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4"/>
  </p:notesMasterIdLst>
  <p:sldIdLst>
    <p:sldId id="256" r:id="rId2"/>
    <p:sldId id="272" r:id="rId3"/>
    <p:sldId id="273" r:id="rId4"/>
    <p:sldId id="297" r:id="rId5"/>
    <p:sldId id="274" r:id="rId6"/>
    <p:sldId id="290" r:id="rId7"/>
    <p:sldId id="300" r:id="rId8"/>
    <p:sldId id="275" r:id="rId9"/>
    <p:sldId id="276" r:id="rId10"/>
    <p:sldId id="278" r:id="rId11"/>
    <p:sldId id="301" r:id="rId12"/>
    <p:sldId id="314" r:id="rId13"/>
    <p:sldId id="291" r:id="rId14"/>
    <p:sldId id="279" r:id="rId15"/>
    <p:sldId id="277" r:id="rId16"/>
    <p:sldId id="292" r:id="rId17"/>
    <p:sldId id="285" r:id="rId18"/>
    <p:sldId id="280" r:id="rId19"/>
    <p:sldId id="281" r:id="rId20"/>
    <p:sldId id="293" r:id="rId21"/>
    <p:sldId id="308" r:id="rId22"/>
    <p:sldId id="286" r:id="rId23"/>
    <p:sldId id="295" r:id="rId24"/>
    <p:sldId id="296" r:id="rId25"/>
    <p:sldId id="287" r:id="rId26"/>
    <p:sldId id="288" r:id="rId27"/>
    <p:sldId id="302" r:id="rId28"/>
    <p:sldId id="303" r:id="rId29"/>
    <p:sldId id="304" r:id="rId30"/>
    <p:sldId id="305" r:id="rId31"/>
    <p:sldId id="306" r:id="rId32"/>
    <p:sldId id="307" r:id="rId33"/>
    <p:sldId id="310" r:id="rId34"/>
    <p:sldId id="311" r:id="rId35"/>
    <p:sldId id="312" r:id="rId36"/>
    <p:sldId id="313" r:id="rId37"/>
    <p:sldId id="294" r:id="rId38"/>
    <p:sldId id="298" r:id="rId39"/>
    <p:sldId id="309" r:id="rId40"/>
    <p:sldId id="299" r:id="rId41"/>
    <p:sldId id="283" r:id="rId42"/>
    <p:sldId id="284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 Damghani" initials="MD" lastIdx="1" clrIdx="0">
    <p:extLst>
      <p:ext uri="{19B8F6BF-5375-455C-9EA6-DF929625EA0E}">
        <p15:presenceInfo xmlns:p15="http://schemas.microsoft.com/office/powerpoint/2012/main" userId="S-1-5-21-1659004503-492894223-725345543-452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9" autoAdjust="0"/>
  </p:normalViewPr>
  <p:slideViewPr>
    <p:cSldViewPr>
      <p:cViewPr varScale="1">
        <p:scale>
          <a:sx n="64" d="100"/>
          <a:sy n="64" d="100"/>
        </p:scale>
        <p:origin x="25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2BC52-6E70-4E06-B1BD-48C5C8997E5A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533F78-5DFB-48BC-90CE-06DD404EA467}">
      <dgm:prSet phldrT="[Text]" custT="1"/>
      <dgm:spPr/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Principle of virtual work</a:t>
          </a:r>
        </a:p>
      </dgm:t>
    </dgm:pt>
    <dgm:pt modelId="{617E0137-0E33-43A6-BB3D-D71A58244D8E}" type="parTrans" cxnId="{4057AD94-C110-4B44-A2C7-E64C03686B68}">
      <dgm:prSet/>
      <dgm:spPr/>
      <dgm:t>
        <a:bodyPr/>
        <a:lstStyle/>
        <a:p>
          <a:endParaRPr lang="en-US"/>
        </a:p>
      </dgm:t>
    </dgm:pt>
    <dgm:pt modelId="{0DA96C4B-E237-45DF-9EFF-BD22279ADBF1}" type="sibTrans" cxnId="{4057AD94-C110-4B44-A2C7-E64C03686B68}">
      <dgm:prSet/>
      <dgm:spPr/>
      <dgm:t>
        <a:bodyPr/>
        <a:lstStyle/>
        <a:p>
          <a:endParaRPr lang="en-US"/>
        </a:p>
      </dgm:t>
    </dgm:pt>
    <dgm:pt modelId="{7871FAC8-A2B1-4EE1-AD91-98CD851AF33F}">
      <dgm:prSet phldrT="[Text]" custT="1"/>
      <dgm:spPr/>
      <dgm:t>
        <a:bodyPr/>
        <a:lstStyle/>
        <a:p>
          <a:r>
            <a:rPr lang="en-US" sz="1500" dirty="0" err="1">
              <a:latin typeface="Arial" panose="020B0604020202020204" pitchFamily="34" charset="0"/>
              <a:cs typeface="Arial" panose="020B0604020202020204" pitchFamily="34" charset="0"/>
            </a:rPr>
            <a:t>Castigliano’s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 First Theorem</a:t>
          </a:r>
        </a:p>
      </dgm:t>
    </dgm:pt>
    <dgm:pt modelId="{38FF1A25-11F0-4D6E-ADFA-D584B5F89F3E}" type="parTrans" cxnId="{E264FA1C-E6BD-4FE4-8BBE-FB037C2C8565}">
      <dgm:prSet/>
      <dgm:spPr/>
      <dgm:t>
        <a:bodyPr/>
        <a:lstStyle/>
        <a:p>
          <a:endParaRPr lang="en-US"/>
        </a:p>
      </dgm:t>
    </dgm:pt>
    <dgm:pt modelId="{1551F8C6-1570-42E7-A490-EB4B1879D60F}" type="sibTrans" cxnId="{E264FA1C-E6BD-4FE4-8BBE-FB037C2C8565}">
      <dgm:prSet/>
      <dgm:spPr/>
      <dgm:t>
        <a:bodyPr/>
        <a:lstStyle/>
        <a:p>
          <a:endParaRPr lang="en-US"/>
        </a:p>
      </dgm:t>
    </dgm:pt>
    <dgm:pt modelId="{FC4424B9-340F-4A21-AE83-5FB1843021D5}">
      <dgm:prSet phldrT="[Text]" custT="1"/>
      <dgm:spPr/>
      <dgm:t>
        <a:bodyPr/>
        <a:lstStyle/>
        <a:p>
          <a:pPr algn="l"/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Differential of the strain energy (</a:t>
          </a:r>
          <a:r>
            <a:rPr lang="en-GB" sz="1500" i="1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GB" sz="150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GB" sz="15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of a structure with respect to a load is equated to the deflection of the load. To be mathematically correct, however, it is the differential of the complementary energy </a:t>
          </a:r>
          <a:r>
            <a:rPr lang="en-GB" sz="1500" i="1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sz="15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which should be equated to deflection.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A09E5-6BEA-4896-AE38-61781AB2724C}" type="parTrans" cxnId="{4C03ADBB-CE85-4DC8-94E2-143F52DA6A18}">
      <dgm:prSet/>
      <dgm:spPr/>
      <dgm:t>
        <a:bodyPr/>
        <a:lstStyle/>
        <a:p>
          <a:endParaRPr lang="en-US"/>
        </a:p>
      </dgm:t>
    </dgm:pt>
    <dgm:pt modelId="{E08885DA-0EFD-4898-B71E-99E7B3746FB4}" type="sibTrans" cxnId="{4C03ADBB-CE85-4DC8-94E2-143F52DA6A18}">
      <dgm:prSet/>
      <dgm:spPr/>
      <dgm:t>
        <a:bodyPr/>
        <a:lstStyle/>
        <a:p>
          <a:endParaRPr lang="en-US"/>
        </a:p>
      </dgm:t>
    </dgm:pt>
    <dgm:pt modelId="{E478C1E6-9B43-49D1-80CE-6EE90F92BA8C}">
      <dgm:prSet phldrT="[Text]" custT="1"/>
      <dgm:spPr/>
      <dgm:t>
        <a:bodyPr/>
        <a:lstStyle/>
        <a:p>
          <a:r>
            <a:rPr lang="en-US" sz="1500" dirty="0" err="1">
              <a:latin typeface="Arial" panose="020B0604020202020204" pitchFamily="34" charset="0"/>
              <a:cs typeface="Arial" panose="020B0604020202020204" pitchFamily="34" charset="0"/>
            </a:rPr>
            <a:t>Castigliano’s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 Second Theorem</a:t>
          </a:r>
        </a:p>
      </dgm:t>
    </dgm:pt>
    <dgm:pt modelId="{970FE009-5CA0-47AB-BFDD-CBF5187058B8}" type="parTrans" cxnId="{4334FF0C-5C8E-44A2-9D10-187DC32D9C40}">
      <dgm:prSet/>
      <dgm:spPr/>
      <dgm:t>
        <a:bodyPr/>
        <a:lstStyle/>
        <a:p>
          <a:endParaRPr lang="en-US"/>
        </a:p>
      </dgm:t>
    </dgm:pt>
    <dgm:pt modelId="{AAEDA554-0B23-41F5-B782-FB09954A433A}" type="sibTrans" cxnId="{4334FF0C-5C8E-44A2-9D10-187DC32D9C40}">
      <dgm:prSet/>
      <dgm:spPr/>
      <dgm:t>
        <a:bodyPr/>
        <a:lstStyle/>
        <a:p>
          <a:endParaRPr lang="en-US"/>
        </a:p>
      </dgm:t>
    </dgm:pt>
    <dgm:pt modelId="{4FD80D59-5EF3-4268-B86F-354FE64F529B}">
      <dgm:prSet phldrT="[Text]" custT="1"/>
      <dgm:spPr/>
      <dgm:t>
        <a:bodyPr lIns="0" rIns="0"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Principle of Complimentary Energy Method</a:t>
          </a:r>
        </a:p>
      </dgm:t>
    </dgm:pt>
    <dgm:pt modelId="{6A9891EB-1DA2-4A34-8A7A-A83B12B84DC5}" type="parTrans" cxnId="{CC07999D-B830-4B3A-B0F6-B77D797469ED}">
      <dgm:prSet/>
      <dgm:spPr/>
      <dgm:t>
        <a:bodyPr/>
        <a:lstStyle/>
        <a:p>
          <a:endParaRPr lang="en-US"/>
        </a:p>
      </dgm:t>
    </dgm:pt>
    <dgm:pt modelId="{A0C6DBB0-3AEB-4721-B843-D1349ECCF2AB}" type="sibTrans" cxnId="{CC07999D-B830-4B3A-B0F6-B77D797469ED}">
      <dgm:prSet/>
      <dgm:spPr/>
      <dgm:t>
        <a:bodyPr/>
        <a:lstStyle/>
        <a:p>
          <a:endParaRPr lang="en-US"/>
        </a:p>
      </dgm:t>
    </dgm:pt>
    <dgm:pt modelId="{5EF2BE23-B192-461D-B206-C8CB150AB55D}">
      <dgm:prSet phldrT="[Text]" custT="1"/>
      <dgm:spPr/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Unit Load Theorem</a:t>
          </a:r>
        </a:p>
      </dgm:t>
    </dgm:pt>
    <dgm:pt modelId="{F7621FC3-78C2-4D0F-8B25-21E135ECD983}" type="parTrans" cxnId="{54A3377C-ED01-4E26-8CE5-82FFD73E8495}">
      <dgm:prSet/>
      <dgm:spPr/>
      <dgm:t>
        <a:bodyPr/>
        <a:lstStyle/>
        <a:p>
          <a:endParaRPr lang="en-US"/>
        </a:p>
      </dgm:t>
    </dgm:pt>
    <dgm:pt modelId="{A093F920-D7E6-4BB6-A34F-5FF1E0364FF2}" type="sibTrans" cxnId="{54A3377C-ED01-4E26-8CE5-82FFD73E8495}">
      <dgm:prSet/>
      <dgm:spPr/>
      <dgm:t>
        <a:bodyPr/>
        <a:lstStyle/>
        <a:p>
          <a:endParaRPr lang="en-US"/>
        </a:p>
      </dgm:t>
    </dgm:pt>
    <dgm:pt modelId="{7D82F7F1-20A6-4FCE-8133-E2AD218FF43C}">
      <dgm:prSet phldrT="[Text]" custT="1"/>
      <dgm:spPr/>
      <dgm:t>
        <a:bodyPr/>
        <a:lstStyle/>
        <a:p>
          <a:pPr algn="l"/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In any elastic structure, if strain energy is expressed in terms of displacements then derivative of energy to displacement is force.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C83DD-1482-46C4-B4E0-53189524963B}" type="parTrans" cxnId="{2C4D9439-E6BD-4002-9490-CF45972FAB99}">
      <dgm:prSet/>
      <dgm:spPr/>
      <dgm:t>
        <a:bodyPr/>
        <a:lstStyle/>
        <a:p>
          <a:endParaRPr lang="en-US"/>
        </a:p>
      </dgm:t>
    </dgm:pt>
    <dgm:pt modelId="{4A87782F-B698-4818-BAA1-62D8BD8707D7}" type="sibTrans" cxnId="{2C4D9439-E6BD-4002-9490-CF45972FAB99}">
      <dgm:prSet/>
      <dgm:spPr/>
      <dgm:t>
        <a:bodyPr/>
        <a:lstStyle/>
        <a:p>
          <a:endParaRPr lang="en-US"/>
        </a:p>
      </dgm:t>
    </dgm:pt>
    <dgm:pt modelId="{2BEC746D-2854-48D5-90EA-4486DFC7D0CF}" type="pres">
      <dgm:prSet presAssocID="{35B2BC52-6E70-4E06-B1BD-48C5C8997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F9C55D-0AE2-430F-84CF-2E8A8A8397BC}" type="pres">
      <dgm:prSet presAssocID="{BE533F78-5DFB-48BC-90CE-06DD404EA467}" presName="root" presStyleCnt="0"/>
      <dgm:spPr/>
    </dgm:pt>
    <dgm:pt modelId="{41537D60-E6ED-41C4-8F7C-90C3360B13BC}" type="pres">
      <dgm:prSet presAssocID="{BE533F78-5DFB-48BC-90CE-06DD404EA467}" presName="rootComposite" presStyleCnt="0"/>
      <dgm:spPr/>
    </dgm:pt>
    <dgm:pt modelId="{8C705C39-37A1-4A5F-A7DA-A9E365486BE1}" type="pres">
      <dgm:prSet presAssocID="{BE533F78-5DFB-48BC-90CE-06DD404EA467}" presName="rootText" presStyleLbl="node1" presStyleIdx="0" presStyleCnt="5" custScaleX="213069" custScaleY="341702" custLinFactY="-161419" custLinFactNeighborX="16514" custLinFactNeighborY="-200000"/>
      <dgm:spPr/>
    </dgm:pt>
    <dgm:pt modelId="{D8A42A5A-CAC5-4B5F-B586-20479118D499}" type="pres">
      <dgm:prSet presAssocID="{BE533F78-5DFB-48BC-90CE-06DD404EA467}" presName="rootConnector" presStyleLbl="node1" presStyleIdx="0" presStyleCnt="5"/>
      <dgm:spPr/>
    </dgm:pt>
    <dgm:pt modelId="{B6F56C63-E312-4B76-9778-51613EE3F4D2}" type="pres">
      <dgm:prSet presAssocID="{BE533F78-5DFB-48BC-90CE-06DD404EA467}" presName="childShape" presStyleCnt="0"/>
      <dgm:spPr/>
    </dgm:pt>
    <dgm:pt modelId="{A193F727-88D1-4EF9-B6E0-89E63C8A9A25}" type="pres">
      <dgm:prSet presAssocID="{4FD80D59-5EF3-4268-B86F-354FE64F529B}" presName="root" presStyleCnt="0"/>
      <dgm:spPr/>
    </dgm:pt>
    <dgm:pt modelId="{725A1A97-E96D-4A92-8B37-5B680EA4B42E}" type="pres">
      <dgm:prSet presAssocID="{4FD80D59-5EF3-4268-B86F-354FE64F529B}" presName="rootComposite" presStyleCnt="0"/>
      <dgm:spPr/>
    </dgm:pt>
    <dgm:pt modelId="{6D5DE82A-168F-4F05-835C-85A99AD0149A}" type="pres">
      <dgm:prSet presAssocID="{4FD80D59-5EF3-4268-B86F-354FE64F529B}" presName="rootText" presStyleLbl="node1" presStyleIdx="1" presStyleCnt="5" custScaleX="373484" custScaleY="309865" custLinFactY="-129102" custLinFactNeighborX="42637" custLinFactNeighborY="-200000"/>
      <dgm:spPr/>
    </dgm:pt>
    <dgm:pt modelId="{F40D5A68-310C-4370-89E9-83B5436F51A1}" type="pres">
      <dgm:prSet presAssocID="{4FD80D59-5EF3-4268-B86F-354FE64F529B}" presName="rootConnector" presStyleLbl="node1" presStyleIdx="1" presStyleCnt="5"/>
      <dgm:spPr/>
    </dgm:pt>
    <dgm:pt modelId="{448C745D-7B78-4AFD-B022-2AD2EB81CA95}" type="pres">
      <dgm:prSet presAssocID="{4FD80D59-5EF3-4268-B86F-354FE64F529B}" presName="childShape" presStyleCnt="0"/>
      <dgm:spPr/>
    </dgm:pt>
    <dgm:pt modelId="{51BCF472-9399-4B74-AA32-47A9880DB129}" type="pres">
      <dgm:prSet presAssocID="{5EF2BE23-B192-461D-B206-C8CB150AB55D}" presName="root" presStyleCnt="0"/>
      <dgm:spPr/>
    </dgm:pt>
    <dgm:pt modelId="{E657C25A-7F5B-4D19-9BD6-626653FB75C8}" type="pres">
      <dgm:prSet presAssocID="{5EF2BE23-B192-461D-B206-C8CB150AB55D}" presName="rootComposite" presStyleCnt="0"/>
      <dgm:spPr/>
    </dgm:pt>
    <dgm:pt modelId="{AD7C276A-B380-432D-8DBF-FF0C17BE3CE4}" type="pres">
      <dgm:prSet presAssocID="{5EF2BE23-B192-461D-B206-C8CB150AB55D}" presName="rootText" presStyleLbl="node1" presStyleIdx="2" presStyleCnt="5" custScaleX="212292" custScaleY="283598" custLinFactX="6532" custLinFactY="-110709" custLinFactNeighborX="100000" custLinFactNeighborY="-200000"/>
      <dgm:spPr/>
    </dgm:pt>
    <dgm:pt modelId="{6EA23102-910C-43FB-9BDD-8BC79CA892C5}" type="pres">
      <dgm:prSet presAssocID="{5EF2BE23-B192-461D-B206-C8CB150AB55D}" presName="rootConnector" presStyleLbl="node1" presStyleIdx="2" presStyleCnt="5"/>
      <dgm:spPr/>
    </dgm:pt>
    <dgm:pt modelId="{0910F4F6-6095-40F0-A07C-E0C0739D6057}" type="pres">
      <dgm:prSet presAssocID="{5EF2BE23-B192-461D-B206-C8CB150AB55D}" presName="childShape" presStyleCnt="0"/>
      <dgm:spPr/>
    </dgm:pt>
    <dgm:pt modelId="{8956342B-8FB2-49C3-85FF-8AFB366E8256}" type="pres">
      <dgm:prSet presAssocID="{7871FAC8-A2B1-4EE1-AD91-98CD851AF33F}" presName="root" presStyleCnt="0"/>
      <dgm:spPr/>
    </dgm:pt>
    <dgm:pt modelId="{71FF7CB2-99C8-4D29-9C91-C7137D2ABEBF}" type="pres">
      <dgm:prSet presAssocID="{7871FAC8-A2B1-4EE1-AD91-98CD851AF33F}" presName="rootComposite" presStyleCnt="0"/>
      <dgm:spPr/>
    </dgm:pt>
    <dgm:pt modelId="{E43539FF-FF70-4E1F-A8FF-8A27A338A7F7}" type="pres">
      <dgm:prSet presAssocID="{7871FAC8-A2B1-4EE1-AD91-98CD851AF33F}" presName="rootText" presStyleLbl="node1" presStyleIdx="3" presStyleCnt="5" custScaleX="325465" custScaleY="235584" custLinFactX="100000" custLinFactY="-105885" custLinFactNeighborX="148709" custLinFactNeighborY="-200000"/>
      <dgm:spPr/>
    </dgm:pt>
    <dgm:pt modelId="{5B263B09-24ED-4263-A96D-F58BF5F36C35}" type="pres">
      <dgm:prSet presAssocID="{7871FAC8-A2B1-4EE1-AD91-98CD851AF33F}" presName="rootConnector" presStyleLbl="node1" presStyleIdx="3" presStyleCnt="5"/>
      <dgm:spPr/>
    </dgm:pt>
    <dgm:pt modelId="{BC365658-C7B7-43BF-8F0B-2CEF20796E7F}" type="pres">
      <dgm:prSet presAssocID="{7871FAC8-A2B1-4EE1-AD91-98CD851AF33F}" presName="childShape" presStyleCnt="0"/>
      <dgm:spPr/>
    </dgm:pt>
    <dgm:pt modelId="{FA7EB7BB-DC0D-4FB0-BAAD-0A06DEE4AFD6}" type="pres">
      <dgm:prSet presAssocID="{BD9A09E5-6BEA-4896-AE38-61781AB2724C}" presName="Name13" presStyleLbl="parChTrans1D2" presStyleIdx="0" presStyleCnt="2"/>
      <dgm:spPr/>
    </dgm:pt>
    <dgm:pt modelId="{3540ABFF-53B5-4080-99D9-610189B6A951}" type="pres">
      <dgm:prSet presAssocID="{FC4424B9-340F-4A21-AE83-5FB1843021D5}" presName="childText" presStyleLbl="bgAcc1" presStyleIdx="0" presStyleCnt="2" custScaleX="738403" custScaleY="965915" custLinFactX="-100000" custLinFactNeighborX="-100513" custLinFactNeighborY="22500">
        <dgm:presLayoutVars>
          <dgm:bulletEnabled val="1"/>
        </dgm:presLayoutVars>
      </dgm:prSet>
      <dgm:spPr/>
    </dgm:pt>
    <dgm:pt modelId="{420328A8-17D1-4463-981D-237155AD4137}" type="pres">
      <dgm:prSet presAssocID="{E478C1E6-9B43-49D1-80CE-6EE90F92BA8C}" presName="root" presStyleCnt="0"/>
      <dgm:spPr/>
    </dgm:pt>
    <dgm:pt modelId="{B3D1B98F-162A-462A-8A94-79222C9CD8C1}" type="pres">
      <dgm:prSet presAssocID="{E478C1E6-9B43-49D1-80CE-6EE90F92BA8C}" presName="rootComposite" presStyleCnt="0"/>
      <dgm:spPr/>
    </dgm:pt>
    <dgm:pt modelId="{FD7993B2-2666-47D2-9B03-C309AE0F9FA3}" type="pres">
      <dgm:prSet presAssocID="{E478C1E6-9B43-49D1-80CE-6EE90F92BA8C}" presName="rootText" presStyleLbl="node1" presStyleIdx="4" presStyleCnt="5" custScaleX="419776" custScaleY="206261" custLinFactY="-107108" custLinFactNeighborX="84965" custLinFactNeighborY="-200000"/>
      <dgm:spPr/>
    </dgm:pt>
    <dgm:pt modelId="{5AA2B87A-C355-4B74-81DA-9E476C5FBD08}" type="pres">
      <dgm:prSet presAssocID="{E478C1E6-9B43-49D1-80CE-6EE90F92BA8C}" presName="rootConnector" presStyleLbl="node1" presStyleIdx="4" presStyleCnt="5"/>
      <dgm:spPr/>
    </dgm:pt>
    <dgm:pt modelId="{CB9A5E62-ADCE-4308-9A19-07439F0131D7}" type="pres">
      <dgm:prSet presAssocID="{E478C1E6-9B43-49D1-80CE-6EE90F92BA8C}" presName="childShape" presStyleCnt="0"/>
      <dgm:spPr/>
    </dgm:pt>
    <dgm:pt modelId="{294ACB97-2B08-4289-82BF-ED9E41056B87}" type="pres">
      <dgm:prSet presAssocID="{F9DC83DD-1482-46C4-B4E0-53189524963B}" presName="Name13" presStyleLbl="parChTrans1D2" presStyleIdx="1" presStyleCnt="2"/>
      <dgm:spPr/>
    </dgm:pt>
    <dgm:pt modelId="{E43DDB96-F8B4-41EE-8697-06FE7BF8627D}" type="pres">
      <dgm:prSet presAssocID="{7D82F7F1-20A6-4FCE-8133-E2AD218FF43C}" presName="childText" presStyleLbl="bgAcc1" presStyleIdx="1" presStyleCnt="2" custScaleX="578934" custScaleY="884764" custLinFactX="-86673" custLinFactNeighborX="-100000" custLinFactNeighborY="68008">
        <dgm:presLayoutVars>
          <dgm:bulletEnabled val="1"/>
        </dgm:presLayoutVars>
      </dgm:prSet>
      <dgm:spPr/>
    </dgm:pt>
  </dgm:ptLst>
  <dgm:cxnLst>
    <dgm:cxn modelId="{BA517A07-BBE2-4713-9C45-581EF0FCF8D6}" type="presOf" srcId="{4FD80D59-5EF3-4268-B86F-354FE64F529B}" destId="{6D5DE82A-168F-4F05-835C-85A99AD0149A}" srcOrd="0" destOrd="0" presId="urn:microsoft.com/office/officeart/2005/8/layout/hierarchy3"/>
    <dgm:cxn modelId="{46E0DE0A-34E3-42C5-A04C-73173E8CD321}" type="presOf" srcId="{4FD80D59-5EF3-4268-B86F-354FE64F529B}" destId="{F40D5A68-310C-4370-89E9-83B5436F51A1}" srcOrd="1" destOrd="0" presId="urn:microsoft.com/office/officeart/2005/8/layout/hierarchy3"/>
    <dgm:cxn modelId="{4334FF0C-5C8E-44A2-9D10-187DC32D9C40}" srcId="{35B2BC52-6E70-4E06-B1BD-48C5C8997E5A}" destId="{E478C1E6-9B43-49D1-80CE-6EE90F92BA8C}" srcOrd="4" destOrd="0" parTransId="{970FE009-5CA0-47AB-BFDD-CBF5187058B8}" sibTransId="{AAEDA554-0B23-41F5-B782-FB09954A433A}"/>
    <dgm:cxn modelId="{E264FA1C-E6BD-4FE4-8BBE-FB037C2C8565}" srcId="{35B2BC52-6E70-4E06-B1BD-48C5C8997E5A}" destId="{7871FAC8-A2B1-4EE1-AD91-98CD851AF33F}" srcOrd="3" destOrd="0" parTransId="{38FF1A25-11F0-4D6E-ADFA-D584B5F89F3E}" sibTransId="{1551F8C6-1570-42E7-A490-EB4B1879D60F}"/>
    <dgm:cxn modelId="{83579629-16FB-4BCC-8309-CD8B96A4969C}" type="presOf" srcId="{F9DC83DD-1482-46C4-B4E0-53189524963B}" destId="{294ACB97-2B08-4289-82BF-ED9E41056B87}" srcOrd="0" destOrd="0" presId="urn:microsoft.com/office/officeart/2005/8/layout/hierarchy3"/>
    <dgm:cxn modelId="{2C4D9439-E6BD-4002-9490-CF45972FAB99}" srcId="{E478C1E6-9B43-49D1-80CE-6EE90F92BA8C}" destId="{7D82F7F1-20A6-4FCE-8133-E2AD218FF43C}" srcOrd="0" destOrd="0" parTransId="{F9DC83DD-1482-46C4-B4E0-53189524963B}" sibTransId="{4A87782F-B698-4818-BAA1-62D8BD8707D7}"/>
    <dgm:cxn modelId="{EBD3363F-948A-4E69-9175-580FE86F4CE4}" type="presOf" srcId="{BE533F78-5DFB-48BC-90CE-06DD404EA467}" destId="{D8A42A5A-CAC5-4B5F-B586-20479118D499}" srcOrd="1" destOrd="0" presId="urn:microsoft.com/office/officeart/2005/8/layout/hierarchy3"/>
    <dgm:cxn modelId="{CF5EB267-01C9-4DBE-B4E7-E9710992AE2F}" type="presOf" srcId="{5EF2BE23-B192-461D-B206-C8CB150AB55D}" destId="{6EA23102-910C-43FB-9BDD-8BC79CA892C5}" srcOrd="1" destOrd="0" presId="urn:microsoft.com/office/officeart/2005/8/layout/hierarchy3"/>
    <dgm:cxn modelId="{5E68DA68-BF67-4F7D-AF55-A78DB69A0B7A}" type="presOf" srcId="{BE533F78-5DFB-48BC-90CE-06DD404EA467}" destId="{8C705C39-37A1-4A5F-A7DA-A9E365486BE1}" srcOrd="0" destOrd="0" presId="urn:microsoft.com/office/officeart/2005/8/layout/hierarchy3"/>
    <dgm:cxn modelId="{F3FA124A-31C0-4C49-B046-DE8EF38B7361}" type="presOf" srcId="{E478C1E6-9B43-49D1-80CE-6EE90F92BA8C}" destId="{5AA2B87A-C355-4B74-81DA-9E476C5FBD08}" srcOrd="1" destOrd="0" presId="urn:microsoft.com/office/officeart/2005/8/layout/hierarchy3"/>
    <dgm:cxn modelId="{E9632A6A-0F0C-43D7-8496-CBB95A0F55DF}" type="presOf" srcId="{BD9A09E5-6BEA-4896-AE38-61781AB2724C}" destId="{FA7EB7BB-DC0D-4FB0-BAAD-0A06DEE4AFD6}" srcOrd="0" destOrd="0" presId="urn:microsoft.com/office/officeart/2005/8/layout/hierarchy3"/>
    <dgm:cxn modelId="{54A3377C-ED01-4E26-8CE5-82FFD73E8495}" srcId="{35B2BC52-6E70-4E06-B1BD-48C5C8997E5A}" destId="{5EF2BE23-B192-461D-B206-C8CB150AB55D}" srcOrd="2" destOrd="0" parTransId="{F7621FC3-78C2-4D0F-8B25-21E135ECD983}" sibTransId="{A093F920-D7E6-4BB6-A34F-5FF1E0364FF2}"/>
    <dgm:cxn modelId="{58E7C87D-1F9B-4D8D-877C-36C6B03CA2F2}" type="presOf" srcId="{7871FAC8-A2B1-4EE1-AD91-98CD851AF33F}" destId="{5B263B09-24ED-4263-A96D-F58BF5F36C35}" srcOrd="1" destOrd="0" presId="urn:microsoft.com/office/officeart/2005/8/layout/hierarchy3"/>
    <dgm:cxn modelId="{FDE1C287-7FFF-4485-846F-CF9EC509455F}" type="presOf" srcId="{35B2BC52-6E70-4E06-B1BD-48C5C8997E5A}" destId="{2BEC746D-2854-48D5-90EA-4486DFC7D0CF}" srcOrd="0" destOrd="0" presId="urn:microsoft.com/office/officeart/2005/8/layout/hierarchy3"/>
    <dgm:cxn modelId="{4057AD94-C110-4B44-A2C7-E64C03686B68}" srcId="{35B2BC52-6E70-4E06-B1BD-48C5C8997E5A}" destId="{BE533F78-5DFB-48BC-90CE-06DD404EA467}" srcOrd="0" destOrd="0" parTransId="{617E0137-0E33-43A6-BB3D-D71A58244D8E}" sibTransId="{0DA96C4B-E237-45DF-9EFF-BD22279ADBF1}"/>
    <dgm:cxn modelId="{CC07999D-B830-4B3A-B0F6-B77D797469ED}" srcId="{35B2BC52-6E70-4E06-B1BD-48C5C8997E5A}" destId="{4FD80D59-5EF3-4268-B86F-354FE64F529B}" srcOrd="1" destOrd="0" parTransId="{6A9891EB-1DA2-4A34-8A7A-A83B12B84DC5}" sibTransId="{A0C6DBB0-3AEB-4721-B843-D1349ECCF2AB}"/>
    <dgm:cxn modelId="{3B9563A1-E16A-4897-9372-35C82FB2CC11}" type="presOf" srcId="{7D82F7F1-20A6-4FCE-8133-E2AD218FF43C}" destId="{E43DDB96-F8B4-41EE-8697-06FE7BF8627D}" srcOrd="0" destOrd="0" presId="urn:microsoft.com/office/officeart/2005/8/layout/hierarchy3"/>
    <dgm:cxn modelId="{FB433DA5-E155-42B3-B17A-4E0E093E59C2}" type="presOf" srcId="{FC4424B9-340F-4A21-AE83-5FB1843021D5}" destId="{3540ABFF-53B5-4080-99D9-610189B6A951}" srcOrd="0" destOrd="0" presId="urn:microsoft.com/office/officeart/2005/8/layout/hierarchy3"/>
    <dgm:cxn modelId="{5F078FB3-A1AA-459F-9E03-6B830A338CA2}" type="presOf" srcId="{E478C1E6-9B43-49D1-80CE-6EE90F92BA8C}" destId="{FD7993B2-2666-47D2-9B03-C309AE0F9FA3}" srcOrd="0" destOrd="0" presId="urn:microsoft.com/office/officeart/2005/8/layout/hierarchy3"/>
    <dgm:cxn modelId="{4C03ADBB-CE85-4DC8-94E2-143F52DA6A18}" srcId="{7871FAC8-A2B1-4EE1-AD91-98CD851AF33F}" destId="{FC4424B9-340F-4A21-AE83-5FB1843021D5}" srcOrd="0" destOrd="0" parTransId="{BD9A09E5-6BEA-4896-AE38-61781AB2724C}" sibTransId="{E08885DA-0EFD-4898-B71E-99E7B3746FB4}"/>
    <dgm:cxn modelId="{AC0EB3D5-8F1E-4DC6-ADD3-457D8834A64A}" type="presOf" srcId="{5EF2BE23-B192-461D-B206-C8CB150AB55D}" destId="{AD7C276A-B380-432D-8DBF-FF0C17BE3CE4}" srcOrd="0" destOrd="0" presId="urn:microsoft.com/office/officeart/2005/8/layout/hierarchy3"/>
    <dgm:cxn modelId="{E50DDEE3-FEB4-479A-AE94-42C666D1A22F}" type="presOf" srcId="{7871FAC8-A2B1-4EE1-AD91-98CD851AF33F}" destId="{E43539FF-FF70-4E1F-A8FF-8A27A338A7F7}" srcOrd="0" destOrd="0" presId="urn:microsoft.com/office/officeart/2005/8/layout/hierarchy3"/>
    <dgm:cxn modelId="{3906291C-E628-4676-B4A2-023DDED6F848}" type="presParOf" srcId="{2BEC746D-2854-48D5-90EA-4486DFC7D0CF}" destId="{0DF9C55D-0AE2-430F-84CF-2E8A8A8397BC}" srcOrd="0" destOrd="0" presId="urn:microsoft.com/office/officeart/2005/8/layout/hierarchy3"/>
    <dgm:cxn modelId="{A66DF0E9-465B-4267-9849-3F44C701578C}" type="presParOf" srcId="{0DF9C55D-0AE2-430F-84CF-2E8A8A8397BC}" destId="{41537D60-E6ED-41C4-8F7C-90C3360B13BC}" srcOrd="0" destOrd="0" presId="urn:microsoft.com/office/officeart/2005/8/layout/hierarchy3"/>
    <dgm:cxn modelId="{15E94120-3C63-4B2C-A51E-3A230FCF90CD}" type="presParOf" srcId="{41537D60-E6ED-41C4-8F7C-90C3360B13BC}" destId="{8C705C39-37A1-4A5F-A7DA-A9E365486BE1}" srcOrd="0" destOrd="0" presId="urn:microsoft.com/office/officeart/2005/8/layout/hierarchy3"/>
    <dgm:cxn modelId="{2C7D00A5-2C24-4D16-9C6D-7F189E3FBE0D}" type="presParOf" srcId="{41537D60-E6ED-41C4-8F7C-90C3360B13BC}" destId="{D8A42A5A-CAC5-4B5F-B586-20479118D499}" srcOrd="1" destOrd="0" presId="urn:microsoft.com/office/officeart/2005/8/layout/hierarchy3"/>
    <dgm:cxn modelId="{629089E0-558D-4144-9449-E9FB34F22131}" type="presParOf" srcId="{0DF9C55D-0AE2-430F-84CF-2E8A8A8397BC}" destId="{B6F56C63-E312-4B76-9778-51613EE3F4D2}" srcOrd="1" destOrd="0" presId="urn:microsoft.com/office/officeart/2005/8/layout/hierarchy3"/>
    <dgm:cxn modelId="{95E2F398-78E4-4D82-A1FE-7401AC4FCC5F}" type="presParOf" srcId="{2BEC746D-2854-48D5-90EA-4486DFC7D0CF}" destId="{A193F727-88D1-4EF9-B6E0-89E63C8A9A25}" srcOrd="1" destOrd="0" presId="urn:microsoft.com/office/officeart/2005/8/layout/hierarchy3"/>
    <dgm:cxn modelId="{1F26D405-E83B-459B-B264-B6BA0DE34009}" type="presParOf" srcId="{A193F727-88D1-4EF9-B6E0-89E63C8A9A25}" destId="{725A1A97-E96D-4A92-8B37-5B680EA4B42E}" srcOrd="0" destOrd="0" presId="urn:microsoft.com/office/officeart/2005/8/layout/hierarchy3"/>
    <dgm:cxn modelId="{53020D95-453F-41A6-A850-5FBD0D07191B}" type="presParOf" srcId="{725A1A97-E96D-4A92-8B37-5B680EA4B42E}" destId="{6D5DE82A-168F-4F05-835C-85A99AD0149A}" srcOrd="0" destOrd="0" presId="urn:microsoft.com/office/officeart/2005/8/layout/hierarchy3"/>
    <dgm:cxn modelId="{536391E5-D421-4934-BE5E-348087C10E1C}" type="presParOf" srcId="{725A1A97-E96D-4A92-8B37-5B680EA4B42E}" destId="{F40D5A68-310C-4370-89E9-83B5436F51A1}" srcOrd="1" destOrd="0" presId="urn:microsoft.com/office/officeart/2005/8/layout/hierarchy3"/>
    <dgm:cxn modelId="{6D2AE478-2D1C-43C6-B73C-238CEA208C5F}" type="presParOf" srcId="{A193F727-88D1-4EF9-B6E0-89E63C8A9A25}" destId="{448C745D-7B78-4AFD-B022-2AD2EB81CA95}" srcOrd="1" destOrd="0" presId="urn:microsoft.com/office/officeart/2005/8/layout/hierarchy3"/>
    <dgm:cxn modelId="{3EE607B4-6996-4454-BE5C-49EB829B13D5}" type="presParOf" srcId="{2BEC746D-2854-48D5-90EA-4486DFC7D0CF}" destId="{51BCF472-9399-4B74-AA32-47A9880DB129}" srcOrd="2" destOrd="0" presId="urn:microsoft.com/office/officeart/2005/8/layout/hierarchy3"/>
    <dgm:cxn modelId="{795A9AA9-F765-4231-8877-F3F891B79FC9}" type="presParOf" srcId="{51BCF472-9399-4B74-AA32-47A9880DB129}" destId="{E657C25A-7F5B-4D19-9BD6-626653FB75C8}" srcOrd="0" destOrd="0" presId="urn:microsoft.com/office/officeart/2005/8/layout/hierarchy3"/>
    <dgm:cxn modelId="{477D3C91-4701-4293-B904-45BE1026CB82}" type="presParOf" srcId="{E657C25A-7F5B-4D19-9BD6-626653FB75C8}" destId="{AD7C276A-B380-432D-8DBF-FF0C17BE3CE4}" srcOrd="0" destOrd="0" presId="urn:microsoft.com/office/officeart/2005/8/layout/hierarchy3"/>
    <dgm:cxn modelId="{5E343F17-AA99-4E40-A9C6-F73DB1A5B66F}" type="presParOf" srcId="{E657C25A-7F5B-4D19-9BD6-626653FB75C8}" destId="{6EA23102-910C-43FB-9BDD-8BC79CA892C5}" srcOrd="1" destOrd="0" presId="urn:microsoft.com/office/officeart/2005/8/layout/hierarchy3"/>
    <dgm:cxn modelId="{3A3A9E98-72EC-4D00-9EEE-63D6C19711CD}" type="presParOf" srcId="{51BCF472-9399-4B74-AA32-47A9880DB129}" destId="{0910F4F6-6095-40F0-A07C-E0C0739D6057}" srcOrd="1" destOrd="0" presId="urn:microsoft.com/office/officeart/2005/8/layout/hierarchy3"/>
    <dgm:cxn modelId="{D05B92F3-8531-43E1-AF91-EDFB02A5127A}" type="presParOf" srcId="{2BEC746D-2854-48D5-90EA-4486DFC7D0CF}" destId="{8956342B-8FB2-49C3-85FF-8AFB366E8256}" srcOrd="3" destOrd="0" presId="urn:microsoft.com/office/officeart/2005/8/layout/hierarchy3"/>
    <dgm:cxn modelId="{AB2636D5-DD53-4B1A-B3D1-865B77EB5CC0}" type="presParOf" srcId="{8956342B-8FB2-49C3-85FF-8AFB366E8256}" destId="{71FF7CB2-99C8-4D29-9C91-C7137D2ABEBF}" srcOrd="0" destOrd="0" presId="urn:microsoft.com/office/officeart/2005/8/layout/hierarchy3"/>
    <dgm:cxn modelId="{DB1AA3DC-2FBB-4724-94F7-8C9A50BA7EBC}" type="presParOf" srcId="{71FF7CB2-99C8-4D29-9C91-C7137D2ABEBF}" destId="{E43539FF-FF70-4E1F-A8FF-8A27A338A7F7}" srcOrd="0" destOrd="0" presId="urn:microsoft.com/office/officeart/2005/8/layout/hierarchy3"/>
    <dgm:cxn modelId="{9D433DD6-BFC4-49CE-9651-464C576360EB}" type="presParOf" srcId="{71FF7CB2-99C8-4D29-9C91-C7137D2ABEBF}" destId="{5B263B09-24ED-4263-A96D-F58BF5F36C35}" srcOrd="1" destOrd="0" presId="urn:microsoft.com/office/officeart/2005/8/layout/hierarchy3"/>
    <dgm:cxn modelId="{EF55AF9C-7C90-4DDE-8260-7B09707A0815}" type="presParOf" srcId="{8956342B-8FB2-49C3-85FF-8AFB366E8256}" destId="{BC365658-C7B7-43BF-8F0B-2CEF20796E7F}" srcOrd="1" destOrd="0" presId="urn:microsoft.com/office/officeart/2005/8/layout/hierarchy3"/>
    <dgm:cxn modelId="{798B739B-04E7-4A5B-B863-6005EA2A0819}" type="presParOf" srcId="{BC365658-C7B7-43BF-8F0B-2CEF20796E7F}" destId="{FA7EB7BB-DC0D-4FB0-BAAD-0A06DEE4AFD6}" srcOrd="0" destOrd="0" presId="urn:microsoft.com/office/officeart/2005/8/layout/hierarchy3"/>
    <dgm:cxn modelId="{46411D60-671C-4FCB-98E0-C52650144650}" type="presParOf" srcId="{BC365658-C7B7-43BF-8F0B-2CEF20796E7F}" destId="{3540ABFF-53B5-4080-99D9-610189B6A951}" srcOrd="1" destOrd="0" presId="urn:microsoft.com/office/officeart/2005/8/layout/hierarchy3"/>
    <dgm:cxn modelId="{468623FE-8209-4084-9A0D-D283B21A019B}" type="presParOf" srcId="{2BEC746D-2854-48D5-90EA-4486DFC7D0CF}" destId="{420328A8-17D1-4463-981D-237155AD4137}" srcOrd="4" destOrd="0" presId="urn:microsoft.com/office/officeart/2005/8/layout/hierarchy3"/>
    <dgm:cxn modelId="{6C7F6E05-A786-4EA1-87B9-7862FBA9A81B}" type="presParOf" srcId="{420328A8-17D1-4463-981D-237155AD4137}" destId="{B3D1B98F-162A-462A-8A94-79222C9CD8C1}" srcOrd="0" destOrd="0" presId="urn:microsoft.com/office/officeart/2005/8/layout/hierarchy3"/>
    <dgm:cxn modelId="{F419EECF-1D23-407C-9D23-324DBAB36BF3}" type="presParOf" srcId="{B3D1B98F-162A-462A-8A94-79222C9CD8C1}" destId="{FD7993B2-2666-47D2-9B03-C309AE0F9FA3}" srcOrd="0" destOrd="0" presId="urn:microsoft.com/office/officeart/2005/8/layout/hierarchy3"/>
    <dgm:cxn modelId="{7111717F-422A-432B-9976-557E80C9D962}" type="presParOf" srcId="{B3D1B98F-162A-462A-8A94-79222C9CD8C1}" destId="{5AA2B87A-C355-4B74-81DA-9E476C5FBD08}" srcOrd="1" destOrd="0" presId="urn:microsoft.com/office/officeart/2005/8/layout/hierarchy3"/>
    <dgm:cxn modelId="{8A54ABA8-E6A5-4651-949A-4D553075A73A}" type="presParOf" srcId="{420328A8-17D1-4463-981D-237155AD4137}" destId="{CB9A5E62-ADCE-4308-9A19-07439F0131D7}" srcOrd="1" destOrd="0" presId="urn:microsoft.com/office/officeart/2005/8/layout/hierarchy3"/>
    <dgm:cxn modelId="{CC6089AB-593A-40E0-BB97-7103C166865A}" type="presParOf" srcId="{CB9A5E62-ADCE-4308-9A19-07439F0131D7}" destId="{294ACB97-2B08-4289-82BF-ED9E41056B87}" srcOrd="0" destOrd="0" presId="urn:microsoft.com/office/officeart/2005/8/layout/hierarchy3"/>
    <dgm:cxn modelId="{0024FF3B-AE35-4209-BBEC-14D745B386DE}" type="presParOf" srcId="{CB9A5E62-ADCE-4308-9A19-07439F0131D7}" destId="{E43DDB96-F8B4-41EE-8697-06FE7BF8627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D6083-90AA-43DD-BB8B-DE0BD8CFA9AD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EB0E3920-F693-4D43-BBF1-855A137F46FD}">
      <dgm:prSet phldrT="[Text]"/>
      <dgm:spPr/>
      <dgm:t>
        <a:bodyPr/>
        <a:lstStyle/>
        <a:p>
          <a:r>
            <a:rPr lang="en-GB" dirty="0"/>
            <a:t>Work done by external forces</a:t>
          </a:r>
        </a:p>
      </dgm:t>
    </dgm:pt>
    <dgm:pt modelId="{63A7C40B-D7B6-49B7-9F91-547A58025AEE}" type="parTrans" cxnId="{28F24810-EBA9-46D8-BCBE-9875867785EB}">
      <dgm:prSet/>
      <dgm:spPr/>
      <dgm:t>
        <a:bodyPr/>
        <a:lstStyle/>
        <a:p>
          <a:endParaRPr lang="en-GB"/>
        </a:p>
      </dgm:t>
    </dgm:pt>
    <dgm:pt modelId="{504F5603-E0A0-40D9-8A42-F2BCA48A1ACB}" type="sibTrans" cxnId="{28F24810-EBA9-46D8-BCBE-9875867785EB}">
      <dgm:prSet/>
      <dgm:spPr/>
      <dgm:t>
        <a:bodyPr/>
        <a:lstStyle/>
        <a:p>
          <a:endParaRPr lang="en-GB"/>
        </a:p>
      </dgm:t>
    </dgm:pt>
    <dgm:pt modelId="{9D225548-8FCA-415D-91DD-6F91940DD137}">
      <dgm:prSet phldrT="[Text]"/>
      <dgm:spPr/>
      <dgm:t>
        <a:bodyPr/>
        <a:lstStyle/>
        <a:p>
          <a:r>
            <a:rPr lang="en-GB" dirty="0"/>
            <a:t>Strain energy is generated</a:t>
          </a:r>
        </a:p>
      </dgm:t>
    </dgm:pt>
    <dgm:pt modelId="{205618DD-8FE7-425C-B1F9-1FE74AA581E8}" type="parTrans" cxnId="{43589D67-0714-4589-8E35-D97D7B74E435}">
      <dgm:prSet/>
      <dgm:spPr/>
      <dgm:t>
        <a:bodyPr/>
        <a:lstStyle/>
        <a:p>
          <a:endParaRPr lang="en-GB"/>
        </a:p>
      </dgm:t>
    </dgm:pt>
    <dgm:pt modelId="{9F62EF29-EFF0-44AA-9A80-888018906581}" type="sibTrans" cxnId="{43589D67-0714-4589-8E35-D97D7B74E435}">
      <dgm:prSet/>
      <dgm:spPr/>
      <dgm:t>
        <a:bodyPr/>
        <a:lstStyle/>
        <a:p>
          <a:endParaRPr lang="en-GB"/>
        </a:p>
      </dgm:t>
    </dgm:pt>
    <dgm:pt modelId="{23679F94-3781-4E8A-AEAC-043D3F5EE255}">
      <dgm:prSet phldrT="[Text]"/>
      <dgm:spPr/>
      <dgm:t>
        <a:bodyPr/>
        <a:lstStyle/>
        <a:p>
          <a:r>
            <a:rPr lang="en-GB" dirty="0"/>
            <a:t>TPE of the system</a:t>
          </a:r>
        </a:p>
      </dgm:t>
    </dgm:pt>
    <dgm:pt modelId="{D6F86BC4-A069-48DB-8D87-D56E538B0A80}" type="parTrans" cxnId="{5618A278-51ED-4549-A699-3979D23BDC65}">
      <dgm:prSet/>
      <dgm:spPr/>
      <dgm:t>
        <a:bodyPr/>
        <a:lstStyle/>
        <a:p>
          <a:endParaRPr lang="en-GB"/>
        </a:p>
      </dgm:t>
    </dgm:pt>
    <dgm:pt modelId="{6D2B5C5C-F010-4344-93B4-F3B6693CE990}" type="sibTrans" cxnId="{5618A278-51ED-4549-A699-3979D23BDC65}">
      <dgm:prSet/>
      <dgm:spPr/>
      <dgm:t>
        <a:bodyPr/>
        <a:lstStyle/>
        <a:p>
          <a:endParaRPr lang="en-GB"/>
        </a:p>
      </dgm:t>
    </dgm:pt>
    <dgm:pt modelId="{8A769B75-977F-4F06-AD52-421FCD0CC855}">
      <dgm:prSet phldrT="[Text]"/>
      <dgm:spPr/>
      <dgm:t>
        <a:bodyPr/>
        <a:lstStyle/>
        <a:p>
          <a:r>
            <a:rPr lang="en-GB" dirty="0"/>
            <a:t>Stationary vale of TPE</a:t>
          </a:r>
        </a:p>
      </dgm:t>
    </dgm:pt>
    <dgm:pt modelId="{8D801E57-AAE1-4EF5-AC61-D3A1C8269353}" type="parTrans" cxnId="{46C4D72B-746E-4516-819B-0197312DA0AD}">
      <dgm:prSet/>
      <dgm:spPr/>
      <dgm:t>
        <a:bodyPr/>
        <a:lstStyle/>
        <a:p>
          <a:endParaRPr lang="en-GB"/>
        </a:p>
      </dgm:t>
    </dgm:pt>
    <dgm:pt modelId="{5F579D4F-EC8B-4F7C-8938-3AD89D1BC47F}" type="sibTrans" cxnId="{46C4D72B-746E-4516-819B-0197312DA0AD}">
      <dgm:prSet/>
      <dgm:spPr/>
      <dgm:t>
        <a:bodyPr/>
        <a:lstStyle/>
        <a:p>
          <a:endParaRPr lang="en-GB"/>
        </a:p>
      </dgm:t>
    </dgm:pt>
    <dgm:pt modelId="{D5796CD5-5E78-44D5-B67E-2874073C1720}" type="pres">
      <dgm:prSet presAssocID="{4D7D6083-90AA-43DD-BB8B-DE0BD8CFA9AD}" presName="Name0" presStyleCnt="0">
        <dgm:presLayoutVars>
          <dgm:dir/>
          <dgm:resizeHandles val="exact"/>
        </dgm:presLayoutVars>
      </dgm:prSet>
      <dgm:spPr/>
    </dgm:pt>
    <dgm:pt modelId="{0B1A4FE9-D7DB-42EC-AAE4-214006241E20}" type="pres">
      <dgm:prSet presAssocID="{EB0E3920-F693-4D43-BBF1-855A137F46FD}" presName="node" presStyleLbl="node1" presStyleIdx="0" presStyleCnt="4">
        <dgm:presLayoutVars>
          <dgm:bulletEnabled val="1"/>
        </dgm:presLayoutVars>
      </dgm:prSet>
      <dgm:spPr/>
    </dgm:pt>
    <dgm:pt modelId="{F6319786-C67C-4151-A181-8F52CFA0367D}" type="pres">
      <dgm:prSet presAssocID="{504F5603-E0A0-40D9-8A42-F2BCA48A1ACB}" presName="sibTrans" presStyleLbl="sibTrans2D1" presStyleIdx="0" presStyleCnt="3"/>
      <dgm:spPr/>
    </dgm:pt>
    <dgm:pt modelId="{54E625BA-993E-49E1-B21A-3CCD2541B81D}" type="pres">
      <dgm:prSet presAssocID="{504F5603-E0A0-40D9-8A42-F2BCA48A1ACB}" presName="connectorText" presStyleLbl="sibTrans2D1" presStyleIdx="0" presStyleCnt="3"/>
      <dgm:spPr/>
    </dgm:pt>
    <dgm:pt modelId="{4A23BF51-336E-4059-BCBB-A455688E8185}" type="pres">
      <dgm:prSet presAssocID="{9D225548-8FCA-415D-91DD-6F91940DD137}" presName="node" presStyleLbl="node1" presStyleIdx="1" presStyleCnt="4">
        <dgm:presLayoutVars>
          <dgm:bulletEnabled val="1"/>
        </dgm:presLayoutVars>
      </dgm:prSet>
      <dgm:spPr/>
    </dgm:pt>
    <dgm:pt modelId="{13770FF4-EFF6-4E13-B082-B85E17DE072A}" type="pres">
      <dgm:prSet presAssocID="{9F62EF29-EFF0-44AA-9A80-888018906581}" presName="sibTrans" presStyleLbl="sibTrans2D1" presStyleIdx="1" presStyleCnt="3"/>
      <dgm:spPr/>
    </dgm:pt>
    <dgm:pt modelId="{74C8E677-E592-4458-A855-D74B8544FFF7}" type="pres">
      <dgm:prSet presAssocID="{9F62EF29-EFF0-44AA-9A80-888018906581}" presName="connectorText" presStyleLbl="sibTrans2D1" presStyleIdx="1" presStyleCnt="3"/>
      <dgm:spPr/>
    </dgm:pt>
    <dgm:pt modelId="{877C043D-1B1E-4F30-B6C4-01750D943214}" type="pres">
      <dgm:prSet presAssocID="{23679F94-3781-4E8A-AEAC-043D3F5EE255}" presName="node" presStyleLbl="node1" presStyleIdx="2" presStyleCnt="4" custScaleX="102356">
        <dgm:presLayoutVars>
          <dgm:bulletEnabled val="1"/>
        </dgm:presLayoutVars>
      </dgm:prSet>
      <dgm:spPr/>
    </dgm:pt>
    <dgm:pt modelId="{384A6BE1-00E4-42D5-A144-06F748F5F657}" type="pres">
      <dgm:prSet presAssocID="{6D2B5C5C-F010-4344-93B4-F3B6693CE990}" presName="sibTrans" presStyleLbl="sibTrans2D1" presStyleIdx="2" presStyleCnt="3"/>
      <dgm:spPr/>
    </dgm:pt>
    <dgm:pt modelId="{831F90F0-2B32-45F3-93AD-47A960F19DDC}" type="pres">
      <dgm:prSet presAssocID="{6D2B5C5C-F010-4344-93B4-F3B6693CE990}" presName="connectorText" presStyleLbl="sibTrans2D1" presStyleIdx="2" presStyleCnt="3"/>
      <dgm:spPr/>
    </dgm:pt>
    <dgm:pt modelId="{04DFE3B9-67AC-4A88-A87A-F1C02C65EFFE}" type="pres">
      <dgm:prSet presAssocID="{8A769B75-977F-4F06-AD52-421FCD0CC855}" presName="node" presStyleLbl="node1" presStyleIdx="3" presStyleCnt="4">
        <dgm:presLayoutVars>
          <dgm:bulletEnabled val="1"/>
        </dgm:presLayoutVars>
      </dgm:prSet>
      <dgm:spPr/>
    </dgm:pt>
  </dgm:ptLst>
  <dgm:cxnLst>
    <dgm:cxn modelId="{28F24810-EBA9-46D8-BCBE-9875867785EB}" srcId="{4D7D6083-90AA-43DD-BB8B-DE0BD8CFA9AD}" destId="{EB0E3920-F693-4D43-BBF1-855A137F46FD}" srcOrd="0" destOrd="0" parTransId="{63A7C40B-D7B6-49B7-9F91-547A58025AEE}" sibTransId="{504F5603-E0A0-40D9-8A42-F2BCA48A1ACB}"/>
    <dgm:cxn modelId="{46C4D72B-746E-4516-819B-0197312DA0AD}" srcId="{4D7D6083-90AA-43DD-BB8B-DE0BD8CFA9AD}" destId="{8A769B75-977F-4F06-AD52-421FCD0CC855}" srcOrd="3" destOrd="0" parTransId="{8D801E57-AAE1-4EF5-AC61-D3A1C8269353}" sibTransId="{5F579D4F-EC8B-4F7C-8938-3AD89D1BC47F}"/>
    <dgm:cxn modelId="{06B7455B-4550-4717-85D2-13F50679468D}" type="presOf" srcId="{8A769B75-977F-4F06-AD52-421FCD0CC855}" destId="{04DFE3B9-67AC-4A88-A87A-F1C02C65EFFE}" srcOrd="0" destOrd="0" presId="urn:microsoft.com/office/officeart/2005/8/layout/process1"/>
    <dgm:cxn modelId="{0BAD0B62-1970-4B44-BCCD-DCD64A10075A}" type="presOf" srcId="{9F62EF29-EFF0-44AA-9A80-888018906581}" destId="{13770FF4-EFF6-4E13-B082-B85E17DE072A}" srcOrd="0" destOrd="0" presId="urn:microsoft.com/office/officeart/2005/8/layout/process1"/>
    <dgm:cxn modelId="{43589D67-0714-4589-8E35-D97D7B74E435}" srcId="{4D7D6083-90AA-43DD-BB8B-DE0BD8CFA9AD}" destId="{9D225548-8FCA-415D-91DD-6F91940DD137}" srcOrd="1" destOrd="0" parTransId="{205618DD-8FE7-425C-B1F9-1FE74AA581E8}" sibTransId="{9F62EF29-EFF0-44AA-9A80-888018906581}"/>
    <dgm:cxn modelId="{51638673-6881-4C98-A07E-92783313373D}" type="presOf" srcId="{EB0E3920-F693-4D43-BBF1-855A137F46FD}" destId="{0B1A4FE9-D7DB-42EC-AAE4-214006241E20}" srcOrd="0" destOrd="0" presId="urn:microsoft.com/office/officeart/2005/8/layout/process1"/>
    <dgm:cxn modelId="{17F51474-F6E8-46B8-A5BE-53078468BFBC}" type="presOf" srcId="{9D225548-8FCA-415D-91DD-6F91940DD137}" destId="{4A23BF51-336E-4059-BCBB-A455688E8185}" srcOrd="0" destOrd="0" presId="urn:microsoft.com/office/officeart/2005/8/layout/process1"/>
    <dgm:cxn modelId="{5618A278-51ED-4549-A699-3979D23BDC65}" srcId="{4D7D6083-90AA-43DD-BB8B-DE0BD8CFA9AD}" destId="{23679F94-3781-4E8A-AEAC-043D3F5EE255}" srcOrd="2" destOrd="0" parTransId="{D6F86BC4-A069-48DB-8D87-D56E538B0A80}" sibTransId="{6D2B5C5C-F010-4344-93B4-F3B6693CE990}"/>
    <dgm:cxn modelId="{15FD367B-8A28-428C-9D64-C0E76A46F627}" type="presOf" srcId="{6D2B5C5C-F010-4344-93B4-F3B6693CE990}" destId="{831F90F0-2B32-45F3-93AD-47A960F19DDC}" srcOrd="1" destOrd="0" presId="urn:microsoft.com/office/officeart/2005/8/layout/process1"/>
    <dgm:cxn modelId="{FA2FA488-06B0-45AB-83A4-A6929B17E2C4}" type="presOf" srcId="{504F5603-E0A0-40D9-8A42-F2BCA48A1ACB}" destId="{F6319786-C67C-4151-A181-8F52CFA0367D}" srcOrd="0" destOrd="0" presId="urn:microsoft.com/office/officeart/2005/8/layout/process1"/>
    <dgm:cxn modelId="{225C7093-E32B-44ED-B60A-589ED360F827}" type="presOf" srcId="{23679F94-3781-4E8A-AEAC-043D3F5EE255}" destId="{877C043D-1B1E-4F30-B6C4-01750D943214}" srcOrd="0" destOrd="0" presId="urn:microsoft.com/office/officeart/2005/8/layout/process1"/>
    <dgm:cxn modelId="{37AC4DB4-D47B-4902-A7B3-BA9FBC023C23}" type="presOf" srcId="{4D7D6083-90AA-43DD-BB8B-DE0BD8CFA9AD}" destId="{D5796CD5-5E78-44D5-B67E-2874073C1720}" srcOrd="0" destOrd="0" presId="urn:microsoft.com/office/officeart/2005/8/layout/process1"/>
    <dgm:cxn modelId="{E6FB32BA-35CA-45BA-979F-9906B665B135}" type="presOf" srcId="{6D2B5C5C-F010-4344-93B4-F3B6693CE990}" destId="{384A6BE1-00E4-42D5-A144-06F748F5F657}" srcOrd="0" destOrd="0" presId="urn:microsoft.com/office/officeart/2005/8/layout/process1"/>
    <dgm:cxn modelId="{4BE8F1C8-21C6-4E04-A1CF-1B8A9A45B736}" type="presOf" srcId="{9F62EF29-EFF0-44AA-9A80-888018906581}" destId="{74C8E677-E592-4458-A855-D74B8544FFF7}" srcOrd="1" destOrd="0" presId="urn:microsoft.com/office/officeart/2005/8/layout/process1"/>
    <dgm:cxn modelId="{A189ABEB-BC71-4155-A5BA-23497066695B}" type="presOf" srcId="{504F5603-E0A0-40D9-8A42-F2BCA48A1ACB}" destId="{54E625BA-993E-49E1-B21A-3CCD2541B81D}" srcOrd="1" destOrd="0" presId="urn:microsoft.com/office/officeart/2005/8/layout/process1"/>
    <dgm:cxn modelId="{2C6DC251-C4BE-4C09-A4F7-AE22495AF648}" type="presParOf" srcId="{D5796CD5-5E78-44D5-B67E-2874073C1720}" destId="{0B1A4FE9-D7DB-42EC-AAE4-214006241E20}" srcOrd="0" destOrd="0" presId="urn:microsoft.com/office/officeart/2005/8/layout/process1"/>
    <dgm:cxn modelId="{69B136D5-D021-46A3-9F25-7EF37C0CBB48}" type="presParOf" srcId="{D5796CD5-5E78-44D5-B67E-2874073C1720}" destId="{F6319786-C67C-4151-A181-8F52CFA0367D}" srcOrd="1" destOrd="0" presId="urn:microsoft.com/office/officeart/2005/8/layout/process1"/>
    <dgm:cxn modelId="{45D6587D-67AF-40A8-8354-0FAED6D2702E}" type="presParOf" srcId="{F6319786-C67C-4151-A181-8F52CFA0367D}" destId="{54E625BA-993E-49E1-B21A-3CCD2541B81D}" srcOrd="0" destOrd="0" presId="urn:microsoft.com/office/officeart/2005/8/layout/process1"/>
    <dgm:cxn modelId="{E438F9DA-E190-4F2B-84DB-F2668DA209E5}" type="presParOf" srcId="{D5796CD5-5E78-44D5-B67E-2874073C1720}" destId="{4A23BF51-336E-4059-BCBB-A455688E8185}" srcOrd="2" destOrd="0" presId="urn:microsoft.com/office/officeart/2005/8/layout/process1"/>
    <dgm:cxn modelId="{73CC53DB-CADE-46C1-8F3B-DDA82B980ECE}" type="presParOf" srcId="{D5796CD5-5E78-44D5-B67E-2874073C1720}" destId="{13770FF4-EFF6-4E13-B082-B85E17DE072A}" srcOrd="3" destOrd="0" presId="urn:microsoft.com/office/officeart/2005/8/layout/process1"/>
    <dgm:cxn modelId="{00515EE0-57E4-48F4-B16C-A210BBD53B9A}" type="presParOf" srcId="{13770FF4-EFF6-4E13-B082-B85E17DE072A}" destId="{74C8E677-E592-4458-A855-D74B8544FFF7}" srcOrd="0" destOrd="0" presId="urn:microsoft.com/office/officeart/2005/8/layout/process1"/>
    <dgm:cxn modelId="{A6A6DB8D-B22D-4B97-B900-29BCA8AC2171}" type="presParOf" srcId="{D5796CD5-5E78-44D5-B67E-2874073C1720}" destId="{877C043D-1B1E-4F30-B6C4-01750D943214}" srcOrd="4" destOrd="0" presId="urn:microsoft.com/office/officeart/2005/8/layout/process1"/>
    <dgm:cxn modelId="{A997C0D1-7CCF-4543-B615-B300F026F611}" type="presParOf" srcId="{D5796CD5-5E78-44D5-B67E-2874073C1720}" destId="{384A6BE1-00E4-42D5-A144-06F748F5F657}" srcOrd="5" destOrd="0" presId="urn:microsoft.com/office/officeart/2005/8/layout/process1"/>
    <dgm:cxn modelId="{0F09E917-F9C4-42F3-ACC3-D060C4CBF9D6}" type="presParOf" srcId="{384A6BE1-00E4-42D5-A144-06F748F5F657}" destId="{831F90F0-2B32-45F3-93AD-47A960F19DDC}" srcOrd="0" destOrd="0" presId="urn:microsoft.com/office/officeart/2005/8/layout/process1"/>
    <dgm:cxn modelId="{10B011D2-054B-4E22-B667-C9E39C9E39D8}" type="presParOf" srcId="{D5796CD5-5E78-44D5-B67E-2874073C1720}" destId="{04DFE3B9-67AC-4A88-A87A-F1C02C65EFF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6F5A4-2C61-4089-A9BC-39D315D6D3A0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DF84F29-F510-499B-9DC6-FC097A33482A}">
      <dgm:prSet phldrT="[Text]"/>
      <dgm:spPr/>
      <dgm:t>
        <a:bodyPr/>
        <a:lstStyle/>
        <a:p>
          <a:r>
            <a:rPr lang="en-GB" dirty="0"/>
            <a:t>Find displacement field meeting boundary conditions</a:t>
          </a:r>
        </a:p>
      </dgm:t>
    </dgm:pt>
    <dgm:pt modelId="{D76D669C-8BDA-42B0-A130-3C72361DFEE8}" type="parTrans" cxnId="{8371BC49-0F58-4235-BCAB-CB6AD38EE0CB}">
      <dgm:prSet/>
      <dgm:spPr/>
      <dgm:t>
        <a:bodyPr/>
        <a:lstStyle/>
        <a:p>
          <a:endParaRPr lang="en-GB"/>
        </a:p>
      </dgm:t>
    </dgm:pt>
    <dgm:pt modelId="{5F29E307-0364-4749-96D1-DCEDC6F2D9F0}" type="sibTrans" cxnId="{8371BC49-0F58-4235-BCAB-CB6AD38EE0CB}">
      <dgm:prSet/>
      <dgm:spPr/>
      <dgm:t>
        <a:bodyPr/>
        <a:lstStyle/>
        <a:p>
          <a:endParaRPr lang="en-GB"/>
        </a:p>
      </dgm:t>
    </dgm:pt>
    <dgm:pt modelId="{F230529A-1075-4208-92C8-5A624FF3179A}">
      <dgm:prSet phldrT="[Text]"/>
      <dgm:spPr/>
      <dgm:t>
        <a:bodyPr/>
        <a:lstStyle/>
        <a:p>
          <a:r>
            <a:rPr lang="en-GB" dirty="0"/>
            <a:t>Set up the term for TPE</a:t>
          </a:r>
        </a:p>
      </dgm:t>
    </dgm:pt>
    <dgm:pt modelId="{E174504B-909F-4B30-A260-7D22C291266E}" type="parTrans" cxnId="{3A9260F3-FAF7-486C-A508-DFFE7E67B15C}">
      <dgm:prSet/>
      <dgm:spPr/>
      <dgm:t>
        <a:bodyPr/>
        <a:lstStyle/>
        <a:p>
          <a:endParaRPr lang="en-GB"/>
        </a:p>
      </dgm:t>
    </dgm:pt>
    <dgm:pt modelId="{9410845D-32A8-4648-BAB5-ECBB148BF77A}" type="sibTrans" cxnId="{3A9260F3-FAF7-486C-A508-DFFE7E67B15C}">
      <dgm:prSet/>
      <dgm:spPr/>
      <dgm:t>
        <a:bodyPr/>
        <a:lstStyle/>
        <a:p>
          <a:endParaRPr lang="en-GB"/>
        </a:p>
      </dgm:t>
    </dgm:pt>
    <dgm:pt modelId="{7A4CA6BE-5328-4304-AE5A-4EF1006C89CF}">
      <dgm:prSet phldrT="[Text]"/>
      <dgm:spPr/>
      <dgm:t>
        <a:bodyPr/>
        <a:lstStyle/>
        <a:p>
          <a:r>
            <a:rPr lang="en-GB" dirty="0"/>
            <a:t>Set derivative of TPE to zero</a:t>
          </a:r>
        </a:p>
      </dgm:t>
    </dgm:pt>
    <dgm:pt modelId="{A5BFF039-E916-4B45-8EAF-143FE8172AD9}" type="parTrans" cxnId="{BD725221-B5DB-43D7-A3FB-114CCA99E118}">
      <dgm:prSet/>
      <dgm:spPr/>
      <dgm:t>
        <a:bodyPr/>
        <a:lstStyle/>
        <a:p>
          <a:endParaRPr lang="en-GB"/>
        </a:p>
      </dgm:t>
    </dgm:pt>
    <dgm:pt modelId="{2FEF650F-DBC7-4F89-9600-A03FFD9AC994}" type="sibTrans" cxnId="{BD725221-B5DB-43D7-A3FB-114CCA99E118}">
      <dgm:prSet/>
      <dgm:spPr/>
      <dgm:t>
        <a:bodyPr/>
        <a:lstStyle/>
        <a:p>
          <a:endParaRPr lang="en-GB"/>
        </a:p>
      </dgm:t>
    </dgm:pt>
    <dgm:pt modelId="{1B12896D-5787-4416-BB0E-91275BD552C4}" type="pres">
      <dgm:prSet presAssocID="{DAD6F5A4-2C61-4089-A9BC-39D315D6D3A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44DED2E-ED47-42E4-9E8D-DBD841F1477B}" type="pres">
      <dgm:prSet presAssocID="{7A4CA6BE-5328-4304-AE5A-4EF1006C89CF}" presName="Accent3" presStyleCnt="0"/>
      <dgm:spPr/>
    </dgm:pt>
    <dgm:pt modelId="{D2D4F2CA-433F-4457-8429-3B5AAA3EABAD}" type="pres">
      <dgm:prSet presAssocID="{7A4CA6BE-5328-4304-AE5A-4EF1006C89CF}" presName="Accent" presStyleLbl="node1" presStyleIdx="0" presStyleCnt="3"/>
      <dgm:spPr/>
    </dgm:pt>
    <dgm:pt modelId="{20E663E3-C3EB-4F6E-BFB4-E0C14CDB4C6B}" type="pres">
      <dgm:prSet presAssocID="{7A4CA6BE-5328-4304-AE5A-4EF1006C89CF}" presName="ParentBackground3" presStyleCnt="0"/>
      <dgm:spPr/>
    </dgm:pt>
    <dgm:pt modelId="{69629EB5-611C-44D6-9A81-D6A20A6FC3C8}" type="pres">
      <dgm:prSet presAssocID="{7A4CA6BE-5328-4304-AE5A-4EF1006C89CF}" presName="ParentBackground" presStyleLbl="fgAcc1" presStyleIdx="0" presStyleCnt="3"/>
      <dgm:spPr/>
    </dgm:pt>
    <dgm:pt modelId="{7B12396E-2940-4C00-B2B4-36464A715E2C}" type="pres">
      <dgm:prSet presAssocID="{7A4CA6BE-5328-4304-AE5A-4EF1006C89C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8C5CE1-A6FC-4595-9804-CA7C30214161}" type="pres">
      <dgm:prSet presAssocID="{F230529A-1075-4208-92C8-5A624FF3179A}" presName="Accent2" presStyleCnt="0"/>
      <dgm:spPr/>
    </dgm:pt>
    <dgm:pt modelId="{951E4B56-25D2-41E6-931F-43CCD5E53A76}" type="pres">
      <dgm:prSet presAssocID="{F230529A-1075-4208-92C8-5A624FF3179A}" presName="Accent" presStyleLbl="node1" presStyleIdx="1" presStyleCnt="3"/>
      <dgm:spPr/>
    </dgm:pt>
    <dgm:pt modelId="{F52A20C6-5253-404F-A6FC-EC2393ADAAA1}" type="pres">
      <dgm:prSet presAssocID="{F230529A-1075-4208-92C8-5A624FF3179A}" presName="ParentBackground2" presStyleCnt="0"/>
      <dgm:spPr/>
    </dgm:pt>
    <dgm:pt modelId="{1BCA0034-559C-47F9-86C6-EA7C41AC15F0}" type="pres">
      <dgm:prSet presAssocID="{F230529A-1075-4208-92C8-5A624FF3179A}" presName="ParentBackground" presStyleLbl="fgAcc1" presStyleIdx="1" presStyleCnt="3"/>
      <dgm:spPr/>
    </dgm:pt>
    <dgm:pt modelId="{D9965CFC-1878-4A3C-A4DE-F8BD457A2743}" type="pres">
      <dgm:prSet presAssocID="{F230529A-1075-4208-92C8-5A624FF3179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B356F72-43E3-4C6F-AD61-A539D9C8F6FF}" type="pres">
      <dgm:prSet presAssocID="{ADF84F29-F510-499B-9DC6-FC097A33482A}" presName="Accent1" presStyleCnt="0"/>
      <dgm:spPr/>
    </dgm:pt>
    <dgm:pt modelId="{75BB99CA-C5B2-45BB-A21E-158D7A8B5D71}" type="pres">
      <dgm:prSet presAssocID="{ADF84F29-F510-499B-9DC6-FC097A33482A}" presName="Accent" presStyleLbl="node1" presStyleIdx="2" presStyleCnt="3"/>
      <dgm:spPr/>
    </dgm:pt>
    <dgm:pt modelId="{F8B15D33-7A10-4E08-BC0F-3DDAADFBE25E}" type="pres">
      <dgm:prSet presAssocID="{ADF84F29-F510-499B-9DC6-FC097A33482A}" presName="ParentBackground1" presStyleCnt="0"/>
      <dgm:spPr/>
    </dgm:pt>
    <dgm:pt modelId="{F49E6498-36E2-4196-A6F5-2A41CC88068B}" type="pres">
      <dgm:prSet presAssocID="{ADF84F29-F510-499B-9DC6-FC097A33482A}" presName="ParentBackground" presStyleLbl="fgAcc1" presStyleIdx="2" presStyleCnt="3"/>
      <dgm:spPr/>
    </dgm:pt>
    <dgm:pt modelId="{E8D874E3-6E4C-45AD-BF57-830580987828}" type="pres">
      <dgm:prSet presAssocID="{ADF84F29-F510-499B-9DC6-FC097A3348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D725221-B5DB-43D7-A3FB-114CCA99E118}" srcId="{DAD6F5A4-2C61-4089-A9BC-39D315D6D3A0}" destId="{7A4CA6BE-5328-4304-AE5A-4EF1006C89CF}" srcOrd="2" destOrd="0" parTransId="{A5BFF039-E916-4B45-8EAF-143FE8172AD9}" sibTransId="{2FEF650F-DBC7-4F89-9600-A03FFD9AC994}"/>
    <dgm:cxn modelId="{7DD94B27-06E9-412B-B38D-CAD3B35CE644}" type="presOf" srcId="{ADF84F29-F510-499B-9DC6-FC097A33482A}" destId="{F49E6498-36E2-4196-A6F5-2A41CC88068B}" srcOrd="0" destOrd="0" presId="urn:microsoft.com/office/officeart/2011/layout/CircleProcess"/>
    <dgm:cxn modelId="{8371BC49-0F58-4235-BCAB-CB6AD38EE0CB}" srcId="{DAD6F5A4-2C61-4089-A9BC-39D315D6D3A0}" destId="{ADF84F29-F510-499B-9DC6-FC097A33482A}" srcOrd="0" destOrd="0" parTransId="{D76D669C-8BDA-42B0-A130-3C72361DFEE8}" sibTransId="{5F29E307-0364-4749-96D1-DCEDC6F2D9F0}"/>
    <dgm:cxn modelId="{D395144B-1B5D-4DB7-B57E-A395B6F397DC}" type="presOf" srcId="{7A4CA6BE-5328-4304-AE5A-4EF1006C89CF}" destId="{69629EB5-611C-44D6-9A81-D6A20A6FC3C8}" srcOrd="0" destOrd="0" presId="urn:microsoft.com/office/officeart/2011/layout/CircleProcess"/>
    <dgm:cxn modelId="{BA9D3E76-75EA-42BB-83F0-CBECE0A6A8C0}" type="presOf" srcId="{F230529A-1075-4208-92C8-5A624FF3179A}" destId="{D9965CFC-1878-4A3C-A4DE-F8BD457A2743}" srcOrd="1" destOrd="0" presId="urn:microsoft.com/office/officeart/2011/layout/CircleProcess"/>
    <dgm:cxn modelId="{F5FCEA88-D1E2-48E3-8E13-3417C7900092}" type="presOf" srcId="{F230529A-1075-4208-92C8-5A624FF3179A}" destId="{1BCA0034-559C-47F9-86C6-EA7C41AC15F0}" srcOrd="0" destOrd="0" presId="urn:microsoft.com/office/officeart/2011/layout/CircleProcess"/>
    <dgm:cxn modelId="{71E68F8E-032D-411B-B5EB-AE93F564A2A4}" type="presOf" srcId="{ADF84F29-F510-499B-9DC6-FC097A33482A}" destId="{E8D874E3-6E4C-45AD-BF57-830580987828}" srcOrd="1" destOrd="0" presId="urn:microsoft.com/office/officeart/2011/layout/CircleProcess"/>
    <dgm:cxn modelId="{043319B9-39BF-4678-A2AA-BCF05EFB0AEB}" type="presOf" srcId="{7A4CA6BE-5328-4304-AE5A-4EF1006C89CF}" destId="{7B12396E-2940-4C00-B2B4-36464A715E2C}" srcOrd="1" destOrd="0" presId="urn:microsoft.com/office/officeart/2011/layout/CircleProcess"/>
    <dgm:cxn modelId="{21CBC5EE-99D0-49BB-8534-C858F2A93912}" type="presOf" srcId="{DAD6F5A4-2C61-4089-A9BC-39D315D6D3A0}" destId="{1B12896D-5787-4416-BB0E-91275BD552C4}" srcOrd="0" destOrd="0" presId="urn:microsoft.com/office/officeart/2011/layout/CircleProcess"/>
    <dgm:cxn modelId="{3A9260F3-FAF7-486C-A508-DFFE7E67B15C}" srcId="{DAD6F5A4-2C61-4089-A9BC-39D315D6D3A0}" destId="{F230529A-1075-4208-92C8-5A624FF3179A}" srcOrd="1" destOrd="0" parTransId="{E174504B-909F-4B30-A260-7D22C291266E}" sibTransId="{9410845D-32A8-4648-BAB5-ECBB148BF77A}"/>
    <dgm:cxn modelId="{2EB3FD29-7EA4-4CF1-8AC0-194D5F2D93C0}" type="presParOf" srcId="{1B12896D-5787-4416-BB0E-91275BD552C4}" destId="{D44DED2E-ED47-42E4-9E8D-DBD841F1477B}" srcOrd="0" destOrd="0" presId="urn:microsoft.com/office/officeart/2011/layout/CircleProcess"/>
    <dgm:cxn modelId="{788ECDDD-114F-4424-BF9F-E51695BE3ADB}" type="presParOf" srcId="{D44DED2E-ED47-42E4-9E8D-DBD841F1477B}" destId="{D2D4F2CA-433F-4457-8429-3B5AAA3EABAD}" srcOrd="0" destOrd="0" presId="urn:microsoft.com/office/officeart/2011/layout/CircleProcess"/>
    <dgm:cxn modelId="{F9B475D0-B7F1-4591-85CA-BD1D9A1BFFA6}" type="presParOf" srcId="{1B12896D-5787-4416-BB0E-91275BD552C4}" destId="{20E663E3-C3EB-4F6E-BFB4-E0C14CDB4C6B}" srcOrd="1" destOrd="0" presId="urn:microsoft.com/office/officeart/2011/layout/CircleProcess"/>
    <dgm:cxn modelId="{773F6B9C-AF9E-4A87-9984-FB1CF1AF9067}" type="presParOf" srcId="{20E663E3-C3EB-4F6E-BFB4-E0C14CDB4C6B}" destId="{69629EB5-611C-44D6-9A81-D6A20A6FC3C8}" srcOrd="0" destOrd="0" presId="urn:microsoft.com/office/officeart/2011/layout/CircleProcess"/>
    <dgm:cxn modelId="{80497C9E-27CB-4CC4-A104-0C52D32695C0}" type="presParOf" srcId="{1B12896D-5787-4416-BB0E-91275BD552C4}" destId="{7B12396E-2940-4C00-B2B4-36464A715E2C}" srcOrd="2" destOrd="0" presId="urn:microsoft.com/office/officeart/2011/layout/CircleProcess"/>
    <dgm:cxn modelId="{592093D3-5367-4094-A5AF-F3BC65CC857F}" type="presParOf" srcId="{1B12896D-5787-4416-BB0E-91275BD552C4}" destId="{468C5CE1-A6FC-4595-9804-CA7C30214161}" srcOrd="3" destOrd="0" presId="urn:microsoft.com/office/officeart/2011/layout/CircleProcess"/>
    <dgm:cxn modelId="{3446B6D6-4B51-417C-A475-D02872ADDE0A}" type="presParOf" srcId="{468C5CE1-A6FC-4595-9804-CA7C30214161}" destId="{951E4B56-25D2-41E6-931F-43CCD5E53A76}" srcOrd="0" destOrd="0" presId="urn:microsoft.com/office/officeart/2011/layout/CircleProcess"/>
    <dgm:cxn modelId="{6AED131C-0150-4652-99CB-03D5A59B278E}" type="presParOf" srcId="{1B12896D-5787-4416-BB0E-91275BD552C4}" destId="{F52A20C6-5253-404F-A6FC-EC2393ADAAA1}" srcOrd="4" destOrd="0" presId="urn:microsoft.com/office/officeart/2011/layout/CircleProcess"/>
    <dgm:cxn modelId="{E5C44564-E8CD-4F0A-82EE-311DB5BE903D}" type="presParOf" srcId="{F52A20C6-5253-404F-A6FC-EC2393ADAAA1}" destId="{1BCA0034-559C-47F9-86C6-EA7C41AC15F0}" srcOrd="0" destOrd="0" presId="urn:microsoft.com/office/officeart/2011/layout/CircleProcess"/>
    <dgm:cxn modelId="{F3C648B8-8EA9-4414-BF49-4D122773778F}" type="presParOf" srcId="{1B12896D-5787-4416-BB0E-91275BD552C4}" destId="{D9965CFC-1878-4A3C-A4DE-F8BD457A2743}" srcOrd="5" destOrd="0" presId="urn:microsoft.com/office/officeart/2011/layout/CircleProcess"/>
    <dgm:cxn modelId="{749FEC7F-002C-42AE-8AA1-5EF3E50067D3}" type="presParOf" srcId="{1B12896D-5787-4416-BB0E-91275BD552C4}" destId="{2B356F72-43E3-4C6F-AD61-A539D9C8F6FF}" srcOrd="6" destOrd="0" presId="urn:microsoft.com/office/officeart/2011/layout/CircleProcess"/>
    <dgm:cxn modelId="{C254BABB-9AE1-4E6D-A2AF-1770C1BEC43D}" type="presParOf" srcId="{2B356F72-43E3-4C6F-AD61-A539D9C8F6FF}" destId="{75BB99CA-C5B2-45BB-A21E-158D7A8B5D71}" srcOrd="0" destOrd="0" presId="urn:microsoft.com/office/officeart/2011/layout/CircleProcess"/>
    <dgm:cxn modelId="{038104B3-AC6F-492D-A7BA-C75F8BED3E93}" type="presParOf" srcId="{1B12896D-5787-4416-BB0E-91275BD552C4}" destId="{F8B15D33-7A10-4E08-BC0F-3DDAADFBE25E}" srcOrd="7" destOrd="0" presId="urn:microsoft.com/office/officeart/2011/layout/CircleProcess"/>
    <dgm:cxn modelId="{DDBE24E5-A84B-4855-B4EB-96738017AA40}" type="presParOf" srcId="{F8B15D33-7A10-4E08-BC0F-3DDAADFBE25E}" destId="{F49E6498-36E2-4196-A6F5-2A41CC88068B}" srcOrd="0" destOrd="0" presId="urn:microsoft.com/office/officeart/2011/layout/CircleProcess"/>
    <dgm:cxn modelId="{C6734528-A4B0-40CF-B6E0-7B8630AE66C8}" type="presParOf" srcId="{1B12896D-5787-4416-BB0E-91275BD552C4}" destId="{E8D874E3-6E4C-45AD-BF57-83058098782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5C39-37A1-4A5F-A7DA-A9E365486BE1}">
      <dsp:nvSpPr>
        <dsp:cNvPr id="0" name=""/>
        <dsp:cNvSpPr/>
      </dsp:nvSpPr>
      <dsp:spPr>
        <a:xfrm>
          <a:off x="76199" y="609599"/>
          <a:ext cx="916180" cy="734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Principle of virtual work</a:t>
          </a:r>
        </a:p>
      </dsp:txBody>
      <dsp:txXfrm>
        <a:off x="97716" y="631116"/>
        <a:ext cx="873146" cy="691612"/>
      </dsp:txXfrm>
    </dsp:sp>
    <dsp:sp modelId="{6D5DE82A-168F-4F05-835C-85A99AD0149A}">
      <dsp:nvSpPr>
        <dsp:cNvPr id="0" name=""/>
        <dsp:cNvSpPr/>
      </dsp:nvSpPr>
      <dsp:spPr>
        <a:xfrm>
          <a:off x="1212205" y="679080"/>
          <a:ext cx="1605952" cy="666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Principle of Complimentary Energy Method</a:t>
          </a:r>
        </a:p>
      </dsp:txBody>
      <dsp:txXfrm>
        <a:off x="1231717" y="698592"/>
        <a:ext cx="1566928" cy="627173"/>
      </dsp:txXfrm>
    </dsp:sp>
    <dsp:sp modelId="{AD7C276A-B380-432D-8DBF-FF0C17BE3CE4}">
      <dsp:nvSpPr>
        <dsp:cNvPr id="0" name=""/>
        <dsp:cNvSpPr/>
      </dsp:nvSpPr>
      <dsp:spPr>
        <a:xfrm>
          <a:off x="3200399" y="718624"/>
          <a:ext cx="912839" cy="60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Unit Load Theorem</a:t>
          </a:r>
        </a:p>
      </dsp:txBody>
      <dsp:txXfrm>
        <a:off x="3218257" y="736482"/>
        <a:ext cx="877123" cy="574008"/>
      </dsp:txXfrm>
    </dsp:sp>
    <dsp:sp modelId="{E43539FF-FF70-4E1F-A8FF-8A27A338A7F7}">
      <dsp:nvSpPr>
        <dsp:cNvPr id="0" name=""/>
        <dsp:cNvSpPr/>
      </dsp:nvSpPr>
      <dsp:spPr>
        <a:xfrm>
          <a:off x="4832087" y="728995"/>
          <a:ext cx="1399474" cy="50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Castigliano’s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First Theorem</a:t>
          </a:r>
        </a:p>
      </dsp:txBody>
      <dsp:txXfrm>
        <a:off x="4846922" y="743830"/>
        <a:ext cx="1369804" cy="476826"/>
      </dsp:txXfrm>
    </dsp:sp>
    <dsp:sp modelId="{FA7EB7BB-DC0D-4FB0-BAAD-0A06DEE4AFD6}">
      <dsp:nvSpPr>
        <dsp:cNvPr id="0" name=""/>
        <dsp:cNvSpPr/>
      </dsp:nvSpPr>
      <dsp:spPr>
        <a:xfrm>
          <a:off x="3352799" y="1235492"/>
          <a:ext cx="1619234" cy="1798104"/>
        </a:xfrm>
        <a:custGeom>
          <a:avLst/>
          <a:gdLst/>
          <a:ahLst/>
          <a:cxnLst/>
          <a:rect l="0" t="0" r="0" b="0"/>
          <a:pathLst>
            <a:path>
              <a:moveTo>
                <a:pt x="1619234" y="0"/>
              </a:moveTo>
              <a:lnTo>
                <a:pt x="0" y="179810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0ABFF-53B5-4080-99D9-610189B6A951}">
      <dsp:nvSpPr>
        <dsp:cNvPr id="0" name=""/>
        <dsp:cNvSpPr/>
      </dsp:nvSpPr>
      <dsp:spPr>
        <a:xfrm>
          <a:off x="3352799" y="1995256"/>
          <a:ext cx="2540061" cy="2076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Differential of the strain energy (</a:t>
          </a:r>
          <a:r>
            <a:rPr lang="en-GB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GB" sz="150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en-GB" sz="15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of a structure with respect to a load is equated to the deflection of the load. To be mathematically correct, however, it is the differential of the complementary energy </a:t>
          </a:r>
          <a:r>
            <a:rPr lang="en-GB" sz="15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GB" sz="15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which should be equated to deflection.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3623" y="2056080"/>
        <a:ext cx="2418413" cy="1955032"/>
      </dsp:txXfrm>
    </dsp:sp>
    <dsp:sp modelId="{FD7993B2-2666-47D2-9B03-C309AE0F9FA3}">
      <dsp:nvSpPr>
        <dsp:cNvPr id="0" name=""/>
        <dsp:cNvSpPr/>
      </dsp:nvSpPr>
      <dsp:spPr>
        <a:xfrm>
          <a:off x="6694453" y="726366"/>
          <a:ext cx="1805004" cy="443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Castigliano’s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Second Theorem</a:t>
          </a:r>
        </a:p>
      </dsp:txBody>
      <dsp:txXfrm>
        <a:off x="6707441" y="739354"/>
        <a:ext cx="1779028" cy="417477"/>
      </dsp:txXfrm>
    </dsp:sp>
    <dsp:sp modelId="{294ACB97-2B08-4289-82BF-ED9E41056B87}">
      <dsp:nvSpPr>
        <dsp:cNvPr id="0" name=""/>
        <dsp:cNvSpPr/>
      </dsp:nvSpPr>
      <dsp:spPr>
        <a:xfrm>
          <a:off x="6047967" y="1169819"/>
          <a:ext cx="826986" cy="1811338"/>
        </a:xfrm>
        <a:custGeom>
          <a:avLst/>
          <a:gdLst/>
          <a:ahLst/>
          <a:cxnLst/>
          <a:rect l="0" t="0" r="0" b="0"/>
          <a:pathLst>
            <a:path>
              <a:moveTo>
                <a:pt x="826986" y="0"/>
              </a:moveTo>
              <a:lnTo>
                <a:pt x="0" y="181133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DB96-F8B4-41EE-8697-06FE7BF8627D}">
      <dsp:nvSpPr>
        <dsp:cNvPr id="0" name=""/>
        <dsp:cNvSpPr/>
      </dsp:nvSpPr>
      <dsp:spPr>
        <a:xfrm>
          <a:off x="6047967" y="2030053"/>
          <a:ext cx="1991497" cy="190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In any elastic structure, if strain energy is expressed in terms of displacements then derivative of energy to displacement is force.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3681" y="2085767"/>
        <a:ext cx="1880069" cy="1790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A4FE9-D7DB-42EC-AAE4-214006241E20}">
      <dsp:nvSpPr>
        <dsp:cNvPr id="0" name=""/>
        <dsp:cNvSpPr/>
      </dsp:nvSpPr>
      <dsp:spPr>
        <a:xfrm>
          <a:off x="627" y="1570463"/>
          <a:ext cx="1348781" cy="923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Work done by external forces</a:t>
          </a:r>
        </a:p>
      </dsp:txBody>
      <dsp:txXfrm>
        <a:off x="27663" y="1597499"/>
        <a:ext cx="1294709" cy="869000"/>
      </dsp:txXfrm>
    </dsp:sp>
    <dsp:sp modelId="{F6319786-C67C-4151-A181-8F52CFA0367D}">
      <dsp:nvSpPr>
        <dsp:cNvPr id="0" name=""/>
        <dsp:cNvSpPr/>
      </dsp:nvSpPr>
      <dsp:spPr>
        <a:xfrm>
          <a:off x="1484287" y="1864751"/>
          <a:ext cx="285941" cy="334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84287" y="1931650"/>
        <a:ext cx="200159" cy="200699"/>
      </dsp:txXfrm>
    </dsp:sp>
    <dsp:sp modelId="{4A23BF51-336E-4059-BCBB-A455688E8185}">
      <dsp:nvSpPr>
        <dsp:cNvPr id="0" name=""/>
        <dsp:cNvSpPr/>
      </dsp:nvSpPr>
      <dsp:spPr>
        <a:xfrm>
          <a:off x="1888921" y="1570463"/>
          <a:ext cx="1348781" cy="923072"/>
        </a:xfrm>
        <a:prstGeom prst="roundRect">
          <a:avLst>
            <a:gd name="adj" fmla="val 10000"/>
          </a:avLst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Strain energy is generated</a:t>
          </a:r>
        </a:p>
      </dsp:txBody>
      <dsp:txXfrm>
        <a:off x="1915957" y="1597499"/>
        <a:ext cx="1294709" cy="869000"/>
      </dsp:txXfrm>
    </dsp:sp>
    <dsp:sp modelId="{13770FF4-EFF6-4E13-B082-B85E17DE072A}">
      <dsp:nvSpPr>
        <dsp:cNvPr id="0" name=""/>
        <dsp:cNvSpPr/>
      </dsp:nvSpPr>
      <dsp:spPr>
        <a:xfrm>
          <a:off x="3372581" y="1864751"/>
          <a:ext cx="285941" cy="334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372581" y="1931650"/>
        <a:ext cx="200159" cy="200699"/>
      </dsp:txXfrm>
    </dsp:sp>
    <dsp:sp modelId="{877C043D-1B1E-4F30-B6C4-01750D943214}">
      <dsp:nvSpPr>
        <dsp:cNvPr id="0" name=""/>
        <dsp:cNvSpPr/>
      </dsp:nvSpPr>
      <dsp:spPr>
        <a:xfrm>
          <a:off x="3777216" y="1570463"/>
          <a:ext cx="1380559" cy="923072"/>
        </a:xfrm>
        <a:prstGeom prst="roundRect">
          <a:avLst>
            <a:gd name="adj" fmla="val 10000"/>
          </a:avLst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TPE of the system</a:t>
          </a:r>
        </a:p>
      </dsp:txBody>
      <dsp:txXfrm>
        <a:off x="3804252" y="1597499"/>
        <a:ext cx="1326487" cy="869000"/>
      </dsp:txXfrm>
    </dsp:sp>
    <dsp:sp modelId="{384A6BE1-00E4-42D5-A144-06F748F5F657}">
      <dsp:nvSpPr>
        <dsp:cNvPr id="0" name=""/>
        <dsp:cNvSpPr/>
      </dsp:nvSpPr>
      <dsp:spPr>
        <a:xfrm>
          <a:off x="5292653" y="1864751"/>
          <a:ext cx="285941" cy="334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92653" y="1931650"/>
        <a:ext cx="200159" cy="200699"/>
      </dsp:txXfrm>
    </dsp:sp>
    <dsp:sp modelId="{04DFE3B9-67AC-4A88-A87A-F1C02C65EFFE}">
      <dsp:nvSpPr>
        <dsp:cNvPr id="0" name=""/>
        <dsp:cNvSpPr/>
      </dsp:nvSpPr>
      <dsp:spPr>
        <a:xfrm>
          <a:off x="5697288" y="1570463"/>
          <a:ext cx="1348781" cy="923072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Stationary vale of TPE</a:t>
          </a:r>
        </a:p>
      </dsp:txBody>
      <dsp:txXfrm>
        <a:off x="5724324" y="1597499"/>
        <a:ext cx="1294709" cy="86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4F2CA-433F-4457-8429-3B5AAA3EABAD}">
      <dsp:nvSpPr>
        <dsp:cNvPr id="0" name=""/>
        <dsp:cNvSpPr/>
      </dsp:nvSpPr>
      <dsp:spPr>
        <a:xfrm>
          <a:off x="5323936" y="536583"/>
          <a:ext cx="1421397" cy="1421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29EB5-611C-44D6-9A81-D6A20A6FC3C8}">
      <dsp:nvSpPr>
        <dsp:cNvPr id="0" name=""/>
        <dsp:cNvSpPr/>
      </dsp:nvSpPr>
      <dsp:spPr>
        <a:xfrm>
          <a:off x="5371131" y="583980"/>
          <a:ext cx="1327007" cy="1326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Set derivative of TPE to zero</a:t>
          </a:r>
        </a:p>
      </dsp:txBody>
      <dsp:txXfrm>
        <a:off x="5560836" y="773568"/>
        <a:ext cx="947598" cy="947690"/>
      </dsp:txXfrm>
    </dsp:sp>
    <dsp:sp modelId="{951E4B56-25D2-41E6-931F-43CCD5E53A76}">
      <dsp:nvSpPr>
        <dsp:cNvPr id="0" name=""/>
        <dsp:cNvSpPr/>
      </dsp:nvSpPr>
      <dsp:spPr>
        <a:xfrm rot="2700000">
          <a:off x="3856593" y="538302"/>
          <a:ext cx="1417973" cy="1417973"/>
        </a:xfrm>
        <a:prstGeom prst="teardrop">
          <a:avLst>
            <a:gd name="adj" fmla="val 10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A0034-559C-47F9-86C6-EA7C41AC15F0}">
      <dsp:nvSpPr>
        <dsp:cNvPr id="0" name=""/>
        <dsp:cNvSpPr/>
      </dsp:nvSpPr>
      <dsp:spPr>
        <a:xfrm>
          <a:off x="3902076" y="583980"/>
          <a:ext cx="1327007" cy="1326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Set up the term for TPE</a:t>
          </a:r>
        </a:p>
      </dsp:txBody>
      <dsp:txXfrm>
        <a:off x="4091780" y="773568"/>
        <a:ext cx="947598" cy="947690"/>
      </dsp:txXfrm>
    </dsp:sp>
    <dsp:sp modelId="{75BB99CA-C5B2-45BB-A21E-158D7A8B5D71}">
      <dsp:nvSpPr>
        <dsp:cNvPr id="0" name=""/>
        <dsp:cNvSpPr/>
      </dsp:nvSpPr>
      <dsp:spPr>
        <a:xfrm rot="2700000">
          <a:off x="2387538" y="538302"/>
          <a:ext cx="1417973" cy="1417973"/>
        </a:xfrm>
        <a:prstGeom prst="teardrop">
          <a:avLst>
            <a:gd name="adj" fmla="val 10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E6498-36E2-4196-A6F5-2A41CC88068B}">
      <dsp:nvSpPr>
        <dsp:cNvPr id="0" name=""/>
        <dsp:cNvSpPr/>
      </dsp:nvSpPr>
      <dsp:spPr>
        <a:xfrm>
          <a:off x="2433021" y="583980"/>
          <a:ext cx="1327007" cy="1326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Find displacement field meeting boundary conditions</a:t>
          </a:r>
        </a:p>
      </dsp:txBody>
      <dsp:txXfrm>
        <a:off x="2622725" y="773568"/>
        <a:ext cx="947598" cy="94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4:45:39.711"/>
    </inkml:context>
    <inkml:brush xml:id="br0">
      <inkml:brushProperty name="width" value="0.35" units="cm"/>
      <inkml:brushProperty name="height" value="0.35" units="cm"/>
      <inkml:brushProperty name="color" value="#00CC00"/>
    </inkml:brush>
  </inkml:definitions>
  <inkml:trace contextRef="#ctx0" brushRef="#br0">2478 1744 14368,'0'-21'4650,"3"13"-2831,9-8-662,-12 16-1068,0 0 0,0 0 0,1 1 0,-1-1 0,0 0 0,0 0-1,0 1 1,0-1 0,1 0 0,-1 0 0,0 0 0,0 1 0,0-1 0,1 0 0,-1 0 0,0 0 0,0 0 0,1 0 0,-1 1-1,0-1 1,0 0 0,1 0 0,-1 0 0,0 0 0,1 0 0,-1 0 0,0 0 0,0 0 0,1 0 0,-1 0 0,0 0 0,0 0 0,1 0-1,-1 0 1,0 0 0,1 0 0,-1-1 0,0 1 0,0 0 0,1 0 0,-1 0 0,0 0 0,0 0 0,0-1 0,1 1 0,-1 0-89,-224 378 944,77-80 650,102-204 241,41-85-1610,4-9-216,0 0 1,0 0-1,-1-1 1,1 1-1,0 0 1,0-1-1,-1 1 1,1 0-1,0 0 1,0-1-1,-1 1 0,1 0 1,0 0-1,0 0 1,-1-1-1,1 1 1,0 0-1,-1 0 1,1 0-1,0 0 0,-1 0 1,1 0-1,0 0 1,-1 0-1,1-1 1,-1 1-1,1 0 1,0 1-1,-1-1 1,1 0-1,0 0 0,-1 0 1,1 0-1,0 0 1,-1 0-1,1 0 1,0 0-1,-1 1 1,1-1-1,0 0 1,0 0-1,-1 0 0,1 1 1,0-1-1,0 0 1,-1 0-1,1 1 1,0-1-1,0 0 1,-1 1-1,1-1 1,0 0-1,0 1 0,0-1 1,0 0-1,0 1 1,0-1-1,0 0 1,-1 1-1,1-1 1,0 0-1,0 1 1,0-1-1,0 0 0,0 1 1,1-1-1,-1 1-9,-58-115 43,-59-49-43,27 35-27,-31-37-90,-45-38-203,-34-35-811,-448-485-7943,246 280 5919,136 135 2387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D18A-298C-48BF-AAF0-3C5AC21ED7AF}" type="datetimeFigureOut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4317-C92C-419C-A994-3657DC924C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5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2cos^2(x)=1+cos(2x)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4317-C92C-419C-A994-3657DC924C3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8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8EDA-4CCA-4866-8082-75095D990C22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DF8A-8807-43CF-BB5C-AB1DD53CAADF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3D65-A07C-43D1-BF22-906ABF856A77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BAD8-AF41-45B9-BC6C-0D9ADAAF0F99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B1B9-D3D0-40E2-8C72-22DEE8A826F1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978355-C2F5-4C5A-BA57-621274EEEB9D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1D9E-9627-49BC-A876-265C73B6D1CD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6CD0-47F1-4758-A7EC-E17656643EAA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2962-86FD-4B94-AD7A-2F25D458A351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A4E2-0E70-437E-B797-F0EC82807C7C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CB84FF-E6CB-4300-A15B-E9F3DBA773EC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FAE91B-6597-414A-A625-1E562186E32D}" type="datetime1">
              <a:rPr lang="en-GB" smtClean="0"/>
              <a:pPr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2.bin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oleObject" Target="../embeddings/oleObject11.bin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wmf"/><Relationship Id="rId4" Type="http://schemas.openxmlformats.org/officeDocument/2006/relationships/diagramQuickStyle" Target="../diagrams/quickStyle2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12" Type="http://schemas.openxmlformats.org/officeDocument/2006/relationships/image" Target="../media/image32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Relationship Id="rId1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40.png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oleObject" Target="../embeddings/oleObject36.bin"/><Relationship Id="rId5" Type="http://schemas.openxmlformats.org/officeDocument/2006/relationships/diagramColors" Target="../diagrams/colors3.xml"/><Relationship Id="rId10" Type="http://schemas.openxmlformats.org/officeDocument/2006/relationships/image" Target="../media/image52.wmf"/><Relationship Id="rId4" Type="http://schemas.openxmlformats.org/officeDocument/2006/relationships/diagramQuickStyle" Target="../diagrams/quickStyle3.xml"/><Relationship Id="rId9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6.wmf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5.wmf"/><Relationship Id="rId5" Type="http://schemas.openxmlformats.org/officeDocument/2006/relationships/image" Target="../media/image69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5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12" Type="http://schemas.openxmlformats.org/officeDocument/2006/relationships/image" Target="../media/image83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79.wmf"/><Relationship Id="rId10" Type="http://schemas.openxmlformats.org/officeDocument/2006/relationships/image" Target="../media/image82.wmf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1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8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9.bin"/><Relationship Id="rId26" Type="http://schemas.openxmlformats.org/officeDocument/2006/relationships/oleObject" Target="../embeddings/oleObject93.bin"/><Relationship Id="rId39" Type="http://schemas.openxmlformats.org/officeDocument/2006/relationships/oleObject" Target="../embeddings/oleObject100.bin"/><Relationship Id="rId21" Type="http://schemas.openxmlformats.org/officeDocument/2006/relationships/image" Target="../media/image93.wmf"/><Relationship Id="rId34" Type="http://schemas.openxmlformats.org/officeDocument/2006/relationships/image" Target="../media/image99.wmf"/><Relationship Id="rId42" Type="http://schemas.openxmlformats.org/officeDocument/2006/relationships/image" Target="../media/image103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81.bin"/><Relationship Id="rId16" Type="http://schemas.openxmlformats.org/officeDocument/2006/relationships/oleObject" Target="../embeddings/oleObject88.bin"/><Relationship Id="rId29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92.bin"/><Relationship Id="rId32" Type="http://schemas.openxmlformats.org/officeDocument/2006/relationships/oleObject" Target="../embeddings/oleObject96.bin"/><Relationship Id="rId37" Type="http://schemas.openxmlformats.org/officeDocument/2006/relationships/oleObject" Target="../embeddings/oleObject99.bin"/><Relationship Id="rId40" Type="http://schemas.openxmlformats.org/officeDocument/2006/relationships/image" Target="../media/image102.wmf"/><Relationship Id="rId45" Type="http://schemas.openxmlformats.org/officeDocument/2006/relationships/oleObject" Target="../embeddings/oleObject103.bin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28" Type="http://schemas.openxmlformats.org/officeDocument/2006/relationships/oleObject" Target="../embeddings/oleObject94.bin"/><Relationship Id="rId36" Type="http://schemas.openxmlformats.org/officeDocument/2006/relationships/image" Target="../media/image100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2.wmf"/><Relationship Id="rId31" Type="http://schemas.openxmlformats.org/officeDocument/2006/relationships/image" Target="../media/image98.wmf"/><Relationship Id="rId44" Type="http://schemas.openxmlformats.org/officeDocument/2006/relationships/image" Target="../media/image104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96.wmf"/><Relationship Id="rId30" Type="http://schemas.openxmlformats.org/officeDocument/2006/relationships/oleObject" Target="../embeddings/oleObject95.bin"/><Relationship Id="rId35" Type="http://schemas.openxmlformats.org/officeDocument/2006/relationships/oleObject" Target="../embeddings/oleObject98.bin"/><Relationship Id="rId43" Type="http://schemas.openxmlformats.org/officeDocument/2006/relationships/oleObject" Target="../embeddings/oleObject102.bin"/><Relationship Id="rId8" Type="http://schemas.openxmlformats.org/officeDocument/2006/relationships/oleObject" Target="../embeddings/oleObject84.bin"/><Relationship Id="rId3" Type="http://schemas.openxmlformats.org/officeDocument/2006/relationships/image" Target="../media/image84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101.wmf"/><Relationship Id="rId46" Type="http://schemas.openxmlformats.org/officeDocument/2006/relationships/image" Target="../media/image105.wmf"/><Relationship Id="rId20" Type="http://schemas.openxmlformats.org/officeDocument/2006/relationships/oleObject" Target="../embeddings/oleObject90.bin"/><Relationship Id="rId41" Type="http://schemas.openxmlformats.org/officeDocument/2006/relationships/oleObject" Target="../embeddings/oleObject10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108.w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07.wmf"/><Relationship Id="rId9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16.bin"/><Relationship Id="rId3" Type="http://schemas.openxmlformats.org/officeDocument/2006/relationships/image" Target="../media/image84.wmf"/><Relationship Id="rId21" Type="http://schemas.openxmlformats.org/officeDocument/2006/relationships/image" Target="../media/image11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14.wmf"/><Relationship Id="rId2" Type="http://schemas.openxmlformats.org/officeDocument/2006/relationships/oleObject" Target="../embeddings/oleObject108.bin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1.wmf"/><Relationship Id="rId24" Type="http://schemas.openxmlformats.org/officeDocument/2006/relationships/image" Target="../media/image118.png"/><Relationship Id="rId5" Type="http://schemas.openxmlformats.org/officeDocument/2006/relationships/image" Target="../media/image109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wmf"/><Relationship Id="rId4" Type="http://schemas.openxmlformats.org/officeDocument/2006/relationships/diagramQuickStyle" Target="../diagrams/quickStyle1.xml"/><Relationship Id="rId9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</a:t>
            </a:r>
          </a:p>
          <a:p>
            <a:r>
              <a:rPr lang="en-GB" dirty="0"/>
              <a:t>Dr. </a:t>
            </a:r>
            <a:r>
              <a:rPr lang="en-GB" dirty="0" err="1"/>
              <a:t>Mahdi</a:t>
            </a:r>
            <a:r>
              <a:rPr lang="en-GB" dirty="0"/>
              <a:t> </a:t>
            </a:r>
            <a:r>
              <a:rPr lang="en-GB" dirty="0" err="1"/>
              <a:t>Damghani</a:t>
            </a:r>
            <a:endParaRPr lang="en-GB" dirty="0"/>
          </a:p>
          <a:p>
            <a:endParaRPr lang="en-GB" dirty="0"/>
          </a:p>
          <a:p>
            <a:r>
              <a:rPr lang="en-GB" dirty="0"/>
              <a:t>2022-2023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Structural Design and Inspection-Energy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4100142"/>
              </p:ext>
            </p:extLst>
          </p:nvPr>
        </p:nvGraphicFramePr>
        <p:xfrm>
          <a:off x="609600" y="2895600"/>
          <a:ext cx="70466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The principle of the stationary value of the total 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187072"/>
          </a:xfrm>
        </p:spPr>
        <p:txBody>
          <a:bodyPr>
            <a:normAutofit/>
          </a:bodyPr>
          <a:lstStyle/>
          <a:p>
            <a:r>
              <a:rPr lang="en-GB" sz="2000" dirty="0"/>
              <a:t>Let’s assume an </a:t>
            </a: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/>
              <a:t>system in equilibrium under </a:t>
            </a: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applied forces</a:t>
            </a:r>
            <a:r>
              <a:rPr lang="en-GB" sz="2000" dirty="0"/>
              <a:t>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/>
              <a:t>Go through </a:t>
            </a:r>
            <a:r>
              <a:rPr lang="en-GB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displacements</a:t>
            </a:r>
            <a:r>
              <a:rPr lang="en-GB" sz="2000" dirty="0"/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direction of load</a:t>
            </a:r>
          </a:p>
          <a:p>
            <a:r>
              <a:rPr lang="en-GB" sz="2000" dirty="0"/>
              <a:t>Virtual work done by force is;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236720" y="1295400"/>
            <a:ext cx="4983480" cy="2828958"/>
            <a:chOff x="2082801" y="2937493"/>
            <a:chExt cx="5537199" cy="3100085"/>
          </a:xfrm>
        </p:grpSpPr>
        <p:sp>
          <p:nvSpPr>
            <p:cNvPr id="4" name="Freeform 3"/>
            <p:cNvSpPr/>
            <p:nvPr/>
          </p:nvSpPr>
          <p:spPr>
            <a:xfrm>
              <a:off x="2834072" y="3391780"/>
              <a:ext cx="3954480" cy="2269250"/>
            </a:xfrm>
            <a:custGeom>
              <a:avLst/>
              <a:gdLst>
                <a:gd name="connsiteX0" fmla="*/ 146409 w 3954480"/>
                <a:gd name="connsiteY0" fmla="*/ 570624 h 2269250"/>
                <a:gd name="connsiteX1" fmla="*/ 181133 w 3954480"/>
                <a:gd name="connsiteY1" fmla="*/ 431728 h 2269250"/>
                <a:gd name="connsiteX2" fmla="*/ 204282 w 3954480"/>
                <a:gd name="connsiteY2" fmla="*/ 397004 h 2269250"/>
                <a:gd name="connsiteX3" fmla="*/ 250581 w 3954480"/>
                <a:gd name="connsiteY3" fmla="*/ 304406 h 2269250"/>
                <a:gd name="connsiteX4" fmla="*/ 296880 w 3954480"/>
                <a:gd name="connsiteY4" fmla="*/ 246533 h 2269250"/>
                <a:gd name="connsiteX5" fmla="*/ 377903 w 3954480"/>
                <a:gd name="connsiteY5" fmla="*/ 177085 h 2269250"/>
                <a:gd name="connsiteX6" fmla="*/ 424201 w 3954480"/>
                <a:gd name="connsiteY6" fmla="*/ 165510 h 2269250"/>
                <a:gd name="connsiteX7" fmla="*/ 493650 w 3954480"/>
                <a:gd name="connsiteY7" fmla="*/ 130786 h 2269250"/>
                <a:gd name="connsiteX8" fmla="*/ 609396 w 3954480"/>
                <a:gd name="connsiteY8" fmla="*/ 96062 h 2269250"/>
                <a:gd name="connsiteX9" fmla="*/ 690419 w 3954480"/>
                <a:gd name="connsiteY9" fmla="*/ 84487 h 2269250"/>
                <a:gd name="connsiteX10" fmla="*/ 736718 w 3954480"/>
                <a:gd name="connsiteY10" fmla="*/ 72913 h 2269250"/>
                <a:gd name="connsiteX11" fmla="*/ 817741 w 3954480"/>
                <a:gd name="connsiteY11" fmla="*/ 61338 h 2269250"/>
                <a:gd name="connsiteX12" fmla="*/ 875614 w 3954480"/>
                <a:gd name="connsiteY12" fmla="*/ 26614 h 2269250"/>
                <a:gd name="connsiteX13" fmla="*/ 1153406 w 3954480"/>
                <a:gd name="connsiteY13" fmla="*/ 26614 h 2269250"/>
                <a:gd name="connsiteX14" fmla="*/ 1327027 w 3954480"/>
                <a:gd name="connsiteY14" fmla="*/ 61338 h 2269250"/>
                <a:gd name="connsiteX15" fmla="*/ 1373325 w 3954480"/>
                <a:gd name="connsiteY15" fmla="*/ 72913 h 2269250"/>
                <a:gd name="connsiteX16" fmla="*/ 1512222 w 3954480"/>
                <a:gd name="connsiteY16" fmla="*/ 84487 h 2269250"/>
                <a:gd name="connsiteX17" fmla="*/ 1593244 w 3954480"/>
                <a:gd name="connsiteY17" fmla="*/ 96062 h 2269250"/>
                <a:gd name="connsiteX18" fmla="*/ 2021508 w 3954480"/>
                <a:gd name="connsiteY18" fmla="*/ 107637 h 2269250"/>
                <a:gd name="connsiteX19" fmla="*/ 2114105 w 3954480"/>
                <a:gd name="connsiteY19" fmla="*/ 130786 h 2269250"/>
                <a:gd name="connsiteX20" fmla="*/ 2160404 w 3954480"/>
                <a:gd name="connsiteY20" fmla="*/ 142361 h 2269250"/>
                <a:gd name="connsiteX21" fmla="*/ 2241427 w 3954480"/>
                <a:gd name="connsiteY21" fmla="*/ 165510 h 2269250"/>
                <a:gd name="connsiteX22" fmla="*/ 2276151 w 3954480"/>
                <a:gd name="connsiteY22" fmla="*/ 188660 h 2269250"/>
                <a:gd name="connsiteX23" fmla="*/ 2334024 w 3954480"/>
                <a:gd name="connsiteY23" fmla="*/ 200234 h 2269250"/>
                <a:gd name="connsiteX24" fmla="*/ 2438196 w 3954480"/>
                <a:gd name="connsiteY24" fmla="*/ 223384 h 2269250"/>
                <a:gd name="connsiteX25" fmla="*/ 3132677 w 3954480"/>
                <a:gd name="connsiteY25" fmla="*/ 200234 h 2269250"/>
                <a:gd name="connsiteX26" fmla="*/ 3271574 w 3954480"/>
                <a:gd name="connsiteY26" fmla="*/ 177085 h 2269250"/>
                <a:gd name="connsiteX27" fmla="*/ 3757710 w 3954480"/>
                <a:gd name="connsiteY27" fmla="*/ 188660 h 2269250"/>
                <a:gd name="connsiteX28" fmla="*/ 3780860 w 3954480"/>
                <a:gd name="connsiteY28" fmla="*/ 211809 h 2269250"/>
                <a:gd name="connsiteX29" fmla="*/ 3815584 w 3954480"/>
                <a:gd name="connsiteY29" fmla="*/ 234958 h 2269250"/>
                <a:gd name="connsiteX30" fmla="*/ 3885032 w 3954480"/>
                <a:gd name="connsiteY30" fmla="*/ 373854 h 2269250"/>
                <a:gd name="connsiteX31" fmla="*/ 3896606 w 3954480"/>
                <a:gd name="connsiteY31" fmla="*/ 408579 h 2269250"/>
                <a:gd name="connsiteX32" fmla="*/ 3908181 w 3954480"/>
                <a:gd name="connsiteY32" fmla="*/ 443303 h 2269250"/>
                <a:gd name="connsiteX33" fmla="*/ 3931331 w 3954480"/>
                <a:gd name="connsiteY33" fmla="*/ 559049 h 2269250"/>
                <a:gd name="connsiteX34" fmla="*/ 3954480 w 3954480"/>
                <a:gd name="connsiteY34" fmla="*/ 651647 h 2269250"/>
                <a:gd name="connsiteX35" fmla="*/ 3942905 w 3954480"/>
                <a:gd name="connsiteY35" fmla="*/ 871566 h 2269250"/>
                <a:gd name="connsiteX36" fmla="*/ 3931331 w 3954480"/>
                <a:gd name="connsiteY36" fmla="*/ 1114634 h 2269250"/>
                <a:gd name="connsiteX37" fmla="*/ 3919756 w 3954480"/>
                <a:gd name="connsiteY37" fmla="*/ 1265105 h 2269250"/>
                <a:gd name="connsiteX38" fmla="*/ 3896606 w 3954480"/>
                <a:gd name="connsiteY38" fmla="*/ 1299829 h 2269250"/>
                <a:gd name="connsiteX39" fmla="*/ 3815584 w 3954480"/>
                <a:gd name="connsiteY39" fmla="*/ 1380852 h 2269250"/>
                <a:gd name="connsiteX40" fmla="*/ 3618814 w 3954480"/>
                <a:gd name="connsiteY40" fmla="*/ 1508173 h 2269250"/>
                <a:gd name="connsiteX41" fmla="*/ 3375746 w 3954480"/>
                <a:gd name="connsiteY41" fmla="*/ 1681794 h 2269250"/>
                <a:gd name="connsiteX42" fmla="*/ 3271574 w 3954480"/>
                <a:gd name="connsiteY42" fmla="*/ 1762817 h 2269250"/>
                <a:gd name="connsiteX43" fmla="*/ 3074804 w 3954480"/>
                <a:gd name="connsiteY43" fmla="*/ 1913287 h 2269250"/>
                <a:gd name="connsiteX44" fmla="*/ 3028505 w 3954480"/>
                <a:gd name="connsiteY44" fmla="*/ 1948011 h 2269250"/>
                <a:gd name="connsiteX45" fmla="*/ 2993781 w 3954480"/>
                <a:gd name="connsiteY45" fmla="*/ 1982736 h 2269250"/>
                <a:gd name="connsiteX46" fmla="*/ 2924333 w 3954480"/>
                <a:gd name="connsiteY46" fmla="*/ 2005885 h 2269250"/>
                <a:gd name="connsiteX47" fmla="*/ 2773862 w 3954480"/>
                <a:gd name="connsiteY47" fmla="*/ 2052184 h 2269250"/>
                <a:gd name="connsiteX48" fmla="*/ 2658115 w 3954480"/>
                <a:gd name="connsiteY48" fmla="*/ 2098482 h 2269250"/>
                <a:gd name="connsiteX49" fmla="*/ 2426622 w 3954480"/>
                <a:gd name="connsiteY49" fmla="*/ 2144781 h 2269250"/>
                <a:gd name="connsiteX50" fmla="*/ 2322450 w 3954480"/>
                <a:gd name="connsiteY50" fmla="*/ 2167930 h 2269250"/>
                <a:gd name="connsiteX51" fmla="*/ 2241427 w 3954480"/>
                <a:gd name="connsiteY51" fmla="*/ 2179505 h 2269250"/>
                <a:gd name="connsiteX52" fmla="*/ 2090956 w 3954480"/>
                <a:gd name="connsiteY52" fmla="*/ 2214229 h 2269250"/>
                <a:gd name="connsiteX53" fmla="*/ 2044657 w 3954480"/>
                <a:gd name="connsiteY53" fmla="*/ 2237379 h 2269250"/>
                <a:gd name="connsiteX54" fmla="*/ 2009933 w 3954480"/>
                <a:gd name="connsiteY54" fmla="*/ 2260528 h 2269250"/>
                <a:gd name="connsiteX55" fmla="*/ 1847887 w 3954480"/>
                <a:gd name="connsiteY55" fmla="*/ 2248953 h 2269250"/>
                <a:gd name="connsiteX56" fmla="*/ 1708991 w 3954480"/>
                <a:gd name="connsiteY56" fmla="*/ 2214229 h 2269250"/>
                <a:gd name="connsiteX57" fmla="*/ 1627969 w 3954480"/>
                <a:gd name="connsiteY57" fmla="*/ 2202654 h 2269250"/>
                <a:gd name="connsiteX58" fmla="*/ 1442774 w 3954480"/>
                <a:gd name="connsiteY58" fmla="*/ 2144781 h 2269250"/>
                <a:gd name="connsiteX59" fmla="*/ 1338601 w 3954480"/>
                <a:gd name="connsiteY59" fmla="*/ 2110057 h 2269250"/>
                <a:gd name="connsiteX60" fmla="*/ 1257579 w 3954480"/>
                <a:gd name="connsiteY60" fmla="*/ 2086908 h 2269250"/>
                <a:gd name="connsiteX61" fmla="*/ 1222855 w 3954480"/>
                <a:gd name="connsiteY61" fmla="*/ 2063758 h 2269250"/>
                <a:gd name="connsiteX62" fmla="*/ 1188131 w 3954480"/>
                <a:gd name="connsiteY62" fmla="*/ 2052184 h 2269250"/>
                <a:gd name="connsiteX63" fmla="*/ 1164981 w 3954480"/>
                <a:gd name="connsiteY63" fmla="*/ 2029034 h 2269250"/>
                <a:gd name="connsiteX64" fmla="*/ 1153406 w 3954480"/>
                <a:gd name="connsiteY64" fmla="*/ 1948011 h 2269250"/>
                <a:gd name="connsiteX65" fmla="*/ 1083958 w 3954480"/>
                <a:gd name="connsiteY65" fmla="*/ 1820690 h 2269250"/>
                <a:gd name="connsiteX66" fmla="*/ 1060809 w 3954480"/>
                <a:gd name="connsiteY66" fmla="*/ 1647070 h 2269250"/>
                <a:gd name="connsiteX67" fmla="*/ 1037660 w 3954480"/>
                <a:gd name="connsiteY67" fmla="*/ 1450300 h 2269250"/>
                <a:gd name="connsiteX68" fmla="*/ 991361 w 3954480"/>
                <a:gd name="connsiteY68" fmla="*/ 1346128 h 2269250"/>
                <a:gd name="connsiteX69" fmla="*/ 910338 w 3954480"/>
                <a:gd name="connsiteY69" fmla="*/ 1253530 h 2269250"/>
                <a:gd name="connsiteX70" fmla="*/ 864039 w 3954480"/>
                <a:gd name="connsiteY70" fmla="*/ 1230381 h 2269250"/>
                <a:gd name="connsiteX71" fmla="*/ 794591 w 3954480"/>
                <a:gd name="connsiteY71" fmla="*/ 1218806 h 2269250"/>
                <a:gd name="connsiteX72" fmla="*/ 748293 w 3954480"/>
                <a:gd name="connsiteY72" fmla="*/ 1207232 h 2269250"/>
                <a:gd name="connsiteX73" fmla="*/ 227432 w 3954480"/>
                <a:gd name="connsiteY73" fmla="*/ 1218806 h 2269250"/>
                <a:gd name="connsiteX74" fmla="*/ 42237 w 3954480"/>
                <a:gd name="connsiteY74" fmla="*/ 1207232 h 2269250"/>
                <a:gd name="connsiteX75" fmla="*/ 30662 w 3954480"/>
                <a:gd name="connsiteY75" fmla="*/ 1033611 h 2269250"/>
                <a:gd name="connsiteX76" fmla="*/ 19087 w 3954480"/>
                <a:gd name="connsiteY76" fmla="*/ 998887 h 2269250"/>
                <a:gd name="connsiteX77" fmla="*/ 30662 w 3954480"/>
                <a:gd name="connsiteY77" fmla="*/ 755819 h 2269250"/>
                <a:gd name="connsiteX78" fmla="*/ 42237 w 3954480"/>
                <a:gd name="connsiteY78" fmla="*/ 721095 h 2269250"/>
                <a:gd name="connsiteX79" fmla="*/ 65386 w 3954480"/>
                <a:gd name="connsiteY79" fmla="*/ 686371 h 2269250"/>
                <a:gd name="connsiteX80" fmla="*/ 76961 w 3954480"/>
                <a:gd name="connsiteY80" fmla="*/ 651647 h 2269250"/>
                <a:gd name="connsiteX81" fmla="*/ 100110 w 3954480"/>
                <a:gd name="connsiteY81" fmla="*/ 616923 h 2269250"/>
                <a:gd name="connsiteX82" fmla="*/ 146409 w 3954480"/>
                <a:gd name="connsiteY82" fmla="*/ 570624 h 22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954480" h="2269250">
                  <a:moveTo>
                    <a:pt x="146409" y="570624"/>
                  </a:moveTo>
                  <a:cubicBezTo>
                    <a:pt x="159913" y="539758"/>
                    <a:pt x="154661" y="471437"/>
                    <a:pt x="181133" y="431728"/>
                  </a:cubicBezTo>
                  <a:cubicBezTo>
                    <a:pt x="188849" y="420153"/>
                    <a:pt x="198632" y="409716"/>
                    <a:pt x="204282" y="397004"/>
                  </a:cubicBezTo>
                  <a:cubicBezTo>
                    <a:pt x="246843" y="301243"/>
                    <a:pt x="203040" y="351949"/>
                    <a:pt x="250581" y="304406"/>
                  </a:cubicBezTo>
                  <a:cubicBezTo>
                    <a:pt x="269583" y="247402"/>
                    <a:pt x="248552" y="286806"/>
                    <a:pt x="296880" y="246533"/>
                  </a:cubicBezTo>
                  <a:cubicBezTo>
                    <a:pt x="331631" y="217574"/>
                    <a:pt x="334553" y="198760"/>
                    <a:pt x="377903" y="177085"/>
                  </a:cubicBezTo>
                  <a:cubicBezTo>
                    <a:pt x="392131" y="169971"/>
                    <a:pt x="408768" y="169368"/>
                    <a:pt x="424201" y="165510"/>
                  </a:cubicBezTo>
                  <a:cubicBezTo>
                    <a:pt x="461387" y="128326"/>
                    <a:pt x="432701" y="149071"/>
                    <a:pt x="493650" y="130786"/>
                  </a:cubicBezTo>
                  <a:cubicBezTo>
                    <a:pt x="540102" y="116850"/>
                    <a:pt x="564255" y="104270"/>
                    <a:pt x="609396" y="96062"/>
                  </a:cubicBezTo>
                  <a:cubicBezTo>
                    <a:pt x="636238" y="91182"/>
                    <a:pt x="663577" y="89367"/>
                    <a:pt x="690419" y="84487"/>
                  </a:cubicBezTo>
                  <a:cubicBezTo>
                    <a:pt x="706070" y="81641"/>
                    <a:pt x="721067" y="75759"/>
                    <a:pt x="736718" y="72913"/>
                  </a:cubicBezTo>
                  <a:cubicBezTo>
                    <a:pt x="763560" y="68033"/>
                    <a:pt x="790733" y="65196"/>
                    <a:pt x="817741" y="61338"/>
                  </a:cubicBezTo>
                  <a:cubicBezTo>
                    <a:pt x="837032" y="49763"/>
                    <a:pt x="854471" y="34302"/>
                    <a:pt x="875614" y="26614"/>
                  </a:cubicBezTo>
                  <a:cubicBezTo>
                    <a:pt x="948802" y="0"/>
                    <a:pt x="1113884" y="24418"/>
                    <a:pt x="1153406" y="26614"/>
                  </a:cubicBezTo>
                  <a:cubicBezTo>
                    <a:pt x="1347470" y="75129"/>
                    <a:pt x="1150197" y="29186"/>
                    <a:pt x="1327027" y="61338"/>
                  </a:cubicBezTo>
                  <a:cubicBezTo>
                    <a:pt x="1342678" y="64184"/>
                    <a:pt x="1357540" y="70940"/>
                    <a:pt x="1373325" y="72913"/>
                  </a:cubicBezTo>
                  <a:cubicBezTo>
                    <a:pt x="1419426" y="78675"/>
                    <a:pt x="1466018" y="79623"/>
                    <a:pt x="1512222" y="84487"/>
                  </a:cubicBezTo>
                  <a:cubicBezTo>
                    <a:pt x="1539354" y="87343"/>
                    <a:pt x="1565991" y="94823"/>
                    <a:pt x="1593244" y="96062"/>
                  </a:cubicBezTo>
                  <a:cubicBezTo>
                    <a:pt x="1735903" y="102547"/>
                    <a:pt x="1878753" y="103779"/>
                    <a:pt x="2021508" y="107637"/>
                  </a:cubicBezTo>
                  <a:lnTo>
                    <a:pt x="2114105" y="130786"/>
                  </a:lnTo>
                  <a:cubicBezTo>
                    <a:pt x="2129538" y="134644"/>
                    <a:pt x="2145312" y="137330"/>
                    <a:pt x="2160404" y="142361"/>
                  </a:cubicBezTo>
                  <a:cubicBezTo>
                    <a:pt x="2210220" y="158967"/>
                    <a:pt x="2183291" y="150977"/>
                    <a:pt x="2241427" y="165510"/>
                  </a:cubicBezTo>
                  <a:cubicBezTo>
                    <a:pt x="2253002" y="173227"/>
                    <a:pt x="2263126" y="183775"/>
                    <a:pt x="2276151" y="188660"/>
                  </a:cubicBezTo>
                  <a:cubicBezTo>
                    <a:pt x="2294571" y="195568"/>
                    <a:pt x="2314819" y="195966"/>
                    <a:pt x="2334024" y="200234"/>
                  </a:cubicBezTo>
                  <a:cubicBezTo>
                    <a:pt x="2481202" y="232940"/>
                    <a:pt x="2263572" y="188458"/>
                    <a:pt x="2438196" y="223384"/>
                  </a:cubicBezTo>
                  <a:cubicBezTo>
                    <a:pt x="2544871" y="221207"/>
                    <a:pt x="2930420" y="226615"/>
                    <a:pt x="3132677" y="200234"/>
                  </a:cubicBezTo>
                  <a:cubicBezTo>
                    <a:pt x="3179220" y="194163"/>
                    <a:pt x="3225275" y="184801"/>
                    <a:pt x="3271574" y="177085"/>
                  </a:cubicBezTo>
                  <a:cubicBezTo>
                    <a:pt x="3433619" y="180943"/>
                    <a:pt x="3595994" y="177634"/>
                    <a:pt x="3757710" y="188660"/>
                  </a:cubicBezTo>
                  <a:cubicBezTo>
                    <a:pt x="3768598" y="189402"/>
                    <a:pt x="3772338" y="204992"/>
                    <a:pt x="3780860" y="211809"/>
                  </a:cubicBezTo>
                  <a:cubicBezTo>
                    <a:pt x="3791723" y="220499"/>
                    <a:pt x="3804009" y="227242"/>
                    <a:pt x="3815584" y="234958"/>
                  </a:cubicBezTo>
                  <a:cubicBezTo>
                    <a:pt x="3875415" y="324705"/>
                    <a:pt x="3853086" y="278016"/>
                    <a:pt x="3885032" y="373854"/>
                  </a:cubicBezTo>
                  <a:lnTo>
                    <a:pt x="3896606" y="408579"/>
                  </a:lnTo>
                  <a:lnTo>
                    <a:pt x="3908181" y="443303"/>
                  </a:lnTo>
                  <a:cubicBezTo>
                    <a:pt x="3930518" y="599659"/>
                    <a:pt x="3907087" y="470154"/>
                    <a:pt x="3931331" y="559049"/>
                  </a:cubicBezTo>
                  <a:cubicBezTo>
                    <a:pt x="3939702" y="589744"/>
                    <a:pt x="3954480" y="651647"/>
                    <a:pt x="3954480" y="651647"/>
                  </a:cubicBezTo>
                  <a:cubicBezTo>
                    <a:pt x="3950622" y="724953"/>
                    <a:pt x="3946571" y="798250"/>
                    <a:pt x="3942905" y="871566"/>
                  </a:cubicBezTo>
                  <a:cubicBezTo>
                    <a:pt x="3938854" y="952579"/>
                    <a:pt x="3936094" y="1033660"/>
                    <a:pt x="3931331" y="1114634"/>
                  </a:cubicBezTo>
                  <a:cubicBezTo>
                    <a:pt x="3928377" y="1164852"/>
                    <a:pt x="3929027" y="1215661"/>
                    <a:pt x="3919756" y="1265105"/>
                  </a:cubicBezTo>
                  <a:cubicBezTo>
                    <a:pt x="3917192" y="1278778"/>
                    <a:pt x="3905912" y="1289489"/>
                    <a:pt x="3896606" y="1299829"/>
                  </a:cubicBezTo>
                  <a:cubicBezTo>
                    <a:pt x="3871055" y="1328219"/>
                    <a:pt x="3844447" y="1355837"/>
                    <a:pt x="3815584" y="1380852"/>
                  </a:cubicBezTo>
                  <a:cubicBezTo>
                    <a:pt x="3689350" y="1490255"/>
                    <a:pt x="3758625" y="1414965"/>
                    <a:pt x="3618814" y="1508173"/>
                  </a:cubicBezTo>
                  <a:cubicBezTo>
                    <a:pt x="3535967" y="1563404"/>
                    <a:pt x="3456039" y="1622912"/>
                    <a:pt x="3375746" y="1681794"/>
                  </a:cubicBezTo>
                  <a:cubicBezTo>
                    <a:pt x="3340272" y="1707809"/>
                    <a:pt x="3306298" y="1735810"/>
                    <a:pt x="3271574" y="1762817"/>
                  </a:cubicBezTo>
                  <a:cubicBezTo>
                    <a:pt x="3137001" y="1867484"/>
                    <a:pt x="3202545" y="1817481"/>
                    <a:pt x="3074804" y="1913287"/>
                  </a:cubicBezTo>
                  <a:cubicBezTo>
                    <a:pt x="3059371" y="1924862"/>
                    <a:pt x="3042146" y="1934370"/>
                    <a:pt x="3028505" y="1948011"/>
                  </a:cubicBezTo>
                  <a:cubicBezTo>
                    <a:pt x="3016930" y="1959586"/>
                    <a:pt x="3008090" y="1974786"/>
                    <a:pt x="2993781" y="1982736"/>
                  </a:cubicBezTo>
                  <a:cubicBezTo>
                    <a:pt x="2972450" y="1994587"/>
                    <a:pt x="2946989" y="1996823"/>
                    <a:pt x="2924333" y="2005885"/>
                  </a:cubicBezTo>
                  <a:cubicBezTo>
                    <a:pt x="2744884" y="2077664"/>
                    <a:pt x="3027552" y="1967621"/>
                    <a:pt x="2773862" y="2052184"/>
                  </a:cubicBezTo>
                  <a:cubicBezTo>
                    <a:pt x="2734440" y="2065325"/>
                    <a:pt x="2697869" y="2086383"/>
                    <a:pt x="2658115" y="2098482"/>
                  </a:cubicBezTo>
                  <a:cubicBezTo>
                    <a:pt x="2497416" y="2147390"/>
                    <a:pt x="2549934" y="2121660"/>
                    <a:pt x="2426622" y="2144781"/>
                  </a:cubicBezTo>
                  <a:cubicBezTo>
                    <a:pt x="2391660" y="2151336"/>
                    <a:pt x="2357412" y="2161375"/>
                    <a:pt x="2322450" y="2167930"/>
                  </a:cubicBezTo>
                  <a:cubicBezTo>
                    <a:pt x="2295635" y="2172958"/>
                    <a:pt x="2268103" y="2173789"/>
                    <a:pt x="2241427" y="2179505"/>
                  </a:cubicBezTo>
                  <a:cubicBezTo>
                    <a:pt x="1982446" y="2235001"/>
                    <a:pt x="2317945" y="2176396"/>
                    <a:pt x="2090956" y="2214229"/>
                  </a:cubicBezTo>
                  <a:cubicBezTo>
                    <a:pt x="2075523" y="2221946"/>
                    <a:pt x="2059638" y="2228818"/>
                    <a:pt x="2044657" y="2237379"/>
                  </a:cubicBezTo>
                  <a:cubicBezTo>
                    <a:pt x="2032579" y="2244281"/>
                    <a:pt x="2023820" y="2259711"/>
                    <a:pt x="2009933" y="2260528"/>
                  </a:cubicBezTo>
                  <a:cubicBezTo>
                    <a:pt x="1955873" y="2263708"/>
                    <a:pt x="1901902" y="2252811"/>
                    <a:pt x="1847887" y="2248953"/>
                  </a:cubicBezTo>
                  <a:cubicBezTo>
                    <a:pt x="1613276" y="2209853"/>
                    <a:pt x="1947406" y="2269250"/>
                    <a:pt x="1708991" y="2214229"/>
                  </a:cubicBezTo>
                  <a:cubicBezTo>
                    <a:pt x="1682408" y="2208094"/>
                    <a:pt x="1654976" y="2206512"/>
                    <a:pt x="1627969" y="2202654"/>
                  </a:cubicBezTo>
                  <a:cubicBezTo>
                    <a:pt x="1473819" y="2136590"/>
                    <a:pt x="1624576" y="2195281"/>
                    <a:pt x="1442774" y="2144781"/>
                  </a:cubicBezTo>
                  <a:cubicBezTo>
                    <a:pt x="1407507" y="2134985"/>
                    <a:pt x="1373537" y="2120975"/>
                    <a:pt x="1338601" y="2110057"/>
                  </a:cubicBezTo>
                  <a:cubicBezTo>
                    <a:pt x="1311792" y="2101679"/>
                    <a:pt x="1284586" y="2094624"/>
                    <a:pt x="1257579" y="2086908"/>
                  </a:cubicBezTo>
                  <a:cubicBezTo>
                    <a:pt x="1246004" y="2079191"/>
                    <a:pt x="1235298" y="2069979"/>
                    <a:pt x="1222855" y="2063758"/>
                  </a:cubicBezTo>
                  <a:cubicBezTo>
                    <a:pt x="1211942" y="2058302"/>
                    <a:pt x="1198593" y="2058461"/>
                    <a:pt x="1188131" y="2052184"/>
                  </a:cubicBezTo>
                  <a:cubicBezTo>
                    <a:pt x="1178773" y="2046569"/>
                    <a:pt x="1172698" y="2036751"/>
                    <a:pt x="1164981" y="2029034"/>
                  </a:cubicBezTo>
                  <a:cubicBezTo>
                    <a:pt x="1161123" y="2002026"/>
                    <a:pt x="1162033" y="1973893"/>
                    <a:pt x="1153406" y="1948011"/>
                  </a:cubicBezTo>
                  <a:cubicBezTo>
                    <a:pt x="1135898" y="1895487"/>
                    <a:pt x="1112137" y="1862957"/>
                    <a:pt x="1083958" y="1820690"/>
                  </a:cubicBezTo>
                  <a:cubicBezTo>
                    <a:pt x="1069020" y="1731057"/>
                    <a:pt x="1071434" y="1753313"/>
                    <a:pt x="1060809" y="1647070"/>
                  </a:cubicBezTo>
                  <a:cubicBezTo>
                    <a:pt x="1053822" y="1577199"/>
                    <a:pt x="1052543" y="1517274"/>
                    <a:pt x="1037660" y="1450300"/>
                  </a:cubicBezTo>
                  <a:cubicBezTo>
                    <a:pt x="1030282" y="1417097"/>
                    <a:pt x="1005276" y="1371176"/>
                    <a:pt x="991361" y="1346128"/>
                  </a:cubicBezTo>
                  <a:cubicBezTo>
                    <a:pt x="975192" y="1317023"/>
                    <a:pt x="934681" y="1265701"/>
                    <a:pt x="910338" y="1253530"/>
                  </a:cubicBezTo>
                  <a:cubicBezTo>
                    <a:pt x="894905" y="1245814"/>
                    <a:pt x="880566" y="1235339"/>
                    <a:pt x="864039" y="1230381"/>
                  </a:cubicBezTo>
                  <a:cubicBezTo>
                    <a:pt x="841560" y="1223637"/>
                    <a:pt x="817604" y="1223409"/>
                    <a:pt x="794591" y="1218806"/>
                  </a:cubicBezTo>
                  <a:cubicBezTo>
                    <a:pt x="778992" y="1215686"/>
                    <a:pt x="763726" y="1211090"/>
                    <a:pt x="748293" y="1207232"/>
                  </a:cubicBezTo>
                  <a:cubicBezTo>
                    <a:pt x="574673" y="1211090"/>
                    <a:pt x="401095" y="1218806"/>
                    <a:pt x="227432" y="1218806"/>
                  </a:cubicBezTo>
                  <a:cubicBezTo>
                    <a:pt x="165580" y="1218806"/>
                    <a:pt x="87278" y="1249623"/>
                    <a:pt x="42237" y="1207232"/>
                  </a:cubicBezTo>
                  <a:cubicBezTo>
                    <a:pt x="0" y="1167479"/>
                    <a:pt x="37067" y="1091258"/>
                    <a:pt x="30662" y="1033611"/>
                  </a:cubicBezTo>
                  <a:cubicBezTo>
                    <a:pt x="29315" y="1021485"/>
                    <a:pt x="22945" y="1010462"/>
                    <a:pt x="19087" y="998887"/>
                  </a:cubicBezTo>
                  <a:cubicBezTo>
                    <a:pt x="22945" y="917864"/>
                    <a:pt x="23926" y="836653"/>
                    <a:pt x="30662" y="755819"/>
                  </a:cubicBezTo>
                  <a:cubicBezTo>
                    <a:pt x="31675" y="743660"/>
                    <a:pt x="36781" y="732008"/>
                    <a:pt x="42237" y="721095"/>
                  </a:cubicBezTo>
                  <a:cubicBezTo>
                    <a:pt x="48458" y="708653"/>
                    <a:pt x="59165" y="698813"/>
                    <a:pt x="65386" y="686371"/>
                  </a:cubicBezTo>
                  <a:cubicBezTo>
                    <a:pt x="70842" y="675458"/>
                    <a:pt x="71505" y="662560"/>
                    <a:pt x="76961" y="651647"/>
                  </a:cubicBezTo>
                  <a:cubicBezTo>
                    <a:pt x="83182" y="639205"/>
                    <a:pt x="94460" y="629635"/>
                    <a:pt x="100110" y="616923"/>
                  </a:cubicBezTo>
                  <a:cubicBezTo>
                    <a:pt x="132603" y="543815"/>
                    <a:pt x="132905" y="601490"/>
                    <a:pt x="146409" y="57062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rot="185606">
              <a:off x="3129133" y="3642959"/>
              <a:ext cx="3497689" cy="1525626"/>
            </a:xfrm>
            <a:custGeom>
              <a:avLst/>
              <a:gdLst>
                <a:gd name="connsiteX0" fmla="*/ 636608 w 3356658"/>
                <a:gd name="connsiteY0" fmla="*/ 20513 h 1721991"/>
                <a:gd name="connsiteX1" fmla="*/ 810228 w 3356658"/>
                <a:gd name="connsiteY1" fmla="*/ 55237 h 1721991"/>
                <a:gd name="connsiteX2" fmla="*/ 960699 w 3356658"/>
                <a:gd name="connsiteY2" fmla="*/ 78386 h 1721991"/>
                <a:gd name="connsiteX3" fmla="*/ 1111170 w 3356658"/>
                <a:gd name="connsiteY3" fmla="*/ 136259 h 1721991"/>
                <a:gd name="connsiteX4" fmla="*/ 1157469 w 3356658"/>
                <a:gd name="connsiteY4" fmla="*/ 159409 h 1721991"/>
                <a:gd name="connsiteX5" fmla="*/ 1319514 w 3356658"/>
                <a:gd name="connsiteY5" fmla="*/ 194133 h 1721991"/>
                <a:gd name="connsiteX6" fmla="*/ 1377387 w 3356658"/>
                <a:gd name="connsiteY6" fmla="*/ 205708 h 1721991"/>
                <a:gd name="connsiteX7" fmla="*/ 1504709 w 3356658"/>
                <a:gd name="connsiteY7" fmla="*/ 194133 h 1721991"/>
                <a:gd name="connsiteX8" fmla="*/ 1643605 w 3356658"/>
                <a:gd name="connsiteY8" fmla="*/ 170983 h 1721991"/>
                <a:gd name="connsiteX9" fmla="*/ 1875099 w 3356658"/>
                <a:gd name="connsiteY9" fmla="*/ 159409 h 1721991"/>
                <a:gd name="connsiteX10" fmla="*/ 3055717 w 3356658"/>
                <a:gd name="connsiteY10" fmla="*/ 170983 h 1721991"/>
                <a:gd name="connsiteX11" fmla="*/ 3125165 w 3356658"/>
                <a:gd name="connsiteY11" fmla="*/ 194133 h 1721991"/>
                <a:gd name="connsiteX12" fmla="*/ 3217762 w 3356658"/>
                <a:gd name="connsiteY12" fmla="*/ 228857 h 1721991"/>
                <a:gd name="connsiteX13" fmla="*/ 3240912 w 3356658"/>
                <a:gd name="connsiteY13" fmla="*/ 252006 h 1721991"/>
                <a:gd name="connsiteX14" fmla="*/ 3264061 w 3356658"/>
                <a:gd name="connsiteY14" fmla="*/ 321454 h 1721991"/>
                <a:gd name="connsiteX15" fmla="*/ 3287210 w 3356658"/>
                <a:gd name="connsiteY15" fmla="*/ 414052 h 1721991"/>
                <a:gd name="connsiteX16" fmla="*/ 3321934 w 3356658"/>
                <a:gd name="connsiteY16" fmla="*/ 587672 h 1721991"/>
                <a:gd name="connsiteX17" fmla="*/ 3333509 w 3356658"/>
                <a:gd name="connsiteY17" fmla="*/ 645546 h 1721991"/>
                <a:gd name="connsiteX18" fmla="*/ 3356658 w 3356658"/>
                <a:gd name="connsiteY18" fmla="*/ 714994 h 1721991"/>
                <a:gd name="connsiteX19" fmla="*/ 3345084 w 3356658"/>
                <a:gd name="connsiteY19" fmla="*/ 1004361 h 1721991"/>
                <a:gd name="connsiteX20" fmla="*/ 3310360 w 3356658"/>
                <a:gd name="connsiteY20" fmla="*/ 1073809 h 1721991"/>
                <a:gd name="connsiteX21" fmla="*/ 3287210 w 3356658"/>
                <a:gd name="connsiteY21" fmla="*/ 1166406 h 1721991"/>
                <a:gd name="connsiteX22" fmla="*/ 3217762 w 3356658"/>
                <a:gd name="connsiteY22" fmla="*/ 1247429 h 1721991"/>
                <a:gd name="connsiteX23" fmla="*/ 3171463 w 3356658"/>
                <a:gd name="connsiteY23" fmla="*/ 1305302 h 1721991"/>
                <a:gd name="connsiteX24" fmla="*/ 3159889 w 3356658"/>
                <a:gd name="connsiteY24" fmla="*/ 1351601 h 1721991"/>
                <a:gd name="connsiteX25" fmla="*/ 3125165 w 3356658"/>
                <a:gd name="connsiteY25" fmla="*/ 1363176 h 1721991"/>
                <a:gd name="connsiteX26" fmla="*/ 3067291 w 3356658"/>
                <a:gd name="connsiteY26" fmla="*/ 1374751 h 1721991"/>
                <a:gd name="connsiteX27" fmla="*/ 3032567 w 3356658"/>
                <a:gd name="connsiteY27" fmla="*/ 1397900 h 1721991"/>
                <a:gd name="connsiteX28" fmla="*/ 2951544 w 3356658"/>
                <a:gd name="connsiteY28" fmla="*/ 1421049 h 1721991"/>
                <a:gd name="connsiteX29" fmla="*/ 2893671 w 3356658"/>
                <a:gd name="connsiteY29" fmla="*/ 1455773 h 1721991"/>
                <a:gd name="connsiteX30" fmla="*/ 2812648 w 3356658"/>
                <a:gd name="connsiteY30" fmla="*/ 1490497 h 1721991"/>
                <a:gd name="connsiteX31" fmla="*/ 2789499 w 3356658"/>
                <a:gd name="connsiteY31" fmla="*/ 1513647 h 1721991"/>
                <a:gd name="connsiteX32" fmla="*/ 2685327 w 3356658"/>
                <a:gd name="connsiteY32" fmla="*/ 1559946 h 1721991"/>
                <a:gd name="connsiteX33" fmla="*/ 2662177 w 3356658"/>
                <a:gd name="connsiteY33" fmla="*/ 1594670 h 1721991"/>
                <a:gd name="connsiteX34" fmla="*/ 2615879 w 3356658"/>
                <a:gd name="connsiteY34" fmla="*/ 1606244 h 1721991"/>
                <a:gd name="connsiteX35" fmla="*/ 2407534 w 3356658"/>
                <a:gd name="connsiteY35" fmla="*/ 1617819 h 1721991"/>
                <a:gd name="connsiteX36" fmla="*/ 2361236 w 3356658"/>
                <a:gd name="connsiteY36" fmla="*/ 1629394 h 1721991"/>
                <a:gd name="connsiteX37" fmla="*/ 2199190 w 3356658"/>
                <a:gd name="connsiteY37" fmla="*/ 1687267 h 1721991"/>
                <a:gd name="connsiteX38" fmla="*/ 2118167 w 3356658"/>
                <a:gd name="connsiteY38" fmla="*/ 1698842 h 1721991"/>
                <a:gd name="connsiteX39" fmla="*/ 2060294 w 3356658"/>
                <a:gd name="connsiteY39" fmla="*/ 1721991 h 1721991"/>
                <a:gd name="connsiteX40" fmla="*/ 2025570 w 3356658"/>
                <a:gd name="connsiteY40" fmla="*/ 1698842 h 1721991"/>
                <a:gd name="connsiteX41" fmla="*/ 1956122 w 3356658"/>
                <a:gd name="connsiteY41" fmla="*/ 1629394 h 1721991"/>
                <a:gd name="connsiteX42" fmla="*/ 1932972 w 3356658"/>
                <a:gd name="connsiteY42" fmla="*/ 1606244 h 1721991"/>
                <a:gd name="connsiteX43" fmla="*/ 1875099 w 3356658"/>
                <a:gd name="connsiteY43" fmla="*/ 1525221 h 1721991"/>
                <a:gd name="connsiteX44" fmla="*/ 1828800 w 3356658"/>
                <a:gd name="connsiteY44" fmla="*/ 1490497 h 1721991"/>
                <a:gd name="connsiteX45" fmla="*/ 1701479 w 3356658"/>
                <a:gd name="connsiteY45" fmla="*/ 1444199 h 1721991"/>
                <a:gd name="connsiteX46" fmla="*/ 1319514 w 3356658"/>
                <a:gd name="connsiteY46" fmla="*/ 1421049 h 1721991"/>
                <a:gd name="connsiteX47" fmla="*/ 729205 w 3356658"/>
                <a:gd name="connsiteY47" fmla="*/ 1386325 h 1721991"/>
                <a:gd name="connsiteX48" fmla="*/ 706056 w 3356658"/>
                <a:gd name="connsiteY48" fmla="*/ 1340027 h 1721991"/>
                <a:gd name="connsiteX49" fmla="*/ 694481 w 3356658"/>
                <a:gd name="connsiteY49" fmla="*/ 1305302 h 1721991"/>
                <a:gd name="connsiteX50" fmla="*/ 671332 w 3356658"/>
                <a:gd name="connsiteY50" fmla="*/ 1270578 h 1721991"/>
                <a:gd name="connsiteX51" fmla="*/ 659757 w 3356658"/>
                <a:gd name="connsiteY51" fmla="*/ 1224280 h 1721991"/>
                <a:gd name="connsiteX52" fmla="*/ 636608 w 3356658"/>
                <a:gd name="connsiteY52" fmla="*/ 1189556 h 1721991"/>
                <a:gd name="connsiteX53" fmla="*/ 625033 w 3356658"/>
                <a:gd name="connsiteY53" fmla="*/ 1154832 h 1721991"/>
                <a:gd name="connsiteX54" fmla="*/ 601884 w 3356658"/>
                <a:gd name="connsiteY54" fmla="*/ 1108533 h 1721991"/>
                <a:gd name="connsiteX55" fmla="*/ 578734 w 3356658"/>
                <a:gd name="connsiteY55" fmla="*/ 1039085 h 1721991"/>
                <a:gd name="connsiteX56" fmla="*/ 474562 w 3356658"/>
                <a:gd name="connsiteY56" fmla="*/ 1085383 h 1721991"/>
                <a:gd name="connsiteX57" fmla="*/ 393539 w 3356658"/>
                <a:gd name="connsiteY57" fmla="*/ 1166406 h 1721991"/>
                <a:gd name="connsiteX58" fmla="*/ 370390 w 3356658"/>
                <a:gd name="connsiteY58" fmla="*/ 1131682 h 1721991"/>
                <a:gd name="connsiteX59" fmla="*/ 300942 w 3356658"/>
                <a:gd name="connsiteY59" fmla="*/ 1096958 h 1721991"/>
                <a:gd name="connsiteX60" fmla="*/ 266218 w 3356658"/>
                <a:gd name="connsiteY60" fmla="*/ 1027510 h 1721991"/>
                <a:gd name="connsiteX61" fmla="*/ 173620 w 3356658"/>
                <a:gd name="connsiteY61" fmla="*/ 992786 h 1721991"/>
                <a:gd name="connsiteX62" fmla="*/ 127322 w 3356658"/>
                <a:gd name="connsiteY62" fmla="*/ 981211 h 1721991"/>
                <a:gd name="connsiteX63" fmla="*/ 23150 w 3356658"/>
                <a:gd name="connsiteY63" fmla="*/ 877039 h 1721991"/>
                <a:gd name="connsiteX64" fmla="*/ 0 w 3356658"/>
                <a:gd name="connsiteY64" fmla="*/ 853890 h 1721991"/>
                <a:gd name="connsiteX65" fmla="*/ 34724 w 3356658"/>
                <a:gd name="connsiteY65" fmla="*/ 680270 h 1721991"/>
                <a:gd name="connsiteX66" fmla="*/ 81023 w 3356658"/>
                <a:gd name="connsiteY66" fmla="*/ 587672 h 1721991"/>
                <a:gd name="connsiteX67" fmla="*/ 162046 w 3356658"/>
                <a:gd name="connsiteY67" fmla="*/ 379328 h 1721991"/>
                <a:gd name="connsiteX68" fmla="*/ 173620 w 3356658"/>
                <a:gd name="connsiteY68" fmla="*/ 321454 h 1721991"/>
                <a:gd name="connsiteX69" fmla="*/ 185195 w 3356658"/>
                <a:gd name="connsiteY69" fmla="*/ 240432 h 1721991"/>
                <a:gd name="connsiteX70" fmla="*/ 208344 w 3356658"/>
                <a:gd name="connsiteY70" fmla="*/ 182558 h 1721991"/>
                <a:gd name="connsiteX71" fmla="*/ 219919 w 3356658"/>
                <a:gd name="connsiteY71" fmla="*/ 136259 h 1721991"/>
                <a:gd name="connsiteX72" fmla="*/ 243069 w 3356658"/>
                <a:gd name="connsiteY72" fmla="*/ 66811 h 1721991"/>
                <a:gd name="connsiteX73" fmla="*/ 254643 w 3356658"/>
                <a:gd name="connsiteY73" fmla="*/ 32087 h 1721991"/>
                <a:gd name="connsiteX74" fmla="*/ 462987 w 3356658"/>
                <a:gd name="connsiteY74" fmla="*/ 20513 h 1721991"/>
                <a:gd name="connsiteX75" fmla="*/ 544010 w 3356658"/>
                <a:gd name="connsiteY75" fmla="*/ 20513 h 1721991"/>
                <a:gd name="connsiteX76" fmla="*/ 567160 w 3356658"/>
                <a:gd name="connsiteY76" fmla="*/ 43662 h 1721991"/>
                <a:gd name="connsiteX77" fmla="*/ 636608 w 3356658"/>
                <a:gd name="connsiteY77" fmla="*/ 20513 h 172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56658" h="1721991">
                  <a:moveTo>
                    <a:pt x="636608" y="20513"/>
                  </a:moveTo>
                  <a:cubicBezTo>
                    <a:pt x="853172" y="44574"/>
                    <a:pt x="646075" y="14199"/>
                    <a:pt x="810228" y="55237"/>
                  </a:cubicBezTo>
                  <a:cubicBezTo>
                    <a:pt x="831630" y="60587"/>
                    <a:pt x="943579" y="75940"/>
                    <a:pt x="960699" y="78386"/>
                  </a:cubicBezTo>
                  <a:cubicBezTo>
                    <a:pt x="1111040" y="153556"/>
                    <a:pt x="944737" y="75738"/>
                    <a:pt x="1111170" y="136259"/>
                  </a:cubicBezTo>
                  <a:cubicBezTo>
                    <a:pt x="1127386" y="142156"/>
                    <a:pt x="1141100" y="153953"/>
                    <a:pt x="1157469" y="159409"/>
                  </a:cubicBezTo>
                  <a:cubicBezTo>
                    <a:pt x="1223048" y="181269"/>
                    <a:pt x="1255408" y="182477"/>
                    <a:pt x="1319514" y="194133"/>
                  </a:cubicBezTo>
                  <a:cubicBezTo>
                    <a:pt x="1338870" y="197652"/>
                    <a:pt x="1358096" y="201850"/>
                    <a:pt x="1377387" y="205708"/>
                  </a:cubicBezTo>
                  <a:cubicBezTo>
                    <a:pt x="1419828" y="201850"/>
                    <a:pt x="1462451" y="199645"/>
                    <a:pt x="1504709" y="194133"/>
                  </a:cubicBezTo>
                  <a:cubicBezTo>
                    <a:pt x="1551252" y="188062"/>
                    <a:pt x="1596726" y="173327"/>
                    <a:pt x="1643605" y="170983"/>
                  </a:cubicBezTo>
                  <a:lnTo>
                    <a:pt x="1875099" y="159409"/>
                  </a:lnTo>
                  <a:lnTo>
                    <a:pt x="3055717" y="170983"/>
                  </a:lnTo>
                  <a:cubicBezTo>
                    <a:pt x="3080109" y="171661"/>
                    <a:pt x="3101492" y="188214"/>
                    <a:pt x="3125165" y="194133"/>
                  </a:cubicBezTo>
                  <a:cubicBezTo>
                    <a:pt x="3165881" y="204312"/>
                    <a:pt x="3181446" y="204647"/>
                    <a:pt x="3217762" y="228857"/>
                  </a:cubicBezTo>
                  <a:cubicBezTo>
                    <a:pt x="3226842" y="234910"/>
                    <a:pt x="3233195" y="244290"/>
                    <a:pt x="3240912" y="252006"/>
                  </a:cubicBezTo>
                  <a:cubicBezTo>
                    <a:pt x="3248628" y="275155"/>
                    <a:pt x="3259275" y="297526"/>
                    <a:pt x="3264061" y="321454"/>
                  </a:cubicBezTo>
                  <a:cubicBezTo>
                    <a:pt x="3278029" y="391292"/>
                    <a:pt x="3269415" y="360664"/>
                    <a:pt x="3287210" y="414052"/>
                  </a:cubicBezTo>
                  <a:cubicBezTo>
                    <a:pt x="3316045" y="615895"/>
                    <a:pt x="3277287" y="364439"/>
                    <a:pt x="3321934" y="587672"/>
                  </a:cubicBezTo>
                  <a:cubicBezTo>
                    <a:pt x="3325792" y="606963"/>
                    <a:pt x="3328333" y="626566"/>
                    <a:pt x="3333509" y="645546"/>
                  </a:cubicBezTo>
                  <a:cubicBezTo>
                    <a:pt x="3339929" y="669088"/>
                    <a:pt x="3356658" y="714994"/>
                    <a:pt x="3356658" y="714994"/>
                  </a:cubicBezTo>
                  <a:cubicBezTo>
                    <a:pt x="3352800" y="811450"/>
                    <a:pt x="3351962" y="908074"/>
                    <a:pt x="3345084" y="1004361"/>
                  </a:cubicBezTo>
                  <a:cubicBezTo>
                    <a:pt x="3342660" y="1038301"/>
                    <a:pt x="3324828" y="1044874"/>
                    <a:pt x="3310360" y="1073809"/>
                  </a:cubicBezTo>
                  <a:cubicBezTo>
                    <a:pt x="3288939" y="1116651"/>
                    <a:pt x="3307022" y="1113573"/>
                    <a:pt x="3287210" y="1166406"/>
                  </a:cubicBezTo>
                  <a:cubicBezTo>
                    <a:pt x="3271875" y="1207299"/>
                    <a:pt x="3242643" y="1210107"/>
                    <a:pt x="3217762" y="1247429"/>
                  </a:cubicBezTo>
                  <a:cubicBezTo>
                    <a:pt x="3188560" y="1291233"/>
                    <a:pt x="3204450" y="1272317"/>
                    <a:pt x="3171463" y="1305302"/>
                  </a:cubicBezTo>
                  <a:cubicBezTo>
                    <a:pt x="3167605" y="1320735"/>
                    <a:pt x="3169826" y="1339179"/>
                    <a:pt x="3159889" y="1351601"/>
                  </a:cubicBezTo>
                  <a:cubicBezTo>
                    <a:pt x="3152267" y="1361128"/>
                    <a:pt x="3137002" y="1360217"/>
                    <a:pt x="3125165" y="1363176"/>
                  </a:cubicBezTo>
                  <a:cubicBezTo>
                    <a:pt x="3106079" y="1367948"/>
                    <a:pt x="3086582" y="1370893"/>
                    <a:pt x="3067291" y="1374751"/>
                  </a:cubicBezTo>
                  <a:cubicBezTo>
                    <a:pt x="3055716" y="1382467"/>
                    <a:pt x="3045353" y="1392420"/>
                    <a:pt x="3032567" y="1397900"/>
                  </a:cubicBezTo>
                  <a:cubicBezTo>
                    <a:pt x="2980671" y="1420141"/>
                    <a:pt x="2996576" y="1398534"/>
                    <a:pt x="2951544" y="1421049"/>
                  </a:cubicBezTo>
                  <a:cubicBezTo>
                    <a:pt x="2931422" y="1431110"/>
                    <a:pt x="2913337" y="1444847"/>
                    <a:pt x="2893671" y="1455773"/>
                  </a:cubicBezTo>
                  <a:cubicBezTo>
                    <a:pt x="2850760" y="1479613"/>
                    <a:pt x="2853630" y="1476837"/>
                    <a:pt x="2812648" y="1490497"/>
                  </a:cubicBezTo>
                  <a:cubicBezTo>
                    <a:pt x="2804932" y="1498214"/>
                    <a:pt x="2798753" y="1507863"/>
                    <a:pt x="2789499" y="1513647"/>
                  </a:cubicBezTo>
                  <a:cubicBezTo>
                    <a:pt x="2743581" y="1542346"/>
                    <a:pt x="2728368" y="1545599"/>
                    <a:pt x="2685327" y="1559946"/>
                  </a:cubicBezTo>
                  <a:cubicBezTo>
                    <a:pt x="2677610" y="1571521"/>
                    <a:pt x="2673752" y="1586954"/>
                    <a:pt x="2662177" y="1594670"/>
                  </a:cubicBezTo>
                  <a:cubicBezTo>
                    <a:pt x="2648941" y="1603494"/>
                    <a:pt x="2631721" y="1604804"/>
                    <a:pt x="2615879" y="1606244"/>
                  </a:cubicBezTo>
                  <a:cubicBezTo>
                    <a:pt x="2546609" y="1612541"/>
                    <a:pt x="2476982" y="1613961"/>
                    <a:pt x="2407534" y="1617819"/>
                  </a:cubicBezTo>
                  <a:cubicBezTo>
                    <a:pt x="2392101" y="1621677"/>
                    <a:pt x="2376327" y="1624364"/>
                    <a:pt x="2361236" y="1629394"/>
                  </a:cubicBezTo>
                  <a:cubicBezTo>
                    <a:pt x="2266223" y="1661065"/>
                    <a:pt x="2328630" y="1654907"/>
                    <a:pt x="2199190" y="1687267"/>
                  </a:cubicBezTo>
                  <a:cubicBezTo>
                    <a:pt x="2172723" y="1693884"/>
                    <a:pt x="2145175" y="1694984"/>
                    <a:pt x="2118167" y="1698842"/>
                  </a:cubicBezTo>
                  <a:cubicBezTo>
                    <a:pt x="2098876" y="1706558"/>
                    <a:pt x="2081071" y="1721991"/>
                    <a:pt x="2060294" y="1721991"/>
                  </a:cubicBezTo>
                  <a:cubicBezTo>
                    <a:pt x="2046383" y="1721991"/>
                    <a:pt x="2035967" y="1708084"/>
                    <a:pt x="2025570" y="1698842"/>
                  </a:cubicBezTo>
                  <a:cubicBezTo>
                    <a:pt x="2001101" y="1677092"/>
                    <a:pt x="1979271" y="1652543"/>
                    <a:pt x="1956122" y="1629394"/>
                  </a:cubicBezTo>
                  <a:cubicBezTo>
                    <a:pt x="1948405" y="1621677"/>
                    <a:pt x="1938587" y="1615602"/>
                    <a:pt x="1932972" y="1606244"/>
                  </a:cubicBezTo>
                  <a:cubicBezTo>
                    <a:pt x="1908740" y="1565858"/>
                    <a:pt x="1906342" y="1551257"/>
                    <a:pt x="1875099" y="1525221"/>
                  </a:cubicBezTo>
                  <a:cubicBezTo>
                    <a:pt x="1860279" y="1512871"/>
                    <a:pt x="1845159" y="1500721"/>
                    <a:pt x="1828800" y="1490497"/>
                  </a:cubicBezTo>
                  <a:cubicBezTo>
                    <a:pt x="1788382" y="1465236"/>
                    <a:pt x="1748621" y="1455078"/>
                    <a:pt x="1701479" y="1444199"/>
                  </a:cubicBezTo>
                  <a:cubicBezTo>
                    <a:pt x="1584725" y="1417256"/>
                    <a:pt x="1408875" y="1425632"/>
                    <a:pt x="1319514" y="1421049"/>
                  </a:cubicBezTo>
                  <a:lnTo>
                    <a:pt x="729205" y="1386325"/>
                  </a:lnTo>
                  <a:cubicBezTo>
                    <a:pt x="721489" y="1370892"/>
                    <a:pt x="712853" y="1355886"/>
                    <a:pt x="706056" y="1340027"/>
                  </a:cubicBezTo>
                  <a:cubicBezTo>
                    <a:pt x="701250" y="1328812"/>
                    <a:pt x="699937" y="1316215"/>
                    <a:pt x="694481" y="1305302"/>
                  </a:cubicBezTo>
                  <a:cubicBezTo>
                    <a:pt x="688260" y="1292860"/>
                    <a:pt x="679048" y="1282153"/>
                    <a:pt x="671332" y="1270578"/>
                  </a:cubicBezTo>
                  <a:cubicBezTo>
                    <a:pt x="667474" y="1255145"/>
                    <a:pt x="666023" y="1238901"/>
                    <a:pt x="659757" y="1224280"/>
                  </a:cubicBezTo>
                  <a:cubicBezTo>
                    <a:pt x="654277" y="1211494"/>
                    <a:pt x="642829" y="1201998"/>
                    <a:pt x="636608" y="1189556"/>
                  </a:cubicBezTo>
                  <a:cubicBezTo>
                    <a:pt x="631152" y="1178643"/>
                    <a:pt x="629839" y="1166046"/>
                    <a:pt x="625033" y="1154832"/>
                  </a:cubicBezTo>
                  <a:cubicBezTo>
                    <a:pt x="618236" y="1138973"/>
                    <a:pt x="608292" y="1124553"/>
                    <a:pt x="601884" y="1108533"/>
                  </a:cubicBezTo>
                  <a:cubicBezTo>
                    <a:pt x="592821" y="1085877"/>
                    <a:pt x="578734" y="1039085"/>
                    <a:pt x="578734" y="1039085"/>
                  </a:cubicBezTo>
                  <a:cubicBezTo>
                    <a:pt x="564287" y="1044864"/>
                    <a:pt x="490076" y="1072690"/>
                    <a:pt x="474562" y="1085383"/>
                  </a:cubicBezTo>
                  <a:cubicBezTo>
                    <a:pt x="445001" y="1109569"/>
                    <a:pt x="393539" y="1166406"/>
                    <a:pt x="393539" y="1166406"/>
                  </a:cubicBezTo>
                  <a:cubicBezTo>
                    <a:pt x="385823" y="1154831"/>
                    <a:pt x="380227" y="1141519"/>
                    <a:pt x="370390" y="1131682"/>
                  </a:cubicBezTo>
                  <a:cubicBezTo>
                    <a:pt x="347953" y="1109245"/>
                    <a:pt x="329183" y="1106372"/>
                    <a:pt x="300942" y="1096958"/>
                  </a:cubicBezTo>
                  <a:cubicBezTo>
                    <a:pt x="291528" y="1068717"/>
                    <a:pt x="288655" y="1049947"/>
                    <a:pt x="266218" y="1027510"/>
                  </a:cubicBezTo>
                  <a:cubicBezTo>
                    <a:pt x="235578" y="996870"/>
                    <a:pt x="216209" y="1002251"/>
                    <a:pt x="173620" y="992786"/>
                  </a:cubicBezTo>
                  <a:cubicBezTo>
                    <a:pt x="158091" y="989335"/>
                    <a:pt x="142755" y="985069"/>
                    <a:pt x="127322" y="981211"/>
                  </a:cubicBezTo>
                  <a:lnTo>
                    <a:pt x="23150" y="877039"/>
                  </a:lnTo>
                  <a:lnTo>
                    <a:pt x="0" y="853890"/>
                  </a:lnTo>
                  <a:cubicBezTo>
                    <a:pt x="11575" y="796017"/>
                    <a:pt x="17540" y="736732"/>
                    <a:pt x="34724" y="680270"/>
                  </a:cubicBezTo>
                  <a:cubicBezTo>
                    <a:pt x="44772" y="647256"/>
                    <a:pt x="70110" y="620410"/>
                    <a:pt x="81023" y="587672"/>
                  </a:cubicBezTo>
                  <a:cubicBezTo>
                    <a:pt x="135507" y="424222"/>
                    <a:pt x="105497" y="492427"/>
                    <a:pt x="162046" y="379328"/>
                  </a:cubicBezTo>
                  <a:cubicBezTo>
                    <a:pt x="165904" y="360037"/>
                    <a:pt x="170386" y="340860"/>
                    <a:pt x="173620" y="321454"/>
                  </a:cubicBezTo>
                  <a:cubicBezTo>
                    <a:pt x="178105" y="294544"/>
                    <a:pt x="178578" y="266899"/>
                    <a:pt x="185195" y="240432"/>
                  </a:cubicBezTo>
                  <a:cubicBezTo>
                    <a:pt x="190234" y="220275"/>
                    <a:pt x="201774" y="202269"/>
                    <a:pt x="208344" y="182558"/>
                  </a:cubicBezTo>
                  <a:cubicBezTo>
                    <a:pt x="213375" y="167466"/>
                    <a:pt x="215348" y="151496"/>
                    <a:pt x="219919" y="136259"/>
                  </a:cubicBezTo>
                  <a:cubicBezTo>
                    <a:pt x="226931" y="112887"/>
                    <a:pt x="235353" y="89960"/>
                    <a:pt x="243069" y="66811"/>
                  </a:cubicBezTo>
                  <a:cubicBezTo>
                    <a:pt x="246927" y="55236"/>
                    <a:pt x="242461" y="32764"/>
                    <a:pt x="254643" y="32087"/>
                  </a:cubicBezTo>
                  <a:lnTo>
                    <a:pt x="462987" y="20513"/>
                  </a:lnTo>
                  <a:cubicBezTo>
                    <a:pt x="500747" y="11073"/>
                    <a:pt x="509822" y="0"/>
                    <a:pt x="544010" y="20513"/>
                  </a:cubicBezTo>
                  <a:cubicBezTo>
                    <a:pt x="553368" y="26128"/>
                    <a:pt x="559443" y="35946"/>
                    <a:pt x="567160" y="43662"/>
                  </a:cubicBezTo>
                  <a:lnTo>
                    <a:pt x="636608" y="2051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172200" y="4951075"/>
              <a:ext cx="533400" cy="457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276600" y="4570075"/>
              <a:ext cx="533400" cy="457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>
              <a:endCxn id="4" idx="28"/>
            </p:cNvCxnSpPr>
            <p:nvPr/>
          </p:nvCxnSpPr>
          <p:spPr>
            <a:xfrm flipH="1">
              <a:off x="6614932" y="3046075"/>
              <a:ext cx="471668" cy="557514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4" idx="1"/>
            </p:cNvCxnSpPr>
            <p:nvPr/>
          </p:nvCxnSpPr>
          <p:spPr>
            <a:xfrm>
              <a:off x="2300468" y="3274675"/>
              <a:ext cx="714737" cy="54883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4" idx="60"/>
            </p:cNvCxnSpPr>
            <p:nvPr/>
          </p:nvCxnSpPr>
          <p:spPr>
            <a:xfrm flipV="1">
              <a:off x="3810000" y="5478688"/>
              <a:ext cx="281651" cy="539187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10400" y="2937493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P</a:t>
              </a:r>
              <a:r>
                <a:rPr lang="en-GB" i="1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54401" y="5656577"/>
              <a:ext cx="609600" cy="38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/>
                <a:t>P</a:t>
              </a:r>
              <a:r>
                <a:rPr lang="en-GB" i="1" baseline="-25000" dirty="0" err="1"/>
                <a:t>n</a:t>
              </a:r>
              <a:endParaRPr lang="en-GB" i="1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2801" y="3271505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P</a:t>
              </a:r>
              <a:r>
                <a:rPr lang="en-GB" i="1" baseline="-25000" dirty="0"/>
                <a:t>2</a:t>
              </a:r>
            </a:p>
          </p:txBody>
        </p:sp>
        <p:cxnSp>
          <p:nvCxnSpPr>
            <p:cNvPr id="21" name="Straight Arrow Connector 20"/>
            <p:cNvCxnSpPr>
              <a:stCxn id="4" idx="28"/>
              <a:endCxn id="7" idx="11"/>
            </p:cNvCxnSpPr>
            <p:nvPr/>
          </p:nvCxnSpPr>
          <p:spPr>
            <a:xfrm flipH="1">
              <a:off x="6415288" y="3603589"/>
              <a:ext cx="199644" cy="293584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96000" y="3352800"/>
              <a:ext cx="609600" cy="40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/>
                <a:t>δ</a:t>
              </a:r>
              <a:r>
                <a:rPr lang="en-GB" i="1" dirty="0">
                  <a:latin typeface="Arial"/>
                  <a:cs typeface="Arial"/>
                </a:rPr>
                <a:t>Δ</a:t>
              </a:r>
              <a:r>
                <a:rPr lang="en-GB" i="1" baseline="-25000" dirty="0"/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19399" y="3886200"/>
              <a:ext cx="821268" cy="40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/>
                <a:t>δ</a:t>
              </a:r>
              <a:r>
                <a:rPr lang="en-GB" i="1" dirty="0">
                  <a:latin typeface="Arial"/>
                  <a:cs typeface="Arial"/>
                </a:rPr>
                <a:t>Δ</a:t>
              </a:r>
              <a:r>
                <a:rPr lang="en-GB" i="1" baseline="-250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5029200"/>
              <a:ext cx="762204" cy="40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/>
                <a:t>δ</a:t>
              </a:r>
              <a:r>
                <a:rPr lang="en-GB" i="1" dirty="0" err="1">
                  <a:latin typeface="Arial"/>
                  <a:cs typeface="Arial"/>
                </a:rPr>
                <a:t>Δ</a:t>
              </a:r>
              <a:r>
                <a:rPr lang="en-GB" i="1" baseline="-25000" dirty="0" err="1"/>
                <a:t>n</a:t>
              </a:r>
              <a:endParaRPr lang="en-GB" i="1" baseline="-25000" dirty="0"/>
            </a:p>
          </p:txBody>
        </p:sp>
        <p:cxnSp>
          <p:nvCxnSpPr>
            <p:cNvPr id="26" name="Straight Arrow Connector 25"/>
            <p:cNvCxnSpPr>
              <a:stCxn id="4" idx="1"/>
            </p:cNvCxnSpPr>
            <p:nvPr/>
          </p:nvCxnSpPr>
          <p:spPr>
            <a:xfrm>
              <a:off x="3015205" y="3823508"/>
              <a:ext cx="261395" cy="138892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4" idx="60"/>
            </p:cNvCxnSpPr>
            <p:nvPr/>
          </p:nvCxnSpPr>
          <p:spPr>
            <a:xfrm flipH="1">
              <a:off x="4091651" y="4876800"/>
              <a:ext cx="327949" cy="6018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43419"/>
              </p:ext>
            </p:extLst>
          </p:nvPr>
        </p:nvGraphicFramePr>
        <p:xfrm>
          <a:off x="798297" y="5562600"/>
          <a:ext cx="981559" cy="72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431613" progId="Equation.3">
                  <p:embed/>
                </p:oleObj>
              </mc:Choice>
              <mc:Fallback>
                <p:oleObj name="Equation" r:id="rId7" imgW="583947" imgH="431613" progId="Equation.3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97" y="5562600"/>
                        <a:ext cx="981559" cy="7253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75434"/>
              </p:ext>
            </p:extLst>
          </p:nvPr>
        </p:nvGraphicFramePr>
        <p:xfrm>
          <a:off x="2866810" y="5562600"/>
          <a:ext cx="5984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810" y="5562600"/>
                        <a:ext cx="598487" cy="298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54525"/>
              </p:ext>
            </p:extLst>
          </p:nvPr>
        </p:nvGraphicFramePr>
        <p:xfrm>
          <a:off x="4303497" y="5562600"/>
          <a:ext cx="15144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309" imgH="431613" progId="Equation.3">
                  <p:embed/>
                </p:oleObj>
              </mc:Choice>
              <mc:Fallback>
                <p:oleObj name="Equation" r:id="rId11" imgW="901309" imgH="431613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497" y="5562600"/>
                        <a:ext cx="1514475" cy="725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85396"/>
              </p:ext>
            </p:extLst>
          </p:nvPr>
        </p:nvGraphicFramePr>
        <p:xfrm>
          <a:off x="5968785" y="5562600"/>
          <a:ext cx="2068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31900" imgH="457200" progId="Equation.3">
                  <p:embed/>
                </p:oleObj>
              </mc:Choice>
              <mc:Fallback>
                <p:oleObj name="Equation" r:id="rId13" imgW="1231900" imgH="4572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785" y="5562600"/>
                        <a:ext cx="2068512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dirty="0"/>
              <a:t>In the complementary energy method (previous lecture) we assumed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forces </a:t>
            </a:r>
            <a:r>
              <a:rPr lang="en-GB" dirty="0"/>
              <a:t>going through </a:t>
            </a:r>
            <a:r>
              <a:rPr lang="en-GB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displacements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in the direction of the displacement intended;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Now we assume </a:t>
            </a:r>
            <a:r>
              <a:rPr lang="en-GB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forces </a:t>
            </a:r>
            <a:r>
              <a:rPr lang="en-GB" dirty="0"/>
              <a:t>go trough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displacements</a:t>
            </a:r>
            <a:r>
              <a:rPr lang="en-GB" dirty="0"/>
              <a:t> that are in direction of forces.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Reminder (similarities with previous methods)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200" y="1393372"/>
            <a:ext cx="3715200" cy="2634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07" y="1392943"/>
            <a:ext cx="3715200" cy="263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0" y="4122617"/>
            <a:ext cx="3715200" cy="263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21207" y="4122617"/>
            <a:ext cx="3715200" cy="263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10-Point Star 9"/>
          <p:cNvSpPr/>
          <p:nvPr/>
        </p:nvSpPr>
        <p:spPr>
          <a:xfrm>
            <a:off x="5943600" y="2667000"/>
            <a:ext cx="2514600" cy="2438400"/>
          </a:xfrm>
          <a:prstGeom prst="star10">
            <a:avLst>
              <a:gd name="adj" fmla="val 28976"/>
              <a:gd name="hf" fmla="val 105146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Real forces going through virtual displacements</a:t>
            </a:r>
          </a:p>
        </p:txBody>
      </p:sp>
      <p:sp>
        <p:nvSpPr>
          <p:cNvPr id="11" name="10-Point Star 10"/>
          <p:cNvSpPr/>
          <p:nvPr/>
        </p:nvSpPr>
        <p:spPr>
          <a:xfrm>
            <a:off x="609600" y="2710543"/>
            <a:ext cx="2514600" cy="2438400"/>
          </a:xfrm>
          <a:prstGeom prst="star10">
            <a:avLst>
              <a:gd name="adj" fmla="val 28976"/>
              <a:gd name="hf" fmla="val 105146"/>
            </a:avLst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Virtual forces going through real displacements</a:t>
            </a:r>
          </a:p>
        </p:txBody>
      </p:sp>
      <p:sp>
        <p:nvSpPr>
          <p:cNvPr id="12" name="10-Point Star 11"/>
          <p:cNvSpPr/>
          <p:nvPr/>
        </p:nvSpPr>
        <p:spPr>
          <a:xfrm>
            <a:off x="1452092" y="1577722"/>
            <a:ext cx="6239816" cy="4514218"/>
          </a:xfrm>
          <a:prstGeom prst="star10">
            <a:avLst>
              <a:gd name="adj" fmla="val 28976"/>
              <a:gd name="hf" fmla="val 105146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TPE, the assumed displacement needs to be as accurate as that of real displacement field. The more accurate the assumed displacement field, the more accurate becomes the final solution.</a:t>
            </a:r>
          </a:p>
        </p:txBody>
      </p:sp>
    </p:spTree>
    <p:extLst>
      <p:ext uri="{BB962C8B-B14F-4D97-AF65-F5344CB8AC3E}">
        <p14:creationId xmlns:p14="http://schemas.microsoft.com/office/powerpoint/2010/main" val="4258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stationary value?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819400"/>
            <a:ext cx="8766048" cy="3279648"/>
          </a:xfrm>
        </p:spPr>
        <p:txBody>
          <a:bodyPr>
            <a:normAutofit/>
          </a:bodyPr>
          <a:lstStyle/>
          <a:p>
            <a:r>
              <a:rPr lang="en-GB" dirty="0"/>
              <a:t>Above equation means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total potential energy of system is zero</a:t>
            </a:r>
            <a:r>
              <a:rPr lang="en-GB" dirty="0"/>
              <a:t>;</a:t>
            </a:r>
          </a:p>
          <a:p>
            <a:r>
              <a:rPr lang="en-GB" dirty="0"/>
              <a:t>This quantity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vary </a:t>
            </a:r>
            <a:r>
              <a:rPr lang="en-GB" dirty="0"/>
              <a:t>when a virtual displacement is applied;</a:t>
            </a:r>
          </a:p>
          <a:p>
            <a:r>
              <a:rPr lang="en-GB" dirty="0"/>
              <a:t>The total potential energy of the system is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GB" dirty="0"/>
              <a:t> and is always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133582"/>
              </p:ext>
            </p:extLst>
          </p:nvPr>
        </p:nvGraphicFramePr>
        <p:xfrm>
          <a:off x="457200" y="1524000"/>
          <a:ext cx="3086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57200" progId="Equation.3">
                  <p:embed/>
                </p:oleObj>
              </mc:Choice>
              <mc:Fallback>
                <p:oleObj name="Equation" r:id="rId2" imgW="1231900" imgH="457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308610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demonstration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81" t="3379" r="5954" b="2020"/>
          <a:stretch/>
        </p:blipFill>
        <p:spPr>
          <a:xfrm>
            <a:off x="1819275" y="1600200"/>
            <a:ext cx="534352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6934200" y="3352800"/>
            <a:ext cx="1901952" cy="838200"/>
          </a:xfrm>
          <a:prstGeom prst="wedgeRectCallout">
            <a:avLst>
              <a:gd name="adj1" fmla="val -90330"/>
              <a:gd name="adj2" fmla="val -164322"/>
            </a:avLst>
          </a:prstGeom>
          <a:solidFill>
            <a:srgbClr val="00B050">
              <a:alpha val="26000"/>
            </a:srgb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6934200" y="3352800"/>
            <a:ext cx="1901952" cy="838200"/>
          </a:xfrm>
          <a:prstGeom prst="wedgeRectCallout">
            <a:avLst>
              <a:gd name="adj1" fmla="val -165064"/>
              <a:gd name="adj2" fmla="val -48751"/>
            </a:avLst>
          </a:prstGeom>
          <a:solidFill>
            <a:srgbClr val="00B050">
              <a:alpha val="26000"/>
            </a:srgb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937972" y="3352800"/>
            <a:ext cx="1901952" cy="838200"/>
          </a:xfrm>
          <a:prstGeom prst="wedgeRectCallout">
            <a:avLst>
              <a:gd name="adj1" fmla="val -207429"/>
              <a:gd name="adj2" fmla="val -111397"/>
            </a:avLst>
          </a:prstGeom>
          <a:solidFill>
            <a:srgbClr val="00B050">
              <a:alpha val="26000"/>
            </a:srgb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Different equilibrium states of particle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667000"/>
            <a:ext cx="1066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TPE</a:t>
            </a:r>
            <a:r>
              <a:rPr lang="en-GB" i="1" baseline="-250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1778" y="3733800"/>
            <a:ext cx="1066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TPE</a:t>
            </a:r>
            <a:r>
              <a:rPr lang="en-GB" i="1" baseline="-250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1981200"/>
            <a:ext cx="10668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TPE</a:t>
            </a:r>
            <a:r>
              <a:rPr lang="en-GB" i="1" baseline="-25000" dirty="0"/>
              <a:t>C</a:t>
            </a:r>
          </a:p>
        </p:txBody>
      </p:sp>
      <p:graphicFrame>
        <p:nvGraphicFramePr>
          <p:cNvPr id="11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84356"/>
              </p:ext>
            </p:extLst>
          </p:nvPr>
        </p:nvGraphicFramePr>
        <p:xfrm>
          <a:off x="304800" y="5618560"/>
          <a:ext cx="14081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18560"/>
                        <a:ext cx="1408112" cy="66198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2514600" y="5587603"/>
            <a:ext cx="2819400" cy="723900"/>
          </a:xfrm>
          <a:prstGeom prst="wedgeRectCallout">
            <a:avLst>
              <a:gd name="adj1" fmla="val -77853"/>
              <a:gd name="adj2" fmla="val 2669"/>
            </a:avLst>
          </a:prstGeom>
          <a:solidFill>
            <a:schemeClr val="accent1">
              <a:alpha val="28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Means if we trigger particle, its total potential energy does not change (balance equilibrium)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514600" y="5587603"/>
            <a:ext cx="2819400" cy="723900"/>
          </a:xfrm>
          <a:prstGeom prst="wedgeRectCallout">
            <a:avLst>
              <a:gd name="adj1" fmla="val 28435"/>
              <a:gd name="adj2" fmla="val -357519"/>
            </a:avLst>
          </a:prstGeom>
          <a:solidFill>
            <a:schemeClr val="accent1">
              <a:alpha val="51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Means if we trigger particle, its total potential energy does not change (balance equilibrium)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228600" y="2057400"/>
            <a:ext cx="1600200" cy="685800"/>
          </a:xfrm>
          <a:prstGeom prst="wedgeRectCallout">
            <a:avLst>
              <a:gd name="adj1" fmla="val 106808"/>
              <a:gd name="adj2" fmla="val 64698"/>
            </a:avLst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Unstable equilibrium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7239000" y="1447800"/>
            <a:ext cx="1600200" cy="685800"/>
          </a:xfrm>
          <a:prstGeom prst="wedgeRectCallout">
            <a:avLst>
              <a:gd name="adj1" fmla="val -128357"/>
              <a:gd name="adj2" fmla="val 51511"/>
            </a:avLst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Neutral equilibrium</a:t>
            </a:r>
          </a:p>
        </p:txBody>
      </p:sp>
    </p:spTree>
    <p:extLst>
      <p:ext uri="{BB962C8B-B14F-4D97-AF65-F5344CB8AC3E}">
        <p14:creationId xmlns:p14="http://schemas.microsoft.com/office/powerpoint/2010/main" val="34412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The principle of the stationary value of the total potential energy (definition)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The total potential energy of an elastic system has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value for all small displacements </a:t>
            </a:r>
            <a:r>
              <a:rPr lang="en-US" dirty="0"/>
              <a:t>when the system is in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US" dirty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equilibrium is stable if the stationary value is a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dirty="0"/>
              <a:t> (see previous slide);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This principle can be used for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</a:t>
            </a:r>
            <a:r>
              <a:rPr lang="en-US" dirty="0"/>
              <a:t> solution of structures.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4949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In this method often a displaced form of the structure is unknown;</a:t>
            </a:r>
          </a:p>
          <a:p>
            <a:pPr algn="just"/>
            <a:r>
              <a:rPr lang="en-GB" dirty="0"/>
              <a:t>A displaced form is assumed for the structure (also called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Rayleigh-Ritz</a:t>
            </a:r>
            <a:r>
              <a:rPr lang="en-GB" dirty="0"/>
              <a:t> or simply </a:t>
            </a:r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Ritz</a:t>
            </a:r>
            <a:r>
              <a:rPr lang="en-GB" dirty="0"/>
              <a:t> method);</a:t>
            </a:r>
          </a:p>
          <a:p>
            <a:pPr algn="just"/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Ritz</a:t>
            </a:r>
            <a:r>
              <a:rPr lang="en-GB" dirty="0"/>
              <a:t> developed the method proposed by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Rayleigh</a:t>
            </a:r>
            <a:r>
              <a:rPr lang="en-GB" dirty="0"/>
              <a:t>;</a:t>
            </a:r>
          </a:p>
          <a:p>
            <a:pPr algn="just"/>
            <a:r>
              <a:rPr lang="en-GB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Ritz</a:t>
            </a:r>
            <a:r>
              <a:rPr lang="en-GB" dirty="0"/>
              <a:t> method is a derivative of stationary value of potential energy;</a:t>
            </a:r>
          </a:p>
          <a:p>
            <a:pPr algn="just"/>
            <a:r>
              <a:rPr lang="en-GB" dirty="0"/>
              <a:t>By minimising the potential energy unknowns can be obtained;</a:t>
            </a:r>
          </a:p>
          <a:p>
            <a:pPr algn="just"/>
            <a:r>
              <a:rPr lang="en-GB" dirty="0"/>
              <a:t>This method is very useful when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 solutions are not known</a:t>
            </a:r>
            <a:r>
              <a:rPr lang="en-GB" dirty="0"/>
              <a:t>;</a:t>
            </a:r>
          </a:p>
          <a:p>
            <a:pPr algn="just"/>
            <a:r>
              <a:rPr lang="en-GB" dirty="0"/>
              <a:t>Let’s see it in some examples.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 the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Find out how the strain energy stored in a member is derived for the following loading conditions:</a:t>
            </a:r>
          </a:p>
          <a:p>
            <a:pPr lvl="1"/>
            <a:r>
              <a:rPr lang="en-GB" sz="1600" dirty="0"/>
              <a:t>Axial force </a:t>
            </a:r>
            <a:r>
              <a:rPr lang="en-GB" sz="1600" i="1" dirty="0"/>
              <a:t>N</a:t>
            </a:r>
            <a:r>
              <a:rPr lang="en-GB" sz="1600" dirty="0"/>
              <a:t> (like truss members)</a:t>
            </a:r>
          </a:p>
          <a:p>
            <a:pPr marL="274320" lvl="1" indent="0">
              <a:buNone/>
            </a:pPr>
            <a:r>
              <a:rPr lang="en-GB" sz="1400" i="1" dirty="0"/>
              <a:t>E is Young’s modulus </a:t>
            </a:r>
          </a:p>
          <a:p>
            <a:pPr marL="274320" lvl="1" indent="0">
              <a:buNone/>
            </a:pPr>
            <a:r>
              <a:rPr lang="en-GB" sz="1400" i="1" dirty="0"/>
              <a:t>EA is the axial stiffness </a:t>
            </a:r>
          </a:p>
          <a:p>
            <a:pPr marL="274320" lvl="1" indent="0">
              <a:buNone/>
            </a:pPr>
            <a:endParaRPr lang="en-GB" sz="1400" dirty="0"/>
          </a:p>
          <a:p>
            <a:pPr lvl="1"/>
            <a:r>
              <a:rPr lang="en-GB" sz="1600" dirty="0"/>
              <a:t>Bending moment </a:t>
            </a:r>
            <a:r>
              <a:rPr lang="en-GB" sz="1600" i="1" dirty="0"/>
              <a:t>M</a:t>
            </a:r>
            <a:r>
              <a:rPr lang="en-GB" sz="1600" dirty="0"/>
              <a:t> (beam members)</a:t>
            </a:r>
          </a:p>
          <a:p>
            <a:pPr marL="274320" lvl="1" indent="0">
              <a:buNone/>
            </a:pPr>
            <a:r>
              <a:rPr lang="en-GB" sz="1400" i="1" dirty="0"/>
              <a:t>E is Young’s modulus </a:t>
            </a:r>
          </a:p>
          <a:p>
            <a:pPr marL="274320" lvl="1" indent="0">
              <a:buNone/>
            </a:pPr>
            <a:r>
              <a:rPr lang="en-GB" sz="1400" i="1" dirty="0"/>
              <a:t>EI is the flexural stiffness </a:t>
            </a:r>
          </a:p>
          <a:p>
            <a:pPr marL="274320" lvl="1" indent="0">
              <a:buNone/>
            </a:pPr>
            <a:endParaRPr lang="en-GB" sz="1600" dirty="0"/>
          </a:p>
          <a:p>
            <a:pPr lvl="1"/>
            <a:r>
              <a:rPr lang="en-GB" sz="1600" dirty="0"/>
              <a:t>Shear force </a:t>
            </a:r>
            <a:r>
              <a:rPr lang="en-GB" sz="1600" i="1" dirty="0"/>
              <a:t>V</a:t>
            </a:r>
            <a:r>
              <a:rPr lang="en-GB" sz="1600" dirty="0"/>
              <a:t> (shear beams)</a:t>
            </a:r>
          </a:p>
          <a:p>
            <a:pPr marL="274320" lvl="1" indent="0">
              <a:buNone/>
            </a:pPr>
            <a:r>
              <a:rPr lang="en-GB" sz="1400" i="1" dirty="0"/>
              <a:t>G is shear modulus </a:t>
            </a:r>
          </a:p>
          <a:p>
            <a:pPr marL="274320" lvl="1" indent="0">
              <a:buNone/>
            </a:pPr>
            <a:r>
              <a:rPr lang="en-GB" sz="1400" i="1" dirty="0"/>
              <a:t>GA is the shear stiffness </a:t>
            </a:r>
          </a:p>
          <a:p>
            <a:pPr marL="274320" lvl="1" indent="0">
              <a:buNone/>
            </a:pPr>
            <a:endParaRPr lang="en-GB" sz="1400" dirty="0"/>
          </a:p>
          <a:p>
            <a:pPr lvl="1"/>
            <a:r>
              <a:rPr lang="en-GB" sz="1600" dirty="0"/>
              <a:t>Torsion </a:t>
            </a:r>
            <a:r>
              <a:rPr lang="en-GB" sz="1600" i="1" dirty="0"/>
              <a:t>T</a:t>
            </a:r>
          </a:p>
          <a:p>
            <a:pPr marL="274320" lvl="1" indent="0">
              <a:buNone/>
            </a:pPr>
            <a:r>
              <a:rPr lang="en-GB" sz="1400" i="1" dirty="0"/>
              <a:t>G is shear modulus </a:t>
            </a:r>
          </a:p>
          <a:p>
            <a:pPr marL="274320" lvl="1" indent="0">
              <a:buNone/>
            </a:pPr>
            <a:r>
              <a:rPr lang="en-GB" sz="1400" i="1" dirty="0" err="1"/>
              <a:t>GI</a:t>
            </a:r>
            <a:r>
              <a:rPr lang="en-GB" sz="1400" i="1" baseline="-25000" dirty="0" err="1"/>
              <a:t>t</a:t>
            </a:r>
            <a:r>
              <a:rPr lang="en-GB" sz="1400" i="1" dirty="0"/>
              <a:t> is the torsional stiffness (GJ/L)</a:t>
            </a:r>
          </a:p>
          <a:p>
            <a:pPr marL="274320" lvl="1" indent="0">
              <a:buNone/>
            </a:pPr>
            <a:endParaRPr lang="en-GB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01803"/>
              </p:ext>
            </p:extLst>
          </p:nvPr>
        </p:nvGraphicFramePr>
        <p:xfrm>
          <a:off x="4451350" y="2286000"/>
          <a:ext cx="25685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82600" progId="Equation.3">
                  <p:embed/>
                </p:oleObj>
              </mc:Choice>
              <mc:Fallback>
                <p:oleObj name="Equation" r:id="rId2" imgW="1600200" imgH="4826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286000"/>
                        <a:ext cx="2568575" cy="7747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49167"/>
              </p:ext>
            </p:extLst>
          </p:nvPr>
        </p:nvGraphicFramePr>
        <p:xfrm>
          <a:off x="4451350" y="3416300"/>
          <a:ext cx="2690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482600" progId="Equation.3">
                  <p:embed/>
                </p:oleObj>
              </mc:Choice>
              <mc:Fallback>
                <p:oleObj name="Equation" r:id="rId4" imgW="1676400" imgH="4826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416300"/>
                        <a:ext cx="2690812" cy="7747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721183"/>
              </p:ext>
            </p:extLst>
          </p:nvPr>
        </p:nvGraphicFramePr>
        <p:xfrm>
          <a:off x="4451350" y="4419600"/>
          <a:ext cx="25892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482600" progId="Equation.3">
                  <p:embed/>
                </p:oleObj>
              </mc:Choice>
              <mc:Fallback>
                <p:oleObj name="Equation" r:id="rId6" imgW="1612900" imgH="4826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4419600"/>
                        <a:ext cx="2589212" cy="7747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27249"/>
              </p:ext>
            </p:extLst>
          </p:nvPr>
        </p:nvGraphicFramePr>
        <p:xfrm>
          <a:off x="4451350" y="5549900"/>
          <a:ext cx="2711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367" imgH="482391" progId="Equation.3">
                  <p:embed/>
                </p:oleObj>
              </mc:Choice>
              <mc:Fallback>
                <p:oleObj name="Equation" r:id="rId8" imgW="1688367" imgH="482391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5549900"/>
                        <a:ext cx="2711450" cy="7747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1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Determine the deflection of the mid-span point of the linearly elastic, simply supported beam. The flexural rigidity of the beam is </a:t>
            </a:r>
            <a:r>
              <a:rPr lang="en-US" i="1" dirty="0"/>
              <a:t>EI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76600"/>
            <a:ext cx="4866667" cy="24761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95600" y="51054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6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6875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For this kind of problems we need to assume a displacement function;</a:t>
            </a:r>
          </a:p>
          <a:p>
            <a:pPr algn="just"/>
            <a:r>
              <a:rPr lang="en-GB" dirty="0"/>
              <a:t>Displacement function </a:t>
            </a:r>
            <a:r>
              <a:rPr lang="en-GB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compatible with boundary conditions</a:t>
            </a:r>
            <a:r>
              <a:rPr lang="en-GB" dirty="0"/>
              <a:t>;</a:t>
            </a:r>
          </a:p>
          <a:p>
            <a:r>
              <a:rPr lang="en-GB" dirty="0"/>
              <a:t>By way of experience we know that the beam would have some sort of sinusoidal deflected shape;</a:t>
            </a:r>
          </a:p>
          <a:p>
            <a:r>
              <a:rPr lang="en-GB" dirty="0"/>
              <a:t>Let’s assume deflection and 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65066"/>
              </p:ext>
            </p:extLst>
          </p:nvPr>
        </p:nvGraphicFramePr>
        <p:xfrm>
          <a:off x="990600" y="50292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2260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76508"/>
              </p:ext>
            </p:extLst>
          </p:nvPr>
        </p:nvGraphicFramePr>
        <p:xfrm>
          <a:off x="4529138" y="4495800"/>
          <a:ext cx="4005262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888840" progId="Equation.3">
                  <p:embed/>
                </p:oleObj>
              </mc:Choice>
              <mc:Fallback>
                <p:oleObj name="Equation" r:id="rId4" imgW="2070000" imgH="88884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495800"/>
                        <a:ext cx="4005262" cy="172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76200"/>
            <a:ext cx="2895600" cy="14732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2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973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/>
          <a:srcRect l="2661" t="2351" r="2089" b="1223"/>
          <a:stretch/>
        </p:blipFill>
        <p:spPr>
          <a:xfrm>
            <a:off x="1564649" y="2076822"/>
            <a:ext cx="2550151" cy="35904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3649" y="2076822"/>
            <a:ext cx="2550151" cy="35904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00763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1010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0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304800" y="1676400"/>
          <a:ext cx="226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260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35471"/>
              </p:ext>
            </p:extLst>
          </p:nvPr>
        </p:nvGraphicFramePr>
        <p:xfrm>
          <a:off x="3081338" y="1639888"/>
          <a:ext cx="29813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495000" progId="Equation.DSMT4">
                  <p:embed/>
                </p:oleObj>
              </mc:Choice>
              <mc:Fallback>
                <p:oleObj name="Equation" r:id="rId4" imgW="1536480" imgH="4950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1639888"/>
                        <a:ext cx="2981325" cy="954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04800" y="4597400"/>
          <a:ext cx="378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97400"/>
                        <a:ext cx="3784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4673600" y="4572000"/>
          <a:ext cx="416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6300" imgH="457200" progId="Equation.3">
                  <p:embed/>
                </p:oleObj>
              </mc:Choice>
              <mc:Fallback>
                <p:oleObj name="Equation" r:id="rId8" imgW="2146300" imgH="4572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572000"/>
                        <a:ext cx="4165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703624"/>
              </p:ext>
            </p:extLst>
          </p:nvPr>
        </p:nvGraphicFramePr>
        <p:xfrm>
          <a:off x="304800" y="2967038"/>
          <a:ext cx="57546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520" imgH="672840" progId="Equation.DSMT4">
                  <p:embed/>
                </p:oleObj>
              </mc:Choice>
              <mc:Fallback>
                <p:oleObj name="Equation" r:id="rId10" imgW="3314520" imgH="67284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67038"/>
                        <a:ext cx="5754688" cy="116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287248" y="5562600"/>
            <a:ext cx="2760752" cy="762000"/>
          </a:xfrm>
          <a:prstGeom prst="wedgeRectCallout">
            <a:avLst>
              <a:gd name="adj1" fmla="val 105950"/>
              <a:gd name="adj2" fmla="val -65803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is approximate since we assumed a deformed shape.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173448" y="5562600"/>
            <a:ext cx="2760752" cy="762000"/>
          </a:xfrm>
          <a:prstGeom prst="wedgeRectCallout">
            <a:avLst>
              <a:gd name="adj1" fmla="val 105950"/>
              <a:gd name="adj2" fmla="val -65803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exact the assumed deformed shape, the more exact is the solution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72200" y="76200"/>
            <a:ext cx="2895600" cy="14732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58168"/>
              </p:ext>
            </p:extLst>
          </p:nvPr>
        </p:nvGraphicFramePr>
        <p:xfrm>
          <a:off x="3384442" y="214683"/>
          <a:ext cx="2690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400" imgH="482600" progId="Equation.3">
                  <p:embed/>
                </p:oleObj>
              </mc:Choice>
              <mc:Fallback>
                <p:oleObj name="Equation" r:id="rId13" imgW="1676400" imgH="482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442" y="214683"/>
                        <a:ext cx="2690812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3A2B-1458-4DC9-9B41-25ECB5B4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 using complementary energy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542AF-34CD-4049-A0C1-216B40C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09590-959F-4C04-9625-51EC25EB7B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238" y="1714810"/>
            <a:ext cx="4267618" cy="21713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76CD11-C6F6-4452-92DD-27B0157C5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74"/>
              </p:ext>
            </p:extLst>
          </p:nvPr>
        </p:nvGraphicFramePr>
        <p:xfrm>
          <a:off x="361950" y="2633699"/>
          <a:ext cx="1936922" cy="44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2633699"/>
                        <a:ext cx="1936922" cy="44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D9F33E-C029-4405-98CA-3AF959A75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189033"/>
              </p:ext>
            </p:extLst>
          </p:nvPr>
        </p:nvGraphicFramePr>
        <p:xfrm>
          <a:off x="361950" y="3887787"/>
          <a:ext cx="4537076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76CD11-C6F6-4452-92DD-27B0157C5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" y="3887787"/>
                        <a:ext cx="4537076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6ED4A1-6D1D-4108-AF2E-1E9F99EF7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1172"/>
              </p:ext>
            </p:extLst>
          </p:nvPr>
        </p:nvGraphicFramePr>
        <p:xfrm>
          <a:off x="361950" y="4665663"/>
          <a:ext cx="46815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393480" progId="Equation.DSMT4">
                  <p:embed/>
                </p:oleObj>
              </mc:Choice>
              <mc:Fallback>
                <p:oleObj name="Equation" r:id="rId7" imgW="24256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2D9F33E-C029-4405-98CA-3AF959A755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950" y="4665663"/>
                        <a:ext cx="4681538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39D981-9C43-4A4A-8250-0257A860502E}"/>
              </a:ext>
            </a:extLst>
          </p:cNvPr>
          <p:cNvCxnSpPr/>
          <p:nvPr/>
        </p:nvCxnSpPr>
        <p:spPr>
          <a:xfrm rot="-5400000">
            <a:off x="8098200" y="3331800"/>
            <a:ext cx="720000" cy="0"/>
          </a:xfrm>
          <a:prstGeom prst="line">
            <a:avLst/>
          </a:prstGeom>
          <a:solidFill>
            <a:srgbClr val="E71224">
              <a:alpha val="75000"/>
            </a:srgbClr>
          </a:solidFill>
          <a:ln w="720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B8C899-CE8D-4737-B10D-44DDB454BEC4}"/>
              </a:ext>
            </a:extLst>
          </p:cNvPr>
          <p:cNvCxnSpPr/>
          <p:nvPr/>
        </p:nvCxnSpPr>
        <p:spPr>
          <a:xfrm rot="-5400000">
            <a:off x="4476400" y="3331800"/>
            <a:ext cx="720000" cy="0"/>
          </a:xfrm>
          <a:prstGeom prst="line">
            <a:avLst/>
          </a:prstGeom>
          <a:solidFill>
            <a:srgbClr val="E71224">
              <a:alpha val="75000"/>
            </a:srgbClr>
          </a:solidFill>
          <a:ln w="72000">
            <a:solidFill>
              <a:srgbClr val="E712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2F8656-E09C-4CF1-A4DA-C711DDD121BF}"/>
              </a:ext>
            </a:extLst>
          </p:cNvPr>
          <p:cNvSpPr txBox="1"/>
          <p:nvPr/>
        </p:nvSpPr>
        <p:spPr>
          <a:xfrm>
            <a:off x="4800600" y="3331938"/>
            <a:ext cx="71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baseline="-2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CFC5F-8FB2-4820-A83A-8394377D9A52}"/>
              </a:ext>
            </a:extLst>
          </p:cNvPr>
          <p:cNvSpPr txBox="1"/>
          <p:nvPr/>
        </p:nvSpPr>
        <p:spPr>
          <a:xfrm>
            <a:off x="8441128" y="3331938"/>
            <a:ext cx="71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baseline="-2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91993-B6EF-4FEB-8FF2-EB22CC06CAD9}"/>
              </a:ext>
            </a:extLst>
          </p:cNvPr>
          <p:cNvSpPr txBox="1"/>
          <p:nvPr/>
        </p:nvSpPr>
        <p:spPr>
          <a:xfrm>
            <a:off x="5248835" y="3193742"/>
            <a:ext cx="713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8BE7D8D-4ADF-4686-BA4C-822213156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86577"/>
              </p:ext>
            </p:extLst>
          </p:nvPr>
        </p:nvGraphicFramePr>
        <p:xfrm>
          <a:off x="361950" y="5443538"/>
          <a:ext cx="64960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65280" imgH="482400" progId="Equation.DSMT4">
                  <p:embed/>
                </p:oleObj>
              </mc:Choice>
              <mc:Fallback>
                <p:oleObj name="Equation" r:id="rId9" imgW="336528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6ED4A1-6D1D-4108-AF2E-1E9F99EF7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950" y="5443538"/>
                        <a:ext cx="6496050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A89070B5-5B93-4EF2-A9F9-5A01FF431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79610"/>
              </p:ext>
            </p:extLst>
          </p:nvPr>
        </p:nvGraphicFramePr>
        <p:xfrm>
          <a:off x="361950" y="1714810"/>
          <a:ext cx="2667000" cy="685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451" imgH="444307" progId="Equation.3">
                  <p:embed/>
                </p:oleObj>
              </mc:Choice>
              <mc:Fallback>
                <p:oleObj name="Equation" r:id="rId11" imgW="1726451" imgH="444307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714810"/>
                        <a:ext cx="2667000" cy="6856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3B70C5-1E6F-456C-9D0F-8620B173EC8A}"/>
                  </a:ext>
                </a:extLst>
              </p14:cNvPr>
              <p14:cNvContentPartPr/>
              <p14:nvPr/>
            </p14:nvContentPartPr>
            <p14:xfrm>
              <a:off x="7290045" y="5262768"/>
              <a:ext cx="901440" cy="894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3B70C5-1E6F-456C-9D0F-8620B173EC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7405" y="5200128"/>
                <a:ext cx="1027080" cy="10206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2291993-B6EF-4FEB-8FF2-EB22CC06CAD9}"/>
              </a:ext>
            </a:extLst>
          </p:cNvPr>
          <p:cNvSpPr txBox="1"/>
          <p:nvPr/>
        </p:nvSpPr>
        <p:spPr>
          <a:xfrm>
            <a:off x="7304941" y="3193742"/>
            <a:ext cx="713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2131" y="3411303"/>
            <a:ext cx="42950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963007" y="3411303"/>
            <a:ext cx="42950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7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Find displacements in all three cables supporting a rigid body with concentrated force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4876800"/>
            <a:ext cx="4724400" cy="381000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Rigid Body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05600" y="3352800"/>
            <a:ext cx="0" cy="15240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81200" y="3352800"/>
            <a:ext cx="0" cy="15240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53000" y="3352800"/>
            <a:ext cx="0" cy="15240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28800" y="329678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00600" y="329678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44147" y="329678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5416613"/>
            <a:ext cx="2895600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76800" y="5410200"/>
            <a:ext cx="1828800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4267200"/>
            <a:ext cx="0" cy="6096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8536" y="4337304"/>
            <a:ext cx="824620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5046" y="39788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0155" y="388703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600" y="3440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k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9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08" y="1424796"/>
            <a:ext cx="3128962" cy="296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972"/>
          <a:stretch/>
        </p:blipFill>
        <p:spPr>
          <a:xfrm>
            <a:off x="301751" y="1676400"/>
            <a:ext cx="34415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3" y="3581400"/>
            <a:ext cx="3392228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5078084"/>
            <a:ext cx="2566531" cy="937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241862"/>
            <a:ext cx="1499731" cy="77340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962400" y="3581400"/>
            <a:ext cx="1466088" cy="762000"/>
          </a:xfrm>
          <a:prstGeom prst="wedgeRectCallout">
            <a:avLst>
              <a:gd name="adj1" fmla="val -100855"/>
              <a:gd name="adj2" fmla="val 47405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system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925645" y="1703156"/>
            <a:ext cx="1466088" cy="762000"/>
          </a:xfrm>
          <a:prstGeom prst="wedgeRectCallout">
            <a:avLst>
              <a:gd name="adj1" fmla="val 85470"/>
              <a:gd name="adj2" fmla="val 102499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system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962400" y="3581400"/>
            <a:ext cx="1466088" cy="762000"/>
          </a:xfrm>
          <a:prstGeom prst="wedgeRectCallout">
            <a:avLst>
              <a:gd name="adj1" fmla="val 77233"/>
              <a:gd name="adj2" fmla="val 142499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system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925645" y="1703156"/>
            <a:ext cx="1466088" cy="762000"/>
          </a:xfrm>
          <a:prstGeom prst="wedgeRectCallout">
            <a:avLst>
              <a:gd name="adj1" fmla="val -83596"/>
              <a:gd name="adj2" fmla="val -24293"/>
            </a:avLst>
          </a:prstGeom>
          <a:solidFill>
            <a:srgbClr val="00B0F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system</a:t>
            </a:r>
          </a:p>
        </p:txBody>
      </p:sp>
    </p:spTree>
    <p:extLst>
      <p:ext uri="{BB962C8B-B14F-4D97-AF65-F5344CB8AC3E}">
        <p14:creationId xmlns:p14="http://schemas.microsoft.com/office/powerpoint/2010/main" val="13713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355190" y="1658922"/>
            <a:ext cx="0" cy="160345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30790" y="1658922"/>
            <a:ext cx="0" cy="2590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02590" y="1658922"/>
            <a:ext cx="0" cy="1981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78390" y="1602902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50190" y="1602902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93737" y="1602902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64390" y="3106722"/>
            <a:ext cx="0" cy="6096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30790" y="2878122"/>
            <a:ext cx="47244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670782" y="2878122"/>
            <a:ext cx="475304" cy="1219359"/>
          </a:xfrm>
          <a:prstGeom prst="downArrow">
            <a:avLst>
              <a:gd name="adj1" fmla="val 52376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5651634" y="2878122"/>
            <a:ext cx="524346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391401" y="2878122"/>
            <a:ext cx="457199" cy="38425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 rot="20927428">
            <a:off x="2597952" y="3722162"/>
            <a:ext cx="4860876" cy="381000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Rigid Body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21736" y="2066515"/>
            <a:ext cx="2980854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602590" y="2060102"/>
            <a:ext cx="1743546" cy="6413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83736" y="206010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45936" y="206010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2a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3021"/>
              </p:ext>
            </p:extLst>
          </p:nvPr>
        </p:nvGraphicFramePr>
        <p:xfrm>
          <a:off x="244475" y="4981575"/>
          <a:ext cx="22701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393480" progId="Equation.3">
                  <p:embed/>
                </p:oleObj>
              </mc:Choice>
              <mc:Fallback>
                <p:oleObj name="Equation" r:id="rId2" imgW="1218960" imgH="393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981575"/>
                        <a:ext cx="2270125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343400" y="1006475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059153"/>
              </p:ext>
            </p:extLst>
          </p:nvPr>
        </p:nvGraphicFramePr>
        <p:xfrm>
          <a:off x="6553200" y="4981797"/>
          <a:ext cx="1867917" cy="7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393529" progId="Equation.3">
                  <p:embed/>
                </p:oleObj>
              </mc:Choice>
              <mc:Fallback>
                <p:oleObj name="Equation" r:id="rId4" imgW="1002865" imgH="393529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981797"/>
                        <a:ext cx="1867917" cy="7329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70054"/>
              </p:ext>
            </p:extLst>
          </p:nvPr>
        </p:nvGraphicFramePr>
        <p:xfrm>
          <a:off x="3292475" y="5134769"/>
          <a:ext cx="2482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28600" progId="Equation.3">
                  <p:embed/>
                </p:oleObj>
              </mc:Choice>
              <mc:Fallback>
                <p:oleObj name="Equation" r:id="rId6" imgW="1333440" imgH="228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134769"/>
                        <a:ext cx="2482850" cy="427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2057400" y="3262377"/>
            <a:ext cx="381000" cy="928623"/>
          </a:xfrm>
          <a:prstGeom prst="leftBrace">
            <a:avLst>
              <a:gd name="adj1" fmla="val 3647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9600" y="4038601"/>
            <a:ext cx="1295400" cy="10961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/>
          <p:cNvSpPr/>
          <p:nvPr/>
        </p:nvSpPr>
        <p:spPr>
          <a:xfrm>
            <a:off x="4988463" y="3253323"/>
            <a:ext cx="345537" cy="367803"/>
          </a:xfrm>
          <a:prstGeom prst="leftBrace">
            <a:avLst>
              <a:gd name="adj1" fmla="val 19283"/>
              <a:gd name="adj2" fmla="val 482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088336" y="3616242"/>
            <a:ext cx="2900127" cy="14835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7398988"/>
              </p:ext>
            </p:extLst>
          </p:nvPr>
        </p:nvGraphicFramePr>
        <p:xfrm>
          <a:off x="-1828800" y="990600"/>
          <a:ext cx="8839200" cy="249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069190" y="3408820"/>
            <a:ext cx="0" cy="160345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4790" y="3408820"/>
            <a:ext cx="0" cy="2590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16590" y="3408820"/>
            <a:ext cx="0" cy="1981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2390" y="335280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64190" y="335280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907737" y="3352800"/>
            <a:ext cx="304800" cy="76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8390" y="4856620"/>
            <a:ext cx="0" cy="6096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4790" y="4628020"/>
            <a:ext cx="47244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384782" y="4628020"/>
            <a:ext cx="475304" cy="1219359"/>
          </a:xfrm>
          <a:prstGeom prst="downArrow">
            <a:avLst>
              <a:gd name="adj1" fmla="val 52376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3365634" y="4628020"/>
            <a:ext cx="524346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5105401" y="4628020"/>
            <a:ext cx="457199" cy="38425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i="1" dirty="0">
                <a:solidFill>
                  <a:schemeClr val="tx1"/>
                </a:solidFill>
              </a:rPr>
              <a:t>u</a:t>
            </a:r>
            <a:r>
              <a:rPr lang="en-GB" sz="1500" i="1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 rot="20927428">
            <a:off x="311952" y="5472060"/>
            <a:ext cx="4860876" cy="381000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Rigid Body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35736" y="3816413"/>
            <a:ext cx="2980854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16590" y="3810000"/>
            <a:ext cx="1743546" cy="6413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97736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9936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2a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394521"/>
              </p:ext>
            </p:extLst>
          </p:nvPr>
        </p:nvGraphicFramePr>
        <p:xfrm>
          <a:off x="5842613" y="1447800"/>
          <a:ext cx="1867917" cy="7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393529" progId="Equation.3">
                  <p:embed/>
                </p:oleObj>
              </mc:Choice>
              <mc:Fallback>
                <p:oleObj name="Equation" r:id="rId7" imgW="1002865" imgH="393529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613" y="1447800"/>
                        <a:ext cx="1867917" cy="7329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92319"/>
              </p:ext>
            </p:extLst>
          </p:nvPr>
        </p:nvGraphicFramePr>
        <p:xfrm>
          <a:off x="5842000" y="2222500"/>
          <a:ext cx="231933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520" imgH="1726920" progId="Equation.3">
                  <p:embed/>
                </p:oleObj>
              </mc:Choice>
              <mc:Fallback>
                <p:oleObj name="Equation" r:id="rId9" imgW="1244520" imgH="172692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222500"/>
                        <a:ext cx="2319338" cy="3222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48702"/>
              </p:ext>
            </p:extLst>
          </p:nvPr>
        </p:nvGraphicFramePr>
        <p:xfrm>
          <a:off x="5842613" y="5486400"/>
          <a:ext cx="3076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1000" imgH="431800" progId="Equation.3">
                  <p:embed/>
                </p:oleObj>
              </mc:Choice>
              <mc:Fallback>
                <p:oleObj name="Equation" r:id="rId11" imgW="1651000" imgH="4318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613" y="5486400"/>
                        <a:ext cx="3076575" cy="804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0" grpId="0" animBg="1"/>
      <p:bldP spid="11" grpId="0" animBg="1"/>
      <p:bldP spid="28" grpId="0" animBg="1"/>
      <p:bldP spid="29" grpId="0" animBg="1"/>
      <p:bldP spid="30" grpId="0" animBg="1"/>
      <p:bldP spid="5" grpId="0" animBg="1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3962400"/>
            <a:ext cx="8503920" cy="2136648"/>
          </a:xfrm>
        </p:spPr>
        <p:txBody>
          <a:bodyPr/>
          <a:lstStyle/>
          <a:p>
            <a:r>
              <a:rPr lang="en-GB" dirty="0"/>
              <a:t>Important note:</a:t>
            </a:r>
          </a:p>
          <a:p>
            <a:pPr lvl="1"/>
            <a:r>
              <a:rPr lang="en-GB" dirty="0"/>
              <a:t>In this example the displacement field was exact so the solution would be exact;</a:t>
            </a:r>
          </a:p>
          <a:p>
            <a:pPr lvl="1"/>
            <a:r>
              <a:rPr lang="en-GB" dirty="0"/>
              <a:t>In the example before, the displacement field was assumed so the solution was approximate.</a:t>
            </a:r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55327"/>
              </p:ext>
            </p:extLst>
          </p:nvPr>
        </p:nvGraphicFramePr>
        <p:xfrm>
          <a:off x="609600" y="1881981"/>
          <a:ext cx="305593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812447" progId="Equation.3">
                  <p:embed/>
                </p:oleObj>
              </mc:Choice>
              <mc:Fallback>
                <p:oleObj name="Equation" r:id="rId2" imgW="1548728" imgH="812447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81981"/>
                        <a:ext cx="3055938" cy="1603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2157"/>
              </p:ext>
            </p:extLst>
          </p:nvPr>
        </p:nvGraphicFramePr>
        <p:xfrm>
          <a:off x="6518275" y="1481137"/>
          <a:ext cx="117792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00" imgH="1219200" progId="Equation.3">
                  <p:embed/>
                </p:oleObj>
              </mc:Choice>
              <mc:Fallback>
                <p:oleObj name="Equation" r:id="rId4" imgW="596900" imgH="12192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481137"/>
                        <a:ext cx="1177925" cy="240506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948906" y="2264568"/>
            <a:ext cx="2286000" cy="838200"/>
          </a:xfrm>
          <a:prstGeom prst="rightArrow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dirty="0"/>
              <a:t>Consider the simplest model of an elastic structure, i.e. a mass suspended by a linear spring. Find the static equilibrium position of the mass when a force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dirty="0"/>
              <a:t>is applied.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AF84A-98EA-40E6-ABC9-AFB77D685BFE}"/>
              </a:ext>
            </a:extLst>
          </p:cNvPr>
          <p:cNvCxnSpPr/>
          <p:nvPr/>
        </p:nvCxnSpPr>
        <p:spPr>
          <a:xfrm>
            <a:off x="1828800" y="4419600"/>
            <a:ext cx="53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6F0CF0-C10D-4C5F-BCE5-55E47367D34F}"/>
              </a:ext>
            </a:extLst>
          </p:cNvPr>
          <p:cNvCxnSpPr>
            <a:cxnSpLocks/>
          </p:cNvCxnSpPr>
          <p:nvPr/>
        </p:nvCxnSpPr>
        <p:spPr>
          <a:xfrm flipV="1">
            <a:off x="2362200" y="4114800"/>
            <a:ext cx="152400" cy="304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68AD65-08D8-4CE6-8D1F-D7D3AD27329F}"/>
              </a:ext>
            </a:extLst>
          </p:cNvPr>
          <p:cNvCxnSpPr>
            <a:cxnSpLocks/>
          </p:cNvCxnSpPr>
          <p:nvPr/>
        </p:nvCxnSpPr>
        <p:spPr>
          <a:xfrm flipH="1" flipV="1">
            <a:off x="2514600" y="4114800"/>
            <a:ext cx="1524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BF4EA2-908D-45F6-BD78-FA47E0380D02}"/>
              </a:ext>
            </a:extLst>
          </p:cNvPr>
          <p:cNvCxnSpPr/>
          <p:nvPr/>
        </p:nvCxnSpPr>
        <p:spPr>
          <a:xfrm>
            <a:off x="1828800" y="3889248"/>
            <a:ext cx="0" cy="1139952"/>
          </a:xfrm>
          <a:prstGeom prst="line">
            <a:avLst/>
          </a:prstGeom>
          <a:ln w="177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E0485-39D5-4E8B-A7B1-7982E19D361F}"/>
              </a:ext>
            </a:extLst>
          </p:cNvPr>
          <p:cNvCxnSpPr>
            <a:cxnSpLocks/>
          </p:cNvCxnSpPr>
          <p:nvPr/>
        </p:nvCxnSpPr>
        <p:spPr>
          <a:xfrm flipV="1">
            <a:off x="2667000" y="4114800"/>
            <a:ext cx="762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BCFBF-DABC-4A16-8812-A2306609F6FC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4114800"/>
            <a:ext cx="1524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F5871C-D8AD-4184-BBE8-E41B41A43E91}"/>
              </a:ext>
            </a:extLst>
          </p:cNvPr>
          <p:cNvCxnSpPr>
            <a:cxnSpLocks/>
          </p:cNvCxnSpPr>
          <p:nvPr/>
        </p:nvCxnSpPr>
        <p:spPr>
          <a:xfrm flipV="1">
            <a:off x="2895600" y="4114800"/>
            <a:ext cx="762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912B42-5388-4AF7-BB47-FD0784C57FBC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4114800"/>
            <a:ext cx="1524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534AA2-FB7E-43B2-A402-570D9147A066}"/>
              </a:ext>
            </a:extLst>
          </p:cNvPr>
          <p:cNvCxnSpPr>
            <a:cxnSpLocks/>
          </p:cNvCxnSpPr>
          <p:nvPr/>
        </p:nvCxnSpPr>
        <p:spPr>
          <a:xfrm flipV="1">
            <a:off x="3124200" y="4114800"/>
            <a:ext cx="762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0A7EC7-89CF-4BC4-90FF-6144C4F904A7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4114800"/>
            <a:ext cx="1524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894882-FCFF-4649-9D37-2957D8E13B23}"/>
              </a:ext>
            </a:extLst>
          </p:cNvPr>
          <p:cNvCxnSpPr>
            <a:cxnSpLocks/>
          </p:cNvCxnSpPr>
          <p:nvPr/>
        </p:nvCxnSpPr>
        <p:spPr>
          <a:xfrm flipV="1">
            <a:off x="3352800" y="4114800"/>
            <a:ext cx="762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B6FBE4-A542-4E62-8516-54B8F8C4EE43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4114800"/>
            <a:ext cx="1524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3516B7-B503-4DF5-8AA3-06F205178C12}"/>
              </a:ext>
            </a:extLst>
          </p:cNvPr>
          <p:cNvCxnSpPr>
            <a:cxnSpLocks/>
          </p:cNvCxnSpPr>
          <p:nvPr/>
        </p:nvCxnSpPr>
        <p:spPr>
          <a:xfrm flipV="1">
            <a:off x="3581400" y="4114800"/>
            <a:ext cx="76200" cy="685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68E450-CAE8-4594-AE39-EDD32FEEDC6C}"/>
              </a:ext>
            </a:extLst>
          </p:cNvPr>
          <p:cNvCxnSpPr>
            <a:cxnSpLocks/>
          </p:cNvCxnSpPr>
          <p:nvPr/>
        </p:nvCxnSpPr>
        <p:spPr>
          <a:xfrm flipH="1" flipV="1">
            <a:off x="3652868" y="4128762"/>
            <a:ext cx="168492" cy="32325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0C4F16-E59D-4DA2-93B8-2A85826B5AB7}"/>
              </a:ext>
            </a:extLst>
          </p:cNvPr>
          <p:cNvCxnSpPr/>
          <p:nvPr/>
        </p:nvCxnSpPr>
        <p:spPr>
          <a:xfrm>
            <a:off x="3822608" y="4452020"/>
            <a:ext cx="533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D128FDD-7EDD-48AD-AC3B-DCE55EFF1F9D}"/>
              </a:ext>
            </a:extLst>
          </p:cNvPr>
          <p:cNvSpPr/>
          <p:nvPr/>
        </p:nvSpPr>
        <p:spPr>
          <a:xfrm>
            <a:off x="4267201" y="4128762"/>
            <a:ext cx="914399" cy="748033"/>
          </a:xfrm>
          <a:prstGeom prst="rect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AB2867-FF19-4B55-92F0-962B1C5DA2D8}"/>
              </a:ext>
            </a:extLst>
          </p:cNvPr>
          <p:cNvSpPr/>
          <p:nvPr/>
        </p:nvSpPr>
        <p:spPr>
          <a:xfrm>
            <a:off x="6096000" y="4142487"/>
            <a:ext cx="914399" cy="748033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CFA136-14EE-41C5-BAB0-8207D384A05D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5181600" y="4502779"/>
            <a:ext cx="914400" cy="13725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AA73B7-A0C4-45A8-AD93-048EB96D7BBB}"/>
              </a:ext>
            </a:extLst>
          </p:cNvPr>
          <p:cNvCxnSpPr/>
          <p:nvPr/>
        </p:nvCxnSpPr>
        <p:spPr>
          <a:xfrm>
            <a:off x="4724400" y="5257800"/>
            <a:ext cx="1828799" cy="0"/>
          </a:xfrm>
          <a:prstGeom prst="straightConnector1">
            <a:avLst/>
          </a:prstGeom>
          <a:ln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219C5A-C16C-4BFC-B41A-8A44F9917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28135"/>
              </p:ext>
            </p:extLst>
          </p:nvPr>
        </p:nvGraphicFramePr>
        <p:xfrm>
          <a:off x="5378450" y="5334000"/>
          <a:ext cx="336550" cy="42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77480" progId="Equation.DSMT4">
                  <p:embed/>
                </p:oleObj>
              </mc:Choice>
              <mc:Fallback>
                <p:oleObj name="Equation" r:id="rId2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78450" y="5334000"/>
                        <a:ext cx="336550" cy="428336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C7BEB32-4239-4FEF-B204-BA99A4F16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08183"/>
              </p:ext>
            </p:extLst>
          </p:nvPr>
        </p:nvGraphicFramePr>
        <p:xfrm>
          <a:off x="6997401" y="4042092"/>
          <a:ext cx="1581150" cy="81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177480" progId="Equation.DSMT4">
                  <p:embed/>
                </p:oleObj>
              </mc:Choice>
              <mc:Fallback>
                <p:oleObj name="Equation" r:id="rId4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7401" y="4042092"/>
                        <a:ext cx="1581150" cy="81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42AB9297-E600-4143-A568-7FB037468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10040"/>
              </p:ext>
            </p:extLst>
          </p:nvPr>
        </p:nvGraphicFramePr>
        <p:xfrm>
          <a:off x="4565501" y="3516185"/>
          <a:ext cx="1295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139680" progId="Equation.DSMT4">
                  <p:embed/>
                </p:oleObj>
              </mc:Choice>
              <mc:Fallback>
                <p:oleObj name="Equation" r:id="rId6" imgW="30456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5501" y="3516185"/>
                        <a:ext cx="129540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88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7769"/>
              </p:ext>
            </p:extLst>
          </p:nvPr>
        </p:nvGraphicFramePr>
        <p:xfrm>
          <a:off x="241540" y="1699932"/>
          <a:ext cx="15859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660240" progId="Equation.3">
                  <p:embed/>
                </p:oleObj>
              </mc:Choice>
              <mc:Fallback>
                <p:oleObj name="Equation" r:id="rId2" imgW="850680" imgH="660240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40" y="1699932"/>
                        <a:ext cx="1585913" cy="1231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3947"/>
              </p:ext>
            </p:extLst>
          </p:nvPr>
        </p:nvGraphicFramePr>
        <p:xfrm>
          <a:off x="6409173" y="1948376"/>
          <a:ext cx="18700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393480" progId="Equation.3">
                  <p:embed/>
                </p:oleObj>
              </mc:Choice>
              <mc:Fallback>
                <p:oleObj name="Equation" r:id="rId4" imgW="1002960" imgH="393480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173" y="1948376"/>
                        <a:ext cx="1870075" cy="735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96958"/>
              </p:ext>
            </p:extLst>
          </p:nvPr>
        </p:nvGraphicFramePr>
        <p:xfrm>
          <a:off x="2484557" y="1949170"/>
          <a:ext cx="3340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393480" progId="Equation.3">
                  <p:embed/>
                </p:oleObj>
              </mc:Choice>
              <mc:Fallback>
                <p:oleObj name="Equation" r:id="rId6" imgW="179064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557" y="1949170"/>
                        <a:ext cx="3340100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40804"/>
              </p:ext>
            </p:extLst>
          </p:nvPr>
        </p:nvGraphicFramePr>
        <p:xfrm>
          <a:off x="5924191" y="2901950"/>
          <a:ext cx="28400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41200" progId="Equation.3">
                  <p:embed/>
                </p:oleObj>
              </mc:Choice>
              <mc:Fallback>
                <p:oleObj name="Equation" r:id="rId8" imgW="1523880" imgH="241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191" y="2901950"/>
                        <a:ext cx="2840038" cy="450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822236"/>
              </p:ext>
            </p:extLst>
          </p:nvPr>
        </p:nvGraphicFramePr>
        <p:xfrm>
          <a:off x="241540" y="4410075"/>
          <a:ext cx="1679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419040" progId="Equation.3">
                  <p:embed/>
                </p:oleObj>
              </mc:Choice>
              <mc:Fallback>
                <p:oleObj name="Equation" r:id="rId10" imgW="90144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40" y="4410075"/>
                        <a:ext cx="1679575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4067610" y="4191000"/>
            <a:ext cx="3276600" cy="1219200"/>
          </a:xfrm>
          <a:prstGeom prst="wedgeRectCallout">
            <a:avLst>
              <a:gd name="adj1" fmla="val -116840"/>
              <a:gd name="adj2" fmla="val -63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derivative is positive meaning the function or TPE is minimum at the equilibrium</a:t>
            </a:r>
          </a:p>
        </p:txBody>
      </p:sp>
    </p:spTree>
    <p:extLst>
      <p:ext uri="{BB962C8B-B14F-4D97-AF65-F5344CB8AC3E}">
        <p14:creationId xmlns:p14="http://schemas.microsoft.com/office/powerpoint/2010/main" val="26077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9922" y="1528762"/>
            <a:ext cx="8503920" cy="4572000"/>
          </a:xfrm>
        </p:spPr>
        <p:txBody>
          <a:bodyPr/>
          <a:lstStyle/>
          <a:p>
            <a:pPr algn="just"/>
            <a:r>
              <a:rPr lang="en-GB" dirty="0"/>
              <a:t>Find deflected equation of cantilevered beam structure with a concentrated moment at one end using stationary value of TPE method. You may assume the deflected shape is approximated by;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4645E0-9698-4E28-B02E-4D2DB9545E76}"/>
              </a:ext>
            </a:extLst>
          </p:cNvPr>
          <p:cNvCxnSpPr/>
          <p:nvPr/>
        </p:nvCxnSpPr>
        <p:spPr>
          <a:xfrm>
            <a:off x="4666660" y="4800600"/>
            <a:ext cx="3581400" cy="0"/>
          </a:xfrm>
          <a:prstGeom prst="line">
            <a:avLst/>
          </a:prstGeom>
          <a:ln w="266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684B8-25B3-415D-911C-5685D0BB5952}"/>
              </a:ext>
            </a:extLst>
          </p:cNvPr>
          <p:cNvCxnSpPr/>
          <p:nvPr/>
        </p:nvCxnSpPr>
        <p:spPr>
          <a:xfrm>
            <a:off x="4666660" y="4270248"/>
            <a:ext cx="0" cy="1139952"/>
          </a:xfrm>
          <a:prstGeom prst="line">
            <a:avLst/>
          </a:prstGeom>
          <a:ln w="177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137166-9DC8-4BD5-8099-3E1ED6DECD89}"/>
              </a:ext>
            </a:extLst>
          </p:cNvPr>
          <p:cNvSpPr/>
          <p:nvPr/>
        </p:nvSpPr>
        <p:spPr>
          <a:xfrm>
            <a:off x="7888358" y="4267200"/>
            <a:ext cx="646042" cy="787217"/>
          </a:xfrm>
          <a:custGeom>
            <a:avLst/>
            <a:gdLst>
              <a:gd name="connsiteX0" fmla="*/ 159026 w 646042"/>
              <a:gd name="connsiteY0" fmla="*/ 787217 h 787217"/>
              <a:gd name="connsiteX1" fmla="*/ 556591 w 646042"/>
              <a:gd name="connsiteY1" fmla="*/ 650909 h 787217"/>
              <a:gd name="connsiteX2" fmla="*/ 636104 w 646042"/>
              <a:gd name="connsiteY2" fmla="*/ 185190 h 787217"/>
              <a:gd name="connsiteX3" fmla="*/ 397565 w 646042"/>
              <a:gd name="connsiteY3" fmla="*/ 9125 h 787217"/>
              <a:gd name="connsiteX4" fmla="*/ 124949 w 646042"/>
              <a:gd name="connsiteY4" fmla="*/ 54561 h 787217"/>
              <a:gd name="connsiteX5" fmla="*/ 0 w 646042"/>
              <a:gd name="connsiteY5" fmla="*/ 304459 h 78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42" h="787217">
                <a:moveTo>
                  <a:pt x="159026" y="787217"/>
                </a:moveTo>
                <a:cubicBezTo>
                  <a:pt x="318052" y="769232"/>
                  <a:pt x="477078" y="751247"/>
                  <a:pt x="556591" y="650909"/>
                </a:cubicBezTo>
                <a:cubicBezTo>
                  <a:pt x="636104" y="550571"/>
                  <a:pt x="662608" y="292154"/>
                  <a:pt x="636104" y="185190"/>
                </a:cubicBezTo>
                <a:cubicBezTo>
                  <a:pt x="609600" y="78226"/>
                  <a:pt x="482758" y="30896"/>
                  <a:pt x="397565" y="9125"/>
                </a:cubicBezTo>
                <a:cubicBezTo>
                  <a:pt x="312373" y="-12647"/>
                  <a:pt x="191210" y="5339"/>
                  <a:pt x="124949" y="54561"/>
                </a:cubicBezTo>
                <a:cubicBezTo>
                  <a:pt x="58688" y="103783"/>
                  <a:pt x="29344" y="204121"/>
                  <a:pt x="0" y="304459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257F6E-6037-49C8-B537-BB1A5D71C938}"/>
              </a:ext>
            </a:extLst>
          </p:cNvPr>
          <p:cNvCxnSpPr/>
          <p:nvPr/>
        </p:nvCxnSpPr>
        <p:spPr>
          <a:xfrm>
            <a:off x="4742860" y="5178552"/>
            <a:ext cx="3505200" cy="0"/>
          </a:xfrm>
          <a:prstGeom prst="straightConnector1">
            <a:avLst/>
          </a:prstGeom>
          <a:ln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B3BB29-117B-45AF-BBF4-7E2FECD9D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11305"/>
              </p:ext>
            </p:extLst>
          </p:nvPr>
        </p:nvGraphicFramePr>
        <p:xfrm>
          <a:off x="6266860" y="5240338"/>
          <a:ext cx="3365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64880" progId="Equation.DSMT4">
                  <p:embed/>
                </p:oleObj>
              </mc:Choice>
              <mc:Fallback>
                <p:oleObj name="Equation" r:id="rId2" imgW="139680" imgH="164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9219C5A-C16C-4BFC-B41A-8A44F9917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66860" y="5240338"/>
                        <a:ext cx="336550" cy="39846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D83C56-C11B-478D-BA11-204BC5A50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08092"/>
              </p:ext>
            </p:extLst>
          </p:nvPr>
        </p:nvGraphicFramePr>
        <p:xfrm>
          <a:off x="7667035" y="3752850"/>
          <a:ext cx="581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4B3BB29-117B-45AF-BBF4-7E2FECD9D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035" y="3752850"/>
                        <a:ext cx="581025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9A7465-02E0-4F2C-9DC3-D8E162B3E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13000"/>
              </p:ext>
            </p:extLst>
          </p:nvPr>
        </p:nvGraphicFramePr>
        <p:xfrm>
          <a:off x="4495800" y="3290888"/>
          <a:ext cx="3873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380880" progId="Equation.DSMT4">
                  <p:embed/>
                </p:oleObj>
              </mc:Choice>
              <mc:Fallback>
                <p:oleObj name="Equation" r:id="rId6" imgW="139680" imgH="3808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42AB9297-E600-4143-A568-7FB037468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800" y="3290888"/>
                        <a:ext cx="38735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71E5164-6903-48C6-90A2-DC5169BB47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31145"/>
              </p:ext>
            </p:extLst>
          </p:nvPr>
        </p:nvGraphicFramePr>
        <p:xfrm>
          <a:off x="4572000" y="4032446"/>
          <a:ext cx="844698" cy="38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139680" progId="Equation.DSMT4">
                  <p:embed/>
                </p:oleObj>
              </mc:Choice>
              <mc:Fallback>
                <p:oleObj name="Equation" r:id="rId8" imgW="304560" imgH="1396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9A7465-02E0-4F2C-9DC3-D8E162B3E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4032446"/>
                        <a:ext cx="844698" cy="38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11914DA-F627-4552-8776-A6AD563E1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79371"/>
              </p:ext>
            </p:extLst>
          </p:nvPr>
        </p:nvGraphicFramePr>
        <p:xfrm>
          <a:off x="609600" y="4191000"/>
          <a:ext cx="3353093" cy="104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457200" progId="Equation.DSMT4">
                  <p:embed/>
                </p:oleObj>
              </mc:Choice>
              <mc:Fallback>
                <p:oleObj name="Equation" r:id="rId10" imgW="1460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" y="4191000"/>
                        <a:ext cx="3353093" cy="1049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22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Familiarisation with Total Potential Energy (TPE)</a:t>
            </a:r>
          </a:p>
          <a:p>
            <a:r>
              <a:rPr lang="en-GB" dirty="0"/>
              <a:t>Familiarisation with stationary value of TPE</a:t>
            </a:r>
          </a:p>
          <a:p>
            <a:r>
              <a:rPr lang="en-GB" dirty="0"/>
              <a:t>Familiarisation with Rayleigh Ritz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1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Let’s investigate whether the assumed shape is admissible, i.e. meets kinematics conditions (boundary conditions), i.e. both displacement and slope at support must be zero;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4669"/>
              </p:ext>
            </p:extLst>
          </p:nvPr>
        </p:nvGraphicFramePr>
        <p:xfrm>
          <a:off x="696913" y="3498479"/>
          <a:ext cx="175260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03040" progId="Equation.3">
                  <p:embed/>
                </p:oleObj>
              </mc:Choice>
              <mc:Fallback>
                <p:oleObj name="Equation" r:id="rId2" imgW="876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913" y="3498479"/>
                        <a:ext cx="1752601" cy="4064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890146"/>
              </p:ext>
            </p:extLst>
          </p:nvPr>
        </p:nvGraphicFramePr>
        <p:xfrm>
          <a:off x="696913" y="4252913"/>
          <a:ext cx="3302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31640" progId="Equation.3">
                  <p:embed/>
                </p:oleObj>
              </mc:Choice>
              <mc:Fallback>
                <p:oleObj name="Equation" r:id="rId4" imgW="1803240" imgH="431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913" y="4252913"/>
                        <a:ext cx="3302000" cy="7905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97207"/>
              </p:ext>
            </p:extLst>
          </p:nvPr>
        </p:nvGraphicFramePr>
        <p:xfrm>
          <a:off x="696913" y="5102088"/>
          <a:ext cx="3417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431640" progId="Equation.3">
                  <p:embed/>
                </p:oleObj>
              </mc:Choice>
              <mc:Fallback>
                <p:oleObj name="Equation" r:id="rId6" imgW="1866600" imgH="4316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13" y="5102088"/>
                        <a:ext cx="3417887" cy="790575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E169AF-6D30-4379-BFDC-78C4E4E4BD28}"/>
              </a:ext>
            </a:extLst>
          </p:cNvPr>
          <p:cNvCxnSpPr/>
          <p:nvPr/>
        </p:nvCxnSpPr>
        <p:spPr>
          <a:xfrm>
            <a:off x="4666660" y="4800600"/>
            <a:ext cx="3581400" cy="0"/>
          </a:xfrm>
          <a:prstGeom prst="line">
            <a:avLst/>
          </a:prstGeom>
          <a:ln w="266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288BB9-A11D-43AC-910D-15EAF985032E}"/>
              </a:ext>
            </a:extLst>
          </p:cNvPr>
          <p:cNvCxnSpPr/>
          <p:nvPr/>
        </p:nvCxnSpPr>
        <p:spPr>
          <a:xfrm>
            <a:off x="4666660" y="4270248"/>
            <a:ext cx="0" cy="1139952"/>
          </a:xfrm>
          <a:prstGeom prst="line">
            <a:avLst/>
          </a:prstGeom>
          <a:ln w="177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ADE921-8009-4837-B179-B80D5CA7F270}"/>
              </a:ext>
            </a:extLst>
          </p:cNvPr>
          <p:cNvSpPr/>
          <p:nvPr/>
        </p:nvSpPr>
        <p:spPr>
          <a:xfrm>
            <a:off x="7888358" y="4267200"/>
            <a:ext cx="646042" cy="787217"/>
          </a:xfrm>
          <a:custGeom>
            <a:avLst/>
            <a:gdLst>
              <a:gd name="connsiteX0" fmla="*/ 159026 w 646042"/>
              <a:gd name="connsiteY0" fmla="*/ 787217 h 787217"/>
              <a:gd name="connsiteX1" fmla="*/ 556591 w 646042"/>
              <a:gd name="connsiteY1" fmla="*/ 650909 h 787217"/>
              <a:gd name="connsiteX2" fmla="*/ 636104 w 646042"/>
              <a:gd name="connsiteY2" fmla="*/ 185190 h 787217"/>
              <a:gd name="connsiteX3" fmla="*/ 397565 w 646042"/>
              <a:gd name="connsiteY3" fmla="*/ 9125 h 787217"/>
              <a:gd name="connsiteX4" fmla="*/ 124949 w 646042"/>
              <a:gd name="connsiteY4" fmla="*/ 54561 h 787217"/>
              <a:gd name="connsiteX5" fmla="*/ 0 w 646042"/>
              <a:gd name="connsiteY5" fmla="*/ 304459 h 78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42" h="787217">
                <a:moveTo>
                  <a:pt x="159026" y="787217"/>
                </a:moveTo>
                <a:cubicBezTo>
                  <a:pt x="318052" y="769232"/>
                  <a:pt x="477078" y="751247"/>
                  <a:pt x="556591" y="650909"/>
                </a:cubicBezTo>
                <a:cubicBezTo>
                  <a:pt x="636104" y="550571"/>
                  <a:pt x="662608" y="292154"/>
                  <a:pt x="636104" y="185190"/>
                </a:cubicBezTo>
                <a:cubicBezTo>
                  <a:pt x="609600" y="78226"/>
                  <a:pt x="482758" y="30896"/>
                  <a:pt x="397565" y="9125"/>
                </a:cubicBezTo>
                <a:cubicBezTo>
                  <a:pt x="312373" y="-12647"/>
                  <a:pt x="191210" y="5339"/>
                  <a:pt x="124949" y="54561"/>
                </a:cubicBezTo>
                <a:cubicBezTo>
                  <a:pt x="58688" y="103783"/>
                  <a:pt x="29344" y="204121"/>
                  <a:pt x="0" y="304459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E054D7-BA7D-431B-B9D2-5C8F0C0B6129}"/>
              </a:ext>
            </a:extLst>
          </p:cNvPr>
          <p:cNvCxnSpPr/>
          <p:nvPr/>
        </p:nvCxnSpPr>
        <p:spPr>
          <a:xfrm>
            <a:off x="4742860" y="5178552"/>
            <a:ext cx="3505200" cy="0"/>
          </a:xfrm>
          <a:prstGeom prst="straightConnector1">
            <a:avLst/>
          </a:prstGeom>
          <a:ln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97D755-6850-4C77-B0C4-858BF5312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95093"/>
              </p:ext>
            </p:extLst>
          </p:nvPr>
        </p:nvGraphicFramePr>
        <p:xfrm>
          <a:off x="6266860" y="5240338"/>
          <a:ext cx="3365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4B3BB29-117B-45AF-BBF4-7E2FECD9D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6860" y="5240338"/>
                        <a:ext cx="336550" cy="39846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CE07C4-0AB7-44BD-B3A3-AAB5C6CFC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3900"/>
              </p:ext>
            </p:extLst>
          </p:nvPr>
        </p:nvGraphicFramePr>
        <p:xfrm>
          <a:off x="7667035" y="3752850"/>
          <a:ext cx="581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28600" progId="Equation.DSMT4">
                  <p:embed/>
                </p:oleObj>
              </mc:Choice>
              <mc:Fallback>
                <p:oleObj name="Equation" r:id="rId10" imgW="2412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D83C56-C11B-478D-BA11-204BC5A50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67035" y="3752850"/>
                        <a:ext cx="581025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A3991D5-FCFA-47C3-A81F-FD92F5FEE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35354"/>
              </p:ext>
            </p:extLst>
          </p:nvPr>
        </p:nvGraphicFramePr>
        <p:xfrm>
          <a:off x="4495800" y="3290888"/>
          <a:ext cx="3873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380880" progId="Equation.DSMT4">
                  <p:embed/>
                </p:oleObj>
              </mc:Choice>
              <mc:Fallback>
                <p:oleObj name="Equation" r:id="rId12" imgW="13968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9A7465-02E0-4F2C-9DC3-D8E162B3E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0" y="3290888"/>
                        <a:ext cx="38735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030B7C5-8630-4974-896F-469C9E5E5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34815"/>
              </p:ext>
            </p:extLst>
          </p:nvPr>
        </p:nvGraphicFramePr>
        <p:xfrm>
          <a:off x="4572000" y="4032446"/>
          <a:ext cx="844698" cy="38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139680" progId="Equation.DSMT4">
                  <p:embed/>
                </p:oleObj>
              </mc:Choice>
              <mc:Fallback>
                <p:oleObj name="Equation" r:id="rId14" imgW="30456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71E5164-6903-48C6-90A2-DC5169BB4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4032446"/>
                        <a:ext cx="844698" cy="38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9D748EA-D4CF-4ACB-968A-A4DA1B363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09249"/>
              </p:ext>
            </p:extLst>
          </p:nvPr>
        </p:nvGraphicFramePr>
        <p:xfrm>
          <a:off x="685800" y="2684040"/>
          <a:ext cx="2362200" cy="73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160" imgH="457200" progId="Equation.DSMT4">
                  <p:embed/>
                </p:oleObj>
              </mc:Choice>
              <mc:Fallback>
                <p:oleObj name="Equation" r:id="rId16" imgW="146016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11914DA-F627-4552-8776-A6AD563E1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800" y="2684040"/>
                        <a:ext cx="2362200" cy="73947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1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Total Potential Energy (TPE) can be calculated as summation of energy stored in the structure plus potential of external work;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99766"/>
              </p:ext>
            </p:extLst>
          </p:nvPr>
        </p:nvGraphicFramePr>
        <p:xfrm>
          <a:off x="457200" y="3200400"/>
          <a:ext cx="18716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177480" progId="Equation.3">
                  <p:embed/>
                </p:oleObj>
              </mc:Choice>
              <mc:Fallback>
                <p:oleObj name="Equation" r:id="rId3" imgW="1002960" imgH="177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1871663" cy="331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70526"/>
              </p:ext>
            </p:extLst>
          </p:nvPr>
        </p:nvGraphicFramePr>
        <p:xfrm>
          <a:off x="2490788" y="2943225"/>
          <a:ext cx="37433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280" imgH="482400" progId="Equation.3">
                  <p:embed/>
                </p:oleObj>
              </mc:Choice>
              <mc:Fallback>
                <p:oleObj name="Equation" r:id="rId5" imgW="2006280" imgH="4824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943225"/>
                        <a:ext cx="3743325" cy="90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56168"/>
              </p:ext>
            </p:extLst>
          </p:nvPr>
        </p:nvGraphicFramePr>
        <p:xfrm>
          <a:off x="338139" y="3910013"/>
          <a:ext cx="3929062" cy="84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74560" imgH="507960" progId="Equation.3">
                  <p:embed/>
                </p:oleObj>
              </mc:Choice>
              <mc:Fallback>
                <p:oleObj name="Equation" r:id="rId7" imgW="2374560" imgH="507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9" y="3910013"/>
                        <a:ext cx="3929062" cy="8421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42321"/>
              </p:ext>
            </p:extLst>
          </p:nvPr>
        </p:nvGraphicFramePr>
        <p:xfrm>
          <a:off x="6597650" y="2978150"/>
          <a:ext cx="19462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291960" progId="Equation.DSMT4">
                  <p:embed/>
                </p:oleObj>
              </mc:Choice>
              <mc:Fallback>
                <p:oleObj name="Equation" r:id="rId9" imgW="685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7650" y="2978150"/>
                        <a:ext cx="1946275" cy="8302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78803"/>
              </p:ext>
            </p:extLst>
          </p:nvPr>
        </p:nvGraphicFramePr>
        <p:xfrm>
          <a:off x="5859590" y="316561"/>
          <a:ext cx="29765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431640" progId="Equation.3">
                  <p:embed/>
                </p:oleObj>
              </mc:Choice>
              <mc:Fallback>
                <p:oleObj name="Equation" r:id="rId11" imgW="1625400" imgH="4316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59590" y="316561"/>
                        <a:ext cx="2976562" cy="7905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04206"/>
              </p:ext>
            </p:extLst>
          </p:nvPr>
        </p:nvGraphicFramePr>
        <p:xfrm>
          <a:off x="340662" y="4855345"/>
          <a:ext cx="6136338" cy="89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22480" imgH="558720" progId="Equation.3">
                  <p:embed/>
                </p:oleObj>
              </mc:Choice>
              <mc:Fallback>
                <p:oleObj name="Equation" r:id="rId13" imgW="3822480" imgH="5587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62" y="4855345"/>
                        <a:ext cx="6136338" cy="8990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15676"/>
              </p:ext>
            </p:extLst>
          </p:nvPr>
        </p:nvGraphicFramePr>
        <p:xfrm>
          <a:off x="6605814" y="5105400"/>
          <a:ext cx="2309586" cy="60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12800" imgH="419040" progId="Equation.3">
                  <p:embed/>
                </p:oleObj>
              </mc:Choice>
              <mc:Fallback>
                <p:oleObj name="Equation" r:id="rId15" imgW="1612800" imgH="4190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814" y="5105400"/>
                        <a:ext cx="2309586" cy="60207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9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111752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We pointed out that the total potential energy (TPE) of a system has stationary value, i.e. its derivative must become zero;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Finally, the deflected shape will be;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At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x=L</a:t>
            </a:r>
            <a:r>
              <a:rPr lang="en-GB" sz="2400" dirty="0"/>
              <a:t> we have;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452457"/>
              </p:ext>
            </p:extLst>
          </p:nvPr>
        </p:nvGraphicFramePr>
        <p:xfrm>
          <a:off x="577850" y="2528888"/>
          <a:ext cx="141927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93480" progId="Equation.3">
                  <p:embed/>
                </p:oleObj>
              </mc:Choice>
              <mc:Fallback>
                <p:oleObj name="Equation" r:id="rId2" imgW="838080" imgH="3934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528888"/>
                        <a:ext cx="1419277" cy="668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22959"/>
              </p:ext>
            </p:extLst>
          </p:nvPr>
        </p:nvGraphicFramePr>
        <p:xfrm>
          <a:off x="2901976" y="2286000"/>
          <a:ext cx="30924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647640" progId="Equation.3">
                  <p:embed/>
                </p:oleObj>
              </mc:Choice>
              <mc:Fallback>
                <p:oleObj name="Equation" r:id="rId4" imgW="1739880" imgH="6476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76" y="2286000"/>
                        <a:ext cx="3092450" cy="1154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80053"/>
              </p:ext>
            </p:extLst>
          </p:nvPr>
        </p:nvGraphicFramePr>
        <p:xfrm>
          <a:off x="6867525" y="2489200"/>
          <a:ext cx="13985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19040" progId="Equation.3">
                  <p:embed/>
                </p:oleObj>
              </mc:Choice>
              <mc:Fallback>
                <p:oleObj name="Equation" r:id="rId6" imgW="78732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2489200"/>
                        <a:ext cx="1398588" cy="747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1" y="306032"/>
            <a:ext cx="2481072" cy="84490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04031"/>
              </p:ext>
            </p:extLst>
          </p:nvPr>
        </p:nvGraphicFramePr>
        <p:xfrm>
          <a:off x="577850" y="3962400"/>
          <a:ext cx="33162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600" imgH="457200" progId="Equation.3">
                  <p:embed/>
                </p:oleObj>
              </mc:Choice>
              <mc:Fallback>
                <p:oleObj name="Equation" r:id="rId9" imgW="186660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962400"/>
                        <a:ext cx="33162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82292"/>
              </p:ext>
            </p:extLst>
          </p:nvPr>
        </p:nvGraphicFramePr>
        <p:xfrm>
          <a:off x="577850" y="5536407"/>
          <a:ext cx="21653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960" imgH="419040" progId="Equation.3">
                  <p:embed/>
                </p:oleObj>
              </mc:Choice>
              <mc:Fallback>
                <p:oleObj name="Equation" r:id="rId11" imgW="1218960" imgH="4190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5536407"/>
                        <a:ext cx="2165350" cy="747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4620566" y="5064919"/>
            <a:ext cx="3276600" cy="1219200"/>
          </a:xfrm>
          <a:prstGeom prst="wedgeRectCallout">
            <a:avLst>
              <a:gd name="adj1" fmla="val -116840"/>
              <a:gd name="adj2" fmla="val -63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close to the exact solution of 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0.5M</a:t>
            </a:r>
            <a:r>
              <a:rPr lang="en-GB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/EI</a:t>
            </a:r>
          </a:p>
        </p:txBody>
      </p:sp>
    </p:spTree>
    <p:extLst>
      <p:ext uri="{BB962C8B-B14F-4D97-AF65-F5344CB8AC3E}">
        <p14:creationId xmlns:p14="http://schemas.microsoft.com/office/powerpoint/2010/main" val="5913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1547-3536-4EF4-8B55-4CBF68E5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B1A02-7D0A-48E9-ADBA-63FB226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95CAA-F292-45BD-80AB-674E92F4D1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dirty="0"/>
              <a:t>A load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is supported at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dirty="0"/>
              <a:t>by two uniform rods of the same cross-sectional area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/>
              <a:t>. Determine the vertical deflection of point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/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781800" y="2510888"/>
            <a:ext cx="2123779" cy="3813712"/>
            <a:chOff x="3835870" y="2438400"/>
            <a:chExt cx="2123779" cy="381371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5611905" y="3859305"/>
              <a:ext cx="0" cy="838200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818888" y="4677917"/>
              <a:ext cx="36271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>
              <a:off x="4573791" y="4929917"/>
              <a:ext cx="5040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18888" y="3505200"/>
              <a:ext cx="36271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>
              <a:off x="4627791" y="3313235"/>
              <a:ext cx="3960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95800" y="2819400"/>
              <a:ext cx="1143000" cy="106680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495799" y="3886200"/>
              <a:ext cx="1143001" cy="190500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493919" y="2786944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507736" y="3771900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459755" y="5582750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166528"/>
                </p:ext>
              </p:extLst>
            </p:nvPr>
          </p:nvGraphicFramePr>
          <p:xfrm>
            <a:off x="5421077" y="4677917"/>
            <a:ext cx="406400" cy="440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164880" progId="Equation.DSMT4">
                    <p:embed/>
                  </p:oleObj>
                </mc:Choice>
                <mc:Fallback>
                  <p:oleObj name="Equation" r:id="rId2" imgW="152280" imgH="1648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21077" y="4677917"/>
                          <a:ext cx="406400" cy="4402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471478"/>
                </p:ext>
              </p:extLst>
            </p:nvPr>
          </p:nvGraphicFramePr>
          <p:xfrm>
            <a:off x="5645197" y="3505200"/>
            <a:ext cx="314452" cy="340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164880" progId="Equation.DSMT4">
                    <p:embed/>
                  </p:oleObj>
                </mc:Choice>
                <mc:Fallback>
                  <p:oleObj name="Equation" r:id="rId4" imgW="152280" imgH="1648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45197" y="3505200"/>
                          <a:ext cx="314452" cy="3406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743780"/>
                </p:ext>
              </p:extLst>
            </p:nvPr>
          </p:nvGraphicFramePr>
          <p:xfrm>
            <a:off x="4125913" y="5521325"/>
            <a:ext cx="34131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64880" progId="Equation.DSMT4">
                    <p:embed/>
                  </p:oleObj>
                </mc:Choice>
                <mc:Fallback>
                  <p:oleObj name="Equation" r:id="rId6" imgW="164880" imgH="1648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25913" y="5521325"/>
                          <a:ext cx="341312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791291"/>
                </p:ext>
              </p:extLst>
            </p:nvPr>
          </p:nvGraphicFramePr>
          <p:xfrm>
            <a:off x="4100513" y="2690813"/>
            <a:ext cx="3143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77480" progId="Equation.DSMT4">
                    <p:embed/>
                  </p:oleObj>
                </mc:Choice>
                <mc:Fallback>
                  <p:oleObj name="Equation" r:id="rId8" imgW="152280" imgH="1774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00513" y="2690813"/>
                          <a:ext cx="314325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36693"/>
                </p:ext>
              </p:extLst>
            </p:nvPr>
          </p:nvGraphicFramePr>
          <p:xfrm>
            <a:off x="4881564" y="3532095"/>
            <a:ext cx="187110" cy="24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0" imgH="164880" progId="Equation.DSMT4">
                    <p:embed/>
                  </p:oleObj>
                </mc:Choice>
                <mc:Fallback>
                  <p:oleObj name="Equation" r:id="rId10" imgW="126720" imgH="1648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81564" y="3532095"/>
                          <a:ext cx="187110" cy="24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349262"/>
                </p:ext>
              </p:extLst>
            </p:nvPr>
          </p:nvGraphicFramePr>
          <p:xfrm>
            <a:off x="4646647" y="4776144"/>
            <a:ext cx="187110" cy="24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46647" y="4776144"/>
                          <a:ext cx="187110" cy="24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5659891"/>
                </p:ext>
              </p:extLst>
            </p:nvPr>
          </p:nvGraphicFramePr>
          <p:xfrm>
            <a:off x="4916488" y="4392613"/>
            <a:ext cx="1682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20" imgH="177480" progId="Equation.DSMT4">
                    <p:embed/>
                  </p:oleObj>
                </mc:Choice>
                <mc:Fallback>
                  <p:oleObj name="Equation" r:id="rId14" imgW="114120" imgH="1774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16488" y="4392613"/>
                          <a:ext cx="168275" cy="26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9514531"/>
                </p:ext>
              </p:extLst>
            </p:nvPr>
          </p:nvGraphicFramePr>
          <p:xfrm>
            <a:off x="4657515" y="3181472"/>
            <a:ext cx="1682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20" imgH="177480" progId="Equation.DSMT4">
                    <p:embed/>
                  </p:oleObj>
                </mc:Choice>
                <mc:Fallback>
                  <p:oleObj name="Equation" r:id="rId16" imgW="114120" imgH="17748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57515" y="3181472"/>
                          <a:ext cx="168275" cy="26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074660"/>
                </p:ext>
              </p:extLst>
            </p:nvPr>
          </p:nvGraphicFramePr>
          <p:xfrm>
            <a:off x="3835870" y="2819401"/>
            <a:ext cx="437727" cy="289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680" imgH="672840" progId="Equation.DSMT4">
                    <p:embed/>
                  </p:oleObj>
                </mc:Choice>
                <mc:Fallback>
                  <p:oleObj name="Equation" r:id="rId18" imgW="139680" imgH="67284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835870" y="2819401"/>
                          <a:ext cx="437727" cy="289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Connector 55"/>
            <p:cNvCxnSpPr/>
            <p:nvPr/>
          </p:nvCxnSpPr>
          <p:spPr>
            <a:xfrm flipV="1">
              <a:off x="4495800" y="2438400"/>
              <a:ext cx="0" cy="3813712"/>
            </a:xfrm>
            <a:prstGeom prst="line">
              <a:avLst/>
            </a:prstGeom>
            <a:ln w="825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053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5B0C-1D88-47C0-ACED-DF849487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FB1C5-C8C4-41B1-8F9C-B23B4690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935056" y="1414200"/>
            <a:ext cx="2123779" cy="3813712"/>
            <a:chOff x="3835870" y="2438400"/>
            <a:chExt cx="2123779" cy="381371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611905" y="3859305"/>
              <a:ext cx="0" cy="838200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818888" y="4677917"/>
              <a:ext cx="36271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>
              <a:off x="4573791" y="4929917"/>
              <a:ext cx="5040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818888" y="3505200"/>
              <a:ext cx="362712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>
              <a:off x="4627791" y="3313235"/>
              <a:ext cx="3960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5800" y="2819400"/>
              <a:ext cx="1143000" cy="106680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495799" y="3886200"/>
              <a:ext cx="1143001" cy="1905000"/>
            </a:xfrm>
            <a:prstGeom prst="line">
              <a:avLst/>
            </a:prstGeom>
            <a:ln w="825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493919" y="2786944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507736" y="3771900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459755" y="5582750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312180"/>
                </p:ext>
              </p:extLst>
            </p:nvPr>
          </p:nvGraphicFramePr>
          <p:xfrm>
            <a:off x="5421077" y="4677917"/>
            <a:ext cx="406400" cy="440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164880" progId="Equation.DSMT4">
                    <p:embed/>
                  </p:oleObj>
                </mc:Choice>
                <mc:Fallback>
                  <p:oleObj name="Equation" r:id="rId2" imgW="152280" imgH="16488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421077" y="4677917"/>
                          <a:ext cx="406400" cy="4402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785470"/>
                </p:ext>
              </p:extLst>
            </p:nvPr>
          </p:nvGraphicFramePr>
          <p:xfrm>
            <a:off x="5645197" y="3505200"/>
            <a:ext cx="314452" cy="340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164880" progId="Equation.DSMT4">
                    <p:embed/>
                  </p:oleObj>
                </mc:Choice>
                <mc:Fallback>
                  <p:oleObj name="Equation" r:id="rId4" imgW="152280" imgH="1648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45197" y="3505200"/>
                          <a:ext cx="314452" cy="3406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8575050"/>
                </p:ext>
              </p:extLst>
            </p:nvPr>
          </p:nvGraphicFramePr>
          <p:xfrm>
            <a:off x="4125913" y="5521325"/>
            <a:ext cx="34131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4880" imgH="164880" progId="Equation.DSMT4">
                    <p:embed/>
                  </p:oleObj>
                </mc:Choice>
                <mc:Fallback>
                  <p:oleObj name="Equation" r:id="rId6" imgW="164880" imgH="1648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25913" y="5521325"/>
                          <a:ext cx="341312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097368"/>
                </p:ext>
              </p:extLst>
            </p:nvPr>
          </p:nvGraphicFramePr>
          <p:xfrm>
            <a:off x="4100513" y="2690813"/>
            <a:ext cx="314325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77480" progId="Equation.DSMT4">
                    <p:embed/>
                  </p:oleObj>
                </mc:Choice>
                <mc:Fallback>
                  <p:oleObj name="Equation" r:id="rId8" imgW="152280" imgH="1774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00513" y="2690813"/>
                          <a:ext cx="314325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097173"/>
                </p:ext>
              </p:extLst>
            </p:nvPr>
          </p:nvGraphicFramePr>
          <p:xfrm>
            <a:off x="4881564" y="3532095"/>
            <a:ext cx="187110" cy="24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0" imgH="164880" progId="Equation.DSMT4">
                    <p:embed/>
                  </p:oleObj>
                </mc:Choice>
                <mc:Fallback>
                  <p:oleObj name="Equation" r:id="rId10" imgW="126720" imgH="1648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81564" y="3532095"/>
                          <a:ext cx="187110" cy="24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520334"/>
                </p:ext>
              </p:extLst>
            </p:nvPr>
          </p:nvGraphicFramePr>
          <p:xfrm>
            <a:off x="4646647" y="4776144"/>
            <a:ext cx="187110" cy="24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46647" y="4776144"/>
                          <a:ext cx="187110" cy="243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921163"/>
                </p:ext>
              </p:extLst>
            </p:nvPr>
          </p:nvGraphicFramePr>
          <p:xfrm>
            <a:off x="4916488" y="4392613"/>
            <a:ext cx="1682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20" imgH="177480" progId="Equation.DSMT4">
                    <p:embed/>
                  </p:oleObj>
                </mc:Choice>
                <mc:Fallback>
                  <p:oleObj name="Equation" r:id="rId14" imgW="114120" imgH="17748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16488" y="4392613"/>
                          <a:ext cx="168275" cy="26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9615499"/>
                </p:ext>
              </p:extLst>
            </p:nvPr>
          </p:nvGraphicFramePr>
          <p:xfrm>
            <a:off x="4657515" y="3181472"/>
            <a:ext cx="168275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20" imgH="177480" progId="Equation.DSMT4">
                    <p:embed/>
                  </p:oleObj>
                </mc:Choice>
                <mc:Fallback>
                  <p:oleObj name="Equation" r:id="rId16" imgW="114120" imgH="17748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57515" y="3181472"/>
                          <a:ext cx="168275" cy="263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844686"/>
                </p:ext>
              </p:extLst>
            </p:nvPr>
          </p:nvGraphicFramePr>
          <p:xfrm>
            <a:off x="3835870" y="2819401"/>
            <a:ext cx="437727" cy="289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680" imgH="672840" progId="Equation.DSMT4">
                    <p:embed/>
                  </p:oleObj>
                </mc:Choice>
                <mc:Fallback>
                  <p:oleObj name="Equation" r:id="rId18" imgW="139680" imgH="67284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835870" y="2819401"/>
                          <a:ext cx="437727" cy="289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V="1">
              <a:off x="4495800" y="2438400"/>
              <a:ext cx="0" cy="3813712"/>
            </a:xfrm>
            <a:prstGeom prst="line">
              <a:avLst/>
            </a:prstGeom>
            <a:ln w="825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88176"/>
              </p:ext>
            </p:extLst>
          </p:nvPr>
        </p:nvGraphicFramePr>
        <p:xfrm>
          <a:off x="1642273" y="1797491"/>
          <a:ext cx="1905000" cy="133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720" imgH="888840" progId="Equation.DSMT4">
                  <p:embed/>
                </p:oleObj>
              </mc:Choice>
              <mc:Fallback>
                <p:oleObj name="Equation" r:id="rId20" imgW="1269720" imgH="8888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42273" y="1797491"/>
                        <a:ext cx="1905000" cy="133174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05366"/>
              </p:ext>
            </p:extLst>
          </p:nvPr>
        </p:nvGraphicFramePr>
        <p:xfrm>
          <a:off x="3628235" y="1814254"/>
          <a:ext cx="16573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04840" imgH="482400" progId="Equation.DSMT4">
                  <p:embed/>
                </p:oleObj>
              </mc:Choice>
              <mc:Fallback>
                <p:oleObj name="Equation" r:id="rId22" imgW="1104840" imgH="482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28235" y="1814254"/>
                        <a:ext cx="1657350" cy="72231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42307"/>
              </p:ext>
            </p:extLst>
          </p:nvPr>
        </p:nvGraphicFramePr>
        <p:xfrm>
          <a:off x="3628986" y="2786333"/>
          <a:ext cx="2571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14320" imgH="228600" progId="Equation.DSMT4">
                  <p:embed/>
                </p:oleObj>
              </mc:Choice>
              <mc:Fallback>
                <p:oleObj name="Equation" r:id="rId24" imgW="1714320" imgH="2286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28986" y="2786333"/>
                        <a:ext cx="2571750" cy="3429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25884"/>
              </p:ext>
            </p:extLst>
          </p:nvPr>
        </p:nvGraphicFramePr>
        <p:xfrm>
          <a:off x="280988" y="3429000"/>
          <a:ext cx="62436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70200" imgH="203040" progId="Equation.DSMT4">
                  <p:embed/>
                </p:oleObj>
              </mc:Choice>
              <mc:Fallback>
                <p:oleObj name="Equation" r:id="rId26" imgW="3670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0988" y="3429000"/>
                        <a:ext cx="6243638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30027"/>
              </p:ext>
            </p:extLst>
          </p:nvPr>
        </p:nvGraphicFramePr>
        <p:xfrm>
          <a:off x="280988" y="4525239"/>
          <a:ext cx="2745068" cy="62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20760" imgH="482400" progId="Equation.DSMT4">
                  <p:embed/>
                </p:oleObj>
              </mc:Choice>
              <mc:Fallback>
                <p:oleObj name="Equation" r:id="rId28" imgW="212076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525239"/>
                        <a:ext cx="2745068" cy="62481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18863"/>
              </p:ext>
            </p:extLst>
          </p:nvPr>
        </p:nvGraphicFramePr>
        <p:xfrm>
          <a:off x="280988" y="5214973"/>
          <a:ext cx="44434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301920" imgH="419040" progId="Equation.DSMT4">
                  <p:embed/>
                </p:oleObj>
              </mc:Choice>
              <mc:Fallback>
                <p:oleObj name="Equation" r:id="rId30" imgW="3301920" imgH="41904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214973"/>
                        <a:ext cx="4443413" cy="5619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52400" y="1441095"/>
            <a:ext cx="1320800" cy="2064105"/>
            <a:chOff x="152400" y="1441095"/>
            <a:chExt cx="1320800" cy="2064105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664450" y="1725494"/>
              <a:ext cx="578891" cy="529807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84504" y="2239777"/>
              <a:ext cx="475685" cy="618872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25112" y="2273216"/>
              <a:ext cx="362712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257628" y="2246321"/>
              <a:ext cx="0" cy="838200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153459" y="2158916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134567"/>
                </p:ext>
              </p:extLst>
            </p:nvPr>
          </p:nvGraphicFramePr>
          <p:xfrm>
            <a:off x="1066800" y="3064933"/>
            <a:ext cx="406400" cy="440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52280" imgH="164880" progId="Equation.DSMT4">
                    <p:embed/>
                  </p:oleObj>
                </mc:Choice>
                <mc:Fallback>
                  <p:oleObj name="Equation" r:id="rId32" imgW="152280" imgH="1648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66800" y="3064933"/>
                          <a:ext cx="406400" cy="4402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77295"/>
                </p:ext>
              </p:extLst>
            </p:nvPr>
          </p:nvGraphicFramePr>
          <p:xfrm>
            <a:off x="398548" y="2768516"/>
            <a:ext cx="515852" cy="463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53800" imgH="228600" progId="Equation.DSMT4">
                    <p:embed/>
                  </p:oleObj>
                </mc:Choice>
                <mc:Fallback>
                  <p:oleObj name="Equation" r:id="rId33" imgW="253800" imgH="22860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98548" y="2768516"/>
                          <a:ext cx="515852" cy="463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0601007"/>
                </p:ext>
              </p:extLst>
            </p:nvPr>
          </p:nvGraphicFramePr>
          <p:xfrm>
            <a:off x="152400" y="1441095"/>
            <a:ext cx="515852" cy="463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253800" imgH="228600" progId="Equation.DSMT4">
                    <p:embed/>
                  </p:oleObj>
                </mc:Choice>
                <mc:Fallback>
                  <p:oleObj name="Equation" r:id="rId35" imgW="25380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52400" y="1441095"/>
                          <a:ext cx="515852" cy="463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6676008"/>
                </p:ext>
              </p:extLst>
            </p:nvPr>
          </p:nvGraphicFramePr>
          <p:xfrm>
            <a:off x="617094" y="2050372"/>
            <a:ext cx="449706" cy="212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431640" imgH="203040" progId="Equation.DSMT4">
                    <p:embed/>
                  </p:oleObj>
                </mc:Choice>
                <mc:Fallback>
                  <p:oleObj name="Equation" r:id="rId37" imgW="431640" imgH="20304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617094" y="2050372"/>
                          <a:ext cx="449706" cy="212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3395536"/>
                </p:ext>
              </p:extLst>
            </p:nvPr>
          </p:nvGraphicFramePr>
          <p:xfrm>
            <a:off x="617094" y="2265444"/>
            <a:ext cx="449706" cy="212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431640" imgH="203040" progId="Equation.DSMT4">
                    <p:embed/>
                  </p:oleObj>
                </mc:Choice>
                <mc:Fallback>
                  <p:oleObj name="Equation" r:id="rId39" imgW="431640" imgH="20304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617094" y="2265444"/>
                          <a:ext cx="449706" cy="212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95330"/>
              </p:ext>
            </p:extLst>
          </p:nvPr>
        </p:nvGraphicFramePr>
        <p:xfrm>
          <a:off x="280988" y="3864996"/>
          <a:ext cx="4837651" cy="59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504960" imgH="431640" progId="Equation.DSMT4">
                  <p:embed/>
                </p:oleObj>
              </mc:Choice>
              <mc:Fallback>
                <p:oleObj name="Equation" r:id="rId41" imgW="3504960" imgH="4316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864996"/>
                        <a:ext cx="4837651" cy="59531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720152"/>
              </p:ext>
            </p:extLst>
          </p:nvPr>
        </p:nvGraphicFramePr>
        <p:xfrm>
          <a:off x="280988" y="5842000"/>
          <a:ext cx="11287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838080" imgH="393480" progId="Equation.DSMT4">
                  <p:embed/>
                </p:oleObj>
              </mc:Choice>
              <mc:Fallback>
                <p:oleObj name="Equation" r:id="rId43" imgW="838080" imgH="393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842000"/>
                        <a:ext cx="1128712" cy="5270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47509"/>
              </p:ext>
            </p:extLst>
          </p:nvPr>
        </p:nvGraphicFramePr>
        <p:xfrm>
          <a:off x="2427287" y="5841873"/>
          <a:ext cx="20685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36480" imgH="393480" progId="Equation.DSMT4">
                  <p:embed/>
                </p:oleObj>
              </mc:Choice>
              <mc:Fallback>
                <p:oleObj name="Equation" r:id="rId45" imgW="1536480" imgH="39348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7" y="5841873"/>
                        <a:ext cx="2068513" cy="527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6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dirty="0"/>
              <a:t>Consider the rigid, massless bar. Determine the stable and unstable equilibrium states of this simple structural system.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836025" y="2423958"/>
            <a:ext cx="2850775" cy="3793067"/>
            <a:chOff x="5836025" y="2423958"/>
            <a:chExt cx="2850775" cy="3793067"/>
          </a:xfrm>
        </p:grpSpPr>
        <p:grpSp>
          <p:nvGrpSpPr>
            <p:cNvPr id="37" name="Group 36"/>
            <p:cNvGrpSpPr/>
            <p:nvPr/>
          </p:nvGrpSpPr>
          <p:grpSpPr>
            <a:xfrm>
              <a:off x="5836025" y="3133344"/>
              <a:ext cx="2850775" cy="3083681"/>
              <a:chOff x="5836025" y="2752344"/>
              <a:chExt cx="2850775" cy="3083681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7400" y="3207485"/>
                <a:ext cx="1347326" cy="37156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V="1">
                <a:off x="7243662" y="3189410"/>
                <a:ext cx="1347326" cy="407716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7239000" y="3352800"/>
                <a:ext cx="0" cy="2438400"/>
              </a:xfrm>
              <a:prstGeom prst="line">
                <a:avLst/>
              </a:prstGeom>
              <a:ln w="130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7231614"/>
                  </p:ext>
                </p:extLst>
              </p:nvPr>
            </p:nvGraphicFramePr>
            <p:xfrm>
              <a:off x="7772400" y="2819400"/>
              <a:ext cx="250624" cy="3508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26720" imgH="177480" progId="Equation.DSMT4">
                      <p:embed/>
                    </p:oleObj>
                  </mc:Choice>
                  <mc:Fallback>
                    <p:oleObj name="Equation" r:id="rId3" imgW="12672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772400" y="2819400"/>
                            <a:ext cx="250624" cy="35087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779312"/>
                  </p:ext>
                </p:extLst>
              </p:nvPr>
            </p:nvGraphicFramePr>
            <p:xfrm>
              <a:off x="6378776" y="2819400"/>
              <a:ext cx="250624" cy="3508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26720" imgH="177480" progId="Equation.DSMT4">
                      <p:embed/>
                    </p:oleObj>
                  </mc:Choice>
                  <mc:Fallback>
                    <p:oleObj name="Equation" r:id="rId5" imgW="126720" imgH="177480" progId="Equation.DSMT4">
                      <p:embed/>
                      <p:pic>
                        <p:nvPicPr>
                          <p:cNvPr id="29" name="Object 28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378776" y="2819400"/>
                            <a:ext cx="250624" cy="35087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131017"/>
                  </p:ext>
                </p:extLst>
              </p:nvPr>
            </p:nvGraphicFramePr>
            <p:xfrm>
              <a:off x="6824663" y="4432300"/>
              <a:ext cx="274637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80" imgH="164880" progId="Equation.DSMT4">
                      <p:embed/>
                    </p:oleObj>
                  </mc:Choice>
                  <mc:Fallback>
                    <p:oleObj name="Equation" r:id="rId6" imgW="139680" imgH="164880" progId="Equation.DSMT4">
                      <p:embed/>
                      <p:pic>
                        <p:nvPicPr>
                          <p:cNvPr id="30" name="Object 2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824663" y="4432300"/>
                            <a:ext cx="274637" cy="3254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Oval 31"/>
              <p:cNvSpPr/>
              <p:nvPr/>
            </p:nvSpPr>
            <p:spPr>
              <a:xfrm>
                <a:off x="7135368" y="5607425"/>
                <a:ext cx="207264" cy="228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6647688" y="5791200"/>
                <a:ext cx="1200912" cy="0"/>
              </a:xfrm>
              <a:prstGeom prst="line">
                <a:avLst/>
              </a:prstGeom>
              <a:ln w="1174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144870" y="3276600"/>
                <a:ext cx="207264" cy="228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36025" y="3276600"/>
                <a:ext cx="207264" cy="228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479536" y="3276600"/>
                <a:ext cx="207264" cy="2286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8037039" y="3352800"/>
                <a:ext cx="1200912" cy="0"/>
              </a:xfrm>
              <a:prstGeom prst="line">
                <a:avLst/>
              </a:prstGeom>
              <a:ln w="1174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5266944" y="3419856"/>
                <a:ext cx="1200912" cy="0"/>
              </a:xfrm>
              <a:prstGeom prst="line">
                <a:avLst/>
              </a:prstGeom>
              <a:ln w="1174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7252028" y="2743200"/>
              <a:ext cx="0" cy="838200"/>
            </a:xfrm>
            <a:prstGeom prst="straightConnector1">
              <a:avLst/>
            </a:prstGeom>
            <a:ln w="444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1959995"/>
                </p:ext>
              </p:extLst>
            </p:nvPr>
          </p:nvGraphicFramePr>
          <p:xfrm>
            <a:off x="7028330" y="2423958"/>
            <a:ext cx="406400" cy="440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28330" y="2423958"/>
                          <a:ext cx="406400" cy="4402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4658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28600" y="2447365"/>
            <a:ext cx="1425418" cy="2420470"/>
            <a:chOff x="6647688" y="3415555"/>
            <a:chExt cx="1425418" cy="242047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7239000" y="3532095"/>
              <a:ext cx="724894" cy="2259105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135368" y="5607425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647688" y="5791200"/>
              <a:ext cx="1200912" cy="0"/>
            </a:xfrm>
            <a:prstGeom prst="line">
              <a:avLst/>
            </a:prstGeom>
            <a:ln w="1174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865842" y="3415555"/>
              <a:ext cx="207264" cy="228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541958" y="1667435"/>
            <a:ext cx="0" cy="83820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78306"/>
              </p:ext>
            </p:extLst>
          </p:nvPr>
        </p:nvGraphicFramePr>
        <p:xfrm>
          <a:off x="1331288" y="14478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DSMT4">
                  <p:embed/>
                </p:oleObj>
              </mc:Choice>
              <mc:Fallback>
                <p:oleObj name="Equation" r:id="rId2" imgW="152280" imgH="1648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288" y="1447800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810410" y="2389180"/>
            <a:ext cx="0" cy="2344003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17821"/>
              </p:ext>
            </p:extLst>
          </p:nvPr>
        </p:nvGraphicFramePr>
        <p:xfrm>
          <a:off x="862976" y="2969185"/>
          <a:ext cx="3381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976" y="2969185"/>
                        <a:ext cx="3381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48953"/>
              </p:ext>
            </p:extLst>
          </p:nvPr>
        </p:nvGraphicFramePr>
        <p:xfrm>
          <a:off x="1407488" y="3496235"/>
          <a:ext cx="2746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7488" y="3496235"/>
                        <a:ext cx="274637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 flipV="1">
            <a:off x="1170410" y="2029180"/>
            <a:ext cx="0" cy="72000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5718"/>
              </p:ext>
            </p:extLst>
          </p:nvPr>
        </p:nvGraphicFramePr>
        <p:xfrm>
          <a:off x="555001" y="1961123"/>
          <a:ext cx="873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177480" progId="Equation.DSMT4">
                  <p:embed/>
                </p:oleObj>
              </mc:Choice>
              <mc:Fallback>
                <p:oleObj name="Equation" r:id="rId8" imgW="444240" imgH="17748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001" y="1961123"/>
                        <a:ext cx="87312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49605"/>
              </p:ext>
            </p:extLst>
          </p:nvPr>
        </p:nvGraphicFramePr>
        <p:xfrm>
          <a:off x="1828800" y="1670610"/>
          <a:ext cx="29940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200" imgH="393480" progId="Equation.DSMT4">
                  <p:embed/>
                </p:oleObj>
              </mc:Choice>
              <mc:Fallback>
                <p:oleObj name="Equation" r:id="rId10" imgW="2311200" imgH="393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0610"/>
                        <a:ext cx="2994025" cy="5095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68681"/>
              </p:ext>
            </p:extLst>
          </p:nvPr>
        </p:nvGraphicFramePr>
        <p:xfrm>
          <a:off x="1828800" y="2245285"/>
          <a:ext cx="17907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253800" progId="Equation.DSMT4">
                  <p:embed/>
                </p:oleObj>
              </mc:Choice>
              <mc:Fallback>
                <p:oleObj name="Equation" r:id="rId12" imgW="138420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45285"/>
                        <a:ext cx="1790700" cy="32861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62449"/>
              </p:ext>
            </p:extLst>
          </p:nvPr>
        </p:nvGraphicFramePr>
        <p:xfrm>
          <a:off x="1828800" y="2637398"/>
          <a:ext cx="1296988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960" imgH="177480" progId="Equation.DSMT4">
                  <p:embed/>
                </p:oleObj>
              </mc:Choice>
              <mc:Fallback>
                <p:oleObj name="Equation" r:id="rId14" imgW="100296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37398"/>
                        <a:ext cx="1296988" cy="2301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3251"/>
              </p:ext>
            </p:extLst>
          </p:nvPr>
        </p:nvGraphicFramePr>
        <p:xfrm>
          <a:off x="1828800" y="2932673"/>
          <a:ext cx="36274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06560" imgH="393480" progId="Equation.DSMT4">
                  <p:embed/>
                </p:oleObj>
              </mc:Choice>
              <mc:Fallback>
                <p:oleObj name="Equation" r:id="rId16" imgW="280656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32673"/>
                        <a:ext cx="3627438" cy="5095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28271"/>
              </p:ext>
            </p:extLst>
          </p:nvPr>
        </p:nvGraphicFramePr>
        <p:xfrm>
          <a:off x="1828800" y="3507348"/>
          <a:ext cx="22987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7680" imgH="253800" progId="Equation.DSMT4">
                  <p:embed/>
                </p:oleObj>
              </mc:Choice>
              <mc:Fallback>
                <p:oleObj name="Equation" r:id="rId18" imgW="177768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7348"/>
                        <a:ext cx="2298700" cy="3286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67883"/>
              </p:ext>
            </p:extLst>
          </p:nvPr>
        </p:nvGraphicFramePr>
        <p:xfrm>
          <a:off x="1828800" y="3901048"/>
          <a:ext cx="17748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253800" progId="Equation.DSMT4">
                  <p:embed/>
                </p:oleObj>
              </mc:Choice>
              <mc:Fallback>
                <p:oleObj name="Equation" r:id="rId20" imgW="137160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01048"/>
                        <a:ext cx="1774825" cy="3286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01696"/>
              </p:ext>
            </p:extLst>
          </p:nvPr>
        </p:nvGraphicFramePr>
        <p:xfrm>
          <a:off x="1828800" y="4293160"/>
          <a:ext cx="22352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26920" imgH="393480" progId="Equation.DSMT4">
                  <p:embed/>
                </p:oleObj>
              </mc:Choice>
              <mc:Fallback>
                <p:oleObj name="Equation" r:id="rId22" imgW="1726920" imgH="393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93160"/>
                        <a:ext cx="2235200" cy="5095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43004" y="3581162"/>
            <a:ext cx="4572396" cy="27434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91200" y="3352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=1 N/m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=1 m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961965" y="3944470"/>
            <a:ext cx="0" cy="905435"/>
          </a:xfrm>
          <a:prstGeom prst="line">
            <a:avLst/>
          </a:prstGeom>
          <a:ln w="476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ular Callout 42"/>
          <p:cNvSpPr/>
          <p:nvPr/>
        </p:nvSpPr>
        <p:spPr>
          <a:xfrm>
            <a:off x="3125788" y="5486400"/>
            <a:ext cx="1370012" cy="609600"/>
          </a:xfrm>
          <a:prstGeom prst="wedgeRectCallout">
            <a:avLst>
              <a:gd name="adj1" fmla="val 83209"/>
              <a:gd name="adj2" fmla="val -168383"/>
            </a:avLst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equilibrium and load path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7239000" y="3697888"/>
            <a:ext cx="1370012" cy="609600"/>
          </a:xfrm>
          <a:prstGeom prst="wedgeRectCallout">
            <a:avLst>
              <a:gd name="adj1" fmla="val -126184"/>
              <a:gd name="adj2" fmla="val 66911"/>
            </a:avLst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 equilibrium and load path</a:t>
            </a:r>
          </a:p>
        </p:txBody>
      </p:sp>
    </p:spTree>
    <p:extLst>
      <p:ext uri="{BB962C8B-B14F-4D97-AF65-F5344CB8AC3E}">
        <p14:creationId xmlns:p14="http://schemas.microsoft.com/office/powerpoint/2010/main" val="38103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(a) Taking into account only the effect of normal stresses due to bending, determine the strain energy of the prismatic beam AB for the loading shown.</a:t>
            </a:r>
          </a:p>
          <a:p>
            <a:r>
              <a:rPr lang="en-GB" sz="2500" dirty="0"/>
              <a:t>(b) Evaluate the strain energy, knowing that the beam has second moment of inertia of </a:t>
            </a:r>
            <a:r>
              <a:rPr lang="en-GB" sz="2500" i="1" dirty="0">
                <a:latin typeface="Times New Roman" pitchFamily="18" charset="0"/>
                <a:cs typeface="Times New Roman" pitchFamily="18" charset="0"/>
              </a:rPr>
              <a:t>I= 248 in</a:t>
            </a:r>
            <a:r>
              <a:rPr lang="en-GB" sz="25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500" dirty="0"/>
              <a:t>, </a:t>
            </a:r>
            <a:r>
              <a:rPr lang="en-GB" sz="2500" i="1" dirty="0">
                <a:latin typeface="Times New Roman" pitchFamily="18" charset="0"/>
                <a:cs typeface="Times New Roman" pitchFamily="18" charset="0"/>
              </a:rPr>
              <a:t>P=40 kips, L=12 ft, a=3 ft, b=9 ft</a:t>
            </a:r>
            <a:r>
              <a:rPr lang="en-GB" sz="2500" dirty="0"/>
              <a:t>, and </a:t>
            </a:r>
            <a:r>
              <a:rPr lang="en-GB" sz="2500" i="1" dirty="0">
                <a:latin typeface="Times New Roman" pitchFamily="18" charset="0"/>
                <a:cs typeface="Times New Roman" pitchFamily="18" charset="0"/>
              </a:rPr>
              <a:t>E=29</a:t>
            </a:r>
            <a:r>
              <a:rPr lang="en-GB" sz="2500" i="1" dirty="0"/>
              <a:t>x</a:t>
            </a:r>
            <a:r>
              <a:rPr lang="en-GB" sz="2500" i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500" i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500" i="1" dirty="0">
                <a:latin typeface="Times New Roman" pitchFamily="18" charset="0"/>
                <a:cs typeface="Times New Roman" pitchFamily="18" charset="0"/>
              </a:rPr>
              <a:t> psi</a:t>
            </a:r>
            <a:r>
              <a:rPr lang="en-GB" sz="2500" dirty="0"/>
              <a:t>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129" y="4114800"/>
            <a:ext cx="324407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12427"/>
              </p:ext>
            </p:extLst>
          </p:nvPr>
        </p:nvGraphicFramePr>
        <p:xfrm>
          <a:off x="6400800" y="63500"/>
          <a:ext cx="2690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482600" progId="Equation.3">
                  <p:embed/>
                </p:oleObj>
              </mc:Choice>
              <mc:Fallback>
                <p:oleObj name="Equation" r:id="rId3" imgW="1676400" imgH="4826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3500"/>
                        <a:ext cx="2690812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vertical deflection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/>
              <a:t> </a:t>
            </a:r>
            <a:r>
              <a:rPr lang="en-US" dirty="0"/>
              <a:t>of the structure. Assume the flexural rigidity </a:t>
            </a:r>
            <a:r>
              <a:rPr lang="en-US" i="1" dirty="0"/>
              <a:t>EI </a:t>
            </a:r>
            <a:r>
              <a:rPr lang="en-US" dirty="0"/>
              <a:t>and torsional rigidity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GJ</a:t>
            </a:r>
            <a:r>
              <a:rPr lang="en-US" i="1" dirty="0"/>
              <a:t> </a:t>
            </a:r>
            <a:r>
              <a:rPr lang="en-US" dirty="0"/>
              <a:t>to be constant for the structure. Use </a:t>
            </a:r>
            <a:r>
              <a:rPr lang="en-US" dirty="0" err="1"/>
              <a:t>Castigliano's</a:t>
            </a:r>
            <a:r>
              <a:rPr lang="en-US" dirty="0"/>
              <a:t> first theorem, i.e.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81639"/>
              </p:ext>
            </p:extLst>
          </p:nvPr>
        </p:nvGraphicFramePr>
        <p:xfrm>
          <a:off x="3321050" y="2674589"/>
          <a:ext cx="1098550" cy="83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393480" progId="Equation.3">
                  <p:embed/>
                </p:oleObj>
              </mc:Choice>
              <mc:Fallback>
                <p:oleObj name="Equation" r:id="rId2" imgW="520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674589"/>
                        <a:ext cx="1098550" cy="830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981200" y="4419600"/>
            <a:ext cx="46482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70412" y="4419600"/>
            <a:ext cx="1371600" cy="12954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76400" y="4114800"/>
            <a:ext cx="609600" cy="609600"/>
          </a:xfrm>
          <a:prstGeom prst="line">
            <a:avLst/>
          </a:prstGeom>
          <a:ln w="231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5943600" y="4419600"/>
            <a:ext cx="698412" cy="304800"/>
          </a:xfrm>
          <a:prstGeom prst="parallelogram">
            <a:avLst>
              <a:gd name="adj" fmla="val 1015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70412" y="4800600"/>
            <a:ext cx="0" cy="838200"/>
          </a:xfrm>
          <a:prstGeom prst="straightConnector1">
            <a:avLst/>
          </a:prstGeom>
          <a:ln w="31750">
            <a:solidFill>
              <a:srgbClr val="7030A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4495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5715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4267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5730" y="4457700"/>
            <a:ext cx="157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(clamped)</a:t>
            </a:r>
          </a:p>
        </p:txBody>
      </p: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5562600" y="4572000"/>
            <a:ext cx="1371600" cy="13335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33600" y="3962400"/>
            <a:ext cx="450841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8400" y="5181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81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48521"/>
              </p:ext>
            </p:extLst>
          </p:nvPr>
        </p:nvGraphicFramePr>
        <p:xfrm>
          <a:off x="3581356" y="76200"/>
          <a:ext cx="2711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482391" progId="Equation.3">
                  <p:embed/>
                </p:oleObj>
              </mc:Choice>
              <mc:Fallback>
                <p:oleObj name="Equation" r:id="rId4" imgW="1688367" imgH="482391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356" y="76200"/>
                        <a:ext cx="2711450" cy="7747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0092"/>
              </p:ext>
            </p:extLst>
          </p:nvPr>
        </p:nvGraphicFramePr>
        <p:xfrm>
          <a:off x="6400800" y="63500"/>
          <a:ext cx="2690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400" imgH="482600" progId="Equation.3">
                  <p:embed/>
                </p:oleObj>
              </mc:Choice>
              <mc:Fallback>
                <p:oleObj name="Equation" r:id="rId6" imgW="1676400" imgH="482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3500"/>
                        <a:ext cx="2690812" cy="774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716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29E8-F21D-4FF7-978A-C444A20E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Example of Tutorial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F661E3-F0F5-44BF-80E4-7CFA7C6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51D2A-9698-4E8B-B2D5-688F341A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05200"/>
            <a:ext cx="6153150" cy="2886075"/>
          </a:xfrm>
          <a:prstGeom prst="rect">
            <a:avLst/>
          </a:prstGeom>
        </p:spPr>
      </p:pic>
      <p:pic>
        <p:nvPicPr>
          <p:cNvPr id="5" name="Picture 77" descr="enter image description here">
            <a:extLst>
              <a:ext uri="{FF2B5EF4-FFF2-40B4-BE49-F238E27FC236}">
                <a16:creationId xmlns:a16="http://schemas.microsoft.com/office/drawing/2014/main" id="{7713AA5D-4B5F-464D-808B-F9C8C2E1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" y="1592199"/>
            <a:ext cx="47244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8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2436058"/>
              </p:ext>
            </p:extLst>
          </p:nvPr>
        </p:nvGraphicFramePr>
        <p:xfrm>
          <a:off x="304800" y="13716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22220"/>
              </p:ext>
            </p:extLst>
          </p:nvPr>
        </p:nvGraphicFramePr>
        <p:xfrm>
          <a:off x="3810000" y="5562600"/>
          <a:ext cx="14636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38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562600"/>
                        <a:ext cx="1463675" cy="64293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47604"/>
              </p:ext>
            </p:extLst>
          </p:nvPr>
        </p:nvGraphicFramePr>
        <p:xfrm>
          <a:off x="6934200" y="5483944"/>
          <a:ext cx="8778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419040" progId="Equation.3">
                  <p:embed/>
                </p:oleObj>
              </mc:Choice>
              <mc:Fallback>
                <p:oleObj name="Equation" r:id="rId9" imgW="533160" imgH="419040" progId="Equation.3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83944"/>
                        <a:ext cx="877888" cy="6842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222819" y="5556819"/>
            <a:ext cx="2063181" cy="611337"/>
          </a:xfrm>
          <a:prstGeom prst="wedgeRectCallout">
            <a:avLst>
              <a:gd name="adj1" fmla="val -39744"/>
              <a:gd name="adj2" fmla="val -542053"/>
            </a:avLst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linear and nonlinear structures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143000" y="3810000"/>
            <a:ext cx="1905000" cy="990600"/>
          </a:xfrm>
          <a:prstGeom prst="wedgeRectCallout">
            <a:avLst>
              <a:gd name="adj1" fmla="val -19150"/>
              <a:gd name="adj2" fmla="val -153597"/>
            </a:avLst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elastic and geometric nonlinear (large deflections) elastic</a:t>
            </a:r>
          </a:p>
        </p:txBody>
      </p:sp>
      <p:sp>
        <p:nvSpPr>
          <p:cNvPr id="10" name="Snip Single Corner Rectangle 9"/>
          <p:cNvSpPr/>
          <p:nvPr/>
        </p:nvSpPr>
        <p:spPr>
          <a:xfrm flipH="1">
            <a:off x="3505200" y="2057400"/>
            <a:ext cx="5330952" cy="4267200"/>
          </a:xfrm>
          <a:prstGeom prst="snip1Rect">
            <a:avLst>
              <a:gd name="adj" fmla="val 36126"/>
            </a:avLst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Linearly Elastic Structures</a:t>
            </a:r>
          </a:p>
        </p:txBody>
      </p:sp>
    </p:spTree>
    <p:extLst>
      <p:ext uri="{BB962C8B-B14F-4D97-AF65-F5344CB8AC3E}">
        <p14:creationId xmlns:p14="http://schemas.microsoft.com/office/powerpoint/2010/main" val="34290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Find vertical deflection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/>
              <a:t> using </a:t>
            </a:r>
            <a:r>
              <a:rPr lang="en-GB" dirty="0" err="1"/>
              <a:t>Castigliano’s</a:t>
            </a:r>
            <a:r>
              <a:rPr lang="en-GB" dirty="0"/>
              <a:t> first theorem.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03248" y="4387542"/>
            <a:ext cx="5334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40190" y="3487542"/>
            <a:ext cx="1800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3248" y="4006542"/>
            <a:ext cx="0" cy="762000"/>
          </a:xfrm>
          <a:prstGeom prst="line">
            <a:avLst/>
          </a:prstGeom>
          <a:ln w="136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-5400000">
            <a:off x="6518148" y="2168442"/>
            <a:ext cx="0" cy="838200"/>
          </a:xfrm>
          <a:prstGeom prst="straightConnector1">
            <a:avLst/>
          </a:prstGeom>
          <a:ln w="31750">
            <a:solidFill>
              <a:srgbClr val="7030A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4248" y="2362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7848" y="4902969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7248" y="240634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7248" y="423514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4158942"/>
            <a:ext cx="114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(clamped)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8248" y="332074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3248" y="4920942"/>
            <a:ext cx="540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418248" y="3487542"/>
            <a:ext cx="180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330" name="Picture 2" descr="Image result for sharklet a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92" y="2143149"/>
            <a:ext cx="3313632" cy="20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689848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 simply supported beam </a:t>
            </a:r>
            <a:r>
              <a:rPr lang="en-US" i="1" dirty="0"/>
              <a:t>AB</a:t>
            </a:r>
            <a:r>
              <a:rPr lang="en-US" dirty="0"/>
              <a:t> of span </a:t>
            </a:r>
            <a:r>
              <a:rPr lang="en-US" i="1" dirty="0"/>
              <a:t>L </a:t>
            </a:r>
            <a:r>
              <a:rPr lang="en-US" dirty="0"/>
              <a:t>and uniform section carries a distributed load of intensity varying from zero at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w</a:t>
            </a:r>
            <a:r>
              <a:rPr lang="en-US" baseline="-25000" dirty="0"/>
              <a:t>0</a:t>
            </a:r>
            <a:r>
              <a:rPr lang="en-US" dirty="0"/>
              <a:t>/unit length at </a:t>
            </a:r>
            <a:r>
              <a:rPr lang="en-US" i="1" dirty="0"/>
              <a:t>B</a:t>
            </a:r>
            <a:r>
              <a:rPr lang="en-US" dirty="0"/>
              <a:t> according to the law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per unit length. If the deflected shape of the beam is given approximately by the expression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Evaluate the coefficients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Find the deflection of the beam at mid-span.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2185898" cy="6857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17" y="4343400"/>
            <a:ext cx="2543683" cy="600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77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 uniform simply supported beam, span </a:t>
            </a:r>
            <a:r>
              <a:rPr lang="en-US" i="1" dirty="0"/>
              <a:t>L</a:t>
            </a:r>
            <a:r>
              <a:rPr lang="en-US" dirty="0"/>
              <a:t>, carries a distributed loading which varies according to a parabolic law across the span. The load intensity is zero at both ends of the beam and </a:t>
            </a:r>
            <a:r>
              <a:rPr lang="en-US" i="1" dirty="0"/>
              <a:t>w</a:t>
            </a:r>
            <a:r>
              <a:rPr lang="en-US" baseline="-25000" dirty="0"/>
              <a:t>0</a:t>
            </a:r>
            <a:r>
              <a:rPr lang="en-US" dirty="0"/>
              <a:t> at its midpoint. The loading is normal to a principal axis of the beam cross section, and the relevant flexural rigidity is </a:t>
            </a:r>
            <a:r>
              <a:rPr lang="en-US" i="1" dirty="0"/>
              <a:t>EI. </a:t>
            </a:r>
            <a:r>
              <a:rPr lang="en-US" dirty="0"/>
              <a:t>Assuming that the deflected shape and loading of the beam can be represented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Find the coefficients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and the deflection at the mid-span of the beam using the first term only in the above series.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2610"/>
              </p:ext>
            </p:extLst>
          </p:nvPr>
        </p:nvGraphicFramePr>
        <p:xfrm>
          <a:off x="640978" y="3962400"/>
          <a:ext cx="217842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431613" progId="Equation.3">
                  <p:embed/>
                </p:oleObj>
              </mc:Choice>
              <mc:Fallback>
                <p:oleObj name="Equation" r:id="rId2" imgW="1028254" imgH="431613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78" y="3962400"/>
                        <a:ext cx="217842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03746"/>
              </p:ext>
            </p:extLst>
          </p:nvPr>
        </p:nvGraphicFramePr>
        <p:xfrm>
          <a:off x="6221412" y="3962400"/>
          <a:ext cx="23129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431613" progId="Equation.3">
                  <p:embed/>
                </p:oleObj>
              </mc:Choice>
              <mc:Fallback>
                <p:oleObj name="Equation" r:id="rId4" imgW="1091726" imgH="431613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2" y="3962400"/>
                        <a:ext cx="23129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1371600" y="6245352"/>
            <a:ext cx="2743200" cy="460248"/>
          </a:xfrm>
          <a:prstGeom prst="wedgeRectCallout">
            <a:avLst>
              <a:gd name="adj1" fmla="val 68101"/>
              <a:gd name="adj2" fmla="val -574714"/>
            </a:avLst>
          </a:prstGeom>
          <a:solidFill>
            <a:srgbClr val="FFC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If instead of weight we had force </a:t>
            </a:r>
            <a:r>
              <a:rPr lang="en-GB" sz="1400" i="1" dirty="0">
                <a:solidFill>
                  <a:srgbClr val="002060"/>
                </a:solidFill>
              </a:rPr>
              <a:t>P</a:t>
            </a:r>
            <a:r>
              <a:rPr lang="en-GB" sz="1400" dirty="0">
                <a:solidFill>
                  <a:srgbClr val="002060"/>
                </a:solidFill>
              </a:rPr>
              <a:t> then </a:t>
            </a:r>
            <a:r>
              <a:rPr lang="en-GB" sz="1400" i="1" dirty="0">
                <a:solidFill>
                  <a:srgbClr val="002060"/>
                </a:solidFill>
              </a:rPr>
              <a:t>V</a:t>
            </a:r>
            <a:r>
              <a:rPr lang="en-GB" sz="1400" dirty="0">
                <a:solidFill>
                  <a:srgbClr val="002060"/>
                </a:solidFill>
              </a:rPr>
              <a:t>=–</a:t>
            </a:r>
            <a:r>
              <a:rPr lang="en-GB" sz="1400" i="1" dirty="0" err="1">
                <a:solidFill>
                  <a:srgbClr val="002060"/>
                </a:solidFill>
              </a:rPr>
              <a:t>Py</a:t>
            </a:r>
            <a:r>
              <a:rPr lang="en-GB" sz="1400" i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(loss of energy).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172200" y="987552"/>
            <a:ext cx="2743200" cy="460248"/>
          </a:xfrm>
          <a:prstGeom prst="wedgeRectCallout">
            <a:avLst>
              <a:gd name="adj1" fmla="val -104836"/>
              <a:gd name="adj2" fmla="val 402927"/>
            </a:avLst>
          </a:prstGeom>
          <a:solidFill>
            <a:srgbClr val="FFC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Deflection can be associated with the loss of potential energy.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Potential Energy (TPE)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126" r="5121"/>
          <a:stretch/>
        </p:blipFill>
        <p:spPr>
          <a:xfrm>
            <a:off x="362894" y="1963009"/>
            <a:ext cx="3575252" cy="41329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63009"/>
            <a:ext cx="3438220" cy="41329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320" y="4953000"/>
            <a:ext cx="23554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Potential Energy of the mass= </a:t>
            </a:r>
            <a:r>
              <a:rPr lang="en-GB" sz="1400" i="1" dirty="0" err="1"/>
              <a:t>Mgh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15894" y="5616918"/>
            <a:ext cx="235541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Potential Energy= </a:t>
            </a:r>
            <a:r>
              <a:rPr lang="en-GB" sz="1400" i="1" dirty="0"/>
              <a:t>Mg(h-y)</a:t>
            </a: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3938146" y="4029505"/>
            <a:ext cx="1243454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1135" y="3147536"/>
            <a:ext cx="1084265" cy="73866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Loss of energy for -</a:t>
            </a:r>
            <a:r>
              <a:rPr lang="en-GB" sz="1400" i="1" dirty="0" err="1"/>
              <a:t>Mgy</a:t>
            </a:r>
            <a:endParaRPr lang="en-GB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353841" y="1572955"/>
            <a:ext cx="1655280" cy="381000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equilibrium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5105400" y="6172200"/>
            <a:ext cx="2438400" cy="457200"/>
          </a:xfrm>
          <a:prstGeom prst="wedgeRectCallout">
            <a:avLst>
              <a:gd name="adj1" fmla="val -110074"/>
              <a:gd name="adj2" fmla="val -84336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Arbitrary datum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877" y="1576754"/>
            <a:ext cx="2895600" cy="381000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deflected  equilibrium</a:t>
            </a:r>
          </a:p>
        </p:txBody>
      </p:sp>
    </p:spTree>
    <p:extLst>
      <p:ext uri="{BB962C8B-B14F-4D97-AF65-F5344CB8AC3E}">
        <p14:creationId xmlns:p14="http://schemas.microsoft.com/office/powerpoint/2010/main" val="1988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animBg="1"/>
      <p:bldP spid="7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42248" cy="4572000"/>
          </a:xfrm>
        </p:spPr>
        <p:txBody>
          <a:bodyPr/>
          <a:lstStyle/>
          <a:p>
            <a:r>
              <a:rPr lang="en-GB" dirty="0"/>
              <a:t>Assuming that the potential energy of the system is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GB" dirty="0"/>
              <a:t> in the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unloaded state</a:t>
            </a:r>
            <a:r>
              <a:rPr lang="en-GB" dirty="0"/>
              <a:t>, then the loss of potential energy of the load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dirty="0"/>
              <a:t> as it produces a deflection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dirty="0"/>
              <a:t> is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GB" dirty="0"/>
              <a:t>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potential energy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/>
              <a:t>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in the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deflected equilibrium state </a:t>
            </a:r>
            <a:r>
              <a:rPr lang="en-GB" dirty="0"/>
              <a:t>is given by;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876800"/>
            <a:ext cx="1524000" cy="603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3124200"/>
          <a:ext cx="365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203200" progId="Equation.3">
                  <p:embed/>
                </p:oleObj>
              </mc:Choice>
              <mc:Fallback>
                <p:oleObj name="Equation" r:id="rId3" imgW="1828800" imgH="203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657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6126" r="5121"/>
          <a:stretch/>
        </p:blipFill>
        <p:spPr>
          <a:xfrm>
            <a:off x="7696200" y="208703"/>
            <a:ext cx="1203717" cy="13914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(strain energy in a system)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62" t="6853"/>
          <a:stretch>
            <a:fillRect/>
          </a:stretch>
        </p:blipFill>
        <p:spPr bwMode="auto">
          <a:xfrm>
            <a:off x="1352067" y="2057400"/>
            <a:ext cx="64203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00800" y="4038600"/>
          <a:ext cx="1066800" cy="79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482391" progId="Equation.3">
                  <p:embed/>
                </p:oleObj>
              </mc:Choice>
              <mc:Fallback>
                <p:oleObj name="Equation" r:id="rId3" imgW="647419" imgH="48239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1066800" cy="79487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391400" y="4953000"/>
            <a:ext cx="1524000" cy="838200"/>
          </a:xfrm>
          <a:prstGeom prst="wedgeRectCallout">
            <a:avLst>
              <a:gd name="adj1" fmla="val -90200"/>
              <a:gd name="adj2" fmla="val -73105"/>
            </a:avLst>
          </a:prstGeom>
          <a:solidFill>
            <a:srgbClr val="00B0F0">
              <a:alpha val="30000"/>
            </a:srgb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Strain energy produced by load </a:t>
            </a:r>
            <a:r>
              <a:rPr lang="en-GB" sz="1500" i="1" dirty="0">
                <a:solidFill>
                  <a:schemeClr val="tx1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Total potential energy for single force-member configuration in deflected equilibrium state</a:t>
            </a:r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43913"/>
              </p:ext>
            </p:extLst>
          </p:nvPr>
        </p:nvGraphicFramePr>
        <p:xfrm>
          <a:off x="1398714" y="2800892"/>
          <a:ext cx="3706686" cy="110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482600" progId="Equation.3">
                  <p:embed/>
                </p:oleObj>
              </mc:Choice>
              <mc:Fallback>
                <p:oleObj name="Equation" r:id="rId2" imgW="1625600" imgH="482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714" y="2800892"/>
                        <a:ext cx="3706686" cy="110076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228600" y="5715000"/>
            <a:ext cx="3048000" cy="533400"/>
          </a:xfrm>
          <a:prstGeom prst="wedgeRectCallout">
            <a:avLst>
              <a:gd name="adj1" fmla="val 2633"/>
              <a:gd name="adj2" fmla="val -451358"/>
            </a:avLst>
          </a:prstGeom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Total potential energy of a system in deflected equilibrium state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311304" y="1447800"/>
            <a:ext cx="1463704" cy="533400"/>
          </a:xfrm>
          <a:prstGeom prst="wedgeRectCallout">
            <a:avLst>
              <a:gd name="adj1" fmla="val 137353"/>
              <a:gd name="adj2" fmla="val 247129"/>
            </a:avLst>
          </a:prstGeom>
          <a:solidFill>
            <a:srgbClr val="00B05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Internal/strain energy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124200" y="4953001"/>
            <a:ext cx="2057400" cy="457201"/>
          </a:xfrm>
          <a:prstGeom prst="wedgeRectCallout">
            <a:avLst>
              <a:gd name="adj1" fmla="val -51399"/>
              <a:gd name="adj2" fmla="val -388924"/>
            </a:avLst>
          </a:prstGeom>
          <a:solidFill>
            <a:srgbClr val="FFC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rgbClr val="002060"/>
                </a:solidFill>
              </a:rPr>
              <a:t>Potential energy of external/applied loads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971800" y="4953000"/>
            <a:ext cx="2209800" cy="457201"/>
          </a:xfrm>
          <a:prstGeom prst="wedgeRectCallout">
            <a:avLst>
              <a:gd name="adj1" fmla="val 31767"/>
              <a:gd name="adj2" fmla="val -354851"/>
            </a:avLst>
          </a:prstGeom>
          <a:solidFill>
            <a:srgbClr val="FFC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Potential energy of external/applied loads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308804" y="1447800"/>
            <a:ext cx="1463704" cy="533400"/>
          </a:xfrm>
          <a:prstGeom prst="wedgeRectCallout">
            <a:avLst>
              <a:gd name="adj1" fmla="val 26636"/>
              <a:gd name="adj2" fmla="val 242037"/>
            </a:avLst>
          </a:prstGeom>
          <a:solidFill>
            <a:srgbClr val="00B05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Internal/strain energy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913328"/>
            <a:ext cx="2562101" cy="39405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500" dirty="0"/>
              <a:t>Total potential energy for a general system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94732"/>
              </p:ext>
            </p:extLst>
          </p:nvPr>
        </p:nvGraphicFramePr>
        <p:xfrm>
          <a:off x="457200" y="1965325"/>
          <a:ext cx="18827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142" imgH="177723" progId="Equation.3">
                  <p:embed/>
                </p:oleObj>
              </mc:Choice>
              <mc:Fallback>
                <p:oleObj name="Equation" r:id="rId2" imgW="825142" imgH="177723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65325"/>
                        <a:ext cx="1882775" cy="404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87513"/>
              </p:ext>
            </p:extLst>
          </p:nvPr>
        </p:nvGraphicFramePr>
        <p:xfrm>
          <a:off x="1450975" y="3124200"/>
          <a:ext cx="3273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31800" progId="Equation.3">
                  <p:embed/>
                </p:oleObj>
              </mc:Choice>
              <mc:Fallback>
                <p:oleObj name="Equation" r:id="rId4" imgW="1435100" imgH="431800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124200"/>
                        <a:ext cx="3273425" cy="984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5791200" y="1524000"/>
            <a:ext cx="2971800" cy="1295400"/>
          </a:xfrm>
          <a:prstGeom prst="wedgeRectCallout">
            <a:avLst>
              <a:gd name="adj1" fmla="val -98775"/>
              <a:gd name="adj2" fmla="val 84681"/>
            </a:avLst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002060"/>
                </a:solidFill>
              </a:rPr>
              <a:t>A system consisting of loads </a:t>
            </a:r>
            <a:r>
              <a:rPr lang="en-US" sz="1700" i="1" dirty="0">
                <a:solidFill>
                  <a:srgbClr val="002060"/>
                </a:solidFill>
              </a:rPr>
              <a:t>P</a:t>
            </a:r>
            <a:r>
              <a:rPr lang="en-US" sz="1700" i="1" baseline="-25000" dirty="0">
                <a:solidFill>
                  <a:srgbClr val="002060"/>
                </a:solidFill>
              </a:rPr>
              <a:t>1</a:t>
            </a:r>
            <a:r>
              <a:rPr lang="en-US" sz="1700" i="1" dirty="0">
                <a:solidFill>
                  <a:srgbClr val="002060"/>
                </a:solidFill>
              </a:rPr>
              <a:t>,P</a:t>
            </a:r>
            <a:r>
              <a:rPr lang="en-US" sz="1700" i="1" baseline="-25000" dirty="0">
                <a:solidFill>
                  <a:srgbClr val="002060"/>
                </a:solidFill>
              </a:rPr>
              <a:t>2</a:t>
            </a:r>
            <a:r>
              <a:rPr lang="en-US" sz="1700" i="1" dirty="0">
                <a:solidFill>
                  <a:srgbClr val="002060"/>
                </a:solidFill>
              </a:rPr>
              <a:t>, . . . , </a:t>
            </a:r>
            <a:r>
              <a:rPr lang="en-US" sz="1700" i="1" dirty="0" err="1">
                <a:solidFill>
                  <a:srgbClr val="002060"/>
                </a:solidFill>
              </a:rPr>
              <a:t>P</a:t>
            </a:r>
            <a:r>
              <a:rPr lang="en-US" sz="1700" i="1" baseline="-25000" dirty="0" err="1">
                <a:solidFill>
                  <a:srgbClr val="002060"/>
                </a:solidFill>
              </a:rPr>
              <a:t>n</a:t>
            </a:r>
            <a:r>
              <a:rPr lang="en-US" sz="1700" dirty="0">
                <a:solidFill>
                  <a:srgbClr val="002060"/>
                </a:solidFill>
              </a:rPr>
              <a:t> producing corresponding displacements </a:t>
            </a:r>
            <a:r>
              <a:rPr lang="el-GR" sz="1700" i="1" dirty="0">
                <a:solidFill>
                  <a:srgbClr val="002060"/>
                </a:solidFill>
              </a:rPr>
              <a:t>Δ</a:t>
            </a:r>
            <a:r>
              <a:rPr lang="en-US" sz="1700" i="1" baseline="-25000" dirty="0">
                <a:solidFill>
                  <a:srgbClr val="002060"/>
                </a:solidFill>
              </a:rPr>
              <a:t>1</a:t>
            </a:r>
            <a:r>
              <a:rPr lang="en-US" sz="1700" i="1" dirty="0">
                <a:solidFill>
                  <a:srgbClr val="002060"/>
                </a:solidFill>
              </a:rPr>
              <a:t>,</a:t>
            </a:r>
            <a:r>
              <a:rPr lang="el-GR" sz="1700" i="1" dirty="0">
                <a:solidFill>
                  <a:srgbClr val="002060"/>
                </a:solidFill>
              </a:rPr>
              <a:t> Δ</a:t>
            </a:r>
            <a:r>
              <a:rPr lang="en-US" sz="1700" i="1" baseline="-25000" dirty="0">
                <a:solidFill>
                  <a:srgbClr val="002060"/>
                </a:solidFill>
              </a:rPr>
              <a:t>2</a:t>
            </a:r>
            <a:r>
              <a:rPr lang="en-US" sz="1700" i="1" dirty="0">
                <a:solidFill>
                  <a:srgbClr val="002060"/>
                </a:solidFill>
              </a:rPr>
              <a:t>, . . . ,</a:t>
            </a:r>
            <a:r>
              <a:rPr lang="el-GR" sz="1700" i="1" dirty="0">
                <a:solidFill>
                  <a:srgbClr val="002060"/>
                </a:solidFill>
              </a:rPr>
              <a:t> Δ</a:t>
            </a:r>
            <a:r>
              <a:rPr lang="en-GB" sz="1700" i="1" baseline="-25000" dirty="0">
                <a:solidFill>
                  <a:srgbClr val="002060"/>
                </a:solidFill>
              </a:rPr>
              <a:t>n </a:t>
            </a:r>
            <a:r>
              <a:rPr lang="en-GB" sz="1700" dirty="0">
                <a:solidFill>
                  <a:srgbClr val="002060"/>
                </a:solidFill>
              </a:rPr>
              <a:t>in the direction of load</a:t>
            </a:r>
            <a:endParaRPr lang="en-GB" sz="1700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20128"/>
              </p:ext>
            </p:extLst>
          </p:nvPr>
        </p:nvGraphicFramePr>
        <p:xfrm>
          <a:off x="3200400" y="4940300"/>
          <a:ext cx="3460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431800" progId="Equation.3">
                  <p:embed/>
                </p:oleObj>
              </mc:Choice>
              <mc:Fallback>
                <p:oleObj name="Equation" r:id="rId6" imgW="1384300" imgH="43180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40300"/>
                        <a:ext cx="3460750" cy="10795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113692" y="4108450"/>
            <a:ext cx="1811338" cy="8318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24592" y="2370138"/>
            <a:ext cx="1689100" cy="7540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5791200" y="3352800"/>
            <a:ext cx="2971800" cy="609600"/>
          </a:xfrm>
          <a:prstGeom prst="wedgeRectCallout">
            <a:avLst>
              <a:gd name="adj1" fmla="val -94830"/>
              <a:gd name="adj2" fmla="val 13188"/>
            </a:avLst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dirty="0">
                <a:solidFill>
                  <a:srgbClr val="002060"/>
                </a:solidFill>
              </a:rPr>
              <a:t>Potential energy of all loads</a:t>
            </a:r>
            <a:endParaRPr lang="en-GB" sz="1700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6899</TotalTime>
  <Words>1717</Words>
  <Application>Microsoft Office PowerPoint</Application>
  <PresentationFormat>On-screen Show (4:3)</PresentationFormat>
  <Paragraphs>279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Wingdings</vt:lpstr>
      <vt:lpstr>Georgia</vt:lpstr>
      <vt:lpstr>Calibri</vt:lpstr>
      <vt:lpstr>Times New Roman</vt:lpstr>
      <vt:lpstr>Courier New</vt:lpstr>
      <vt:lpstr>Wingdings 2</vt:lpstr>
      <vt:lpstr>Arial</vt:lpstr>
      <vt:lpstr>Civic</vt:lpstr>
      <vt:lpstr>Equation</vt:lpstr>
      <vt:lpstr>Structural Design and Inspection-Energy method</vt:lpstr>
      <vt:lpstr>Suggested Readings</vt:lpstr>
      <vt:lpstr>Objective(s)</vt:lpstr>
      <vt:lpstr>Review </vt:lpstr>
      <vt:lpstr>Total Potential Energy (TPE)</vt:lpstr>
      <vt:lpstr>Note </vt:lpstr>
      <vt:lpstr>Note (strain energy in a system) </vt:lpstr>
      <vt:lpstr>Total potential energy for single force-member configuration in deflected equilibrium state</vt:lpstr>
      <vt:lpstr>Total potential energy for a general system</vt:lpstr>
      <vt:lpstr>The principle of the stationary value of the total potential energy</vt:lpstr>
      <vt:lpstr>Reminder </vt:lpstr>
      <vt:lpstr>Reminder (similarities with previous methods) </vt:lpstr>
      <vt:lpstr>What is stationary value?</vt:lpstr>
      <vt:lpstr>Qualitative demonstration</vt:lpstr>
      <vt:lpstr>The principle of the stationary value of the total potential energy (definition)</vt:lpstr>
      <vt:lpstr>Note </vt:lpstr>
      <vt:lpstr>Task for the students</vt:lpstr>
      <vt:lpstr>Example </vt:lpstr>
      <vt:lpstr>Solution </vt:lpstr>
      <vt:lpstr>Solution </vt:lpstr>
      <vt:lpstr>Solution using complementary energy method</vt:lpstr>
      <vt:lpstr>Example </vt:lpstr>
      <vt:lpstr>Reminder</vt:lpstr>
      <vt:lpstr>Solution </vt:lpstr>
      <vt:lpstr>Solution </vt:lpstr>
      <vt:lpstr>Solution </vt:lpstr>
      <vt:lpstr>Example </vt:lpstr>
      <vt:lpstr>Solution </vt:lpstr>
      <vt:lpstr>Example </vt:lpstr>
      <vt:lpstr>Solution </vt:lpstr>
      <vt:lpstr>Solution </vt:lpstr>
      <vt:lpstr>Solution </vt:lpstr>
      <vt:lpstr>Example </vt:lpstr>
      <vt:lpstr>Solution </vt:lpstr>
      <vt:lpstr>Example </vt:lpstr>
      <vt:lpstr>Solution </vt:lpstr>
      <vt:lpstr>Tutorial 1</vt:lpstr>
      <vt:lpstr>Tutorial 2</vt:lpstr>
      <vt:lpstr>Practical Example of Tutorial 2</vt:lpstr>
      <vt:lpstr>Tutorial 3</vt:lpstr>
      <vt:lpstr>Tutorial 4</vt:lpstr>
      <vt:lpstr>Tutorial 5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Damghani</dc:creator>
  <cp:lastModifiedBy>Mahdi Damghani</cp:lastModifiedBy>
  <cp:revision>278</cp:revision>
  <dcterms:created xsi:type="dcterms:W3CDTF">2016-07-21T07:20:36Z</dcterms:created>
  <dcterms:modified xsi:type="dcterms:W3CDTF">2022-09-05T08:12:41Z</dcterms:modified>
</cp:coreProperties>
</file>