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38"/>
  </p:notesMasterIdLst>
  <p:sldIdLst>
    <p:sldId id="256" r:id="rId2"/>
    <p:sldId id="284" r:id="rId3"/>
    <p:sldId id="317" r:id="rId4"/>
    <p:sldId id="257" r:id="rId5"/>
    <p:sldId id="285" r:id="rId6"/>
    <p:sldId id="318" r:id="rId7"/>
    <p:sldId id="287" r:id="rId8"/>
    <p:sldId id="288" r:id="rId9"/>
    <p:sldId id="289" r:id="rId10"/>
    <p:sldId id="293" r:id="rId11"/>
    <p:sldId id="294" r:id="rId12"/>
    <p:sldId id="295" r:id="rId13"/>
    <p:sldId id="296" r:id="rId14"/>
    <p:sldId id="290" r:id="rId15"/>
    <p:sldId id="315" r:id="rId16"/>
    <p:sldId id="316" r:id="rId17"/>
    <p:sldId id="291" r:id="rId18"/>
    <p:sldId id="292" r:id="rId19"/>
    <p:sldId id="297" r:id="rId20"/>
    <p:sldId id="298" r:id="rId21"/>
    <p:sldId id="299" r:id="rId22"/>
    <p:sldId id="300" r:id="rId23"/>
    <p:sldId id="301" r:id="rId24"/>
    <p:sldId id="302" r:id="rId25"/>
    <p:sldId id="303" r:id="rId26"/>
    <p:sldId id="306" r:id="rId27"/>
    <p:sldId id="307" r:id="rId28"/>
    <p:sldId id="308" r:id="rId29"/>
    <p:sldId id="309" r:id="rId30"/>
    <p:sldId id="310" r:id="rId31"/>
    <p:sldId id="312" r:id="rId32"/>
    <p:sldId id="311" r:id="rId33"/>
    <p:sldId id="313" r:id="rId34"/>
    <p:sldId id="314" r:id="rId35"/>
    <p:sldId id="304" r:id="rId36"/>
    <p:sldId id="305" r:id="rId37"/>
  </p:sldIdLst>
  <p:sldSz cx="4610100" cy="346075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27" autoAdjust="0"/>
  </p:normalViewPr>
  <p:slideViewPr>
    <p:cSldViewPr>
      <p:cViewPr varScale="1">
        <p:scale>
          <a:sx n="139" d="100"/>
          <a:sy n="139" d="100"/>
        </p:scale>
        <p:origin x="1512" y="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C6E30-4B06-4962-993C-B3E5FB5AAC58}" type="doc">
      <dgm:prSet loTypeId="urn:microsoft.com/office/officeart/2005/8/layout/hProcess9" loCatId="process" qsTypeId="urn:microsoft.com/office/officeart/2005/8/quickstyle/simple1" qsCatId="simple" csTypeId="urn:microsoft.com/office/officeart/2005/8/colors/colorful3" csCatId="colorful" phldr="1"/>
      <dgm:spPr/>
    </dgm:pt>
    <dgm:pt modelId="{5C535850-C3D7-4EE4-9C0E-2073CB174E34}">
      <dgm:prSet phldrT="[Text]"/>
      <dgm:spPr/>
      <dgm:t>
        <a:bodyPr/>
        <a:lstStyle/>
        <a:p>
          <a:r>
            <a:rPr lang="en-GB" dirty="0" smtClean="0"/>
            <a:t>1- Assume all beams are fixed &amp; calculate FEM</a:t>
          </a:r>
          <a:endParaRPr lang="en-GB" dirty="0"/>
        </a:p>
      </dgm:t>
    </dgm:pt>
    <dgm:pt modelId="{9AACCA72-84D5-49FF-B49E-6595EECC5DD3}" type="parTrans" cxnId="{7E145F61-C623-4D0E-8B13-2BDC1F44EC61}">
      <dgm:prSet/>
      <dgm:spPr/>
      <dgm:t>
        <a:bodyPr/>
        <a:lstStyle/>
        <a:p>
          <a:endParaRPr lang="en-GB"/>
        </a:p>
      </dgm:t>
    </dgm:pt>
    <dgm:pt modelId="{4CB2BCDE-3E56-48EA-AD14-9665E3CDC275}" type="sibTrans" cxnId="{7E145F61-C623-4D0E-8B13-2BDC1F44EC61}">
      <dgm:prSet/>
      <dgm:spPr/>
      <dgm:t>
        <a:bodyPr/>
        <a:lstStyle/>
        <a:p>
          <a:endParaRPr lang="en-GB"/>
        </a:p>
      </dgm:t>
    </dgm:pt>
    <dgm:pt modelId="{44DD9ED5-73C6-4DFE-A016-A33D483CBABA}">
      <dgm:prSet phldrT="[Text]"/>
      <dgm:spPr/>
      <dgm:t>
        <a:bodyPr/>
        <a:lstStyle/>
        <a:p>
          <a:r>
            <a:rPr lang="en-GB" dirty="0" smtClean="0"/>
            <a:t>2- Establish Slope-Deflection equations</a:t>
          </a:r>
          <a:endParaRPr lang="en-GB" dirty="0"/>
        </a:p>
      </dgm:t>
    </dgm:pt>
    <dgm:pt modelId="{849C78C7-DF7F-42FD-B1D1-28B2E3938942}" type="parTrans" cxnId="{EFAE2BF9-32A9-444C-9047-4D08A73CEBB9}">
      <dgm:prSet/>
      <dgm:spPr/>
      <dgm:t>
        <a:bodyPr/>
        <a:lstStyle/>
        <a:p>
          <a:endParaRPr lang="en-GB"/>
        </a:p>
      </dgm:t>
    </dgm:pt>
    <dgm:pt modelId="{3F9DEB23-ADB7-46F8-A12E-7486709260BC}" type="sibTrans" cxnId="{EFAE2BF9-32A9-444C-9047-4D08A73CEBB9}">
      <dgm:prSet/>
      <dgm:spPr/>
      <dgm:t>
        <a:bodyPr/>
        <a:lstStyle/>
        <a:p>
          <a:endParaRPr lang="en-GB"/>
        </a:p>
      </dgm:t>
    </dgm:pt>
    <dgm:pt modelId="{C7DAF51D-02EB-4E74-90DF-575F174C9209}">
      <dgm:prSet phldrT="[Text]"/>
      <dgm:spPr/>
      <dgm:t>
        <a:bodyPr/>
        <a:lstStyle/>
        <a:p>
          <a:r>
            <a:rPr lang="en-GB" dirty="0" smtClean="0"/>
            <a:t>3- Enforce boundary conditions &amp; equilibrium conditions at joints</a:t>
          </a:r>
          <a:endParaRPr lang="en-GB" dirty="0"/>
        </a:p>
      </dgm:t>
    </dgm:pt>
    <dgm:pt modelId="{F11A229B-4BCF-411E-8F7B-7CDBDC6168F0}" type="parTrans" cxnId="{4966B489-11BA-4FAB-9F0C-2ADF3619D79B}">
      <dgm:prSet/>
      <dgm:spPr/>
      <dgm:t>
        <a:bodyPr/>
        <a:lstStyle/>
        <a:p>
          <a:endParaRPr lang="en-GB"/>
        </a:p>
      </dgm:t>
    </dgm:pt>
    <dgm:pt modelId="{966E211B-F498-4E6F-8CCA-790ED5092044}" type="sibTrans" cxnId="{4966B489-11BA-4FAB-9F0C-2ADF3619D79B}">
      <dgm:prSet/>
      <dgm:spPr/>
      <dgm:t>
        <a:bodyPr/>
        <a:lstStyle/>
        <a:p>
          <a:endParaRPr lang="en-GB"/>
        </a:p>
      </dgm:t>
    </dgm:pt>
    <dgm:pt modelId="{A43978D9-D050-4AE9-8E43-481D002FD96A}">
      <dgm:prSet phldrT="[Text]"/>
      <dgm:spPr/>
      <dgm:t>
        <a:bodyPr/>
        <a:lstStyle/>
        <a:p>
          <a:r>
            <a:rPr lang="en-GB" dirty="0" smtClean="0"/>
            <a:t>4- Solve simultaneous equations to get slopes/deflections</a:t>
          </a:r>
          <a:endParaRPr lang="en-GB" dirty="0"/>
        </a:p>
      </dgm:t>
    </dgm:pt>
    <dgm:pt modelId="{1F585FCC-B5C5-4090-BEA9-81A878B3A4DD}" type="parTrans" cxnId="{B7783A4C-7FA5-42C8-9D49-EC0D77F3625C}">
      <dgm:prSet/>
      <dgm:spPr/>
      <dgm:t>
        <a:bodyPr/>
        <a:lstStyle/>
        <a:p>
          <a:endParaRPr lang="en-GB"/>
        </a:p>
      </dgm:t>
    </dgm:pt>
    <dgm:pt modelId="{2476DC11-77B1-4D0B-A002-FD9C2056E131}" type="sibTrans" cxnId="{B7783A4C-7FA5-42C8-9D49-EC0D77F3625C}">
      <dgm:prSet/>
      <dgm:spPr/>
      <dgm:t>
        <a:bodyPr/>
        <a:lstStyle/>
        <a:p>
          <a:endParaRPr lang="en-GB"/>
        </a:p>
      </dgm:t>
    </dgm:pt>
    <dgm:pt modelId="{B780D488-09DE-4EAE-984D-82EA6DC7BAFA}" type="pres">
      <dgm:prSet presAssocID="{20CC6E30-4B06-4962-993C-B3E5FB5AAC58}" presName="CompostProcess" presStyleCnt="0">
        <dgm:presLayoutVars>
          <dgm:dir/>
          <dgm:resizeHandles val="exact"/>
        </dgm:presLayoutVars>
      </dgm:prSet>
      <dgm:spPr/>
    </dgm:pt>
    <dgm:pt modelId="{4B6D2B2B-2ED4-48B1-A270-0FC863FEDE30}" type="pres">
      <dgm:prSet presAssocID="{20CC6E30-4B06-4962-993C-B3E5FB5AAC58}" presName="arrow" presStyleLbl="bgShp" presStyleIdx="0" presStyleCnt="1"/>
      <dgm:spPr/>
    </dgm:pt>
    <dgm:pt modelId="{26DDB60A-AD55-445F-91F9-BE6379A2AA40}" type="pres">
      <dgm:prSet presAssocID="{20CC6E30-4B06-4962-993C-B3E5FB5AAC58}" presName="linearProcess" presStyleCnt="0"/>
      <dgm:spPr/>
    </dgm:pt>
    <dgm:pt modelId="{C2459EE9-CB4D-4712-8CEC-70C157B2FB52}" type="pres">
      <dgm:prSet presAssocID="{5C535850-C3D7-4EE4-9C0E-2073CB174E34}" presName="textNode" presStyleLbl="node1" presStyleIdx="0" presStyleCnt="4">
        <dgm:presLayoutVars>
          <dgm:bulletEnabled val="1"/>
        </dgm:presLayoutVars>
      </dgm:prSet>
      <dgm:spPr/>
      <dgm:t>
        <a:bodyPr/>
        <a:lstStyle/>
        <a:p>
          <a:endParaRPr lang="en-GB"/>
        </a:p>
      </dgm:t>
    </dgm:pt>
    <dgm:pt modelId="{0422C978-EAD3-496E-9A5A-B19EE5EDDEB1}" type="pres">
      <dgm:prSet presAssocID="{4CB2BCDE-3E56-48EA-AD14-9665E3CDC275}" presName="sibTrans" presStyleCnt="0"/>
      <dgm:spPr/>
    </dgm:pt>
    <dgm:pt modelId="{8BE5A92D-03C8-43F2-943C-1C8CEE23F2FA}" type="pres">
      <dgm:prSet presAssocID="{44DD9ED5-73C6-4DFE-A016-A33D483CBABA}" presName="textNode" presStyleLbl="node1" presStyleIdx="1" presStyleCnt="4">
        <dgm:presLayoutVars>
          <dgm:bulletEnabled val="1"/>
        </dgm:presLayoutVars>
      </dgm:prSet>
      <dgm:spPr/>
      <dgm:t>
        <a:bodyPr/>
        <a:lstStyle/>
        <a:p>
          <a:endParaRPr lang="en-GB"/>
        </a:p>
      </dgm:t>
    </dgm:pt>
    <dgm:pt modelId="{EDD8D217-07F6-4C5A-804A-2BB4DA0FA15D}" type="pres">
      <dgm:prSet presAssocID="{3F9DEB23-ADB7-46F8-A12E-7486709260BC}" presName="sibTrans" presStyleCnt="0"/>
      <dgm:spPr/>
    </dgm:pt>
    <dgm:pt modelId="{42305FFA-6CF8-491A-9106-059520970B5D}" type="pres">
      <dgm:prSet presAssocID="{C7DAF51D-02EB-4E74-90DF-575F174C9209}" presName="textNode" presStyleLbl="node1" presStyleIdx="2" presStyleCnt="4">
        <dgm:presLayoutVars>
          <dgm:bulletEnabled val="1"/>
        </dgm:presLayoutVars>
      </dgm:prSet>
      <dgm:spPr/>
      <dgm:t>
        <a:bodyPr/>
        <a:lstStyle/>
        <a:p>
          <a:endParaRPr lang="en-GB"/>
        </a:p>
      </dgm:t>
    </dgm:pt>
    <dgm:pt modelId="{17A19A7A-3A2C-493A-8626-A970E1EBEA61}" type="pres">
      <dgm:prSet presAssocID="{966E211B-F498-4E6F-8CCA-790ED5092044}" presName="sibTrans" presStyleCnt="0"/>
      <dgm:spPr/>
    </dgm:pt>
    <dgm:pt modelId="{2C5B4F8C-968F-490E-A96E-8CD2CEA10B27}" type="pres">
      <dgm:prSet presAssocID="{A43978D9-D050-4AE9-8E43-481D002FD96A}" presName="textNode" presStyleLbl="node1" presStyleIdx="3" presStyleCnt="4">
        <dgm:presLayoutVars>
          <dgm:bulletEnabled val="1"/>
        </dgm:presLayoutVars>
      </dgm:prSet>
      <dgm:spPr/>
      <dgm:t>
        <a:bodyPr/>
        <a:lstStyle/>
        <a:p>
          <a:endParaRPr lang="en-GB"/>
        </a:p>
      </dgm:t>
    </dgm:pt>
  </dgm:ptLst>
  <dgm:cxnLst>
    <dgm:cxn modelId="{EFAE2BF9-32A9-444C-9047-4D08A73CEBB9}" srcId="{20CC6E30-4B06-4962-993C-B3E5FB5AAC58}" destId="{44DD9ED5-73C6-4DFE-A016-A33D483CBABA}" srcOrd="1" destOrd="0" parTransId="{849C78C7-DF7F-42FD-B1D1-28B2E3938942}" sibTransId="{3F9DEB23-ADB7-46F8-A12E-7486709260BC}"/>
    <dgm:cxn modelId="{1F567018-8695-4FDB-9F61-A264C29863C1}" type="presOf" srcId="{A43978D9-D050-4AE9-8E43-481D002FD96A}" destId="{2C5B4F8C-968F-490E-A96E-8CD2CEA10B27}" srcOrd="0" destOrd="0" presId="urn:microsoft.com/office/officeart/2005/8/layout/hProcess9"/>
    <dgm:cxn modelId="{7E145F61-C623-4D0E-8B13-2BDC1F44EC61}" srcId="{20CC6E30-4B06-4962-993C-B3E5FB5AAC58}" destId="{5C535850-C3D7-4EE4-9C0E-2073CB174E34}" srcOrd="0" destOrd="0" parTransId="{9AACCA72-84D5-49FF-B49E-6595EECC5DD3}" sibTransId="{4CB2BCDE-3E56-48EA-AD14-9665E3CDC275}"/>
    <dgm:cxn modelId="{B7783A4C-7FA5-42C8-9D49-EC0D77F3625C}" srcId="{20CC6E30-4B06-4962-993C-B3E5FB5AAC58}" destId="{A43978D9-D050-4AE9-8E43-481D002FD96A}" srcOrd="3" destOrd="0" parTransId="{1F585FCC-B5C5-4090-BEA9-81A878B3A4DD}" sibTransId="{2476DC11-77B1-4D0B-A002-FD9C2056E131}"/>
    <dgm:cxn modelId="{950271FB-E466-4157-BEAD-8B91022CCD43}" type="presOf" srcId="{5C535850-C3D7-4EE4-9C0E-2073CB174E34}" destId="{C2459EE9-CB4D-4712-8CEC-70C157B2FB52}" srcOrd="0" destOrd="0" presId="urn:microsoft.com/office/officeart/2005/8/layout/hProcess9"/>
    <dgm:cxn modelId="{7C8498DC-253C-4E48-8CC2-F1FB55D4A761}" type="presOf" srcId="{20CC6E30-4B06-4962-993C-B3E5FB5AAC58}" destId="{B780D488-09DE-4EAE-984D-82EA6DC7BAFA}" srcOrd="0" destOrd="0" presId="urn:microsoft.com/office/officeart/2005/8/layout/hProcess9"/>
    <dgm:cxn modelId="{CF7F8F5C-ADBA-4A76-BD64-878A9DCAF392}" type="presOf" srcId="{44DD9ED5-73C6-4DFE-A016-A33D483CBABA}" destId="{8BE5A92D-03C8-43F2-943C-1C8CEE23F2FA}" srcOrd="0" destOrd="0" presId="urn:microsoft.com/office/officeart/2005/8/layout/hProcess9"/>
    <dgm:cxn modelId="{F270AA50-3A76-40DE-81A2-3246A397D2D3}" type="presOf" srcId="{C7DAF51D-02EB-4E74-90DF-575F174C9209}" destId="{42305FFA-6CF8-491A-9106-059520970B5D}" srcOrd="0" destOrd="0" presId="urn:microsoft.com/office/officeart/2005/8/layout/hProcess9"/>
    <dgm:cxn modelId="{4966B489-11BA-4FAB-9F0C-2ADF3619D79B}" srcId="{20CC6E30-4B06-4962-993C-B3E5FB5AAC58}" destId="{C7DAF51D-02EB-4E74-90DF-575F174C9209}" srcOrd="2" destOrd="0" parTransId="{F11A229B-4BCF-411E-8F7B-7CDBDC6168F0}" sibTransId="{966E211B-F498-4E6F-8CCA-790ED5092044}"/>
    <dgm:cxn modelId="{7A2D60AA-5A6F-4E57-88D6-145FB88A3642}" type="presParOf" srcId="{B780D488-09DE-4EAE-984D-82EA6DC7BAFA}" destId="{4B6D2B2B-2ED4-48B1-A270-0FC863FEDE30}" srcOrd="0" destOrd="0" presId="urn:microsoft.com/office/officeart/2005/8/layout/hProcess9"/>
    <dgm:cxn modelId="{1C2215ED-94FF-405F-A0A2-C591AAFE8BD0}" type="presParOf" srcId="{B780D488-09DE-4EAE-984D-82EA6DC7BAFA}" destId="{26DDB60A-AD55-445F-91F9-BE6379A2AA40}" srcOrd="1" destOrd="0" presId="urn:microsoft.com/office/officeart/2005/8/layout/hProcess9"/>
    <dgm:cxn modelId="{8D2638A4-B580-4BD5-A195-AF0619B0752D}" type="presParOf" srcId="{26DDB60A-AD55-445F-91F9-BE6379A2AA40}" destId="{C2459EE9-CB4D-4712-8CEC-70C157B2FB52}" srcOrd="0" destOrd="0" presId="urn:microsoft.com/office/officeart/2005/8/layout/hProcess9"/>
    <dgm:cxn modelId="{3B9D8FE8-48A2-45A6-B577-6EE4D199CAE0}" type="presParOf" srcId="{26DDB60A-AD55-445F-91F9-BE6379A2AA40}" destId="{0422C978-EAD3-496E-9A5A-B19EE5EDDEB1}" srcOrd="1" destOrd="0" presId="urn:microsoft.com/office/officeart/2005/8/layout/hProcess9"/>
    <dgm:cxn modelId="{D0622D40-22BC-46AF-AE55-441D7F0BC15D}" type="presParOf" srcId="{26DDB60A-AD55-445F-91F9-BE6379A2AA40}" destId="{8BE5A92D-03C8-43F2-943C-1C8CEE23F2FA}" srcOrd="2" destOrd="0" presId="urn:microsoft.com/office/officeart/2005/8/layout/hProcess9"/>
    <dgm:cxn modelId="{95F70371-EE32-4621-945B-5FE8BDA389E5}" type="presParOf" srcId="{26DDB60A-AD55-445F-91F9-BE6379A2AA40}" destId="{EDD8D217-07F6-4C5A-804A-2BB4DA0FA15D}" srcOrd="3" destOrd="0" presId="urn:microsoft.com/office/officeart/2005/8/layout/hProcess9"/>
    <dgm:cxn modelId="{8F37EA1A-88E3-4D89-A560-8FD0556D378F}" type="presParOf" srcId="{26DDB60A-AD55-445F-91F9-BE6379A2AA40}" destId="{42305FFA-6CF8-491A-9106-059520970B5D}" srcOrd="4" destOrd="0" presId="urn:microsoft.com/office/officeart/2005/8/layout/hProcess9"/>
    <dgm:cxn modelId="{171E420A-0E12-4766-A0FA-1EABE985AD1F}" type="presParOf" srcId="{26DDB60A-AD55-445F-91F9-BE6379A2AA40}" destId="{17A19A7A-3A2C-493A-8626-A970E1EBEA61}" srcOrd="5" destOrd="0" presId="urn:microsoft.com/office/officeart/2005/8/layout/hProcess9"/>
    <dgm:cxn modelId="{BB7899B7-F867-4000-8094-FFD661923536}" type="presParOf" srcId="{26DDB60A-AD55-445F-91F9-BE6379A2AA40}" destId="{2C5B4F8C-968F-490E-A96E-8CD2CEA10B2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D2B2B-2ED4-48B1-A270-0FC863FEDE30}">
      <dsp:nvSpPr>
        <dsp:cNvPr id="0" name=""/>
        <dsp:cNvSpPr/>
      </dsp:nvSpPr>
      <dsp:spPr>
        <a:xfrm>
          <a:off x="285749" y="0"/>
          <a:ext cx="3238500" cy="121073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59EE9-CB4D-4712-8CEC-70C157B2FB52}">
      <dsp:nvSpPr>
        <dsp:cNvPr id="0" name=""/>
        <dsp:cNvSpPr/>
      </dsp:nvSpPr>
      <dsp:spPr>
        <a:xfrm>
          <a:off x="1906" y="363219"/>
          <a:ext cx="917153" cy="48429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smtClean="0"/>
            <a:t>1- Assume all beams are fixed &amp; calculate FEM</a:t>
          </a:r>
          <a:endParaRPr lang="en-GB" sz="700" kern="1200" dirty="0"/>
        </a:p>
      </dsp:txBody>
      <dsp:txXfrm>
        <a:off x="25547" y="386860"/>
        <a:ext cx="869871" cy="437011"/>
      </dsp:txXfrm>
    </dsp:sp>
    <dsp:sp modelId="{8BE5A92D-03C8-43F2-943C-1C8CEE23F2FA}">
      <dsp:nvSpPr>
        <dsp:cNvPr id="0" name=""/>
        <dsp:cNvSpPr/>
      </dsp:nvSpPr>
      <dsp:spPr>
        <a:xfrm>
          <a:off x="964917" y="363219"/>
          <a:ext cx="917153" cy="484293"/>
        </a:xfrm>
        <a:prstGeom prst="roundRect">
          <a:avLst/>
        </a:prstGeom>
        <a:solidFill>
          <a:schemeClr val="accent3">
            <a:hueOff val="-4109389"/>
            <a:satOff val="4187"/>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smtClean="0"/>
            <a:t>2- Establish Slope-Deflection equations</a:t>
          </a:r>
          <a:endParaRPr lang="en-GB" sz="700" kern="1200" dirty="0"/>
        </a:p>
      </dsp:txBody>
      <dsp:txXfrm>
        <a:off x="988558" y="386860"/>
        <a:ext cx="869871" cy="437011"/>
      </dsp:txXfrm>
    </dsp:sp>
    <dsp:sp modelId="{42305FFA-6CF8-491A-9106-059520970B5D}">
      <dsp:nvSpPr>
        <dsp:cNvPr id="0" name=""/>
        <dsp:cNvSpPr/>
      </dsp:nvSpPr>
      <dsp:spPr>
        <a:xfrm>
          <a:off x="1927928" y="363219"/>
          <a:ext cx="917153" cy="484293"/>
        </a:xfrm>
        <a:prstGeom prst="roundRect">
          <a:avLst/>
        </a:prstGeom>
        <a:solidFill>
          <a:schemeClr val="accent3">
            <a:hueOff val="-8218778"/>
            <a:satOff val="8375"/>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smtClean="0"/>
            <a:t>3- Enforce boundary conditions &amp; equilibrium conditions at joints</a:t>
          </a:r>
          <a:endParaRPr lang="en-GB" sz="700" kern="1200" dirty="0"/>
        </a:p>
      </dsp:txBody>
      <dsp:txXfrm>
        <a:off x="1951569" y="386860"/>
        <a:ext cx="869871" cy="437011"/>
      </dsp:txXfrm>
    </dsp:sp>
    <dsp:sp modelId="{2C5B4F8C-968F-490E-A96E-8CD2CEA10B27}">
      <dsp:nvSpPr>
        <dsp:cNvPr id="0" name=""/>
        <dsp:cNvSpPr/>
      </dsp:nvSpPr>
      <dsp:spPr>
        <a:xfrm>
          <a:off x="2890939" y="363219"/>
          <a:ext cx="917153" cy="484293"/>
        </a:xfrm>
        <a:prstGeom prst="roundRect">
          <a:avLst/>
        </a:prstGeom>
        <a:solidFill>
          <a:schemeClr val="accent3">
            <a:hueOff val="-12328166"/>
            <a:satOff val="12562"/>
            <a:lumOff val="-23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kern="1200" dirty="0" smtClean="0"/>
            <a:t>4- Solve simultaneous equations to get slopes/deflections</a:t>
          </a:r>
          <a:endParaRPr lang="en-GB" sz="700" kern="1200" dirty="0"/>
        </a:p>
      </dsp:txBody>
      <dsp:txXfrm>
        <a:off x="2914580" y="386860"/>
        <a:ext cx="869871" cy="4370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4" cy="337107"/>
          </a:xfrm>
          <a:prstGeom prst="rect">
            <a:avLst/>
          </a:prstGeom>
        </p:spPr>
        <p:txBody>
          <a:bodyPr vert="horz" lIns="188238" tIns="94119" rIns="188238" bIns="94119" rtlCol="0"/>
          <a:lstStyle>
            <a:lvl1pPr algn="l">
              <a:defRPr sz="2500"/>
            </a:lvl1pPr>
          </a:lstStyle>
          <a:p>
            <a:endParaRPr lang="en-GB"/>
          </a:p>
        </p:txBody>
      </p:sp>
      <p:sp>
        <p:nvSpPr>
          <p:cNvPr id="3" name="Date Placeholder 2"/>
          <p:cNvSpPr>
            <a:spLocks noGrp="1"/>
          </p:cNvSpPr>
          <p:nvPr>
            <p:ph type="dt" idx="1"/>
          </p:nvPr>
        </p:nvSpPr>
        <p:spPr>
          <a:xfrm>
            <a:off x="5592471" y="0"/>
            <a:ext cx="4276794" cy="337107"/>
          </a:xfrm>
          <a:prstGeom prst="rect">
            <a:avLst/>
          </a:prstGeom>
        </p:spPr>
        <p:txBody>
          <a:bodyPr vert="horz" lIns="188238" tIns="94119" rIns="188238" bIns="94119" rtlCol="0"/>
          <a:lstStyle>
            <a:lvl1pPr algn="r">
              <a:defRPr sz="2500"/>
            </a:lvl1pPr>
          </a:lstStyle>
          <a:p>
            <a:fld id="{E5DA012D-5769-4DFF-A91B-1A8ABF9B47B9}" type="datetimeFigureOut">
              <a:rPr lang="en-GB" smtClean="0"/>
              <a:pPr/>
              <a:t>22/01/2019</a:t>
            </a:fld>
            <a:endParaRPr lang="en-GB"/>
          </a:p>
        </p:txBody>
      </p:sp>
      <p:sp>
        <p:nvSpPr>
          <p:cNvPr id="4" name="Slide Image Placeholder 3"/>
          <p:cNvSpPr>
            <a:spLocks noGrp="1" noRot="1" noChangeAspect="1"/>
          </p:cNvSpPr>
          <p:nvPr>
            <p:ph type="sldImg" idx="2"/>
          </p:nvPr>
        </p:nvSpPr>
        <p:spPr>
          <a:xfrm>
            <a:off x="3422650" y="844550"/>
            <a:ext cx="3027363" cy="2273300"/>
          </a:xfrm>
          <a:prstGeom prst="rect">
            <a:avLst/>
          </a:prstGeom>
          <a:noFill/>
          <a:ln w="12700">
            <a:solidFill>
              <a:prstClr val="black"/>
            </a:solidFill>
          </a:ln>
        </p:spPr>
        <p:txBody>
          <a:bodyPr vert="horz" lIns="188238" tIns="94119" rIns="188238" bIns="94119" rtlCol="0" anchor="ctr"/>
          <a:lstStyle/>
          <a:p>
            <a:endParaRPr lang="en-GB"/>
          </a:p>
        </p:txBody>
      </p:sp>
      <p:sp>
        <p:nvSpPr>
          <p:cNvPr id="5" name="Notes Placeholder 4"/>
          <p:cNvSpPr>
            <a:spLocks noGrp="1"/>
          </p:cNvSpPr>
          <p:nvPr>
            <p:ph type="body" sz="quarter" idx="3"/>
          </p:nvPr>
        </p:nvSpPr>
        <p:spPr>
          <a:xfrm>
            <a:off x="985907" y="3244256"/>
            <a:ext cx="7900850" cy="2656639"/>
          </a:xfrm>
          <a:prstGeom prst="rect">
            <a:avLst/>
          </a:prstGeom>
        </p:spPr>
        <p:txBody>
          <a:bodyPr vert="horz" lIns="188238" tIns="94119" rIns="188238" bIns="941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05009"/>
            <a:ext cx="4276794" cy="337105"/>
          </a:xfrm>
          <a:prstGeom prst="rect">
            <a:avLst/>
          </a:prstGeom>
        </p:spPr>
        <p:txBody>
          <a:bodyPr vert="horz" lIns="188238" tIns="94119" rIns="188238" bIns="94119" rtlCol="0" anchor="b"/>
          <a:lstStyle>
            <a:lvl1pPr algn="l">
              <a:defRPr sz="2500"/>
            </a:lvl1pPr>
          </a:lstStyle>
          <a:p>
            <a:endParaRPr lang="en-GB"/>
          </a:p>
        </p:txBody>
      </p:sp>
      <p:sp>
        <p:nvSpPr>
          <p:cNvPr id="7" name="Slide Number Placeholder 6"/>
          <p:cNvSpPr>
            <a:spLocks noGrp="1"/>
          </p:cNvSpPr>
          <p:nvPr>
            <p:ph type="sldNum" sz="quarter" idx="5"/>
          </p:nvPr>
        </p:nvSpPr>
        <p:spPr>
          <a:xfrm>
            <a:off x="5592471" y="6405009"/>
            <a:ext cx="4276794" cy="337105"/>
          </a:xfrm>
          <a:prstGeom prst="rect">
            <a:avLst/>
          </a:prstGeom>
        </p:spPr>
        <p:txBody>
          <a:bodyPr vert="horz" lIns="188238" tIns="94119" rIns="188238" bIns="94119" rtlCol="0" anchor="b"/>
          <a:lstStyle>
            <a:lvl1pPr algn="r">
              <a:defRPr sz="2500"/>
            </a:lvl1pPr>
          </a:lstStyle>
          <a:p>
            <a:fld id="{FA4B77C2-2B09-41E2-8E0A-0DE384178045}" type="slidenum">
              <a:rPr lang="en-GB" smtClean="0"/>
              <a:pPr/>
              <a:t>‹#›</a:t>
            </a:fld>
            <a:endParaRPr lang="en-GB"/>
          </a:p>
        </p:txBody>
      </p:sp>
    </p:spTree>
    <p:extLst>
      <p:ext uri="{BB962C8B-B14F-4D97-AF65-F5344CB8AC3E}">
        <p14:creationId xmlns:p14="http://schemas.microsoft.com/office/powerpoint/2010/main" val="43485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erospaceengineeringblog.com/an-introduction-to-composite-materia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4B77C2-2B09-41E2-8E0A-0DE384178045}" type="slidenum">
              <a:rPr lang="en-GB" smtClean="0"/>
              <a:pPr/>
              <a:t>4</a:t>
            </a:fld>
            <a:endParaRPr lang="en-GB"/>
          </a:p>
        </p:txBody>
      </p:sp>
    </p:spTree>
    <p:extLst>
      <p:ext uri="{BB962C8B-B14F-4D97-AF65-F5344CB8AC3E}">
        <p14:creationId xmlns:p14="http://schemas.microsoft.com/office/powerpoint/2010/main" val="341590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Because the external skin is now a working part of the structure this type of construction became to be known as </a:t>
            </a:r>
            <a:r>
              <a:rPr lang="en-GB" sz="1200" b="0" i="1" kern="1200" dirty="0" smtClean="0">
                <a:solidFill>
                  <a:schemeClr val="tx1"/>
                </a:solidFill>
                <a:effectLst/>
                <a:latin typeface="+mn-lt"/>
                <a:ea typeface="+mn-ea"/>
                <a:cs typeface="+mn-cs"/>
              </a:rPr>
              <a:t>stressed skin </a:t>
            </a:r>
            <a:r>
              <a:rPr lang="en-GB" sz="1200" b="0" i="0" kern="1200" dirty="0" smtClean="0">
                <a:solidFill>
                  <a:schemeClr val="tx1"/>
                </a:solidFill>
                <a:effectLst/>
                <a:latin typeface="+mn-lt"/>
                <a:ea typeface="+mn-ea"/>
                <a:cs typeface="+mn-cs"/>
              </a:rPr>
              <a:t>or </a:t>
            </a:r>
            <a:r>
              <a:rPr lang="en-GB" sz="1200" b="0" i="1" kern="1200" dirty="0" smtClean="0">
                <a:solidFill>
                  <a:schemeClr val="tx1"/>
                </a:solidFill>
                <a:effectLst/>
                <a:latin typeface="+mn-lt"/>
                <a:ea typeface="+mn-ea"/>
                <a:cs typeface="+mn-cs"/>
              </a:rPr>
              <a:t>semi-</a:t>
            </a:r>
            <a:r>
              <a:rPr lang="en-GB" sz="1200" b="0" i="1" kern="1200" dirty="0" err="1" smtClean="0">
                <a:solidFill>
                  <a:schemeClr val="tx1"/>
                </a:solidFill>
                <a:effectLst/>
                <a:latin typeface="+mn-lt"/>
                <a:ea typeface="+mn-ea"/>
                <a:cs typeface="+mn-cs"/>
              </a:rPr>
              <a:t>monocoque</a:t>
            </a:r>
            <a:r>
              <a:rPr lang="en-GB" sz="1200" b="0" i="0" kern="1200" dirty="0" smtClean="0">
                <a:solidFill>
                  <a:schemeClr val="tx1"/>
                </a:solidFill>
                <a:effectLst/>
                <a:latin typeface="+mn-lt"/>
                <a:ea typeface="+mn-ea"/>
                <a:cs typeface="+mn-cs"/>
              </a:rPr>
              <a:t>, where </a:t>
            </a:r>
            <a:r>
              <a:rPr lang="en-GB" sz="1200" b="0" i="0" kern="1200" dirty="0" err="1" smtClean="0">
                <a:solidFill>
                  <a:schemeClr val="tx1"/>
                </a:solidFill>
                <a:effectLst/>
                <a:latin typeface="+mn-lt"/>
                <a:ea typeface="+mn-ea"/>
                <a:cs typeface="+mn-cs"/>
              </a:rPr>
              <a:t>monocoque</a:t>
            </a:r>
            <a:r>
              <a:rPr lang="en-GB" sz="1200" b="0" i="0" kern="1200" dirty="0" smtClean="0">
                <a:solidFill>
                  <a:schemeClr val="tx1"/>
                </a:solidFill>
                <a:effectLst/>
                <a:latin typeface="+mn-lt"/>
                <a:ea typeface="+mn-ea"/>
                <a:cs typeface="+mn-cs"/>
              </a:rPr>
              <a:t> means  “shell in one piece” and “semi” is an </a:t>
            </a:r>
            <a:r>
              <a:rPr lang="en-GB" sz="1200" b="0" i="0" kern="1200" dirty="0" err="1" smtClean="0">
                <a:solidFill>
                  <a:schemeClr val="tx1"/>
                </a:solidFill>
                <a:effectLst/>
                <a:latin typeface="+mn-lt"/>
                <a:ea typeface="+mn-ea"/>
                <a:cs typeface="+mn-cs"/>
              </a:rPr>
              <a:t>english</a:t>
            </a:r>
            <a:r>
              <a:rPr lang="en-GB" sz="1200" b="0" i="0" kern="1200" dirty="0" smtClean="0">
                <a:solidFill>
                  <a:schemeClr val="tx1"/>
                </a:solidFill>
                <a:effectLst/>
                <a:latin typeface="+mn-lt"/>
                <a:ea typeface="+mn-ea"/>
                <a:cs typeface="+mn-cs"/>
              </a:rPr>
              <a:t> addition to describe the discrete discontinuities of internal stiffeners. The adoption of the </a:t>
            </a:r>
            <a:r>
              <a:rPr lang="en-GB" sz="1200" b="0" i="1" kern="1200" dirty="0" smtClean="0">
                <a:solidFill>
                  <a:schemeClr val="tx1"/>
                </a:solidFill>
                <a:effectLst/>
                <a:latin typeface="+mn-lt"/>
                <a:ea typeface="+mn-ea"/>
                <a:cs typeface="+mn-cs"/>
              </a:rPr>
              <a:t>semi-</a:t>
            </a:r>
            <a:r>
              <a:rPr lang="en-GB" sz="1200" b="0" i="1" kern="1200" dirty="0" err="1" smtClean="0">
                <a:solidFill>
                  <a:schemeClr val="tx1"/>
                </a:solidFill>
                <a:effectLst/>
                <a:latin typeface="+mn-lt"/>
                <a:ea typeface="+mn-ea"/>
                <a:cs typeface="+mn-cs"/>
              </a:rPr>
              <a:t>monocoque</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construction and a change from wood to metal naturally coincided since sheet metal production allowed a variety of thin skins to be easily manufactured quite cheaply, with better surface finish and superior material properties. Furthermore, metal construction was conducive to riveting which would overcome the adhesive problems of </a:t>
            </a:r>
            <a:r>
              <a:rPr lang="en-GB" sz="1200" b="0" i="0" u="none" strike="noStrike" kern="1200" dirty="0" smtClean="0">
                <a:solidFill>
                  <a:schemeClr val="tx1"/>
                </a:solidFill>
                <a:effectLst/>
                <a:latin typeface="+mn-lt"/>
                <a:ea typeface="+mn-ea"/>
                <a:cs typeface="+mn-cs"/>
                <a:hlinkClick r:id="rId3" tooltip="An Introduction to Composite Materials"/>
              </a:rPr>
              <a:t>early wooden semi-</a:t>
            </a:r>
            <a:r>
              <a:rPr lang="en-GB" sz="1200" b="0" i="0" u="none" strike="noStrike" kern="1200" dirty="0" err="1" smtClean="0">
                <a:solidFill>
                  <a:schemeClr val="tx1"/>
                </a:solidFill>
                <a:effectLst/>
                <a:latin typeface="+mn-lt"/>
                <a:ea typeface="+mn-ea"/>
                <a:cs typeface="+mn-cs"/>
                <a:hlinkClick r:id="rId3" tooltip="An Introduction to Composite Materials"/>
              </a:rPr>
              <a:t>monocoque</a:t>
            </a:r>
            <a:r>
              <a:rPr lang="en-GB" sz="1200" b="0" i="0" u="none" strike="noStrike" kern="1200" dirty="0" smtClean="0">
                <a:solidFill>
                  <a:schemeClr val="tx1"/>
                </a:solidFill>
                <a:effectLst/>
                <a:latin typeface="+mn-lt"/>
                <a:ea typeface="+mn-ea"/>
                <a:cs typeface="+mn-cs"/>
                <a:hlinkClick r:id="rId3" tooltip="An Introduction to Composite Materials"/>
              </a:rPr>
              <a:t> aircraft such as the </a:t>
            </a:r>
            <a:r>
              <a:rPr lang="en-GB" sz="1200" b="0" i="0" u="none" strike="noStrike" kern="1200" dirty="0" err="1" smtClean="0">
                <a:solidFill>
                  <a:schemeClr val="tx1"/>
                </a:solidFill>
                <a:effectLst/>
                <a:latin typeface="+mn-lt"/>
                <a:ea typeface="+mn-ea"/>
                <a:cs typeface="+mn-cs"/>
                <a:hlinkClick r:id="rId3" tooltip="An Introduction to Composite Materials"/>
              </a:rPr>
              <a:t>deHavilland</a:t>
            </a:r>
            <a:r>
              <a:rPr lang="en-GB" sz="1200" b="0" i="0" u="none" strike="noStrike" kern="1200" dirty="0" smtClean="0">
                <a:solidFill>
                  <a:schemeClr val="tx1"/>
                </a:solidFill>
                <a:effectLst/>
                <a:latin typeface="+mn-lt"/>
                <a:ea typeface="+mn-ea"/>
                <a:cs typeface="+mn-cs"/>
                <a:hlinkClick r:id="rId3" tooltip="An Introduction to Composite Materials"/>
              </a:rPr>
              <a:t> Mosquito.</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A4B77C2-2B09-41E2-8E0A-0DE384178045}" type="slidenum">
              <a:rPr lang="en-GB" smtClean="0"/>
              <a:pPr/>
              <a:t>6</a:t>
            </a:fld>
            <a:endParaRPr lang="en-GB"/>
          </a:p>
        </p:txBody>
      </p:sp>
    </p:spTree>
    <p:extLst>
      <p:ext uri="{BB962C8B-B14F-4D97-AF65-F5344CB8AC3E}">
        <p14:creationId xmlns:p14="http://schemas.microsoft.com/office/powerpoint/2010/main" val="210932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FE27A51A-DD95-4C56-9BF2-45A4AE67CAEE}" type="datetime1">
              <a:rPr lang="en-US" smtClean="0"/>
              <a:pPr/>
              <a:t>1/22/2019</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smtClean="0"/>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8AAEF-E037-4CD5-ABDD-354D876F3D50}" type="datetime1">
              <a:rPr lang="en-US" smtClean="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F8CEA-F472-4BE8-9238-58D9344EDA11}"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A91B2-1A9A-4CBB-955B-434F2C3C1994}"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4ED0B-543E-41C4-80DF-C36A2697A222}"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9CF95-9E6E-4426-AB2C-39E169F44F55}"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2E936-69E5-4557-856B-7E1F2757357D}"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25C43-0C6E-436A-89BE-140204AEE26B}"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6188D-7D0A-491F-8E84-3F51BE06ED63}"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100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3850" y="968375"/>
            <a:ext cx="3962400" cy="2209800"/>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204821" y="3293561"/>
            <a:ext cx="578926" cy="140994"/>
          </a:xfrm>
        </p:spPr>
        <p:txBody>
          <a:bodyPr/>
          <a:lstStyle/>
          <a:p>
            <a:fld id="{4AE1DFB3-70F3-4C62-8A5B-6D4F33C77D1A}" type="datetime1">
              <a:rPr lang="en-US" smtClean="0"/>
              <a:pPr/>
              <a:t>1/22/2019</a:t>
            </a:fld>
            <a:endParaRPr lang="en-US" dirty="0"/>
          </a:p>
        </p:txBody>
      </p:sp>
      <p:sp>
        <p:nvSpPr>
          <p:cNvPr id="5" name="Footer Placeholder 4"/>
          <p:cNvSpPr>
            <a:spLocks noGrp="1"/>
          </p:cNvSpPr>
          <p:nvPr>
            <p:ph type="ftr" sz="quarter" idx="11"/>
          </p:nvPr>
        </p:nvSpPr>
        <p:spPr>
          <a:xfrm>
            <a:off x="323850" y="3293561"/>
            <a:ext cx="2843089" cy="140994"/>
          </a:xfrm>
        </p:spPr>
        <p:txBody>
          <a:bodyPr/>
          <a:lstStyle/>
          <a:p>
            <a:endParaRPr lang="en-US" dirty="0"/>
          </a:p>
        </p:txBody>
      </p:sp>
      <p:sp>
        <p:nvSpPr>
          <p:cNvPr id="6" name="Slide Number Placeholder 5"/>
          <p:cNvSpPr>
            <a:spLocks noGrp="1"/>
          </p:cNvSpPr>
          <p:nvPr>
            <p:ph type="sldNum" sz="quarter" idx="12"/>
          </p:nvPr>
        </p:nvSpPr>
        <p:spPr>
          <a:xfrm>
            <a:off x="3821629" y="3293561"/>
            <a:ext cx="4646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B0376-0335-4C9B-BED6-8C3D9F2D7A68}" type="datetime1">
              <a:rPr lang="en-US" smtClean="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57CFEB-4BCA-49EE-B794-CDF35635485D}" type="datetime1">
              <a:rPr lang="en-US" smtClean="0"/>
              <a:pPr/>
              <a:t>1/22/2019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smtClean="0"/>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smtClean="0"/>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AF0DF-266B-4308-AF47-8C710DDC44EA}" type="datetime1">
              <a:rPr lang="en-US" smtClean="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2031F5-D7E4-4808-92D3-DE4E2F376858}" type="datetime1">
              <a:rPr lang="en-US" smtClean="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D8C2-DE57-4D12-8932-88EDA20762CB}" type="datetime1">
              <a:rPr lang="en-US" smtClean="0"/>
              <a:pPr/>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DD1F61-48EB-45A3-89B9-11BF4140C154}" type="datetime1">
              <a:rPr lang="en-US" smtClean="0"/>
              <a:pPr/>
              <a:t>1/22/2019</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smtClean="0"/>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264E9-F419-46CC-9618-49D2995DAFEF}" type="datetime1">
              <a:rPr lang="en-US" smtClean="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D1C8735B-6900-437B-BBAA-C4881C71F80D}" type="datetime1">
              <a:rPr lang="en-US" smtClean="0"/>
              <a:pPr/>
              <a:t>1/22/2019</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transition>
    <p:dissolve/>
  </p:transition>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2.pn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8.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35.wmf"/><Relationship Id="rId5" Type="http://schemas.openxmlformats.org/officeDocument/2006/relationships/image" Target="../media/image37.png"/><Relationship Id="rId10" Type="http://schemas.openxmlformats.org/officeDocument/2006/relationships/oleObject" Target="../embeddings/oleObject19.bin"/><Relationship Id="rId4" Type="http://schemas.openxmlformats.org/officeDocument/2006/relationships/image" Target="../media/image36.png"/><Relationship Id="rId9"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oleObject" Target="../embeddings/oleObject19.bin"/><Relationship Id="rId3" Type="http://schemas.openxmlformats.org/officeDocument/2006/relationships/oleObject" Target="../embeddings/oleObject20.bin"/><Relationship Id="rId7" Type="http://schemas.openxmlformats.org/officeDocument/2006/relationships/image" Target="../media/image40.png"/><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oleObject" Target="../embeddings/oleObject18.bin"/><Relationship Id="rId5" Type="http://schemas.openxmlformats.org/officeDocument/2006/relationships/oleObject" Target="../embeddings/oleObject21.bin"/><Relationship Id="rId10" Type="http://schemas.openxmlformats.org/officeDocument/2006/relationships/image" Target="../media/image33.wmf"/><Relationship Id="rId4" Type="http://schemas.openxmlformats.org/officeDocument/2006/relationships/image" Target="../media/image38.wmf"/><Relationship Id="rId9" Type="http://schemas.openxmlformats.org/officeDocument/2006/relationships/oleObject" Target="../embeddings/oleObject17.bin"/><Relationship Id="rId1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8.png"/><Relationship Id="rId7" Type="http://schemas.openxmlformats.org/officeDocument/2006/relationships/image" Target="../media/image42.wmf"/><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oleObject" Target="../embeddings/oleObject26.bin"/><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51.wmf"/><Relationship Id="rId4" Type="http://schemas.openxmlformats.org/officeDocument/2006/relationships/image" Target="../media/image49.wmf"/><Relationship Id="rId9"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8.wmf"/><Relationship Id="rId3" Type="http://schemas.openxmlformats.org/officeDocument/2006/relationships/oleObject" Target="../embeddings/oleObject29.bin"/><Relationship Id="rId7" Type="http://schemas.openxmlformats.org/officeDocument/2006/relationships/image" Target="../media/image53.png"/><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wmf"/><Relationship Id="rId11" Type="http://schemas.openxmlformats.org/officeDocument/2006/relationships/image" Target="../media/image57.wmf"/><Relationship Id="rId5" Type="http://schemas.openxmlformats.org/officeDocument/2006/relationships/oleObject" Target="../embeddings/oleObject30.bin"/><Relationship Id="rId10" Type="http://schemas.openxmlformats.org/officeDocument/2006/relationships/oleObject" Target="../embeddings/oleObject32.bin"/><Relationship Id="rId4" Type="http://schemas.openxmlformats.org/officeDocument/2006/relationships/image" Target="../media/image38.wmf"/><Relationship Id="rId9" Type="http://schemas.openxmlformats.org/officeDocument/2006/relationships/image" Target="../media/image5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1.wmf"/><Relationship Id="rId3" Type="http://schemas.openxmlformats.org/officeDocument/2006/relationships/image" Target="../media/image53.png"/><Relationship Id="rId7" Type="http://schemas.openxmlformats.org/officeDocument/2006/relationships/image" Target="../media/image39.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5.bin"/><Relationship Id="rId11" Type="http://schemas.openxmlformats.org/officeDocument/2006/relationships/image" Target="../media/image60.wmf"/><Relationship Id="rId5" Type="http://schemas.openxmlformats.org/officeDocument/2006/relationships/image" Target="../media/image38.wmf"/><Relationship Id="rId15" Type="http://schemas.openxmlformats.org/officeDocument/2006/relationships/image" Target="../media/image62.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9.wmf"/><Relationship Id="rId14" Type="http://schemas.openxmlformats.org/officeDocument/2006/relationships/oleObject" Target="../embeddings/oleObject39.bin"/></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8.wmf"/><Relationship Id="rId4" Type="http://schemas.openxmlformats.org/officeDocument/2006/relationships/oleObject" Target="../embeddings/oleObject40.bin"/></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9.bin"/><Relationship Id="rId18" Type="http://schemas.openxmlformats.org/officeDocument/2006/relationships/image" Target="../media/image20.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7.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6.wmf"/><Relationship Id="rId19" Type="http://schemas.openxmlformats.org/officeDocument/2006/relationships/oleObject" Target="../embeddings/oleObject12.bin"/><Relationship Id="rId4" Type="http://schemas.openxmlformats.org/officeDocument/2006/relationships/image" Target="../media/image13.wmf"/><Relationship Id="rId9" Type="http://schemas.openxmlformats.org/officeDocument/2006/relationships/oleObject" Target="../embeddings/oleObject7.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301550"/>
            <a:ext cx="4045318" cy="526939"/>
          </a:xfrm>
          <a:prstGeom prst="rect">
            <a:avLst/>
          </a:prstGeom>
        </p:spPr>
        <p:txBody>
          <a:bodyPr vert="horz" wrap="square" lIns="0" tIns="0" rIns="0" bIns="0" rtlCol="0">
            <a:spAutoFit/>
          </a:bodyPr>
          <a:lstStyle/>
          <a:p>
            <a:pPr marR="5080" algn="ctr">
              <a:lnSpc>
                <a:spcPct val="106700"/>
              </a:lnSpc>
            </a:pPr>
            <a:r>
              <a:rPr spc="20" dirty="0"/>
              <a:t>Structural </a:t>
            </a:r>
            <a:r>
              <a:rPr spc="10" dirty="0"/>
              <a:t>Design </a:t>
            </a:r>
            <a:r>
              <a:rPr spc="30" dirty="0"/>
              <a:t>and </a:t>
            </a:r>
            <a:r>
              <a:rPr spc="5" dirty="0" smtClean="0"/>
              <a:t>Inspection</a:t>
            </a:r>
            <a:r>
              <a:rPr lang="en-GB" spc="5" dirty="0" smtClean="0"/>
              <a:t>-</a:t>
            </a:r>
            <a:r>
              <a:rPr lang="en-GB" spc="-5" dirty="0" smtClean="0"/>
              <a:t>Deflection </a:t>
            </a:r>
            <a:r>
              <a:rPr lang="en-GB" spc="30" dirty="0"/>
              <a:t>and</a:t>
            </a:r>
            <a:r>
              <a:rPr lang="en-GB" spc="125" dirty="0"/>
              <a:t> </a:t>
            </a:r>
            <a:r>
              <a:rPr lang="en-GB" spc="15" dirty="0" smtClean="0"/>
              <a:t>Slope of </a:t>
            </a:r>
            <a:r>
              <a:rPr spc="50" dirty="0" smtClean="0"/>
              <a:t>Beam</a:t>
            </a:r>
            <a:r>
              <a:rPr lang="en-GB" spc="50" dirty="0" smtClean="0"/>
              <a:t>s</a:t>
            </a:r>
            <a:endParaRPr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smtClean="0">
                <a:latin typeface="Arial" panose="020B0604020202020204" pitchFamily="34" charset="0"/>
                <a:cs typeface="Arial" panose="020B0604020202020204" pitchFamily="34" charset="0"/>
              </a:rPr>
              <a:t>By</a:t>
            </a:r>
          </a:p>
          <a:p>
            <a:pPr algn="ctr">
              <a:lnSpc>
                <a:spcPct val="100000"/>
              </a:lnSpc>
            </a:pPr>
            <a:endParaRPr lang="en-GB" sz="1000" spc="20" dirty="0" smtClean="0">
              <a:latin typeface="Arial" panose="020B0604020202020204" pitchFamily="34" charset="0"/>
              <a:cs typeface="Arial" panose="020B0604020202020204" pitchFamily="34" charset="0"/>
            </a:endParaRPr>
          </a:p>
          <a:p>
            <a:pPr algn="ctr">
              <a:lnSpc>
                <a:spcPct val="100000"/>
              </a:lnSpc>
            </a:pPr>
            <a:r>
              <a:rPr lang="en-GB" sz="1000" spc="20" dirty="0" err="1" smtClean="0">
                <a:latin typeface="Arial" panose="020B0604020202020204" pitchFamily="34" charset="0"/>
                <a:cs typeface="Arial" panose="020B0604020202020204" pitchFamily="34" charset="0"/>
              </a:rPr>
              <a:t>Dr.</a:t>
            </a:r>
            <a:r>
              <a:rPr lang="en-GB" sz="1000" spc="20" dirty="0" smtClean="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smtClean="0">
                <a:latin typeface="Arial" panose="020B0604020202020204" pitchFamily="34" charset="0"/>
                <a:cs typeface="Arial" panose="020B0604020202020204" pitchFamily="34" charset="0"/>
              </a:rPr>
              <a:t>2018-2019</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Slope-Deflection Method</a:t>
            </a:r>
            <a:endParaRPr lang="en-GB" dirty="0"/>
          </a:p>
        </p:txBody>
      </p:sp>
      <p:sp>
        <p:nvSpPr>
          <p:cNvPr id="3" name="Content Placeholder 2"/>
          <p:cNvSpPr>
            <a:spLocks noGrp="1"/>
          </p:cNvSpPr>
          <p:nvPr>
            <p:ph idx="1"/>
          </p:nvPr>
        </p:nvSpPr>
        <p:spPr>
          <a:xfrm>
            <a:off x="323850" y="846707"/>
            <a:ext cx="1885950" cy="1295400"/>
          </a:xfrm>
        </p:spPr>
        <p:txBody>
          <a:bodyPr>
            <a:normAutofit/>
          </a:bodyPr>
          <a:lstStyle/>
          <a:p>
            <a:r>
              <a:rPr lang="en-GB" sz="1000" dirty="0" smtClean="0"/>
              <a:t>The beam we considered so far did not have any external loading from A to B</a:t>
            </a:r>
          </a:p>
          <a:p>
            <a:pPr marL="0" indent="0">
              <a:buNone/>
            </a:pPr>
            <a:endParaRPr lang="en-GB" sz="1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 name="Picture 4"/>
          <p:cNvPicPr>
            <a:picLocks noChangeAspect="1"/>
          </p:cNvPicPr>
          <p:nvPr/>
        </p:nvPicPr>
        <p:blipFill>
          <a:blip r:embed="rId3" cstate="print"/>
          <a:stretch>
            <a:fillRect/>
          </a:stretch>
        </p:blipFill>
        <p:spPr>
          <a:xfrm>
            <a:off x="2152650" y="846706"/>
            <a:ext cx="2092452" cy="1180124"/>
          </a:xfrm>
          <a:prstGeom prst="rect">
            <a:avLst/>
          </a:prstGeom>
          <a:ln w="3175">
            <a:solidFill>
              <a:schemeClr val="tx1"/>
            </a:solidFill>
          </a:ln>
        </p:spPr>
      </p:pic>
      <p:sp>
        <p:nvSpPr>
          <p:cNvPr id="6" name="Content Placeholder 2"/>
          <p:cNvSpPr txBox="1">
            <a:spLocks/>
          </p:cNvSpPr>
          <p:nvPr/>
        </p:nvSpPr>
        <p:spPr>
          <a:xfrm>
            <a:off x="323850" y="2016887"/>
            <a:ext cx="3962400" cy="1187142"/>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sz="1000" dirty="0" smtClean="0"/>
              <a:t>In the presence of mid-span loading (common engineering problems) the equations become:</a:t>
            </a:r>
          </a:p>
          <a:p>
            <a:pPr marL="0" indent="0">
              <a:buFont typeface="Arial"/>
              <a:buNone/>
            </a:pPr>
            <a:endParaRPr lang="en-GB" sz="1000" dirty="0"/>
          </a:p>
        </p:txBody>
      </p:sp>
      <p:graphicFrame>
        <p:nvGraphicFramePr>
          <p:cNvPr id="7" name="Object 6"/>
          <p:cNvGraphicFramePr>
            <a:graphicFrameLocks noChangeAspect="1"/>
          </p:cNvGraphicFramePr>
          <p:nvPr>
            <p:extLst>
              <p:ext uri="{D42A27DB-BD31-4B8C-83A1-F6EECF244321}">
                <p14:modId xmlns:p14="http://schemas.microsoft.com/office/powerpoint/2010/main" val="517085048"/>
              </p:ext>
            </p:extLst>
          </p:nvPr>
        </p:nvGraphicFramePr>
        <p:xfrm>
          <a:off x="305562" y="2452688"/>
          <a:ext cx="2028825" cy="323850"/>
        </p:xfrm>
        <a:graphic>
          <a:graphicData uri="http://schemas.openxmlformats.org/presentationml/2006/ole">
            <mc:AlternateContent xmlns:mc="http://schemas.openxmlformats.org/markup-compatibility/2006">
              <mc:Choice xmlns:v="urn:schemas-microsoft-com:vml" Requires="v">
                <p:oleObj spid="_x0000_s3350" name="Equation" r:id="rId4" imgW="2705100" imgH="431800" progId="Equation.3">
                  <p:embed/>
                </p:oleObj>
              </mc:Choice>
              <mc:Fallback>
                <p:oleObj name="Equation" r:id="rId4" imgW="2705100" imgH="431800" progId="Equation.3">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62" y="2452688"/>
                        <a:ext cx="2028825" cy="32385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41343096"/>
              </p:ext>
            </p:extLst>
          </p:nvPr>
        </p:nvGraphicFramePr>
        <p:xfrm>
          <a:off x="2388489" y="2452688"/>
          <a:ext cx="1800225" cy="323850"/>
        </p:xfrm>
        <a:graphic>
          <a:graphicData uri="http://schemas.openxmlformats.org/presentationml/2006/ole">
            <mc:AlternateContent xmlns:mc="http://schemas.openxmlformats.org/markup-compatibility/2006">
              <mc:Choice xmlns:v="urn:schemas-microsoft-com:vml" Requires="v">
                <p:oleObj spid="_x0000_s3351" name="Equation" r:id="rId6" imgW="2400300" imgH="431800" progId="Equation.3">
                  <p:embed/>
                </p:oleObj>
              </mc:Choice>
              <mc:Fallback>
                <p:oleObj name="Equation" r:id="rId6" imgW="2400300" imgH="431800" progId="Equation.3">
                  <p:embed/>
                  <p:pic>
                    <p:nvPicPr>
                      <p:cNvPr id="0"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489" y="2452688"/>
                        <a:ext cx="1800225" cy="32385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89108938"/>
              </p:ext>
            </p:extLst>
          </p:nvPr>
        </p:nvGraphicFramePr>
        <p:xfrm>
          <a:off x="305562" y="2814638"/>
          <a:ext cx="2019300" cy="323850"/>
        </p:xfrm>
        <a:graphic>
          <a:graphicData uri="http://schemas.openxmlformats.org/presentationml/2006/ole">
            <mc:AlternateContent xmlns:mc="http://schemas.openxmlformats.org/markup-compatibility/2006">
              <mc:Choice xmlns:v="urn:schemas-microsoft-com:vml" Requires="v">
                <p:oleObj spid="_x0000_s3352" name="Equation" r:id="rId8" imgW="2692400" imgH="431800" progId="Equation.3">
                  <p:embed/>
                </p:oleObj>
              </mc:Choice>
              <mc:Fallback>
                <p:oleObj name="Equation" r:id="rId8" imgW="2692400" imgH="431800" progId="Equation.3">
                  <p:embed/>
                  <p:pic>
                    <p:nvPicPr>
                      <p:cNvPr id="0"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62" y="2814638"/>
                        <a:ext cx="2019300" cy="323850"/>
                      </a:xfrm>
                      <a:prstGeom prst="rect">
                        <a:avLst/>
                      </a:prstGeom>
                      <a:solidFill>
                        <a:srgbClr val="00B0F0"/>
                      </a:solidFill>
                      <a:ln w="3175">
                        <a:solidFill>
                          <a:schemeClr val="tx1"/>
                        </a:solidFill>
                        <a:miter lim="800000"/>
                        <a:headEnd/>
                        <a:tailEnd/>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85843199"/>
              </p:ext>
            </p:extLst>
          </p:nvPr>
        </p:nvGraphicFramePr>
        <p:xfrm>
          <a:off x="2388489" y="2814638"/>
          <a:ext cx="1866900" cy="323850"/>
        </p:xfrm>
        <a:graphic>
          <a:graphicData uri="http://schemas.openxmlformats.org/presentationml/2006/ole">
            <mc:AlternateContent xmlns:mc="http://schemas.openxmlformats.org/markup-compatibility/2006">
              <mc:Choice xmlns:v="urn:schemas-microsoft-com:vml" Requires="v">
                <p:oleObj spid="_x0000_s3353" name="Equation" r:id="rId10" imgW="2489200" imgH="431800" progId="Equation.3">
                  <p:embed/>
                </p:oleObj>
              </mc:Choice>
              <mc:Fallback>
                <p:oleObj name="Equation" r:id="rId10" imgW="2489200" imgH="431800" progId="Equation.3">
                  <p:embed/>
                  <p:pic>
                    <p:nvPicPr>
                      <p:cNvPr id="0" name="Picture 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8489" y="2814638"/>
                        <a:ext cx="1866900" cy="323850"/>
                      </a:xfrm>
                      <a:prstGeom prst="rect">
                        <a:avLst/>
                      </a:prstGeom>
                      <a:solidFill>
                        <a:srgbClr val="00B0F0"/>
                      </a:solidFill>
                      <a:ln w="3175">
                        <a:solidFill>
                          <a:schemeClr val="tx1"/>
                        </a:solidFill>
                        <a:miter lim="800000"/>
                        <a:headEnd/>
                        <a:tailEnd/>
                      </a:ln>
                    </p:spPr>
                  </p:pic>
                </p:oleObj>
              </mc:Fallback>
            </mc:AlternateContent>
          </a:graphicData>
        </a:graphic>
      </p:graphicFrame>
      <p:cxnSp>
        <p:nvCxnSpPr>
          <p:cNvPr id="11" name="Straight Connector 10"/>
          <p:cNvCxnSpPr/>
          <p:nvPr/>
        </p:nvCxnSpPr>
        <p:spPr>
          <a:xfrm rot="-120000" flipV="1">
            <a:off x="2464516" y="1258886"/>
            <a:ext cx="1288334" cy="3314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076450" y="2416175"/>
            <a:ext cx="3048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995738" y="2416175"/>
            <a:ext cx="290511"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4872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Fixed End Moment/Shear</a:t>
            </a:r>
            <a:endParaRPr lang="en-GB" dirty="0"/>
          </a:p>
        </p:txBody>
      </p:sp>
      <p:sp>
        <p:nvSpPr>
          <p:cNvPr id="3" name="Content Placeholder 2"/>
          <p:cNvSpPr>
            <a:spLocks noGrp="1"/>
          </p:cNvSpPr>
          <p:nvPr>
            <p:ph idx="1"/>
          </p:nvPr>
        </p:nvSpPr>
        <p:spPr/>
        <p:txBody>
          <a:bodyPr/>
          <a:lstStyle/>
          <a:p>
            <a:r>
              <a:rPr lang="en-GB" dirty="0" smtClean="0"/>
              <a:t>M</a:t>
            </a:r>
            <a:r>
              <a:rPr lang="en-GB" baseline="-25000" dirty="0" smtClean="0"/>
              <a:t>AB</a:t>
            </a:r>
            <a:r>
              <a:rPr lang="en-GB" baseline="30000" dirty="0" smtClean="0"/>
              <a:t>F</a:t>
            </a:r>
            <a:r>
              <a:rPr lang="en-GB" dirty="0" smtClean="0"/>
              <a:t>, M</a:t>
            </a:r>
            <a:r>
              <a:rPr lang="en-GB" baseline="-25000" dirty="0" smtClean="0"/>
              <a:t>BA</a:t>
            </a:r>
            <a:r>
              <a:rPr lang="en-GB" baseline="30000" dirty="0" smtClean="0"/>
              <a:t>F</a:t>
            </a:r>
            <a:r>
              <a:rPr lang="en-GB" dirty="0"/>
              <a:t> </a:t>
            </a:r>
            <a:r>
              <a:rPr lang="en-GB" dirty="0" smtClean="0"/>
              <a:t>are fixed end moments at nodes A and B, respectively.</a:t>
            </a:r>
          </a:p>
          <a:p>
            <a:pPr lvl="1"/>
            <a:r>
              <a:rPr lang="en-GB" dirty="0" smtClean="0"/>
              <a:t>Moments at two ends of beam when beam is clamped at both ends under external loading (see next slides)</a:t>
            </a:r>
          </a:p>
          <a:p>
            <a:endParaRPr lang="en-GB" baseline="30000" dirty="0"/>
          </a:p>
          <a:p>
            <a:r>
              <a:rPr lang="en-GB" dirty="0" smtClean="0"/>
              <a:t>S</a:t>
            </a:r>
            <a:r>
              <a:rPr lang="en-GB" baseline="-25000" dirty="0" smtClean="0"/>
              <a:t>AB</a:t>
            </a:r>
            <a:r>
              <a:rPr lang="en-GB" baseline="30000" dirty="0" smtClean="0"/>
              <a:t>F</a:t>
            </a:r>
            <a:r>
              <a:rPr lang="en-GB" dirty="0"/>
              <a:t>, </a:t>
            </a:r>
            <a:r>
              <a:rPr lang="en-GB" dirty="0" smtClean="0"/>
              <a:t>S</a:t>
            </a:r>
            <a:r>
              <a:rPr lang="en-GB" baseline="-25000" dirty="0" smtClean="0"/>
              <a:t>BA</a:t>
            </a:r>
            <a:r>
              <a:rPr lang="en-GB" baseline="30000" dirty="0" smtClean="0"/>
              <a:t>F</a:t>
            </a:r>
            <a:r>
              <a:rPr lang="en-GB" dirty="0" smtClean="0"/>
              <a:t> </a:t>
            </a:r>
            <a:r>
              <a:rPr lang="en-GB" dirty="0"/>
              <a:t>are fixed end </a:t>
            </a:r>
            <a:r>
              <a:rPr lang="en-GB" dirty="0" smtClean="0"/>
              <a:t>shears </a:t>
            </a:r>
            <a:r>
              <a:rPr lang="en-GB" dirty="0"/>
              <a:t>at </a:t>
            </a:r>
            <a:r>
              <a:rPr lang="en-GB" dirty="0" smtClean="0"/>
              <a:t>nodes </a:t>
            </a:r>
            <a:r>
              <a:rPr lang="en-GB" dirty="0"/>
              <a:t>A and B, respectively</a:t>
            </a:r>
            <a:r>
              <a:rPr lang="en-GB" dirty="0" smtClean="0"/>
              <a:t>.</a:t>
            </a:r>
          </a:p>
          <a:p>
            <a:pPr lvl="1"/>
            <a:r>
              <a:rPr lang="en-GB" dirty="0" smtClean="0"/>
              <a:t>Shears </a:t>
            </a:r>
            <a:r>
              <a:rPr lang="en-GB" dirty="0"/>
              <a:t>at two ends of beam when beam is clamped at both ends under external </a:t>
            </a:r>
            <a:r>
              <a:rPr lang="en-GB" dirty="0" smtClean="0"/>
              <a:t>loading (see next slides)</a:t>
            </a:r>
            <a:endParaRPr lang="en-GB" dirty="0"/>
          </a:p>
          <a:p>
            <a:pPr lvl="1"/>
            <a:endParaRPr lang="en-GB" baseline="30000" dirty="0"/>
          </a:p>
          <a:p>
            <a:endParaRPr lang="en-GB" baseline="30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95393306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Fixed End Moment/Shear</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Picture 4"/>
          <p:cNvPicPr>
            <a:picLocks noChangeAspect="1"/>
          </p:cNvPicPr>
          <p:nvPr/>
        </p:nvPicPr>
        <p:blipFill rotWithShape="1">
          <a:blip r:embed="rId2" cstate="print"/>
          <a:srcRect t="1814" b="-1"/>
          <a:stretch/>
        </p:blipFill>
        <p:spPr>
          <a:xfrm>
            <a:off x="468918" y="853401"/>
            <a:ext cx="3672263" cy="2248574"/>
          </a:xfrm>
          <a:prstGeom prst="rect">
            <a:avLst/>
          </a:prstGeom>
          <a:ln w="3175">
            <a:solidFill>
              <a:schemeClr val="tx1"/>
            </a:solidFill>
          </a:ln>
        </p:spPr>
      </p:pic>
    </p:spTree>
    <p:extLst>
      <p:ext uri="{BB962C8B-B14F-4D97-AF65-F5344CB8AC3E}">
        <p14:creationId xmlns:p14="http://schemas.microsoft.com/office/powerpoint/2010/main" val="61386384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Fixed End Moment/Shear</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Picture 4"/>
          <p:cNvPicPr>
            <a:picLocks noChangeAspect="1"/>
          </p:cNvPicPr>
          <p:nvPr/>
        </p:nvPicPr>
        <p:blipFill>
          <a:blip r:embed="rId2" cstate="print"/>
          <a:stretch>
            <a:fillRect/>
          </a:stretch>
        </p:blipFill>
        <p:spPr>
          <a:xfrm>
            <a:off x="464058" y="1474343"/>
            <a:ext cx="3672263" cy="1474041"/>
          </a:xfrm>
          <a:prstGeom prst="rect">
            <a:avLst/>
          </a:prstGeom>
          <a:ln w="3175">
            <a:solidFill>
              <a:schemeClr val="tx1"/>
            </a:solidFill>
          </a:ln>
        </p:spPr>
      </p:pic>
      <p:pic>
        <p:nvPicPr>
          <p:cNvPr id="6" name="Picture 5"/>
          <p:cNvPicPr>
            <a:picLocks noChangeAspect="1"/>
          </p:cNvPicPr>
          <p:nvPr/>
        </p:nvPicPr>
        <p:blipFill rotWithShape="1">
          <a:blip r:embed="rId3" cstate="print"/>
          <a:srcRect t="1813" b="81550"/>
          <a:stretch/>
        </p:blipFill>
        <p:spPr>
          <a:xfrm>
            <a:off x="464058" y="1088771"/>
            <a:ext cx="3672263" cy="381000"/>
          </a:xfrm>
          <a:prstGeom prst="rect">
            <a:avLst/>
          </a:prstGeom>
          <a:ln w="3175">
            <a:solidFill>
              <a:schemeClr val="tx1"/>
            </a:solidFill>
          </a:ln>
        </p:spPr>
      </p:pic>
    </p:spTree>
    <p:extLst>
      <p:ext uri="{BB962C8B-B14F-4D97-AF65-F5344CB8AC3E}">
        <p14:creationId xmlns:p14="http://schemas.microsoft.com/office/powerpoint/2010/main" val="142431761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p:txBody>
          <a:bodyPr/>
          <a:lstStyle/>
          <a:p>
            <a:r>
              <a:rPr lang="en-GB" dirty="0" smtClean="0"/>
              <a:t>Find support reactions.</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p:cNvPicPr>
            <a:picLocks noChangeAspect="1"/>
          </p:cNvPicPr>
          <p:nvPr/>
        </p:nvPicPr>
        <p:blipFill>
          <a:blip r:embed="rId2" cstate="print"/>
          <a:stretch>
            <a:fillRect/>
          </a:stretch>
        </p:blipFill>
        <p:spPr>
          <a:xfrm>
            <a:off x="678769" y="1365263"/>
            <a:ext cx="3252562" cy="1416023"/>
          </a:xfrm>
          <a:prstGeom prst="rect">
            <a:avLst/>
          </a:prstGeom>
          <a:ln w="3175">
            <a:solidFill>
              <a:schemeClr val="tx1"/>
            </a:solidFill>
          </a:ln>
        </p:spPr>
      </p:pic>
    </p:spTree>
    <p:extLst>
      <p:ext uri="{BB962C8B-B14F-4D97-AF65-F5344CB8AC3E}">
        <p14:creationId xmlns:p14="http://schemas.microsoft.com/office/powerpoint/2010/main" val="4521029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a:t>
            </a:r>
            <a:endParaRPr lang="en-GB" dirty="0"/>
          </a:p>
        </p:txBody>
      </p:sp>
      <p:sp>
        <p:nvSpPr>
          <p:cNvPr id="3" name="Content Placeholder 2"/>
          <p:cNvSpPr>
            <a:spLocks noGrp="1"/>
          </p:cNvSpPr>
          <p:nvPr>
            <p:ph idx="1"/>
          </p:nvPr>
        </p:nvSpPr>
        <p:spPr>
          <a:xfrm>
            <a:off x="323850" y="815975"/>
            <a:ext cx="3962400" cy="2209800"/>
          </a:xfrm>
        </p:spPr>
        <p:txBody>
          <a:bodyPr/>
          <a:lstStyle/>
          <a:p>
            <a:r>
              <a:rPr lang="en-GB" dirty="0"/>
              <a:t>T</a:t>
            </a:r>
            <a:r>
              <a:rPr lang="en-GB" dirty="0" smtClean="0"/>
              <a:t>he </a:t>
            </a:r>
            <a:r>
              <a:rPr lang="en-GB" dirty="0"/>
              <a:t>number of reactions in excess of the number of equilibrium </a:t>
            </a:r>
            <a:r>
              <a:rPr lang="en-GB" dirty="0" smtClean="0"/>
              <a:t>equations is </a:t>
            </a:r>
            <a:r>
              <a:rPr lang="en-GB" dirty="0"/>
              <a:t>called the degree of static </a:t>
            </a:r>
            <a:r>
              <a:rPr lang="en-GB" dirty="0" smtClean="0"/>
              <a:t>indeterminacy</a:t>
            </a:r>
          </a:p>
          <a:p>
            <a:r>
              <a:rPr lang="en-GB" dirty="0" smtClean="0"/>
              <a:t>The excess reactions are called </a:t>
            </a:r>
            <a:r>
              <a:rPr lang="en-GB" sz="1300" i="1" dirty="0" smtClean="0">
                <a:latin typeface="Times New Roman" panose="02020603050405020304" pitchFamily="18" charset="0"/>
                <a:cs typeface="Times New Roman" panose="02020603050405020304" pitchFamily="18" charset="0"/>
              </a:rPr>
              <a:t>static </a:t>
            </a:r>
            <a:r>
              <a:rPr lang="en-GB" sz="1300" i="1" dirty="0" err="1" smtClean="0">
                <a:latin typeface="Times New Roman" panose="02020603050405020304" pitchFamily="18" charset="0"/>
                <a:cs typeface="Times New Roman" panose="02020603050405020304" pitchFamily="18" charset="0"/>
              </a:rPr>
              <a:t>redundants</a:t>
            </a:r>
            <a:endParaRPr lang="en-GB" sz="1300" dirty="0" smtClean="0"/>
          </a:p>
          <a:p>
            <a:r>
              <a:rPr lang="en-GB" dirty="0" smtClean="0"/>
              <a:t>Each redundancy gives rise to the need for a compatibility equation</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710604" y="2155324"/>
            <a:ext cx="3140293" cy="991224"/>
          </a:xfrm>
          <a:prstGeom prst="rect">
            <a:avLst/>
          </a:prstGeom>
        </p:spPr>
      </p:pic>
    </p:spTree>
    <p:extLst>
      <p:ext uri="{BB962C8B-B14F-4D97-AF65-F5344CB8AC3E}">
        <p14:creationId xmlns:p14="http://schemas.microsoft.com/office/powerpoint/2010/main" val="145613365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a:t>
            </a:r>
            <a:endParaRPr lang="en-GB" dirty="0"/>
          </a:p>
        </p:txBody>
      </p:sp>
      <p:pic>
        <p:nvPicPr>
          <p:cNvPr id="6" name="Content Placeholder 5"/>
          <p:cNvPicPr>
            <a:picLocks noGrp="1" noChangeAspect="1"/>
          </p:cNvPicPr>
          <p:nvPr>
            <p:ph idx="1"/>
          </p:nvPr>
        </p:nvPicPr>
        <p:blipFill rotWithShape="1">
          <a:blip r:embed="rId2"/>
          <a:srcRect t="6301" b="18086"/>
          <a:stretch/>
        </p:blipFill>
        <p:spPr>
          <a:xfrm>
            <a:off x="857250" y="2035175"/>
            <a:ext cx="2667000" cy="91440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463078" y="858270"/>
            <a:ext cx="3683943" cy="1117955"/>
          </a:xfrm>
          <a:prstGeom prst="rect">
            <a:avLst/>
          </a:prstGeom>
        </p:spPr>
      </p:pic>
      <p:pic>
        <p:nvPicPr>
          <p:cNvPr id="63490" name="Picture 2" descr="borderless"/>
          <p:cNvPicPr>
            <a:picLocks noChangeAspect="1" noChangeArrowheads="1"/>
          </p:cNvPicPr>
          <p:nvPr/>
        </p:nvPicPr>
        <p:blipFill rotWithShape="1">
          <a:blip r:embed="rId4">
            <a:extLst>
              <a:ext uri="{28A0092B-C50C-407E-A947-70E740481C1C}">
                <a14:useLocalDpi xmlns:a14="http://schemas.microsoft.com/office/drawing/2010/main" val="0"/>
              </a:ext>
            </a:extLst>
          </a:blip>
          <a:srcRect l="22788" t="84044" r="26597"/>
          <a:stretch/>
        </p:blipFill>
        <p:spPr bwMode="auto">
          <a:xfrm>
            <a:off x="1466850" y="2922300"/>
            <a:ext cx="1447800" cy="20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679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3" name="Content Placeholder 2"/>
          <p:cNvSpPr>
            <a:spLocks noGrp="1"/>
          </p:cNvSpPr>
          <p:nvPr>
            <p:ph idx="1"/>
          </p:nvPr>
        </p:nvSpPr>
        <p:spPr>
          <a:xfrm>
            <a:off x="323850" y="968375"/>
            <a:ext cx="2057400" cy="2209800"/>
          </a:xfrm>
        </p:spPr>
        <p:txBody>
          <a:bodyPr/>
          <a:lstStyle/>
          <a:p>
            <a:r>
              <a:rPr lang="en-GB" dirty="0" smtClean="0"/>
              <a:t>This beam has 2 degrees of indeterminacy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5" name="Picture 4"/>
          <p:cNvPicPr>
            <a:picLocks noChangeAspect="1"/>
          </p:cNvPicPr>
          <p:nvPr/>
        </p:nvPicPr>
        <p:blipFill>
          <a:blip r:embed="rId2" cstate="print"/>
          <a:stretch>
            <a:fillRect/>
          </a:stretch>
        </p:blipFill>
        <p:spPr>
          <a:xfrm>
            <a:off x="2305050" y="968375"/>
            <a:ext cx="1925321" cy="838200"/>
          </a:xfrm>
          <a:prstGeom prst="rect">
            <a:avLst/>
          </a:prstGeom>
          <a:ln w="3175">
            <a:solidFill>
              <a:schemeClr val="tx1"/>
            </a:solidFill>
          </a:ln>
        </p:spPr>
      </p:pic>
      <p:graphicFrame>
        <p:nvGraphicFramePr>
          <p:cNvPr id="6" name="Diagram 5"/>
          <p:cNvGraphicFramePr/>
          <p:nvPr>
            <p:extLst>
              <p:ext uri="{D42A27DB-BD31-4B8C-83A1-F6EECF244321}">
                <p14:modId xmlns:p14="http://schemas.microsoft.com/office/powerpoint/2010/main" val="734510869"/>
              </p:ext>
            </p:extLst>
          </p:nvPr>
        </p:nvGraphicFramePr>
        <p:xfrm>
          <a:off x="400050" y="1882775"/>
          <a:ext cx="3810000" cy="121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669230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5" name="Picture 4"/>
          <p:cNvPicPr>
            <a:picLocks noChangeAspect="1"/>
          </p:cNvPicPr>
          <p:nvPr/>
        </p:nvPicPr>
        <p:blipFill>
          <a:blip r:embed="rId3" cstate="print"/>
          <a:stretch>
            <a:fillRect/>
          </a:stretch>
        </p:blipFill>
        <p:spPr>
          <a:xfrm>
            <a:off x="2542383" y="844844"/>
            <a:ext cx="1702592" cy="809331"/>
          </a:xfrm>
          <a:prstGeom prst="rect">
            <a:avLst/>
          </a:prstGeom>
          <a:ln w="3175">
            <a:solidFill>
              <a:schemeClr val="tx1"/>
            </a:solidFill>
          </a:ln>
        </p:spPr>
      </p:pic>
      <p:grpSp>
        <p:nvGrpSpPr>
          <p:cNvPr id="10" name="Group 9"/>
          <p:cNvGrpSpPr/>
          <p:nvPr/>
        </p:nvGrpSpPr>
        <p:grpSpPr>
          <a:xfrm>
            <a:off x="584518" y="1863725"/>
            <a:ext cx="624839" cy="685800"/>
            <a:chOff x="582931" y="1958975"/>
            <a:chExt cx="624839" cy="685800"/>
          </a:xfrm>
        </p:grpSpPr>
        <p:pic>
          <p:nvPicPr>
            <p:cNvPr id="6" name="Picture 5"/>
            <p:cNvPicPr>
              <a:picLocks noChangeAspect="1"/>
            </p:cNvPicPr>
            <p:nvPr/>
          </p:nvPicPr>
          <p:blipFill rotWithShape="1">
            <a:blip r:embed="rId3" cstate="print"/>
            <a:srcRect l="7915" t="8651" r="64380" b="9530"/>
            <a:stretch/>
          </p:blipFill>
          <p:spPr>
            <a:xfrm>
              <a:off x="628650" y="1958975"/>
              <a:ext cx="533401" cy="685800"/>
            </a:xfrm>
            <a:prstGeom prst="rect">
              <a:avLst/>
            </a:prstGeom>
            <a:ln w="3175">
              <a:solidFill>
                <a:schemeClr val="tx1"/>
              </a:solidFill>
            </a:ln>
          </p:spPr>
        </p:pic>
        <p:sp>
          <p:nvSpPr>
            <p:cNvPr id="7" name="Rectangle 6"/>
            <p:cNvSpPr/>
            <p:nvPr/>
          </p:nvSpPr>
          <p:spPr>
            <a:xfrm>
              <a:off x="1162051" y="203517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2931" y="203517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rotWithShape="1">
          <a:blip r:embed="rId4" cstate="print"/>
          <a:srcRect t="1813" b="61586"/>
          <a:stretch/>
        </p:blipFill>
        <p:spPr>
          <a:xfrm>
            <a:off x="400050" y="841670"/>
            <a:ext cx="2121316" cy="484194"/>
          </a:xfrm>
          <a:prstGeom prst="rect">
            <a:avLst/>
          </a:prstGeom>
          <a:ln w="3175">
            <a:solidFill>
              <a:schemeClr val="tx1"/>
            </a:solidFill>
          </a:ln>
        </p:spPr>
      </p:pic>
      <p:pic>
        <p:nvPicPr>
          <p:cNvPr id="11" name="Picture 10"/>
          <p:cNvPicPr>
            <a:picLocks noChangeAspect="1"/>
          </p:cNvPicPr>
          <p:nvPr/>
        </p:nvPicPr>
        <p:blipFill rotWithShape="1">
          <a:blip r:embed="rId5" cstate="print"/>
          <a:srcRect t="58659" b="24372"/>
          <a:stretch/>
        </p:blipFill>
        <p:spPr>
          <a:xfrm>
            <a:off x="400049" y="1425601"/>
            <a:ext cx="2121317" cy="228574"/>
          </a:xfrm>
          <a:prstGeom prst="rect">
            <a:avLst/>
          </a:prstGeom>
          <a:ln w="3175">
            <a:solidFill>
              <a:schemeClr val="tx1"/>
            </a:solidFill>
          </a:ln>
        </p:spPr>
      </p:pic>
      <p:graphicFrame>
        <p:nvGraphicFramePr>
          <p:cNvPr id="13" name="Object 12"/>
          <p:cNvGraphicFramePr>
            <a:graphicFrameLocks noChangeAspect="1"/>
          </p:cNvGraphicFramePr>
          <p:nvPr>
            <p:extLst>
              <p:ext uri="{D42A27DB-BD31-4B8C-83A1-F6EECF244321}">
                <p14:modId xmlns:p14="http://schemas.microsoft.com/office/powerpoint/2010/main" val="2272533084"/>
              </p:ext>
            </p:extLst>
          </p:nvPr>
        </p:nvGraphicFramePr>
        <p:xfrm>
          <a:off x="328612" y="2632075"/>
          <a:ext cx="1136650" cy="196850"/>
        </p:xfrm>
        <a:graphic>
          <a:graphicData uri="http://schemas.openxmlformats.org/presentationml/2006/ole">
            <mc:AlternateContent xmlns:mc="http://schemas.openxmlformats.org/markup-compatibility/2006">
              <mc:Choice xmlns:v="urn:schemas-microsoft-com:vml" Requires="v">
                <p:oleObj spid="_x0000_s4285" name="Equation" r:id="rId6" imgW="2273300" imgH="393700" progId="Equation.3">
                  <p:embed/>
                </p:oleObj>
              </mc:Choice>
              <mc:Fallback>
                <p:oleObj name="Equation" r:id="rId6" imgW="2273300" imgH="393700"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2" y="2632075"/>
                        <a:ext cx="1136650" cy="1968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1937862" y="1865588"/>
            <a:ext cx="637539" cy="682075"/>
            <a:chOff x="1794511" y="1870625"/>
            <a:chExt cx="637539" cy="682075"/>
          </a:xfrm>
        </p:grpSpPr>
        <p:pic>
          <p:nvPicPr>
            <p:cNvPr id="12" name="Picture 11"/>
            <p:cNvPicPr>
              <a:picLocks noChangeAspect="1"/>
            </p:cNvPicPr>
            <p:nvPr/>
          </p:nvPicPr>
          <p:blipFill rotWithShape="1">
            <a:blip r:embed="rId3" cstate="print"/>
            <a:srcRect l="35177" r="37186"/>
            <a:stretch/>
          </p:blipFill>
          <p:spPr>
            <a:xfrm>
              <a:off x="1847850" y="1870625"/>
              <a:ext cx="533401" cy="682075"/>
            </a:xfrm>
            <a:prstGeom prst="rect">
              <a:avLst/>
            </a:prstGeom>
            <a:ln w="3175">
              <a:solidFill>
                <a:schemeClr val="tx1"/>
              </a:solidFill>
            </a:ln>
          </p:spPr>
        </p:pic>
        <p:sp>
          <p:nvSpPr>
            <p:cNvPr id="14" name="Rectangle 13"/>
            <p:cNvSpPr/>
            <p:nvPr/>
          </p:nvSpPr>
          <p:spPr>
            <a:xfrm>
              <a:off x="2386331" y="195262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94511" y="195262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7" name="Object 16"/>
          <p:cNvGraphicFramePr>
            <a:graphicFrameLocks noChangeAspect="1"/>
          </p:cNvGraphicFramePr>
          <p:nvPr>
            <p:extLst>
              <p:ext uri="{D42A27DB-BD31-4B8C-83A1-F6EECF244321}">
                <p14:modId xmlns:p14="http://schemas.microsoft.com/office/powerpoint/2010/main" val="1082621854"/>
              </p:ext>
            </p:extLst>
          </p:nvPr>
        </p:nvGraphicFramePr>
        <p:xfrm>
          <a:off x="1651793" y="2632075"/>
          <a:ext cx="1174750" cy="196850"/>
        </p:xfrm>
        <a:graphic>
          <a:graphicData uri="http://schemas.openxmlformats.org/presentationml/2006/ole">
            <mc:AlternateContent xmlns:mc="http://schemas.openxmlformats.org/markup-compatibility/2006">
              <mc:Choice xmlns:v="urn:schemas-microsoft-com:vml" Requires="v">
                <p:oleObj spid="_x0000_s4286" name="Equation" r:id="rId8" imgW="2349500" imgH="393700" progId="Equation.3">
                  <p:embed/>
                </p:oleObj>
              </mc:Choice>
              <mc:Fallback>
                <p:oleObj name="Equation" r:id="rId8" imgW="2349500" imgH="393700" progId="Equation.3">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793" y="2632075"/>
                        <a:ext cx="1174750" cy="1968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p:cNvGrpSpPr/>
          <p:nvPr/>
        </p:nvGrpSpPr>
        <p:grpSpPr>
          <a:xfrm>
            <a:off x="3303906" y="1865693"/>
            <a:ext cx="637539" cy="681864"/>
            <a:chOff x="3165475" y="1870836"/>
            <a:chExt cx="637539" cy="681864"/>
          </a:xfrm>
        </p:grpSpPr>
        <p:pic>
          <p:nvPicPr>
            <p:cNvPr id="18" name="Picture 17"/>
            <p:cNvPicPr>
              <a:picLocks noChangeAspect="1"/>
            </p:cNvPicPr>
            <p:nvPr/>
          </p:nvPicPr>
          <p:blipFill rotWithShape="1">
            <a:blip r:embed="rId3" cstate="print"/>
            <a:srcRect l="63307" t="1635" r="10066" b="-1635"/>
            <a:stretch/>
          </p:blipFill>
          <p:spPr>
            <a:xfrm>
              <a:off x="3219450" y="1870836"/>
              <a:ext cx="530226" cy="681864"/>
            </a:xfrm>
            <a:prstGeom prst="rect">
              <a:avLst/>
            </a:prstGeom>
            <a:ln w="3175">
              <a:solidFill>
                <a:schemeClr val="tx1"/>
              </a:solidFill>
            </a:ln>
          </p:spPr>
        </p:pic>
        <p:sp>
          <p:nvSpPr>
            <p:cNvPr id="19" name="Rectangle 18"/>
            <p:cNvSpPr/>
            <p:nvPr/>
          </p:nvSpPr>
          <p:spPr>
            <a:xfrm>
              <a:off x="3757295" y="195897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165475" y="1958975"/>
              <a:ext cx="45719" cy="381000"/>
            </a:xfrm>
            <a:prstGeom prst="rect">
              <a:avLst/>
            </a:prstGeom>
            <a:pattFill prst="pct70">
              <a:fgClr>
                <a:schemeClr val="accent4"/>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Object 21"/>
          <p:cNvGraphicFramePr>
            <a:graphicFrameLocks noChangeAspect="1"/>
          </p:cNvGraphicFramePr>
          <p:nvPr>
            <p:extLst>
              <p:ext uri="{D42A27DB-BD31-4B8C-83A1-F6EECF244321}">
                <p14:modId xmlns:p14="http://schemas.microsoft.com/office/powerpoint/2010/main" val="3684344404"/>
              </p:ext>
            </p:extLst>
          </p:nvPr>
        </p:nvGraphicFramePr>
        <p:xfrm>
          <a:off x="3013075" y="2625725"/>
          <a:ext cx="1219200" cy="209550"/>
        </p:xfrm>
        <a:graphic>
          <a:graphicData uri="http://schemas.openxmlformats.org/presentationml/2006/ole">
            <mc:AlternateContent xmlns:mc="http://schemas.openxmlformats.org/markup-compatibility/2006">
              <mc:Choice xmlns:v="urn:schemas-microsoft-com:vml" Requires="v">
                <p:oleObj spid="_x0000_s4287" name="Equation" r:id="rId10" imgW="2438400" imgH="419100" progId="Equation.3">
                  <p:embed/>
                </p:oleObj>
              </mc:Choice>
              <mc:Fallback>
                <p:oleObj name="Equation" r:id="rId10" imgW="2438400" imgH="419100" progId="Equation.3">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3075" y="2625725"/>
                        <a:ext cx="1219200" cy="2095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99911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5741856"/>
              </p:ext>
            </p:extLst>
          </p:nvPr>
        </p:nvGraphicFramePr>
        <p:xfrm>
          <a:off x="1893810" y="1966913"/>
          <a:ext cx="1876425" cy="323850"/>
        </p:xfrm>
        <a:graphic>
          <a:graphicData uri="http://schemas.openxmlformats.org/presentationml/2006/ole">
            <mc:AlternateContent xmlns:mc="http://schemas.openxmlformats.org/markup-compatibility/2006">
              <mc:Choice xmlns:v="urn:schemas-microsoft-com:vml" Requires="v">
                <p:oleObj spid="_x0000_s5288" name="Equation" r:id="rId3" imgW="2501900" imgH="431800" progId="Equation.3">
                  <p:embed/>
                </p:oleObj>
              </mc:Choice>
              <mc:Fallback>
                <p:oleObj name="Equation" r:id="rId3" imgW="2501900" imgH="431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10" y="1966913"/>
                        <a:ext cx="1876425" cy="32385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19336598"/>
              </p:ext>
            </p:extLst>
          </p:nvPr>
        </p:nvGraphicFramePr>
        <p:xfrm>
          <a:off x="1893810" y="2320925"/>
          <a:ext cx="1885950" cy="323850"/>
        </p:xfrm>
        <a:graphic>
          <a:graphicData uri="http://schemas.openxmlformats.org/presentationml/2006/ole">
            <mc:AlternateContent xmlns:mc="http://schemas.openxmlformats.org/markup-compatibility/2006">
              <mc:Choice xmlns:v="urn:schemas-microsoft-com:vml" Requires="v">
                <p:oleObj spid="_x0000_s5289" name="Equation" r:id="rId5" imgW="2514600" imgH="431800" progId="Equation.3">
                  <p:embed/>
                </p:oleObj>
              </mc:Choice>
              <mc:Fallback>
                <p:oleObj name="Equation" r:id="rId5" imgW="2514600" imgH="4318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3810" y="2320925"/>
                        <a:ext cx="1885950" cy="323850"/>
                      </a:xfrm>
                      <a:prstGeom prst="rect">
                        <a:avLst/>
                      </a:prstGeom>
                      <a:solidFill>
                        <a:srgbClr val="00B0F0"/>
                      </a:solidFill>
                      <a:ln w="3175">
                        <a:solidFill>
                          <a:schemeClr val="tx1"/>
                        </a:solidFill>
                        <a:miter lim="800000"/>
                        <a:headEnd/>
                        <a:tailEnd/>
                      </a:ln>
                    </p:spPr>
                  </p:pic>
                </p:oleObj>
              </mc:Fallback>
            </mc:AlternateContent>
          </a:graphicData>
        </a:graphic>
      </p:graphicFrame>
      <p:pic>
        <p:nvPicPr>
          <p:cNvPr id="8" name="Picture 7"/>
          <p:cNvPicPr>
            <a:picLocks noChangeAspect="1"/>
          </p:cNvPicPr>
          <p:nvPr/>
        </p:nvPicPr>
        <p:blipFill>
          <a:blip r:embed="rId7" cstate="print"/>
          <a:stretch>
            <a:fillRect/>
          </a:stretch>
        </p:blipFill>
        <p:spPr>
          <a:xfrm>
            <a:off x="358528" y="915554"/>
            <a:ext cx="1510658" cy="1729221"/>
          </a:xfrm>
          <a:prstGeom prst="rect">
            <a:avLst/>
          </a:prstGeom>
          <a:ln w="3175">
            <a:solidFill>
              <a:schemeClr val="tx1"/>
            </a:solidFill>
          </a:ln>
        </p:spPr>
      </p:pic>
      <p:pic>
        <p:nvPicPr>
          <p:cNvPr id="9" name="Picture 8"/>
          <p:cNvPicPr>
            <a:picLocks noChangeAspect="1"/>
          </p:cNvPicPr>
          <p:nvPr/>
        </p:nvPicPr>
        <p:blipFill>
          <a:blip r:embed="rId8" cstate="print"/>
          <a:stretch>
            <a:fillRect/>
          </a:stretch>
        </p:blipFill>
        <p:spPr>
          <a:xfrm>
            <a:off x="1893810" y="910462"/>
            <a:ext cx="2357502" cy="1026353"/>
          </a:xfrm>
          <a:prstGeom prst="rect">
            <a:avLst/>
          </a:prstGeom>
          <a:ln w="3175">
            <a:solidFill>
              <a:schemeClr val="tx1"/>
            </a:solidFill>
          </a:ln>
        </p:spPr>
      </p:pic>
      <p:sp>
        <p:nvSpPr>
          <p:cNvPr id="10" name="Oval Callout 9"/>
          <p:cNvSpPr/>
          <p:nvPr/>
        </p:nvSpPr>
        <p:spPr>
          <a:xfrm>
            <a:off x="1543050" y="2720975"/>
            <a:ext cx="1600200" cy="381000"/>
          </a:xfrm>
          <a:prstGeom prst="wedgeEllipseCallout">
            <a:avLst>
              <a:gd name="adj1" fmla="val -51976"/>
              <a:gd name="adj2" fmla="val -463100"/>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i="1" dirty="0">
                <a:solidFill>
                  <a:srgbClr val="002060"/>
                </a:solidFill>
                <a:latin typeface="Times New Roman" panose="02020603050405020304" pitchFamily="18" charset="0"/>
                <a:cs typeface="Times New Roman" panose="02020603050405020304" pitchFamily="18" charset="0"/>
              </a:rPr>
              <a:t>v</a:t>
            </a:r>
            <a:r>
              <a:rPr lang="en-GB" sz="800" i="1" baseline="-25000" dirty="0" smtClean="0">
                <a:solidFill>
                  <a:srgbClr val="002060"/>
                </a:solidFill>
                <a:latin typeface="Times New Roman" panose="02020603050405020304" pitchFamily="18" charset="0"/>
                <a:cs typeface="Times New Roman" panose="02020603050405020304" pitchFamily="18" charset="0"/>
              </a:rPr>
              <a:t>i</a:t>
            </a:r>
            <a:r>
              <a:rPr lang="en-GB" sz="800" dirty="0" smtClean="0">
                <a:solidFill>
                  <a:srgbClr val="002060"/>
                </a:solidFill>
                <a:latin typeface="Arial" panose="020B0604020202020204" pitchFamily="34" charset="0"/>
                <a:cs typeface="Arial" panose="020B0604020202020204" pitchFamily="34" charset="0"/>
              </a:rPr>
              <a:t>=0 and </a:t>
            </a:r>
            <a:r>
              <a:rPr lang="en-GB" sz="800" i="1" dirty="0" err="1" smtClean="0">
                <a:solidFill>
                  <a:srgbClr val="002060"/>
                </a:solidFill>
                <a:latin typeface="Times New Roman" panose="02020603050405020304" pitchFamily="18" charset="0"/>
                <a:cs typeface="Times New Roman" panose="02020603050405020304" pitchFamily="18" charset="0"/>
              </a:rPr>
              <a:t>v</a:t>
            </a:r>
            <a:r>
              <a:rPr lang="en-GB" sz="800" i="1" baseline="-25000" dirty="0" err="1" smtClean="0">
                <a:solidFill>
                  <a:srgbClr val="002060"/>
                </a:solidFill>
                <a:latin typeface="Times New Roman" panose="02020603050405020304" pitchFamily="18" charset="0"/>
                <a:cs typeface="Times New Roman" panose="02020603050405020304" pitchFamily="18" charset="0"/>
              </a:rPr>
              <a:t>j</a:t>
            </a:r>
            <a:r>
              <a:rPr lang="en-GB" sz="800" dirty="0" smtClean="0">
                <a:solidFill>
                  <a:srgbClr val="002060"/>
                </a:solidFill>
                <a:latin typeface="Arial" panose="020B0604020202020204" pitchFamily="34" charset="0"/>
                <a:cs typeface="Arial" panose="020B0604020202020204" pitchFamily="34" charset="0"/>
              </a:rPr>
              <a:t>=0 for all cases</a:t>
            </a:r>
            <a:endParaRPr lang="en-GB" sz="800" dirty="0">
              <a:solidFill>
                <a:srgbClr val="002060"/>
              </a:solidFill>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46454962"/>
              </p:ext>
            </p:extLst>
          </p:nvPr>
        </p:nvGraphicFramePr>
        <p:xfrm>
          <a:off x="3349625" y="161925"/>
          <a:ext cx="1136650" cy="196850"/>
        </p:xfrm>
        <a:graphic>
          <a:graphicData uri="http://schemas.openxmlformats.org/presentationml/2006/ole">
            <mc:AlternateContent xmlns:mc="http://schemas.openxmlformats.org/markup-compatibility/2006">
              <mc:Choice xmlns:v="urn:schemas-microsoft-com:vml" Requires="v">
                <p:oleObj spid="_x0000_s5290" name="Equation" r:id="rId9" imgW="2273300" imgH="393700" progId="Equation.3">
                  <p:embed/>
                </p:oleObj>
              </mc:Choice>
              <mc:Fallback>
                <p:oleObj name="Equation" r:id="rId9" imgW="2273300" imgH="393700" progId="Equation.3">
                  <p:embed/>
                  <p:pic>
                    <p:nvPicPr>
                      <p:cNvPr id="13"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625" y="161925"/>
                        <a:ext cx="1136650" cy="196850"/>
                      </a:xfrm>
                      <a:prstGeom prst="rect">
                        <a:avLst/>
                      </a:prstGeom>
                      <a:solidFill>
                        <a:srgbClr val="FFC000"/>
                      </a:solidFill>
                      <a:ln w="3175">
                        <a:solidFill>
                          <a:schemeClr val="tx1"/>
                        </a:solidFill>
                        <a:miter lim="800000"/>
                        <a:headEnd/>
                        <a:tailEnd/>
                      </a:ln>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23942542"/>
              </p:ext>
            </p:extLst>
          </p:nvPr>
        </p:nvGraphicFramePr>
        <p:xfrm>
          <a:off x="3349625" y="373861"/>
          <a:ext cx="1174750" cy="196850"/>
        </p:xfrm>
        <a:graphic>
          <a:graphicData uri="http://schemas.openxmlformats.org/presentationml/2006/ole">
            <mc:AlternateContent xmlns:mc="http://schemas.openxmlformats.org/markup-compatibility/2006">
              <mc:Choice xmlns:v="urn:schemas-microsoft-com:vml" Requires="v">
                <p:oleObj spid="_x0000_s5291" name="Equation" r:id="rId11" imgW="2349500" imgH="393700" progId="Equation.3">
                  <p:embed/>
                </p:oleObj>
              </mc:Choice>
              <mc:Fallback>
                <p:oleObj name="Equation" r:id="rId11" imgW="2349500" imgH="393700" progId="Equation.3">
                  <p:embed/>
                  <p:pic>
                    <p:nvPicPr>
                      <p:cNvPr id="17"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9625" y="373861"/>
                        <a:ext cx="1174750" cy="196850"/>
                      </a:xfrm>
                      <a:prstGeom prst="rect">
                        <a:avLst/>
                      </a:prstGeom>
                      <a:solidFill>
                        <a:srgbClr val="FFC000"/>
                      </a:solidFill>
                      <a:ln w="3175">
                        <a:solidFill>
                          <a:schemeClr val="tx1"/>
                        </a:solidFill>
                        <a:miter lim="800000"/>
                        <a:headEnd/>
                        <a:tailEnd/>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10207799"/>
              </p:ext>
            </p:extLst>
          </p:nvPr>
        </p:nvGraphicFramePr>
        <p:xfrm>
          <a:off x="3349625" y="585797"/>
          <a:ext cx="1219200" cy="209550"/>
        </p:xfrm>
        <a:graphic>
          <a:graphicData uri="http://schemas.openxmlformats.org/presentationml/2006/ole">
            <mc:AlternateContent xmlns:mc="http://schemas.openxmlformats.org/markup-compatibility/2006">
              <mc:Choice xmlns:v="urn:schemas-microsoft-com:vml" Requires="v">
                <p:oleObj spid="_x0000_s5292" name="Equation" r:id="rId13" imgW="2438400" imgH="419100" progId="Equation.3">
                  <p:embed/>
                </p:oleObj>
              </mc:Choice>
              <mc:Fallback>
                <p:oleObj name="Equation" r:id="rId13" imgW="2438400" imgH="419100" progId="Equation.3">
                  <p:embed/>
                  <p:pic>
                    <p:nvPicPr>
                      <p:cNvPr id="22"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25" y="585797"/>
                        <a:ext cx="1219200" cy="209550"/>
                      </a:xfrm>
                      <a:prstGeom prst="rect">
                        <a:avLst/>
                      </a:prstGeom>
                      <a:solidFill>
                        <a:srgbClr val="FFC000"/>
                      </a:solidFill>
                      <a:ln w="3175">
                        <a:solidFill>
                          <a:schemeClr val="tx1"/>
                        </a:solidFill>
                        <a:miter lim="800000"/>
                        <a:headEnd/>
                        <a:tailEnd/>
                      </a:ln>
                      <a:extLst/>
                    </p:spPr>
                  </p:pic>
                </p:oleObj>
              </mc:Fallback>
            </mc:AlternateContent>
          </a:graphicData>
        </a:graphic>
      </p:graphicFrame>
    </p:spTree>
    <p:extLst>
      <p:ext uri="{BB962C8B-B14F-4D97-AF65-F5344CB8AC3E}">
        <p14:creationId xmlns:p14="http://schemas.microsoft.com/office/powerpoint/2010/main" val="32316931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smtClean="0">
                <a:latin typeface="Arial" panose="020B0604020202020204" pitchFamily="34" charset="0"/>
                <a:cs typeface="Arial" panose="020B0604020202020204" pitchFamily="34" charset="0"/>
              </a:rPr>
              <a:t>Suggested Readings</a:t>
            </a:r>
            <a:endParaRPr lang="en-GB" sz="1500" dirty="0">
              <a:latin typeface="Arial" panose="020B0604020202020204" pitchFamily="34" charset="0"/>
              <a:cs typeface="Arial" panose="020B0604020202020204" pitchFamily="34" charset="0"/>
            </a:endParaRPr>
          </a:p>
        </p:txBody>
      </p:sp>
      <p:sp>
        <p:nvSpPr>
          <p:cNvPr id="11" name="TextBox 10"/>
          <p:cNvSpPr txBox="1"/>
          <p:nvPr/>
        </p:nvSpPr>
        <p:spPr>
          <a:xfrm>
            <a:off x="552450" y="1806575"/>
            <a:ext cx="1259269" cy="400110"/>
          </a:xfrm>
          <a:prstGeom prst="rect">
            <a:avLst/>
          </a:prstGeom>
          <a:noFill/>
        </p:spPr>
        <p:txBody>
          <a:bodyPr wrap="square" rtlCol="0">
            <a:spAutoFit/>
          </a:bodyPr>
          <a:lstStyle/>
          <a:p>
            <a:pPr algn="ctr"/>
            <a:r>
              <a:rPr lang="en-GB" sz="1000" dirty="0" smtClean="0">
                <a:latin typeface="Arial" panose="020B0604020202020204" pitchFamily="34" charset="0"/>
                <a:cs typeface="Arial" panose="020B0604020202020204" pitchFamily="34" charset="0"/>
              </a:rPr>
              <a:t>Reference 1</a:t>
            </a:r>
          </a:p>
          <a:p>
            <a:pPr algn="ctr"/>
            <a:r>
              <a:rPr lang="en-GB" sz="1000" dirty="0" smtClean="0">
                <a:latin typeface="Arial" panose="020B0604020202020204" pitchFamily="34" charset="0"/>
                <a:cs typeface="Arial" panose="020B0604020202020204" pitchFamily="34" charset="0"/>
              </a:rPr>
              <a:t>Chapter 16</a:t>
            </a: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cstate="print"/>
          <a:srcRect t="1287" r="5091" b="3526"/>
          <a:stretch/>
        </p:blipFill>
        <p:spPr>
          <a:xfrm>
            <a:off x="1703070" y="855599"/>
            <a:ext cx="1600200" cy="227396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6190139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3" name="Content Placeholder 2"/>
          <p:cNvSpPr>
            <a:spLocks noGrp="1"/>
          </p:cNvSpPr>
          <p:nvPr>
            <p:ph idx="1"/>
          </p:nvPr>
        </p:nvSpPr>
        <p:spPr>
          <a:xfrm>
            <a:off x="323850" y="815975"/>
            <a:ext cx="3962400" cy="2209800"/>
          </a:xfrm>
        </p:spPr>
        <p:txBody>
          <a:bodyPr/>
          <a:lstStyle/>
          <a:p>
            <a:r>
              <a:rPr lang="en-GB" dirty="0" smtClean="0"/>
              <a:t>Equilibrium moments at the joints (shear force exists in FBD but we are not considering it for now);</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5" name="Picture 4"/>
          <p:cNvPicPr>
            <a:picLocks noChangeAspect="1"/>
          </p:cNvPicPr>
          <p:nvPr/>
        </p:nvPicPr>
        <p:blipFill rotWithShape="1">
          <a:blip r:embed="rId3" cstate="print"/>
          <a:srcRect t="18181" r="87036" b="27273"/>
          <a:stretch/>
        </p:blipFill>
        <p:spPr>
          <a:xfrm>
            <a:off x="488950" y="1972284"/>
            <a:ext cx="228600" cy="457201"/>
          </a:xfrm>
          <a:prstGeom prst="rect">
            <a:avLst/>
          </a:prstGeom>
          <a:ln w="3175">
            <a:solidFill>
              <a:schemeClr val="tx1"/>
            </a:solidFill>
          </a:ln>
        </p:spPr>
      </p:pic>
      <p:pic>
        <p:nvPicPr>
          <p:cNvPr id="8" name="Picture 7"/>
          <p:cNvPicPr>
            <a:picLocks noChangeAspect="1"/>
          </p:cNvPicPr>
          <p:nvPr/>
        </p:nvPicPr>
        <p:blipFill rotWithShape="1">
          <a:blip r:embed="rId3" cstate="print"/>
          <a:srcRect l="88215" t="23282" r="2963" b="29642"/>
          <a:stretch/>
        </p:blipFill>
        <p:spPr>
          <a:xfrm>
            <a:off x="3886200" y="1972283"/>
            <a:ext cx="228601" cy="457201"/>
          </a:xfrm>
          <a:prstGeom prst="rect">
            <a:avLst/>
          </a:prstGeom>
          <a:ln w="3175">
            <a:solidFill>
              <a:schemeClr val="tx1"/>
            </a:solidFill>
          </a:ln>
        </p:spPr>
      </p:pic>
      <p:pic>
        <p:nvPicPr>
          <p:cNvPr id="6" name="Picture 5"/>
          <p:cNvPicPr>
            <a:picLocks noChangeAspect="1"/>
          </p:cNvPicPr>
          <p:nvPr/>
        </p:nvPicPr>
        <p:blipFill rotWithShape="1">
          <a:blip r:embed="rId3" cstate="print"/>
          <a:srcRect l="30250" t="18182" r="59460" b="27272"/>
          <a:stretch/>
        </p:blipFill>
        <p:spPr>
          <a:xfrm>
            <a:off x="1516679" y="1972285"/>
            <a:ext cx="181438" cy="457200"/>
          </a:xfrm>
          <a:prstGeom prst="rect">
            <a:avLst/>
          </a:prstGeom>
          <a:ln w="3175">
            <a:solidFill>
              <a:schemeClr val="tx1"/>
            </a:solidFill>
          </a:ln>
        </p:spPr>
      </p:pic>
      <p:sp>
        <p:nvSpPr>
          <p:cNvPr id="11" name="Freeform 10"/>
          <p:cNvSpPr/>
          <p:nvPr/>
        </p:nvSpPr>
        <p:spPr>
          <a:xfrm flipV="1">
            <a:off x="1235541" y="2034769"/>
            <a:ext cx="241935"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14" name="TextBox 13"/>
          <p:cNvSpPr txBox="1"/>
          <p:nvPr/>
        </p:nvSpPr>
        <p:spPr>
          <a:xfrm>
            <a:off x="1192107" y="2067356"/>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BA</a:t>
            </a:r>
            <a:endParaRPr lang="en-GB" sz="800" baseline="-25000" dirty="0">
              <a:latin typeface="Arial" pitchFamily="34" charset="0"/>
              <a:cs typeface="Arial" pitchFamily="34" charset="0"/>
            </a:endParaRPr>
          </a:p>
        </p:txBody>
      </p:sp>
      <p:sp>
        <p:nvSpPr>
          <p:cNvPr id="15" name="Freeform 14"/>
          <p:cNvSpPr/>
          <p:nvPr/>
        </p:nvSpPr>
        <p:spPr>
          <a:xfrm rot="10382121" flipV="1">
            <a:off x="1731702" y="2031401"/>
            <a:ext cx="241935" cy="344977"/>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16" name="TextBox 15"/>
          <p:cNvSpPr txBox="1"/>
          <p:nvPr/>
        </p:nvSpPr>
        <p:spPr>
          <a:xfrm>
            <a:off x="1683597" y="2067356"/>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BC</a:t>
            </a:r>
            <a:endParaRPr lang="en-GB" sz="800" baseline="-25000" dirty="0">
              <a:latin typeface="Arial" pitchFamily="34" charset="0"/>
              <a:cs typeface="Arial" pitchFamily="34" charset="0"/>
            </a:endParaRPr>
          </a:p>
        </p:txBody>
      </p:sp>
      <p:pic>
        <p:nvPicPr>
          <p:cNvPr id="7" name="Picture 6"/>
          <p:cNvPicPr>
            <a:picLocks noChangeAspect="1"/>
          </p:cNvPicPr>
          <p:nvPr/>
        </p:nvPicPr>
        <p:blipFill rotWithShape="1">
          <a:blip r:embed="rId3" cstate="print"/>
          <a:srcRect l="55566" t="17984" r="31611" b="28065"/>
          <a:stretch/>
        </p:blipFill>
        <p:spPr>
          <a:xfrm>
            <a:off x="2832523" y="1972285"/>
            <a:ext cx="228601" cy="457200"/>
          </a:xfrm>
          <a:prstGeom prst="rect">
            <a:avLst/>
          </a:prstGeom>
          <a:ln w="3175">
            <a:solidFill>
              <a:schemeClr val="tx1"/>
            </a:solidFill>
          </a:ln>
        </p:spPr>
      </p:pic>
      <p:sp>
        <p:nvSpPr>
          <p:cNvPr id="17" name="Freeform 16"/>
          <p:cNvSpPr/>
          <p:nvPr/>
        </p:nvSpPr>
        <p:spPr>
          <a:xfrm flipV="1">
            <a:off x="2573444" y="1972285"/>
            <a:ext cx="241935" cy="32766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18" name="TextBox 17"/>
          <p:cNvSpPr txBox="1"/>
          <p:nvPr/>
        </p:nvSpPr>
        <p:spPr>
          <a:xfrm>
            <a:off x="2539154" y="2044496"/>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CB</a:t>
            </a:r>
            <a:endParaRPr lang="en-GB" sz="800" baseline="-25000" dirty="0">
              <a:latin typeface="Arial" pitchFamily="34" charset="0"/>
              <a:cs typeface="Arial" pitchFamily="34" charset="0"/>
            </a:endParaRPr>
          </a:p>
        </p:txBody>
      </p:sp>
      <p:sp>
        <p:nvSpPr>
          <p:cNvPr id="19" name="Freeform 18"/>
          <p:cNvSpPr/>
          <p:nvPr/>
        </p:nvSpPr>
        <p:spPr>
          <a:xfrm rot="10382121" flipV="1">
            <a:off x="3109078" y="1972321"/>
            <a:ext cx="241935" cy="358384"/>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20" name="TextBox 19"/>
          <p:cNvSpPr txBox="1"/>
          <p:nvPr/>
        </p:nvSpPr>
        <p:spPr>
          <a:xfrm>
            <a:off x="3030644" y="2044496"/>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CD</a:t>
            </a:r>
            <a:endParaRPr lang="en-GB" sz="800" baseline="-25000" dirty="0">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171256848"/>
              </p:ext>
            </p:extLst>
          </p:nvPr>
        </p:nvGraphicFramePr>
        <p:xfrm>
          <a:off x="323850" y="2581885"/>
          <a:ext cx="558800" cy="215900"/>
        </p:xfrm>
        <a:graphic>
          <a:graphicData uri="http://schemas.openxmlformats.org/presentationml/2006/ole">
            <mc:AlternateContent xmlns:mc="http://schemas.openxmlformats.org/markup-compatibility/2006">
              <mc:Choice xmlns:v="urn:schemas-microsoft-com:vml" Requires="v">
                <p:oleObj spid="_x0000_s37071" name="Equation" r:id="rId4" imgW="558558" imgH="215806" progId="Equation.3">
                  <p:embed/>
                </p:oleObj>
              </mc:Choice>
              <mc:Fallback>
                <p:oleObj name="Equation" r:id="rId4" imgW="558558" imgH="215806"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581885"/>
                        <a:ext cx="5588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extLst>
              <p:ext uri="{D42A27DB-BD31-4B8C-83A1-F6EECF244321}">
                <p14:modId xmlns:p14="http://schemas.microsoft.com/office/powerpoint/2010/main" val="3167259432"/>
              </p:ext>
            </p:extLst>
          </p:nvPr>
        </p:nvGraphicFramePr>
        <p:xfrm>
          <a:off x="1178983" y="2581885"/>
          <a:ext cx="965200" cy="482600"/>
        </p:xfrm>
        <a:graphic>
          <a:graphicData uri="http://schemas.openxmlformats.org/presentationml/2006/ole">
            <mc:AlternateContent xmlns:mc="http://schemas.openxmlformats.org/markup-compatibility/2006">
              <mc:Choice xmlns:v="urn:schemas-microsoft-com:vml" Requires="v">
                <p:oleObj spid="_x0000_s37072" name="Equation" r:id="rId6" imgW="965200" imgH="482600" progId="Equation.3">
                  <p:embed/>
                </p:oleObj>
              </mc:Choice>
              <mc:Fallback>
                <p:oleObj name="Equation" r:id="rId6" imgW="965200" imgH="4826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983" y="2581885"/>
                        <a:ext cx="965200" cy="4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2808979320"/>
              </p:ext>
            </p:extLst>
          </p:nvPr>
        </p:nvGraphicFramePr>
        <p:xfrm>
          <a:off x="2440516" y="2581885"/>
          <a:ext cx="977900" cy="482600"/>
        </p:xfrm>
        <a:graphic>
          <a:graphicData uri="http://schemas.openxmlformats.org/presentationml/2006/ole">
            <mc:AlternateContent xmlns:mc="http://schemas.openxmlformats.org/markup-compatibility/2006">
              <mc:Choice xmlns:v="urn:schemas-microsoft-com:vml" Requires="v">
                <p:oleObj spid="_x0000_s37073" name="Equation" r:id="rId8" imgW="977476" imgH="482391" progId="Equation.3">
                  <p:embed/>
                </p:oleObj>
              </mc:Choice>
              <mc:Fallback>
                <p:oleObj name="Equation" r:id="rId8" imgW="977476" imgH="482391"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0516" y="2581885"/>
                        <a:ext cx="977900" cy="4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3663867360"/>
              </p:ext>
            </p:extLst>
          </p:nvPr>
        </p:nvGraphicFramePr>
        <p:xfrm>
          <a:off x="3714750" y="2581885"/>
          <a:ext cx="571500" cy="228600"/>
        </p:xfrm>
        <a:graphic>
          <a:graphicData uri="http://schemas.openxmlformats.org/presentationml/2006/ole">
            <mc:AlternateContent xmlns:mc="http://schemas.openxmlformats.org/markup-compatibility/2006">
              <mc:Choice xmlns:v="urn:schemas-microsoft-com:vml" Requires="v">
                <p:oleObj spid="_x0000_s37074" name="Equation" r:id="rId10" imgW="571252" imgH="228501" progId="Equation.3">
                  <p:embed/>
                </p:oleObj>
              </mc:Choice>
              <mc:Fallback>
                <p:oleObj name="Equation" r:id="rId10" imgW="571252" imgH="228501"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50" y="2581885"/>
                        <a:ext cx="5715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a:off x="781050" y="1730375"/>
            <a:ext cx="609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flipH="1" flipV="1">
            <a:off x="1216777" y="1570970"/>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24" name="TextBox 23"/>
          <p:cNvSpPr txBox="1"/>
          <p:nvPr/>
        </p:nvSpPr>
        <p:spPr>
          <a:xfrm>
            <a:off x="1183646" y="1369537"/>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BA</a:t>
            </a:r>
            <a:endParaRPr lang="en-GB" sz="800" baseline="-25000" dirty="0">
              <a:latin typeface="Arial" pitchFamily="34" charset="0"/>
              <a:cs typeface="Arial" pitchFamily="34" charset="0"/>
            </a:endParaRPr>
          </a:p>
        </p:txBody>
      </p:sp>
      <p:cxnSp>
        <p:nvCxnSpPr>
          <p:cNvPr id="13" name="Straight Arrow Connector 12"/>
          <p:cNvCxnSpPr/>
          <p:nvPr/>
        </p:nvCxnSpPr>
        <p:spPr>
          <a:xfrm>
            <a:off x="1085850" y="1425575"/>
            <a:ext cx="0" cy="304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5350" y="1211165"/>
            <a:ext cx="495300" cy="215444"/>
          </a:xfrm>
          <a:prstGeom prst="rect">
            <a:avLst/>
          </a:prstGeom>
          <a:noFill/>
        </p:spPr>
        <p:txBody>
          <a:bodyPr wrap="square" rtlCol="0">
            <a:spAutoFit/>
          </a:bodyPr>
          <a:lstStyle/>
          <a:p>
            <a:r>
              <a:rPr lang="en-GB" sz="800" dirty="0" smtClean="0">
                <a:solidFill>
                  <a:srgbClr val="C00000"/>
                </a:solidFill>
                <a:latin typeface="Arial" pitchFamily="34" charset="0"/>
                <a:cs typeface="Arial" pitchFamily="34" charset="0"/>
              </a:rPr>
              <a:t>6 </a:t>
            </a:r>
            <a:r>
              <a:rPr lang="en-GB" sz="800" dirty="0" err="1" smtClean="0">
                <a:solidFill>
                  <a:srgbClr val="C00000"/>
                </a:solidFill>
                <a:latin typeface="Arial" pitchFamily="34" charset="0"/>
                <a:cs typeface="Arial" pitchFamily="34" charset="0"/>
              </a:rPr>
              <a:t>kN</a:t>
            </a:r>
            <a:endParaRPr lang="en-GB" sz="800" baseline="-25000" dirty="0">
              <a:solidFill>
                <a:srgbClr val="C00000"/>
              </a:solidFill>
              <a:latin typeface="Arial" pitchFamily="34" charset="0"/>
              <a:cs typeface="Arial" pitchFamily="34" charset="0"/>
            </a:endParaRPr>
          </a:p>
        </p:txBody>
      </p:sp>
      <p:cxnSp>
        <p:nvCxnSpPr>
          <p:cNvPr id="29" name="Straight Connector 28"/>
          <p:cNvCxnSpPr/>
          <p:nvPr/>
        </p:nvCxnSpPr>
        <p:spPr>
          <a:xfrm>
            <a:off x="1924050" y="1737380"/>
            <a:ext cx="609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flipH="1" flipV="1">
            <a:off x="2359777" y="1577975"/>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31" name="TextBox 30"/>
          <p:cNvSpPr txBox="1"/>
          <p:nvPr/>
        </p:nvSpPr>
        <p:spPr>
          <a:xfrm>
            <a:off x="2326646" y="1376542"/>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CB</a:t>
            </a:r>
            <a:endParaRPr lang="en-GB" sz="800" baseline="-25000" dirty="0">
              <a:latin typeface="Arial" pitchFamily="34" charset="0"/>
              <a:cs typeface="Arial" pitchFamily="34" charset="0"/>
            </a:endParaRPr>
          </a:p>
        </p:txBody>
      </p:sp>
      <p:cxnSp>
        <p:nvCxnSpPr>
          <p:cNvPr id="32" name="Straight Arrow Connector 31"/>
          <p:cNvCxnSpPr/>
          <p:nvPr/>
        </p:nvCxnSpPr>
        <p:spPr>
          <a:xfrm>
            <a:off x="2228850" y="1432580"/>
            <a:ext cx="0" cy="304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38350" y="1218170"/>
            <a:ext cx="495300" cy="215444"/>
          </a:xfrm>
          <a:prstGeom prst="rect">
            <a:avLst/>
          </a:prstGeom>
          <a:noFill/>
        </p:spPr>
        <p:txBody>
          <a:bodyPr wrap="square" rtlCol="0">
            <a:spAutoFit/>
          </a:bodyPr>
          <a:lstStyle/>
          <a:p>
            <a:r>
              <a:rPr lang="en-GB" sz="800" dirty="0" smtClean="0">
                <a:solidFill>
                  <a:srgbClr val="C00000"/>
                </a:solidFill>
                <a:latin typeface="Arial" pitchFamily="34" charset="0"/>
                <a:cs typeface="Arial" pitchFamily="34" charset="0"/>
              </a:rPr>
              <a:t>10 </a:t>
            </a:r>
            <a:r>
              <a:rPr lang="en-GB" sz="800" dirty="0" err="1" smtClean="0">
                <a:solidFill>
                  <a:srgbClr val="C00000"/>
                </a:solidFill>
                <a:latin typeface="Arial" pitchFamily="34" charset="0"/>
                <a:cs typeface="Arial" pitchFamily="34" charset="0"/>
              </a:rPr>
              <a:t>kN</a:t>
            </a:r>
            <a:endParaRPr lang="en-GB" sz="800" baseline="-25000" dirty="0">
              <a:solidFill>
                <a:srgbClr val="C00000"/>
              </a:solidFill>
              <a:latin typeface="Arial" pitchFamily="34" charset="0"/>
              <a:cs typeface="Arial" pitchFamily="34" charset="0"/>
            </a:endParaRPr>
          </a:p>
        </p:txBody>
      </p:sp>
      <p:sp>
        <p:nvSpPr>
          <p:cNvPr id="34" name="Freeform 33"/>
          <p:cNvSpPr/>
          <p:nvPr/>
        </p:nvSpPr>
        <p:spPr>
          <a:xfrm rot="10800000" flipH="1" flipV="1">
            <a:off x="1804781" y="1577975"/>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35" name="TextBox 34"/>
          <p:cNvSpPr txBox="1"/>
          <p:nvPr/>
        </p:nvSpPr>
        <p:spPr>
          <a:xfrm>
            <a:off x="1771650" y="1376542"/>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BC</a:t>
            </a:r>
            <a:endParaRPr lang="en-GB" sz="800" baseline="-25000" dirty="0">
              <a:latin typeface="Arial" pitchFamily="34" charset="0"/>
              <a:cs typeface="Arial" pitchFamily="34" charset="0"/>
            </a:endParaRPr>
          </a:p>
        </p:txBody>
      </p:sp>
      <p:cxnSp>
        <p:nvCxnSpPr>
          <p:cNvPr id="36" name="Straight Connector 35"/>
          <p:cNvCxnSpPr/>
          <p:nvPr/>
        </p:nvCxnSpPr>
        <p:spPr>
          <a:xfrm>
            <a:off x="3219450" y="1737379"/>
            <a:ext cx="609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flipH="1" flipV="1">
            <a:off x="3655177" y="1577974"/>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38" name="TextBox 37"/>
          <p:cNvSpPr txBox="1"/>
          <p:nvPr/>
        </p:nvSpPr>
        <p:spPr>
          <a:xfrm>
            <a:off x="3829050" y="1376541"/>
            <a:ext cx="492755"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DC</a:t>
            </a:r>
            <a:r>
              <a:rPr lang="en-GB" sz="800" dirty="0" smtClean="0">
                <a:latin typeface="Arial" pitchFamily="34" charset="0"/>
                <a:cs typeface="Arial" pitchFamily="34" charset="0"/>
              </a:rPr>
              <a:t>=0</a:t>
            </a:r>
            <a:endParaRPr lang="en-GB" sz="800" dirty="0">
              <a:latin typeface="Arial" pitchFamily="34" charset="0"/>
              <a:cs typeface="Arial" pitchFamily="34" charset="0"/>
            </a:endParaRPr>
          </a:p>
        </p:txBody>
      </p:sp>
      <p:sp>
        <p:nvSpPr>
          <p:cNvPr id="40" name="TextBox 39"/>
          <p:cNvSpPr txBox="1"/>
          <p:nvPr/>
        </p:nvSpPr>
        <p:spPr>
          <a:xfrm>
            <a:off x="3223604" y="1234575"/>
            <a:ext cx="602779" cy="215444"/>
          </a:xfrm>
          <a:prstGeom prst="rect">
            <a:avLst/>
          </a:prstGeom>
          <a:noFill/>
        </p:spPr>
        <p:txBody>
          <a:bodyPr wrap="square" rtlCol="0">
            <a:spAutoFit/>
          </a:bodyPr>
          <a:lstStyle/>
          <a:p>
            <a:r>
              <a:rPr lang="en-GB" sz="800" dirty="0" smtClean="0">
                <a:solidFill>
                  <a:srgbClr val="C00000"/>
                </a:solidFill>
                <a:latin typeface="Arial" pitchFamily="34" charset="0"/>
                <a:cs typeface="Arial" pitchFamily="34" charset="0"/>
              </a:rPr>
              <a:t>12 </a:t>
            </a:r>
            <a:r>
              <a:rPr lang="en-GB" sz="800" dirty="0" err="1" smtClean="0">
                <a:solidFill>
                  <a:srgbClr val="C00000"/>
                </a:solidFill>
                <a:latin typeface="Arial" pitchFamily="34" charset="0"/>
                <a:cs typeface="Arial" pitchFamily="34" charset="0"/>
              </a:rPr>
              <a:t>kN</a:t>
            </a:r>
            <a:r>
              <a:rPr lang="en-GB" sz="800" dirty="0" smtClean="0">
                <a:solidFill>
                  <a:srgbClr val="C00000"/>
                </a:solidFill>
                <a:latin typeface="Arial" pitchFamily="34" charset="0"/>
                <a:cs typeface="Arial" pitchFamily="34" charset="0"/>
              </a:rPr>
              <a:t>/m</a:t>
            </a:r>
            <a:endParaRPr lang="en-GB" sz="800" baseline="-25000" dirty="0">
              <a:solidFill>
                <a:srgbClr val="C00000"/>
              </a:solidFill>
              <a:latin typeface="Arial" pitchFamily="34" charset="0"/>
              <a:cs typeface="Arial" pitchFamily="34" charset="0"/>
            </a:endParaRPr>
          </a:p>
        </p:txBody>
      </p:sp>
      <p:sp>
        <p:nvSpPr>
          <p:cNvPr id="41" name="Freeform 40"/>
          <p:cNvSpPr/>
          <p:nvPr/>
        </p:nvSpPr>
        <p:spPr>
          <a:xfrm rot="10800000" flipH="1" flipV="1">
            <a:off x="3100181" y="1577974"/>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42" name="TextBox 41"/>
          <p:cNvSpPr txBox="1"/>
          <p:nvPr/>
        </p:nvSpPr>
        <p:spPr>
          <a:xfrm>
            <a:off x="2914650" y="1376541"/>
            <a:ext cx="381000"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CD</a:t>
            </a:r>
            <a:endParaRPr lang="en-GB" sz="800" baseline="-25000" dirty="0">
              <a:latin typeface="Arial" pitchFamily="34" charset="0"/>
              <a:cs typeface="Arial" pitchFamily="34" charset="0"/>
            </a:endParaRPr>
          </a:p>
        </p:txBody>
      </p:sp>
      <p:sp>
        <p:nvSpPr>
          <p:cNvPr id="43" name="Freeform 42"/>
          <p:cNvSpPr/>
          <p:nvPr/>
        </p:nvSpPr>
        <p:spPr>
          <a:xfrm rot="10800000" flipH="1" flipV="1">
            <a:off x="661781" y="1577975"/>
            <a:ext cx="248031" cy="304800"/>
          </a:xfrm>
          <a:custGeom>
            <a:avLst/>
            <a:gdLst>
              <a:gd name="connsiteX0" fmla="*/ 126682 w 126682"/>
              <a:gd name="connsiteY0" fmla="*/ 131445 h 178117"/>
              <a:gd name="connsiteX1" fmla="*/ 69532 w 126682"/>
              <a:gd name="connsiteY1" fmla="*/ 171450 h 178117"/>
              <a:gd name="connsiteX2" fmla="*/ 35242 w 126682"/>
              <a:gd name="connsiteY2" fmla="*/ 171450 h 178117"/>
              <a:gd name="connsiteX3" fmla="*/ 18097 w 126682"/>
              <a:gd name="connsiteY3" fmla="*/ 142875 h 178117"/>
              <a:gd name="connsiteX4" fmla="*/ 6667 w 126682"/>
              <a:gd name="connsiteY4" fmla="*/ 114300 h 178117"/>
              <a:gd name="connsiteX5" fmla="*/ 952 w 126682"/>
              <a:gd name="connsiteY5" fmla="*/ 74295 h 178117"/>
              <a:gd name="connsiteX6" fmla="*/ 12382 w 126682"/>
              <a:gd name="connsiteY6" fmla="*/ 34290 h 178117"/>
              <a:gd name="connsiteX7" fmla="*/ 35242 w 126682"/>
              <a:gd name="connsiteY7" fmla="*/ 11430 h 178117"/>
              <a:gd name="connsiteX8" fmla="*/ 63817 w 126682"/>
              <a:gd name="connsiteY8" fmla="*/ 5715 h 178117"/>
              <a:gd name="connsiteX9" fmla="*/ 103822 w 126682"/>
              <a:gd name="connsiteY9" fmla="*/ 5715 h 178117"/>
              <a:gd name="connsiteX10" fmla="*/ 115252 w 126682"/>
              <a:gd name="connsiteY10" fmla="*/ 40005 h 1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82" h="178117">
                <a:moveTo>
                  <a:pt x="126682" y="131445"/>
                </a:moveTo>
                <a:cubicBezTo>
                  <a:pt x="105727" y="148114"/>
                  <a:pt x="84772" y="164783"/>
                  <a:pt x="69532" y="171450"/>
                </a:cubicBezTo>
                <a:cubicBezTo>
                  <a:pt x="54292" y="178117"/>
                  <a:pt x="43815" y="176213"/>
                  <a:pt x="35242" y="171450"/>
                </a:cubicBezTo>
                <a:cubicBezTo>
                  <a:pt x="26670" y="166688"/>
                  <a:pt x="22860" y="152400"/>
                  <a:pt x="18097" y="142875"/>
                </a:cubicBezTo>
                <a:cubicBezTo>
                  <a:pt x="13334" y="133350"/>
                  <a:pt x="9524" y="125730"/>
                  <a:pt x="6667" y="114300"/>
                </a:cubicBezTo>
                <a:cubicBezTo>
                  <a:pt x="3810" y="102870"/>
                  <a:pt x="0" y="87630"/>
                  <a:pt x="952" y="74295"/>
                </a:cubicBezTo>
                <a:cubicBezTo>
                  <a:pt x="1904" y="60960"/>
                  <a:pt x="6667" y="44768"/>
                  <a:pt x="12382" y="34290"/>
                </a:cubicBezTo>
                <a:cubicBezTo>
                  <a:pt x="18097" y="23812"/>
                  <a:pt x="26670" y="16193"/>
                  <a:pt x="35242" y="11430"/>
                </a:cubicBezTo>
                <a:cubicBezTo>
                  <a:pt x="43815" y="6668"/>
                  <a:pt x="52387" y="6667"/>
                  <a:pt x="63817" y="5715"/>
                </a:cubicBezTo>
                <a:cubicBezTo>
                  <a:pt x="75247" y="4763"/>
                  <a:pt x="95249" y="0"/>
                  <a:pt x="103822" y="5715"/>
                </a:cubicBezTo>
                <a:cubicBezTo>
                  <a:pt x="112395" y="11430"/>
                  <a:pt x="113823" y="25717"/>
                  <a:pt x="115252" y="40005"/>
                </a:cubicBezTo>
              </a:path>
            </a:pathLst>
          </a:cu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baseline="-25000" dirty="0">
              <a:latin typeface="Arial" pitchFamily="34" charset="0"/>
              <a:cs typeface="Arial" pitchFamily="34" charset="0"/>
            </a:endParaRPr>
          </a:p>
        </p:txBody>
      </p:sp>
      <p:sp>
        <p:nvSpPr>
          <p:cNvPr id="44" name="TextBox 43"/>
          <p:cNvSpPr txBox="1"/>
          <p:nvPr/>
        </p:nvSpPr>
        <p:spPr>
          <a:xfrm>
            <a:off x="512308" y="1376542"/>
            <a:ext cx="497342" cy="215444"/>
          </a:xfrm>
          <a:prstGeom prst="rect">
            <a:avLst/>
          </a:prstGeom>
          <a:noFill/>
        </p:spPr>
        <p:txBody>
          <a:bodyPr wrap="square" rtlCol="0">
            <a:spAutoFit/>
          </a:bodyPr>
          <a:lstStyle/>
          <a:p>
            <a:r>
              <a:rPr lang="en-GB" sz="800" dirty="0" smtClean="0">
                <a:latin typeface="Arial" pitchFamily="34" charset="0"/>
                <a:cs typeface="Arial" pitchFamily="34" charset="0"/>
              </a:rPr>
              <a:t>M</a:t>
            </a:r>
            <a:r>
              <a:rPr lang="en-GB" sz="800" baseline="-25000" dirty="0" smtClean="0">
                <a:latin typeface="Arial" pitchFamily="34" charset="0"/>
                <a:cs typeface="Arial" pitchFamily="34" charset="0"/>
              </a:rPr>
              <a:t>AB</a:t>
            </a:r>
            <a:r>
              <a:rPr lang="en-GB" sz="800" dirty="0" smtClean="0">
                <a:latin typeface="Arial" pitchFamily="34" charset="0"/>
                <a:cs typeface="Arial" pitchFamily="34" charset="0"/>
              </a:rPr>
              <a:t>=0</a:t>
            </a:r>
            <a:endParaRPr lang="en-GB" sz="800" dirty="0">
              <a:latin typeface="Arial" pitchFamily="34" charset="0"/>
              <a:cs typeface="Arial" pitchFamily="34" charset="0"/>
            </a:endParaRPr>
          </a:p>
        </p:txBody>
      </p:sp>
      <p:sp>
        <p:nvSpPr>
          <p:cNvPr id="21" name="Rectangle 20"/>
          <p:cNvSpPr/>
          <p:nvPr/>
        </p:nvSpPr>
        <p:spPr>
          <a:xfrm>
            <a:off x="3184980" y="1477849"/>
            <a:ext cx="666750" cy="234080"/>
          </a:xfrm>
          <a:prstGeom prst="rect">
            <a:avLst/>
          </a:prstGeom>
          <a:blipFill dpi="0" rotWithShape="1">
            <a:blip r:embed="rId12"/>
            <a:srcRect/>
            <a:tile tx="0" ty="0" sx="72000" sy="7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ular Callout 44"/>
          <p:cNvSpPr/>
          <p:nvPr/>
        </p:nvSpPr>
        <p:spPr>
          <a:xfrm>
            <a:off x="2517141" y="345644"/>
            <a:ext cx="1789006" cy="346829"/>
          </a:xfrm>
          <a:prstGeom prst="wedgeRectCallout">
            <a:avLst>
              <a:gd name="adj1" fmla="val -53492"/>
              <a:gd name="adj2" fmla="val 592799"/>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C00000"/>
                </a:solidFill>
                <a:latin typeface="Arial" panose="020B0604020202020204" pitchFamily="34" charset="0"/>
                <a:cs typeface="Arial" panose="020B0604020202020204" pitchFamily="34" charset="0"/>
              </a:rPr>
              <a:t>4 extra equations are obtained</a:t>
            </a:r>
            <a:endParaRPr lang="en-GB" sz="9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20344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blinds(horizontal)">
                                      <p:cBhvr>
                                        <p:cTn id="17" dur="5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blinds(horizontal)">
                                      <p:cBhvr>
                                        <p:cTn id="22" dur="500"/>
                                        <p:tgtEl>
                                          <p:spTgt spid="368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6870"/>
                                        </p:tgtEl>
                                        <p:attrNameLst>
                                          <p:attrName>style.visibility</p:attrName>
                                        </p:attrNameLst>
                                      </p:cBhvr>
                                      <p:to>
                                        <p:strVal val="visible"/>
                                      </p:to>
                                    </p:set>
                                    <p:animEffect transition="in" filter="blinds(horizontal)">
                                      <p:cBhvr>
                                        <p:cTn id="32" dur="500"/>
                                        <p:tgtEl>
                                          <p:spTgt spid="3687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80">
                                          <p:stCondLst>
                                            <p:cond delay="0"/>
                                          </p:stCondLst>
                                        </p:cTn>
                                        <p:tgtEl>
                                          <p:spTgt spid="45"/>
                                        </p:tgtEl>
                                      </p:cBhvr>
                                    </p:animEffect>
                                    <p:anim calcmode="lin" valueType="num">
                                      <p:cBhvr>
                                        <p:cTn id="3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3" dur="26">
                                          <p:stCondLst>
                                            <p:cond delay="650"/>
                                          </p:stCondLst>
                                        </p:cTn>
                                        <p:tgtEl>
                                          <p:spTgt spid="45"/>
                                        </p:tgtEl>
                                      </p:cBhvr>
                                      <p:to x="100000" y="60000"/>
                                    </p:animScale>
                                    <p:animScale>
                                      <p:cBhvr>
                                        <p:cTn id="44" dur="166" decel="50000">
                                          <p:stCondLst>
                                            <p:cond delay="676"/>
                                          </p:stCondLst>
                                        </p:cTn>
                                        <p:tgtEl>
                                          <p:spTgt spid="45"/>
                                        </p:tgtEl>
                                      </p:cBhvr>
                                      <p:to x="100000" y="100000"/>
                                    </p:animScale>
                                    <p:animScale>
                                      <p:cBhvr>
                                        <p:cTn id="45" dur="26">
                                          <p:stCondLst>
                                            <p:cond delay="1312"/>
                                          </p:stCondLst>
                                        </p:cTn>
                                        <p:tgtEl>
                                          <p:spTgt spid="45"/>
                                        </p:tgtEl>
                                      </p:cBhvr>
                                      <p:to x="100000" y="80000"/>
                                    </p:animScale>
                                    <p:animScale>
                                      <p:cBhvr>
                                        <p:cTn id="46" dur="166" decel="50000">
                                          <p:stCondLst>
                                            <p:cond delay="1338"/>
                                          </p:stCondLst>
                                        </p:cTn>
                                        <p:tgtEl>
                                          <p:spTgt spid="45"/>
                                        </p:tgtEl>
                                      </p:cBhvr>
                                      <p:to x="100000" y="100000"/>
                                    </p:animScale>
                                    <p:animScale>
                                      <p:cBhvr>
                                        <p:cTn id="47" dur="26">
                                          <p:stCondLst>
                                            <p:cond delay="1642"/>
                                          </p:stCondLst>
                                        </p:cTn>
                                        <p:tgtEl>
                                          <p:spTgt spid="45"/>
                                        </p:tgtEl>
                                      </p:cBhvr>
                                      <p:to x="100000" y="90000"/>
                                    </p:animScale>
                                    <p:animScale>
                                      <p:cBhvr>
                                        <p:cTn id="48" dur="166" decel="50000">
                                          <p:stCondLst>
                                            <p:cond delay="1668"/>
                                          </p:stCondLst>
                                        </p:cTn>
                                        <p:tgtEl>
                                          <p:spTgt spid="45"/>
                                        </p:tgtEl>
                                      </p:cBhvr>
                                      <p:to x="100000" y="100000"/>
                                    </p:animScale>
                                    <p:animScale>
                                      <p:cBhvr>
                                        <p:cTn id="49" dur="26">
                                          <p:stCondLst>
                                            <p:cond delay="1808"/>
                                          </p:stCondLst>
                                        </p:cTn>
                                        <p:tgtEl>
                                          <p:spTgt spid="45"/>
                                        </p:tgtEl>
                                      </p:cBhvr>
                                      <p:to x="100000" y="95000"/>
                                    </p:animScale>
                                    <p:animScale>
                                      <p:cBhvr>
                                        <p:cTn id="50"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3" name="Content Placeholder 2"/>
          <p:cNvSpPr>
            <a:spLocks noGrp="1"/>
          </p:cNvSpPr>
          <p:nvPr>
            <p:ph idx="1"/>
          </p:nvPr>
        </p:nvSpPr>
        <p:spPr/>
        <p:txBody>
          <a:bodyPr/>
          <a:lstStyle/>
          <a:p>
            <a:r>
              <a:rPr lang="en-GB" dirty="0" smtClean="0"/>
              <a:t>Substitution into slope deflection equations gives 4 equations and 4 unknown slopes. </a:t>
            </a:r>
          </a:p>
          <a:p>
            <a:endParaRPr lang="en-GB" dirty="0" smtClean="0"/>
          </a:p>
          <a:p>
            <a:endParaRPr lang="en-GB" dirty="0" smtClean="0"/>
          </a:p>
          <a:p>
            <a:endParaRPr lang="en-GB" dirty="0" smtClean="0"/>
          </a:p>
          <a:p>
            <a:endParaRPr lang="en-GB" dirty="0" smtClean="0"/>
          </a:p>
          <a:p>
            <a:r>
              <a:rPr lang="en-GB" dirty="0" smtClean="0"/>
              <a:t>By simultaneously solving the equations</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1140619" y="1425575"/>
            <a:ext cx="2252663" cy="991630"/>
          </a:xfrm>
          <a:prstGeom prst="rect">
            <a:avLst/>
          </a:prstGeom>
          <a:noFill/>
          <a:ln w="3175">
            <a:solidFill>
              <a:schemeClr val="tx1"/>
            </a:solid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400050" y="2797176"/>
            <a:ext cx="3733800" cy="194853"/>
          </a:xfrm>
          <a:prstGeom prst="rect">
            <a:avLst/>
          </a:prstGeom>
          <a:noFill/>
          <a:ln w="3175">
            <a:solidFill>
              <a:schemeClr val="tx1"/>
            </a:solidFill>
            <a:miter lim="800000"/>
            <a:headEnd/>
            <a:tailEnd/>
          </a:ln>
        </p:spPr>
      </p:pic>
      <p:sp>
        <p:nvSpPr>
          <p:cNvPr id="5" name="Rectangular Callout 4"/>
          <p:cNvSpPr/>
          <p:nvPr/>
        </p:nvSpPr>
        <p:spPr>
          <a:xfrm>
            <a:off x="2228850" y="206375"/>
            <a:ext cx="2286000" cy="762000"/>
          </a:xfrm>
          <a:prstGeom prst="wedgeRectCallout">
            <a:avLst>
              <a:gd name="adj1" fmla="val -55237"/>
              <a:gd name="adj2" fmla="val 109985"/>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rgbClr val="C00000"/>
                </a:solidFill>
                <a:latin typeface="Arial" panose="020B0604020202020204" pitchFamily="34" charset="0"/>
                <a:cs typeface="Arial" panose="020B0604020202020204" pitchFamily="34" charset="0"/>
              </a:rPr>
              <a:t>The reason for needing equilibrium at joints is that we have 6 slope deflection equations but 10 unknowns (6 moments and 4 slopes). Joints give us 4 extra needed equations.</a:t>
            </a:r>
            <a:endParaRPr lang="en-GB" sz="9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3" name="Content Placeholder 2"/>
          <p:cNvSpPr>
            <a:spLocks noGrp="1"/>
          </p:cNvSpPr>
          <p:nvPr>
            <p:ph idx="1"/>
          </p:nvPr>
        </p:nvSpPr>
        <p:spPr/>
        <p:txBody>
          <a:bodyPr/>
          <a:lstStyle/>
          <a:p>
            <a:r>
              <a:rPr lang="en-GB" dirty="0" smtClean="0"/>
              <a:t>Simply operation of substitution:</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5" name="Picture 4"/>
          <p:cNvPicPr>
            <a:picLocks noChangeAspect="1"/>
          </p:cNvPicPr>
          <p:nvPr/>
        </p:nvPicPr>
        <p:blipFill>
          <a:blip r:embed="rId2" cstate="print"/>
          <a:stretch>
            <a:fillRect/>
          </a:stretch>
        </p:blipFill>
        <p:spPr>
          <a:xfrm>
            <a:off x="400050" y="1296554"/>
            <a:ext cx="1510658" cy="1729221"/>
          </a:xfrm>
          <a:prstGeom prst="rect">
            <a:avLst/>
          </a:prstGeom>
          <a:ln w="3175">
            <a:solidFill>
              <a:schemeClr val="tx1"/>
            </a:solidFill>
          </a:ln>
        </p:spPr>
      </p:pic>
      <p:pic>
        <p:nvPicPr>
          <p:cNvPr id="6" name="Picture 4"/>
          <p:cNvPicPr>
            <a:picLocks noChangeAspect="1" noChangeArrowheads="1"/>
          </p:cNvPicPr>
          <p:nvPr/>
        </p:nvPicPr>
        <p:blipFill>
          <a:blip r:embed="rId3" cstate="print"/>
          <a:srcRect r="73684" b="-853"/>
          <a:stretch>
            <a:fillRect/>
          </a:stretch>
        </p:blipFill>
        <p:spPr bwMode="auto">
          <a:xfrm>
            <a:off x="1981200" y="1303655"/>
            <a:ext cx="762000" cy="152400"/>
          </a:xfrm>
          <a:prstGeom prst="rect">
            <a:avLst/>
          </a:prstGeom>
          <a:noFill/>
          <a:ln w="3175">
            <a:solidFill>
              <a:schemeClr val="tx1"/>
            </a:solidFill>
            <a:miter lim="800000"/>
            <a:headEnd/>
            <a:tailEnd/>
          </a:ln>
        </p:spPr>
      </p:pic>
      <p:pic>
        <p:nvPicPr>
          <p:cNvPr id="7" name="Picture 4"/>
          <p:cNvPicPr>
            <a:picLocks noChangeAspect="1" noChangeArrowheads="1"/>
          </p:cNvPicPr>
          <p:nvPr/>
        </p:nvPicPr>
        <p:blipFill>
          <a:blip r:embed="rId3" cstate="print"/>
          <a:srcRect l="23684" r="50000" b="-853"/>
          <a:stretch>
            <a:fillRect/>
          </a:stretch>
        </p:blipFill>
        <p:spPr bwMode="auto">
          <a:xfrm>
            <a:off x="1981200" y="1826895"/>
            <a:ext cx="762000" cy="152400"/>
          </a:xfrm>
          <a:prstGeom prst="rect">
            <a:avLst/>
          </a:prstGeom>
          <a:noFill/>
          <a:ln w="3175">
            <a:solidFill>
              <a:schemeClr val="tx1"/>
            </a:solidFill>
            <a:miter lim="800000"/>
            <a:headEnd/>
            <a:tailEnd/>
          </a:ln>
        </p:spPr>
      </p:pic>
      <p:pic>
        <p:nvPicPr>
          <p:cNvPr id="8" name="Picture 4"/>
          <p:cNvPicPr>
            <a:picLocks noChangeAspect="1" noChangeArrowheads="1"/>
          </p:cNvPicPr>
          <p:nvPr/>
        </p:nvPicPr>
        <p:blipFill>
          <a:blip r:embed="rId3" cstate="print"/>
          <a:srcRect l="50000" r="23684" b="-853"/>
          <a:stretch>
            <a:fillRect/>
          </a:stretch>
        </p:blipFill>
        <p:spPr bwMode="auto">
          <a:xfrm>
            <a:off x="1981200" y="2350135"/>
            <a:ext cx="762000" cy="152400"/>
          </a:xfrm>
          <a:prstGeom prst="rect">
            <a:avLst/>
          </a:prstGeom>
          <a:noFill/>
          <a:ln w="3175">
            <a:solidFill>
              <a:schemeClr val="tx1"/>
            </a:solidFill>
            <a:miter lim="800000"/>
            <a:headEnd/>
            <a:tailEnd/>
          </a:ln>
        </p:spPr>
      </p:pic>
      <p:pic>
        <p:nvPicPr>
          <p:cNvPr id="9" name="Picture 4"/>
          <p:cNvPicPr>
            <a:picLocks noChangeAspect="1" noChangeArrowheads="1"/>
          </p:cNvPicPr>
          <p:nvPr/>
        </p:nvPicPr>
        <p:blipFill>
          <a:blip r:embed="rId3" cstate="print"/>
          <a:srcRect l="73684" b="-853"/>
          <a:stretch>
            <a:fillRect/>
          </a:stretch>
        </p:blipFill>
        <p:spPr bwMode="auto">
          <a:xfrm>
            <a:off x="1981200" y="2873375"/>
            <a:ext cx="762000" cy="152400"/>
          </a:xfrm>
          <a:prstGeom prst="rect">
            <a:avLst/>
          </a:prstGeom>
          <a:noFill/>
          <a:ln w="3175">
            <a:solidFill>
              <a:schemeClr val="tx1"/>
            </a:solidFill>
            <a:miter lim="800000"/>
            <a:headEnd/>
            <a:tailEnd/>
          </a:ln>
        </p:spPr>
      </p:pic>
      <p:pic>
        <p:nvPicPr>
          <p:cNvPr id="38914" name="Picture 2"/>
          <p:cNvPicPr>
            <a:picLocks noChangeAspect="1" noChangeArrowheads="1"/>
          </p:cNvPicPr>
          <p:nvPr/>
        </p:nvPicPr>
        <p:blipFill>
          <a:blip r:embed="rId4" cstate="print"/>
          <a:srcRect r="86375"/>
          <a:stretch>
            <a:fillRect/>
          </a:stretch>
        </p:blipFill>
        <p:spPr bwMode="auto">
          <a:xfrm>
            <a:off x="3295650" y="1296554"/>
            <a:ext cx="533400" cy="152400"/>
          </a:xfrm>
          <a:prstGeom prst="rect">
            <a:avLst/>
          </a:prstGeom>
          <a:noFill/>
          <a:ln w="9525">
            <a:solidFill>
              <a:srgbClr val="C00000"/>
            </a:solidFill>
            <a:miter lim="800000"/>
            <a:headEnd/>
            <a:tailEnd/>
          </a:ln>
        </p:spPr>
      </p:pic>
      <p:pic>
        <p:nvPicPr>
          <p:cNvPr id="11" name="Picture 2"/>
          <p:cNvPicPr>
            <a:picLocks noChangeAspect="1" noChangeArrowheads="1"/>
          </p:cNvPicPr>
          <p:nvPr/>
        </p:nvPicPr>
        <p:blipFill>
          <a:blip r:embed="rId4" cstate="print"/>
          <a:srcRect l="31144" r="47445"/>
          <a:stretch>
            <a:fillRect/>
          </a:stretch>
        </p:blipFill>
        <p:spPr bwMode="auto">
          <a:xfrm>
            <a:off x="3295650" y="1927282"/>
            <a:ext cx="838200" cy="152400"/>
          </a:xfrm>
          <a:prstGeom prst="rect">
            <a:avLst/>
          </a:prstGeom>
          <a:noFill/>
          <a:ln w="9525">
            <a:solidFill>
              <a:srgbClr val="C00000"/>
            </a:solidFill>
            <a:miter lim="800000"/>
            <a:headEnd/>
            <a:tailEnd/>
          </a:ln>
        </p:spPr>
      </p:pic>
      <p:pic>
        <p:nvPicPr>
          <p:cNvPr id="12" name="Picture 2"/>
          <p:cNvPicPr>
            <a:picLocks noChangeAspect="1" noChangeArrowheads="1"/>
          </p:cNvPicPr>
          <p:nvPr/>
        </p:nvPicPr>
        <p:blipFill>
          <a:blip r:embed="rId4" cstate="print"/>
          <a:srcRect l="13625" r="68856"/>
          <a:stretch>
            <a:fillRect/>
          </a:stretch>
        </p:blipFill>
        <p:spPr bwMode="auto">
          <a:xfrm>
            <a:off x="3295650" y="1611918"/>
            <a:ext cx="685800" cy="152400"/>
          </a:xfrm>
          <a:prstGeom prst="rect">
            <a:avLst/>
          </a:prstGeom>
          <a:solidFill>
            <a:schemeClr val="accent1">
              <a:alpha val="47000"/>
            </a:schemeClr>
          </a:solidFill>
          <a:ln w="9525">
            <a:solidFill>
              <a:srgbClr val="C00000"/>
            </a:solidFill>
            <a:miter lim="800000"/>
            <a:headEnd/>
            <a:tailEnd/>
          </a:ln>
        </p:spPr>
      </p:pic>
      <p:pic>
        <p:nvPicPr>
          <p:cNvPr id="13" name="Picture 2"/>
          <p:cNvPicPr>
            <a:picLocks noChangeAspect="1" noChangeArrowheads="1"/>
          </p:cNvPicPr>
          <p:nvPr/>
        </p:nvPicPr>
        <p:blipFill>
          <a:blip r:embed="rId4" cstate="print"/>
          <a:srcRect l="50609" r="31873"/>
          <a:stretch>
            <a:fillRect/>
          </a:stretch>
        </p:blipFill>
        <p:spPr bwMode="auto">
          <a:xfrm>
            <a:off x="3295650" y="2242646"/>
            <a:ext cx="685800" cy="152400"/>
          </a:xfrm>
          <a:prstGeom prst="rect">
            <a:avLst/>
          </a:prstGeom>
          <a:noFill/>
          <a:ln w="9525">
            <a:solidFill>
              <a:srgbClr val="C00000"/>
            </a:solidFill>
            <a:miter lim="800000"/>
            <a:headEnd/>
            <a:tailEnd/>
          </a:ln>
        </p:spPr>
      </p:pic>
      <p:pic>
        <p:nvPicPr>
          <p:cNvPr id="14" name="Picture 2"/>
          <p:cNvPicPr>
            <a:picLocks noChangeAspect="1" noChangeArrowheads="1"/>
          </p:cNvPicPr>
          <p:nvPr/>
        </p:nvPicPr>
        <p:blipFill>
          <a:blip r:embed="rId4" cstate="print"/>
          <a:srcRect l="68127" r="14355"/>
          <a:stretch>
            <a:fillRect/>
          </a:stretch>
        </p:blipFill>
        <p:spPr bwMode="auto">
          <a:xfrm>
            <a:off x="3295650" y="2558010"/>
            <a:ext cx="685800" cy="152400"/>
          </a:xfrm>
          <a:prstGeom prst="rect">
            <a:avLst/>
          </a:prstGeom>
          <a:noFill/>
          <a:ln w="9525">
            <a:solidFill>
              <a:srgbClr val="C00000"/>
            </a:solidFill>
            <a:miter lim="800000"/>
            <a:headEnd/>
            <a:tailEnd/>
          </a:ln>
        </p:spPr>
      </p:pic>
      <p:pic>
        <p:nvPicPr>
          <p:cNvPr id="15" name="Picture 2"/>
          <p:cNvPicPr>
            <a:picLocks noChangeAspect="1" noChangeArrowheads="1"/>
          </p:cNvPicPr>
          <p:nvPr/>
        </p:nvPicPr>
        <p:blipFill>
          <a:blip r:embed="rId4" cstate="print"/>
          <a:srcRect l="85645"/>
          <a:stretch>
            <a:fillRect/>
          </a:stretch>
        </p:blipFill>
        <p:spPr bwMode="auto">
          <a:xfrm>
            <a:off x="3295650" y="2873375"/>
            <a:ext cx="561975" cy="152400"/>
          </a:xfrm>
          <a:prstGeom prst="rect">
            <a:avLst/>
          </a:prstGeom>
          <a:noFill/>
          <a:ln w="9525">
            <a:solidFill>
              <a:srgbClr val="C0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8914"/>
                                        </p:tgtEl>
                                        <p:attrNameLst>
                                          <p:attrName>style.visibility</p:attrName>
                                        </p:attrNameLst>
                                      </p:cBhvr>
                                      <p:to>
                                        <p:strVal val="visible"/>
                                      </p:to>
                                    </p:set>
                                    <p:animEffect transition="in" filter="blinds(horizontal)">
                                      <p:cBhvr>
                                        <p:cTn id="26" dur="500"/>
                                        <p:tgtEl>
                                          <p:spTgt spid="38914"/>
                                        </p:tgtEl>
                                      </p:cBhvr>
                                    </p:animEffect>
                                  </p:childTnLst>
                                </p:cTn>
                              </p:par>
                              <p:par>
                                <p:cTn id="27" presetID="3"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3" name="Content Placeholder 2"/>
          <p:cNvSpPr>
            <a:spLocks noGrp="1"/>
          </p:cNvSpPr>
          <p:nvPr>
            <p:ph idx="1"/>
          </p:nvPr>
        </p:nvSpPr>
        <p:spPr>
          <a:xfrm>
            <a:off x="323850" y="815975"/>
            <a:ext cx="3962400" cy="2209800"/>
          </a:xfrm>
        </p:spPr>
        <p:txBody>
          <a:bodyPr/>
          <a:lstStyle/>
          <a:p>
            <a:r>
              <a:rPr lang="en-GB" dirty="0" smtClean="0"/>
              <a:t>Now support reactions can easily be calculated as below (considering shear forces in FBD);</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graphicFrame>
        <p:nvGraphicFramePr>
          <p:cNvPr id="12" name="Object 11"/>
          <p:cNvGraphicFramePr>
            <a:graphicFrameLocks noChangeAspect="1"/>
          </p:cNvGraphicFramePr>
          <p:nvPr/>
        </p:nvGraphicFramePr>
        <p:xfrm>
          <a:off x="299085" y="2305050"/>
          <a:ext cx="1249363" cy="492125"/>
        </p:xfrm>
        <a:graphic>
          <a:graphicData uri="http://schemas.openxmlformats.org/presentationml/2006/ole">
            <mc:AlternateContent xmlns:mc="http://schemas.openxmlformats.org/markup-compatibility/2006">
              <mc:Choice xmlns:v="urn:schemas-microsoft-com:vml" Requires="v">
                <p:oleObj spid="_x0000_s40098" name="Equation" r:id="rId3" imgW="1612900" imgH="635000" progId="Equation.3">
                  <p:embed/>
                </p:oleObj>
              </mc:Choice>
              <mc:Fallback>
                <p:oleObj name="Equation" r:id="rId3" imgW="1612900" imgH="6350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 y="2305050"/>
                        <a:ext cx="1249363" cy="49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45" name="Picture 9"/>
          <p:cNvPicPr>
            <a:picLocks noChangeAspect="1" noChangeArrowheads="1"/>
          </p:cNvPicPr>
          <p:nvPr/>
        </p:nvPicPr>
        <p:blipFill>
          <a:blip r:embed="rId5" cstate="print"/>
          <a:srcRect/>
          <a:stretch>
            <a:fillRect/>
          </a:stretch>
        </p:blipFill>
        <p:spPr bwMode="auto">
          <a:xfrm>
            <a:off x="400050" y="1273175"/>
            <a:ext cx="3802018" cy="990600"/>
          </a:xfrm>
          <a:prstGeom prst="rect">
            <a:avLst/>
          </a:prstGeom>
          <a:noFill/>
          <a:ln w="9525">
            <a:noFill/>
            <a:miter lim="800000"/>
            <a:headEnd/>
            <a:tailEnd/>
          </a:ln>
        </p:spPr>
      </p:pic>
      <p:cxnSp>
        <p:nvCxnSpPr>
          <p:cNvPr id="19" name="Straight Arrow Connector 18"/>
          <p:cNvCxnSpPr/>
          <p:nvPr/>
        </p:nvCxnSpPr>
        <p:spPr>
          <a:xfrm>
            <a:off x="857250" y="1273175"/>
            <a:ext cx="0" cy="3048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7705" y="1232991"/>
            <a:ext cx="3048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6</a:t>
            </a:r>
            <a:endParaRPr lang="en-GB" sz="800" b="1" dirty="0">
              <a:solidFill>
                <a:srgbClr val="FF0000"/>
              </a:solidFill>
              <a:latin typeface="Arial" pitchFamily="34" charset="0"/>
              <a:cs typeface="Arial" pitchFamily="34" charset="0"/>
            </a:endParaRPr>
          </a:p>
        </p:txBody>
      </p:sp>
      <p:cxnSp>
        <p:nvCxnSpPr>
          <p:cNvPr id="30" name="Straight Arrow Connector 29"/>
          <p:cNvCxnSpPr/>
          <p:nvPr/>
        </p:nvCxnSpPr>
        <p:spPr>
          <a:xfrm>
            <a:off x="2322195" y="1273175"/>
            <a:ext cx="0" cy="3048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76450" y="1232991"/>
            <a:ext cx="3048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10</a:t>
            </a:r>
            <a:endParaRPr lang="en-GB" sz="800" b="1" dirty="0">
              <a:solidFill>
                <a:srgbClr val="FF0000"/>
              </a:solidFill>
              <a:latin typeface="Arial" pitchFamily="34" charset="0"/>
              <a:cs typeface="Arial" pitchFamily="34" charset="0"/>
            </a:endParaRPr>
          </a:p>
        </p:txBody>
      </p:sp>
      <p:graphicFrame>
        <p:nvGraphicFramePr>
          <p:cNvPr id="39946" name="Object 10"/>
          <p:cNvGraphicFramePr>
            <a:graphicFrameLocks noChangeAspect="1"/>
          </p:cNvGraphicFramePr>
          <p:nvPr/>
        </p:nvGraphicFramePr>
        <p:xfrm>
          <a:off x="1557338" y="2305050"/>
          <a:ext cx="1554162" cy="492125"/>
        </p:xfrm>
        <a:graphic>
          <a:graphicData uri="http://schemas.openxmlformats.org/presentationml/2006/ole">
            <mc:AlternateContent xmlns:mc="http://schemas.openxmlformats.org/markup-compatibility/2006">
              <mc:Choice xmlns:v="urn:schemas-microsoft-com:vml" Requires="v">
                <p:oleObj spid="_x0000_s40099" name="Equation" r:id="rId6" imgW="2005729" imgH="634725" progId="Equation.3">
                  <p:embed/>
                </p:oleObj>
              </mc:Choice>
              <mc:Fallback>
                <p:oleObj name="Equation" r:id="rId6" imgW="2005729" imgH="634725"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7338" y="2305050"/>
                        <a:ext cx="1554162" cy="49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p:cNvSpPr/>
          <p:nvPr/>
        </p:nvSpPr>
        <p:spPr>
          <a:xfrm>
            <a:off x="3348990" y="1349375"/>
            <a:ext cx="762000" cy="152400"/>
          </a:xfrm>
          <a:prstGeom prst="rect">
            <a:avLst/>
          </a:prstGeom>
          <a:blipFill dpi="0" rotWithShape="1">
            <a:blip r:embed="rId8" cstate="print"/>
            <a:srcRect/>
            <a:tile tx="0" ty="0" sx="50000" sy="50000" flip="none" algn="tl"/>
          </a:bli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4057650" y="1196975"/>
            <a:ext cx="3048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12</a:t>
            </a:r>
            <a:endParaRPr lang="en-GB" sz="800" b="1" dirty="0">
              <a:solidFill>
                <a:srgbClr val="FF0000"/>
              </a:solidFill>
              <a:latin typeface="Arial" pitchFamily="34" charset="0"/>
              <a:cs typeface="Arial" pitchFamily="34" charset="0"/>
            </a:endParaRPr>
          </a:p>
        </p:txBody>
      </p:sp>
      <p:graphicFrame>
        <p:nvGraphicFramePr>
          <p:cNvPr id="39947" name="Object 11"/>
          <p:cNvGraphicFramePr>
            <a:graphicFrameLocks noChangeAspect="1"/>
          </p:cNvGraphicFramePr>
          <p:nvPr/>
        </p:nvGraphicFramePr>
        <p:xfrm>
          <a:off x="3120390" y="2305050"/>
          <a:ext cx="1200150" cy="492125"/>
        </p:xfrm>
        <a:graphic>
          <a:graphicData uri="http://schemas.openxmlformats.org/presentationml/2006/ole">
            <mc:AlternateContent xmlns:mc="http://schemas.openxmlformats.org/markup-compatibility/2006">
              <mc:Choice xmlns:v="urn:schemas-microsoft-com:vml" Requires="v">
                <p:oleObj spid="_x0000_s40100" name="Equation" r:id="rId9" imgW="1548728" imgH="634725" progId="Equation.3">
                  <p:embed/>
                </p:oleObj>
              </mc:Choice>
              <mc:Fallback>
                <p:oleObj name="Equation" r:id="rId9" imgW="1548728" imgH="634725"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390" y="2305050"/>
                        <a:ext cx="1200150" cy="49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p:cNvPicPr>
            <a:picLocks noChangeAspect="1"/>
          </p:cNvPicPr>
          <p:nvPr/>
        </p:nvPicPr>
        <p:blipFill>
          <a:blip r:embed="rId11" cstate="print"/>
          <a:stretch>
            <a:fillRect/>
          </a:stretch>
        </p:blipFill>
        <p:spPr>
          <a:xfrm>
            <a:off x="2710682" y="60851"/>
            <a:ext cx="1834558" cy="798686"/>
          </a:xfrm>
          <a:prstGeom prst="rect">
            <a:avLst/>
          </a:prstGeom>
          <a:ln w="3175">
            <a:solidFill>
              <a:schemeClr val="tx1"/>
            </a:solidFill>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grpSp>
        <p:nvGrpSpPr>
          <p:cNvPr id="23" name="Group 22"/>
          <p:cNvGrpSpPr/>
          <p:nvPr/>
        </p:nvGrpSpPr>
        <p:grpSpPr>
          <a:xfrm>
            <a:off x="400050" y="1273175"/>
            <a:ext cx="369570" cy="952500"/>
            <a:chOff x="704850" y="1273175"/>
            <a:chExt cx="369570" cy="952500"/>
          </a:xfrm>
        </p:grpSpPr>
        <p:pic>
          <p:nvPicPr>
            <p:cNvPr id="40962" name="Picture 2"/>
            <p:cNvPicPr>
              <a:picLocks noChangeAspect="1" noChangeArrowheads="1"/>
            </p:cNvPicPr>
            <p:nvPr/>
          </p:nvPicPr>
          <p:blipFill>
            <a:blip r:embed="rId2" cstate="print"/>
            <a:srcRect l="1445" t="18627" r="89306" b="34314"/>
            <a:stretch>
              <a:fillRect/>
            </a:stretch>
          </p:blipFill>
          <p:spPr bwMode="auto">
            <a:xfrm>
              <a:off x="704850" y="1273175"/>
              <a:ext cx="304800" cy="685800"/>
            </a:xfrm>
            <a:prstGeom prst="rect">
              <a:avLst/>
            </a:prstGeom>
            <a:noFill/>
            <a:ln w="3175">
              <a:solidFill>
                <a:schemeClr val="tx1"/>
              </a:solidFill>
              <a:miter lim="800000"/>
              <a:headEnd/>
              <a:tailEnd/>
            </a:ln>
          </p:spPr>
        </p:pic>
        <p:cxnSp>
          <p:nvCxnSpPr>
            <p:cNvPr id="9" name="Straight Arrow Connector 8"/>
            <p:cNvCxnSpPr/>
            <p:nvPr/>
          </p:nvCxnSpPr>
          <p:spPr>
            <a:xfrm>
              <a:off x="1074420" y="1425575"/>
              <a:ext cx="0" cy="3810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933450" y="1768475"/>
              <a:ext cx="11430" cy="457200"/>
            </a:xfrm>
            <a:prstGeom prst="straightConnector1">
              <a:avLst/>
            </a:prstGeom>
            <a:ln w="22225">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471930" y="1273175"/>
            <a:ext cx="438150" cy="952500"/>
            <a:chOff x="1943100" y="1273175"/>
            <a:chExt cx="438150" cy="952500"/>
          </a:xfrm>
        </p:grpSpPr>
        <p:pic>
          <p:nvPicPr>
            <p:cNvPr id="6" name="Picture 5"/>
            <p:cNvPicPr>
              <a:picLocks noChangeAspect="1"/>
            </p:cNvPicPr>
            <p:nvPr/>
          </p:nvPicPr>
          <p:blipFill>
            <a:blip r:embed="rId3" cstate="print"/>
            <a:srcRect l="31258" t="20403" r="59371" b="31166"/>
            <a:stretch>
              <a:fillRect/>
            </a:stretch>
          </p:blipFill>
          <p:spPr>
            <a:xfrm>
              <a:off x="2019300" y="1273175"/>
              <a:ext cx="304800" cy="685800"/>
            </a:xfrm>
            <a:prstGeom prst="rect">
              <a:avLst/>
            </a:prstGeom>
            <a:ln w="3175">
              <a:solidFill>
                <a:schemeClr val="tx1"/>
              </a:solidFill>
            </a:ln>
          </p:spPr>
        </p:pic>
        <p:cxnSp>
          <p:nvCxnSpPr>
            <p:cNvPr id="12" name="Straight Arrow Connector 11"/>
            <p:cNvCxnSpPr/>
            <p:nvPr/>
          </p:nvCxnSpPr>
          <p:spPr>
            <a:xfrm>
              <a:off x="2381250" y="1425575"/>
              <a:ext cx="0" cy="3810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1943100" y="1422718"/>
              <a:ext cx="0" cy="386715"/>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52650" y="1768475"/>
              <a:ext cx="11430" cy="457200"/>
            </a:xfrm>
            <a:prstGeom prst="straightConnector1">
              <a:avLst/>
            </a:prstGeom>
            <a:ln w="22225">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612390" y="1273175"/>
            <a:ext cx="438150" cy="952500"/>
            <a:chOff x="2857500" y="1273175"/>
            <a:chExt cx="438150" cy="952500"/>
          </a:xfrm>
        </p:grpSpPr>
        <p:pic>
          <p:nvPicPr>
            <p:cNvPr id="7" name="Picture 6"/>
            <p:cNvPicPr>
              <a:picLocks noChangeAspect="1"/>
            </p:cNvPicPr>
            <p:nvPr/>
          </p:nvPicPr>
          <p:blipFill>
            <a:blip r:embed="rId3" cstate="print"/>
            <a:srcRect l="57028" t="20403" r="33601" b="31166"/>
            <a:stretch>
              <a:fillRect/>
            </a:stretch>
          </p:blipFill>
          <p:spPr>
            <a:xfrm>
              <a:off x="2914650" y="1273175"/>
              <a:ext cx="304800" cy="685800"/>
            </a:xfrm>
            <a:prstGeom prst="rect">
              <a:avLst/>
            </a:prstGeom>
            <a:ln w="3175">
              <a:solidFill>
                <a:schemeClr val="tx1"/>
              </a:solidFill>
            </a:ln>
          </p:spPr>
        </p:pic>
        <p:cxnSp>
          <p:nvCxnSpPr>
            <p:cNvPr id="15" name="Straight Arrow Connector 14"/>
            <p:cNvCxnSpPr/>
            <p:nvPr/>
          </p:nvCxnSpPr>
          <p:spPr>
            <a:xfrm>
              <a:off x="3295650" y="1425575"/>
              <a:ext cx="0" cy="3810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857500" y="1422718"/>
              <a:ext cx="0" cy="386715"/>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114675" y="1768475"/>
              <a:ext cx="11430" cy="457200"/>
            </a:xfrm>
            <a:prstGeom prst="straightConnector1">
              <a:avLst/>
            </a:prstGeom>
            <a:ln w="22225">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52850" y="1273175"/>
            <a:ext cx="381000" cy="952500"/>
            <a:chOff x="3600450" y="1273175"/>
            <a:chExt cx="381000" cy="952500"/>
          </a:xfrm>
        </p:grpSpPr>
        <p:pic>
          <p:nvPicPr>
            <p:cNvPr id="8" name="Picture 7"/>
            <p:cNvPicPr>
              <a:picLocks noChangeAspect="1"/>
            </p:cNvPicPr>
            <p:nvPr/>
          </p:nvPicPr>
          <p:blipFill>
            <a:blip r:embed="rId3" cstate="print"/>
            <a:srcRect l="87484" t="21525" r="3145" b="30043"/>
            <a:stretch>
              <a:fillRect/>
            </a:stretch>
          </p:blipFill>
          <p:spPr>
            <a:xfrm>
              <a:off x="3676650" y="1273175"/>
              <a:ext cx="304800" cy="685800"/>
            </a:xfrm>
            <a:prstGeom prst="rect">
              <a:avLst/>
            </a:prstGeom>
            <a:ln w="3175">
              <a:solidFill>
                <a:schemeClr val="tx1"/>
              </a:solidFill>
            </a:ln>
          </p:spPr>
        </p:pic>
        <p:cxnSp>
          <p:nvCxnSpPr>
            <p:cNvPr id="17" name="Straight Arrow Connector 16"/>
            <p:cNvCxnSpPr/>
            <p:nvPr/>
          </p:nvCxnSpPr>
          <p:spPr>
            <a:xfrm>
              <a:off x="3600450" y="1425575"/>
              <a:ext cx="0" cy="381000"/>
            </a:xfrm>
            <a:prstGeom prst="straightConnector1">
              <a:avLst/>
            </a:prstGeom>
            <a:ln w="2222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71900" y="1768475"/>
              <a:ext cx="11430" cy="457200"/>
            </a:xfrm>
            <a:prstGeom prst="straightConnector1">
              <a:avLst/>
            </a:prstGeom>
            <a:ln w="22225">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81025"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1.85</a:t>
            </a:r>
            <a:endParaRPr lang="en-GB" sz="800" b="1" dirty="0">
              <a:solidFill>
                <a:srgbClr val="FF0000"/>
              </a:solidFill>
              <a:latin typeface="Arial" pitchFamily="34" charset="0"/>
              <a:cs typeface="Arial" pitchFamily="34" charset="0"/>
            </a:endParaRPr>
          </a:p>
        </p:txBody>
      </p:sp>
      <p:sp>
        <p:nvSpPr>
          <p:cNvPr id="28" name="TextBox 27"/>
          <p:cNvSpPr txBox="1"/>
          <p:nvPr/>
        </p:nvSpPr>
        <p:spPr>
          <a:xfrm>
            <a:off x="1314450"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4.15</a:t>
            </a:r>
            <a:endParaRPr lang="en-GB" sz="800" b="1" dirty="0">
              <a:solidFill>
                <a:srgbClr val="FF0000"/>
              </a:solidFill>
              <a:latin typeface="Arial" pitchFamily="34" charset="0"/>
              <a:cs typeface="Arial" pitchFamily="34" charset="0"/>
            </a:endParaRPr>
          </a:p>
        </p:txBody>
      </p:sp>
      <p:sp>
        <p:nvSpPr>
          <p:cNvPr id="29" name="TextBox 28"/>
          <p:cNvSpPr txBox="1"/>
          <p:nvPr/>
        </p:nvSpPr>
        <p:spPr>
          <a:xfrm>
            <a:off x="1695450"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4.75</a:t>
            </a:r>
            <a:endParaRPr lang="en-GB" sz="800" b="1" dirty="0">
              <a:solidFill>
                <a:srgbClr val="FF0000"/>
              </a:solidFill>
              <a:latin typeface="Arial" pitchFamily="34" charset="0"/>
              <a:cs typeface="Arial" pitchFamily="34" charset="0"/>
            </a:endParaRPr>
          </a:p>
        </p:txBody>
      </p:sp>
      <p:sp>
        <p:nvSpPr>
          <p:cNvPr id="30" name="TextBox 29"/>
          <p:cNvSpPr txBox="1"/>
          <p:nvPr/>
        </p:nvSpPr>
        <p:spPr>
          <a:xfrm>
            <a:off x="2381250"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5.25</a:t>
            </a:r>
            <a:endParaRPr lang="en-GB" sz="800" b="1" dirty="0">
              <a:solidFill>
                <a:srgbClr val="FF0000"/>
              </a:solidFill>
              <a:latin typeface="Arial" pitchFamily="34" charset="0"/>
              <a:cs typeface="Arial" pitchFamily="34" charset="0"/>
            </a:endParaRPr>
          </a:p>
        </p:txBody>
      </p:sp>
      <p:sp>
        <p:nvSpPr>
          <p:cNvPr id="31" name="TextBox 30"/>
          <p:cNvSpPr txBox="1"/>
          <p:nvPr/>
        </p:nvSpPr>
        <p:spPr>
          <a:xfrm>
            <a:off x="2914650"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7.4</a:t>
            </a:r>
            <a:endParaRPr lang="en-GB" sz="800" b="1" dirty="0">
              <a:solidFill>
                <a:srgbClr val="FF0000"/>
              </a:solidFill>
              <a:latin typeface="Arial" pitchFamily="34" charset="0"/>
              <a:cs typeface="Arial" pitchFamily="34" charset="0"/>
            </a:endParaRPr>
          </a:p>
        </p:txBody>
      </p:sp>
      <p:sp>
        <p:nvSpPr>
          <p:cNvPr id="32" name="TextBox 31"/>
          <p:cNvSpPr txBox="1"/>
          <p:nvPr/>
        </p:nvSpPr>
        <p:spPr>
          <a:xfrm>
            <a:off x="3577590" y="1111071"/>
            <a:ext cx="457200" cy="215444"/>
          </a:xfrm>
          <a:prstGeom prst="rect">
            <a:avLst/>
          </a:prstGeom>
          <a:noFill/>
        </p:spPr>
        <p:txBody>
          <a:bodyPr wrap="square" rtlCol="0">
            <a:spAutoFit/>
          </a:bodyPr>
          <a:lstStyle/>
          <a:p>
            <a:r>
              <a:rPr lang="en-GB" sz="800" b="1" dirty="0" smtClean="0">
                <a:solidFill>
                  <a:srgbClr val="FF0000"/>
                </a:solidFill>
                <a:latin typeface="Arial" pitchFamily="34" charset="0"/>
                <a:cs typeface="Arial" pitchFamily="34" charset="0"/>
              </a:rPr>
              <a:t>4.6</a:t>
            </a:r>
          </a:p>
        </p:txBody>
      </p:sp>
      <p:sp>
        <p:nvSpPr>
          <p:cNvPr id="33" name="TextBox 32"/>
          <p:cNvSpPr txBox="1"/>
          <p:nvPr/>
        </p:nvSpPr>
        <p:spPr>
          <a:xfrm>
            <a:off x="447675" y="2194153"/>
            <a:ext cx="457200" cy="215444"/>
          </a:xfrm>
          <a:prstGeom prst="rect">
            <a:avLst/>
          </a:prstGeom>
          <a:noFill/>
        </p:spPr>
        <p:txBody>
          <a:bodyPr wrap="square" rtlCol="0">
            <a:spAutoFit/>
          </a:bodyPr>
          <a:lstStyle/>
          <a:p>
            <a:r>
              <a:rPr lang="en-GB" sz="800" b="1" dirty="0" smtClean="0">
                <a:solidFill>
                  <a:srgbClr val="7030A0"/>
                </a:solidFill>
                <a:latin typeface="Arial" pitchFamily="34" charset="0"/>
                <a:cs typeface="Arial" pitchFamily="34" charset="0"/>
              </a:rPr>
              <a:t>1.85</a:t>
            </a:r>
            <a:endParaRPr lang="en-GB" sz="800" b="1" dirty="0">
              <a:solidFill>
                <a:srgbClr val="7030A0"/>
              </a:solidFill>
              <a:latin typeface="Arial" pitchFamily="34" charset="0"/>
              <a:cs typeface="Arial" pitchFamily="34" charset="0"/>
            </a:endParaRPr>
          </a:p>
        </p:txBody>
      </p:sp>
      <p:sp>
        <p:nvSpPr>
          <p:cNvPr id="34" name="TextBox 33"/>
          <p:cNvSpPr txBox="1"/>
          <p:nvPr/>
        </p:nvSpPr>
        <p:spPr>
          <a:xfrm>
            <a:off x="1518285" y="2194153"/>
            <a:ext cx="457200" cy="215444"/>
          </a:xfrm>
          <a:prstGeom prst="rect">
            <a:avLst/>
          </a:prstGeom>
          <a:noFill/>
        </p:spPr>
        <p:txBody>
          <a:bodyPr wrap="square" rtlCol="0">
            <a:spAutoFit/>
          </a:bodyPr>
          <a:lstStyle/>
          <a:p>
            <a:r>
              <a:rPr lang="en-GB" sz="800" b="1" dirty="0" smtClean="0">
                <a:solidFill>
                  <a:srgbClr val="7030A0"/>
                </a:solidFill>
                <a:latin typeface="Arial" pitchFamily="34" charset="0"/>
                <a:cs typeface="Arial" pitchFamily="34" charset="0"/>
              </a:rPr>
              <a:t>8.9</a:t>
            </a:r>
            <a:endParaRPr lang="en-GB" sz="800" b="1" dirty="0">
              <a:solidFill>
                <a:srgbClr val="7030A0"/>
              </a:solidFill>
              <a:latin typeface="Arial" pitchFamily="34" charset="0"/>
              <a:cs typeface="Arial" pitchFamily="34" charset="0"/>
            </a:endParaRPr>
          </a:p>
        </p:txBody>
      </p:sp>
      <p:sp>
        <p:nvSpPr>
          <p:cNvPr id="35" name="TextBox 34"/>
          <p:cNvSpPr txBox="1"/>
          <p:nvPr/>
        </p:nvSpPr>
        <p:spPr>
          <a:xfrm>
            <a:off x="2657475" y="2194153"/>
            <a:ext cx="457200" cy="215444"/>
          </a:xfrm>
          <a:prstGeom prst="rect">
            <a:avLst/>
          </a:prstGeom>
          <a:noFill/>
        </p:spPr>
        <p:txBody>
          <a:bodyPr wrap="square" rtlCol="0">
            <a:spAutoFit/>
          </a:bodyPr>
          <a:lstStyle/>
          <a:p>
            <a:r>
              <a:rPr lang="en-GB" sz="800" b="1" dirty="0" smtClean="0">
                <a:solidFill>
                  <a:srgbClr val="7030A0"/>
                </a:solidFill>
                <a:latin typeface="Arial" pitchFamily="34" charset="0"/>
                <a:cs typeface="Arial" pitchFamily="34" charset="0"/>
              </a:rPr>
              <a:t>12.65</a:t>
            </a:r>
            <a:endParaRPr lang="en-GB" sz="800" b="1" dirty="0">
              <a:solidFill>
                <a:srgbClr val="7030A0"/>
              </a:solidFill>
              <a:latin typeface="Arial" pitchFamily="34" charset="0"/>
              <a:cs typeface="Arial" pitchFamily="34" charset="0"/>
            </a:endParaRPr>
          </a:p>
        </p:txBody>
      </p:sp>
      <p:sp>
        <p:nvSpPr>
          <p:cNvPr id="36" name="TextBox 35"/>
          <p:cNvSpPr txBox="1"/>
          <p:nvPr/>
        </p:nvSpPr>
        <p:spPr>
          <a:xfrm>
            <a:off x="3752850" y="2194153"/>
            <a:ext cx="457200" cy="215444"/>
          </a:xfrm>
          <a:prstGeom prst="rect">
            <a:avLst/>
          </a:prstGeom>
          <a:noFill/>
        </p:spPr>
        <p:txBody>
          <a:bodyPr wrap="square" rtlCol="0">
            <a:spAutoFit/>
          </a:bodyPr>
          <a:lstStyle/>
          <a:p>
            <a:r>
              <a:rPr lang="en-GB" sz="800" b="1" dirty="0" smtClean="0">
                <a:solidFill>
                  <a:srgbClr val="7030A0"/>
                </a:solidFill>
                <a:latin typeface="Arial" pitchFamily="34" charset="0"/>
                <a:cs typeface="Arial" pitchFamily="34" charset="0"/>
              </a:rPr>
              <a:t>4.60</a:t>
            </a:r>
            <a:endParaRPr lang="en-GB" sz="800" b="1" dirty="0">
              <a:solidFill>
                <a:srgbClr val="7030A0"/>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400050" y="937895"/>
            <a:ext cx="3774990" cy="2057400"/>
          </a:xfrm>
          <a:prstGeom prst="rect">
            <a:avLst/>
          </a:prstGeom>
          <a:noFill/>
          <a:ln w="952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a:xfrm>
            <a:off x="323850" y="968375"/>
            <a:ext cx="4038600" cy="2209800"/>
          </a:xfrm>
        </p:spPr>
        <p:txBody>
          <a:bodyPr>
            <a:normAutofit/>
          </a:bodyPr>
          <a:lstStyle/>
          <a:p>
            <a:r>
              <a:rPr lang="en-GB" sz="1400" dirty="0" smtClean="0"/>
              <a:t>Obtain moment reaction at the clamped support </a:t>
            </a:r>
            <a:r>
              <a:rPr lang="en-GB" sz="1400" i="1" dirty="0" smtClean="0"/>
              <a:t>B</a:t>
            </a:r>
            <a:r>
              <a:rPr lang="en-GB" sz="1400" dirty="0" smtClean="0"/>
              <a:t> for 6m long beam if support </a:t>
            </a:r>
            <a:r>
              <a:rPr lang="en-GB" sz="1400" i="1" dirty="0" smtClean="0"/>
              <a:t>A</a:t>
            </a:r>
            <a:r>
              <a:rPr lang="en-GB" sz="1400" dirty="0" smtClean="0"/>
              <a:t> settles down by 5mm. </a:t>
            </a:r>
            <a:r>
              <a:rPr lang="en-GB" sz="1400" i="1" dirty="0" smtClean="0"/>
              <a:t>EI</a:t>
            </a:r>
            <a:r>
              <a:rPr lang="en-GB" sz="1400" dirty="0" smtClean="0"/>
              <a:t>=17×10</a:t>
            </a:r>
            <a:r>
              <a:rPr lang="en-GB" sz="1400" baseline="30000" dirty="0" smtClean="0"/>
              <a:t>12</a:t>
            </a:r>
            <a:r>
              <a:rPr lang="en-GB" sz="1400" dirty="0" smtClean="0"/>
              <a:t> Nmm</a:t>
            </a:r>
            <a:r>
              <a:rPr lang="en-GB" sz="1400" baseline="30000" dirty="0" smtClean="0"/>
              <a:t>2</a:t>
            </a:r>
            <a:endParaRPr lang="en-GB" sz="1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grpSp>
        <p:nvGrpSpPr>
          <p:cNvPr id="12" name="Group 11"/>
          <p:cNvGrpSpPr/>
          <p:nvPr/>
        </p:nvGrpSpPr>
        <p:grpSpPr>
          <a:xfrm>
            <a:off x="1122045" y="2329974"/>
            <a:ext cx="2356485" cy="619601"/>
            <a:chOff x="1122045" y="1806575"/>
            <a:chExt cx="2356485" cy="619601"/>
          </a:xfrm>
        </p:grpSpPr>
        <p:cxnSp>
          <p:nvCxnSpPr>
            <p:cNvPr id="6" name="Straight Connector 5"/>
            <p:cNvCxnSpPr/>
            <p:nvPr/>
          </p:nvCxnSpPr>
          <p:spPr>
            <a:xfrm>
              <a:off x="1238250" y="2035175"/>
              <a:ext cx="21336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1882775"/>
              <a:ext cx="0" cy="304800"/>
            </a:xfrm>
            <a:prstGeom prst="line">
              <a:avLst/>
            </a:prstGeom>
            <a:ln w="1111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122045" y="2029460"/>
              <a:ext cx="228600" cy="2286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FF00"/>
                  </a:solidFill>
                  <a:latin typeface="Arial" pitchFamily="34" charset="0"/>
                  <a:cs typeface="Arial" pitchFamily="34" charset="0"/>
                </a:rPr>
                <a:t>A</a:t>
              </a:r>
              <a:endParaRPr lang="en-GB" sz="1000" b="1" dirty="0">
                <a:solidFill>
                  <a:srgbClr val="FFFF00"/>
                </a:solidFill>
                <a:latin typeface="Arial" pitchFamily="34" charset="0"/>
                <a:cs typeface="Arial" pitchFamily="34" charset="0"/>
              </a:endParaRPr>
            </a:p>
          </p:txBody>
        </p:sp>
        <p:sp>
          <p:nvSpPr>
            <p:cNvPr id="10" name="Rectangle 9"/>
            <p:cNvSpPr/>
            <p:nvPr/>
          </p:nvSpPr>
          <p:spPr>
            <a:xfrm>
              <a:off x="1238250" y="1806575"/>
              <a:ext cx="2057400" cy="152400"/>
            </a:xfrm>
            <a:prstGeom prst="rect">
              <a:avLst/>
            </a:prstGeom>
            <a:blipFill dpi="0" rotWithShape="1">
              <a:blip r:embed="rId2" cstate="print"/>
              <a:srcRect/>
              <a:tile tx="0" ty="0" sx="50000" sy="50000" flip="none" algn="tl"/>
            </a:bli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latin typeface="Arial" pitchFamily="34" charset="0"/>
                  <a:cs typeface="Arial" pitchFamily="34" charset="0"/>
                </a:rPr>
                <a:t>4kN/m</a:t>
              </a:r>
              <a:endParaRPr lang="en-GB" sz="1000" b="1" dirty="0">
                <a:solidFill>
                  <a:schemeClr val="tx1"/>
                </a:solidFill>
                <a:latin typeface="Arial" pitchFamily="34" charset="0"/>
                <a:cs typeface="Arial" pitchFamily="34" charset="0"/>
              </a:endParaRPr>
            </a:p>
          </p:txBody>
        </p:sp>
        <p:sp>
          <p:nvSpPr>
            <p:cNvPr id="11" name="TextBox 10"/>
            <p:cNvSpPr txBox="1"/>
            <p:nvPr/>
          </p:nvSpPr>
          <p:spPr>
            <a:xfrm>
              <a:off x="3249930" y="2179955"/>
              <a:ext cx="228600" cy="246221"/>
            </a:xfrm>
            <a:prstGeom prst="rect">
              <a:avLst/>
            </a:prstGeom>
            <a:noFill/>
          </p:spPr>
          <p:txBody>
            <a:bodyPr wrap="square" rtlCol="0">
              <a:spAutoFit/>
            </a:bodyPr>
            <a:lstStyle/>
            <a:p>
              <a:r>
                <a:rPr lang="en-GB" sz="1000" b="1" dirty="0" smtClean="0">
                  <a:latin typeface="Arial" pitchFamily="34" charset="0"/>
                  <a:cs typeface="Arial" pitchFamily="34" charset="0"/>
                </a:rPr>
                <a:t>B</a:t>
              </a:r>
              <a:endParaRPr lang="en-GB" sz="1000" b="1" dirty="0">
                <a:latin typeface="Arial" pitchFamily="34" charset="0"/>
                <a:cs typeface="Arial" pitchFamily="34" charset="0"/>
              </a:endParaRPr>
            </a:p>
          </p:txBody>
        </p:sp>
      </p:gr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graphicFrame>
        <p:nvGraphicFramePr>
          <p:cNvPr id="45058" name="Object 2"/>
          <p:cNvGraphicFramePr>
            <a:graphicFrameLocks noChangeAspect="1"/>
          </p:cNvGraphicFramePr>
          <p:nvPr/>
        </p:nvGraphicFramePr>
        <p:xfrm>
          <a:off x="357188" y="1590040"/>
          <a:ext cx="1866900" cy="317500"/>
        </p:xfrm>
        <a:graphic>
          <a:graphicData uri="http://schemas.openxmlformats.org/presentationml/2006/ole">
            <mc:AlternateContent xmlns:mc="http://schemas.openxmlformats.org/markup-compatibility/2006">
              <mc:Choice xmlns:v="urn:schemas-microsoft-com:vml" Requires="v">
                <p:oleObj spid="_x0000_s45313" name="Equation" r:id="rId3" imgW="2501900" imgH="431800" progId="Equation.3">
                  <p:embed/>
                </p:oleObj>
              </mc:Choice>
              <mc:Fallback>
                <p:oleObj name="Equation" r:id="rId3" imgW="2501900" imgH="431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90040"/>
                        <a:ext cx="1866900" cy="31750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45059" name="Object 3"/>
          <p:cNvGraphicFramePr>
            <a:graphicFrameLocks noChangeAspect="1"/>
          </p:cNvGraphicFramePr>
          <p:nvPr/>
        </p:nvGraphicFramePr>
        <p:xfrm>
          <a:off x="2333625" y="1583690"/>
          <a:ext cx="1879600" cy="317500"/>
        </p:xfrm>
        <a:graphic>
          <a:graphicData uri="http://schemas.openxmlformats.org/presentationml/2006/ole">
            <mc:AlternateContent xmlns:mc="http://schemas.openxmlformats.org/markup-compatibility/2006">
              <mc:Choice xmlns:v="urn:schemas-microsoft-com:vml" Requires="v">
                <p:oleObj spid="_x0000_s45314" name="Equation" r:id="rId5" imgW="2514600" imgH="431800" progId="Equation.3">
                  <p:embed/>
                </p:oleObj>
              </mc:Choice>
              <mc:Fallback>
                <p:oleObj name="Equation" r:id="rId5" imgW="2514600" imgH="4318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25" y="1583690"/>
                        <a:ext cx="1879600" cy="317500"/>
                      </a:xfrm>
                      <a:prstGeom prst="rect">
                        <a:avLst/>
                      </a:prstGeom>
                      <a:solidFill>
                        <a:srgbClr val="00B0F0"/>
                      </a:solidFill>
                      <a:ln w="3175">
                        <a:solidFill>
                          <a:schemeClr val="tx1"/>
                        </a:solidFill>
                        <a:miter lim="800000"/>
                        <a:headEnd/>
                        <a:tailEnd/>
                      </a:ln>
                    </p:spPr>
                  </p:pic>
                </p:oleObj>
              </mc:Fallback>
            </mc:AlternateContent>
          </a:graphicData>
        </a:graphic>
      </p:graphicFrame>
      <p:grpSp>
        <p:nvGrpSpPr>
          <p:cNvPr id="18" name="Group 17"/>
          <p:cNvGrpSpPr/>
          <p:nvPr/>
        </p:nvGrpSpPr>
        <p:grpSpPr>
          <a:xfrm>
            <a:off x="798195" y="857885"/>
            <a:ext cx="2680335" cy="668655"/>
            <a:chOff x="798195" y="857885"/>
            <a:chExt cx="2680335" cy="668655"/>
          </a:xfrm>
        </p:grpSpPr>
        <p:sp>
          <p:nvSpPr>
            <p:cNvPr id="5" name="Freeform 4"/>
            <p:cNvSpPr/>
            <p:nvPr/>
          </p:nvSpPr>
          <p:spPr>
            <a:xfrm>
              <a:off x="1314450" y="1085850"/>
              <a:ext cx="2000250" cy="343852"/>
            </a:xfrm>
            <a:custGeom>
              <a:avLst/>
              <a:gdLst>
                <a:gd name="connsiteX0" fmla="*/ 2143125 w 2143125"/>
                <a:gd name="connsiteY0" fmla="*/ 22860 h 343852"/>
                <a:gd name="connsiteX1" fmla="*/ 1943100 w 2143125"/>
                <a:gd name="connsiteY1" fmla="*/ 17145 h 343852"/>
                <a:gd name="connsiteX2" fmla="*/ 1794510 w 2143125"/>
                <a:gd name="connsiteY2" fmla="*/ 28575 h 343852"/>
                <a:gd name="connsiteX3" fmla="*/ 1308735 w 2143125"/>
                <a:gd name="connsiteY3" fmla="*/ 188595 h 343852"/>
                <a:gd name="connsiteX4" fmla="*/ 931545 w 2143125"/>
                <a:gd name="connsiteY4" fmla="*/ 302895 h 343852"/>
                <a:gd name="connsiteX5" fmla="*/ 485775 w 2143125"/>
                <a:gd name="connsiteY5" fmla="*/ 331470 h 343852"/>
                <a:gd name="connsiteX6" fmla="*/ 0 w 2143125"/>
                <a:gd name="connsiteY6" fmla="*/ 22860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5" h="343852">
                  <a:moveTo>
                    <a:pt x="2143125" y="22860"/>
                  </a:moveTo>
                  <a:cubicBezTo>
                    <a:pt x="2072164" y="19526"/>
                    <a:pt x="2001203" y="16193"/>
                    <a:pt x="1943100" y="17145"/>
                  </a:cubicBezTo>
                  <a:cubicBezTo>
                    <a:pt x="1884998" y="18098"/>
                    <a:pt x="1900237" y="0"/>
                    <a:pt x="1794510" y="28575"/>
                  </a:cubicBezTo>
                  <a:cubicBezTo>
                    <a:pt x="1688783" y="57150"/>
                    <a:pt x="1452562" y="142875"/>
                    <a:pt x="1308735" y="188595"/>
                  </a:cubicBezTo>
                  <a:cubicBezTo>
                    <a:pt x="1164908" y="234315"/>
                    <a:pt x="1068705" y="279083"/>
                    <a:pt x="931545" y="302895"/>
                  </a:cubicBezTo>
                  <a:cubicBezTo>
                    <a:pt x="794385" y="326708"/>
                    <a:pt x="641032" y="343852"/>
                    <a:pt x="485775" y="331470"/>
                  </a:cubicBezTo>
                  <a:cubicBezTo>
                    <a:pt x="330518" y="319088"/>
                    <a:pt x="165259" y="273844"/>
                    <a:pt x="0" y="228600"/>
                  </a:cubicBezTo>
                </a:path>
              </a:pathLst>
            </a:cu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p:cNvCxnSpPr/>
            <p:nvPr/>
          </p:nvCxnSpPr>
          <p:spPr>
            <a:xfrm flipV="1">
              <a:off x="3371850" y="934085"/>
              <a:ext cx="0" cy="304800"/>
            </a:xfrm>
            <a:prstGeom prst="line">
              <a:avLst/>
            </a:prstGeom>
            <a:ln w="1111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1184910" y="1297940"/>
              <a:ext cx="228600" cy="2286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FF00"/>
                  </a:solidFill>
                  <a:latin typeface="Arial" pitchFamily="34" charset="0"/>
                  <a:cs typeface="Arial" pitchFamily="34" charset="0"/>
                </a:rPr>
                <a:t>A</a:t>
              </a:r>
              <a:endParaRPr lang="en-GB" sz="1000" b="1" dirty="0">
                <a:solidFill>
                  <a:srgbClr val="FFFF00"/>
                </a:solidFill>
                <a:latin typeface="Arial" pitchFamily="34" charset="0"/>
                <a:cs typeface="Arial" pitchFamily="34" charset="0"/>
              </a:endParaRPr>
            </a:p>
          </p:txBody>
        </p:sp>
        <p:sp>
          <p:nvSpPr>
            <p:cNvPr id="8" name="Rectangle 7"/>
            <p:cNvSpPr/>
            <p:nvPr/>
          </p:nvSpPr>
          <p:spPr>
            <a:xfrm>
              <a:off x="1238250" y="857885"/>
              <a:ext cx="2057400" cy="152400"/>
            </a:xfrm>
            <a:prstGeom prst="rect">
              <a:avLst/>
            </a:prstGeom>
            <a:blipFill dpi="0" rotWithShape="1">
              <a:blip r:embed="rId7" cstate="print"/>
              <a:srcRect/>
              <a:tile tx="0" ty="0" sx="50000" sy="50000" flip="none" algn="tl"/>
            </a:bli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latin typeface="Arial" pitchFamily="34" charset="0"/>
                  <a:cs typeface="Arial" pitchFamily="34" charset="0"/>
                </a:rPr>
                <a:t>4kN/m</a:t>
              </a:r>
              <a:endParaRPr lang="en-GB" sz="1000" b="1" dirty="0">
                <a:solidFill>
                  <a:schemeClr val="tx1"/>
                </a:solidFill>
                <a:latin typeface="Arial" pitchFamily="34" charset="0"/>
                <a:cs typeface="Arial" pitchFamily="34" charset="0"/>
              </a:endParaRPr>
            </a:p>
          </p:txBody>
        </p:sp>
        <p:cxnSp>
          <p:nvCxnSpPr>
            <p:cNvPr id="10" name="Straight Arrow Connector 9"/>
            <p:cNvCxnSpPr/>
            <p:nvPr/>
          </p:nvCxnSpPr>
          <p:spPr>
            <a:xfrm flipV="1">
              <a:off x="1162050" y="1010285"/>
              <a:ext cx="0" cy="304800"/>
            </a:xfrm>
            <a:prstGeom prst="straightConnector1">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8195" y="1040586"/>
              <a:ext cx="457200" cy="215444"/>
            </a:xfrm>
            <a:prstGeom prst="rect">
              <a:avLst/>
            </a:prstGeom>
            <a:noFill/>
          </p:spPr>
          <p:txBody>
            <a:bodyPr wrap="square" rtlCol="0">
              <a:spAutoFit/>
            </a:bodyPr>
            <a:lstStyle/>
            <a:p>
              <a:r>
                <a:rPr lang="en-GB" sz="800" dirty="0" smtClean="0">
                  <a:latin typeface="Arial" pitchFamily="34" charset="0"/>
                  <a:cs typeface="Arial" pitchFamily="34" charset="0"/>
                </a:rPr>
                <a:t>5mm</a:t>
              </a:r>
              <a:endParaRPr lang="en-GB" sz="800" dirty="0">
                <a:latin typeface="Arial" pitchFamily="34" charset="0"/>
                <a:cs typeface="Arial" pitchFamily="34" charset="0"/>
              </a:endParaRPr>
            </a:p>
          </p:txBody>
        </p:sp>
        <p:sp>
          <p:nvSpPr>
            <p:cNvPr id="14" name="TextBox 13"/>
            <p:cNvSpPr txBox="1"/>
            <p:nvPr/>
          </p:nvSpPr>
          <p:spPr>
            <a:xfrm>
              <a:off x="3249930" y="1256030"/>
              <a:ext cx="228600" cy="246221"/>
            </a:xfrm>
            <a:prstGeom prst="rect">
              <a:avLst/>
            </a:prstGeom>
            <a:noFill/>
          </p:spPr>
          <p:txBody>
            <a:bodyPr wrap="square" rtlCol="0">
              <a:spAutoFit/>
            </a:bodyPr>
            <a:lstStyle/>
            <a:p>
              <a:r>
                <a:rPr lang="en-GB" sz="1000" b="1" dirty="0" smtClean="0">
                  <a:latin typeface="Arial" pitchFamily="34" charset="0"/>
                  <a:cs typeface="Arial" pitchFamily="34" charset="0"/>
                </a:rPr>
                <a:t>B</a:t>
              </a:r>
              <a:endParaRPr lang="en-GB" sz="1000" b="1" dirty="0">
                <a:latin typeface="Arial" pitchFamily="34" charset="0"/>
                <a:cs typeface="Arial" pitchFamily="34" charset="0"/>
              </a:endParaRPr>
            </a:p>
          </p:txBody>
        </p:sp>
      </p:grpSp>
      <p:graphicFrame>
        <p:nvGraphicFramePr>
          <p:cNvPr id="45060" name="Object 4"/>
          <p:cNvGraphicFramePr>
            <a:graphicFrameLocks noChangeAspect="1"/>
          </p:cNvGraphicFramePr>
          <p:nvPr/>
        </p:nvGraphicFramePr>
        <p:xfrm>
          <a:off x="357188" y="1960033"/>
          <a:ext cx="2170112" cy="317500"/>
        </p:xfrm>
        <a:graphic>
          <a:graphicData uri="http://schemas.openxmlformats.org/presentationml/2006/ole">
            <mc:AlternateContent xmlns:mc="http://schemas.openxmlformats.org/markup-compatibility/2006">
              <mc:Choice xmlns:v="urn:schemas-microsoft-com:vml" Requires="v">
                <p:oleObj spid="_x0000_s45315" name="Equation" r:id="rId8" imgW="2908300" imgH="431800" progId="Equation.3">
                  <p:embed/>
                </p:oleObj>
              </mc:Choice>
              <mc:Fallback>
                <p:oleObj name="Equation" r:id="rId8" imgW="2908300" imgH="43180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8" y="1960033"/>
                        <a:ext cx="2170112" cy="317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57188" y="2330450"/>
          <a:ext cx="2679700" cy="327025"/>
        </p:xfrm>
        <a:graphic>
          <a:graphicData uri="http://schemas.openxmlformats.org/presentationml/2006/ole">
            <mc:AlternateContent xmlns:mc="http://schemas.openxmlformats.org/markup-compatibility/2006">
              <mc:Choice xmlns:v="urn:schemas-microsoft-com:vml" Requires="v">
                <p:oleObj spid="_x0000_s45316" name="Equation" r:id="rId10" imgW="3594100" imgH="444500" progId="Equation.3">
                  <p:embed/>
                </p:oleObj>
              </mc:Choice>
              <mc:Fallback>
                <p:oleObj name="Equation" r:id="rId10" imgW="3594100" imgH="44450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188" y="2330450"/>
                        <a:ext cx="2679700" cy="327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2698298539"/>
              </p:ext>
            </p:extLst>
          </p:nvPr>
        </p:nvGraphicFramePr>
        <p:xfrm>
          <a:off x="357188" y="2710476"/>
          <a:ext cx="2139950" cy="401638"/>
        </p:xfrm>
        <a:graphic>
          <a:graphicData uri="http://schemas.openxmlformats.org/presentationml/2006/ole">
            <mc:AlternateContent xmlns:mc="http://schemas.openxmlformats.org/markup-compatibility/2006">
              <mc:Choice xmlns:v="urn:schemas-microsoft-com:vml" Requires="v">
                <p:oleObj spid="_x0000_s45317" name="Equation" r:id="rId12" imgW="2869920" imgH="545760" progId="Equation.DSMT4">
                  <p:embed/>
                </p:oleObj>
              </mc:Choice>
              <mc:Fallback>
                <p:oleObj name="Equation" r:id="rId12" imgW="2869920" imgH="545760" progId="Equation.DSMT4">
                  <p:embed/>
                  <p:pic>
                    <p:nvPicPr>
                      <p:cNvPr id="0" name="Picture 11"/>
                      <p:cNvPicPr>
                        <a:picLocks noChangeAspect="1" noChangeArrowheads="1"/>
                      </p:cNvPicPr>
                      <p:nvPr/>
                    </p:nvPicPr>
                    <p:blipFill>
                      <a:blip r:embed="rId13"/>
                      <a:srcRect/>
                      <a:stretch>
                        <a:fillRect/>
                      </a:stretch>
                    </p:blipFill>
                    <p:spPr bwMode="auto">
                      <a:xfrm>
                        <a:off x="357188" y="2710476"/>
                        <a:ext cx="2139950" cy="4016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grpSp>
        <p:nvGrpSpPr>
          <p:cNvPr id="5" name="Group 4"/>
          <p:cNvGrpSpPr/>
          <p:nvPr/>
        </p:nvGrpSpPr>
        <p:grpSpPr>
          <a:xfrm>
            <a:off x="798195" y="857885"/>
            <a:ext cx="2680335" cy="668655"/>
            <a:chOff x="798195" y="857885"/>
            <a:chExt cx="2680335" cy="668655"/>
          </a:xfrm>
        </p:grpSpPr>
        <p:sp>
          <p:nvSpPr>
            <p:cNvPr id="6" name="Freeform 5"/>
            <p:cNvSpPr/>
            <p:nvPr/>
          </p:nvSpPr>
          <p:spPr>
            <a:xfrm>
              <a:off x="1314450" y="1085850"/>
              <a:ext cx="2000250" cy="343852"/>
            </a:xfrm>
            <a:custGeom>
              <a:avLst/>
              <a:gdLst>
                <a:gd name="connsiteX0" fmla="*/ 2143125 w 2143125"/>
                <a:gd name="connsiteY0" fmla="*/ 22860 h 343852"/>
                <a:gd name="connsiteX1" fmla="*/ 1943100 w 2143125"/>
                <a:gd name="connsiteY1" fmla="*/ 17145 h 343852"/>
                <a:gd name="connsiteX2" fmla="*/ 1794510 w 2143125"/>
                <a:gd name="connsiteY2" fmla="*/ 28575 h 343852"/>
                <a:gd name="connsiteX3" fmla="*/ 1308735 w 2143125"/>
                <a:gd name="connsiteY3" fmla="*/ 188595 h 343852"/>
                <a:gd name="connsiteX4" fmla="*/ 931545 w 2143125"/>
                <a:gd name="connsiteY4" fmla="*/ 302895 h 343852"/>
                <a:gd name="connsiteX5" fmla="*/ 485775 w 2143125"/>
                <a:gd name="connsiteY5" fmla="*/ 331470 h 343852"/>
                <a:gd name="connsiteX6" fmla="*/ 0 w 2143125"/>
                <a:gd name="connsiteY6" fmla="*/ 22860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5" h="343852">
                  <a:moveTo>
                    <a:pt x="2143125" y="22860"/>
                  </a:moveTo>
                  <a:cubicBezTo>
                    <a:pt x="2072164" y="19526"/>
                    <a:pt x="2001203" y="16193"/>
                    <a:pt x="1943100" y="17145"/>
                  </a:cubicBezTo>
                  <a:cubicBezTo>
                    <a:pt x="1884998" y="18098"/>
                    <a:pt x="1900237" y="0"/>
                    <a:pt x="1794510" y="28575"/>
                  </a:cubicBezTo>
                  <a:cubicBezTo>
                    <a:pt x="1688783" y="57150"/>
                    <a:pt x="1452562" y="142875"/>
                    <a:pt x="1308735" y="188595"/>
                  </a:cubicBezTo>
                  <a:cubicBezTo>
                    <a:pt x="1164908" y="234315"/>
                    <a:pt x="1068705" y="279083"/>
                    <a:pt x="931545" y="302895"/>
                  </a:cubicBezTo>
                  <a:cubicBezTo>
                    <a:pt x="794385" y="326708"/>
                    <a:pt x="641032" y="343852"/>
                    <a:pt x="485775" y="331470"/>
                  </a:cubicBezTo>
                  <a:cubicBezTo>
                    <a:pt x="330518" y="319088"/>
                    <a:pt x="165259" y="273844"/>
                    <a:pt x="0" y="228600"/>
                  </a:cubicBezTo>
                </a:path>
              </a:pathLst>
            </a:cu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Connector 6"/>
            <p:cNvCxnSpPr/>
            <p:nvPr/>
          </p:nvCxnSpPr>
          <p:spPr>
            <a:xfrm flipV="1">
              <a:off x="3371850" y="934085"/>
              <a:ext cx="0" cy="304800"/>
            </a:xfrm>
            <a:prstGeom prst="line">
              <a:avLst/>
            </a:prstGeom>
            <a:ln w="1111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1184910" y="1297940"/>
              <a:ext cx="228600" cy="2286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FF00"/>
                  </a:solidFill>
                  <a:latin typeface="Arial" pitchFamily="34" charset="0"/>
                  <a:cs typeface="Arial" pitchFamily="34" charset="0"/>
                </a:rPr>
                <a:t>A</a:t>
              </a:r>
              <a:endParaRPr lang="en-GB" sz="1000" b="1" dirty="0">
                <a:solidFill>
                  <a:srgbClr val="FFFF00"/>
                </a:solidFill>
                <a:latin typeface="Arial" pitchFamily="34" charset="0"/>
                <a:cs typeface="Arial" pitchFamily="34" charset="0"/>
              </a:endParaRPr>
            </a:p>
          </p:txBody>
        </p:sp>
        <p:sp>
          <p:nvSpPr>
            <p:cNvPr id="9" name="Rectangle 8"/>
            <p:cNvSpPr/>
            <p:nvPr/>
          </p:nvSpPr>
          <p:spPr>
            <a:xfrm>
              <a:off x="1238250" y="857885"/>
              <a:ext cx="2057400" cy="152400"/>
            </a:xfrm>
            <a:prstGeom prst="rect">
              <a:avLst/>
            </a:prstGeom>
            <a:blipFill dpi="0" rotWithShape="1">
              <a:blip r:embed="rId3" cstate="print"/>
              <a:srcRect/>
              <a:tile tx="0" ty="0" sx="50000" sy="50000" flip="none" algn="tl"/>
            </a:bli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latin typeface="Arial" pitchFamily="34" charset="0"/>
                  <a:cs typeface="Arial" pitchFamily="34" charset="0"/>
                </a:rPr>
                <a:t>4kN/m</a:t>
              </a:r>
              <a:endParaRPr lang="en-GB" sz="1000" b="1" dirty="0">
                <a:solidFill>
                  <a:schemeClr val="tx1"/>
                </a:solidFill>
                <a:latin typeface="Arial" pitchFamily="34" charset="0"/>
                <a:cs typeface="Arial" pitchFamily="34" charset="0"/>
              </a:endParaRPr>
            </a:p>
          </p:txBody>
        </p:sp>
        <p:cxnSp>
          <p:nvCxnSpPr>
            <p:cNvPr id="10" name="Straight Arrow Connector 9"/>
            <p:cNvCxnSpPr/>
            <p:nvPr/>
          </p:nvCxnSpPr>
          <p:spPr>
            <a:xfrm flipV="1">
              <a:off x="1162050" y="1010285"/>
              <a:ext cx="0" cy="304800"/>
            </a:xfrm>
            <a:prstGeom prst="straightConnector1">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8195" y="1040586"/>
              <a:ext cx="457200" cy="215444"/>
            </a:xfrm>
            <a:prstGeom prst="rect">
              <a:avLst/>
            </a:prstGeom>
            <a:noFill/>
          </p:spPr>
          <p:txBody>
            <a:bodyPr wrap="square" rtlCol="0">
              <a:spAutoFit/>
            </a:bodyPr>
            <a:lstStyle/>
            <a:p>
              <a:r>
                <a:rPr lang="en-GB" sz="800" dirty="0" smtClean="0">
                  <a:latin typeface="Arial" pitchFamily="34" charset="0"/>
                  <a:cs typeface="Arial" pitchFamily="34" charset="0"/>
                </a:rPr>
                <a:t>5mm</a:t>
              </a:r>
              <a:endParaRPr lang="en-GB" sz="800" dirty="0">
                <a:latin typeface="Arial" pitchFamily="34" charset="0"/>
                <a:cs typeface="Arial" pitchFamily="34" charset="0"/>
              </a:endParaRPr>
            </a:p>
          </p:txBody>
        </p:sp>
        <p:sp>
          <p:nvSpPr>
            <p:cNvPr id="12" name="TextBox 11"/>
            <p:cNvSpPr txBox="1"/>
            <p:nvPr/>
          </p:nvSpPr>
          <p:spPr>
            <a:xfrm>
              <a:off x="3249930" y="1256030"/>
              <a:ext cx="228600" cy="246221"/>
            </a:xfrm>
            <a:prstGeom prst="rect">
              <a:avLst/>
            </a:prstGeom>
            <a:noFill/>
          </p:spPr>
          <p:txBody>
            <a:bodyPr wrap="square" rtlCol="0">
              <a:spAutoFit/>
            </a:bodyPr>
            <a:lstStyle/>
            <a:p>
              <a:r>
                <a:rPr lang="en-GB" sz="1000" b="1" dirty="0" smtClean="0">
                  <a:latin typeface="Arial" pitchFamily="34" charset="0"/>
                  <a:cs typeface="Arial" pitchFamily="34" charset="0"/>
                </a:rPr>
                <a:t>B</a:t>
              </a:r>
              <a:endParaRPr lang="en-GB" sz="1000" b="1" dirty="0">
                <a:latin typeface="Arial" pitchFamily="34" charset="0"/>
                <a:cs typeface="Arial" pitchFamily="34" charset="0"/>
              </a:endParaRPr>
            </a:p>
          </p:txBody>
        </p:sp>
      </p:grpSp>
      <p:graphicFrame>
        <p:nvGraphicFramePr>
          <p:cNvPr id="46082" name="Object 2"/>
          <p:cNvGraphicFramePr>
            <a:graphicFrameLocks noChangeAspect="1"/>
          </p:cNvGraphicFramePr>
          <p:nvPr/>
        </p:nvGraphicFramePr>
        <p:xfrm>
          <a:off x="389572" y="1590675"/>
          <a:ext cx="1866900" cy="317500"/>
        </p:xfrm>
        <a:graphic>
          <a:graphicData uri="http://schemas.openxmlformats.org/presentationml/2006/ole">
            <mc:AlternateContent xmlns:mc="http://schemas.openxmlformats.org/markup-compatibility/2006">
              <mc:Choice xmlns:v="urn:schemas-microsoft-com:vml" Requires="v">
                <p:oleObj spid="_x0000_s46389" name="Equation" r:id="rId4" imgW="2501900" imgH="431800" progId="Equation.3">
                  <p:embed/>
                </p:oleObj>
              </mc:Choice>
              <mc:Fallback>
                <p:oleObj name="Equation" r:id="rId4" imgW="2501900" imgH="4318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 y="1590675"/>
                        <a:ext cx="1866900" cy="31750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46083" name="Object 3"/>
          <p:cNvGraphicFramePr>
            <a:graphicFrameLocks noChangeAspect="1"/>
          </p:cNvGraphicFramePr>
          <p:nvPr/>
        </p:nvGraphicFramePr>
        <p:xfrm>
          <a:off x="2333625" y="1584325"/>
          <a:ext cx="1879600" cy="317500"/>
        </p:xfrm>
        <a:graphic>
          <a:graphicData uri="http://schemas.openxmlformats.org/presentationml/2006/ole">
            <mc:AlternateContent xmlns:mc="http://schemas.openxmlformats.org/markup-compatibility/2006">
              <mc:Choice xmlns:v="urn:schemas-microsoft-com:vml" Requires="v">
                <p:oleObj spid="_x0000_s46390" name="Equation" r:id="rId6" imgW="2514600" imgH="431800" progId="Equation.3">
                  <p:embed/>
                </p:oleObj>
              </mc:Choice>
              <mc:Fallback>
                <p:oleObj name="Equation" r:id="rId6" imgW="2514600" imgH="4318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25" y="1584325"/>
                        <a:ext cx="1879600" cy="317500"/>
                      </a:xfrm>
                      <a:prstGeom prst="rect">
                        <a:avLst/>
                      </a:prstGeom>
                      <a:solidFill>
                        <a:srgbClr val="00B0F0"/>
                      </a:solidFill>
                      <a:ln w="3175">
                        <a:solidFill>
                          <a:schemeClr val="tx1"/>
                        </a:solidFill>
                        <a:miter lim="800000"/>
                        <a:headEnd/>
                        <a:tailEnd/>
                      </a:ln>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1803119557"/>
              </p:ext>
            </p:extLst>
          </p:nvPr>
        </p:nvGraphicFramePr>
        <p:xfrm>
          <a:off x="1220788" y="1044575"/>
          <a:ext cx="881062" cy="176212"/>
        </p:xfrm>
        <a:graphic>
          <a:graphicData uri="http://schemas.openxmlformats.org/presentationml/2006/ole">
            <mc:AlternateContent xmlns:mc="http://schemas.openxmlformats.org/markup-compatibility/2006">
              <mc:Choice xmlns:v="urn:schemas-microsoft-com:vml" Requires="v">
                <p:oleObj spid="_x0000_s46391" name="Equation" r:id="rId8" imgW="1180800" imgH="241200" progId="Equation.DSMT4">
                  <p:embed/>
                </p:oleObj>
              </mc:Choice>
              <mc:Fallback>
                <p:oleObj name="Equation" r:id="rId8" imgW="1180800" imgH="241200" progId="Equation.DSMT4">
                  <p:embed/>
                  <p:pic>
                    <p:nvPicPr>
                      <p:cNvPr id="0" name="Picture 11"/>
                      <p:cNvPicPr>
                        <a:picLocks noChangeAspect="1" noChangeArrowheads="1"/>
                      </p:cNvPicPr>
                      <p:nvPr/>
                    </p:nvPicPr>
                    <p:blipFill>
                      <a:blip r:embed="rId9"/>
                      <a:srcRect/>
                      <a:stretch>
                        <a:fillRect/>
                      </a:stretch>
                    </p:blipFill>
                    <p:spPr bwMode="auto">
                      <a:xfrm>
                        <a:off x="1220788" y="1044575"/>
                        <a:ext cx="881062" cy="176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46086" name="Object 6"/>
          <p:cNvGraphicFramePr>
            <a:graphicFrameLocks noChangeAspect="1"/>
          </p:cNvGraphicFramePr>
          <p:nvPr/>
        </p:nvGraphicFramePr>
        <p:xfrm>
          <a:off x="389572" y="1964267"/>
          <a:ext cx="2151062" cy="317500"/>
        </p:xfrm>
        <a:graphic>
          <a:graphicData uri="http://schemas.openxmlformats.org/presentationml/2006/ole">
            <mc:AlternateContent xmlns:mc="http://schemas.openxmlformats.org/markup-compatibility/2006">
              <mc:Choice xmlns:v="urn:schemas-microsoft-com:vml" Requires="v">
                <p:oleObj spid="_x0000_s46392" name="Equation" r:id="rId10" imgW="2882900" imgH="431800" progId="Equation.3">
                  <p:embed/>
                </p:oleObj>
              </mc:Choice>
              <mc:Fallback>
                <p:oleObj name="Equation" r:id="rId10" imgW="2882900" imgH="431800"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572" y="1964267"/>
                        <a:ext cx="2151062" cy="317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46087" name="Object 7"/>
          <p:cNvGraphicFramePr>
            <a:graphicFrameLocks noChangeAspect="1"/>
          </p:cNvGraphicFramePr>
          <p:nvPr>
            <p:extLst>
              <p:ext uri="{D42A27DB-BD31-4B8C-83A1-F6EECF244321}">
                <p14:modId xmlns:p14="http://schemas.microsoft.com/office/powerpoint/2010/main" val="1732267400"/>
              </p:ext>
            </p:extLst>
          </p:nvPr>
        </p:nvGraphicFramePr>
        <p:xfrm>
          <a:off x="389572" y="2332397"/>
          <a:ext cx="2786062" cy="327025"/>
        </p:xfrm>
        <a:graphic>
          <a:graphicData uri="http://schemas.openxmlformats.org/presentationml/2006/ole">
            <mc:AlternateContent xmlns:mc="http://schemas.openxmlformats.org/markup-compatibility/2006">
              <mc:Choice xmlns:v="urn:schemas-microsoft-com:vml" Requires="v">
                <p:oleObj spid="_x0000_s46393" name="Equation" r:id="rId12" imgW="3733560" imgH="444240" progId="Equation.DSMT4">
                  <p:embed/>
                </p:oleObj>
              </mc:Choice>
              <mc:Fallback>
                <p:oleObj name="Equation" r:id="rId12" imgW="3733560" imgH="444240" progId="Equation.DSMT4">
                  <p:embed/>
                  <p:pic>
                    <p:nvPicPr>
                      <p:cNvPr id="0" name="Picture 13"/>
                      <p:cNvPicPr>
                        <a:picLocks noChangeAspect="1" noChangeArrowheads="1"/>
                      </p:cNvPicPr>
                      <p:nvPr/>
                    </p:nvPicPr>
                    <p:blipFill>
                      <a:blip r:embed="rId13"/>
                      <a:srcRect/>
                      <a:stretch>
                        <a:fillRect/>
                      </a:stretch>
                    </p:blipFill>
                    <p:spPr bwMode="auto">
                      <a:xfrm>
                        <a:off x="389572" y="2332397"/>
                        <a:ext cx="2786062" cy="327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46088" name="Object 8"/>
          <p:cNvGraphicFramePr>
            <a:graphicFrameLocks noChangeAspect="1"/>
          </p:cNvGraphicFramePr>
          <p:nvPr>
            <p:extLst>
              <p:ext uri="{D42A27DB-BD31-4B8C-83A1-F6EECF244321}">
                <p14:modId xmlns:p14="http://schemas.microsoft.com/office/powerpoint/2010/main" val="131433884"/>
              </p:ext>
            </p:extLst>
          </p:nvPr>
        </p:nvGraphicFramePr>
        <p:xfrm>
          <a:off x="384175" y="2716213"/>
          <a:ext cx="919163" cy="168275"/>
        </p:xfrm>
        <a:graphic>
          <a:graphicData uri="http://schemas.openxmlformats.org/presentationml/2006/ole">
            <mc:AlternateContent xmlns:mc="http://schemas.openxmlformats.org/markup-compatibility/2006">
              <mc:Choice xmlns:v="urn:schemas-microsoft-com:vml" Requires="v">
                <p:oleObj spid="_x0000_s46394" name="Equation" r:id="rId14" imgW="1231560" imgH="228600" progId="Equation.DSMT4">
                  <p:embed/>
                </p:oleObj>
              </mc:Choice>
              <mc:Fallback>
                <p:oleObj name="Equation" r:id="rId14" imgW="1231560" imgH="228600" progId="Equation.DSMT4">
                  <p:embed/>
                  <p:pic>
                    <p:nvPicPr>
                      <p:cNvPr id="0" name="Picture 14"/>
                      <p:cNvPicPr>
                        <a:picLocks noChangeAspect="1" noChangeArrowheads="1"/>
                      </p:cNvPicPr>
                      <p:nvPr/>
                    </p:nvPicPr>
                    <p:blipFill>
                      <a:blip r:embed="rId15"/>
                      <a:srcRect/>
                      <a:stretch>
                        <a:fillRect/>
                      </a:stretch>
                    </p:blipFill>
                    <p:spPr bwMode="auto">
                      <a:xfrm>
                        <a:off x="384175" y="2716213"/>
                        <a:ext cx="919163" cy="1682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60418" name="Picture 2"/>
          <p:cNvPicPr>
            <a:picLocks noChangeAspect="1" noChangeArrowheads="1"/>
          </p:cNvPicPr>
          <p:nvPr/>
        </p:nvPicPr>
        <p:blipFill>
          <a:blip r:embed="rId2" cstate="print"/>
          <a:srcRect l="24125" t="30852" r="23875" b="14037"/>
          <a:stretch>
            <a:fillRect/>
          </a:stretch>
        </p:blipFill>
        <p:spPr bwMode="auto">
          <a:xfrm>
            <a:off x="400050" y="864699"/>
            <a:ext cx="3752850" cy="223727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lstStyle/>
          <a:p>
            <a:r>
              <a:rPr lang="en-GB" dirty="0" smtClean="0"/>
              <a:t>Please post here;</a:t>
            </a:r>
          </a:p>
          <a:p>
            <a:pPr marL="0" indent="0">
              <a:buNone/>
            </a:pPr>
            <a:r>
              <a:rPr lang="en-GB" dirty="0"/>
              <a:t>https://padlet.com/mahdi_damghani/lecture2</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546783154"/>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5" name="Picture 3"/>
          <p:cNvPicPr>
            <a:picLocks noGrp="1" noChangeAspect="1" noChangeArrowheads="1"/>
          </p:cNvPicPr>
          <p:nvPr>
            <p:ph idx="1"/>
          </p:nvPr>
        </p:nvPicPr>
        <p:blipFill>
          <a:blip r:embed="rId3" cstate="print"/>
          <a:srcRect/>
          <a:stretch>
            <a:fillRect/>
          </a:stretch>
        </p:blipFill>
        <p:spPr bwMode="auto">
          <a:xfrm>
            <a:off x="400050" y="1196975"/>
            <a:ext cx="3886200" cy="1712015"/>
          </a:xfrm>
          <a:prstGeom prst="rect">
            <a:avLst/>
          </a:prstGeom>
          <a:noFill/>
          <a:ln w="9525">
            <a:noFill/>
            <a:miter lim="800000"/>
            <a:headEnd/>
            <a:tailEnd/>
          </a:ln>
        </p:spPr>
      </p:pic>
      <p:graphicFrame>
        <p:nvGraphicFramePr>
          <p:cNvPr id="62466" name="Object 2"/>
          <p:cNvGraphicFramePr>
            <a:graphicFrameLocks noChangeAspect="1"/>
          </p:cNvGraphicFramePr>
          <p:nvPr/>
        </p:nvGraphicFramePr>
        <p:xfrm>
          <a:off x="2305050" y="892175"/>
          <a:ext cx="1866900" cy="317500"/>
        </p:xfrm>
        <a:graphic>
          <a:graphicData uri="http://schemas.openxmlformats.org/presentationml/2006/ole">
            <mc:AlternateContent xmlns:mc="http://schemas.openxmlformats.org/markup-compatibility/2006">
              <mc:Choice xmlns:v="urn:schemas-microsoft-com:vml" Requires="v">
                <p:oleObj spid="_x0000_s62516" name="Equation" r:id="rId4" imgW="2501900" imgH="431800" progId="Equation.3">
                  <p:embed/>
                </p:oleObj>
              </mc:Choice>
              <mc:Fallback>
                <p:oleObj name="Equation" r:id="rId4" imgW="25019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892175"/>
                        <a:ext cx="1866900" cy="317500"/>
                      </a:xfrm>
                      <a:prstGeom prst="rect">
                        <a:avLst/>
                      </a:prstGeom>
                      <a:solidFill>
                        <a:srgbClr val="FFFF00"/>
                      </a:solidFill>
                      <a:ln w="3175">
                        <a:solidFill>
                          <a:schemeClr val="tx1"/>
                        </a:solidFill>
                        <a:miter lim="800000"/>
                        <a:headEnd/>
                        <a:tailEnd/>
                      </a:ln>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5" name="Picture 2"/>
          <p:cNvPicPr>
            <a:picLocks noGrp="1" noChangeAspect="1" noChangeArrowheads="1"/>
          </p:cNvPicPr>
          <p:nvPr>
            <p:ph idx="1"/>
          </p:nvPr>
        </p:nvPicPr>
        <p:blipFill>
          <a:blip r:embed="rId2" cstate="print"/>
          <a:srcRect l="28571" t="8366" r="1230" b="23955"/>
          <a:stretch>
            <a:fillRect/>
          </a:stretch>
        </p:blipFill>
        <p:spPr bwMode="auto">
          <a:xfrm>
            <a:off x="471385" y="968375"/>
            <a:ext cx="3667330" cy="2209800"/>
          </a:xfrm>
          <a:prstGeom prst="rect">
            <a:avLst/>
          </a:prstGeom>
          <a:noFill/>
          <a:ln w="9525">
            <a:noFill/>
            <a:miter lim="800000"/>
            <a:headEnd/>
            <a:tailEnd/>
          </a:ln>
        </p:spPr>
      </p:pic>
      <p:sp>
        <p:nvSpPr>
          <p:cNvPr id="3" name="Rectangular Callout 2"/>
          <p:cNvSpPr/>
          <p:nvPr/>
        </p:nvSpPr>
        <p:spPr>
          <a:xfrm>
            <a:off x="400050" y="892175"/>
            <a:ext cx="1524000" cy="533400"/>
          </a:xfrm>
          <a:prstGeom prst="wedgeRectCallout">
            <a:avLst>
              <a:gd name="adj1" fmla="val 50567"/>
              <a:gd name="adj2" fmla="val 198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FFFF00"/>
                </a:solidFill>
                <a:latin typeface="Arial" panose="020B0604020202020204" pitchFamily="34" charset="0"/>
                <a:cs typeface="Arial" panose="020B0604020202020204" pitchFamily="34" charset="0"/>
              </a:rPr>
              <a:t>Rotation and displacement can be obtained from the FEM</a:t>
            </a:r>
            <a:endParaRPr lang="en-GB" sz="800" dirty="0">
              <a:solidFill>
                <a:srgbClr val="FFFF00"/>
              </a:solidFill>
              <a:latin typeface="Arial" panose="020B0604020202020204" pitchFamily="34" charset="0"/>
              <a:cs typeface="Arial" panose="020B0604020202020204" pitchFamily="34" charset="0"/>
            </a:endParaRPr>
          </a:p>
        </p:txBody>
      </p:sp>
      <p:sp>
        <p:nvSpPr>
          <p:cNvPr id="6" name="Rectangular Callout 5"/>
          <p:cNvSpPr/>
          <p:nvPr/>
        </p:nvSpPr>
        <p:spPr>
          <a:xfrm>
            <a:off x="2759964" y="2720974"/>
            <a:ext cx="1524000" cy="248193"/>
          </a:xfrm>
          <a:prstGeom prst="wedgeRectCallout">
            <a:avLst>
              <a:gd name="adj1" fmla="val -49633"/>
              <a:gd name="adj2" fmla="val -4769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FFFF00"/>
                </a:solidFill>
                <a:latin typeface="Arial" panose="020B0604020202020204" pitchFamily="34" charset="0"/>
                <a:cs typeface="Arial" panose="020B0604020202020204" pitchFamily="34" charset="0"/>
              </a:rPr>
              <a:t>Wire in composite beam</a:t>
            </a:r>
            <a:endParaRPr lang="en-GB" sz="80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61443" name="Picture 3"/>
          <p:cNvPicPr>
            <a:picLocks noGrp="1" noChangeAspect="1" noChangeArrowheads="1"/>
          </p:cNvPicPr>
          <p:nvPr>
            <p:ph idx="1"/>
          </p:nvPr>
        </p:nvPicPr>
        <p:blipFill>
          <a:blip r:embed="rId2" cstate="print"/>
          <a:srcRect/>
          <a:stretch>
            <a:fillRect/>
          </a:stretch>
        </p:blipFill>
        <p:spPr bwMode="auto">
          <a:xfrm>
            <a:off x="365760" y="1053343"/>
            <a:ext cx="3886200" cy="2000635"/>
          </a:xfrm>
          <a:prstGeom prst="rect">
            <a:avLst/>
          </a:prstGeom>
          <a:noFill/>
          <a:ln w="9525">
            <a:noFill/>
            <a:miter lim="800000"/>
            <a:headEnd/>
            <a:tailEnd/>
          </a:ln>
          <a:effectLst/>
        </p:spPr>
      </p:pic>
      <p:sp>
        <p:nvSpPr>
          <p:cNvPr id="5" name="Rectangular Callout 4"/>
          <p:cNvSpPr/>
          <p:nvPr/>
        </p:nvSpPr>
        <p:spPr>
          <a:xfrm>
            <a:off x="400050" y="892175"/>
            <a:ext cx="1524000" cy="533400"/>
          </a:xfrm>
          <a:prstGeom prst="wedgeRectCallout">
            <a:avLst>
              <a:gd name="adj1" fmla="val 3767"/>
              <a:gd name="adj2" fmla="val 24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FFFF00"/>
                </a:solidFill>
                <a:latin typeface="Arial" panose="020B0604020202020204" pitchFamily="34" charset="0"/>
                <a:cs typeface="Arial" panose="020B0604020202020204" pitchFamily="34" charset="0"/>
              </a:rPr>
              <a:t>Rotation and displacement can be obtained from the FEM</a:t>
            </a:r>
            <a:endParaRPr lang="en-GB" sz="80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a:t>
            </a:r>
            <a:endParaRPr lang="en-GB" dirty="0"/>
          </a:p>
        </p:txBody>
      </p:sp>
      <p:sp>
        <p:nvSpPr>
          <p:cNvPr id="3" name="Content Placeholder 2"/>
          <p:cNvSpPr>
            <a:spLocks noGrp="1"/>
          </p:cNvSpPr>
          <p:nvPr>
            <p:ph idx="1"/>
          </p:nvPr>
        </p:nvSpPr>
        <p:spPr>
          <a:xfrm>
            <a:off x="323850" y="968375"/>
            <a:ext cx="3810000" cy="2209800"/>
          </a:xfrm>
        </p:spPr>
        <p:txBody>
          <a:bodyPr>
            <a:normAutofit/>
          </a:bodyPr>
          <a:lstStyle/>
          <a:p>
            <a:pPr algn="just"/>
            <a:r>
              <a:rPr lang="en-GB" dirty="0" smtClean="0"/>
              <a:t>Determine the support reactions in the beam shown below. Draw bending moment diagram for </a:t>
            </a:r>
            <a:r>
              <a:rPr lang="en-GB" smtClean="0"/>
              <a:t>the structure.</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80900" name="Picture 4"/>
          <p:cNvPicPr>
            <a:picLocks noChangeAspect="1" noChangeArrowheads="1"/>
          </p:cNvPicPr>
          <p:nvPr/>
        </p:nvPicPr>
        <p:blipFill rotWithShape="1">
          <a:blip r:embed="rId2" cstate="print"/>
          <a:srcRect b="29961"/>
          <a:stretch/>
        </p:blipFill>
        <p:spPr bwMode="auto">
          <a:xfrm>
            <a:off x="642937" y="1806575"/>
            <a:ext cx="3414713" cy="106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Q2</a:t>
            </a:r>
            <a:endParaRPr lang="en-GB" dirty="0"/>
          </a:p>
        </p:txBody>
      </p:sp>
      <p:sp>
        <p:nvSpPr>
          <p:cNvPr id="3" name="Content Placeholder 2"/>
          <p:cNvSpPr>
            <a:spLocks noGrp="1"/>
          </p:cNvSpPr>
          <p:nvPr>
            <p:ph idx="1"/>
          </p:nvPr>
        </p:nvSpPr>
        <p:spPr/>
        <p:txBody>
          <a:bodyPr/>
          <a:lstStyle/>
          <a:p>
            <a:r>
              <a:rPr lang="en-GB" dirty="0" smtClean="0"/>
              <a:t>Calculate the support reactions in the beam shown below.</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81922" name="Picture 2"/>
          <p:cNvPicPr>
            <a:picLocks noChangeAspect="1" noChangeArrowheads="1"/>
          </p:cNvPicPr>
          <p:nvPr/>
        </p:nvPicPr>
        <p:blipFill rotWithShape="1">
          <a:blip r:embed="rId2" cstate="print"/>
          <a:srcRect b="24050"/>
          <a:stretch/>
        </p:blipFill>
        <p:spPr bwMode="auto">
          <a:xfrm>
            <a:off x="476250" y="1501775"/>
            <a:ext cx="3734298" cy="1143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Q3</a:t>
            </a:r>
            <a:endParaRPr lang="en-GB" dirty="0"/>
          </a:p>
        </p:txBody>
      </p:sp>
      <p:sp>
        <p:nvSpPr>
          <p:cNvPr id="3" name="Content Placeholder 2"/>
          <p:cNvSpPr>
            <a:spLocks noGrp="1"/>
          </p:cNvSpPr>
          <p:nvPr>
            <p:ph idx="1"/>
          </p:nvPr>
        </p:nvSpPr>
        <p:spPr>
          <a:xfrm>
            <a:off x="323850" y="815975"/>
            <a:ext cx="3962400" cy="2209800"/>
          </a:xfrm>
        </p:spPr>
        <p:txBody>
          <a:bodyPr/>
          <a:lstStyle/>
          <a:p>
            <a:r>
              <a:rPr lang="en-GB" dirty="0" smtClean="0"/>
              <a:t>Determine the end moments in the members of the portal frame shown. The second moment of area of the vertical members is </a:t>
            </a:r>
            <a:r>
              <a:rPr lang="en-GB" i="1" dirty="0" smtClean="0">
                <a:latin typeface="Times New Roman" pitchFamily="18" charset="0"/>
                <a:cs typeface="Times New Roman" pitchFamily="18" charset="0"/>
              </a:rPr>
              <a:t>2.5I</a:t>
            </a:r>
            <a:r>
              <a:rPr lang="en-GB" dirty="0" smtClean="0"/>
              <a:t> while that of the horizontal members is </a:t>
            </a:r>
            <a:r>
              <a:rPr lang="en-GB" i="1" dirty="0" smtClean="0">
                <a:latin typeface="Times New Roman" pitchFamily="18" charset="0"/>
                <a:cs typeface="Times New Roman" pitchFamily="18" charset="0"/>
              </a:rPr>
              <a:t>I</a:t>
            </a:r>
            <a:r>
              <a:rPr lang="en-GB" dirty="0" smtClean="0"/>
              <a:t>.</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847725" y="1654175"/>
            <a:ext cx="2600325" cy="1446568"/>
          </a:xfrm>
          <a:prstGeom prst="rect">
            <a:avLst/>
          </a:prstGeom>
          <a:noFill/>
          <a:ln w="317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a:t>
            </a:r>
            <a:r>
              <a:rPr lang="en-GB" dirty="0" smtClean="0"/>
              <a:t>4</a:t>
            </a:r>
            <a:endParaRPr lang="en-GB" dirty="0"/>
          </a:p>
        </p:txBody>
      </p:sp>
      <p:sp>
        <p:nvSpPr>
          <p:cNvPr id="3" name="Content Placeholder 2"/>
          <p:cNvSpPr>
            <a:spLocks noGrp="1"/>
          </p:cNvSpPr>
          <p:nvPr>
            <p:ph idx="1"/>
          </p:nvPr>
        </p:nvSpPr>
        <p:spPr>
          <a:xfrm>
            <a:off x="323850" y="815975"/>
            <a:ext cx="3962400" cy="2209800"/>
          </a:xfrm>
        </p:spPr>
        <p:txBody>
          <a:bodyPr>
            <a:normAutofit/>
          </a:bodyPr>
          <a:lstStyle/>
          <a:p>
            <a:r>
              <a:rPr lang="en-GB" sz="1100" dirty="0" smtClean="0"/>
              <a:t>Analyze two span continuous beam ABC by slope deflection method. Then draw Bending moment &amp; Shear force diagram. Take EI constant. </a:t>
            </a:r>
            <a:endParaRPr lang="en-GB" sz="11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24" name="Picture 23"/>
          <p:cNvPicPr>
            <a:picLocks noChangeAspect="1"/>
          </p:cNvPicPr>
          <p:nvPr/>
        </p:nvPicPr>
        <p:blipFill>
          <a:blip r:embed="rId2"/>
          <a:stretch>
            <a:fillRect/>
          </a:stretch>
        </p:blipFill>
        <p:spPr>
          <a:xfrm>
            <a:off x="755407" y="1577975"/>
            <a:ext cx="3099286" cy="1270356"/>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Objective </a:t>
            </a:r>
            <a:endParaRPr lang="en-GB" dirty="0"/>
          </a:p>
        </p:txBody>
      </p:sp>
      <p:sp>
        <p:nvSpPr>
          <p:cNvPr id="7" name="Content Placeholder 6"/>
          <p:cNvSpPr>
            <a:spLocks noGrp="1"/>
          </p:cNvSpPr>
          <p:nvPr>
            <p:ph idx="1"/>
          </p:nvPr>
        </p:nvSpPr>
        <p:spPr/>
        <p:txBody>
          <a:bodyPr/>
          <a:lstStyle/>
          <a:p>
            <a:r>
              <a:rPr lang="en-GB" dirty="0" smtClean="0"/>
              <a:t>To obtain slope and deflection of beam and frame structures using slope-deflection method</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a:t>
            </a:fld>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endParaRPr lang="en-GB" dirty="0"/>
          </a:p>
        </p:txBody>
      </p:sp>
      <p:sp>
        <p:nvSpPr>
          <p:cNvPr id="3" name="Content Placeholder 2"/>
          <p:cNvSpPr>
            <a:spLocks noGrp="1"/>
          </p:cNvSpPr>
          <p:nvPr>
            <p:ph idx="1"/>
          </p:nvPr>
        </p:nvSpPr>
        <p:spPr/>
        <p:txBody>
          <a:bodyPr/>
          <a:lstStyle/>
          <a:p>
            <a:r>
              <a:rPr lang="en-US" dirty="0" smtClean="0"/>
              <a:t>Structural </a:t>
            </a:r>
            <a:r>
              <a:rPr lang="en-US" dirty="0"/>
              <a:t>analysis method for beams and frames introduced in 1914 by George A. </a:t>
            </a:r>
            <a:r>
              <a:rPr lang="en-US" dirty="0" err="1" smtClean="0"/>
              <a:t>Maney</a:t>
            </a:r>
            <a:endParaRPr lang="en-US" dirty="0" smtClean="0"/>
          </a:p>
          <a:p>
            <a:endParaRPr lang="en-US" dirty="0"/>
          </a:p>
          <a:p>
            <a:r>
              <a:rPr lang="en-US" dirty="0" smtClean="0"/>
              <a:t>This method was later replaced by moment distribution method which is more advanced and useful (students are encouraged) to study this separately</a:t>
            </a:r>
          </a:p>
          <a:p>
            <a:endParaRPr lang="en-US" dirty="0"/>
          </a:p>
          <a:p>
            <a:endParaRPr lang="en-US" dirty="0" smtClean="0"/>
          </a:p>
          <a:p>
            <a:endParaRPr lang="en-US"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281649691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beam in wing structure</a:t>
            </a:r>
            <a:endParaRPr lang="en-GB" dirty="0"/>
          </a:p>
        </p:txBody>
      </p:sp>
      <p:pic>
        <p:nvPicPr>
          <p:cNvPr id="5" name="Content Placeholder 4"/>
          <p:cNvPicPr>
            <a:picLocks noGrp="1" noChangeAspect="1"/>
          </p:cNvPicPr>
          <p:nvPr>
            <p:ph idx="1"/>
          </p:nvPr>
        </p:nvPicPr>
        <p:blipFill>
          <a:blip r:embed="rId3"/>
          <a:stretch>
            <a:fillRect/>
          </a:stretch>
        </p:blipFill>
        <p:spPr>
          <a:xfrm>
            <a:off x="570695" y="892175"/>
            <a:ext cx="3483244" cy="220980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
        <p:nvSpPr>
          <p:cNvPr id="6" name="Rectangular Callout 5"/>
          <p:cNvSpPr/>
          <p:nvPr/>
        </p:nvSpPr>
        <p:spPr>
          <a:xfrm>
            <a:off x="19050" y="2525858"/>
            <a:ext cx="1828800" cy="838200"/>
          </a:xfrm>
          <a:prstGeom prst="wedgeRectCallout">
            <a:avLst>
              <a:gd name="adj1" fmla="val 69944"/>
              <a:gd name="adj2" fmla="val -881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smtClean="0">
                <a:solidFill>
                  <a:schemeClr val="tx1"/>
                </a:solidFill>
                <a:latin typeface="Arial" panose="020B0604020202020204" pitchFamily="34" charset="0"/>
                <a:cs typeface="Arial" panose="020B0604020202020204" pitchFamily="34" charset="0"/>
              </a:rPr>
              <a:t>Stringers in a semi-</a:t>
            </a:r>
            <a:r>
              <a:rPr lang="en-GB" sz="900" dirty="0" err="1" smtClean="0">
                <a:solidFill>
                  <a:schemeClr val="tx1"/>
                </a:solidFill>
                <a:latin typeface="Arial" panose="020B0604020202020204" pitchFamily="34" charset="0"/>
                <a:cs typeface="Arial" panose="020B0604020202020204" pitchFamily="34" charset="0"/>
              </a:rPr>
              <a:t>monocoque</a:t>
            </a:r>
            <a:r>
              <a:rPr lang="en-GB" sz="900" dirty="0" smtClean="0">
                <a:solidFill>
                  <a:schemeClr val="tx1"/>
                </a:solidFill>
                <a:latin typeface="Arial" panose="020B0604020202020204" pitchFamily="34" charset="0"/>
                <a:cs typeface="Arial" panose="020B0604020202020204" pitchFamily="34" charset="0"/>
              </a:rPr>
              <a:t> wing structure can be readily analysed using slope-deflection method (we will see an example of modern aircraft later).</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8621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Slope-Deflection </a:t>
            </a:r>
            <a:r>
              <a:rPr lang="en-GB" dirty="0"/>
              <a:t>M</a:t>
            </a:r>
            <a:r>
              <a:rPr lang="en-GB" dirty="0" smtClean="0"/>
              <a:t>ethod</a:t>
            </a:r>
            <a:endParaRPr lang="en-GB" dirty="0"/>
          </a:p>
        </p:txBody>
      </p:sp>
      <p:sp>
        <p:nvSpPr>
          <p:cNvPr id="3" name="Content Placeholder 2"/>
          <p:cNvSpPr>
            <a:spLocks noGrp="1"/>
          </p:cNvSpPr>
          <p:nvPr>
            <p:ph idx="1"/>
          </p:nvPr>
        </p:nvSpPr>
        <p:spPr>
          <a:xfrm>
            <a:off x="323850" y="846706"/>
            <a:ext cx="1624407" cy="1036069"/>
          </a:xfrm>
        </p:spPr>
        <p:txBody>
          <a:bodyPr>
            <a:normAutofit fontScale="92500" lnSpcReduction="10000"/>
          </a:bodyPr>
          <a:lstStyle/>
          <a:p>
            <a:r>
              <a:rPr lang="en-GB" dirty="0" smtClean="0"/>
              <a:t>Sign convention:</a:t>
            </a:r>
          </a:p>
          <a:p>
            <a:pPr lvl="1"/>
            <a:r>
              <a:rPr lang="en-GB" dirty="0" smtClean="0"/>
              <a:t>Moments, slopes, displacements, shear are all in positive direction as shown</a:t>
            </a:r>
          </a:p>
          <a:p>
            <a:pPr marL="230520" lvl="1" indent="0">
              <a:buNone/>
            </a:pP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5" name="Picture 4"/>
          <p:cNvPicPr>
            <a:picLocks noChangeAspect="1"/>
          </p:cNvPicPr>
          <p:nvPr/>
        </p:nvPicPr>
        <p:blipFill>
          <a:blip r:embed="rId3" cstate="print"/>
          <a:stretch>
            <a:fillRect/>
          </a:stretch>
        </p:blipFill>
        <p:spPr>
          <a:xfrm>
            <a:off x="1948257" y="846706"/>
            <a:ext cx="2296845" cy="1295400"/>
          </a:xfrm>
          <a:prstGeom prst="rect">
            <a:avLst/>
          </a:prstGeom>
          <a:ln w="3175">
            <a:solidFill>
              <a:schemeClr val="tx1"/>
            </a:solidFill>
          </a:ln>
        </p:spPr>
      </p:pic>
      <p:sp>
        <p:nvSpPr>
          <p:cNvPr id="6" name="Content Placeholder 2"/>
          <p:cNvSpPr txBox="1">
            <a:spLocks/>
          </p:cNvSpPr>
          <p:nvPr/>
        </p:nvSpPr>
        <p:spPr>
          <a:xfrm>
            <a:off x="323850" y="1730376"/>
            <a:ext cx="1624407" cy="380999"/>
          </a:xfrm>
          <a:prstGeom prst="rect">
            <a:avLst/>
          </a:prstGeom>
        </p:spPr>
        <p:txBody>
          <a:bodyPr vert="horz" lIns="91440" tIns="45720" rIns="91440" bIns="45720" rtlCol="0" anchor="t">
            <a:normAutofit fontScale="92500" lnSpcReduction="2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smtClean="0"/>
              <a:t>Axial forces are ignored</a:t>
            </a:r>
          </a:p>
        </p:txBody>
      </p:sp>
      <p:graphicFrame>
        <p:nvGraphicFramePr>
          <p:cNvPr id="7" name="Object 6"/>
          <p:cNvGraphicFramePr>
            <a:graphicFrameLocks noChangeAspect="1"/>
          </p:cNvGraphicFramePr>
          <p:nvPr>
            <p:extLst>
              <p:ext uri="{D42A27DB-BD31-4B8C-83A1-F6EECF244321}">
                <p14:modId xmlns:p14="http://schemas.microsoft.com/office/powerpoint/2010/main" val="1669513734"/>
              </p:ext>
            </p:extLst>
          </p:nvPr>
        </p:nvGraphicFramePr>
        <p:xfrm>
          <a:off x="476250" y="2460308"/>
          <a:ext cx="1295400" cy="356235"/>
        </p:xfrm>
        <a:graphic>
          <a:graphicData uri="http://schemas.openxmlformats.org/presentationml/2006/ole">
            <mc:AlternateContent xmlns:mc="http://schemas.openxmlformats.org/markup-compatibility/2006">
              <mc:Choice xmlns:v="urn:schemas-microsoft-com:vml" Requires="v">
                <p:oleObj spid="_x0000_s1210" name="Equation" r:id="rId4" imgW="1524000" imgH="419100" progId="Equation.3">
                  <p:embed/>
                </p:oleObj>
              </mc:Choice>
              <mc:Fallback>
                <p:oleObj name="Equation" r:id="rId4" imgW="1524000" imgH="4191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2460308"/>
                        <a:ext cx="1295400" cy="35623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67408133"/>
              </p:ext>
            </p:extLst>
          </p:nvPr>
        </p:nvGraphicFramePr>
        <p:xfrm>
          <a:off x="1924050" y="2263775"/>
          <a:ext cx="2022475" cy="749300"/>
        </p:xfrm>
        <a:graphic>
          <a:graphicData uri="http://schemas.openxmlformats.org/presentationml/2006/ole">
            <mc:AlternateContent xmlns:mc="http://schemas.openxmlformats.org/markup-compatibility/2006">
              <mc:Choice xmlns:v="urn:schemas-microsoft-com:vml" Requires="v">
                <p:oleObj spid="_x0000_s1211" name="Equation" r:id="rId6" imgW="2336800" imgH="863600" progId="Equation.3">
                  <p:embed/>
                </p:oleObj>
              </mc:Choice>
              <mc:Fallback>
                <p:oleObj name="Equation" r:id="rId6" imgW="2336800" imgH="863600" progId="Equation.3">
                  <p:embed/>
                  <p:pic>
                    <p:nvPicPr>
                      <p:cNvPr id="0"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4050" y="2263775"/>
                        <a:ext cx="2022475" cy="749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flipV="1">
            <a:off x="2305050" y="1273487"/>
            <a:ext cx="1364534" cy="39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643510" y="1426602"/>
            <a:ext cx="222911" cy="292195"/>
          </a:xfrm>
          <a:custGeom>
            <a:avLst/>
            <a:gdLst>
              <a:gd name="connsiteX0" fmla="*/ 0 w 222911"/>
              <a:gd name="connsiteY0" fmla="*/ 0 h 292195"/>
              <a:gd name="connsiteX1" fmla="*/ 168442 w 222911"/>
              <a:gd name="connsiteY1" fmla="*/ 30938 h 292195"/>
              <a:gd name="connsiteX2" fmla="*/ 220006 w 222911"/>
              <a:gd name="connsiteY2" fmla="*/ 130628 h 292195"/>
              <a:gd name="connsiteX3" fmla="*/ 96252 w 222911"/>
              <a:gd name="connsiteY3" fmla="*/ 292195 h 292195"/>
            </a:gdLst>
            <a:ahLst/>
            <a:cxnLst>
              <a:cxn ang="0">
                <a:pos x="connsiteX0" y="connsiteY0"/>
              </a:cxn>
              <a:cxn ang="0">
                <a:pos x="connsiteX1" y="connsiteY1"/>
              </a:cxn>
              <a:cxn ang="0">
                <a:pos x="connsiteX2" y="connsiteY2"/>
              </a:cxn>
              <a:cxn ang="0">
                <a:pos x="connsiteX3" y="connsiteY3"/>
              </a:cxn>
            </a:cxnLst>
            <a:rect l="l" t="t" r="r" b="b"/>
            <a:pathLst>
              <a:path w="222911" h="292195">
                <a:moveTo>
                  <a:pt x="0" y="0"/>
                </a:moveTo>
                <a:cubicBezTo>
                  <a:pt x="65887" y="4583"/>
                  <a:pt x="131774" y="9167"/>
                  <a:pt x="168442" y="30938"/>
                </a:cubicBezTo>
                <a:cubicBezTo>
                  <a:pt x="205110" y="52709"/>
                  <a:pt x="232038" y="87085"/>
                  <a:pt x="220006" y="130628"/>
                </a:cubicBezTo>
                <a:cubicBezTo>
                  <a:pt x="207974" y="174171"/>
                  <a:pt x="152113" y="233183"/>
                  <a:pt x="96252" y="292195"/>
                </a:cubicBez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p:cNvGraphicFramePr>
            <a:graphicFrameLocks noChangeAspect="1"/>
          </p:cNvGraphicFramePr>
          <p:nvPr>
            <p:extLst>
              <p:ext uri="{D42A27DB-BD31-4B8C-83A1-F6EECF244321}">
                <p14:modId xmlns:p14="http://schemas.microsoft.com/office/powerpoint/2010/main" val="227015038"/>
              </p:ext>
            </p:extLst>
          </p:nvPr>
        </p:nvGraphicFramePr>
        <p:xfrm>
          <a:off x="2457450" y="1136503"/>
          <a:ext cx="555746" cy="238177"/>
        </p:xfrm>
        <a:graphic>
          <a:graphicData uri="http://schemas.openxmlformats.org/presentationml/2006/ole">
            <mc:AlternateContent xmlns:mc="http://schemas.openxmlformats.org/markup-compatibility/2006">
              <mc:Choice xmlns:v="urn:schemas-microsoft-com:vml" Requires="v">
                <p:oleObj spid="_x0000_s1212" name="Equation" r:id="rId8" imgW="888840" imgH="380880" progId="Equation.DSMT4">
                  <p:embed/>
                </p:oleObj>
              </mc:Choice>
              <mc:Fallback>
                <p:oleObj name="Equation" r:id="rId8" imgW="888840" imgH="380880" progId="Equation.DSMT4">
                  <p:embed/>
                  <p:pic>
                    <p:nvPicPr>
                      <p:cNvPr id="0" name=""/>
                      <p:cNvPicPr/>
                      <p:nvPr/>
                    </p:nvPicPr>
                    <p:blipFill>
                      <a:blip r:embed="rId9"/>
                      <a:stretch>
                        <a:fillRect/>
                      </a:stretch>
                    </p:blipFill>
                    <p:spPr>
                      <a:xfrm>
                        <a:off x="2457450" y="1136503"/>
                        <a:ext cx="555746" cy="238177"/>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8985219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Slope-Deflection </a:t>
            </a:r>
            <a:r>
              <a:rPr lang="en-GB" dirty="0"/>
              <a:t>M</a:t>
            </a:r>
            <a:r>
              <a:rPr lang="en-GB" dirty="0" smtClean="0"/>
              <a:t>ethod</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11263066"/>
              </p:ext>
            </p:extLst>
          </p:nvPr>
        </p:nvGraphicFramePr>
        <p:xfrm>
          <a:off x="370904" y="862403"/>
          <a:ext cx="1447800" cy="316661"/>
        </p:xfrm>
        <a:graphic>
          <a:graphicData uri="http://schemas.openxmlformats.org/presentationml/2006/ole">
            <mc:AlternateContent xmlns:mc="http://schemas.openxmlformats.org/markup-compatibility/2006">
              <mc:Choice xmlns:v="urn:schemas-microsoft-com:vml" Requires="v">
                <p:oleObj spid="_x0000_s2713" name="Equation" r:id="rId3" imgW="1803400" imgH="393700" progId="Equation.3">
                  <p:embed/>
                </p:oleObj>
              </mc:Choice>
              <mc:Fallback>
                <p:oleObj name="Equation" r:id="rId3" imgW="1803400" imgH="393700" progId="Equation.3">
                  <p:embed/>
                  <p:pic>
                    <p:nvPicPr>
                      <p:cNvPr id="0"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04" y="862403"/>
                        <a:ext cx="1447800" cy="31666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14825860"/>
              </p:ext>
            </p:extLst>
          </p:nvPr>
        </p:nvGraphicFramePr>
        <p:xfrm>
          <a:off x="2076450" y="832641"/>
          <a:ext cx="1985581" cy="649450"/>
        </p:xfrm>
        <a:graphic>
          <a:graphicData uri="http://schemas.openxmlformats.org/presentationml/2006/ole">
            <mc:AlternateContent xmlns:mc="http://schemas.openxmlformats.org/markup-compatibility/2006">
              <mc:Choice xmlns:v="urn:schemas-microsoft-com:vml" Requires="v">
                <p:oleObj spid="_x0000_s2714" name="Equation" r:id="rId5" imgW="2641600" imgH="863600" progId="Equation.3">
                  <p:embed/>
                </p:oleObj>
              </mc:Choice>
              <mc:Fallback>
                <p:oleObj name="Equation" r:id="rId5" imgW="2641600" imgH="863600" progId="Equation.3">
                  <p:embed/>
                  <p:pic>
                    <p:nvPicPr>
                      <p:cNvPr id="0" name="Picture 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50" y="832641"/>
                        <a:ext cx="1985581" cy="6494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63587589"/>
              </p:ext>
            </p:extLst>
          </p:nvPr>
        </p:nvGraphicFramePr>
        <p:xfrm>
          <a:off x="370904" y="1691787"/>
          <a:ext cx="1452563" cy="315456"/>
        </p:xfrm>
        <a:graphic>
          <a:graphicData uri="http://schemas.openxmlformats.org/presentationml/2006/ole">
            <mc:AlternateContent xmlns:mc="http://schemas.openxmlformats.org/markup-compatibility/2006">
              <mc:Choice xmlns:v="urn:schemas-microsoft-com:vml" Requires="v">
                <p:oleObj spid="_x0000_s2715" name="Equation" r:id="rId7" imgW="1815312" imgH="393529" progId="Equation.3">
                  <p:embed/>
                </p:oleObj>
              </mc:Choice>
              <mc:Fallback>
                <p:oleObj name="Equation" r:id="rId7" imgW="1815312" imgH="393529" progId="Equation.3">
                  <p:embed/>
                  <p:pic>
                    <p:nvPicPr>
                      <p:cNvPr id="0" name="Picture 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904" y="1691787"/>
                        <a:ext cx="1452563" cy="31545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54031152"/>
              </p:ext>
            </p:extLst>
          </p:nvPr>
        </p:nvGraphicFramePr>
        <p:xfrm>
          <a:off x="2076451" y="1508125"/>
          <a:ext cx="2143125" cy="682625"/>
        </p:xfrm>
        <a:graphic>
          <a:graphicData uri="http://schemas.openxmlformats.org/presentationml/2006/ole">
            <mc:AlternateContent xmlns:mc="http://schemas.openxmlformats.org/markup-compatibility/2006">
              <mc:Choice xmlns:v="urn:schemas-microsoft-com:vml" Requires="v">
                <p:oleObj spid="_x0000_s2716" name="Equation" r:id="rId9" imgW="2717800" imgH="863600" progId="Equation.3">
                  <p:embed/>
                </p:oleObj>
              </mc:Choice>
              <mc:Fallback>
                <p:oleObj name="Equation" r:id="rId9" imgW="2717800" imgH="863600" progId="Equation.3">
                  <p:embed/>
                  <p:pic>
                    <p:nvPicPr>
                      <p:cNvPr id="0" name="Picture 2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6451" y="1508125"/>
                        <a:ext cx="2143125" cy="6826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ight Arrow 10"/>
          <p:cNvSpPr/>
          <p:nvPr/>
        </p:nvSpPr>
        <p:spPr>
          <a:xfrm>
            <a:off x="370904" y="2092676"/>
            <a:ext cx="1353791" cy="323500"/>
          </a:xfrm>
          <a:prstGeom prst="rightArrow">
            <a:avLst>
              <a:gd name="adj1" fmla="val 50000"/>
              <a:gd name="adj2" fmla="val 51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solidFill>
                  <a:srgbClr val="002060"/>
                </a:solidFill>
                <a:latin typeface="Arial" panose="020B0604020202020204" pitchFamily="34" charset="0"/>
                <a:cs typeface="Arial" panose="020B0604020202020204" pitchFamily="34" charset="0"/>
              </a:rPr>
              <a:t>Solving for </a:t>
            </a:r>
            <a:r>
              <a:rPr lang="en-GB" sz="700" i="1" dirty="0" smtClean="0">
                <a:solidFill>
                  <a:srgbClr val="002060"/>
                </a:solidFill>
                <a:latin typeface="Arial" panose="020B0604020202020204" pitchFamily="34" charset="0"/>
                <a:cs typeface="Arial" panose="020B0604020202020204" pitchFamily="34" charset="0"/>
              </a:rPr>
              <a:t>M</a:t>
            </a:r>
            <a:r>
              <a:rPr lang="en-GB" sz="700" i="1" baseline="-25000" dirty="0" smtClean="0">
                <a:solidFill>
                  <a:srgbClr val="002060"/>
                </a:solidFill>
                <a:latin typeface="Arial" panose="020B0604020202020204" pitchFamily="34" charset="0"/>
                <a:cs typeface="Arial" panose="020B0604020202020204" pitchFamily="34" charset="0"/>
              </a:rPr>
              <a:t>AB</a:t>
            </a:r>
            <a:r>
              <a:rPr lang="en-GB" sz="700" dirty="0" smtClean="0">
                <a:solidFill>
                  <a:srgbClr val="002060"/>
                </a:solidFill>
                <a:latin typeface="Arial" panose="020B0604020202020204" pitchFamily="34" charset="0"/>
                <a:cs typeface="Arial" panose="020B0604020202020204" pitchFamily="34" charset="0"/>
              </a:rPr>
              <a:t> and </a:t>
            </a:r>
            <a:r>
              <a:rPr lang="en-GB" sz="700" i="1" dirty="0" smtClean="0">
                <a:solidFill>
                  <a:srgbClr val="002060"/>
                </a:solidFill>
                <a:latin typeface="Arial" panose="020B0604020202020204" pitchFamily="34" charset="0"/>
                <a:cs typeface="Arial" panose="020B0604020202020204" pitchFamily="34" charset="0"/>
              </a:rPr>
              <a:t>S</a:t>
            </a:r>
            <a:r>
              <a:rPr lang="en-GB" sz="700" i="1" baseline="-25000" dirty="0" smtClean="0">
                <a:solidFill>
                  <a:srgbClr val="002060"/>
                </a:solidFill>
                <a:latin typeface="Arial" panose="020B0604020202020204" pitchFamily="34" charset="0"/>
                <a:cs typeface="Arial" panose="020B0604020202020204" pitchFamily="34" charset="0"/>
              </a:rPr>
              <a:t>AB</a:t>
            </a:r>
            <a:endParaRPr lang="en-GB" sz="700" i="1" baseline="-25000" dirty="0">
              <a:solidFill>
                <a:srgbClr val="002060"/>
              </a:solidFill>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024757522"/>
              </p:ext>
            </p:extLst>
          </p:nvPr>
        </p:nvGraphicFramePr>
        <p:xfrm>
          <a:off x="370904" y="2452751"/>
          <a:ext cx="1733550" cy="323850"/>
        </p:xfrm>
        <a:graphic>
          <a:graphicData uri="http://schemas.openxmlformats.org/presentationml/2006/ole">
            <mc:AlternateContent xmlns:mc="http://schemas.openxmlformats.org/markup-compatibility/2006">
              <mc:Choice xmlns:v="urn:schemas-microsoft-com:vml" Requires="v">
                <p:oleObj spid="_x0000_s2717" name="Equation" r:id="rId11" imgW="2311400" imgH="431800" progId="Equation.3">
                  <p:embed/>
                </p:oleObj>
              </mc:Choice>
              <mc:Fallback>
                <p:oleObj name="Equation" r:id="rId11" imgW="2311400" imgH="431800" progId="Equation.3">
                  <p:embed/>
                  <p:pic>
                    <p:nvPicPr>
                      <p:cNvPr id="0" name="Picture 2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04" y="2452751"/>
                        <a:ext cx="1733550" cy="32385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03952732"/>
              </p:ext>
            </p:extLst>
          </p:nvPr>
        </p:nvGraphicFramePr>
        <p:xfrm>
          <a:off x="2209800" y="2452751"/>
          <a:ext cx="1543050" cy="323850"/>
        </p:xfrm>
        <a:graphic>
          <a:graphicData uri="http://schemas.openxmlformats.org/presentationml/2006/ole">
            <mc:AlternateContent xmlns:mc="http://schemas.openxmlformats.org/markup-compatibility/2006">
              <mc:Choice xmlns:v="urn:schemas-microsoft-com:vml" Requires="v">
                <p:oleObj spid="_x0000_s2718" name="Equation" r:id="rId13" imgW="2057400" imgH="431800" progId="Equation.3">
                  <p:embed/>
                </p:oleObj>
              </mc:Choice>
              <mc:Fallback>
                <p:oleObj name="Equation" r:id="rId13" imgW="2057400" imgH="431800" progId="Equation.3">
                  <p:embed/>
                  <p:pic>
                    <p:nvPicPr>
                      <p:cNvPr id="0" name="Picture 2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2452751"/>
                        <a:ext cx="1543050" cy="32385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23715342"/>
              </p:ext>
            </p:extLst>
          </p:nvPr>
        </p:nvGraphicFramePr>
        <p:xfrm>
          <a:off x="370904" y="2815273"/>
          <a:ext cx="1724025" cy="323850"/>
        </p:xfrm>
        <a:graphic>
          <a:graphicData uri="http://schemas.openxmlformats.org/presentationml/2006/ole">
            <mc:AlternateContent xmlns:mc="http://schemas.openxmlformats.org/markup-compatibility/2006">
              <mc:Choice xmlns:v="urn:schemas-microsoft-com:vml" Requires="v">
                <p:oleObj spid="_x0000_s2719" name="Equation" r:id="rId15" imgW="2298700" imgH="431800" progId="Equation.3">
                  <p:embed/>
                </p:oleObj>
              </mc:Choice>
              <mc:Fallback>
                <p:oleObj name="Equation" r:id="rId15" imgW="2298700" imgH="431800" progId="Equation.3">
                  <p:embed/>
                  <p:pic>
                    <p:nvPicPr>
                      <p:cNvPr id="0" name="Picture 2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904" y="2815273"/>
                        <a:ext cx="1724025" cy="323850"/>
                      </a:xfrm>
                      <a:prstGeom prst="rect">
                        <a:avLst/>
                      </a:prstGeom>
                      <a:solidFill>
                        <a:srgbClr val="00B0F0"/>
                      </a:solidFill>
                      <a:ln w="3175">
                        <a:solidFill>
                          <a:schemeClr val="tx1"/>
                        </a:solidFill>
                        <a:miter lim="800000"/>
                        <a:headEnd/>
                        <a:tailEnd/>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71089114"/>
              </p:ext>
            </p:extLst>
          </p:nvPr>
        </p:nvGraphicFramePr>
        <p:xfrm>
          <a:off x="2209800" y="2815273"/>
          <a:ext cx="1619250" cy="323850"/>
        </p:xfrm>
        <a:graphic>
          <a:graphicData uri="http://schemas.openxmlformats.org/presentationml/2006/ole">
            <mc:AlternateContent xmlns:mc="http://schemas.openxmlformats.org/markup-compatibility/2006">
              <mc:Choice xmlns:v="urn:schemas-microsoft-com:vml" Requires="v">
                <p:oleObj spid="_x0000_s2720" name="Equation" r:id="rId17" imgW="2159000" imgH="431800" progId="Equation.3">
                  <p:embed/>
                </p:oleObj>
              </mc:Choice>
              <mc:Fallback>
                <p:oleObj name="Equation" r:id="rId17" imgW="2159000" imgH="431800" progId="Equation.3">
                  <p:embed/>
                  <p:pic>
                    <p:nvPicPr>
                      <p:cNvPr id="0" name="Picture 2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9800" y="2815273"/>
                        <a:ext cx="1619250" cy="323850"/>
                      </a:xfrm>
                      <a:prstGeom prst="rect">
                        <a:avLst/>
                      </a:prstGeom>
                      <a:solidFill>
                        <a:srgbClr val="00B0F0"/>
                      </a:solidFill>
                      <a:ln w="3175">
                        <a:solidFill>
                          <a:schemeClr val="tx1"/>
                        </a:solidFill>
                        <a:miter lim="800000"/>
                        <a:headEnd/>
                        <a:tailEnd/>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15492797"/>
              </p:ext>
            </p:extLst>
          </p:nvPr>
        </p:nvGraphicFramePr>
        <p:xfrm>
          <a:off x="370904" y="1189772"/>
          <a:ext cx="1108075" cy="444500"/>
        </p:xfrm>
        <a:graphic>
          <a:graphicData uri="http://schemas.openxmlformats.org/presentationml/2006/ole">
            <mc:AlternateContent xmlns:mc="http://schemas.openxmlformats.org/markup-compatibility/2006">
              <mc:Choice xmlns:v="urn:schemas-microsoft-com:vml" Requires="v">
                <p:oleObj spid="_x0000_s2721" name="Equation" r:id="rId19" imgW="2158920" imgH="863280" progId="Equation.3">
                  <p:embed/>
                </p:oleObj>
              </mc:Choice>
              <mc:Fallback>
                <p:oleObj name="Equation" r:id="rId19" imgW="2158920" imgH="863280" progId="Equation.3">
                  <p:embed/>
                  <p:pic>
                    <p:nvPicPr>
                      <p:cNvPr id="11" name="Object 10"/>
                      <p:cNvPicPr>
                        <a:picLocks noChangeAspect="1" noChangeArrowheads="1"/>
                      </p:cNvPicPr>
                      <p:nvPr/>
                    </p:nvPicPr>
                    <p:blipFill>
                      <a:blip r:embed="rId20"/>
                      <a:srcRect/>
                      <a:stretch>
                        <a:fillRect/>
                      </a:stretch>
                    </p:blipFill>
                    <p:spPr bwMode="auto">
                      <a:xfrm>
                        <a:off x="370904" y="1189772"/>
                        <a:ext cx="1108075" cy="444500"/>
                      </a:xfrm>
                      <a:prstGeom prst="rect">
                        <a:avLst/>
                      </a:prstGeom>
                      <a:noFill/>
                      <a:ln w="3175">
                        <a:solidFill>
                          <a:schemeClr val="tx1"/>
                        </a:solidFill>
                        <a:miter lim="800000"/>
                        <a:headEnd/>
                        <a:tailEnd/>
                      </a:ln>
                      <a:extLst/>
                    </p:spPr>
                  </p:pic>
                </p:oleObj>
              </mc:Fallback>
            </mc:AlternateContent>
          </a:graphicData>
        </a:graphic>
      </p:graphicFrame>
    </p:spTree>
    <p:extLst>
      <p:ext uri="{BB962C8B-B14F-4D97-AF65-F5344CB8AC3E}">
        <p14:creationId xmlns:p14="http://schemas.microsoft.com/office/powerpoint/2010/main" val="19581624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lope-Deflection Method</a:t>
            </a:r>
            <a:endParaRPr lang="en-GB" dirty="0"/>
          </a:p>
        </p:txBody>
      </p:sp>
      <p:sp>
        <p:nvSpPr>
          <p:cNvPr id="3" name="Content Placeholder 2"/>
          <p:cNvSpPr>
            <a:spLocks noGrp="1"/>
          </p:cNvSpPr>
          <p:nvPr>
            <p:ph idx="1"/>
          </p:nvPr>
        </p:nvSpPr>
        <p:spPr/>
        <p:txBody>
          <a:bodyPr/>
          <a:lstStyle/>
          <a:p>
            <a:r>
              <a:rPr lang="en-GB" dirty="0" smtClean="0"/>
              <a:t>Last 4 equations obtained in previous slide are called slope-deflection equations</a:t>
            </a:r>
          </a:p>
          <a:p>
            <a:endParaRPr lang="en-GB" dirty="0"/>
          </a:p>
          <a:p>
            <a:r>
              <a:rPr lang="en-GB" dirty="0" smtClean="0"/>
              <a:t>They establish force-displacement relationship</a:t>
            </a:r>
          </a:p>
          <a:p>
            <a:endParaRPr lang="en-GB" dirty="0"/>
          </a:p>
          <a:p>
            <a:r>
              <a:rPr lang="en-GB" dirty="0" smtClean="0"/>
              <a:t>This method can find exact solution to indeterminate structures</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628552108"/>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3159</TotalTime>
  <Words>720</Words>
  <Application>Microsoft Office PowerPoint</Application>
  <PresentationFormat>Custom</PresentationFormat>
  <Paragraphs>173</Paragraphs>
  <Slides>36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Garamond</vt:lpstr>
      <vt:lpstr>Times New Roman</vt:lpstr>
      <vt:lpstr>Organic</vt:lpstr>
      <vt:lpstr>Equation</vt:lpstr>
      <vt:lpstr>Structural Design and Inspection-Deflection and Slope of Beams</vt:lpstr>
      <vt:lpstr>Suggested Readings</vt:lpstr>
      <vt:lpstr>Questions </vt:lpstr>
      <vt:lpstr>Objective </vt:lpstr>
      <vt:lpstr>Introduction </vt:lpstr>
      <vt:lpstr>Example of beam in wing structure</vt:lpstr>
      <vt:lpstr>Slope-Deflection Method</vt:lpstr>
      <vt:lpstr>Slope-Deflection Method</vt:lpstr>
      <vt:lpstr>Slope-Deflection Method</vt:lpstr>
      <vt:lpstr>Slope-Deflection Method</vt:lpstr>
      <vt:lpstr>Fixed End Moment/Shear</vt:lpstr>
      <vt:lpstr>Fixed End Moment/Shear</vt:lpstr>
      <vt:lpstr>Fixed End Moment/Shear</vt:lpstr>
      <vt:lpstr>Example </vt:lpstr>
      <vt:lpstr>Reminder </vt:lpstr>
      <vt:lpstr>Reminder </vt:lpstr>
      <vt:lpstr>Solution </vt:lpstr>
      <vt:lpstr>Solution </vt:lpstr>
      <vt:lpstr>Solution </vt:lpstr>
      <vt:lpstr>Solution </vt:lpstr>
      <vt:lpstr>Solution </vt:lpstr>
      <vt:lpstr>Solution </vt:lpstr>
      <vt:lpstr>Solution </vt:lpstr>
      <vt:lpstr>Solution </vt:lpstr>
      <vt:lpstr>Solution </vt:lpstr>
      <vt:lpstr>Example 2</vt:lpstr>
      <vt:lpstr>Solution </vt:lpstr>
      <vt:lpstr>Solution </vt:lpstr>
      <vt:lpstr>Case study</vt:lpstr>
      <vt:lpstr>Case study</vt:lpstr>
      <vt:lpstr>Case study</vt:lpstr>
      <vt:lpstr>Case study</vt:lpstr>
      <vt:lpstr>Q1</vt:lpstr>
      <vt:lpstr>Q2</vt:lpstr>
      <vt:lpstr>Q3</vt:lpstr>
      <vt:lpstr>Q4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221</cp:revision>
  <cp:lastPrinted>2016-07-28T13:53:22Z</cp:lastPrinted>
  <dcterms:created xsi:type="dcterms:W3CDTF">2016-07-14T08:35:22Z</dcterms:created>
  <dcterms:modified xsi:type="dcterms:W3CDTF">2019-01-22T15:36:20Z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