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56" r:id="rId2"/>
    <p:sldId id="272" r:id="rId3"/>
    <p:sldId id="273" r:id="rId4"/>
    <p:sldId id="274" r:id="rId5"/>
    <p:sldId id="325"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324" r:id="rId20"/>
    <p:sldId id="290" r:id="rId21"/>
    <p:sldId id="291" r:id="rId22"/>
    <p:sldId id="292" r:id="rId23"/>
    <p:sldId id="294" r:id="rId24"/>
    <p:sldId id="295" r:id="rId25"/>
    <p:sldId id="296" r:id="rId26"/>
    <p:sldId id="298" r:id="rId27"/>
    <p:sldId id="327" r:id="rId28"/>
    <p:sldId id="328" r:id="rId29"/>
    <p:sldId id="302" r:id="rId30"/>
    <p:sldId id="303" r:id="rId31"/>
    <p:sldId id="304" r:id="rId32"/>
    <p:sldId id="305" r:id="rId33"/>
    <p:sldId id="307" r:id="rId34"/>
    <p:sldId id="309" r:id="rId35"/>
    <p:sldId id="310" r:id="rId36"/>
    <p:sldId id="311" r:id="rId37"/>
    <p:sldId id="326" r:id="rId38"/>
    <p:sldId id="319" r:id="rId39"/>
    <p:sldId id="320" r:id="rId40"/>
    <p:sldId id="321" r:id="rId41"/>
    <p:sldId id="323" r:id="rId42"/>
    <p:sldId id="322" r:id="rId43"/>
    <p:sldId id="313" r:id="rId44"/>
    <p:sldId id="314" r:id="rId45"/>
    <p:sldId id="315" r:id="rId46"/>
    <p:sldId id="316" r:id="rId47"/>
    <p:sldId id="317" r:id="rId48"/>
    <p:sldId id="318" r:id="rId49"/>
    <p:sldId id="301" r:id="rId50"/>
    <p:sldId id="312" r:id="rId51"/>
    <p:sldId id="299" r:id="rId52"/>
    <p:sldId id="30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835" autoAdjust="0"/>
  </p:normalViewPr>
  <p:slideViewPr>
    <p:cSldViewPr>
      <p:cViewPr varScale="1">
        <p:scale>
          <a:sx n="93" d="100"/>
          <a:sy n="93" d="100"/>
        </p:scale>
        <p:origin x="5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D6DC9-9D4B-4845-B940-75F76BD1D92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GB"/>
        </a:p>
      </dgm:t>
    </dgm:pt>
    <dgm:pt modelId="{D76B4481-556B-4E20-9070-6FACA1F0580A}">
      <dgm:prSet phldrT="[Text]"/>
      <dgm:spPr/>
      <dgm:t>
        <a:bodyPr/>
        <a:lstStyle/>
        <a:p>
          <a:r>
            <a:rPr lang="en-GB" dirty="0"/>
            <a:t>1</a:t>
          </a:r>
        </a:p>
      </dgm:t>
    </dgm:pt>
    <dgm:pt modelId="{AA3F2E6C-A223-4BAD-89D9-AA1865DAD033}" type="parTrans" cxnId="{7A13E84E-1107-4ADA-AAFB-35F884A85C9B}">
      <dgm:prSet/>
      <dgm:spPr/>
      <dgm:t>
        <a:bodyPr/>
        <a:lstStyle/>
        <a:p>
          <a:endParaRPr lang="en-GB"/>
        </a:p>
      </dgm:t>
    </dgm:pt>
    <dgm:pt modelId="{DA296AAB-1E2C-4069-A630-166296F47105}" type="sibTrans" cxnId="{7A13E84E-1107-4ADA-AAFB-35F884A85C9B}">
      <dgm:prSet/>
      <dgm:spPr/>
      <dgm:t>
        <a:bodyPr/>
        <a:lstStyle/>
        <a:p>
          <a:endParaRPr lang="en-GB"/>
        </a:p>
      </dgm:t>
    </dgm:pt>
    <dgm:pt modelId="{F82CCBE0-674E-445A-A600-245F50349277}">
      <dgm:prSet phldrT="[Text]"/>
      <dgm:spPr/>
      <dgm:t>
        <a:bodyPr/>
        <a:lstStyle/>
        <a:p>
          <a:r>
            <a:rPr lang="en-GB" dirty="0"/>
            <a:t>Determine degree of redundancy of the structure (</a:t>
          </a:r>
          <a:r>
            <a:rPr lang="en-GB" i="1" dirty="0"/>
            <a:t>N</a:t>
          </a:r>
          <a:r>
            <a:rPr lang="en-GB" i="1" baseline="-25000" dirty="0"/>
            <a:t>R</a:t>
          </a:r>
          <a:r>
            <a:rPr lang="en-GB" dirty="0"/>
            <a:t>)</a:t>
          </a:r>
        </a:p>
      </dgm:t>
    </dgm:pt>
    <dgm:pt modelId="{58AF5D83-F421-410D-9F80-924FCC8363DA}" type="parTrans" cxnId="{CC39D9D2-B78A-4DF1-80EE-41B8D00469AC}">
      <dgm:prSet/>
      <dgm:spPr/>
      <dgm:t>
        <a:bodyPr/>
        <a:lstStyle/>
        <a:p>
          <a:endParaRPr lang="en-GB"/>
        </a:p>
      </dgm:t>
    </dgm:pt>
    <dgm:pt modelId="{320BBE38-F9E7-4AB4-BA22-FF1A8C97B3D3}" type="sibTrans" cxnId="{CC39D9D2-B78A-4DF1-80EE-41B8D00469AC}">
      <dgm:prSet/>
      <dgm:spPr/>
      <dgm:t>
        <a:bodyPr/>
        <a:lstStyle/>
        <a:p>
          <a:endParaRPr lang="en-GB"/>
        </a:p>
      </dgm:t>
    </dgm:pt>
    <dgm:pt modelId="{8B7C4A1C-C992-4320-BCF7-52940CAAFC7E}">
      <dgm:prSet phldrT="[Text]"/>
      <dgm:spPr/>
      <dgm:t>
        <a:bodyPr/>
        <a:lstStyle/>
        <a:p>
          <a:r>
            <a:rPr lang="en-GB" dirty="0"/>
            <a:t>2</a:t>
          </a:r>
        </a:p>
      </dgm:t>
    </dgm:pt>
    <dgm:pt modelId="{9788EA49-016D-40D3-8D78-720D7E2C61DF}" type="parTrans" cxnId="{298AADD8-D9F1-43A8-9DC3-679898025173}">
      <dgm:prSet/>
      <dgm:spPr/>
      <dgm:t>
        <a:bodyPr/>
        <a:lstStyle/>
        <a:p>
          <a:endParaRPr lang="en-GB"/>
        </a:p>
      </dgm:t>
    </dgm:pt>
    <dgm:pt modelId="{E2A989C9-A746-46F2-BAAE-F4393AFBFCCB}" type="sibTrans" cxnId="{298AADD8-D9F1-43A8-9DC3-679898025173}">
      <dgm:prSet/>
      <dgm:spPr/>
      <dgm:t>
        <a:bodyPr/>
        <a:lstStyle/>
        <a:p>
          <a:endParaRPr lang="en-GB"/>
        </a:p>
      </dgm:t>
    </dgm:pt>
    <dgm:pt modelId="{8C7AD11F-E156-44A3-879C-24F59A5E6DAA}">
      <dgm:prSet phldrT="[Text]"/>
      <dgm:spPr/>
      <dgm:t>
        <a:bodyPr/>
        <a:lstStyle/>
        <a:p>
          <a:r>
            <a:rPr lang="en-GB" dirty="0"/>
            <a:t>Remove </a:t>
          </a:r>
          <a:r>
            <a:rPr lang="en-GB" i="1" dirty="0"/>
            <a:t>N</a:t>
          </a:r>
          <a:r>
            <a:rPr lang="en-GB" i="1" baseline="-25000" dirty="0"/>
            <a:t>R</a:t>
          </a:r>
          <a:r>
            <a:rPr lang="en-GB" i="1" baseline="0" dirty="0"/>
            <a:t> </a:t>
          </a:r>
          <a:r>
            <a:rPr lang="en-GB" i="0" baseline="0" dirty="0"/>
            <a:t>members of the structure</a:t>
          </a:r>
          <a:r>
            <a:rPr lang="en-GB" i="1" baseline="-25000" dirty="0"/>
            <a:t> </a:t>
          </a:r>
          <a:endParaRPr lang="en-GB" dirty="0"/>
        </a:p>
      </dgm:t>
    </dgm:pt>
    <dgm:pt modelId="{AC567C2D-A2BC-4ED9-B976-EF3423FD0EC3}" type="parTrans" cxnId="{36FA696E-9121-4586-B7EE-379127954F9E}">
      <dgm:prSet/>
      <dgm:spPr/>
      <dgm:t>
        <a:bodyPr/>
        <a:lstStyle/>
        <a:p>
          <a:endParaRPr lang="en-GB"/>
        </a:p>
      </dgm:t>
    </dgm:pt>
    <dgm:pt modelId="{576D25CF-5B43-45F6-BFCC-ACF629DA26F1}" type="sibTrans" cxnId="{36FA696E-9121-4586-B7EE-379127954F9E}">
      <dgm:prSet/>
      <dgm:spPr/>
      <dgm:t>
        <a:bodyPr/>
        <a:lstStyle/>
        <a:p>
          <a:endParaRPr lang="en-GB"/>
        </a:p>
      </dgm:t>
    </dgm:pt>
    <dgm:pt modelId="{18ADABE3-1432-4146-BE8C-C9F4C66DDCCD}">
      <dgm:prSet phldrT="[Text]"/>
      <dgm:spPr/>
      <dgm:t>
        <a:bodyPr/>
        <a:lstStyle/>
        <a:p>
          <a:r>
            <a:rPr lang="en-GB" dirty="0"/>
            <a:t>3</a:t>
          </a:r>
        </a:p>
      </dgm:t>
    </dgm:pt>
    <dgm:pt modelId="{1BD97A11-D718-4760-814C-B8E4D70CEDD2}" type="parTrans" cxnId="{6A81AF17-DA28-4123-85DF-114D6F275FA8}">
      <dgm:prSet/>
      <dgm:spPr/>
      <dgm:t>
        <a:bodyPr/>
        <a:lstStyle/>
        <a:p>
          <a:endParaRPr lang="en-GB"/>
        </a:p>
      </dgm:t>
    </dgm:pt>
    <dgm:pt modelId="{ADD742EA-EF60-4C0D-BB3F-0BDF9E22A1FD}" type="sibTrans" cxnId="{6A81AF17-DA28-4123-85DF-114D6F275FA8}">
      <dgm:prSet/>
      <dgm:spPr/>
      <dgm:t>
        <a:bodyPr/>
        <a:lstStyle/>
        <a:p>
          <a:endParaRPr lang="en-GB"/>
        </a:p>
      </dgm:t>
    </dgm:pt>
    <dgm:pt modelId="{3A104844-812F-4224-A17D-355937A95F0F}">
      <dgm:prSet phldrT="[Text]"/>
      <dgm:spPr/>
      <dgm:t>
        <a:bodyPr/>
        <a:lstStyle/>
        <a:p>
          <a:r>
            <a:rPr lang="en-GB" dirty="0"/>
            <a:t>Represent each removed member by its associated force</a:t>
          </a:r>
        </a:p>
      </dgm:t>
    </dgm:pt>
    <dgm:pt modelId="{67490461-65F8-4DB5-BFDC-FADE50CF4CF5}" type="parTrans" cxnId="{74C349DC-3AB9-4D0B-9BA8-9D1395368CDB}">
      <dgm:prSet/>
      <dgm:spPr/>
      <dgm:t>
        <a:bodyPr/>
        <a:lstStyle/>
        <a:p>
          <a:endParaRPr lang="en-GB"/>
        </a:p>
      </dgm:t>
    </dgm:pt>
    <dgm:pt modelId="{1E0057AB-6B66-4631-920D-0954C9DF78AA}" type="sibTrans" cxnId="{74C349DC-3AB9-4D0B-9BA8-9D1395368CDB}">
      <dgm:prSet/>
      <dgm:spPr/>
      <dgm:t>
        <a:bodyPr/>
        <a:lstStyle/>
        <a:p>
          <a:endParaRPr lang="en-GB"/>
        </a:p>
      </dgm:t>
    </dgm:pt>
    <dgm:pt modelId="{8B7E9EB9-5826-4AA3-8FD2-70C2B77C63A6}">
      <dgm:prSet phldrT="[Text]"/>
      <dgm:spPr/>
      <dgm:t>
        <a:bodyPr/>
        <a:lstStyle/>
        <a:p>
          <a:r>
            <a:rPr lang="en-GB" dirty="0"/>
            <a:t>4</a:t>
          </a:r>
        </a:p>
      </dgm:t>
    </dgm:pt>
    <dgm:pt modelId="{7BF53DBD-0DB8-4CEF-BBDD-6FEABC221B7D}" type="parTrans" cxnId="{FF170FBE-B495-4939-8E69-B1A245EAEA83}">
      <dgm:prSet/>
      <dgm:spPr/>
      <dgm:t>
        <a:bodyPr/>
        <a:lstStyle/>
        <a:p>
          <a:endParaRPr lang="en-GB"/>
        </a:p>
      </dgm:t>
    </dgm:pt>
    <dgm:pt modelId="{87445AF5-52C1-4E22-A828-E2568D9F3AAB}" type="sibTrans" cxnId="{FF170FBE-B495-4939-8E69-B1A245EAEA83}">
      <dgm:prSet/>
      <dgm:spPr/>
      <dgm:t>
        <a:bodyPr/>
        <a:lstStyle/>
        <a:p>
          <a:endParaRPr lang="en-GB"/>
        </a:p>
      </dgm:t>
    </dgm:pt>
    <dgm:pt modelId="{A49259B6-FEF8-4E2B-996E-1B25469DC0C4}">
      <dgm:prSet phldrT="[Text]"/>
      <dgm:spPr/>
      <dgm:t>
        <a:bodyPr/>
        <a:lstStyle/>
        <a:p>
          <a:r>
            <a:rPr lang="en-GB" dirty="0"/>
            <a:t>Calculate displacement for each force using unit load method</a:t>
          </a:r>
        </a:p>
      </dgm:t>
    </dgm:pt>
    <dgm:pt modelId="{8D658605-63A6-4FAD-B4EC-5C4F4627E68C}" type="parTrans" cxnId="{090FBAD1-2BB9-42E0-AE61-A89D85F4A2A0}">
      <dgm:prSet/>
      <dgm:spPr/>
      <dgm:t>
        <a:bodyPr/>
        <a:lstStyle/>
        <a:p>
          <a:endParaRPr lang="en-GB"/>
        </a:p>
      </dgm:t>
    </dgm:pt>
    <dgm:pt modelId="{6479AA2B-4603-4CF4-A5C2-966B826225F9}" type="sibTrans" cxnId="{090FBAD1-2BB9-42E0-AE61-A89D85F4A2A0}">
      <dgm:prSet/>
      <dgm:spPr/>
      <dgm:t>
        <a:bodyPr/>
        <a:lstStyle/>
        <a:p>
          <a:endParaRPr lang="en-GB"/>
        </a:p>
      </dgm:t>
    </dgm:pt>
    <dgm:pt modelId="{03515B03-32B9-4051-8901-460A7C9F29B5}">
      <dgm:prSet phldrT="[Text]"/>
      <dgm:spPr/>
      <dgm:t>
        <a:bodyPr/>
        <a:lstStyle/>
        <a:p>
          <a:r>
            <a:rPr lang="en-GB" dirty="0"/>
            <a:t>5</a:t>
          </a:r>
        </a:p>
      </dgm:t>
    </dgm:pt>
    <dgm:pt modelId="{7E25BD39-0EB1-47E3-B426-6B2A89C7E22E}" type="parTrans" cxnId="{3BE1E143-9525-4ED4-BF9B-D8A9FDB80D90}">
      <dgm:prSet/>
      <dgm:spPr/>
      <dgm:t>
        <a:bodyPr/>
        <a:lstStyle/>
        <a:p>
          <a:endParaRPr lang="en-GB"/>
        </a:p>
      </dgm:t>
    </dgm:pt>
    <dgm:pt modelId="{A052DF18-ADEC-420C-935C-8F64D4E6C964}" type="sibTrans" cxnId="{3BE1E143-9525-4ED4-BF9B-D8A9FDB80D90}">
      <dgm:prSet/>
      <dgm:spPr/>
      <dgm:t>
        <a:bodyPr/>
        <a:lstStyle/>
        <a:p>
          <a:endParaRPr lang="en-GB"/>
        </a:p>
      </dgm:t>
    </dgm:pt>
    <dgm:pt modelId="{0BF9E9CA-B76E-4085-9EA0-038F5552E152}">
      <dgm:prSet phldrT="[Text]"/>
      <dgm:spPr/>
      <dgm:t>
        <a:bodyPr/>
        <a:lstStyle/>
        <a:p>
          <a:r>
            <a:rPr lang="en-GB" dirty="0"/>
            <a:t>Apply compatibility of displacements</a:t>
          </a:r>
        </a:p>
      </dgm:t>
    </dgm:pt>
    <dgm:pt modelId="{0405C82C-7801-4819-86B5-D58239BE84FB}" type="parTrans" cxnId="{00F50CA3-AB80-4F7B-9AEE-56CADD0542D4}">
      <dgm:prSet/>
      <dgm:spPr/>
      <dgm:t>
        <a:bodyPr/>
        <a:lstStyle/>
        <a:p>
          <a:endParaRPr lang="en-GB"/>
        </a:p>
      </dgm:t>
    </dgm:pt>
    <dgm:pt modelId="{C4A477DA-24BC-424A-AAEA-13E0D71F5670}" type="sibTrans" cxnId="{00F50CA3-AB80-4F7B-9AEE-56CADD0542D4}">
      <dgm:prSet/>
      <dgm:spPr/>
      <dgm:t>
        <a:bodyPr/>
        <a:lstStyle/>
        <a:p>
          <a:endParaRPr lang="en-GB"/>
        </a:p>
      </dgm:t>
    </dgm:pt>
    <dgm:pt modelId="{8F0CC3F6-F147-4526-ACAF-27FC3FECCF32}">
      <dgm:prSet phldrT="[Text]"/>
      <dgm:spPr/>
      <dgm:t>
        <a:bodyPr/>
        <a:lstStyle/>
        <a:p>
          <a:r>
            <a:rPr lang="en-GB" dirty="0"/>
            <a:t>6</a:t>
          </a:r>
        </a:p>
      </dgm:t>
    </dgm:pt>
    <dgm:pt modelId="{580F70A8-F78B-45B8-B6C0-072238A9EC2A}" type="parTrans" cxnId="{75A19D76-CE6C-4260-AA5F-8E0BE153CEE9}">
      <dgm:prSet/>
      <dgm:spPr/>
      <dgm:t>
        <a:bodyPr/>
        <a:lstStyle/>
        <a:p>
          <a:endParaRPr lang="en-GB"/>
        </a:p>
      </dgm:t>
    </dgm:pt>
    <dgm:pt modelId="{BD9D244A-39F9-47F5-874F-929307619364}" type="sibTrans" cxnId="{75A19D76-CE6C-4260-AA5F-8E0BE153CEE9}">
      <dgm:prSet/>
      <dgm:spPr/>
      <dgm:t>
        <a:bodyPr/>
        <a:lstStyle/>
        <a:p>
          <a:endParaRPr lang="en-GB"/>
        </a:p>
      </dgm:t>
    </dgm:pt>
    <dgm:pt modelId="{7FEB6100-0FAA-4099-B499-346239A434DD}">
      <dgm:prSet phldrT="[Text]"/>
      <dgm:spPr/>
      <dgm:t>
        <a:bodyPr/>
        <a:lstStyle/>
        <a:p>
          <a:r>
            <a:rPr lang="en-GB" dirty="0"/>
            <a:t>Solve a set of linear equations to calculate redundant forces</a:t>
          </a:r>
        </a:p>
      </dgm:t>
    </dgm:pt>
    <dgm:pt modelId="{90A93B63-F32A-4DF8-9988-FE48D5CF5946}" type="parTrans" cxnId="{62A0EC95-1014-4C8A-94CB-6F158AC04D52}">
      <dgm:prSet/>
      <dgm:spPr/>
      <dgm:t>
        <a:bodyPr/>
        <a:lstStyle/>
        <a:p>
          <a:endParaRPr lang="en-GB"/>
        </a:p>
      </dgm:t>
    </dgm:pt>
    <dgm:pt modelId="{2A1647C4-485D-4B33-87D4-B573232101EC}" type="sibTrans" cxnId="{62A0EC95-1014-4C8A-94CB-6F158AC04D52}">
      <dgm:prSet/>
      <dgm:spPr/>
      <dgm:t>
        <a:bodyPr/>
        <a:lstStyle/>
        <a:p>
          <a:endParaRPr lang="en-GB"/>
        </a:p>
      </dgm:t>
    </dgm:pt>
    <dgm:pt modelId="{9244C8C9-6177-4CF1-9472-E43F6B29B2C8}">
      <dgm:prSet phldrT="[Text]"/>
      <dgm:spPr/>
      <dgm:t>
        <a:bodyPr/>
        <a:lstStyle/>
        <a:p>
          <a:r>
            <a:rPr lang="en-GB" dirty="0"/>
            <a:t>7</a:t>
          </a:r>
        </a:p>
      </dgm:t>
    </dgm:pt>
    <dgm:pt modelId="{C59B9272-9242-4CAC-81E2-F712ED79A0F5}" type="parTrans" cxnId="{B9625876-FAE5-4713-85A4-153EF1E0F94D}">
      <dgm:prSet/>
      <dgm:spPr/>
      <dgm:t>
        <a:bodyPr/>
        <a:lstStyle/>
        <a:p>
          <a:endParaRPr lang="en-GB"/>
        </a:p>
      </dgm:t>
    </dgm:pt>
    <dgm:pt modelId="{14DCCA57-331F-4A78-9F8B-06529E58FF85}" type="sibTrans" cxnId="{B9625876-FAE5-4713-85A4-153EF1E0F94D}">
      <dgm:prSet/>
      <dgm:spPr/>
      <dgm:t>
        <a:bodyPr/>
        <a:lstStyle/>
        <a:p>
          <a:endParaRPr lang="en-GB"/>
        </a:p>
      </dgm:t>
    </dgm:pt>
    <dgm:pt modelId="{14AD4078-C4AA-4757-B72F-BB4A2086959D}">
      <dgm:prSet phldrT="[Text]"/>
      <dgm:spPr/>
      <dgm:t>
        <a:bodyPr/>
        <a:lstStyle/>
        <a:p>
          <a:r>
            <a:rPr lang="en-GB" dirty="0"/>
            <a:t>Calculate displacements and strains</a:t>
          </a:r>
        </a:p>
      </dgm:t>
    </dgm:pt>
    <dgm:pt modelId="{A99BC270-4CDD-42F6-BC3F-EFFB53193B12}" type="parTrans" cxnId="{C994A08C-15F2-4EAA-B350-B2F57718E748}">
      <dgm:prSet/>
      <dgm:spPr/>
      <dgm:t>
        <a:bodyPr/>
        <a:lstStyle/>
        <a:p>
          <a:endParaRPr lang="en-GB"/>
        </a:p>
      </dgm:t>
    </dgm:pt>
    <dgm:pt modelId="{73C7B4DD-607E-4160-9BD4-16EC39903EA1}" type="sibTrans" cxnId="{C994A08C-15F2-4EAA-B350-B2F57718E748}">
      <dgm:prSet/>
      <dgm:spPr/>
      <dgm:t>
        <a:bodyPr/>
        <a:lstStyle/>
        <a:p>
          <a:endParaRPr lang="en-GB"/>
        </a:p>
      </dgm:t>
    </dgm:pt>
    <dgm:pt modelId="{3B538288-31D3-476B-9F81-10A3B8CE2B64}" type="pres">
      <dgm:prSet presAssocID="{FBBD6DC9-9D4B-4845-B940-75F76BD1D922}" presName="linearFlow" presStyleCnt="0">
        <dgm:presLayoutVars>
          <dgm:dir/>
          <dgm:animLvl val="lvl"/>
          <dgm:resizeHandles val="exact"/>
        </dgm:presLayoutVars>
      </dgm:prSet>
      <dgm:spPr/>
    </dgm:pt>
    <dgm:pt modelId="{DF401894-BA75-4DF7-B617-0A148BD6B9D7}" type="pres">
      <dgm:prSet presAssocID="{D76B4481-556B-4E20-9070-6FACA1F0580A}" presName="composite" presStyleCnt="0"/>
      <dgm:spPr/>
    </dgm:pt>
    <dgm:pt modelId="{3BC770D4-504A-44DA-BCC4-58CDED1772B5}" type="pres">
      <dgm:prSet presAssocID="{D76B4481-556B-4E20-9070-6FACA1F0580A}" presName="parentText" presStyleLbl="alignNode1" presStyleIdx="0" presStyleCnt="7">
        <dgm:presLayoutVars>
          <dgm:chMax val="1"/>
          <dgm:bulletEnabled val="1"/>
        </dgm:presLayoutVars>
      </dgm:prSet>
      <dgm:spPr/>
    </dgm:pt>
    <dgm:pt modelId="{C7585D0E-0BF3-49A5-A98E-0003D1715934}" type="pres">
      <dgm:prSet presAssocID="{D76B4481-556B-4E20-9070-6FACA1F0580A}" presName="descendantText" presStyleLbl="alignAcc1" presStyleIdx="0" presStyleCnt="7">
        <dgm:presLayoutVars>
          <dgm:bulletEnabled val="1"/>
        </dgm:presLayoutVars>
      </dgm:prSet>
      <dgm:spPr/>
    </dgm:pt>
    <dgm:pt modelId="{F3BE8B5C-638D-41F4-9BF9-D62E747E4B77}" type="pres">
      <dgm:prSet presAssocID="{DA296AAB-1E2C-4069-A630-166296F47105}" presName="sp" presStyleCnt="0"/>
      <dgm:spPr/>
    </dgm:pt>
    <dgm:pt modelId="{87F871DC-A48E-458F-8DDF-ED647972B5E5}" type="pres">
      <dgm:prSet presAssocID="{8B7C4A1C-C992-4320-BCF7-52940CAAFC7E}" presName="composite" presStyleCnt="0"/>
      <dgm:spPr/>
    </dgm:pt>
    <dgm:pt modelId="{FE13CA27-8D4B-423A-99D6-B6BC3AA3F27B}" type="pres">
      <dgm:prSet presAssocID="{8B7C4A1C-C992-4320-BCF7-52940CAAFC7E}" presName="parentText" presStyleLbl="alignNode1" presStyleIdx="1" presStyleCnt="7">
        <dgm:presLayoutVars>
          <dgm:chMax val="1"/>
          <dgm:bulletEnabled val="1"/>
        </dgm:presLayoutVars>
      </dgm:prSet>
      <dgm:spPr/>
    </dgm:pt>
    <dgm:pt modelId="{A06D608B-4DF2-4DFE-B765-333DBF994348}" type="pres">
      <dgm:prSet presAssocID="{8B7C4A1C-C992-4320-BCF7-52940CAAFC7E}" presName="descendantText" presStyleLbl="alignAcc1" presStyleIdx="1" presStyleCnt="7">
        <dgm:presLayoutVars>
          <dgm:bulletEnabled val="1"/>
        </dgm:presLayoutVars>
      </dgm:prSet>
      <dgm:spPr/>
    </dgm:pt>
    <dgm:pt modelId="{E70904DE-F473-4871-9BED-50EE3D12AB99}" type="pres">
      <dgm:prSet presAssocID="{E2A989C9-A746-46F2-BAAE-F4393AFBFCCB}" presName="sp" presStyleCnt="0"/>
      <dgm:spPr/>
    </dgm:pt>
    <dgm:pt modelId="{2B84A995-131F-4196-AC3B-E62558415126}" type="pres">
      <dgm:prSet presAssocID="{18ADABE3-1432-4146-BE8C-C9F4C66DDCCD}" presName="composite" presStyleCnt="0"/>
      <dgm:spPr/>
    </dgm:pt>
    <dgm:pt modelId="{921E6E28-E162-4667-8961-D0F31EE5AD81}" type="pres">
      <dgm:prSet presAssocID="{18ADABE3-1432-4146-BE8C-C9F4C66DDCCD}" presName="parentText" presStyleLbl="alignNode1" presStyleIdx="2" presStyleCnt="7">
        <dgm:presLayoutVars>
          <dgm:chMax val="1"/>
          <dgm:bulletEnabled val="1"/>
        </dgm:presLayoutVars>
      </dgm:prSet>
      <dgm:spPr/>
    </dgm:pt>
    <dgm:pt modelId="{52CF87D5-A132-499F-BE12-30CEBBDC106D}" type="pres">
      <dgm:prSet presAssocID="{18ADABE3-1432-4146-BE8C-C9F4C66DDCCD}" presName="descendantText" presStyleLbl="alignAcc1" presStyleIdx="2" presStyleCnt="7">
        <dgm:presLayoutVars>
          <dgm:bulletEnabled val="1"/>
        </dgm:presLayoutVars>
      </dgm:prSet>
      <dgm:spPr/>
    </dgm:pt>
    <dgm:pt modelId="{7C6446D2-1B8E-4EBE-A784-21A8F32C0059}" type="pres">
      <dgm:prSet presAssocID="{ADD742EA-EF60-4C0D-BB3F-0BDF9E22A1FD}" presName="sp" presStyleCnt="0"/>
      <dgm:spPr/>
    </dgm:pt>
    <dgm:pt modelId="{51239161-CE57-40B8-8D83-B3E2E818FE06}" type="pres">
      <dgm:prSet presAssocID="{8B7E9EB9-5826-4AA3-8FD2-70C2B77C63A6}" presName="composite" presStyleCnt="0"/>
      <dgm:spPr/>
    </dgm:pt>
    <dgm:pt modelId="{A5798A73-3984-443C-8404-1ACE2B283F67}" type="pres">
      <dgm:prSet presAssocID="{8B7E9EB9-5826-4AA3-8FD2-70C2B77C63A6}" presName="parentText" presStyleLbl="alignNode1" presStyleIdx="3" presStyleCnt="7">
        <dgm:presLayoutVars>
          <dgm:chMax val="1"/>
          <dgm:bulletEnabled val="1"/>
        </dgm:presLayoutVars>
      </dgm:prSet>
      <dgm:spPr/>
    </dgm:pt>
    <dgm:pt modelId="{F44CE442-1A17-466C-B3DB-146E4EED4590}" type="pres">
      <dgm:prSet presAssocID="{8B7E9EB9-5826-4AA3-8FD2-70C2B77C63A6}" presName="descendantText" presStyleLbl="alignAcc1" presStyleIdx="3" presStyleCnt="7">
        <dgm:presLayoutVars>
          <dgm:bulletEnabled val="1"/>
        </dgm:presLayoutVars>
      </dgm:prSet>
      <dgm:spPr/>
    </dgm:pt>
    <dgm:pt modelId="{23D94A6B-DE73-4FF4-9198-CB4056F12896}" type="pres">
      <dgm:prSet presAssocID="{87445AF5-52C1-4E22-A828-E2568D9F3AAB}" presName="sp" presStyleCnt="0"/>
      <dgm:spPr/>
    </dgm:pt>
    <dgm:pt modelId="{9954880F-B945-4C74-A2AE-C513A455F415}" type="pres">
      <dgm:prSet presAssocID="{03515B03-32B9-4051-8901-460A7C9F29B5}" presName="composite" presStyleCnt="0"/>
      <dgm:spPr/>
    </dgm:pt>
    <dgm:pt modelId="{DEF48216-38C5-41C8-AC41-CA562052777A}" type="pres">
      <dgm:prSet presAssocID="{03515B03-32B9-4051-8901-460A7C9F29B5}" presName="parentText" presStyleLbl="alignNode1" presStyleIdx="4" presStyleCnt="7">
        <dgm:presLayoutVars>
          <dgm:chMax val="1"/>
          <dgm:bulletEnabled val="1"/>
        </dgm:presLayoutVars>
      </dgm:prSet>
      <dgm:spPr/>
    </dgm:pt>
    <dgm:pt modelId="{0DAB6136-9EC0-4CDA-9B30-D4A0944D7E9D}" type="pres">
      <dgm:prSet presAssocID="{03515B03-32B9-4051-8901-460A7C9F29B5}" presName="descendantText" presStyleLbl="alignAcc1" presStyleIdx="4" presStyleCnt="7">
        <dgm:presLayoutVars>
          <dgm:bulletEnabled val="1"/>
        </dgm:presLayoutVars>
      </dgm:prSet>
      <dgm:spPr/>
    </dgm:pt>
    <dgm:pt modelId="{9716A604-28E0-41D4-A921-996FC958112D}" type="pres">
      <dgm:prSet presAssocID="{A052DF18-ADEC-420C-935C-8F64D4E6C964}" presName="sp" presStyleCnt="0"/>
      <dgm:spPr/>
    </dgm:pt>
    <dgm:pt modelId="{05FB4F33-7BFF-443B-B1E3-D3D6EC90C7A5}" type="pres">
      <dgm:prSet presAssocID="{8F0CC3F6-F147-4526-ACAF-27FC3FECCF32}" presName="composite" presStyleCnt="0"/>
      <dgm:spPr/>
    </dgm:pt>
    <dgm:pt modelId="{115B2200-49E7-47A8-9B76-9DF925818F43}" type="pres">
      <dgm:prSet presAssocID="{8F0CC3F6-F147-4526-ACAF-27FC3FECCF32}" presName="parentText" presStyleLbl="alignNode1" presStyleIdx="5" presStyleCnt="7">
        <dgm:presLayoutVars>
          <dgm:chMax val="1"/>
          <dgm:bulletEnabled val="1"/>
        </dgm:presLayoutVars>
      </dgm:prSet>
      <dgm:spPr/>
    </dgm:pt>
    <dgm:pt modelId="{B74DDF85-EF94-41C4-8F8D-5F824870850E}" type="pres">
      <dgm:prSet presAssocID="{8F0CC3F6-F147-4526-ACAF-27FC3FECCF32}" presName="descendantText" presStyleLbl="alignAcc1" presStyleIdx="5" presStyleCnt="7">
        <dgm:presLayoutVars>
          <dgm:bulletEnabled val="1"/>
        </dgm:presLayoutVars>
      </dgm:prSet>
      <dgm:spPr/>
    </dgm:pt>
    <dgm:pt modelId="{BC135B1C-C8FB-40A6-8986-D37B94F7CC10}" type="pres">
      <dgm:prSet presAssocID="{BD9D244A-39F9-47F5-874F-929307619364}" presName="sp" presStyleCnt="0"/>
      <dgm:spPr/>
    </dgm:pt>
    <dgm:pt modelId="{141F0524-1574-4496-BAE9-9E081B55B6A8}" type="pres">
      <dgm:prSet presAssocID="{9244C8C9-6177-4CF1-9472-E43F6B29B2C8}" presName="composite" presStyleCnt="0"/>
      <dgm:spPr/>
    </dgm:pt>
    <dgm:pt modelId="{DFB8D319-8866-4C53-A59A-52C984131D82}" type="pres">
      <dgm:prSet presAssocID="{9244C8C9-6177-4CF1-9472-E43F6B29B2C8}" presName="parentText" presStyleLbl="alignNode1" presStyleIdx="6" presStyleCnt="7">
        <dgm:presLayoutVars>
          <dgm:chMax val="1"/>
          <dgm:bulletEnabled val="1"/>
        </dgm:presLayoutVars>
      </dgm:prSet>
      <dgm:spPr/>
    </dgm:pt>
    <dgm:pt modelId="{48296AAC-6D11-44FA-AE7E-8AC84FCB8ABF}" type="pres">
      <dgm:prSet presAssocID="{9244C8C9-6177-4CF1-9472-E43F6B29B2C8}" presName="descendantText" presStyleLbl="alignAcc1" presStyleIdx="6" presStyleCnt="7">
        <dgm:presLayoutVars>
          <dgm:bulletEnabled val="1"/>
        </dgm:presLayoutVars>
      </dgm:prSet>
      <dgm:spPr/>
    </dgm:pt>
  </dgm:ptLst>
  <dgm:cxnLst>
    <dgm:cxn modelId="{6A81AF17-DA28-4123-85DF-114D6F275FA8}" srcId="{FBBD6DC9-9D4B-4845-B940-75F76BD1D922}" destId="{18ADABE3-1432-4146-BE8C-C9F4C66DDCCD}" srcOrd="2" destOrd="0" parTransId="{1BD97A11-D718-4760-814C-B8E4D70CEDD2}" sibTransId="{ADD742EA-EF60-4C0D-BB3F-0BDF9E22A1FD}"/>
    <dgm:cxn modelId="{3BE1E143-9525-4ED4-BF9B-D8A9FDB80D90}" srcId="{FBBD6DC9-9D4B-4845-B940-75F76BD1D922}" destId="{03515B03-32B9-4051-8901-460A7C9F29B5}" srcOrd="4" destOrd="0" parTransId="{7E25BD39-0EB1-47E3-B426-6B2A89C7E22E}" sibTransId="{A052DF18-ADEC-420C-935C-8F64D4E6C964}"/>
    <dgm:cxn modelId="{309B0466-A4E6-4E47-AAF9-52AC18C51245}" type="presOf" srcId="{FBBD6DC9-9D4B-4845-B940-75F76BD1D922}" destId="{3B538288-31D3-476B-9F81-10A3B8CE2B64}" srcOrd="0" destOrd="0" presId="urn:microsoft.com/office/officeart/2005/8/layout/chevron2"/>
    <dgm:cxn modelId="{36FA696E-9121-4586-B7EE-379127954F9E}" srcId="{8B7C4A1C-C992-4320-BCF7-52940CAAFC7E}" destId="{8C7AD11F-E156-44A3-879C-24F59A5E6DAA}" srcOrd="0" destOrd="0" parTransId="{AC567C2D-A2BC-4ED9-B976-EF3423FD0EC3}" sibTransId="{576D25CF-5B43-45F6-BFCC-ACF629DA26F1}"/>
    <dgm:cxn modelId="{7A13E84E-1107-4ADA-AAFB-35F884A85C9B}" srcId="{FBBD6DC9-9D4B-4845-B940-75F76BD1D922}" destId="{D76B4481-556B-4E20-9070-6FACA1F0580A}" srcOrd="0" destOrd="0" parTransId="{AA3F2E6C-A223-4BAD-89D9-AA1865DAD033}" sibTransId="{DA296AAB-1E2C-4069-A630-166296F47105}"/>
    <dgm:cxn modelId="{B9625876-FAE5-4713-85A4-153EF1E0F94D}" srcId="{FBBD6DC9-9D4B-4845-B940-75F76BD1D922}" destId="{9244C8C9-6177-4CF1-9472-E43F6B29B2C8}" srcOrd="6" destOrd="0" parTransId="{C59B9272-9242-4CAC-81E2-F712ED79A0F5}" sibTransId="{14DCCA57-331F-4A78-9F8B-06529E58FF85}"/>
    <dgm:cxn modelId="{75A19D76-CE6C-4260-AA5F-8E0BE153CEE9}" srcId="{FBBD6DC9-9D4B-4845-B940-75F76BD1D922}" destId="{8F0CC3F6-F147-4526-ACAF-27FC3FECCF32}" srcOrd="5" destOrd="0" parTransId="{580F70A8-F78B-45B8-B6C0-072238A9EC2A}" sibTransId="{BD9D244A-39F9-47F5-874F-929307619364}"/>
    <dgm:cxn modelId="{3EACA080-6D98-40B1-9C1B-6DE216118EE0}" type="presOf" srcId="{3A104844-812F-4224-A17D-355937A95F0F}" destId="{52CF87D5-A132-499F-BE12-30CEBBDC106D}" srcOrd="0" destOrd="0" presId="urn:microsoft.com/office/officeart/2005/8/layout/chevron2"/>
    <dgm:cxn modelId="{D82B4785-B62E-47CC-A37B-19CE06F7E716}" type="presOf" srcId="{14AD4078-C4AA-4757-B72F-BB4A2086959D}" destId="{48296AAC-6D11-44FA-AE7E-8AC84FCB8ABF}" srcOrd="0" destOrd="0" presId="urn:microsoft.com/office/officeart/2005/8/layout/chevron2"/>
    <dgm:cxn modelId="{09124787-810C-497D-AA1C-CFAAC19F602A}" type="presOf" srcId="{9244C8C9-6177-4CF1-9472-E43F6B29B2C8}" destId="{DFB8D319-8866-4C53-A59A-52C984131D82}" srcOrd="0" destOrd="0" presId="urn:microsoft.com/office/officeart/2005/8/layout/chevron2"/>
    <dgm:cxn modelId="{C994A08C-15F2-4EAA-B350-B2F57718E748}" srcId="{9244C8C9-6177-4CF1-9472-E43F6B29B2C8}" destId="{14AD4078-C4AA-4757-B72F-BB4A2086959D}" srcOrd="0" destOrd="0" parTransId="{A99BC270-4CDD-42F6-BC3F-EFFB53193B12}" sibTransId="{73C7B4DD-607E-4160-9BD4-16EC39903EA1}"/>
    <dgm:cxn modelId="{A2EC4790-D811-472F-8009-6F78AB11F37B}" type="presOf" srcId="{F82CCBE0-674E-445A-A600-245F50349277}" destId="{C7585D0E-0BF3-49A5-A98E-0003D1715934}" srcOrd="0" destOrd="0" presId="urn:microsoft.com/office/officeart/2005/8/layout/chevron2"/>
    <dgm:cxn modelId="{E19DB693-FA40-4E6F-84B8-6B04FE7FE7ED}" type="presOf" srcId="{03515B03-32B9-4051-8901-460A7C9F29B5}" destId="{DEF48216-38C5-41C8-AC41-CA562052777A}" srcOrd="0" destOrd="0" presId="urn:microsoft.com/office/officeart/2005/8/layout/chevron2"/>
    <dgm:cxn modelId="{62A0EC95-1014-4C8A-94CB-6F158AC04D52}" srcId="{8F0CC3F6-F147-4526-ACAF-27FC3FECCF32}" destId="{7FEB6100-0FAA-4099-B499-346239A434DD}" srcOrd="0" destOrd="0" parTransId="{90A93B63-F32A-4DF8-9988-FE48D5CF5946}" sibTransId="{2A1647C4-485D-4B33-87D4-B573232101EC}"/>
    <dgm:cxn modelId="{71CA0F9C-AD42-4DFE-B11E-7D0B9CAFB87D}" type="presOf" srcId="{8B7C4A1C-C992-4320-BCF7-52940CAAFC7E}" destId="{FE13CA27-8D4B-423A-99D6-B6BC3AA3F27B}" srcOrd="0" destOrd="0" presId="urn:microsoft.com/office/officeart/2005/8/layout/chevron2"/>
    <dgm:cxn modelId="{00F50CA3-AB80-4F7B-9AEE-56CADD0542D4}" srcId="{03515B03-32B9-4051-8901-460A7C9F29B5}" destId="{0BF9E9CA-B76E-4085-9EA0-038F5552E152}" srcOrd="0" destOrd="0" parTransId="{0405C82C-7801-4819-86B5-D58239BE84FB}" sibTransId="{C4A477DA-24BC-424A-AAEA-13E0D71F5670}"/>
    <dgm:cxn modelId="{D26DD4A5-F3B3-437B-9C47-9F1F56B7CC9B}" type="presOf" srcId="{7FEB6100-0FAA-4099-B499-346239A434DD}" destId="{B74DDF85-EF94-41C4-8F8D-5F824870850E}" srcOrd="0" destOrd="0" presId="urn:microsoft.com/office/officeart/2005/8/layout/chevron2"/>
    <dgm:cxn modelId="{FF170FBE-B495-4939-8E69-B1A245EAEA83}" srcId="{FBBD6DC9-9D4B-4845-B940-75F76BD1D922}" destId="{8B7E9EB9-5826-4AA3-8FD2-70C2B77C63A6}" srcOrd="3" destOrd="0" parTransId="{7BF53DBD-0DB8-4CEF-BBDD-6FEABC221B7D}" sibTransId="{87445AF5-52C1-4E22-A828-E2568D9F3AAB}"/>
    <dgm:cxn modelId="{7D0AEBC0-B148-4568-9F2A-09491077C677}" type="presOf" srcId="{18ADABE3-1432-4146-BE8C-C9F4C66DDCCD}" destId="{921E6E28-E162-4667-8961-D0F31EE5AD81}" srcOrd="0" destOrd="0" presId="urn:microsoft.com/office/officeart/2005/8/layout/chevron2"/>
    <dgm:cxn modelId="{DF06FCC6-770D-4553-ABB1-60B0CB91DA14}" type="presOf" srcId="{D76B4481-556B-4E20-9070-6FACA1F0580A}" destId="{3BC770D4-504A-44DA-BCC4-58CDED1772B5}" srcOrd="0" destOrd="0" presId="urn:microsoft.com/office/officeart/2005/8/layout/chevron2"/>
    <dgm:cxn modelId="{9772B7C8-C74B-40F4-89B6-E4DDE98264D2}" type="presOf" srcId="{8F0CC3F6-F147-4526-ACAF-27FC3FECCF32}" destId="{115B2200-49E7-47A8-9B76-9DF925818F43}" srcOrd="0" destOrd="0" presId="urn:microsoft.com/office/officeart/2005/8/layout/chevron2"/>
    <dgm:cxn modelId="{F9D8E3C8-2B7E-4236-A4D1-36F5728DA0DF}" type="presOf" srcId="{8B7E9EB9-5826-4AA3-8FD2-70C2B77C63A6}" destId="{A5798A73-3984-443C-8404-1ACE2B283F67}" srcOrd="0" destOrd="0" presId="urn:microsoft.com/office/officeart/2005/8/layout/chevron2"/>
    <dgm:cxn modelId="{368130CE-8F8C-484A-914F-5E8CF45EB33A}" type="presOf" srcId="{A49259B6-FEF8-4E2B-996E-1B25469DC0C4}" destId="{F44CE442-1A17-466C-B3DB-146E4EED4590}" srcOrd="0" destOrd="0" presId="urn:microsoft.com/office/officeart/2005/8/layout/chevron2"/>
    <dgm:cxn modelId="{C86C90D0-7177-4DD1-AA63-4B8235866B93}" type="presOf" srcId="{0BF9E9CA-B76E-4085-9EA0-038F5552E152}" destId="{0DAB6136-9EC0-4CDA-9B30-D4A0944D7E9D}" srcOrd="0" destOrd="0" presId="urn:microsoft.com/office/officeart/2005/8/layout/chevron2"/>
    <dgm:cxn modelId="{090FBAD1-2BB9-42E0-AE61-A89D85F4A2A0}" srcId="{8B7E9EB9-5826-4AA3-8FD2-70C2B77C63A6}" destId="{A49259B6-FEF8-4E2B-996E-1B25469DC0C4}" srcOrd="0" destOrd="0" parTransId="{8D658605-63A6-4FAD-B4EC-5C4F4627E68C}" sibTransId="{6479AA2B-4603-4CF4-A5C2-966B826225F9}"/>
    <dgm:cxn modelId="{CC39D9D2-B78A-4DF1-80EE-41B8D00469AC}" srcId="{D76B4481-556B-4E20-9070-6FACA1F0580A}" destId="{F82CCBE0-674E-445A-A600-245F50349277}" srcOrd="0" destOrd="0" parTransId="{58AF5D83-F421-410D-9F80-924FCC8363DA}" sibTransId="{320BBE38-F9E7-4AB4-BA22-FF1A8C97B3D3}"/>
    <dgm:cxn modelId="{298AADD8-D9F1-43A8-9DC3-679898025173}" srcId="{FBBD6DC9-9D4B-4845-B940-75F76BD1D922}" destId="{8B7C4A1C-C992-4320-BCF7-52940CAAFC7E}" srcOrd="1" destOrd="0" parTransId="{9788EA49-016D-40D3-8D78-720D7E2C61DF}" sibTransId="{E2A989C9-A746-46F2-BAAE-F4393AFBFCCB}"/>
    <dgm:cxn modelId="{10EC2FD9-953E-488D-936C-E123B8375754}" type="presOf" srcId="{8C7AD11F-E156-44A3-879C-24F59A5E6DAA}" destId="{A06D608B-4DF2-4DFE-B765-333DBF994348}" srcOrd="0" destOrd="0" presId="urn:microsoft.com/office/officeart/2005/8/layout/chevron2"/>
    <dgm:cxn modelId="{74C349DC-3AB9-4D0B-9BA8-9D1395368CDB}" srcId="{18ADABE3-1432-4146-BE8C-C9F4C66DDCCD}" destId="{3A104844-812F-4224-A17D-355937A95F0F}" srcOrd="0" destOrd="0" parTransId="{67490461-65F8-4DB5-BFDC-FADE50CF4CF5}" sibTransId="{1E0057AB-6B66-4631-920D-0954C9DF78AA}"/>
    <dgm:cxn modelId="{2C64282C-4473-49CF-9F70-38FB7858AC8E}" type="presParOf" srcId="{3B538288-31D3-476B-9F81-10A3B8CE2B64}" destId="{DF401894-BA75-4DF7-B617-0A148BD6B9D7}" srcOrd="0" destOrd="0" presId="urn:microsoft.com/office/officeart/2005/8/layout/chevron2"/>
    <dgm:cxn modelId="{5F20D4C5-26FC-4D21-A376-C70126787362}" type="presParOf" srcId="{DF401894-BA75-4DF7-B617-0A148BD6B9D7}" destId="{3BC770D4-504A-44DA-BCC4-58CDED1772B5}" srcOrd="0" destOrd="0" presId="urn:microsoft.com/office/officeart/2005/8/layout/chevron2"/>
    <dgm:cxn modelId="{F61D5D1F-14DF-4D7B-A6B1-A5037C07FE7E}" type="presParOf" srcId="{DF401894-BA75-4DF7-B617-0A148BD6B9D7}" destId="{C7585D0E-0BF3-49A5-A98E-0003D1715934}" srcOrd="1" destOrd="0" presId="urn:microsoft.com/office/officeart/2005/8/layout/chevron2"/>
    <dgm:cxn modelId="{AC6AA5AF-F25D-4E9B-A06B-E7EB87151601}" type="presParOf" srcId="{3B538288-31D3-476B-9F81-10A3B8CE2B64}" destId="{F3BE8B5C-638D-41F4-9BF9-D62E747E4B77}" srcOrd="1" destOrd="0" presId="urn:microsoft.com/office/officeart/2005/8/layout/chevron2"/>
    <dgm:cxn modelId="{608EEDA6-F7FC-4477-8A38-FDEC09DDC25E}" type="presParOf" srcId="{3B538288-31D3-476B-9F81-10A3B8CE2B64}" destId="{87F871DC-A48E-458F-8DDF-ED647972B5E5}" srcOrd="2" destOrd="0" presId="urn:microsoft.com/office/officeart/2005/8/layout/chevron2"/>
    <dgm:cxn modelId="{2F287D76-CB59-4274-9B72-A9FB07CCDC42}" type="presParOf" srcId="{87F871DC-A48E-458F-8DDF-ED647972B5E5}" destId="{FE13CA27-8D4B-423A-99D6-B6BC3AA3F27B}" srcOrd="0" destOrd="0" presId="urn:microsoft.com/office/officeart/2005/8/layout/chevron2"/>
    <dgm:cxn modelId="{2A7DD447-BA41-4C88-90C6-B9CE83F8CB5B}" type="presParOf" srcId="{87F871DC-A48E-458F-8DDF-ED647972B5E5}" destId="{A06D608B-4DF2-4DFE-B765-333DBF994348}" srcOrd="1" destOrd="0" presId="urn:microsoft.com/office/officeart/2005/8/layout/chevron2"/>
    <dgm:cxn modelId="{12312B0F-4BDC-436E-B529-E778399BA589}" type="presParOf" srcId="{3B538288-31D3-476B-9F81-10A3B8CE2B64}" destId="{E70904DE-F473-4871-9BED-50EE3D12AB99}" srcOrd="3" destOrd="0" presId="urn:microsoft.com/office/officeart/2005/8/layout/chevron2"/>
    <dgm:cxn modelId="{A34A444C-2132-4B1B-95D7-991B83832CF0}" type="presParOf" srcId="{3B538288-31D3-476B-9F81-10A3B8CE2B64}" destId="{2B84A995-131F-4196-AC3B-E62558415126}" srcOrd="4" destOrd="0" presId="urn:microsoft.com/office/officeart/2005/8/layout/chevron2"/>
    <dgm:cxn modelId="{1983FD44-4454-4234-9D21-7A83ED3B7A77}" type="presParOf" srcId="{2B84A995-131F-4196-AC3B-E62558415126}" destId="{921E6E28-E162-4667-8961-D0F31EE5AD81}" srcOrd="0" destOrd="0" presId="urn:microsoft.com/office/officeart/2005/8/layout/chevron2"/>
    <dgm:cxn modelId="{D051ABFD-F838-43D8-93B5-C4929E560C43}" type="presParOf" srcId="{2B84A995-131F-4196-AC3B-E62558415126}" destId="{52CF87D5-A132-499F-BE12-30CEBBDC106D}" srcOrd="1" destOrd="0" presId="urn:microsoft.com/office/officeart/2005/8/layout/chevron2"/>
    <dgm:cxn modelId="{BC9B8DBF-A623-4D95-B62F-FFF333D066C0}" type="presParOf" srcId="{3B538288-31D3-476B-9F81-10A3B8CE2B64}" destId="{7C6446D2-1B8E-4EBE-A784-21A8F32C0059}" srcOrd="5" destOrd="0" presId="urn:microsoft.com/office/officeart/2005/8/layout/chevron2"/>
    <dgm:cxn modelId="{8F860CC8-19E8-4D9E-A0DE-E8B9BEB27CDF}" type="presParOf" srcId="{3B538288-31D3-476B-9F81-10A3B8CE2B64}" destId="{51239161-CE57-40B8-8D83-B3E2E818FE06}" srcOrd="6" destOrd="0" presId="urn:microsoft.com/office/officeart/2005/8/layout/chevron2"/>
    <dgm:cxn modelId="{2B375B32-8869-49C3-B08A-92D47957C005}" type="presParOf" srcId="{51239161-CE57-40B8-8D83-B3E2E818FE06}" destId="{A5798A73-3984-443C-8404-1ACE2B283F67}" srcOrd="0" destOrd="0" presId="urn:microsoft.com/office/officeart/2005/8/layout/chevron2"/>
    <dgm:cxn modelId="{2D4F00E0-B84D-4452-840E-B4500152A6D4}" type="presParOf" srcId="{51239161-CE57-40B8-8D83-B3E2E818FE06}" destId="{F44CE442-1A17-466C-B3DB-146E4EED4590}" srcOrd="1" destOrd="0" presId="urn:microsoft.com/office/officeart/2005/8/layout/chevron2"/>
    <dgm:cxn modelId="{5367DEA3-7381-4459-BF48-925D3D96810A}" type="presParOf" srcId="{3B538288-31D3-476B-9F81-10A3B8CE2B64}" destId="{23D94A6B-DE73-4FF4-9198-CB4056F12896}" srcOrd="7" destOrd="0" presId="urn:microsoft.com/office/officeart/2005/8/layout/chevron2"/>
    <dgm:cxn modelId="{B79735CD-4E3C-4D9B-BE00-F546548B5038}" type="presParOf" srcId="{3B538288-31D3-476B-9F81-10A3B8CE2B64}" destId="{9954880F-B945-4C74-A2AE-C513A455F415}" srcOrd="8" destOrd="0" presId="urn:microsoft.com/office/officeart/2005/8/layout/chevron2"/>
    <dgm:cxn modelId="{105AA578-314A-4268-9F3A-3E20280C042E}" type="presParOf" srcId="{9954880F-B945-4C74-A2AE-C513A455F415}" destId="{DEF48216-38C5-41C8-AC41-CA562052777A}" srcOrd="0" destOrd="0" presId="urn:microsoft.com/office/officeart/2005/8/layout/chevron2"/>
    <dgm:cxn modelId="{8FD27D4B-2C2E-4A6D-BA06-71EDAF31089B}" type="presParOf" srcId="{9954880F-B945-4C74-A2AE-C513A455F415}" destId="{0DAB6136-9EC0-4CDA-9B30-D4A0944D7E9D}" srcOrd="1" destOrd="0" presId="urn:microsoft.com/office/officeart/2005/8/layout/chevron2"/>
    <dgm:cxn modelId="{CACEFDA9-589B-44FF-AAF4-C0C14ABA0680}" type="presParOf" srcId="{3B538288-31D3-476B-9F81-10A3B8CE2B64}" destId="{9716A604-28E0-41D4-A921-996FC958112D}" srcOrd="9" destOrd="0" presId="urn:microsoft.com/office/officeart/2005/8/layout/chevron2"/>
    <dgm:cxn modelId="{505E160A-9B58-4B78-825E-B17A0A823DA3}" type="presParOf" srcId="{3B538288-31D3-476B-9F81-10A3B8CE2B64}" destId="{05FB4F33-7BFF-443B-B1E3-D3D6EC90C7A5}" srcOrd="10" destOrd="0" presId="urn:microsoft.com/office/officeart/2005/8/layout/chevron2"/>
    <dgm:cxn modelId="{E750A79A-7498-4358-BEC6-9787980DD8FC}" type="presParOf" srcId="{05FB4F33-7BFF-443B-B1E3-D3D6EC90C7A5}" destId="{115B2200-49E7-47A8-9B76-9DF925818F43}" srcOrd="0" destOrd="0" presId="urn:microsoft.com/office/officeart/2005/8/layout/chevron2"/>
    <dgm:cxn modelId="{58BD31CC-2924-4850-AB7E-F99B47A7CC18}" type="presParOf" srcId="{05FB4F33-7BFF-443B-B1E3-D3D6EC90C7A5}" destId="{B74DDF85-EF94-41C4-8F8D-5F824870850E}" srcOrd="1" destOrd="0" presId="urn:microsoft.com/office/officeart/2005/8/layout/chevron2"/>
    <dgm:cxn modelId="{B90B6D10-918C-403A-BBC8-172025F0AAD3}" type="presParOf" srcId="{3B538288-31D3-476B-9F81-10A3B8CE2B64}" destId="{BC135B1C-C8FB-40A6-8986-D37B94F7CC10}" srcOrd="11" destOrd="0" presId="urn:microsoft.com/office/officeart/2005/8/layout/chevron2"/>
    <dgm:cxn modelId="{2062155E-57BD-4AD0-B89B-691949E2265B}" type="presParOf" srcId="{3B538288-31D3-476B-9F81-10A3B8CE2B64}" destId="{141F0524-1574-4496-BAE9-9E081B55B6A8}" srcOrd="12" destOrd="0" presId="urn:microsoft.com/office/officeart/2005/8/layout/chevron2"/>
    <dgm:cxn modelId="{ED94C37F-9280-44A4-A12B-C9E8AB426B91}" type="presParOf" srcId="{141F0524-1574-4496-BAE9-9E081B55B6A8}" destId="{DFB8D319-8866-4C53-A59A-52C984131D82}" srcOrd="0" destOrd="0" presId="urn:microsoft.com/office/officeart/2005/8/layout/chevron2"/>
    <dgm:cxn modelId="{617A5214-CDFD-4125-BAF0-A0869B9F5EB9}" type="presParOf" srcId="{141F0524-1574-4496-BAE9-9E081B55B6A8}" destId="{48296AAC-6D11-44FA-AE7E-8AC84FCB8AB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770D4-504A-44DA-BCC4-58CDED1772B5}">
      <dsp:nvSpPr>
        <dsp:cNvPr id="0" name=""/>
        <dsp:cNvSpPr/>
      </dsp:nvSpPr>
      <dsp:spPr>
        <a:xfrm rot="5400000">
          <a:off x="-111095" y="113884"/>
          <a:ext cx="740633" cy="518443"/>
        </a:xfrm>
        <a:prstGeom prst="chevron">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1</a:t>
          </a:r>
        </a:p>
      </dsp:txBody>
      <dsp:txXfrm rot="-5400000">
        <a:off x="1" y="262011"/>
        <a:ext cx="518443" cy="222190"/>
      </dsp:txXfrm>
    </dsp:sp>
    <dsp:sp modelId="{C7585D0E-0BF3-49A5-A98E-0003D1715934}">
      <dsp:nvSpPr>
        <dsp:cNvPr id="0" name=""/>
        <dsp:cNvSpPr/>
      </dsp:nvSpPr>
      <dsp:spPr>
        <a:xfrm rot="5400000">
          <a:off x="2037815" y="-1516583"/>
          <a:ext cx="481412" cy="3520156"/>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Determine degree of redundancy of the structure (</a:t>
          </a:r>
          <a:r>
            <a:rPr lang="en-GB" sz="1500" i="1" kern="1200" dirty="0"/>
            <a:t>N</a:t>
          </a:r>
          <a:r>
            <a:rPr lang="en-GB" sz="1500" i="1" kern="1200" baseline="-25000" dirty="0"/>
            <a:t>R</a:t>
          </a:r>
          <a:r>
            <a:rPr lang="en-GB" sz="1500" kern="1200" dirty="0"/>
            <a:t>)</a:t>
          </a:r>
        </a:p>
      </dsp:txBody>
      <dsp:txXfrm rot="-5400000">
        <a:off x="518444" y="26289"/>
        <a:ext cx="3496655" cy="434410"/>
      </dsp:txXfrm>
    </dsp:sp>
    <dsp:sp modelId="{FE13CA27-8D4B-423A-99D6-B6BC3AA3F27B}">
      <dsp:nvSpPr>
        <dsp:cNvPr id="0" name=""/>
        <dsp:cNvSpPr/>
      </dsp:nvSpPr>
      <dsp:spPr>
        <a:xfrm rot="5400000">
          <a:off x="-111095" y="769771"/>
          <a:ext cx="740633" cy="518443"/>
        </a:xfrm>
        <a:prstGeom prst="chevron">
          <a:avLst/>
        </a:prstGeom>
        <a:solidFill>
          <a:schemeClr val="accent2">
            <a:hueOff val="1288228"/>
            <a:satOff val="-13776"/>
            <a:lumOff val="3595"/>
            <a:alphaOff val="0"/>
          </a:schemeClr>
        </a:solidFill>
        <a:ln w="11429" cap="flat" cmpd="sng" algn="ctr">
          <a:solidFill>
            <a:schemeClr val="accent2">
              <a:hueOff val="1288228"/>
              <a:satOff val="-13776"/>
              <a:lumOff val="3595"/>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2</a:t>
          </a:r>
        </a:p>
      </dsp:txBody>
      <dsp:txXfrm rot="-5400000">
        <a:off x="1" y="917898"/>
        <a:ext cx="518443" cy="222190"/>
      </dsp:txXfrm>
    </dsp:sp>
    <dsp:sp modelId="{A06D608B-4DF2-4DFE-B765-333DBF994348}">
      <dsp:nvSpPr>
        <dsp:cNvPr id="0" name=""/>
        <dsp:cNvSpPr/>
      </dsp:nvSpPr>
      <dsp:spPr>
        <a:xfrm rot="5400000">
          <a:off x="2037815" y="-860695"/>
          <a:ext cx="481412" cy="3520156"/>
        </a:xfrm>
        <a:prstGeom prst="round2SameRect">
          <a:avLst/>
        </a:prstGeom>
        <a:solidFill>
          <a:schemeClr val="lt1">
            <a:alpha val="90000"/>
            <a:hueOff val="0"/>
            <a:satOff val="0"/>
            <a:lumOff val="0"/>
            <a:alphaOff val="0"/>
          </a:schemeClr>
        </a:solidFill>
        <a:ln w="11429" cap="flat" cmpd="sng" algn="ctr">
          <a:solidFill>
            <a:schemeClr val="accent2">
              <a:hueOff val="1288228"/>
              <a:satOff val="-13776"/>
              <a:lumOff val="359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Remove </a:t>
          </a:r>
          <a:r>
            <a:rPr lang="en-GB" sz="1500" i="1" kern="1200" dirty="0"/>
            <a:t>N</a:t>
          </a:r>
          <a:r>
            <a:rPr lang="en-GB" sz="1500" i="1" kern="1200" baseline="-25000" dirty="0"/>
            <a:t>R</a:t>
          </a:r>
          <a:r>
            <a:rPr lang="en-GB" sz="1500" i="1" kern="1200" baseline="0" dirty="0"/>
            <a:t> </a:t>
          </a:r>
          <a:r>
            <a:rPr lang="en-GB" sz="1500" i="0" kern="1200" baseline="0" dirty="0"/>
            <a:t>members of the structure</a:t>
          </a:r>
          <a:r>
            <a:rPr lang="en-GB" sz="1500" i="1" kern="1200" baseline="-25000" dirty="0"/>
            <a:t> </a:t>
          </a:r>
          <a:endParaRPr lang="en-GB" sz="1500" kern="1200" dirty="0"/>
        </a:p>
      </dsp:txBody>
      <dsp:txXfrm rot="-5400000">
        <a:off x="518444" y="682177"/>
        <a:ext cx="3496655" cy="434410"/>
      </dsp:txXfrm>
    </dsp:sp>
    <dsp:sp modelId="{921E6E28-E162-4667-8961-D0F31EE5AD81}">
      <dsp:nvSpPr>
        <dsp:cNvPr id="0" name=""/>
        <dsp:cNvSpPr/>
      </dsp:nvSpPr>
      <dsp:spPr>
        <a:xfrm rot="5400000">
          <a:off x="-111095" y="1425659"/>
          <a:ext cx="740633" cy="518443"/>
        </a:xfrm>
        <a:prstGeom prst="chevron">
          <a:avLst/>
        </a:prstGeom>
        <a:solidFill>
          <a:schemeClr val="accent2">
            <a:hueOff val="2576456"/>
            <a:satOff val="-27551"/>
            <a:lumOff val="7190"/>
            <a:alphaOff val="0"/>
          </a:schemeClr>
        </a:solidFill>
        <a:ln w="11429" cap="flat" cmpd="sng" algn="ctr">
          <a:solidFill>
            <a:schemeClr val="accent2">
              <a:hueOff val="2576456"/>
              <a:satOff val="-27551"/>
              <a:lumOff val="719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3</a:t>
          </a:r>
        </a:p>
      </dsp:txBody>
      <dsp:txXfrm rot="-5400000">
        <a:off x="1" y="1573786"/>
        <a:ext cx="518443" cy="222190"/>
      </dsp:txXfrm>
    </dsp:sp>
    <dsp:sp modelId="{52CF87D5-A132-499F-BE12-30CEBBDC106D}">
      <dsp:nvSpPr>
        <dsp:cNvPr id="0" name=""/>
        <dsp:cNvSpPr/>
      </dsp:nvSpPr>
      <dsp:spPr>
        <a:xfrm rot="5400000">
          <a:off x="2037815" y="-204807"/>
          <a:ext cx="481412" cy="3520156"/>
        </a:xfrm>
        <a:prstGeom prst="round2SameRect">
          <a:avLst/>
        </a:prstGeom>
        <a:solidFill>
          <a:schemeClr val="lt1">
            <a:alpha val="90000"/>
            <a:hueOff val="0"/>
            <a:satOff val="0"/>
            <a:lumOff val="0"/>
            <a:alphaOff val="0"/>
          </a:schemeClr>
        </a:solidFill>
        <a:ln w="11429" cap="flat" cmpd="sng" algn="ctr">
          <a:solidFill>
            <a:schemeClr val="accent2">
              <a:hueOff val="2576456"/>
              <a:satOff val="-27551"/>
              <a:lumOff val="719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Represent each removed member by its associated force</a:t>
          </a:r>
        </a:p>
      </dsp:txBody>
      <dsp:txXfrm rot="-5400000">
        <a:off x="518444" y="1338065"/>
        <a:ext cx="3496655" cy="434410"/>
      </dsp:txXfrm>
    </dsp:sp>
    <dsp:sp modelId="{A5798A73-3984-443C-8404-1ACE2B283F67}">
      <dsp:nvSpPr>
        <dsp:cNvPr id="0" name=""/>
        <dsp:cNvSpPr/>
      </dsp:nvSpPr>
      <dsp:spPr>
        <a:xfrm rot="5400000">
          <a:off x="-111095" y="2081547"/>
          <a:ext cx="740633" cy="518443"/>
        </a:xfrm>
        <a:prstGeom prst="chevron">
          <a:avLst/>
        </a:prstGeom>
        <a:solidFill>
          <a:schemeClr val="accent2">
            <a:hueOff val="3864684"/>
            <a:satOff val="-41326"/>
            <a:lumOff val="10784"/>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4</a:t>
          </a:r>
        </a:p>
      </dsp:txBody>
      <dsp:txXfrm rot="-5400000">
        <a:off x="1" y="2229674"/>
        <a:ext cx="518443" cy="222190"/>
      </dsp:txXfrm>
    </dsp:sp>
    <dsp:sp modelId="{F44CE442-1A17-466C-B3DB-146E4EED4590}">
      <dsp:nvSpPr>
        <dsp:cNvPr id="0" name=""/>
        <dsp:cNvSpPr/>
      </dsp:nvSpPr>
      <dsp:spPr>
        <a:xfrm rot="5400000">
          <a:off x="2037815" y="451079"/>
          <a:ext cx="481412" cy="3520156"/>
        </a:xfrm>
        <a:prstGeom prst="round2SameRect">
          <a:avLst/>
        </a:prstGeom>
        <a:solidFill>
          <a:schemeClr val="lt1">
            <a:alpha val="90000"/>
            <a:hueOff val="0"/>
            <a:satOff val="0"/>
            <a:lumOff val="0"/>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Calculate displacement for each force using unit load method</a:t>
          </a:r>
        </a:p>
      </dsp:txBody>
      <dsp:txXfrm rot="-5400000">
        <a:off x="518444" y="1993952"/>
        <a:ext cx="3496655" cy="434410"/>
      </dsp:txXfrm>
    </dsp:sp>
    <dsp:sp modelId="{DEF48216-38C5-41C8-AC41-CA562052777A}">
      <dsp:nvSpPr>
        <dsp:cNvPr id="0" name=""/>
        <dsp:cNvSpPr/>
      </dsp:nvSpPr>
      <dsp:spPr>
        <a:xfrm rot="5400000">
          <a:off x="-111095" y="2737434"/>
          <a:ext cx="740633" cy="518443"/>
        </a:xfrm>
        <a:prstGeom prst="chevron">
          <a:avLst/>
        </a:prstGeom>
        <a:solidFill>
          <a:schemeClr val="accent2">
            <a:hueOff val="5152912"/>
            <a:satOff val="-55102"/>
            <a:lumOff val="14379"/>
            <a:alphaOff val="0"/>
          </a:schemeClr>
        </a:solidFill>
        <a:ln w="11429" cap="flat" cmpd="sng" algn="ctr">
          <a:solidFill>
            <a:schemeClr val="accent2">
              <a:hueOff val="5152912"/>
              <a:satOff val="-55102"/>
              <a:lumOff val="14379"/>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5</a:t>
          </a:r>
        </a:p>
      </dsp:txBody>
      <dsp:txXfrm rot="-5400000">
        <a:off x="1" y="2885561"/>
        <a:ext cx="518443" cy="222190"/>
      </dsp:txXfrm>
    </dsp:sp>
    <dsp:sp modelId="{0DAB6136-9EC0-4CDA-9B30-D4A0944D7E9D}">
      <dsp:nvSpPr>
        <dsp:cNvPr id="0" name=""/>
        <dsp:cNvSpPr/>
      </dsp:nvSpPr>
      <dsp:spPr>
        <a:xfrm rot="5400000">
          <a:off x="2037815" y="1106967"/>
          <a:ext cx="481412" cy="3520156"/>
        </a:xfrm>
        <a:prstGeom prst="round2SameRect">
          <a:avLst/>
        </a:prstGeom>
        <a:solidFill>
          <a:schemeClr val="lt1">
            <a:alpha val="90000"/>
            <a:hueOff val="0"/>
            <a:satOff val="0"/>
            <a:lumOff val="0"/>
            <a:alphaOff val="0"/>
          </a:schemeClr>
        </a:solidFill>
        <a:ln w="11429" cap="flat" cmpd="sng" algn="ctr">
          <a:solidFill>
            <a:schemeClr val="accent2">
              <a:hueOff val="5152912"/>
              <a:satOff val="-55102"/>
              <a:lumOff val="1437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Apply compatibility of displacements</a:t>
          </a:r>
        </a:p>
      </dsp:txBody>
      <dsp:txXfrm rot="-5400000">
        <a:off x="518444" y="2649840"/>
        <a:ext cx="3496655" cy="434410"/>
      </dsp:txXfrm>
    </dsp:sp>
    <dsp:sp modelId="{115B2200-49E7-47A8-9B76-9DF925818F43}">
      <dsp:nvSpPr>
        <dsp:cNvPr id="0" name=""/>
        <dsp:cNvSpPr/>
      </dsp:nvSpPr>
      <dsp:spPr>
        <a:xfrm rot="5400000">
          <a:off x="-111095" y="3393322"/>
          <a:ext cx="740633" cy="518443"/>
        </a:xfrm>
        <a:prstGeom prst="chevron">
          <a:avLst/>
        </a:prstGeom>
        <a:solidFill>
          <a:schemeClr val="accent2">
            <a:hueOff val="6441139"/>
            <a:satOff val="-68877"/>
            <a:lumOff val="17974"/>
            <a:alphaOff val="0"/>
          </a:schemeClr>
        </a:solidFill>
        <a:ln w="11429" cap="flat" cmpd="sng" algn="ctr">
          <a:solidFill>
            <a:schemeClr val="accent2">
              <a:hueOff val="6441139"/>
              <a:satOff val="-68877"/>
              <a:lumOff val="17974"/>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6</a:t>
          </a:r>
        </a:p>
      </dsp:txBody>
      <dsp:txXfrm rot="-5400000">
        <a:off x="1" y="3541449"/>
        <a:ext cx="518443" cy="222190"/>
      </dsp:txXfrm>
    </dsp:sp>
    <dsp:sp modelId="{B74DDF85-EF94-41C4-8F8D-5F824870850E}">
      <dsp:nvSpPr>
        <dsp:cNvPr id="0" name=""/>
        <dsp:cNvSpPr/>
      </dsp:nvSpPr>
      <dsp:spPr>
        <a:xfrm rot="5400000">
          <a:off x="2037815" y="1762855"/>
          <a:ext cx="481412" cy="3520156"/>
        </a:xfrm>
        <a:prstGeom prst="round2SameRect">
          <a:avLst/>
        </a:prstGeom>
        <a:solidFill>
          <a:schemeClr val="lt1">
            <a:alpha val="90000"/>
            <a:hueOff val="0"/>
            <a:satOff val="0"/>
            <a:lumOff val="0"/>
            <a:alphaOff val="0"/>
          </a:schemeClr>
        </a:solidFill>
        <a:ln w="11429" cap="flat" cmpd="sng" algn="ctr">
          <a:solidFill>
            <a:schemeClr val="accent2">
              <a:hueOff val="6441139"/>
              <a:satOff val="-68877"/>
              <a:lumOff val="1797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Solve a set of linear equations to calculate redundant forces</a:t>
          </a:r>
        </a:p>
      </dsp:txBody>
      <dsp:txXfrm rot="-5400000">
        <a:off x="518444" y="3305728"/>
        <a:ext cx="3496655" cy="434410"/>
      </dsp:txXfrm>
    </dsp:sp>
    <dsp:sp modelId="{DFB8D319-8866-4C53-A59A-52C984131D82}">
      <dsp:nvSpPr>
        <dsp:cNvPr id="0" name=""/>
        <dsp:cNvSpPr/>
      </dsp:nvSpPr>
      <dsp:spPr>
        <a:xfrm rot="5400000">
          <a:off x="-111095" y="4049210"/>
          <a:ext cx="740633" cy="518443"/>
        </a:xfrm>
        <a:prstGeom prst="chevron">
          <a:avLst/>
        </a:prstGeom>
        <a:solidFill>
          <a:schemeClr val="accent2">
            <a:hueOff val="7729367"/>
            <a:satOff val="-82653"/>
            <a:lumOff val="21569"/>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7</a:t>
          </a:r>
        </a:p>
      </dsp:txBody>
      <dsp:txXfrm rot="-5400000">
        <a:off x="1" y="4197337"/>
        <a:ext cx="518443" cy="222190"/>
      </dsp:txXfrm>
    </dsp:sp>
    <dsp:sp modelId="{48296AAC-6D11-44FA-AE7E-8AC84FCB8ABF}">
      <dsp:nvSpPr>
        <dsp:cNvPr id="0" name=""/>
        <dsp:cNvSpPr/>
      </dsp:nvSpPr>
      <dsp:spPr>
        <a:xfrm rot="5400000">
          <a:off x="2037815" y="2418743"/>
          <a:ext cx="481412" cy="3520156"/>
        </a:xfrm>
        <a:prstGeom prst="round2SameRect">
          <a:avLst/>
        </a:prstGeom>
        <a:solidFill>
          <a:schemeClr val="lt1">
            <a:alpha val="90000"/>
            <a:hueOff val="0"/>
            <a:satOff val="0"/>
            <a:lumOff val="0"/>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Calculate displacements and strains</a:t>
          </a:r>
        </a:p>
      </dsp:txBody>
      <dsp:txXfrm rot="-5400000">
        <a:off x="518444" y="3961616"/>
        <a:ext cx="3496655" cy="4344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304E0-55F5-4AD3-BFD5-B0A346A721C6}" type="datetimeFigureOut">
              <a:rPr lang="en-GB" smtClean="0"/>
              <a:pPr/>
              <a:t>21/09/2022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7778C-FE3B-4F2B-AFB8-C9F6F858CD53}" type="slidenum">
              <a:rPr lang="en-GB" smtClean="0"/>
              <a:pPr/>
              <a:t>‹#›</a:t>
            </a:fld>
            <a:endParaRPr lang="en-GB"/>
          </a:p>
        </p:txBody>
      </p:sp>
    </p:spTree>
    <p:extLst>
      <p:ext uri="{BB962C8B-B14F-4D97-AF65-F5344CB8AC3E}">
        <p14:creationId xmlns:p14="http://schemas.microsoft.com/office/powerpoint/2010/main" val="14528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E7778C-FE3B-4F2B-AFB8-C9F6F858CD53}" type="slidenum">
              <a:rPr lang="en-GB" smtClean="0"/>
              <a:pPr/>
              <a:t>4</a:t>
            </a:fld>
            <a:endParaRPr lang="en-GB"/>
          </a:p>
        </p:txBody>
      </p:sp>
    </p:spTree>
    <p:extLst>
      <p:ext uri="{BB962C8B-B14F-4D97-AF65-F5344CB8AC3E}">
        <p14:creationId xmlns:p14="http://schemas.microsoft.com/office/powerpoint/2010/main" val="97327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alternative approach to the solution of statically indeterminate beams and frames is to release the structure—that is, remove redundant members or supports—until the structure becomes statically</a:t>
            </a:r>
          </a:p>
          <a:p>
            <a:r>
              <a:rPr lang="en-US" sz="1200" b="0" i="0" u="none" strike="noStrike" kern="1200" baseline="0" dirty="0">
                <a:solidFill>
                  <a:schemeClr val="tx1"/>
                </a:solidFill>
                <a:latin typeface="+mn-lt"/>
                <a:ea typeface="+mn-ea"/>
                <a:cs typeface="+mn-cs"/>
              </a:rPr>
              <a:t>determinate. The displacement of some point in the released structure is then determined by, say, the unit load method. The actual loads on the structure are removed and unknown forces applied to the</a:t>
            </a:r>
          </a:p>
          <a:p>
            <a:r>
              <a:rPr lang="en-US" sz="1200" b="0" i="0" u="none" strike="noStrike" kern="1200" baseline="0" dirty="0">
                <a:solidFill>
                  <a:schemeClr val="tx1"/>
                </a:solidFill>
                <a:latin typeface="+mn-lt"/>
                <a:ea typeface="+mn-ea"/>
                <a:cs typeface="+mn-cs"/>
              </a:rPr>
              <a:t>points where the structure has been released; the displacement at the point produced by these unknown forces must, from compatibility, be the same as that in the released structure. The unknown forces are</a:t>
            </a:r>
          </a:p>
          <a:p>
            <a:r>
              <a:rPr lang="en-US" sz="1200" b="0" i="0" u="none" strike="noStrike" kern="1200" baseline="0" dirty="0">
                <a:solidFill>
                  <a:schemeClr val="tx1"/>
                </a:solidFill>
                <a:latin typeface="+mn-lt"/>
                <a:ea typeface="+mn-ea"/>
                <a:cs typeface="+mn-cs"/>
              </a:rPr>
              <a:t>then obtained; this approach is known as </a:t>
            </a:r>
            <a:r>
              <a:rPr lang="en-US" sz="1200" b="0" i="1" u="none" strike="noStrike" kern="1200" baseline="0" dirty="0">
                <a:solidFill>
                  <a:schemeClr val="tx1"/>
                </a:solidFill>
                <a:latin typeface="+mn-lt"/>
                <a:ea typeface="+mn-ea"/>
                <a:cs typeface="+mn-cs"/>
              </a:rPr>
              <a:t>the flexibility method</a:t>
            </a:r>
            <a:r>
              <a:rPr lang="en-US" sz="1200" b="0" i="0" u="none" strike="noStrike" kern="1200" baseline="0" dirty="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52E7778C-FE3B-4F2B-AFB8-C9F6F858CD53}" type="slidenum">
              <a:rPr lang="en-GB" smtClean="0"/>
              <a:pPr/>
              <a:t>6</a:t>
            </a:fld>
            <a:endParaRPr lang="en-GB"/>
          </a:p>
        </p:txBody>
      </p:sp>
    </p:spTree>
    <p:extLst>
      <p:ext uri="{BB962C8B-B14F-4D97-AF65-F5344CB8AC3E}">
        <p14:creationId xmlns:p14="http://schemas.microsoft.com/office/powerpoint/2010/main" val="81838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E7778C-FE3B-4F2B-AFB8-C9F6F858CD53}" type="slidenum">
              <a:rPr lang="en-GB" smtClean="0"/>
              <a:pPr/>
              <a:t>7</a:t>
            </a:fld>
            <a:endParaRPr lang="en-GB"/>
          </a:p>
        </p:txBody>
      </p:sp>
    </p:spTree>
    <p:extLst>
      <p:ext uri="{BB962C8B-B14F-4D97-AF65-F5344CB8AC3E}">
        <p14:creationId xmlns:p14="http://schemas.microsoft.com/office/powerpoint/2010/main" val="78289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E7778C-FE3B-4F2B-AFB8-C9F6F858CD53}" type="slidenum">
              <a:rPr lang="en-GB" smtClean="0"/>
              <a:pPr/>
              <a:t>30</a:t>
            </a:fld>
            <a:endParaRPr lang="en-GB"/>
          </a:p>
        </p:txBody>
      </p:sp>
    </p:spTree>
    <p:extLst>
      <p:ext uri="{BB962C8B-B14F-4D97-AF65-F5344CB8AC3E}">
        <p14:creationId xmlns:p14="http://schemas.microsoft.com/office/powerpoint/2010/main" val="377516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E7778C-FE3B-4F2B-AFB8-C9F6F858CD53}" type="slidenum">
              <a:rPr lang="en-GB" smtClean="0"/>
              <a:pPr/>
              <a:t>33</a:t>
            </a:fld>
            <a:endParaRPr lang="en-GB"/>
          </a:p>
        </p:txBody>
      </p:sp>
    </p:spTree>
    <p:extLst>
      <p:ext uri="{BB962C8B-B14F-4D97-AF65-F5344CB8AC3E}">
        <p14:creationId xmlns:p14="http://schemas.microsoft.com/office/powerpoint/2010/main" val="284961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5772BC5-332D-4760-A2EA-74B586E6B8E1}" type="datetime1">
              <a:rPr lang="en-GB" smtClean="0"/>
              <a:pPr/>
              <a:t>21/09/2022</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632C86-C6EA-4907-9E5F-61C4946B8008}" type="datetime1">
              <a:rPr lang="en-GB" smtClean="0"/>
              <a:pPr/>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A747D-AE3D-4D5D-8B12-85F07A6732D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AA747D-AE3D-4D5D-8B12-85F07A6732DE}"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B8B350-B5D3-445A-879B-64E1C2985510}" type="datetime1">
              <a:rPr lang="en-GB" smtClean="0"/>
              <a:pPr/>
              <a:t>21/09/2022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shade val="75000"/>
                  </a:schemeClr>
                </a:solidFill>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A60978AC-7BD0-402A-988C-4A5800E43688}" type="datetime1">
              <a:rPr lang="en-GB" smtClean="0"/>
              <a:pPr/>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lvl1pPr algn="ctr">
              <a:defRPr sz="1500">
                <a:latin typeface="Arial" panose="020B0604020202020204" pitchFamily="34" charset="0"/>
                <a:cs typeface="Arial" panose="020B0604020202020204" pitchFamily="34" charset="0"/>
              </a:defRPr>
            </a:lvl1pPr>
          </a:lstStyle>
          <a:p>
            <a:fld id="{46AA747D-AE3D-4D5D-8B12-85F07A6732DE}" type="slidenum">
              <a:rPr lang="en-GB" smtClean="0"/>
              <a:pPr/>
              <a:t>‹#›</a:t>
            </a:fld>
            <a:endParaRPr lang="en-GB" dirty="0"/>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50EF1EF-D236-47FA-84AE-B0F96520DD5B}" type="datetime1">
              <a:rPr lang="en-GB" smtClean="0"/>
              <a:pPr/>
              <a:t>21/09/2022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Arial" panose="020B0604020202020204" pitchFamily="34" charset="0"/>
                <a:cs typeface="Arial" panose="020B0604020202020204" pitchFamily="34" charset="0"/>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lgn="l">
              <a:defRPr/>
            </a:lvl1pPr>
          </a:lstStyle>
          <a:p>
            <a:r>
              <a:rPr kumimoji="0" lang="en-US" dirty="0"/>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4E50114-5487-40AB-B2EC-7A59D83ABD5A}" type="datetime1">
              <a:rPr lang="en-GB" smtClean="0"/>
              <a:pPr/>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A747D-AE3D-4D5D-8B12-85F07A6732DE}"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8A4FEAC-9B45-4D29-AEC3-BBEF670256F7}" type="datetime1">
              <a:rPr lang="en-GB" smtClean="0"/>
              <a:pPr/>
              <a:t>21/09/2022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AA747D-AE3D-4D5D-8B12-85F07A6732DE}"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59EA691-148B-4307-9A7F-6C0A4732307B}" type="datetime1">
              <a:rPr lang="en-GB" smtClean="0"/>
              <a:pPr/>
              <a:t>21/09/2022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46AA747D-AE3D-4D5D-8B12-85F07A6732D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FD25230-C8AC-4F1E-B85D-CCDAEEB28809}" type="datetime1">
              <a:rPr lang="en-GB" smtClean="0"/>
              <a:pPr/>
              <a:t>21/09/2022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AA747D-AE3D-4D5D-8B12-85F07A6732D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F5C04D1-B898-4ABF-AB66-A3B86F8059CB}" type="datetime1">
              <a:rPr lang="en-GB" smtClean="0"/>
              <a:pPr/>
              <a:t>21/09/2022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AA747D-AE3D-4D5D-8B12-85F07A6732DE}"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E804FDE-380F-42F6-BF4B-D5A43956792C}" type="datetime1">
              <a:rPr lang="en-GB" smtClean="0"/>
              <a:pPr/>
              <a:t>21/09/2022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1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6DD2B41-2B9A-49C4-82E2-E50AC5878B29}" type="datetime1">
              <a:rPr lang="en-GB" smtClean="0"/>
              <a:pPr/>
              <a:t>21/09/2022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AA747D-AE3D-4D5D-8B12-85F07A6732DE}"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wmf"/><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image" Target="../media/image10.wmf"/><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7.bin"/><Relationship Id="rId17" Type="http://schemas.openxmlformats.org/officeDocument/2006/relationships/image" Target="../media/image17.wmf"/><Relationship Id="rId25" Type="http://schemas.openxmlformats.org/officeDocument/2006/relationships/image" Target="../media/image21.wmf"/><Relationship Id="rId2" Type="http://schemas.openxmlformats.org/officeDocument/2006/relationships/oleObject" Target="../embeddings/oleObject2.bin"/><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4.wmf"/><Relationship Id="rId24" Type="http://schemas.openxmlformats.org/officeDocument/2006/relationships/oleObject" Target="../embeddings/oleObject13.bin"/><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20.wmf"/><Relationship Id="rId28" Type="http://schemas.openxmlformats.org/officeDocument/2006/relationships/oleObject" Target="../embeddings/oleObject15.bin"/><Relationship Id="rId10" Type="http://schemas.openxmlformats.org/officeDocument/2006/relationships/oleObject" Target="../embeddings/oleObject6.bin"/><Relationship Id="rId19" Type="http://schemas.openxmlformats.org/officeDocument/2006/relationships/image" Target="../media/image18.wmf"/><Relationship Id="rId4" Type="http://schemas.openxmlformats.org/officeDocument/2006/relationships/oleObject" Target="../embeddings/oleObject3.bin"/><Relationship Id="rId9" Type="http://schemas.openxmlformats.org/officeDocument/2006/relationships/image" Target="../media/image13.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9.wmf"/><Relationship Id="rId18" Type="http://schemas.openxmlformats.org/officeDocument/2006/relationships/image" Target="../media/image31.wmf"/><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21.bin"/><Relationship Id="rId17" Type="http://schemas.openxmlformats.org/officeDocument/2006/relationships/oleObject" Target="../embeddings/oleObject24.bin"/><Relationship Id="rId2" Type="http://schemas.openxmlformats.org/officeDocument/2006/relationships/oleObject" Target="../embeddings/oleObject16.bin"/><Relationship Id="rId16" Type="http://schemas.openxmlformats.org/officeDocument/2006/relationships/oleObject" Target="../embeddings/oleObject23.bin"/><Relationship Id="rId20"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20.bin"/><Relationship Id="rId19" Type="http://schemas.openxmlformats.org/officeDocument/2006/relationships/oleObject" Target="../embeddings/oleObject25.bin"/><Relationship Id="rId4" Type="http://schemas.openxmlformats.org/officeDocument/2006/relationships/oleObject" Target="../embeddings/oleObject17.bin"/><Relationship Id="rId9" Type="http://schemas.openxmlformats.org/officeDocument/2006/relationships/image" Target="../media/image27.wmf"/><Relationship Id="rId1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17.wmf"/><Relationship Id="rId3" Type="http://schemas.openxmlformats.org/officeDocument/2006/relationships/image" Target="../media/image33.wmf"/><Relationship Id="rId7" Type="http://schemas.openxmlformats.org/officeDocument/2006/relationships/image" Target="../media/image35.w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28.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6.wmf"/><Relationship Id="rId14"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8.wmf"/><Relationship Id="rId3" Type="http://schemas.openxmlformats.org/officeDocument/2006/relationships/image" Target="../media/image41.png"/><Relationship Id="rId7" Type="http://schemas.openxmlformats.org/officeDocument/2006/relationships/image" Target="../media/image45.wmf"/><Relationship Id="rId12" Type="http://schemas.openxmlformats.org/officeDocument/2006/relationships/oleObject" Target="../embeddings/oleObject38.bin"/><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6.wmf"/><Relationship Id="rId14"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45.bin"/><Relationship Id="rId18" Type="http://schemas.openxmlformats.org/officeDocument/2006/relationships/image" Target="../media/image57.wmf"/><Relationship Id="rId26" Type="http://schemas.openxmlformats.org/officeDocument/2006/relationships/image" Target="../media/image61.wmf"/><Relationship Id="rId3" Type="http://schemas.openxmlformats.org/officeDocument/2006/relationships/oleObject" Target="../embeddings/oleObject40.bin"/><Relationship Id="rId21" Type="http://schemas.openxmlformats.org/officeDocument/2006/relationships/oleObject" Target="../embeddings/oleObject49.bin"/><Relationship Id="rId34" Type="http://schemas.openxmlformats.org/officeDocument/2006/relationships/image" Target="../media/image65.wmf"/><Relationship Id="rId7" Type="http://schemas.openxmlformats.org/officeDocument/2006/relationships/oleObject" Target="../embeddings/oleObject42.bin"/><Relationship Id="rId12" Type="http://schemas.openxmlformats.org/officeDocument/2006/relationships/image" Target="../media/image54.wmf"/><Relationship Id="rId17" Type="http://schemas.openxmlformats.org/officeDocument/2006/relationships/oleObject" Target="../embeddings/oleObject47.bin"/><Relationship Id="rId25" Type="http://schemas.openxmlformats.org/officeDocument/2006/relationships/oleObject" Target="../embeddings/oleObject51.bin"/><Relationship Id="rId33" Type="http://schemas.openxmlformats.org/officeDocument/2006/relationships/oleObject" Target="../embeddings/oleObject55.bin"/><Relationship Id="rId2" Type="http://schemas.openxmlformats.org/officeDocument/2006/relationships/image" Target="../media/image39.png"/><Relationship Id="rId16" Type="http://schemas.openxmlformats.org/officeDocument/2006/relationships/image" Target="../media/image56.wmf"/><Relationship Id="rId20" Type="http://schemas.openxmlformats.org/officeDocument/2006/relationships/image" Target="../media/image58.wmf"/><Relationship Id="rId29"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image" Target="../media/image51.wmf"/><Relationship Id="rId11" Type="http://schemas.openxmlformats.org/officeDocument/2006/relationships/oleObject" Target="../embeddings/oleObject44.bin"/><Relationship Id="rId24" Type="http://schemas.openxmlformats.org/officeDocument/2006/relationships/image" Target="../media/image60.wmf"/><Relationship Id="rId32" Type="http://schemas.openxmlformats.org/officeDocument/2006/relationships/image" Target="../media/image64.wmf"/><Relationship Id="rId5" Type="http://schemas.openxmlformats.org/officeDocument/2006/relationships/oleObject" Target="../embeddings/oleObject41.bin"/><Relationship Id="rId15" Type="http://schemas.openxmlformats.org/officeDocument/2006/relationships/oleObject" Target="../embeddings/oleObject46.bin"/><Relationship Id="rId23" Type="http://schemas.openxmlformats.org/officeDocument/2006/relationships/oleObject" Target="../embeddings/oleObject50.bin"/><Relationship Id="rId28" Type="http://schemas.openxmlformats.org/officeDocument/2006/relationships/image" Target="../media/image62.wmf"/><Relationship Id="rId10" Type="http://schemas.openxmlformats.org/officeDocument/2006/relationships/image" Target="../media/image53.wmf"/><Relationship Id="rId19" Type="http://schemas.openxmlformats.org/officeDocument/2006/relationships/oleObject" Target="../embeddings/oleObject48.bin"/><Relationship Id="rId31" Type="http://schemas.openxmlformats.org/officeDocument/2006/relationships/oleObject" Target="../embeddings/oleObject54.bin"/><Relationship Id="rId4" Type="http://schemas.openxmlformats.org/officeDocument/2006/relationships/image" Target="../media/image50.wmf"/><Relationship Id="rId9" Type="http://schemas.openxmlformats.org/officeDocument/2006/relationships/oleObject" Target="../embeddings/oleObject43.bin"/><Relationship Id="rId14" Type="http://schemas.openxmlformats.org/officeDocument/2006/relationships/image" Target="../media/image55.wmf"/><Relationship Id="rId22" Type="http://schemas.openxmlformats.org/officeDocument/2006/relationships/image" Target="../media/image59.wmf"/><Relationship Id="rId27" Type="http://schemas.openxmlformats.org/officeDocument/2006/relationships/oleObject" Target="../embeddings/oleObject52.bin"/><Relationship Id="rId30" Type="http://schemas.openxmlformats.org/officeDocument/2006/relationships/image" Target="../media/image63.wmf"/><Relationship Id="rId35" Type="http://schemas.openxmlformats.org/officeDocument/2006/relationships/oleObject" Target="../embeddings/oleObject56.bin"/><Relationship Id="rId8" Type="http://schemas.openxmlformats.org/officeDocument/2006/relationships/image" Target="../media/image52.w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2.bin"/><Relationship Id="rId18" Type="http://schemas.openxmlformats.org/officeDocument/2006/relationships/image" Target="../media/image73.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0.wmf"/><Relationship Id="rId17" Type="http://schemas.openxmlformats.org/officeDocument/2006/relationships/oleObject" Target="../embeddings/oleObject64.bin"/><Relationship Id="rId2" Type="http://schemas.openxmlformats.org/officeDocument/2006/relationships/image" Target="../media/image41.png"/><Relationship Id="rId16" Type="http://schemas.openxmlformats.org/officeDocument/2006/relationships/image" Target="../media/image72.wmf"/><Relationship Id="rId20" Type="http://schemas.openxmlformats.org/officeDocument/2006/relationships/image" Target="../media/image74.wmf"/><Relationship Id="rId1" Type="http://schemas.openxmlformats.org/officeDocument/2006/relationships/slideLayout" Target="../slideLayouts/slideLayout2.xml"/><Relationship Id="rId6" Type="http://schemas.openxmlformats.org/officeDocument/2006/relationships/image" Target="../media/image67.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9.wmf"/><Relationship Id="rId19" Type="http://schemas.openxmlformats.org/officeDocument/2006/relationships/oleObject" Target="../embeddings/oleObject65.bin"/><Relationship Id="rId4" Type="http://schemas.openxmlformats.org/officeDocument/2006/relationships/image" Target="../media/image66.wmf"/><Relationship Id="rId9" Type="http://schemas.openxmlformats.org/officeDocument/2006/relationships/oleObject" Target="../embeddings/oleObject60.bin"/><Relationship Id="rId14" Type="http://schemas.openxmlformats.org/officeDocument/2006/relationships/image" Target="../media/image7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9.wmf"/><Relationship Id="rId18" Type="http://schemas.openxmlformats.org/officeDocument/2006/relationships/oleObject" Target="../embeddings/oleObject73.bin"/><Relationship Id="rId3" Type="http://schemas.openxmlformats.org/officeDocument/2006/relationships/oleObject" Target="../embeddings/oleObject66.bin"/><Relationship Id="rId7" Type="http://schemas.openxmlformats.org/officeDocument/2006/relationships/image" Target="../media/image76.wmf"/><Relationship Id="rId12" Type="http://schemas.openxmlformats.org/officeDocument/2006/relationships/oleObject" Target="../embeddings/oleObject70.bin"/><Relationship Id="rId17" Type="http://schemas.openxmlformats.org/officeDocument/2006/relationships/image" Target="../media/image81.wmf"/><Relationship Id="rId2" Type="http://schemas.openxmlformats.org/officeDocument/2006/relationships/image" Target="../media/image41.png"/><Relationship Id="rId16"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78.wmf"/><Relationship Id="rId5" Type="http://schemas.openxmlformats.org/officeDocument/2006/relationships/image" Target="../media/image40.png"/><Relationship Id="rId15" Type="http://schemas.openxmlformats.org/officeDocument/2006/relationships/image" Target="../media/image80.wmf"/><Relationship Id="rId10" Type="http://schemas.openxmlformats.org/officeDocument/2006/relationships/oleObject" Target="../embeddings/oleObject69.bin"/><Relationship Id="rId19" Type="http://schemas.openxmlformats.org/officeDocument/2006/relationships/image" Target="../media/image82.wmf"/><Relationship Id="rId4" Type="http://schemas.openxmlformats.org/officeDocument/2006/relationships/image" Target="../media/image75.wmf"/><Relationship Id="rId9" Type="http://schemas.openxmlformats.org/officeDocument/2006/relationships/image" Target="../media/image77.wmf"/><Relationship Id="rId14" Type="http://schemas.openxmlformats.org/officeDocument/2006/relationships/oleObject" Target="../embeddings/oleObject71.bin"/></Relationships>
</file>

<file path=ppt/slides/_rels/slide22.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74.bin"/><Relationship Id="rId1" Type="http://schemas.openxmlformats.org/officeDocument/2006/relationships/slideLayout" Target="../slideLayouts/slideLayout2.xml"/><Relationship Id="rId5" Type="http://schemas.openxmlformats.org/officeDocument/2006/relationships/image" Target="../media/image84.wmf"/><Relationship Id="rId4" Type="http://schemas.openxmlformats.org/officeDocument/2006/relationships/oleObject" Target="../embeddings/oleObject75.bin"/></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76.bin"/></Relationships>
</file>

<file path=ppt/slides/_rels/slide24.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77.bin"/><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78.bin"/><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89.wmf"/><Relationship Id="rId7" Type="http://schemas.openxmlformats.org/officeDocument/2006/relationships/oleObject" Target="../embeddings/oleObject82.bin"/><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5" Type="http://schemas.openxmlformats.org/officeDocument/2006/relationships/image" Target="../media/image90.wmf"/><Relationship Id="rId10" Type="http://schemas.openxmlformats.org/officeDocument/2006/relationships/image" Target="../media/image91.wmf"/><Relationship Id="rId4" Type="http://schemas.openxmlformats.org/officeDocument/2006/relationships/oleObject" Target="../embeddings/oleObject80.bin"/><Relationship Id="rId9" Type="http://schemas.openxmlformats.org/officeDocument/2006/relationships/oleObject" Target="../embeddings/oleObject83.bin"/></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4.wmf"/><Relationship Id="rId4" Type="http://schemas.openxmlformats.org/officeDocument/2006/relationships/oleObject" Target="../embeddings/oleObject84.bin"/></Relationships>
</file>

<file path=ppt/slides/_rels/slide2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7.wmf"/><Relationship Id="rId4" Type="http://schemas.openxmlformats.org/officeDocument/2006/relationships/oleObject" Target="../embeddings/oleObject8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wmf"/><Relationship Id="rId5" Type="http://schemas.openxmlformats.org/officeDocument/2006/relationships/oleObject" Target="../embeddings/oleObject88.bin"/><Relationship Id="rId4" Type="http://schemas.openxmlformats.org/officeDocument/2006/relationships/image" Target="../media/image9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03.wmf"/><Relationship Id="rId3" Type="http://schemas.openxmlformats.org/officeDocument/2006/relationships/image" Target="../media/image96.png"/><Relationship Id="rId7" Type="http://schemas.openxmlformats.org/officeDocument/2006/relationships/image" Target="../media/image100.wmf"/><Relationship Id="rId12" Type="http://schemas.openxmlformats.org/officeDocument/2006/relationships/oleObject" Target="../embeddings/oleObject93.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90.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101.wmf"/></Relationships>
</file>

<file path=ppt/slides/_rels/slide34.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4.wmf"/><Relationship Id="rId5" Type="http://schemas.openxmlformats.org/officeDocument/2006/relationships/oleObject" Target="../embeddings/oleObject95.bin"/><Relationship Id="rId10" Type="http://schemas.openxmlformats.org/officeDocument/2006/relationships/image" Target="../media/image106.wmf"/><Relationship Id="rId4" Type="http://schemas.openxmlformats.org/officeDocument/2006/relationships/image" Target="../media/image99.wmf"/><Relationship Id="rId9" Type="http://schemas.openxmlformats.org/officeDocument/2006/relationships/oleObject" Target="../embeddings/oleObject97.bin"/></Relationships>
</file>

<file path=ppt/slides/_rels/slide3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7.wmf"/><Relationship Id="rId7" Type="http://schemas.openxmlformats.org/officeDocument/2006/relationships/oleObject" Target="../embeddings/oleObject100.bin"/><Relationship Id="rId12" Type="http://schemas.openxmlformats.org/officeDocument/2006/relationships/image" Target="../media/image112.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image" Target="../media/image109.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11.wmf"/><Relationship Id="rId4" Type="http://schemas.openxmlformats.org/officeDocument/2006/relationships/image" Target="../media/image108.png"/><Relationship Id="rId9" Type="http://schemas.openxmlformats.org/officeDocument/2006/relationships/oleObject" Target="../embeddings/oleObject101.bin"/></Relationships>
</file>

<file path=ppt/slides/_rels/slide3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08.bin"/><Relationship Id="rId18" Type="http://schemas.openxmlformats.org/officeDocument/2006/relationships/image" Target="../media/image121.w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18.wmf"/><Relationship Id="rId17" Type="http://schemas.openxmlformats.org/officeDocument/2006/relationships/oleObject" Target="../embeddings/oleObject110.bin"/><Relationship Id="rId2" Type="http://schemas.openxmlformats.org/officeDocument/2006/relationships/image" Target="../media/image96.png"/><Relationship Id="rId16" Type="http://schemas.openxmlformats.org/officeDocument/2006/relationships/image" Target="../media/image120.wmf"/><Relationship Id="rId20" Type="http://schemas.openxmlformats.org/officeDocument/2006/relationships/image" Target="../media/image122.wmf"/><Relationship Id="rId1" Type="http://schemas.openxmlformats.org/officeDocument/2006/relationships/slideLayout" Target="../slideLayouts/slideLayout2.xml"/><Relationship Id="rId6" Type="http://schemas.openxmlformats.org/officeDocument/2006/relationships/image" Target="../media/image115.w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17.wmf"/><Relationship Id="rId19" Type="http://schemas.openxmlformats.org/officeDocument/2006/relationships/oleObject" Target="../embeddings/oleObject111.bin"/><Relationship Id="rId4" Type="http://schemas.openxmlformats.org/officeDocument/2006/relationships/image" Target="../media/image114.wmf"/><Relationship Id="rId9" Type="http://schemas.openxmlformats.org/officeDocument/2006/relationships/oleObject" Target="../embeddings/oleObject106.bin"/><Relationship Id="rId14" Type="http://schemas.openxmlformats.org/officeDocument/2006/relationships/image" Target="../media/image119.wmf"/></Relationships>
</file>

<file path=ppt/slides/_rels/slide4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image" Target="../media/image125.wmf"/><Relationship Id="rId5" Type="http://schemas.openxmlformats.org/officeDocument/2006/relationships/oleObject" Target="../embeddings/oleObject113.bin"/><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4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6.wmf"/><Relationship Id="rId5" Type="http://schemas.openxmlformats.org/officeDocument/2006/relationships/oleObject" Target="../embeddings/oleObject115.bin"/><Relationship Id="rId4" Type="http://schemas.openxmlformats.org/officeDocument/2006/relationships/image" Target="../media/image135.wmf"/></Relationships>
</file>

<file path=ppt/slides/_rels/slide4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By</a:t>
            </a:r>
          </a:p>
          <a:p>
            <a:r>
              <a:rPr lang="en-GB" dirty="0">
                <a:latin typeface="Arial" panose="020B0604020202020204" pitchFamily="34" charset="0"/>
                <a:cs typeface="Arial" panose="020B0604020202020204" pitchFamily="34" charset="0"/>
              </a:rPr>
              <a:t>Dr. </a:t>
            </a:r>
            <a:r>
              <a:rPr lang="en-GB" dirty="0" err="1">
                <a:latin typeface="Arial" panose="020B0604020202020204" pitchFamily="34" charset="0"/>
                <a:cs typeface="Arial" panose="020B0604020202020204" pitchFamily="34" charset="0"/>
              </a:rPr>
              <a:t>Mahdi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Damghani</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2022-2023</a:t>
            </a:r>
          </a:p>
        </p:txBody>
      </p:sp>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Structural Design and Inspection-Energy method</a:t>
            </a:r>
          </a:p>
        </p:txBody>
      </p:sp>
      <p:sp>
        <p:nvSpPr>
          <p:cNvPr id="4" name="Slide Number Placeholder 3"/>
          <p:cNvSpPr>
            <a:spLocks noGrp="1"/>
          </p:cNvSpPr>
          <p:nvPr>
            <p:ph type="sldNum" sz="quarter" idx="12"/>
          </p:nvPr>
        </p:nvSpPr>
        <p:spPr/>
        <p:txBody>
          <a:bodyPr/>
          <a:lstStyle/>
          <a:p>
            <a:fld id="{46AA747D-AE3D-4D5D-8B12-85F07A6732DE}"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10</a:t>
            </a:fld>
            <a:endParaRPr lang="en-GB"/>
          </a:p>
        </p:txBody>
      </p:sp>
      <p:grpSp>
        <p:nvGrpSpPr>
          <p:cNvPr id="95" name="Group 94"/>
          <p:cNvGrpSpPr/>
          <p:nvPr/>
        </p:nvGrpSpPr>
        <p:grpSpPr>
          <a:xfrm>
            <a:off x="228600" y="1502644"/>
            <a:ext cx="3076575" cy="3297956"/>
            <a:chOff x="228600" y="1502644"/>
            <a:chExt cx="3076575" cy="3297956"/>
          </a:xfrm>
        </p:grpSpPr>
        <p:sp>
          <p:nvSpPr>
            <p:cNvPr id="17" name="Isosceles Triangle 16"/>
            <p:cNvSpPr/>
            <p:nvPr/>
          </p:nvSpPr>
          <p:spPr>
            <a:xfrm flipV="1">
              <a:off x="306324" y="157789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flipV="1">
              <a:off x="1567593" y="161283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flipV="1">
              <a:off x="2770251" y="161283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17" idx="0"/>
              <a:endCxn id="34" idx="1"/>
            </p:cNvCxnSpPr>
            <p:nvPr/>
          </p:nvCxnSpPr>
          <p:spPr>
            <a:xfrm>
              <a:off x="534924" y="200981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795659" y="2044763"/>
              <a:ext cx="1069" cy="1480739"/>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0"/>
              <a:endCxn id="34" idx="7"/>
            </p:cNvCxnSpPr>
            <p:nvPr/>
          </p:nvCxnSpPr>
          <p:spPr>
            <a:xfrm flipH="1">
              <a:off x="1877015" y="204476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20624" y="188032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A</a:t>
              </a:r>
            </a:p>
          </p:txBody>
        </p:sp>
        <p:sp>
          <p:nvSpPr>
            <p:cNvPr id="32" name="Oval 31"/>
            <p:cNvSpPr/>
            <p:nvPr/>
          </p:nvSpPr>
          <p:spPr>
            <a:xfrm>
              <a:off x="1681893" y="190031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B</a:t>
              </a:r>
            </a:p>
          </p:txBody>
        </p:sp>
        <p:sp>
          <p:nvSpPr>
            <p:cNvPr id="33" name="Oval 32"/>
            <p:cNvSpPr/>
            <p:nvPr/>
          </p:nvSpPr>
          <p:spPr>
            <a:xfrm>
              <a:off x="2884551" y="190031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C</a:t>
              </a:r>
            </a:p>
          </p:txBody>
        </p:sp>
        <p:sp>
          <p:nvSpPr>
            <p:cNvPr id="34" name="Oval 33"/>
            <p:cNvSpPr/>
            <p:nvPr/>
          </p:nvSpPr>
          <p:spPr>
            <a:xfrm>
              <a:off x="1681893" y="352550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cxnSp>
          <p:nvCxnSpPr>
            <p:cNvPr id="36" name="Straight Arrow Connector 35"/>
            <p:cNvCxnSpPr>
              <a:stCxn id="34" idx="4"/>
            </p:cNvCxnSpPr>
            <p:nvPr/>
          </p:nvCxnSpPr>
          <p:spPr>
            <a:xfrm flipH="1">
              <a:off x="1795659" y="3767106"/>
              <a:ext cx="534" cy="7296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12866" y="4431268"/>
              <a:ext cx="566654" cy="369332"/>
            </a:xfrm>
            <a:prstGeom prst="rect">
              <a:avLst/>
            </a:prstGeom>
            <a:noFill/>
          </p:spPr>
          <p:txBody>
            <a:bodyPr wrap="square" rtlCol="0">
              <a:spAutoFit/>
            </a:bodyPr>
            <a:lstStyle/>
            <a:p>
              <a:pPr algn="ctr"/>
              <a:r>
                <a:rPr lang="en-GB" b="1" dirty="0">
                  <a:solidFill>
                    <a:srgbClr val="002060"/>
                  </a:solidFill>
                </a:rPr>
                <a:t>P</a:t>
              </a:r>
              <a:endParaRPr lang="en-GB" b="1" baseline="-25000" dirty="0">
                <a:solidFill>
                  <a:srgbClr val="002060"/>
                </a:solidFill>
              </a:endParaRPr>
            </a:p>
          </p:txBody>
        </p:sp>
        <p:sp>
          <p:nvSpPr>
            <p:cNvPr id="38" name="Rectangle 37"/>
            <p:cNvSpPr/>
            <p:nvPr/>
          </p:nvSpPr>
          <p:spPr>
            <a:xfrm>
              <a:off x="228600" y="150264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692527" y="152400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1489869" y="152400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p:cNvGrpSpPr/>
          <p:nvPr/>
        </p:nvGrpSpPr>
        <p:grpSpPr>
          <a:xfrm>
            <a:off x="2971800" y="2353114"/>
            <a:ext cx="3076575" cy="3361886"/>
            <a:chOff x="2971800" y="2353114"/>
            <a:chExt cx="3076575" cy="3361886"/>
          </a:xfrm>
        </p:grpSpPr>
        <p:sp>
          <p:nvSpPr>
            <p:cNvPr id="55" name="TextBox 54"/>
            <p:cNvSpPr txBox="1"/>
            <p:nvPr/>
          </p:nvSpPr>
          <p:spPr>
            <a:xfrm>
              <a:off x="4256066" y="5345668"/>
              <a:ext cx="566654" cy="369332"/>
            </a:xfrm>
            <a:prstGeom prst="rect">
              <a:avLst/>
            </a:prstGeom>
            <a:noFill/>
          </p:spPr>
          <p:txBody>
            <a:bodyPr wrap="square" rtlCol="0">
              <a:spAutoFit/>
            </a:bodyPr>
            <a:lstStyle/>
            <a:p>
              <a:pPr algn="ctr"/>
              <a:r>
                <a:rPr lang="en-GB" b="1" dirty="0">
                  <a:solidFill>
                    <a:srgbClr val="002060"/>
                  </a:solidFill>
                </a:rPr>
                <a:t>P</a:t>
              </a:r>
              <a:endParaRPr lang="en-GB" b="1" baseline="-25000" dirty="0">
                <a:solidFill>
                  <a:srgbClr val="002060"/>
                </a:solidFill>
              </a:endParaRPr>
            </a:p>
          </p:txBody>
        </p:sp>
        <p:grpSp>
          <p:nvGrpSpPr>
            <p:cNvPr id="96" name="Group 95"/>
            <p:cNvGrpSpPr/>
            <p:nvPr/>
          </p:nvGrpSpPr>
          <p:grpSpPr>
            <a:xfrm>
              <a:off x="2971800" y="2353114"/>
              <a:ext cx="3076575" cy="3069356"/>
              <a:chOff x="2971800" y="2353114"/>
              <a:chExt cx="3076575" cy="3069356"/>
            </a:xfrm>
          </p:grpSpPr>
          <p:sp>
            <p:nvSpPr>
              <p:cNvPr id="44" name="Isosceles Triangle 43"/>
              <p:cNvSpPr/>
              <p:nvPr/>
            </p:nvSpPr>
            <p:spPr>
              <a:xfrm flipV="1">
                <a:off x="3049524" y="242836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flipV="1">
                <a:off x="4310793" y="24633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flipV="1">
                <a:off x="5513451" y="24633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a:stCxn id="44" idx="0"/>
                <a:endCxn id="53" idx="1"/>
              </p:cNvCxnSpPr>
              <p:nvPr/>
            </p:nvCxnSpPr>
            <p:spPr>
              <a:xfrm>
                <a:off x="3278124" y="286028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6" idx="0"/>
                <a:endCxn id="53" idx="7"/>
              </p:cNvCxnSpPr>
              <p:nvPr/>
            </p:nvCxnSpPr>
            <p:spPr>
              <a:xfrm flipH="1">
                <a:off x="4620215" y="289523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163824" y="273079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425093" y="27507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5627751" y="27507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425093" y="437597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cxnSp>
            <p:nvCxnSpPr>
              <p:cNvPr id="54" name="Straight Arrow Connector 53"/>
              <p:cNvCxnSpPr>
                <a:stCxn id="53" idx="4"/>
              </p:cNvCxnSpPr>
              <p:nvPr/>
            </p:nvCxnSpPr>
            <p:spPr>
              <a:xfrm>
                <a:off x="4539393" y="4617576"/>
                <a:ext cx="0" cy="80489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971800" y="235311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5435727" y="23744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233069" y="23744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8" name="Group 97"/>
          <p:cNvGrpSpPr/>
          <p:nvPr/>
        </p:nvGrpSpPr>
        <p:grpSpPr>
          <a:xfrm>
            <a:off x="5715000" y="3267514"/>
            <a:ext cx="3076575" cy="2264462"/>
            <a:chOff x="5715000" y="3267514"/>
            <a:chExt cx="3076575" cy="2264462"/>
          </a:xfrm>
        </p:grpSpPr>
        <p:sp>
          <p:nvSpPr>
            <p:cNvPr id="59" name="Isosceles Triangle 58"/>
            <p:cNvSpPr/>
            <p:nvPr/>
          </p:nvSpPr>
          <p:spPr>
            <a:xfrm flipV="1">
              <a:off x="5792724" y="334276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flipV="1">
              <a:off x="7053993" y="33777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flipV="1">
              <a:off x="8256651" y="33777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p:cNvCxnSpPr>
              <a:stCxn id="59" idx="0"/>
              <a:endCxn id="68" idx="1"/>
            </p:cNvCxnSpPr>
            <p:nvPr/>
          </p:nvCxnSpPr>
          <p:spPr>
            <a:xfrm>
              <a:off x="6021324" y="377468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1" idx="0"/>
              <a:endCxn id="68" idx="7"/>
            </p:cNvCxnSpPr>
            <p:nvPr/>
          </p:nvCxnSpPr>
          <p:spPr>
            <a:xfrm flipH="1">
              <a:off x="7363415" y="380963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907024" y="364519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168293" y="36651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8370951" y="36651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68293" y="529037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sp>
          <p:nvSpPr>
            <p:cNvPr id="71" name="Rectangle 70"/>
            <p:cNvSpPr/>
            <p:nvPr/>
          </p:nvSpPr>
          <p:spPr>
            <a:xfrm>
              <a:off x="5715000" y="326751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8178927" y="32888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6976269" y="32888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Arrow Connector 74"/>
            <p:cNvCxnSpPr>
              <a:stCxn id="68" idx="0"/>
            </p:cNvCxnSpPr>
            <p:nvPr/>
          </p:nvCxnSpPr>
          <p:spPr>
            <a:xfrm flipV="1">
              <a:off x="7282593" y="4832671"/>
              <a:ext cx="0" cy="4577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6" idx="4"/>
            </p:cNvCxnSpPr>
            <p:nvPr/>
          </p:nvCxnSpPr>
          <p:spPr>
            <a:xfrm>
              <a:off x="7282593" y="3906784"/>
              <a:ext cx="0" cy="4691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137949" y="4175425"/>
              <a:ext cx="566654" cy="369332"/>
            </a:xfrm>
            <a:prstGeom prst="rect">
              <a:avLst/>
            </a:prstGeom>
            <a:noFill/>
          </p:spPr>
          <p:txBody>
            <a:bodyPr wrap="square" rtlCol="0">
              <a:spAutoFit/>
            </a:bodyPr>
            <a:lstStyle/>
            <a:p>
              <a:pPr algn="ctr"/>
              <a:r>
                <a:rPr lang="en-GB" b="1" dirty="0">
                  <a:solidFill>
                    <a:srgbClr val="FF0000"/>
                  </a:solidFill>
                </a:rPr>
                <a:t>R</a:t>
              </a:r>
              <a:endParaRPr lang="en-GB" b="1" baseline="-25000" dirty="0">
                <a:solidFill>
                  <a:srgbClr val="FF0000"/>
                </a:solidFill>
              </a:endParaRPr>
            </a:p>
          </p:txBody>
        </p:sp>
        <p:sp>
          <p:nvSpPr>
            <p:cNvPr id="82" name="TextBox 81"/>
            <p:cNvSpPr txBox="1"/>
            <p:nvPr/>
          </p:nvSpPr>
          <p:spPr>
            <a:xfrm>
              <a:off x="7168293" y="4721060"/>
              <a:ext cx="566654" cy="369332"/>
            </a:xfrm>
            <a:prstGeom prst="rect">
              <a:avLst/>
            </a:prstGeom>
            <a:noFill/>
          </p:spPr>
          <p:txBody>
            <a:bodyPr wrap="square" rtlCol="0">
              <a:spAutoFit/>
            </a:bodyPr>
            <a:lstStyle/>
            <a:p>
              <a:pPr algn="ctr"/>
              <a:r>
                <a:rPr lang="en-GB" b="1" dirty="0">
                  <a:solidFill>
                    <a:srgbClr val="FF0000"/>
                  </a:solidFill>
                </a:rPr>
                <a:t>R</a:t>
              </a:r>
              <a:endParaRPr lang="en-GB" b="1" baseline="-25000" dirty="0">
                <a:solidFill>
                  <a:srgbClr val="FF0000"/>
                </a:solidFill>
              </a:endParaRPr>
            </a:p>
          </p:txBody>
        </p:sp>
      </p:grpSp>
      <p:sp>
        <p:nvSpPr>
          <p:cNvPr id="87" name="Oval 86"/>
          <p:cNvSpPr/>
          <p:nvPr/>
        </p:nvSpPr>
        <p:spPr>
          <a:xfrm>
            <a:off x="1567593" y="4834629"/>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88" name="Oval 87"/>
          <p:cNvSpPr/>
          <p:nvPr/>
        </p:nvSpPr>
        <p:spPr>
          <a:xfrm>
            <a:off x="4326499" y="571422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89" name="Oval 88"/>
          <p:cNvSpPr/>
          <p:nvPr/>
        </p:nvSpPr>
        <p:spPr>
          <a:xfrm>
            <a:off x="7061846" y="571422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grpSp>
        <p:nvGrpSpPr>
          <p:cNvPr id="99" name="Group 98"/>
          <p:cNvGrpSpPr/>
          <p:nvPr/>
        </p:nvGrpSpPr>
        <p:grpSpPr>
          <a:xfrm>
            <a:off x="280462" y="5804322"/>
            <a:ext cx="2170119" cy="429745"/>
            <a:chOff x="280462" y="5804322"/>
            <a:chExt cx="2170119" cy="429745"/>
          </a:xfrm>
        </p:grpSpPr>
        <p:sp>
          <p:nvSpPr>
            <p:cNvPr id="90" name="Oval 89"/>
            <p:cNvSpPr/>
            <p:nvPr/>
          </p:nvSpPr>
          <p:spPr>
            <a:xfrm>
              <a:off x="280462" y="5804322"/>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91" name="Oval 90"/>
            <p:cNvSpPr/>
            <p:nvPr/>
          </p:nvSpPr>
          <p:spPr>
            <a:xfrm>
              <a:off x="2009087" y="5804322"/>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92" name="Oval 91"/>
            <p:cNvSpPr/>
            <p:nvPr/>
          </p:nvSpPr>
          <p:spPr>
            <a:xfrm>
              <a:off x="1180753" y="5804322"/>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93" name="Plus 92"/>
            <p:cNvSpPr/>
            <p:nvPr/>
          </p:nvSpPr>
          <p:spPr>
            <a:xfrm>
              <a:off x="1675507" y="5864104"/>
              <a:ext cx="280320" cy="310181"/>
            </a:xfrm>
            <a:prstGeom prst="mathPlus">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Equal 93"/>
            <p:cNvSpPr/>
            <p:nvPr/>
          </p:nvSpPr>
          <p:spPr>
            <a:xfrm>
              <a:off x="775216" y="5888065"/>
              <a:ext cx="352277" cy="262258"/>
            </a:xfrm>
            <a:prstGeom prst="mathEqual">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404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arn(inVertical)">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down)">
                                      <p:cBhvr>
                                        <p:cTn id="2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11</a:t>
            </a:fld>
            <a:endParaRPr lang="en-GB"/>
          </a:p>
        </p:txBody>
      </p:sp>
      <p:graphicFrame>
        <p:nvGraphicFramePr>
          <p:cNvPr id="40" name="Object 39"/>
          <p:cNvGraphicFramePr>
            <a:graphicFrameLocks noChangeAspect="1"/>
          </p:cNvGraphicFramePr>
          <p:nvPr>
            <p:extLst>
              <p:ext uri="{D42A27DB-BD31-4B8C-83A1-F6EECF244321}">
                <p14:modId xmlns:p14="http://schemas.microsoft.com/office/powerpoint/2010/main" val="534820868"/>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Picture 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453733382"/>
              </p:ext>
            </p:extLst>
          </p:nvPr>
        </p:nvGraphicFramePr>
        <p:xfrm>
          <a:off x="1449080" y="4298135"/>
          <a:ext cx="6424416" cy="1950720"/>
        </p:xfrm>
        <a:graphic>
          <a:graphicData uri="http://schemas.openxmlformats.org/drawingml/2006/table">
            <a:tbl>
              <a:tblPr firstRow="1" bandRow="1">
                <a:tableStyleId>{5C22544A-7EE6-4342-B048-85BDC9FD1C3A}</a:tableStyleId>
              </a:tblPr>
              <a:tblGrid>
                <a:gridCol w="1026383">
                  <a:extLst>
                    <a:ext uri="{9D8B030D-6E8A-4147-A177-3AD203B41FA5}">
                      <a16:colId xmlns:a16="http://schemas.microsoft.com/office/drawing/2014/main" val="20000"/>
                    </a:ext>
                  </a:extLst>
                </a:gridCol>
                <a:gridCol w="1115089">
                  <a:extLst>
                    <a:ext uri="{9D8B030D-6E8A-4147-A177-3AD203B41FA5}">
                      <a16:colId xmlns:a16="http://schemas.microsoft.com/office/drawing/2014/main" val="20001"/>
                    </a:ext>
                  </a:extLst>
                </a:gridCol>
                <a:gridCol w="1070736">
                  <a:extLst>
                    <a:ext uri="{9D8B030D-6E8A-4147-A177-3AD203B41FA5}">
                      <a16:colId xmlns:a16="http://schemas.microsoft.com/office/drawing/2014/main" val="20002"/>
                    </a:ext>
                  </a:extLst>
                </a:gridCol>
                <a:gridCol w="938375">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30833">
                  <a:extLst>
                    <a:ext uri="{9D8B030D-6E8A-4147-A177-3AD203B41FA5}">
                      <a16:colId xmlns:a16="http://schemas.microsoft.com/office/drawing/2014/main" val="20005"/>
                    </a:ext>
                  </a:extLst>
                </a:gridCol>
              </a:tblGrid>
              <a:tr h="682100">
                <a:tc>
                  <a:txBody>
                    <a:bodyPr/>
                    <a:lstStyle/>
                    <a:p>
                      <a:pPr algn="ctr"/>
                      <a:r>
                        <a:rPr lang="en-GB" sz="1300" dirty="0"/>
                        <a:t>F</a:t>
                      </a:r>
                      <a:r>
                        <a:rPr lang="en-GB" sz="1300" baseline="-25000" dirty="0"/>
                        <a:t>A</a:t>
                      </a:r>
                    </a:p>
                  </a:txBody>
                  <a:tcPr anchor="ctr"/>
                </a:tc>
                <a:tc>
                  <a:txBody>
                    <a:bodyPr/>
                    <a:lstStyle/>
                    <a:p>
                      <a:pPr algn="ctr"/>
                      <a:r>
                        <a:rPr lang="en-GB" sz="1300" dirty="0"/>
                        <a:t>F</a:t>
                      </a:r>
                      <a:r>
                        <a:rPr lang="en-GB" sz="1300" baseline="-25000" dirty="0"/>
                        <a:t>C</a:t>
                      </a:r>
                    </a:p>
                  </a:txBody>
                  <a:tcPr anchor="ctr"/>
                </a:tc>
                <a:tc>
                  <a:txBody>
                    <a:bodyPr/>
                    <a:lstStyle/>
                    <a:p>
                      <a:pPr algn="ctr"/>
                      <a:r>
                        <a:rPr lang="en-GB" sz="1300" baseline="0" dirty="0" err="1"/>
                        <a:t>f</a:t>
                      </a:r>
                      <a:r>
                        <a:rPr lang="en-GB" sz="1300" baseline="-25000" dirty="0" err="1"/>
                        <a:t>A</a:t>
                      </a:r>
                      <a:endParaRPr lang="en-GB" sz="1300" baseline="-25000" dirty="0"/>
                    </a:p>
                  </a:txBody>
                  <a:tcPr anchor="ctr"/>
                </a:tc>
                <a:tc>
                  <a:txBody>
                    <a:bodyPr/>
                    <a:lstStyle/>
                    <a:p>
                      <a:pPr algn="ctr"/>
                      <a:r>
                        <a:rPr lang="en-GB" sz="1300" baseline="0" dirty="0" err="1"/>
                        <a:t>f</a:t>
                      </a:r>
                      <a:r>
                        <a:rPr lang="en-GB" sz="1300" baseline="-25000" dirty="0" err="1"/>
                        <a:t>C</a:t>
                      </a:r>
                      <a:endParaRPr lang="en-GB" sz="13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err="1"/>
                        <a:t>F</a:t>
                      </a:r>
                      <a:r>
                        <a:rPr lang="en-GB" sz="1300" baseline="-25000" dirty="0" err="1"/>
                        <a:t>A</a:t>
                      </a:r>
                      <a:r>
                        <a:rPr lang="en-GB" sz="1300" baseline="0" dirty="0" err="1"/>
                        <a:t>f</a:t>
                      </a:r>
                      <a:r>
                        <a:rPr lang="en-GB" sz="1300" baseline="-25000" dirty="0" err="1"/>
                        <a:t>A</a:t>
                      </a:r>
                      <a:r>
                        <a:rPr lang="en-GB" sz="1300" baseline="0" dirty="0" err="1"/>
                        <a:t>L</a:t>
                      </a:r>
                      <a:r>
                        <a:rPr lang="en-GB" sz="1300" baseline="0" dirty="0"/>
                        <a:t>/EA</a:t>
                      </a:r>
                      <a:endParaRPr lang="en-GB" sz="13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err="1"/>
                        <a:t>F</a:t>
                      </a:r>
                      <a:r>
                        <a:rPr lang="en-GB" sz="1300" baseline="-25000" dirty="0" err="1"/>
                        <a:t>C</a:t>
                      </a:r>
                      <a:r>
                        <a:rPr lang="en-GB" sz="1300" baseline="0" dirty="0" err="1"/>
                        <a:t>f</a:t>
                      </a:r>
                      <a:r>
                        <a:rPr lang="en-GB" sz="1300" baseline="-25000" dirty="0" err="1"/>
                        <a:t>C</a:t>
                      </a:r>
                      <a:r>
                        <a:rPr lang="en-GB" sz="1300" baseline="0" dirty="0" err="1"/>
                        <a:t>L</a:t>
                      </a:r>
                      <a:r>
                        <a:rPr lang="en-GB" sz="1300" baseline="0" dirty="0"/>
                        <a:t>/EA</a:t>
                      </a:r>
                      <a:endParaRPr lang="en-GB" sz="1300" baseline="-25000" dirty="0"/>
                    </a:p>
                  </a:txBody>
                  <a:tcPr anchor="ctr"/>
                </a:tc>
                <a:extLst>
                  <a:ext uri="{0D108BD9-81ED-4DB2-BD59-A6C34878D82A}">
                    <a16:rowId xmlns:a16="http://schemas.microsoft.com/office/drawing/2014/main" val="10000"/>
                  </a:ext>
                </a:extLst>
              </a:tr>
              <a:tr h="537100">
                <a:tc>
                  <a:txBody>
                    <a:bodyPr/>
                    <a:lstStyle/>
                    <a:p>
                      <a:pPr algn="ctr"/>
                      <a:endParaRPr lang="en-GB" sz="13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p>
                  </a:txBody>
                  <a:tcPr/>
                </a:tc>
                <a:tc>
                  <a:txBody>
                    <a:bodyPr/>
                    <a:lstStyle/>
                    <a:p>
                      <a:pPr algn="ctr"/>
                      <a:endParaRPr lang="en-GB" sz="1300" dirty="0"/>
                    </a:p>
                  </a:txBody>
                  <a:tcPr/>
                </a:tc>
                <a:tc>
                  <a:txBody>
                    <a:bodyPr/>
                    <a:lstStyle/>
                    <a:p>
                      <a:pPr algn="ctr"/>
                      <a:endParaRPr lang="en-GB" sz="1300" dirty="0"/>
                    </a:p>
                  </a:txBody>
                  <a:tcPr/>
                </a:tc>
                <a:tc>
                  <a:txBody>
                    <a:bodyPr/>
                    <a:lstStyle/>
                    <a:p>
                      <a:pPr algn="ctr"/>
                      <a:endParaRPr lang="en-GB" sz="1300" dirty="0"/>
                    </a:p>
                  </a:txBody>
                  <a:tcPr/>
                </a:tc>
                <a:tc>
                  <a:txBody>
                    <a:bodyPr/>
                    <a:lstStyle/>
                    <a:p>
                      <a:pPr algn="ctr"/>
                      <a:endParaRPr lang="en-GB" sz="1300" dirty="0"/>
                    </a:p>
                  </a:txBody>
                  <a:tcPr/>
                </a:tc>
                <a:extLst>
                  <a:ext uri="{0D108BD9-81ED-4DB2-BD59-A6C34878D82A}">
                    <a16:rowId xmlns:a16="http://schemas.microsoft.com/office/drawing/2014/main" val="10001"/>
                  </a:ext>
                </a:extLst>
              </a:tr>
              <a:tr h="430518">
                <a:tc gridSpan="6">
                  <a:txBody>
                    <a:bodyPr/>
                    <a:lstStyle/>
                    <a:p>
                      <a:pPr algn="ctr"/>
                      <a:endParaRPr lang="en-GB" sz="1400" dirty="0"/>
                    </a:p>
                    <a:p>
                      <a:pPr algn="ctr"/>
                      <a:endParaRPr lang="en-GB" sz="1400" dirty="0"/>
                    </a:p>
                    <a:p>
                      <a:pPr algn="ctr"/>
                      <a:endParaRPr lang="en-GB" sz="1400" dirty="0"/>
                    </a:p>
                  </a:txBody>
                  <a:tcPr/>
                </a:tc>
                <a:tc hMerge="1">
                  <a:txBody>
                    <a:bodyPr/>
                    <a:lstStyle/>
                    <a:p>
                      <a:pPr algn="ctr"/>
                      <a:endParaRPr lang="en-GB" sz="1400" dirty="0"/>
                    </a:p>
                  </a:txBody>
                  <a:tcPr/>
                </a:tc>
                <a:tc hMerge="1">
                  <a:txBody>
                    <a:bodyPr/>
                    <a:lstStyle/>
                    <a:p>
                      <a:pPr algn="ctr"/>
                      <a:endParaRPr lang="en-GB" sz="1400"/>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0002"/>
                  </a:ext>
                </a:extLst>
              </a:tr>
            </a:tbl>
          </a:graphicData>
        </a:graphic>
      </p:graphicFrame>
      <p:grpSp>
        <p:nvGrpSpPr>
          <p:cNvPr id="46" name="Group 45"/>
          <p:cNvGrpSpPr/>
          <p:nvPr/>
        </p:nvGrpSpPr>
        <p:grpSpPr>
          <a:xfrm>
            <a:off x="228600" y="1524000"/>
            <a:ext cx="3076575" cy="2807732"/>
            <a:chOff x="304800" y="2728109"/>
            <a:chExt cx="3076575" cy="2807732"/>
          </a:xfrm>
        </p:grpSpPr>
        <p:cxnSp>
          <p:nvCxnSpPr>
            <p:cNvPr id="20" name="Straight Arrow Connector 19"/>
            <p:cNvCxnSpPr/>
            <p:nvPr/>
          </p:nvCxnSpPr>
          <p:spPr>
            <a:xfrm flipH="1" flipV="1">
              <a:off x="1057747" y="4038600"/>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4440000" flipH="1" flipV="1">
              <a:off x="2077906" y="4070435"/>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04800" y="2728109"/>
              <a:ext cx="3076575" cy="2807732"/>
              <a:chOff x="2971800" y="2353114"/>
              <a:chExt cx="3076575" cy="2807732"/>
            </a:xfrm>
          </p:grpSpPr>
          <p:sp>
            <p:nvSpPr>
              <p:cNvPr id="23" name="TextBox 22"/>
              <p:cNvSpPr txBox="1"/>
              <p:nvPr/>
            </p:nvSpPr>
            <p:spPr>
              <a:xfrm>
                <a:off x="4256066" y="4791514"/>
                <a:ext cx="566654" cy="369332"/>
              </a:xfrm>
              <a:prstGeom prst="rect">
                <a:avLst/>
              </a:prstGeom>
              <a:noFill/>
            </p:spPr>
            <p:txBody>
              <a:bodyPr wrap="square" rtlCol="0">
                <a:spAutoFit/>
              </a:bodyPr>
              <a:lstStyle/>
              <a:p>
                <a:pPr algn="ctr"/>
                <a:r>
                  <a:rPr lang="en-GB" b="1" dirty="0">
                    <a:solidFill>
                      <a:srgbClr val="002060"/>
                    </a:solidFill>
                  </a:rPr>
                  <a:t>P</a:t>
                </a:r>
                <a:endParaRPr lang="en-GB" b="1" baseline="-25000" dirty="0">
                  <a:solidFill>
                    <a:srgbClr val="002060"/>
                  </a:solidFill>
                </a:endParaRPr>
              </a:p>
            </p:txBody>
          </p:sp>
          <p:grpSp>
            <p:nvGrpSpPr>
              <p:cNvPr id="24" name="Group 23"/>
              <p:cNvGrpSpPr/>
              <p:nvPr/>
            </p:nvGrpSpPr>
            <p:grpSpPr>
              <a:xfrm>
                <a:off x="2971800" y="2353114"/>
                <a:ext cx="3076575" cy="2514600"/>
                <a:chOff x="2971800" y="2353114"/>
                <a:chExt cx="3076575" cy="2514600"/>
              </a:xfrm>
            </p:grpSpPr>
            <p:sp>
              <p:nvSpPr>
                <p:cNvPr id="25" name="Isosceles Triangle 24"/>
                <p:cNvSpPr/>
                <p:nvPr/>
              </p:nvSpPr>
              <p:spPr>
                <a:xfrm flipV="1">
                  <a:off x="3049524" y="242836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p:cNvSpPr/>
                <p:nvPr/>
              </p:nvSpPr>
              <p:spPr>
                <a:xfrm flipV="1">
                  <a:off x="4310793" y="24633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p:cNvSpPr/>
                <p:nvPr/>
              </p:nvSpPr>
              <p:spPr>
                <a:xfrm flipV="1">
                  <a:off x="5513451" y="24633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a:stCxn id="25" idx="0"/>
                  <a:endCxn id="33" idx="1"/>
                </p:cNvCxnSpPr>
                <p:nvPr/>
              </p:nvCxnSpPr>
              <p:spPr>
                <a:xfrm>
                  <a:off x="3278124" y="286028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0"/>
                  <a:endCxn id="33" idx="7"/>
                </p:cNvCxnSpPr>
                <p:nvPr/>
              </p:nvCxnSpPr>
              <p:spPr>
                <a:xfrm flipH="1">
                  <a:off x="4620215" y="289523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163824" y="273079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A</a:t>
                  </a:r>
                </a:p>
              </p:txBody>
            </p:sp>
            <p:sp>
              <p:nvSpPr>
                <p:cNvPr id="31" name="Oval 30"/>
                <p:cNvSpPr/>
                <p:nvPr/>
              </p:nvSpPr>
              <p:spPr>
                <a:xfrm>
                  <a:off x="4425093" y="27507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627751" y="27507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C</a:t>
                  </a:r>
                </a:p>
              </p:txBody>
            </p:sp>
            <p:sp>
              <p:nvSpPr>
                <p:cNvPr id="33" name="Oval 32"/>
                <p:cNvSpPr/>
                <p:nvPr/>
              </p:nvSpPr>
              <p:spPr>
                <a:xfrm>
                  <a:off x="4425093" y="437597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cxnSp>
              <p:nvCxnSpPr>
                <p:cNvPr id="34" name="Straight Arrow Connector 33"/>
                <p:cNvCxnSpPr>
                  <a:stCxn id="33" idx="4"/>
                </p:cNvCxnSpPr>
                <p:nvPr/>
              </p:nvCxnSpPr>
              <p:spPr>
                <a:xfrm>
                  <a:off x="4539393" y="4617576"/>
                  <a:ext cx="0" cy="25013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971800" y="235311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435727" y="23744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233069" y="23744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8" name="TextBox 37"/>
            <p:cNvSpPr txBox="1"/>
            <p:nvPr/>
          </p:nvSpPr>
          <p:spPr>
            <a:xfrm>
              <a:off x="2505547" y="3886200"/>
              <a:ext cx="566654" cy="369332"/>
            </a:xfrm>
            <a:prstGeom prst="rect">
              <a:avLst/>
            </a:prstGeom>
            <a:noFill/>
          </p:spPr>
          <p:txBody>
            <a:bodyPr wrap="square" rtlCol="0">
              <a:spAutoFit/>
            </a:bodyPr>
            <a:lstStyle/>
            <a:p>
              <a:pPr algn="ctr"/>
              <a:r>
                <a:rPr lang="en-GB" b="1" dirty="0">
                  <a:solidFill>
                    <a:srgbClr val="7030A0"/>
                  </a:solidFill>
                </a:rPr>
                <a:t>F</a:t>
              </a:r>
              <a:r>
                <a:rPr lang="en-GB" b="1" baseline="-25000" dirty="0">
                  <a:solidFill>
                    <a:srgbClr val="7030A0"/>
                  </a:solidFill>
                </a:rPr>
                <a:t>C</a:t>
              </a:r>
            </a:p>
          </p:txBody>
        </p:sp>
        <p:sp>
          <p:nvSpPr>
            <p:cNvPr id="39" name="TextBox 38"/>
            <p:cNvSpPr txBox="1"/>
            <p:nvPr/>
          </p:nvSpPr>
          <p:spPr>
            <a:xfrm>
              <a:off x="600547" y="3897868"/>
              <a:ext cx="566654" cy="369332"/>
            </a:xfrm>
            <a:prstGeom prst="rect">
              <a:avLst/>
            </a:prstGeom>
            <a:noFill/>
          </p:spPr>
          <p:txBody>
            <a:bodyPr wrap="square" rtlCol="0">
              <a:spAutoFit/>
            </a:bodyPr>
            <a:lstStyle/>
            <a:p>
              <a:pPr algn="ctr"/>
              <a:r>
                <a:rPr lang="en-GB" b="1" dirty="0">
                  <a:solidFill>
                    <a:srgbClr val="7030A0"/>
                  </a:solidFill>
                </a:rPr>
                <a:t>F</a:t>
              </a:r>
              <a:r>
                <a:rPr lang="en-GB" b="1" baseline="-25000" dirty="0">
                  <a:solidFill>
                    <a:srgbClr val="7030A0"/>
                  </a:solidFill>
                </a:rPr>
                <a:t>A</a:t>
              </a:r>
            </a:p>
          </p:txBody>
        </p:sp>
        <p:cxnSp>
          <p:nvCxnSpPr>
            <p:cNvPr id="44" name="Straight Connector 43"/>
            <p:cNvCxnSpPr>
              <a:stCxn id="33" idx="0"/>
            </p:cNvCxnSpPr>
            <p:nvPr/>
          </p:nvCxnSpPr>
          <p:spPr>
            <a:xfrm flipV="1">
              <a:off x="1872393" y="3733800"/>
              <a:ext cx="0" cy="1017167"/>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986693" y="3897868"/>
              <a:ext cx="442654" cy="369332"/>
            </a:xfrm>
            <a:prstGeom prst="rect">
              <a:avLst/>
            </a:prstGeom>
            <a:noFill/>
          </p:spPr>
          <p:txBody>
            <a:bodyPr wrap="square" rtlCol="0">
              <a:spAutoFit/>
            </a:bodyPr>
            <a:lstStyle/>
            <a:p>
              <a:r>
                <a:rPr lang="el-GR" i="1" dirty="0"/>
                <a:t>θ</a:t>
              </a:r>
              <a:endParaRPr lang="en-GB" i="1" dirty="0"/>
            </a:p>
          </p:txBody>
        </p:sp>
      </p:grpSp>
      <p:graphicFrame>
        <p:nvGraphicFramePr>
          <p:cNvPr id="48" name="Object 47"/>
          <p:cNvGraphicFramePr>
            <a:graphicFrameLocks noChangeAspect="1"/>
          </p:cNvGraphicFramePr>
          <p:nvPr>
            <p:extLst>
              <p:ext uri="{D42A27DB-BD31-4B8C-83A1-F6EECF244321}">
                <p14:modId xmlns:p14="http://schemas.microsoft.com/office/powerpoint/2010/main" val="3076730133"/>
              </p:ext>
            </p:extLst>
          </p:nvPr>
        </p:nvGraphicFramePr>
        <p:xfrm>
          <a:off x="1637263" y="4983817"/>
          <a:ext cx="615797" cy="515938"/>
        </p:xfrm>
        <a:graphic>
          <a:graphicData uri="http://schemas.openxmlformats.org/presentationml/2006/ole">
            <mc:AlternateContent xmlns:mc="http://schemas.openxmlformats.org/markup-compatibility/2006">
              <mc:Choice xmlns:v="urn:schemas-microsoft-com:vml" Requires="v">
                <p:oleObj name="Equation" r:id="rId4" imgW="469800" imgH="393480" progId="Equation.3">
                  <p:embed/>
                </p:oleObj>
              </mc:Choice>
              <mc:Fallback>
                <p:oleObj name="Equation" r:id="rId4" imgW="469800" imgH="393480" progId="Equation.3">
                  <p:embed/>
                  <p:pic>
                    <p:nvPicPr>
                      <p:cNvPr id="0" name="Picture 4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263" y="4983817"/>
                        <a:ext cx="61579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775518526"/>
              </p:ext>
            </p:extLst>
          </p:nvPr>
        </p:nvGraphicFramePr>
        <p:xfrm>
          <a:off x="2712077" y="4982110"/>
          <a:ext cx="619873" cy="519353"/>
        </p:xfrm>
        <a:graphic>
          <a:graphicData uri="http://schemas.openxmlformats.org/presentationml/2006/ole">
            <mc:AlternateContent xmlns:mc="http://schemas.openxmlformats.org/markup-compatibility/2006">
              <mc:Choice xmlns:v="urn:schemas-microsoft-com:vml" Requires="v">
                <p:oleObj name="Equation" r:id="rId6" imgW="469800" imgH="393480" progId="Equation.3">
                  <p:embed/>
                </p:oleObj>
              </mc:Choice>
              <mc:Fallback>
                <p:oleObj name="Equation" r:id="rId6" imgW="469800" imgH="393480" progId="Equation.3">
                  <p:embed/>
                  <p:pic>
                    <p:nvPicPr>
                      <p:cNvPr id="0" name="Picture 4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2077" y="4982110"/>
                        <a:ext cx="619873" cy="5193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848084192"/>
              </p:ext>
            </p:extLst>
          </p:nvPr>
        </p:nvGraphicFramePr>
        <p:xfrm>
          <a:off x="3834363" y="4983818"/>
          <a:ext cx="615796" cy="515937"/>
        </p:xfrm>
        <a:graphic>
          <a:graphicData uri="http://schemas.openxmlformats.org/presentationml/2006/ole">
            <mc:AlternateContent xmlns:mc="http://schemas.openxmlformats.org/markup-compatibility/2006">
              <mc:Choice xmlns:v="urn:schemas-microsoft-com:vml" Requires="v">
                <p:oleObj name="Equation" r:id="rId8" imgW="469800" imgH="393480" progId="Equation.3">
                  <p:embed/>
                </p:oleObj>
              </mc:Choice>
              <mc:Fallback>
                <p:oleObj name="Equation" r:id="rId8" imgW="469800" imgH="393480" progId="Equation.3">
                  <p:embed/>
                  <p:pic>
                    <p:nvPicPr>
                      <p:cNvPr id="0" name="Picture 4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4363" y="4983818"/>
                        <a:ext cx="615796"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143438374"/>
              </p:ext>
            </p:extLst>
          </p:nvPr>
        </p:nvGraphicFramePr>
        <p:xfrm>
          <a:off x="4879934" y="4983818"/>
          <a:ext cx="615795" cy="515936"/>
        </p:xfrm>
        <a:graphic>
          <a:graphicData uri="http://schemas.openxmlformats.org/presentationml/2006/ole">
            <mc:AlternateContent xmlns:mc="http://schemas.openxmlformats.org/markup-compatibility/2006">
              <mc:Choice xmlns:v="urn:schemas-microsoft-com:vml" Requires="v">
                <p:oleObj name="Equation" r:id="rId10" imgW="469800" imgH="393480" progId="Equation.3">
                  <p:embed/>
                </p:oleObj>
              </mc:Choice>
              <mc:Fallback>
                <p:oleObj name="Equation" r:id="rId10" imgW="469800" imgH="393480" progId="Equation.3">
                  <p:embed/>
                  <p:pic>
                    <p:nvPicPr>
                      <p:cNvPr id="0" name="Picture 4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9934" y="4983818"/>
                        <a:ext cx="615795" cy="515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968227038"/>
              </p:ext>
            </p:extLst>
          </p:nvPr>
        </p:nvGraphicFramePr>
        <p:xfrm>
          <a:off x="5719763" y="5014913"/>
          <a:ext cx="835025" cy="454025"/>
        </p:xfrm>
        <a:graphic>
          <a:graphicData uri="http://schemas.openxmlformats.org/presentationml/2006/ole">
            <mc:AlternateContent xmlns:mc="http://schemas.openxmlformats.org/markup-compatibility/2006">
              <mc:Choice xmlns:v="urn:schemas-microsoft-com:vml" Requires="v">
                <p:oleObj name="Equation" r:id="rId12" imgW="723600" imgH="393480" progId="Equation.3">
                  <p:embed/>
                </p:oleObj>
              </mc:Choice>
              <mc:Fallback>
                <p:oleObj name="Equation" r:id="rId12" imgW="723600" imgH="393480" progId="Equation.3">
                  <p:embed/>
                  <p:pic>
                    <p:nvPicPr>
                      <p:cNvPr id="0" name="Picture 4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9763" y="5014913"/>
                        <a:ext cx="83502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838607980"/>
              </p:ext>
            </p:extLst>
          </p:nvPr>
        </p:nvGraphicFramePr>
        <p:xfrm>
          <a:off x="6927850" y="5014913"/>
          <a:ext cx="833438" cy="454025"/>
        </p:xfrm>
        <a:graphic>
          <a:graphicData uri="http://schemas.openxmlformats.org/presentationml/2006/ole">
            <mc:AlternateContent xmlns:mc="http://schemas.openxmlformats.org/markup-compatibility/2006">
              <mc:Choice xmlns:v="urn:schemas-microsoft-com:vml" Requires="v">
                <p:oleObj name="Equation" r:id="rId14" imgW="723600" imgH="393480" progId="Equation.3">
                  <p:embed/>
                </p:oleObj>
              </mc:Choice>
              <mc:Fallback>
                <p:oleObj name="Equation" r:id="rId14" imgW="723600" imgH="393480" progId="Equation.3">
                  <p:embed/>
                  <p:pic>
                    <p:nvPicPr>
                      <p:cNvPr id="0" name="Picture 4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7850" y="5014913"/>
                        <a:ext cx="83343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3124576680"/>
              </p:ext>
            </p:extLst>
          </p:nvPr>
        </p:nvGraphicFramePr>
        <p:xfrm>
          <a:off x="5381625" y="5592763"/>
          <a:ext cx="2444750" cy="598487"/>
        </p:xfrm>
        <a:graphic>
          <a:graphicData uri="http://schemas.openxmlformats.org/presentationml/2006/ole">
            <mc:AlternateContent xmlns:mc="http://schemas.openxmlformats.org/markup-compatibility/2006">
              <mc:Choice xmlns:v="urn:schemas-microsoft-com:vml" Requires="v">
                <p:oleObj name="Equation" r:id="rId16" imgW="1815840" imgH="444240" progId="Equation.3">
                  <p:embed/>
                </p:oleObj>
              </mc:Choice>
              <mc:Fallback>
                <p:oleObj name="Equation" r:id="rId16" imgW="1815840" imgH="444240" progId="Equation.3">
                  <p:embed/>
                  <p:pic>
                    <p:nvPicPr>
                      <p:cNvPr id="0" name="Picture 4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81625" y="5592763"/>
                        <a:ext cx="2444750"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p:nvGrpSpPr>
        <p:grpSpPr>
          <a:xfrm>
            <a:off x="5838825" y="1524000"/>
            <a:ext cx="3076575" cy="2807732"/>
            <a:chOff x="304800" y="2728109"/>
            <a:chExt cx="3076575" cy="2807732"/>
          </a:xfrm>
        </p:grpSpPr>
        <p:cxnSp>
          <p:nvCxnSpPr>
            <p:cNvPr id="59" name="Straight Arrow Connector 58"/>
            <p:cNvCxnSpPr/>
            <p:nvPr/>
          </p:nvCxnSpPr>
          <p:spPr>
            <a:xfrm flipH="1" flipV="1">
              <a:off x="1057747" y="4038600"/>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4440000" flipH="1" flipV="1">
              <a:off x="2077906" y="4070435"/>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304800" y="2728109"/>
              <a:ext cx="3076575" cy="2807732"/>
              <a:chOff x="2971800" y="2353114"/>
              <a:chExt cx="3076575" cy="2807732"/>
            </a:xfrm>
          </p:grpSpPr>
          <p:sp>
            <p:nvSpPr>
              <p:cNvPr id="66" name="TextBox 65"/>
              <p:cNvSpPr txBox="1"/>
              <p:nvPr/>
            </p:nvSpPr>
            <p:spPr>
              <a:xfrm>
                <a:off x="4256066" y="4791514"/>
                <a:ext cx="566654" cy="369332"/>
              </a:xfrm>
              <a:prstGeom prst="rect">
                <a:avLst/>
              </a:prstGeom>
              <a:noFill/>
            </p:spPr>
            <p:txBody>
              <a:bodyPr wrap="square" rtlCol="0">
                <a:spAutoFit/>
              </a:bodyPr>
              <a:lstStyle/>
              <a:p>
                <a:pPr algn="ctr"/>
                <a:r>
                  <a:rPr lang="en-GB" b="1" dirty="0">
                    <a:solidFill>
                      <a:srgbClr val="00B050"/>
                    </a:solidFill>
                  </a:rPr>
                  <a:t>1</a:t>
                </a:r>
                <a:endParaRPr lang="en-GB" b="1" baseline="-25000" dirty="0">
                  <a:solidFill>
                    <a:srgbClr val="00B050"/>
                  </a:solidFill>
                </a:endParaRPr>
              </a:p>
            </p:txBody>
          </p:sp>
          <p:grpSp>
            <p:nvGrpSpPr>
              <p:cNvPr id="67" name="Group 66"/>
              <p:cNvGrpSpPr/>
              <p:nvPr/>
            </p:nvGrpSpPr>
            <p:grpSpPr>
              <a:xfrm>
                <a:off x="2971800" y="2353114"/>
                <a:ext cx="3076575" cy="2514600"/>
                <a:chOff x="2971800" y="2353114"/>
                <a:chExt cx="3076575" cy="2514600"/>
              </a:xfrm>
            </p:grpSpPr>
            <p:sp>
              <p:nvSpPr>
                <p:cNvPr id="68" name="Isosceles Triangle 67"/>
                <p:cNvSpPr/>
                <p:nvPr/>
              </p:nvSpPr>
              <p:spPr>
                <a:xfrm flipV="1">
                  <a:off x="3049524" y="242836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flipV="1">
                  <a:off x="4310793" y="24633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flipV="1">
                  <a:off x="5513451" y="24633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p:cNvCxnSpPr>
                  <a:stCxn id="68" idx="0"/>
                  <a:endCxn id="76" idx="1"/>
                </p:cNvCxnSpPr>
                <p:nvPr/>
              </p:nvCxnSpPr>
              <p:spPr>
                <a:xfrm>
                  <a:off x="3278124" y="286028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70" idx="0"/>
                  <a:endCxn id="76" idx="7"/>
                </p:cNvCxnSpPr>
                <p:nvPr/>
              </p:nvCxnSpPr>
              <p:spPr>
                <a:xfrm flipH="1">
                  <a:off x="4620215" y="289523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3163824" y="273079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A</a:t>
                  </a:r>
                </a:p>
              </p:txBody>
            </p:sp>
            <p:sp>
              <p:nvSpPr>
                <p:cNvPr id="74" name="Oval 73"/>
                <p:cNvSpPr/>
                <p:nvPr/>
              </p:nvSpPr>
              <p:spPr>
                <a:xfrm>
                  <a:off x="4425093" y="27507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5627751" y="27507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C</a:t>
                  </a:r>
                </a:p>
              </p:txBody>
            </p:sp>
            <p:sp>
              <p:nvSpPr>
                <p:cNvPr id="76" name="Oval 75"/>
                <p:cNvSpPr/>
                <p:nvPr/>
              </p:nvSpPr>
              <p:spPr>
                <a:xfrm>
                  <a:off x="4425093" y="437597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cxnSp>
              <p:nvCxnSpPr>
                <p:cNvPr id="77" name="Straight Arrow Connector 76"/>
                <p:cNvCxnSpPr>
                  <a:stCxn id="76" idx="4"/>
                </p:cNvCxnSpPr>
                <p:nvPr/>
              </p:nvCxnSpPr>
              <p:spPr>
                <a:xfrm>
                  <a:off x="4539393" y="4617576"/>
                  <a:ext cx="0" cy="25013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971800" y="235311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5435727" y="23744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4233069" y="23744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2" name="TextBox 61"/>
            <p:cNvSpPr txBox="1"/>
            <p:nvPr/>
          </p:nvSpPr>
          <p:spPr>
            <a:xfrm>
              <a:off x="2505547" y="3886200"/>
              <a:ext cx="566654" cy="369332"/>
            </a:xfrm>
            <a:prstGeom prst="rect">
              <a:avLst/>
            </a:prstGeom>
            <a:noFill/>
          </p:spPr>
          <p:txBody>
            <a:bodyPr wrap="square" rtlCol="0">
              <a:spAutoFit/>
            </a:bodyPr>
            <a:lstStyle/>
            <a:p>
              <a:pPr algn="ctr"/>
              <a:r>
                <a:rPr lang="en-GB" b="1" dirty="0" err="1">
                  <a:solidFill>
                    <a:srgbClr val="7030A0"/>
                  </a:solidFill>
                </a:rPr>
                <a:t>f</a:t>
              </a:r>
              <a:r>
                <a:rPr lang="en-GB" b="1" baseline="-25000" dirty="0" err="1">
                  <a:solidFill>
                    <a:srgbClr val="7030A0"/>
                  </a:solidFill>
                </a:rPr>
                <a:t>C</a:t>
              </a:r>
              <a:endParaRPr lang="en-GB" b="1" baseline="-25000" dirty="0">
                <a:solidFill>
                  <a:srgbClr val="7030A0"/>
                </a:solidFill>
              </a:endParaRPr>
            </a:p>
          </p:txBody>
        </p:sp>
        <p:sp>
          <p:nvSpPr>
            <p:cNvPr id="63" name="TextBox 62"/>
            <p:cNvSpPr txBox="1"/>
            <p:nvPr/>
          </p:nvSpPr>
          <p:spPr>
            <a:xfrm>
              <a:off x="600547" y="3897868"/>
              <a:ext cx="566654" cy="369332"/>
            </a:xfrm>
            <a:prstGeom prst="rect">
              <a:avLst/>
            </a:prstGeom>
            <a:noFill/>
          </p:spPr>
          <p:txBody>
            <a:bodyPr wrap="square" rtlCol="0">
              <a:spAutoFit/>
            </a:bodyPr>
            <a:lstStyle/>
            <a:p>
              <a:pPr algn="ctr"/>
              <a:r>
                <a:rPr lang="en-GB" b="1" dirty="0" err="1">
                  <a:solidFill>
                    <a:srgbClr val="7030A0"/>
                  </a:solidFill>
                </a:rPr>
                <a:t>f</a:t>
              </a:r>
              <a:r>
                <a:rPr lang="en-GB" b="1" baseline="-25000" dirty="0" err="1">
                  <a:solidFill>
                    <a:srgbClr val="7030A0"/>
                  </a:solidFill>
                </a:rPr>
                <a:t>A</a:t>
              </a:r>
              <a:endParaRPr lang="en-GB" b="1" baseline="-25000" dirty="0">
                <a:solidFill>
                  <a:srgbClr val="7030A0"/>
                </a:solidFill>
              </a:endParaRPr>
            </a:p>
          </p:txBody>
        </p:sp>
        <p:cxnSp>
          <p:nvCxnSpPr>
            <p:cNvPr id="64" name="Straight Connector 63"/>
            <p:cNvCxnSpPr>
              <a:stCxn id="76" idx="0"/>
            </p:cNvCxnSpPr>
            <p:nvPr/>
          </p:nvCxnSpPr>
          <p:spPr>
            <a:xfrm flipV="1">
              <a:off x="1872393" y="3733800"/>
              <a:ext cx="0" cy="1017167"/>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986693" y="3897868"/>
              <a:ext cx="442654" cy="369332"/>
            </a:xfrm>
            <a:prstGeom prst="rect">
              <a:avLst/>
            </a:prstGeom>
            <a:noFill/>
          </p:spPr>
          <p:txBody>
            <a:bodyPr wrap="square" rtlCol="0">
              <a:spAutoFit/>
            </a:bodyPr>
            <a:lstStyle/>
            <a:p>
              <a:r>
                <a:rPr lang="el-GR" i="1" dirty="0"/>
                <a:t>θ</a:t>
              </a:r>
              <a:endParaRPr lang="en-GB" i="1" dirty="0"/>
            </a:p>
          </p:txBody>
        </p:sp>
      </p:grpSp>
      <p:graphicFrame>
        <p:nvGraphicFramePr>
          <p:cNvPr id="81" name="Object 80"/>
          <p:cNvGraphicFramePr>
            <a:graphicFrameLocks noChangeAspect="1"/>
          </p:cNvGraphicFramePr>
          <p:nvPr/>
        </p:nvGraphicFramePr>
        <p:xfrm>
          <a:off x="2362200" y="3200400"/>
          <a:ext cx="3485896" cy="927100"/>
        </p:xfrm>
        <a:graphic>
          <a:graphicData uri="http://schemas.openxmlformats.org/presentationml/2006/ole">
            <mc:AlternateContent xmlns:mc="http://schemas.openxmlformats.org/markup-compatibility/2006">
              <mc:Choice xmlns:v="urn:schemas-microsoft-com:vml" Requires="v">
                <p:oleObj name="Equation" r:id="rId18" imgW="2387520" imgH="634680" progId="Equation.3">
                  <p:embed/>
                </p:oleObj>
              </mc:Choice>
              <mc:Fallback>
                <p:oleObj name="Equation" r:id="rId18" imgW="2387520" imgH="634680" progId="Equation.3">
                  <p:embed/>
                  <p:pic>
                    <p:nvPicPr>
                      <p:cNvPr id="0" name="Picture 49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3200400"/>
                        <a:ext cx="3485896"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p:cNvGrpSpPr/>
          <p:nvPr/>
        </p:nvGrpSpPr>
        <p:grpSpPr>
          <a:xfrm>
            <a:off x="3662425" y="1548087"/>
            <a:ext cx="1811275" cy="440170"/>
            <a:chOff x="3662425" y="1548087"/>
            <a:chExt cx="1811275" cy="440170"/>
          </a:xfrm>
        </p:grpSpPr>
        <p:sp>
          <p:nvSpPr>
            <p:cNvPr id="82" name="Oval 81"/>
            <p:cNvSpPr/>
            <p:nvPr/>
          </p:nvSpPr>
          <p:spPr>
            <a:xfrm>
              <a:off x="4450159" y="1746653"/>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cxnSp>
          <p:nvCxnSpPr>
            <p:cNvPr id="6" name="Straight Arrow Connector 5"/>
            <p:cNvCxnSpPr>
              <a:stCxn id="82" idx="2"/>
            </p:cNvCxnSpPr>
            <p:nvPr/>
          </p:nvCxnSpPr>
          <p:spPr>
            <a:xfrm flipH="1">
              <a:off x="4038600" y="1867455"/>
              <a:ext cx="411559"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flipH="1">
              <a:off x="4678759" y="1867455"/>
              <a:ext cx="411559"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4" name="Object 83"/>
            <p:cNvGraphicFramePr>
              <a:graphicFrameLocks noChangeAspect="1"/>
            </p:cNvGraphicFramePr>
            <p:nvPr>
              <p:extLst>
                <p:ext uri="{D42A27DB-BD31-4B8C-83A1-F6EECF244321}">
                  <p14:modId xmlns:p14="http://schemas.microsoft.com/office/powerpoint/2010/main" val="2067569857"/>
                </p:ext>
              </p:extLst>
            </p:nvPr>
          </p:nvGraphicFramePr>
          <p:xfrm>
            <a:off x="3662425" y="1548087"/>
            <a:ext cx="741363" cy="334963"/>
          </p:xfrm>
          <a:graphic>
            <a:graphicData uri="http://schemas.openxmlformats.org/presentationml/2006/ole">
              <mc:AlternateContent xmlns:mc="http://schemas.openxmlformats.org/markup-compatibility/2006">
                <mc:Choice xmlns:v="urn:schemas-microsoft-com:vml" Requires="v">
                  <p:oleObj name="Equation" r:id="rId20" imgW="507960" imgH="228600" progId="Equation.DSMT4">
                    <p:embed/>
                  </p:oleObj>
                </mc:Choice>
                <mc:Fallback>
                  <p:oleObj name="Equation" r:id="rId20" imgW="507960" imgH="228600" progId="Equation.DSMT4">
                    <p:embed/>
                    <p:pic>
                      <p:nvPicPr>
                        <p:cNvPr id="81" name="Object 80"/>
                        <p:cNvPicPr>
                          <a:picLocks noChangeAspect="1" noChangeArrowheads="1"/>
                        </p:cNvPicPr>
                        <p:nvPr/>
                      </p:nvPicPr>
                      <p:blipFill>
                        <a:blip r:embed="rId21"/>
                        <a:srcRect/>
                        <a:stretch>
                          <a:fillRect/>
                        </a:stretch>
                      </p:blipFill>
                      <p:spPr bwMode="auto">
                        <a:xfrm>
                          <a:off x="3662425" y="1548087"/>
                          <a:ext cx="74136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2800778881"/>
                </p:ext>
              </p:extLst>
            </p:nvPr>
          </p:nvGraphicFramePr>
          <p:xfrm>
            <a:off x="4713288" y="1548087"/>
            <a:ext cx="760412" cy="334963"/>
          </p:xfrm>
          <a:graphic>
            <a:graphicData uri="http://schemas.openxmlformats.org/presentationml/2006/ole">
              <mc:AlternateContent xmlns:mc="http://schemas.openxmlformats.org/markup-compatibility/2006">
                <mc:Choice xmlns:v="urn:schemas-microsoft-com:vml" Requires="v">
                  <p:oleObj name="Equation" r:id="rId22" imgW="520560" imgH="228600" progId="Equation.DSMT4">
                    <p:embed/>
                  </p:oleObj>
                </mc:Choice>
                <mc:Fallback>
                  <p:oleObj name="Equation" r:id="rId22" imgW="520560" imgH="228600" progId="Equation.DSMT4">
                    <p:embed/>
                    <p:pic>
                      <p:nvPicPr>
                        <p:cNvPr id="84" name="Object 83"/>
                        <p:cNvPicPr>
                          <a:picLocks noChangeAspect="1" noChangeArrowheads="1"/>
                        </p:cNvPicPr>
                        <p:nvPr/>
                      </p:nvPicPr>
                      <p:blipFill>
                        <a:blip r:embed="rId23"/>
                        <a:srcRect/>
                        <a:stretch>
                          <a:fillRect/>
                        </a:stretch>
                      </p:blipFill>
                      <p:spPr bwMode="auto">
                        <a:xfrm>
                          <a:off x="4713288" y="1548087"/>
                          <a:ext cx="760412"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8"/>
          <p:cNvGrpSpPr/>
          <p:nvPr/>
        </p:nvGrpSpPr>
        <p:grpSpPr>
          <a:xfrm>
            <a:off x="3662425" y="2063475"/>
            <a:ext cx="1828738" cy="984757"/>
            <a:chOff x="3662425" y="2063475"/>
            <a:chExt cx="1828738" cy="984757"/>
          </a:xfrm>
        </p:grpSpPr>
        <p:graphicFrame>
          <p:nvGraphicFramePr>
            <p:cNvPr id="90" name="Object 89"/>
            <p:cNvGraphicFramePr>
              <a:graphicFrameLocks noChangeAspect="1"/>
            </p:cNvGraphicFramePr>
            <p:nvPr>
              <p:extLst>
                <p:ext uri="{D42A27DB-BD31-4B8C-83A1-F6EECF244321}">
                  <p14:modId xmlns:p14="http://schemas.microsoft.com/office/powerpoint/2010/main" val="422386659"/>
                </p:ext>
              </p:extLst>
            </p:nvPr>
          </p:nvGraphicFramePr>
          <p:xfrm>
            <a:off x="4713288" y="2180432"/>
            <a:ext cx="777875" cy="334963"/>
          </p:xfrm>
          <a:graphic>
            <a:graphicData uri="http://schemas.openxmlformats.org/presentationml/2006/ole">
              <mc:AlternateContent xmlns:mc="http://schemas.openxmlformats.org/markup-compatibility/2006">
                <mc:Choice xmlns:v="urn:schemas-microsoft-com:vml" Requires="v">
                  <p:oleObj name="Equation" r:id="rId24" imgW="533160" imgH="228600" progId="Equation.DSMT4">
                    <p:embed/>
                  </p:oleObj>
                </mc:Choice>
                <mc:Fallback>
                  <p:oleObj name="Equation" r:id="rId24" imgW="533160" imgH="228600" progId="Equation.DSMT4">
                    <p:embed/>
                    <p:pic>
                      <p:nvPicPr>
                        <p:cNvPr id="85" name="Object 84"/>
                        <p:cNvPicPr>
                          <a:picLocks noChangeAspect="1" noChangeArrowheads="1"/>
                        </p:cNvPicPr>
                        <p:nvPr/>
                      </p:nvPicPr>
                      <p:blipFill>
                        <a:blip r:embed="rId25"/>
                        <a:srcRect/>
                        <a:stretch>
                          <a:fillRect/>
                        </a:stretch>
                      </p:blipFill>
                      <p:spPr bwMode="auto">
                        <a:xfrm>
                          <a:off x="4713288" y="2180432"/>
                          <a:ext cx="7778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1" name="Straight Arrow Connector 90"/>
            <p:cNvCxnSpPr>
              <a:stCxn id="86" idx="4"/>
            </p:cNvCxnSpPr>
            <p:nvPr/>
          </p:nvCxnSpPr>
          <p:spPr>
            <a:xfrm>
              <a:off x="4577159" y="2667000"/>
              <a:ext cx="0" cy="38123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4635967" y="2066119"/>
              <a:ext cx="0" cy="38123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517857" y="2063475"/>
              <a:ext cx="0" cy="38123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4" name="Object 93"/>
            <p:cNvGraphicFramePr>
              <a:graphicFrameLocks noChangeAspect="1"/>
            </p:cNvGraphicFramePr>
            <p:nvPr>
              <p:extLst>
                <p:ext uri="{D42A27DB-BD31-4B8C-83A1-F6EECF244321}">
                  <p14:modId xmlns:p14="http://schemas.microsoft.com/office/powerpoint/2010/main" val="3823827958"/>
                </p:ext>
              </p:extLst>
            </p:nvPr>
          </p:nvGraphicFramePr>
          <p:xfrm>
            <a:off x="3662425" y="2180432"/>
            <a:ext cx="777875" cy="334962"/>
          </p:xfrm>
          <a:graphic>
            <a:graphicData uri="http://schemas.openxmlformats.org/presentationml/2006/ole">
              <mc:AlternateContent xmlns:mc="http://schemas.openxmlformats.org/markup-compatibility/2006">
                <mc:Choice xmlns:v="urn:schemas-microsoft-com:vml" Requires="v">
                  <p:oleObj name="Equation" r:id="rId26" imgW="533160" imgH="228600" progId="Equation.DSMT4">
                    <p:embed/>
                  </p:oleObj>
                </mc:Choice>
                <mc:Fallback>
                  <p:oleObj name="Equation" r:id="rId26" imgW="533160" imgH="228600" progId="Equation.DSMT4">
                    <p:embed/>
                    <p:pic>
                      <p:nvPicPr>
                        <p:cNvPr id="84" name="Object 83"/>
                        <p:cNvPicPr>
                          <a:picLocks noChangeAspect="1" noChangeArrowheads="1"/>
                        </p:cNvPicPr>
                        <p:nvPr/>
                      </p:nvPicPr>
                      <p:blipFill>
                        <a:blip r:embed="rId27"/>
                        <a:srcRect/>
                        <a:stretch>
                          <a:fillRect/>
                        </a:stretch>
                      </p:blipFill>
                      <p:spPr bwMode="auto">
                        <a:xfrm>
                          <a:off x="3662425" y="2180432"/>
                          <a:ext cx="777875"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Oval 85"/>
            <p:cNvSpPr/>
            <p:nvPr/>
          </p:nvSpPr>
          <p:spPr>
            <a:xfrm>
              <a:off x="4462859" y="2425396"/>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graphicFrame>
          <p:nvGraphicFramePr>
            <p:cNvPr id="95" name="Object 94"/>
            <p:cNvGraphicFramePr>
              <a:graphicFrameLocks noChangeAspect="1"/>
            </p:cNvGraphicFramePr>
            <p:nvPr>
              <p:extLst>
                <p:ext uri="{D42A27DB-BD31-4B8C-83A1-F6EECF244321}">
                  <p14:modId xmlns:p14="http://schemas.microsoft.com/office/powerpoint/2010/main" val="1927454792"/>
                </p:ext>
              </p:extLst>
            </p:nvPr>
          </p:nvGraphicFramePr>
          <p:xfrm>
            <a:off x="4713288" y="2741613"/>
            <a:ext cx="222250" cy="242887"/>
          </p:xfrm>
          <a:graphic>
            <a:graphicData uri="http://schemas.openxmlformats.org/presentationml/2006/ole">
              <mc:AlternateContent xmlns:mc="http://schemas.openxmlformats.org/markup-compatibility/2006">
                <mc:Choice xmlns:v="urn:schemas-microsoft-com:vml" Requires="v">
                  <p:oleObj name="Equation" r:id="rId28" imgW="152280" imgH="164880" progId="Equation.DSMT4">
                    <p:embed/>
                  </p:oleObj>
                </mc:Choice>
                <mc:Fallback>
                  <p:oleObj name="Equation" r:id="rId28" imgW="152280" imgH="164880" progId="Equation.DSMT4">
                    <p:embed/>
                    <p:pic>
                      <p:nvPicPr>
                        <p:cNvPr id="90" name="Object 89"/>
                        <p:cNvPicPr>
                          <a:picLocks noChangeAspect="1" noChangeArrowheads="1"/>
                        </p:cNvPicPr>
                        <p:nvPr/>
                      </p:nvPicPr>
                      <p:blipFill>
                        <a:blip r:embed="rId29"/>
                        <a:srcRect/>
                        <a:stretch>
                          <a:fillRect/>
                        </a:stretch>
                      </p:blipFill>
                      <p:spPr bwMode="auto">
                        <a:xfrm>
                          <a:off x="4713288" y="2741613"/>
                          <a:ext cx="222250" cy="24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9069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diamond(in)">
                                      <p:cBhvr>
                                        <p:cTn id="30" dur="2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circle(in)">
                                      <p:cBhvr>
                                        <p:cTn id="35" dur="2000"/>
                                        <p:tgtEl>
                                          <p:spTgt spid="48"/>
                                        </p:tgtEl>
                                      </p:cBhvr>
                                    </p:animEffect>
                                  </p:childTnLst>
                                </p:cTn>
                              </p:par>
                              <p:par>
                                <p:cTn id="36" presetID="6" presetClass="entr" presetSubtype="16"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circle(in)">
                                      <p:cBhvr>
                                        <p:cTn id="38" dur="20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inVertical)">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circle(in)">
                                      <p:cBhvr>
                                        <p:cTn id="48" dur="2000"/>
                                        <p:tgtEl>
                                          <p:spTgt spid="50"/>
                                        </p:tgtEl>
                                      </p:cBhvr>
                                    </p:animEffect>
                                  </p:childTnLst>
                                </p:cTn>
                              </p:par>
                              <p:par>
                                <p:cTn id="49" presetID="6" presetClass="entr" presetSubtype="16"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circle(in)">
                                      <p:cBhvr>
                                        <p:cTn id="51" dur="20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circle(in)">
                                      <p:cBhvr>
                                        <p:cTn id="56" dur="2000"/>
                                        <p:tgtEl>
                                          <p:spTgt spid="52"/>
                                        </p:tgtEl>
                                      </p:cBhvr>
                                    </p:animEffect>
                                  </p:childTnLst>
                                </p:cTn>
                              </p:par>
                              <p:par>
                                <p:cTn id="57" presetID="6" presetClass="entr" presetSubtype="16"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circle(in)">
                                      <p:cBhvr>
                                        <p:cTn id="59" dur="20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circle(in)">
                                      <p:cBhvr>
                                        <p:cTn id="6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12</a:t>
            </a:fld>
            <a:endParaRPr lang="en-GB"/>
          </a:p>
        </p:txBody>
      </p:sp>
      <p:graphicFrame>
        <p:nvGraphicFramePr>
          <p:cNvPr id="22" name="Table 21"/>
          <p:cNvGraphicFramePr>
            <a:graphicFrameLocks noGrp="1"/>
          </p:cNvGraphicFramePr>
          <p:nvPr>
            <p:extLst>
              <p:ext uri="{D42A27DB-BD31-4B8C-83A1-F6EECF244321}">
                <p14:modId xmlns:p14="http://schemas.microsoft.com/office/powerpoint/2010/main" val="1220003192"/>
              </p:ext>
            </p:extLst>
          </p:nvPr>
        </p:nvGraphicFramePr>
        <p:xfrm>
          <a:off x="301753" y="4145280"/>
          <a:ext cx="8534399" cy="1950720"/>
        </p:xfrm>
        <a:graphic>
          <a:graphicData uri="http://schemas.openxmlformats.org/drawingml/2006/table">
            <a:tbl>
              <a:tblPr firstRow="1" bandRow="1">
                <a:tableStyleId>{5C22544A-7EE6-4342-B048-85BDC9FD1C3A}</a:tableStyleId>
              </a:tblPr>
              <a:tblGrid>
                <a:gridCol w="899240">
                  <a:extLst>
                    <a:ext uri="{9D8B030D-6E8A-4147-A177-3AD203B41FA5}">
                      <a16:colId xmlns:a16="http://schemas.microsoft.com/office/drawing/2014/main" val="20000"/>
                    </a:ext>
                  </a:extLst>
                </a:gridCol>
                <a:gridCol w="976958">
                  <a:extLst>
                    <a:ext uri="{9D8B030D-6E8A-4147-A177-3AD203B41FA5}">
                      <a16:colId xmlns:a16="http://schemas.microsoft.com/office/drawing/2014/main" val="20001"/>
                    </a:ext>
                  </a:extLst>
                </a:gridCol>
                <a:gridCol w="976958">
                  <a:extLst>
                    <a:ext uri="{9D8B030D-6E8A-4147-A177-3AD203B41FA5}">
                      <a16:colId xmlns:a16="http://schemas.microsoft.com/office/drawing/2014/main" val="20002"/>
                    </a:ext>
                  </a:extLst>
                </a:gridCol>
                <a:gridCol w="938099">
                  <a:extLst>
                    <a:ext uri="{9D8B030D-6E8A-4147-A177-3AD203B41FA5}">
                      <a16:colId xmlns:a16="http://schemas.microsoft.com/office/drawing/2014/main" val="20003"/>
                    </a:ext>
                  </a:extLst>
                </a:gridCol>
                <a:gridCol w="938099">
                  <a:extLst>
                    <a:ext uri="{9D8B030D-6E8A-4147-A177-3AD203B41FA5}">
                      <a16:colId xmlns:a16="http://schemas.microsoft.com/office/drawing/2014/main" val="20004"/>
                    </a:ext>
                  </a:extLst>
                </a:gridCol>
                <a:gridCol w="822134">
                  <a:extLst>
                    <a:ext uri="{9D8B030D-6E8A-4147-A177-3AD203B41FA5}">
                      <a16:colId xmlns:a16="http://schemas.microsoft.com/office/drawing/2014/main" val="20005"/>
                    </a:ext>
                  </a:extLst>
                </a:gridCol>
                <a:gridCol w="1001411">
                  <a:extLst>
                    <a:ext uri="{9D8B030D-6E8A-4147-A177-3AD203B41FA5}">
                      <a16:colId xmlns:a16="http://schemas.microsoft.com/office/drawing/2014/main" val="20006"/>
                    </a:ext>
                  </a:extLst>
                </a:gridCol>
                <a:gridCol w="990750">
                  <a:extLst>
                    <a:ext uri="{9D8B030D-6E8A-4147-A177-3AD203B41FA5}">
                      <a16:colId xmlns:a16="http://schemas.microsoft.com/office/drawing/2014/main" val="20007"/>
                    </a:ext>
                  </a:extLst>
                </a:gridCol>
                <a:gridCol w="990750">
                  <a:extLst>
                    <a:ext uri="{9D8B030D-6E8A-4147-A177-3AD203B41FA5}">
                      <a16:colId xmlns:a16="http://schemas.microsoft.com/office/drawing/2014/main" val="20008"/>
                    </a:ext>
                  </a:extLst>
                </a:gridCol>
              </a:tblGrid>
              <a:tr h="682100">
                <a:tc>
                  <a:txBody>
                    <a:bodyPr/>
                    <a:lstStyle/>
                    <a:p>
                      <a:pPr algn="ctr"/>
                      <a:r>
                        <a:rPr lang="en-GB" sz="1300" dirty="0"/>
                        <a:t>F</a:t>
                      </a:r>
                      <a:r>
                        <a:rPr lang="en-GB" sz="1300" baseline="-25000" dirty="0"/>
                        <a:t>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F</a:t>
                      </a:r>
                      <a:r>
                        <a:rPr lang="en-GB" sz="1300" baseline="-25000" dirty="0"/>
                        <a:t>B</a:t>
                      </a:r>
                    </a:p>
                  </a:txBody>
                  <a:tcPr anchor="ctr"/>
                </a:tc>
                <a:tc>
                  <a:txBody>
                    <a:bodyPr/>
                    <a:lstStyle/>
                    <a:p>
                      <a:pPr algn="ctr"/>
                      <a:r>
                        <a:rPr lang="en-GB" sz="1300" dirty="0"/>
                        <a:t>F</a:t>
                      </a:r>
                      <a:r>
                        <a:rPr lang="en-GB" sz="1300" baseline="-25000" dirty="0"/>
                        <a:t>C</a:t>
                      </a:r>
                    </a:p>
                  </a:txBody>
                  <a:tcPr anchor="ctr"/>
                </a:tc>
                <a:tc>
                  <a:txBody>
                    <a:bodyPr/>
                    <a:lstStyle/>
                    <a:p>
                      <a:pPr algn="ctr"/>
                      <a:r>
                        <a:rPr lang="en-GB" sz="1300" baseline="0" dirty="0" err="1"/>
                        <a:t>f</a:t>
                      </a:r>
                      <a:r>
                        <a:rPr lang="en-GB" sz="1300" baseline="-25000" dirty="0" err="1"/>
                        <a:t>A</a:t>
                      </a:r>
                      <a:endParaRPr lang="en-GB" sz="13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aseline="0" dirty="0" err="1"/>
                        <a:t>f</a:t>
                      </a:r>
                      <a:r>
                        <a:rPr lang="en-GB" sz="1300" baseline="-25000" dirty="0" err="1"/>
                        <a:t>B</a:t>
                      </a:r>
                      <a:endParaRPr lang="en-GB" sz="1300" baseline="-25000" dirty="0"/>
                    </a:p>
                  </a:txBody>
                  <a:tcPr anchor="ctr"/>
                </a:tc>
                <a:tc>
                  <a:txBody>
                    <a:bodyPr/>
                    <a:lstStyle/>
                    <a:p>
                      <a:pPr algn="ctr"/>
                      <a:r>
                        <a:rPr lang="en-GB" sz="1300" baseline="0" dirty="0" err="1"/>
                        <a:t>f</a:t>
                      </a:r>
                      <a:r>
                        <a:rPr lang="en-GB" sz="1300" baseline="-25000" dirty="0" err="1"/>
                        <a:t>C</a:t>
                      </a:r>
                      <a:endParaRPr lang="en-GB" sz="13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err="1"/>
                        <a:t>F</a:t>
                      </a:r>
                      <a:r>
                        <a:rPr lang="en-GB" sz="1300" baseline="-25000" dirty="0" err="1"/>
                        <a:t>A</a:t>
                      </a:r>
                      <a:r>
                        <a:rPr lang="en-GB" sz="1300" baseline="0" dirty="0" err="1"/>
                        <a:t>f</a:t>
                      </a:r>
                      <a:r>
                        <a:rPr lang="en-GB" sz="1300" baseline="-25000" dirty="0" err="1"/>
                        <a:t>A</a:t>
                      </a:r>
                      <a:r>
                        <a:rPr lang="en-GB" sz="1300" baseline="0" dirty="0" err="1"/>
                        <a:t>L</a:t>
                      </a:r>
                      <a:r>
                        <a:rPr lang="en-GB" sz="1300" baseline="0" dirty="0"/>
                        <a:t>/EA</a:t>
                      </a:r>
                      <a:endParaRPr lang="en-GB" sz="13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err="1"/>
                        <a:t>F</a:t>
                      </a:r>
                      <a:r>
                        <a:rPr lang="en-GB" sz="1300" baseline="-25000" dirty="0" err="1"/>
                        <a:t>B</a:t>
                      </a:r>
                      <a:r>
                        <a:rPr lang="en-GB" sz="1300" baseline="0" dirty="0" err="1"/>
                        <a:t>f</a:t>
                      </a:r>
                      <a:r>
                        <a:rPr lang="en-GB" sz="1300" baseline="-25000" dirty="0" err="1"/>
                        <a:t>B</a:t>
                      </a:r>
                      <a:r>
                        <a:rPr lang="en-GB" sz="1300" baseline="0" dirty="0" err="1"/>
                        <a:t>L</a:t>
                      </a:r>
                      <a:r>
                        <a:rPr lang="en-GB" sz="1300" baseline="0" dirty="0"/>
                        <a:t>/EA</a:t>
                      </a:r>
                      <a:endParaRPr lang="en-GB" sz="1300"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err="1"/>
                        <a:t>F</a:t>
                      </a:r>
                      <a:r>
                        <a:rPr lang="en-GB" sz="1300" baseline="-25000" dirty="0" err="1"/>
                        <a:t>C</a:t>
                      </a:r>
                      <a:r>
                        <a:rPr lang="en-GB" sz="1300" baseline="0" dirty="0" err="1"/>
                        <a:t>f</a:t>
                      </a:r>
                      <a:r>
                        <a:rPr lang="en-GB" sz="1300" baseline="-25000" dirty="0" err="1"/>
                        <a:t>C</a:t>
                      </a:r>
                      <a:r>
                        <a:rPr lang="en-GB" sz="1300" baseline="0" dirty="0" err="1"/>
                        <a:t>L</a:t>
                      </a:r>
                      <a:r>
                        <a:rPr lang="en-GB" sz="1300" baseline="0" dirty="0"/>
                        <a:t>/EA</a:t>
                      </a:r>
                      <a:endParaRPr lang="en-GB" sz="1300" baseline="-25000" dirty="0"/>
                    </a:p>
                  </a:txBody>
                  <a:tcPr anchor="ctr"/>
                </a:tc>
                <a:extLst>
                  <a:ext uri="{0D108BD9-81ED-4DB2-BD59-A6C34878D82A}">
                    <a16:rowId xmlns:a16="http://schemas.microsoft.com/office/drawing/2014/main" val="10000"/>
                  </a:ext>
                </a:extLst>
              </a:tr>
              <a:tr h="537100">
                <a:tc>
                  <a:txBody>
                    <a:bodyPr/>
                    <a:lstStyle/>
                    <a:p>
                      <a:pPr algn="ctr"/>
                      <a:endParaRPr lang="en-GB" sz="13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p>
                  </a:txBody>
                  <a:tcPr/>
                </a:tc>
                <a:tc>
                  <a:txBody>
                    <a:bodyPr/>
                    <a:lstStyle/>
                    <a:p>
                      <a:pPr algn="ctr"/>
                      <a:endParaRPr lang="en-GB" sz="1300" dirty="0"/>
                    </a:p>
                  </a:txBody>
                  <a:tcPr/>
                </a:tc>
                <a:tc>
                  <a:txBody>
                    <a:bodyPr/>
                    <a:lstStyle/>
                    <a:p>
                      <a:pPr algn="ctr"/>
                      <a:endParaRPr lang="en-GB" sz="1300" dirty="0"/>
                    </a:p>
                  </a:txBody>
                  <a:tcPr/>
                </a:tc>
                <a:tc>
                  <a:txBody>
                    <a:bodyPr/>
                    <a:lstStyle/>
                    <a:p>
                      <a:pPr algn="ctr"/>
                      <a:endParaRPr lang="en-GB" sz="1300" dirty="0"/>
                    </a:p>
                  </a:txBody>
                  <a:tcPr/>
                </a:tc>
                <a:tc>
                  <a:txBody>
                    <a:bodyPr/>
                    <a:lstStyle/>
                    <a:p>
                      <a:pPr algn="ctr"/>
                      <a:endParaRPr lang="en-GB" sz="1300" dirty="0"/>
                    </a:p>
                  </a:txBody>
                  <a:tcPr/>
                </a:tc>
                <a:tc>
                  <a:txBody>
                    <a:bodyPr/>
                    <a:lstStyle/>
                    <a:p>
                      <a:pPr algn="ctr"/>
                      <a:endParaRPr lang="en-GB" sz="1300" dirty="0"/>
                    </a:p>
                  </a:txBody>
                  <a:tcPr/>
                </a:tc>
                <a:tc>
                  <a:txBody>
                    <a:bodyPr/>
                    <a:lstStyle/>
                    <a:p>
                      <a:pPr algn="ctr"/>
                      <a:endParaRPr lang="en-GB" sz="1300" dirty="0"/>
                    </a:p>
                  </a:txBody>
                  <a:tcPr/>
                </a:tc>
                <a:extLst>
                  <a:ext uri="{0D108BD9-81ED-4DB2-BD59-A6C34878D82A}">
                    <a16:rowId xmlns:a16="http://schemas.microsoft.com/office/drawing/2014/main" val="10001"/>
                  </a:ext>
                </a:extLst>
              </a:tr>
              <a:tr h="430518">
                <a:tc gridSpan="9">
                  <a:txBody>
                    <a:bodyPr/>
                    <a:lstStyle/>
                    <a:p>
                      <a:pPr algn="ctr"/>
                      <a:endParaRPr lang="en-GB" sz="1400" dirty="0"/>
                    </a:p>
                    <a:p>
                      <a:pPr algn="ctr"/>
                      <a:endParaRPr lang="en-GB" sz="1400" dirty="0"/>
                    </a:p>
                    <a:p>
                      <a:pPr algn="ctr"/>
                      <a:endParaRPr lang="en-GB" sz="1400" dirty="0"/>
                    </a:p>
                  </a:txBody>
                  <a:tcPr/>
                </a:tc>
                <a:tc hMerge="1">
                  <a:txBody>
                    <a:bodyPr/>
                    <a:lstStyle/>
                    <a:p>
                      <a:endParaRPr lang="en-GB"/>
                    </a:p>
                  </a:txBody>
                  <a:tcPr/>
                </a:tc>
                <a:tc hMerge="1">
                  <a:txBody>
                    <a:bodyPr/>
                    <a:lstStyle/>
                    <a:p>
                      <a:pPr algn="ctr"/>
                      <a:endParaRPr lang="en-GB" sz="1400" dirty="0"/>
                    </a:p>
                  </a:txBody>
                  <a:tcPr/>
                </a:tc>
                <a:tc hMerge="1">
                  <a:txBody>
                    <a:bodyPr/>
                    <a:lstStyle/>
                    <a:p>
                      <a:pPr algn="ctr"/>
                      <a:endParaRPr lang="en-GB" sz="1400"/>
                    </a:p>
                  </a:txBody>
                  <a:tcPr/>
                </a:tc>
                <a:tc hMerge="1">
                  <a:txBody>
                    <a:bodyPr/>
                    <a:lstStyle/>
                    <a:p>
                      <a:endParaRPr lang="en-GB"/>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endParaRPr lang="en-GB"/>
                    </a:p>
                  </a:txBody>
                  <a:tcPr/>
                </a:tc>
                <a:tc hMerge="1">
                  <a:txBody>
                    <a:bodyPr/>
                    <a:lstStyle/>
                    <a:p>
                      <a:pPr algn="ctr"/>
                      <a:endParaRPr lang="en-GB" sz="1400" dirty="0"/>
                    </a:p>
                  </a:txBody>
                  <a:tcPr/>
                </a:tc>
                <a:extLst>
                  <a:ext uri="{0D108BD9-81ED-4DB2-BD59-A6C34878D82A}">
                    <a16:rowId xmlns:a16="http://schemas.microsoft.com/office/drawing/2014/main" val="10002"/>
                  </a:ext>
                </a:extLst>
              </a:tr>
            </a:tbl>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86661463"/>
              </p:ext>
            </p:extLst>
          </p:nvPr>
        </p:nvGraphicFramePr>
        <p:xfrm>
          <a:off x="2240487" y="4816770"/>
          <a:ext cx="807513" cy="544194"/>
        </p:xfrm>
        <a:graphic>
          <a:graphicData uri="http://schemas.openxmlformats.org/presentationml/2006/ole">
            <mc:AlternateContent xmlns:mc="http://schemas.openxmlformats.org/markup-compatibility/2006">
              <mc:Choice xmlns:v="urn:schemas-microsoft-com:vml" Requires="v">
                <p:oleObj name="Equation" r:id="rId2" imgW="583920" imgH="393480" progId="Equation.3">
                  <p:embed/>
                </p:oleObj>
              </mc:Choice>
              <mc:Fallback>
                <p:oleObj name="Equation" r:id="rId2" imgW="583920" imgH="393480" progId="Equation.3">
                  <p:embed/>
                  <p:pic>
                    <p:nvPicPr>
                      <p:cNvPr id="0" name="Picture 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487" y="4816770"/>
                        <a:ext cx="807513" cy="544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108084227"/>
              </p:ext>
            </p:extLst>
          </p:nvPr>
        </p:nvGraphicFramePr>
        <p:xfrm>
          <a:off x="3197225" y="4816475"/>
          <a:ext cx="808038" cy="544513"/>
        </p:xfrm>
        <a:graphic>
          <a:graphicData uri="http://schemas.openxmlformats.org/presentationml/2006/ole">
            <mc:AlternateContent xmlns:mc="http://schemas.openxmlformats.org/markup-compatibility/2006">
              <mc:Choice xmlns:v="urn:schemas-microsoft-com:vml" Requires="v">
                <p:oleObj name="Equation" r:id="rId4" imgW="583920" imgH="393480" progId="Equation.3">
                  <p:embed/>
                </p:oleObj>
              </mc:Choice>
              <mc:Fallback>
                <p:oleObj name="Equation" r:id="rId4" imgW="583920" imgH="393480" progId="Equation.3">
                  <p:embed/>
                  <p:pic>
                    <p:nvPicPr>
                      <p:cNvPr id="0" name="Picture 5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225" y="4816475"/>
                        <a:ext cx="808038"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39819680"/>
              </p:ext>
            </p:extLst>
          </p:nvPr>
        </p:nvGraphicFramePr>
        <p:xfrm>
          <a:off x="5867400" y="4862513"/>
          <a:ext cx="963613" cy="452437"/>
        </p:xfrm>
        <a:graphic>
          <a:graphicData uri="http://schemas.openxmlformats.org/presentationml/2006/ole">
            <mc:AlternateContent xmlns:mc="http://schemas.openxmlformats.org/markup-compatibility/2006">
              <mc:Choice xmlns:v="urn:schemas-microsoft-com:vml" Requires="v">
                <p:oleObj name="Equation" r:id="rId6" imgW="838080" imgH="393480" progId="Equation.3">
                  <p:embed/>
                </p:oleObj>
              </mc:Choice>
              <mc:Fallback>
                <p:oleObj name="Equation" r:id="rId6" imgW="838080" imgH="393480" progId="Equation.3">
                  <p:embed/>
                  <p:pic>
                    <p:nvPicPr>
                      <p:cNvPr id="0" name="Picture 5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862513"/>
                        <a:ext cx="96361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4683059"/>
              </p:ext>
            </p:extLst>
          </p:nvPr>
        </p:nvGraphicFramePr>
        <p:xfrm>
          <a:off x="7875588" y="4862513"/>
          <a:ext cx="963612" cy="452437"/>
        </p:xfrm>
        <a:graphic>
          <a:graphicData uri="http://schemas.openxmlformats.org/presentationml/2006/ole">
            <mc:AlternateContent xmlns:mc="http://schemas.openxmlformats.org/markup-compatibility/2006">
              <mc:Choice xmlns:v="urn:schemas-microsoft-com:vml" Requires="v">
                <p:oleObj name="Equation" r:id="rId8" imgW="838080" imgH="393480" progId="Equation.3">
                  <p:embed/>
                </p:oleObj>
              </mc:Choice>
              <mc:Fallback>
                <p:oleObj name="Equation" r:id="rId8" imgW="838080" imgH="393480" progId="Equation.3">
                  <p:embed/>
                  <p:pic>
                    <p:nvPicPr>
                      <p:cNvPr id="0" name="Picture 5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5588" y="4862513"/>
                        <a:ext cx="963612"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395198875"/>
              </p:ext>
            </p:extLst>
          </p:nvPr>
        </p:nvGraphicFramePr>
        <p:xfrm>
          <a:off x="5621338" y="5410200"/>
          <a:ext cx="3203575" cy="628650"/>
        </p:xfrm>
        <a:graphic>
          <a:graphicData uri="http://schemas.openxmlformats.org/presentationml/2006/ole">
            <mc:AlternateContent xmlns:mc="http://schemas.openxmlformats.org/markup-compatibility/2006">
              <mc:Choice xmlns:v="urn:schemas-microsoft-com:vml" Requires="v">
                <p:oleObj name="Equation" r:id="rId10" imgW="2260440" imgH="444240" progId="Equation.3">
                  <p:embed/>
                </p:oleObj>
              </mc:Choice>
              <mc:Fallback>
                <p:oleObj name="Equation" r:id="rId10" imgW="2260440" imgH="444240" progId="Equation.3">
                  <p:embed/>
                  <p:pic>
                    <p:nvPicPr>
                      <p:cNvPr id="0" name="Picture 5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1338" y="5410200"/>
                        <a:ext cx="320357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244972785"/>
              </p:ext>
            </p:extLst>
          </p:nvPr>
        </p:nvGraphicFramePr>
        <p:xfrm>
          <a:off x="323709" y="4812802"/>
          <a:ext cx="819291" cy="552131"/>
        </p:xfrm>
        <a:graphic>
          <a:graphicData uri="http://schemas.openxmlformats.org/presentationml/2006/ole">
            <mc:AlternateContent xmlns:mc="http://schemas.openxmlformats.org/markup-compatibility/2006">
              <mc:Choice xmlns:v="urn:schemas-microsoft-com:vml" Requires="v">
                <p:oleObj name="Equation" r:id="rId12" imgW="583920" imgH="393480" progId="Equation.3">
                  <p:embed/>
                </p:oleObj>
              </mc:Choice>
              <mc:Fallback>
                <p:oleObj name="Equation" r:id="rId12" imgW="583920" imgH="393480" progId="Equation.3">
                  <p:embed/>
                  <p:pic>
                    <p:nvPicPr>
                      <p:cNvPr id="0" name="Picture 5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709" y="4812802"/>
                        <a:ext cx="819291" cy="552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6" name="Group 75"/>
          <p:cNvGrpSpPr/>
          <p:nvPr/>
        </p:nvGrpSpPr>
        <p:grpSpPr>
          <a:xfrm>
            <a:off x="228600" y="1524000"/>
            <a:ext cx="3076575" cy="2264462"/>
            <a:chOff x="276225" y="1524000"/>
            <a:chExt cx="3076575" cy="2264462"/>
          </a:xfrm>
        </p:grpSpPr>
        <p:grpSp>
          <p:nvGrpSpPr>
            <p:cNvPr id="5" name="Group 4"/>
            <p:cNvGrpSpPr/>
            <p:nvPr/>
          </p:nvGrpSpPr>
          <p:grpSpPr>
            <a:xfrm>
              <a:off x="276225" y="1524000"/>
              <a:ext cx="3076575" cy="2264462"/>
              <a:chOff x="5715000" y="3267514"/>
              <a:chExt cx="3076575" cy="2264462"/>
            </a:xfrm>
          </p:grpSpPr>
          <p:sp>
            <p:nvSpPr>
              <p:cNvPr id="6" name="Isosceles Triangle 5"/>
              <p:cNvSpPr/>
              <p:nvPr/>
            </p:nvSpPr>
            <p:spPr>
              <a:xfrm flipV="1">
                <a:off x="5792724" y="334276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flipV="1">
                <a:off x="7053993" y="33777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flipV="1">
                <a:off x="8256651" y="33777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6" idx="0"/>
                <a:endCxn id="14" idx="1"/>
              </p:cNvCxnSpPr>
              <p:nvPr/>
            </p:nvCxnSpPr>
            <p:spPr>
              <a:xfrm>
                <a:off x="6021324" y="377468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0"/>
                <a:endCxn id="14" idx="7"/>
              </p:cNvCxnSpPr>
              <p:nvPr/>
            </p:nvCxnSpPr>
            <p:spPr>
              <a:xfrm flipH="1">
                <a:off x="7363415" y="380963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907024" y="364519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A</a:t>
                </a:r>
              </a:p>
            </p:txBody>
          </p:sp>
          <p:sp>
            <p:nvSpPr>
              <p:cNvPr id="12" name="Oval 11"/>
              <p:cNvSpPr/>
              <p:nvPr/>
            </p:nvSpPr>
            <p:spPr>
              <a:xfrm>
                <a:off x="7168293" y="36651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370951" y="36651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C</a:t>
                </a:r>
              </a:p>
            </p:txBody>
          </p:sp>
          <p:sp>
            <p:nvSpPr>
              <p:cNvPr id="14" name="Oval 13"/>
              <p:cNvSpPr/>
              <p:nvPr/>
            </p:nvSpPr>
            <p:spPr>
              <a:xfrm>
                <a:off x="7168293" y="529037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sp>
            <p:nvSpPr>
              <p:cNvPr id="15" name="Rectangle 14"/>
              <p:cNvSpPr/>
              <p:nvPr/>
            </p:nvSpPr>
            <p:spPr>
              <a:xfrm>
                <a:off x="5715000" y="326751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178927" y="32888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976269" y="32888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a:stCxn id="14" idx="0"/>
              </p:cNvCxnSpPr>
              <p:nvPr/>
            </p:nvCxnSpPr>
            <p:spPr>
              <a:xfrm flipV="1">
                <a:off x="7282593" y="4832671"/>
                <a:ext cx="0" cy="4577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4"/>
              </p:cNvCxnSpPr>
              <p:nvPr/>
            </p:nvCxnSpPr>
            <p:spPr>
              <a:xfrm>
                <a:off x="7282593" y="3906784"/>
                <a:ext cx="0" cy="4691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37949" y="4175425"/>
                <a:ext cx="566654" cy="369332"/>
              </a:xfrm>
              <a:prstGeom prst="rect">
                <a:avLst/>
              </a:prstGeom>
              <a:noFill/>
            </p:spPr>
            <p:txBody>
              <a:bodyPr wrap="square" rtlCol="0">
                <a:spAutoFit/>
              </a:bodyPr>
              <a:lstStyle/>
              <a:p>
                <a:pPr algn="ctr"/>
                <a:r>
                  <a:rPr lang="en-GB" b="1" dirty="0">
                    <a:solidFill>
                      <a:srgbClr val="FF0000"/>
                    </a:solidFill>
                  </a:rPr>
                  <a:t>R</a:t>
                </a:r>
                <a:endParaRPr lang="en-GB" b="1" baseline="-25000" dirty="0">
                  <a:solidFill>
                    <a:srgbClr val="FF0000"/>
                  </a:solidFill>
                </a:endParaRPr>
              </a:p>
            </p:txBody>
          </p:sp>
          <p:sp>
            <p:nvSpPr>
              <p:cNvPr id="21" name="TextBox 20"/>
              <p:cNvSpPr txBox="1"/>
              <p:nvPr/>
            </p:nvSpPr>
            <p:spPr>
              <a:xfrm>
                <a:off x="7168293" y="4721060"/>
                <a:ext cx="566654" cy="369332"/>
              </a:xfrm>
              <a:prstGeom prst="rect">
                <a:avLst/>
              </a:prstGeom>
              <a:noFill/>
            </p:spPr>
            <p:txBody>
              <a:bodyPr wrap="square" rtlCol="0">
                <a:spAutoFit/>
              </a:bodyPr>
              <a:lstStyle/>
              <a:p>
                <a:pPr algn="ctr"/>
                <a:r>
                  <a:rPr lang="en-GB" b="1" dirty="0">
                    <a:solidFill>
                      <a:srgbClr val="FF0000"/>
                    </a:solidFill>
                  </a:rPr>
                  <a:t>R</a:t>
                </a:r>
                <a:endParaRPr lang="en-GB" b="1" baseline="-25000" dirty="0">
                  <a:solidFill>
                    <a:srgbClr val="FF0000"/>
                  </a:solidFill>
                </a:endParaRPr>
              </a:p>
            </p:txBody>
          </p:sp>
        </p:grpSp>
        <p:cxnSp>
          <p:nvCxnSpPr>
            <p:cNvPr id="67" name="Straight Arrow Connector 66"/>
            <p:cNvCxnSpPr/>
            <p:nvPr/>
          </p:nvCxnSpPr>
          <p:spPr>
            <a:xfrm flipH="1" flipV="1">
              <a:off x="1044918" y="2834491"/>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4440000" flipH="1" flipV="1">
              <a:off x="2065077" y="2866326"/>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492718" y="2682091"/>
              <a:ext cx="566654" cy="369332"/>
            </a:xfrm>
            <a:prstGeom prst="rect">
              <a:avLst/>
            </a:prstGeom>
            <a:noFill/>
          </p:spPr>
          <p:txBody>
            <a:bodyPr wrap="square" rtlCol="0">
              <a:spAutoFit/>
            </a:bodyPr>
            <a:lstStyle/>
            <a:p>
              <a:pPr algn="ctr"/>
              <a:r>
                <a:rPr lang="en-GB" b="1" dirty="0">
                  <a:solidFill>
                    <a:srgbClr val="7030A0"/>
                  </a:solidFill>
                </a:rPr>
                <a:t>F</a:t>
              </a:r>
              <a:r>
                <a:rPr lang="en-GB" b="1" baseline="-25000" dirty="0">
                  <a:solidFill>
                    <a:srgbClr val="7030A0"/>
                  </a:solidFill>
                </a:rPr>
                <a:t>C</a:t>
              </a:r>
            </a:p>
          </p:txBody>
        </p:sp>
        <p:sp>
          <p:nvSpPr>
            <p:cNvPr id="70" name="TextBox 69"/>
            <p:cNvSpPr txBox="1"/>
            <p:nvPr/>
          </p:nvSpPr>
          <p:spPr>
            <a:xfrm>
              <a:off x="587718" y="2693759"/>
              <a:ext cx="566654" cy="369332"/>
            </a:xfrm>
            <a:prstGeom prst="rect">
              <a:avLst/>
            </a:prstGeom>
            <a:noFill/>
          </p:spPr>
          <p:txBody>
            <a:bodyPr wrap="square" rtlCol="0">
              <a:spAutoFit/>
            </a:bodyPr>
            <a:lstStyle/>
            <a:p>
              <a:pPr algn="ctr"/>
              <a:r>
                <a:rPr lang="en-GB" b="1" dirty="0">
                  <a:solidFill>
                    <a:srgbClr val="7030A0"/>
                  </a:solidFill>
                </a:rPr>
                <a:t>F</a:t>
              </a:r>
              <a:r>
                <a:rPr lang="en-GB" b="1" baseline="-25000" dirty="0">
                  <a:solidFill>
                    <a:srgbClr val="7030A0"/>
                  </a:solidFill>
                </a:rPr>
                <a:t>A</a:t>
              </a:r>
            </a:p>
          </p:txBody>
        </p:sp>
      </p:grpSp>
      <p:grpSp>
        <p:nvGrpSpPr>
          <p:cNvPr id="75" name="Group 74"/>
          <p:cNvGrpSpPr/>
          <p:nvPr/>
        </p:nvGrpSpPr>
        <p:grpSpPr>
          <a:xfrm>
            <a:off x="5838825" y="1524000"/>
            <a:ext cx="3076575" cy="2264462"/>
            <a:chOff x="5457825" y="1524000"/>
            <a:chExt cx="3076575" cy="2264462"/>
          </a:xfrm>
        </p:grpSpPr>
        <p:grpSp>
          <p:nvGrpSpPr>
            <p:cNvPr id="50" name="Group 49"/>
            <p:cNvGrpSpPr/>
            <p:nvPr/>
          </p:nvGrpSpPr>
          <p:grpSpPr>
            <a:xfrm>
              <a:off x="5457825" y="1524000"/>
              <a:ext cx="3076575" cy="2264462"/>
              <a:chOff x="5715000" y="3267514"/>
              <a:chExt cx="3076575" cy="2264462"/>
            </a:xfrm>
          </p:grpSpPr>
          <p:sp>
            <p:nvSpPr>
              <p:cNvPr id="51" name="Isosceles Triangle 50"/>
              <p:cNvSpPr/>
              <p:nvPr/>
            </p:nvSpPr>
            <p:spPr>
              <a:xfrm flipV="1">
                <a:off x="5792724" y="334276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flipV="1">
                <a:off x="7053993" y="33777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p:cNvSpPr/>
              <p:nvPr/>
            </p:nvSpPr>
            <p:spPr>
              <a:xfrm flipV="1">
                <a:off x="8256651" y="337770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p:cNvCxnSpPr>
                <a:stCxn id="51" idx="0"/>
                <a:endCxn id="59" idx="1"/>
              </p:cNvCxnSpPr>
              <p:nvPr/>
            </p:nvCxnSpPr>
            <p:spPr>
              <a:xfrm>
                <a:off x="6021324" y="377468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a:endCxn id="59" idx="7"/>
              </p:cNvCxnSpPr>
              <p:nvPr/>
            </p:nvCxnSpPr>
            <p:spPr>
              <a:xfrm flipH="1">
                <a:off x="7363415" y="380963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907024" y="364519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A</a:t>
                </a:r>
              </a:p>
            </p:txBody>
          </p:sp>
          <p:sp>
            <p:nvSpPr>
              <p:cNvPr id="57" name="Oval 56"/>
              <p:cNvSpPr/>
              <p:nvPr/>
            </p:nvSpPr>
            <p:spPr>
              <a:xfrm>
                <a:off x="7168293" y="36651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8370951" y="366518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C</a:t>
                </a:r>
              </a:p>
            </p:txBody>
          </p:sp>
          <p:sp>
            <p:nvSpPr>
              <p:cNvPr id="59" name="Oval 58"/>
              <p:cNvSpPr/>
              <p:nvPr/>
            </p:nvSpPr>
            <p:spPr>
              <a:xfrm>
                <a:off x="7168293" y="529037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sp>
            <p:nvSpPr>
              <p:cNvPr id="60" name="Rectangle 59"/>
              <p:cNvSpPr/>
              <p:nvPr/>
            </p:nvSpPr>
            <p:spPr>
              <a:xfrm>
                <a:off x="5715000" y="326751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8178927" y="32888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6976269" y="328887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Arrow Connector 62"/>
              <p:cNvCxnSpPr>
                <a:stCxn id="59" idx="0"/>
              </p:cNvCxnSpPr>
              <p:nvPr/>
            </p:nvCxnSpPr>
            <p:spPr>
              <a:xfrm flipV="1">
                <a:off x="7282593" y="4832671"/>
                <a:ext cx="0" cy="4577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7" idx="4"/>
              </p:cNvCxnSpPr>
              <p:nvPr/>
            </p:nvCxnSpPr>
            <p:spPr>
              <a:xfrm>
                <a:off x="7282593" y="3906784"/>
                <a:ext cx="0" cy="46918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137949" y="4175425"/>
                <a:ext cx="566654" cy="369332"/>
              </a:xfrm>
              <a:prstGeom prst="rect">
                <a:avLst/>
              </a:prstGeom>
              <a:noFill/>
            </p:spPr>
            <p:txBody>
              <a:bodyPr wrap="square" rtlCol="0">
                <a:spAutoFit/>
              </a:bodyPr>
              <a:lstStyle/>
              <a:p>
                <a:pPr algn="ctr"/>
                <a:r>
                  <a:rPr lang="en-GB" b="1" dirty="0">
                    <a:solidFill>
                      <a:srgbClr val="00B050"/>
                    </a:solidFill>
                  </a:rPr>
                  <a:t>1</a:t>
                </a:r>
                <a:endParaRPr lang="en-GB" b="1" baseline="-25000" dirty="0">
                  <a:solidFill>
                    <a:srgbClr val="00B050"/>
                  </a:solidFill>
                </a:endParaRPr>
              </a:p>
            </p:txBody>
          </p:sp>
          <p:sp>
            <p:nvSpPr>
              <p:cNvPr id="66" name="TextBox 65"/>
              <p:cNvSpPr txBox="1"/>
              <p:nvPr/>
            </p:nvSpPr>
            <p:spPr>
              <a:xfrm>
                <a:off x="7168293" y="4721060"/>
                <a:ext cx="566654" cy="369332"/>
              </a:xfrm>
              <a:prstGeom prst="rect">
                <a:avLst/>
              </a:prstGeom>
              <a:noFill/>
            </p:spPr>
            <p:txBody>
              <a:bodyPr wrap="square" rtlCol="0">
                <a:spAutoFit/>
              </a:bodyPr>
              <a:lstStyle/>
              <a:p>
                <a:pPr algn="ctr"/>
                <a:r>
                  <a:rPr lang="en-GB" b="1" dirty="0">
                    <a:solidFill>
                      <a:srgbClr val="00B050"/>
                    </a:solidFill>
                  </a:rPr>
                  <a:t>1</a:t>
                </a:r>
                <a:endParaRPr lang="en-GB" b="1" baseline="-25000" dirty="0">
                  <a:solidFill>
                    <a:srgbClr val="00B050"/>
                  </a:solidFill>
                </a:endParaRPr>
              </a:p>
            </p:txBody>
          </p:sp>
        </p:grpSp>
        <p:cxnSp>
          <p:nvCxnSpPr>
            <p:cNvPr id="71" name="Straight Arrow Connector 70"/>
            <p:cNvCxnSpPr/>
            <p:nvPr/>
          </p:nvCxnSpPr>
          <p:spPr>
            <a:xfrm flipH="1" flipV="1">
              <a:off x="6215146" y="2834491"/>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4440000" flipH="1" flipV="1">
              <a:off x="7235305" y="2866326"/>
              <a:ext cx="576993" cy="7620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662946" y="2682091"/>
              <a:ext cx="566654" cy="369332"/>
            </a:xfrm>
            <a:prstGeom prst="rect">
              <a:avLst/>
            </a:prstGeom>
            <a:noFill/>
          </p:spPr>
          <p:txBody>
            <a:bodyPr wrap="square" rtlCol="0">
              <a:spAutoFit/>
            </a:bodyPr>
            <a:lstStyle/>
            <a:p>
              <a:pPr algn="ctr"/>
              <a:r>
                <a:rPr lang="en-GB" b="1" dirty="0" err="1">
                  <a:solidFill>
                    <a:srgbClr val="7030A0"/>
                  </a:solidFill>
                </a:rPr>
                <a:t>f</a:t>
              </a:r>
              <a:r>
                <a:rPr lang="en-GB" b="1" baseline="-25000" dirty="0" err="1">
                  <a:solidFill>
                    <a:srgbClr val="7030A0"/>
                  </a:solidFill>
                </a:rPr>
                <a:t>C</a:t>
              </a:r>
              <a:endParaRPr lang="en-GB" b="1" baseline="-25000" dirty="0">
                <a:solidFill>
                  <a:srgbClr val="7030A0"/>
                </a:solidFill>
              </a:endParaRPr>
            </a:p>
          </p:txBody>
        </p:sp>
        <p:sp>
          <p:nvSpPr>
            <p:cNvPr id="74" name="TextBox 73"/>
            <p:cNvSpPr txBox="1"/>
            <p:nvPr/>
          </p:nvSpPr>
          <p:spPr>
            <a:xfrm>
              <a:off x="5757946" y="2693759"/>
              <a:ext cx="566654" cy="369332"/>
            </a:xfrm>
            <a:prstGeom prst="rect">
              <a:avLst/>
            </a:prstGeom>
            <a:noFill/>
          </p:spPr>
          <p:txBody>
            <a:bodyPr wrap="square" rtlCol="0">
              <a:spAutoFit/>
            </a:bodyPr>
            <a:lstStyle/>
            <a:p>
              <a:pPr algn="ctr"/>
              <a:r>
                <a:rPr lang="en-GB" b="1" dirty="0" err="1">
                  <a:solidFill>
                    <a:srgbClr val="7030A0"/>
                  </a:solidFill>
                </a:rPr>
                <a:t>f</a:t>
              </a:r>
              <a:r>
                <a:rPr lang="en-GB" b="1" baseline="-25000" dirty="0" err="1">
                  <a:solidFill>
                    <a:srgbClr val="7030A0"/>
                  </a:solidFill>
                </a:rPr>
                <a:t>A</a:t>
              </a:r>
              <a:endParaRPr lang="en-GB" b="1" baseline="-25000" dirty="0">
                <a:solidFill>
                  <a:srgbClr val="7030A0"/>
                </a:solidFill>
              </a:endParaRPr>
            </a:p>
          </p:txBody>
        </p:sp>
      </p:grpSp>
      <p:graphicFrame>
        <p:nvGraphicFramePr>
          <p:cNvPr id="78" name="Object 77"/>
          <p:cNvGraphicFramePr>
            <a:graphicFrameLocks noChangeAspect="1"/>
          </p:cNvGraphicFramePr>
          <p:nvPr>
            <p:extLst>
              <p:ext uri="{D42A27DB-BD31-4B8C-83A1-F6EECF244321}">
                <p14:modId xmlns:p14="http://schemas.microsoft.com/office/powerpoint/2010/main" val="3562181043"/>
              </p:ext>
            </p:extLst>
          </p:nvPr>
        </p:nvGraphicFramePr>
        <p:xfrm>
          <a:off x="4456113" y="4953000"/>
          <a:ext cx="123825" cy="228600"/>
        </p:xfrm>
        <a:graphic>
          <a:graphicData uri="http://schemas.openxmlformats.org/presentationml/2006/ole">
            <mc:AlternateContent xmlns:mc="http://schemas.openxmlformats.org/markup-compatibility/2006">
              <mc:Choice xmlns:v="urn:schemas-microsoft-com:vml" Requires="v">
                <p:oleObj name="Equation" r:id="rId14" imgW="88560" imgH="164880" progId="Equation.3">
                  <p:embed/>
                </p:oleObj>
              </mc:Choice>
              <mc:Fallback>
                <p:oleObj name="Equation" r:id="rId14" imgW="88560" imgH="164880" progId="Equation.3">
                  <p:embed/>
                  <p:pic>
                    <p:nvPicPr>
                      <p:cNvPr id="0" name="Picture 5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6113" y="4953000"/>
                        <a:ext cx="123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147918870"/>
              </p:ext>
            </p:extLst>
          </p:nvPr>
        </p:nvGraphicFramePr>
        <p:xfrm>
          <a:off x="5059362" y="4789487"/>
          <a:ext cx="808038" cy="544513"/>
        </p:xfrm>
        <a:graphic>
          <a:graphicData uri="http://schemas.openxmlformats.org/presentationml/2006/ole">
            <mc:AlternateContent xmlns:mc="http://schemas.openxmlformats.org/markup-compatibility/2006">
              <mc:Choice xmlns:v="urn:schemas-microsoft-com:vml" Requires="v">
                <p:oleObj name="Equation" r:id="rId16" imgW="583920" imgH="393480" progId="Equation.3">
                  <p:embed/>
                </p:oleObj>
              </mc:Choice>
              <mc:Fallback>
                <p:oleObj name="Equation" r:id="rId16" imgW="583920" imgH="393480" progId="Equation.3">
                  <p:embed/>
                  <p:pic>
                    <p:nvPicPr>
                      <p:cNvPr id="0" name="Picture 5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9362" y="4789487"/>
                        <a:ext cx="808038"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3927131115"/>
              </p:ext>
            </p:extLst>
          </p:nvPr>
        </p:nvGraphicFramePr>
        <p:xfrm>
          <a:off x="7213600" y="4859338"/>
          <a:ext cx="304800" cy="452437"/>
        </p:xfrm>
        <a:graphic>
          <a:graphicData uri="http://schemas.openxmlformats.org/presentationml/2006/ole">
            <mc:AlternateContent xmlns:mc="http://schemas.openxmlformats.org/markup-compatibility/2006">
              <mc:Choice xmlns:v="urn:schemas-microsoft-com:vml" Requires="v">
                <p:oleObj name="Equation" r:id="rId17" imgW="266400" imgH="393480" progId="Equation.3">
                  <p:embed/>
                </p:oleObj>
              </mc:Choice>
              <mc:Fallback>
                <p:oleObj name="Equation" r:id="rId17" imgW="266400" imgH="393480" progId="Equation.3">
                  <p:embed/>
                  <p:pic>
                    <p:nvPicPr>
                      <p:cNvPr id="0" name="Picture 5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13600" y="4859338"/>
                        <a:ext cx="3048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4054684902"/>
              </p:ext>
            </p:extLst>
          </p:nvPr>
        </p:nvGraphicFramePr>
        <p:xfrm>
          <a:off x="1541463" y="4953000"/>
          <a:ext cx="211137" cy="228600"/>
        </p:xfrm>
        <a:graphic>
          <a:graphicData uri="http://schemas.openxmlformats.org/presentationml/2006/ole">
            <mc:AlternateContent xmlns:mc="http://schemas.openxmlformats.org/markup-compatibility/2006">
              <mc:Choice xmlns:v="urn:schemas-microsoft-com:vml" Requires="v">
                <p:oleObj name="Equation" r:id="rId19" imgW="152280" imgH="164880" progId="Equation.3">
                  <p:embed/>
                </p:oleObj>
              </mc:Choice>
              <mc:Fallback>
                <p:oleObj name="Equation" r:id="rId19" imgW="152280" imgH="164880" progId="Equation.3">
                  <p:embed/>
                  <p:pic>
                    <p:nvPicPr>
                      <p:cNvPr id="0" name="Picture 5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41463" y="4953000"/>
                        <a:ext cx="211137"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243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par>
                                <p:cTn id="18" presetID="6" presetClass="entr" presetSubtype="16"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circle(in)">
                                      <p:cBhvr>
                                        <p:cTn id="20" dur="2000"/>
                                        <p:tgtEl>
                                          <p:spTgt spid="81"/>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500" fill="hold"/>
                                        <p:tgtEl>
                                          <p:spTgt spid="75"/>
                                        </p:tgtEl>
                                        <p:attrNameLst>
                                          <p:attrName>ppt_x</p:attrName>
                                        </p:attrNameLst>
                                      </p:cBhvr>
                                      <p:tavLst>
                                        <p:tav tm="0">
                                          <p:val>
                                            <p:strVal val="#ppt_x"/>
                                          </p:val>
                                        </p:tav>
                                        <p:tav tm="100000">
                                          <p:val>
                                            <p:strVal val="#ppt_x"/>
                                          </p:val>
                                        </p:tav>
                                      </p:tavLst>
                                    </p:anim>
                                    <p:anim calcmode="lin" valueType="num">
                                      <p:cBhvr additive="base">
                                        <p:cTn id="29"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circle(in)">
                                      <p:cBhvr>
                                        <p:cTn id="37" dur="2000"/>
                                        <p:tgtEl>
                                          <p:spTgt spid="78"/>
                                        </p:tgtEl>
                                      </p:cBhvr>
                                    </p:animEffect>
                                  </p:childTnLst>
                                </p:cTn>
                              </p:par>
                              <p:par>
                                <p:cTn id="38" presetID="6" presetClass="entr" presetSubtype="16"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circle(in)">
                                      <p:cBhvr>
                                        <p:cTn id="40" dur="20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2000"/>
                                        <p:tgtEl>
                                          <p:spTgt spid="26"/>
                                        </p:tgtEl>
                                      </p:cBhvr>
                                    </p:animEffect>
                                  </p:childTnLst>
                                </p:cTn>
                              </p:par>
                              <p:par>
                                <p:cTn id="46" presetID="6" presetClass="entr" presetSubtype="16"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circle(in)">
                                      <p:cBhvr>
                                        <p:cTn id="48" dur="2000"/>
                                        <p:tgtEl>
                                          <p:spTgt spid="80"/>
                                        </p:tgtEl>
                                      </p:cBhvr>
                                    </p:animEffect>
                                  </p:childTnLst>
                                </p:cTn>
                              </p:par>
                              <p:par>
                                <p:cTn id="49" presetID="6" presetClass="entr" presetSubtype="16"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in)">
                                      <p:cBhvr>
                                        <p:cTn id="51" dur="2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ircle(in)">
                                      <p:cBhvr>
                                        <p:cTn id="5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13</a:t>
            </a:fld>
            <a:endParaRPr lang="en-GB"/>
          </a:p>
        </p:txBody>
      </p:sp>
      <p:graphicFrame>
        <p:nvGraphicFramePr>
          <p:cNvPr id="26" name="Object 25"/>
          <p:cNvGraphicFramePr>
            <a:graphicFrameLocks noChangeAspect="1"/>
          </p:cNvGraphicFramePr>
          <p:nvPr>
            <p:extLst>
              <p:ext uri="{D42A27DB-BD31-4B8C-83A1-F6EECF244321}">
                <p14:modId xmlns:p14="http://schemas.microsoft.com/office/powerpoint/2010/main" val="977531670"/>
              </p:ext>
            </p:extLst>
          </p:nvPr>
        </p:nvGraphicFramePr>
        <p:xfrm>
          <a:off x="4377553" y="1622425"/>
          <a:ext cx="1925637" cy="457200"/>
        </p:xfrm>
        <a:graphic>
          <a:graphicData uri="http://schemas.openxmlformats.org/presentationml/2006/ole">
            <mc:AlternateContent xmlns:mc="http://schemas.openxmlformats.org/markup-compatibility/2006">
              <mc:Choice xmlns:v="urn:schemas-microsoft-com:vml" Requires="v">
                <p:oleObj name="Equation" r:id="rId2" imgW="1015920" imgH="241200" progId="Equation.3">
                  <p:embed/>
                </p:oleObj>
              </mc:Choice>
              <mc:Fallback>
                <p:oleObj name="Equation" r:id="rId2" imgW="1015920" imgH="241200" progId="Equation.3">
                  <p:embed/>
                  <p:pic>
                    <p:nvPicPr>
                      <p:cNvPr id="0" name="Picture 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553" y="1622425"/>
                        <a:ext cx="19256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976825400"/>
              </p:ext>
            </p:extLst>
          </p:nvPr>
        </p:nvGraphicFramePr>
        <p:xfrm>
          <a:off x="4377553" y="3647281"/>
          <a:ext cx="3435350" cy="612775"/>
        </p:xfrm>
        <a:graphic>
          <a:graphicData uri="http://schemas.openxmlformats.org/presentationml/2006/ole">
            <mc:AlternateContent xmlns:mc="http://schemas.openxmlformats.org/markup-compatibility/2006">
              <mc:Choice xmlns:v="urn:schemas-microsoft-com:vml" Requires="v">
                <p:oleObj name="Equation" r:id="rId4" imgW="2425680" imgH="431640" progId="Equation.3">
                  <p:embed/>
                </p:oleObj>
              </mc:Choice>
              <mc:Fallback>
                <p:oleObj name="Equation" r:id="rId4" imgW="2425680" imgH="431640" progId="Equation.3">
                  <p:embed/>
                  <p:pic>
                    <p:nvPicPr>
                      <p:cNvPr id="0" name="Picture 2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553" y="3647281"/>
                        <a:ext cx="343535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28"/>
          <p:cNvGrpSpPr/>
          <p:nvPr/>
        </p:nvGrpSpPr>
        <p:grpSpPr>
          <a:xfrm>
            <a:off x="228600" y="1447800"/>
            <a:ext cx="3076575" cy="2960132"/>
            <a:chOff x="3019425" y="1828800"/>
            <a:chExt cx="3076575" cy="2960132"/>
          </a:xfrm>
        </p:grpSpPr>
        <p:grpSp>
          <p:nvGrpSpPr>
            <p:cNvPr id="5" name="Group 4"/>
            <p:cNvGrpSpPr/>
            <p:nvPr/>
          </p:nvGrpSpPr>
          <p:grpSpPr>
            <a:xfrm>
              <a:off x="3019425" y="1828800"/>
              <a:ext cx="3076575" cy="2960132"/>
              <a:chOff x="228600" y="1502644"/>
              <a:chExt cx="3076575" cy="2960132"/>
            </a:xfrm>
          </p:grpSpPr>
          <p:sp>
            <p:nvSpPr>
              <p:cNvPr id="6" name="Isosceles Triangle 5"/>
              <p:cNvSpPr/>
              <p:nvPr/>
            </p:nvSpPr>
            <p:spPr>
              <a:xfrm flipV="1">
                <a:off x="306324" y="1577890"/>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flipV="1">
                <a:off x="1567593" y="161283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flipV="1">
                <a:off x="2770251" y="1612837"/>
                <a:ext cx="457200" cy="431926"/>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6" idx="0"/>
                <a:endCxn id="15" idx="1"/>
              </p:cNvCxnSpPr>
              <p:nvPr/>
            </p:nvCxnSpPr>
            <p:spPr>
              <a:xfrm>
                <a:off x="534924" y="2009816"/>
                <a:ext cx="1180447" cy="1551068"/>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0"/>
                <a:endCxn id="15" idx="7"/>
              </p:cNvCxnSpPr>
              <p:nvPr/>
            </p:nvCxnSpPr>
            <p:spPr>
              <a:xfrm flipH="1">
                <a:off x="1877015" y="2044763"/>
                <a:ext cx="1121836" cy="151612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0624" y="1880328"/>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A</a:t>
                </a:r>
              </a:p>
            </p:txBody>
          </p:sp>
          <p:sp>
            <p:nvSpPr>
              <p:cNvPr id="13" name="Oval 12"/>
              <p:cNvSpPr/>
              <p:nvPr/>
            </p:nvSpPr>
            <p:spPr>
              <a:xfrm>
                <a:off x="1681893" y="190031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B</a:t>
                </a:r>
              </a:p>
            </p:txBody>
          </p:sp>
          <p:sp>
            <p:nvSpPr>
              <p:cNvPr id="14" name="Oval 13"/>
              <p:cNvSpPr/>
              <p:nvPr/>
            </p:nvSpPr>
            <p:spPr>
              <a:xfrm>
                <a:off x="2884551" y="1900310"/>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C</a:t>
                </a:r>
              </a:p>
            </p:txBody>
          </p:sp>
          <p:sp>
            <p:nvSpPr>
              <p:cNvPr id="15" name="Oval 14"/>
              <p:cNvSpPr/>
              <p:nvPr/>
            </p:nvSpPr>
            <p:spPr>
              <a:xfrm>
                <a:off x="1681893" y="3525502"/>
                <a:ext cx="228600" cy="241604"/>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cs typeface="Arial" panose="020B0604020202020204" pitchFamily="34" charset="0"/>
                  </a:rPr>
                  <a:t>O</a:t>
                </a:r>
              </a:p>
            </p:txBody>
          </p:sp>
          <p:cxnSp>
            <p:nvCxnSpPr>
              <p:cNvPr id="16" name="Straight Arrow Connector 15"/>
              <p:cNvCxnSpPr>
                <a:stCxn id="15" idx="4"/>
              </p:cNvCxnSpPr>
              <p:nvPr/>
            </p:nvCxnSpPr>
            <p:spPr>
              <a:xfrm flipH="1">
                <a:off x="1790198" y="3767106"/>
                <a:ext cx="5995" cy="3641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12866" y="4093444"/>
                <a:ext cx="566654" cy="369332"/>
              </a:xfrm>
              <a:prstGeom prst="rect">
                <a:avLst/>
              </a:prstGeom>
              <a:noFill/>
            </p:spPr>
            <p:txBody>
              <a:bodyPr wrap="square" rtlCol="0">
                <a:spAutoFit/>
              </a:bodyPr>
              <a:lstStyle/>
              <a:p>
                <a:pPr algn="ctr"/>
                <a:r>
                  <a:rPr lang="en-GB" b="1" dirty="0">
                    <a:solidFill>
                      <a:srgbClr val="002060"/>
                    </a:solidFill>
                  </a:rPr>
                  <a:t>P</a:t>
                </a:r>
                <a:endParaRPr lang="en-GB" b="1" baseline="-25000" dirty="0">
                  <a:solidFill>
                    <a:srgbClr val="002060"/>
                  </a:solidFill>
                </a:endParaRPr>
              </a:p>
            </p:txBody>
          </p:sp>
          <p:sp>
            <p:nvSpPr>
              <p:cNvPr id="18" name="Rectangle 17"/>
              <p:cNvSpPr/>
              <p:nvPr/>
            </p:nvSpPr>
            <p:spPr>
              <a:xfrm>
                <a:off x="228600" y="1502644"/>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692527" y="152400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489869" y="1524000"/>
                <a:ext cx="612648" cy="85855"/>
              </a:xfrm>
              <a:prstGeom prst="rect">
                <a:avLst/>
              </a:prstGeom>
              <a:solidFill>
                <a:schemeClr val="accent6">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Arrow Connector 20"/>
            <p:cNvCxnSpPr>
              <a:stCxn id="15" idx="0"/>
              <a:endCxn id="25" idx="1"/>
            </p:cNvCxnSpPr>
            <p:nvPr/>
          </p:nvCxnSpPr>
          <p:spPr>
            <a:xfrm flipH="1" flipV="1">
              <a:off x="4581023" y="3487484"/>
              <a:ext cx="5995" cy="364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69118" y="3059668"/>
              <a:ext cx="861170" cy="369332"/>
            </a:xfrm>
            <a:prstGeom prst="rect">
              <a:avLst/>
            </a:prstGeom>
            <a:noFill/>
          </p:spPr>
          <p:txBody>
            <a:bodyPr wrap="square" rtlCol="0">
              <a:spAutoFit/>
            </a:bodyPr>
            <a:lstStyle/>
            <a:p>
              <a:pPr algn="ctr"/>
              <a:r>
                <a:rPr lang="en-GB" b="1" dirty="0">
                  <a:solidFill>
                    <a:srgbClr val="FF0000"/>
                  </a:solidFill>
                </a:rPr>
                <a:t>R</a:t>
              </a:r>
              <a:endParaRPr lang="en-GB" b="1" baseline="-25000" dirty="0">
                <a:solidFill>
                  <a:srgbClr val="FF0000"/>
                </a:solidFill>
              </a:endParaRPr>
            </a:p>
          </p:txBody>
        </p:sp>
        <p:sp>
          <p:nvSpPr>
            <p:cNvPr id="25" name="TextBox 24"/>
            <p:cNvSpPr txBox="1"/>
            <p:nvPr/>
          </p:nvSpPr>
          <p:spPr>
            <a:xfrm>
              <a:off x="4581023" y="3302818"/>
              <a:ext cx="442654" cy="369332"/>
            </a:xfrm>
            <a:prstGeom prst="rect">
              <a:avLst/>
            </a:prstGeom>
            <a:noFill/>
          </p:spPr>
          <p:txBody>
            <a:bodyPr wrap="square" rtlCol="0">
              <a:spAutoFit/>
            </a:bodyPr>
            <a:lstStyle/>
            <a:p>
              <a:r>
                <a:rPr lang="el-GR" i="1" dirty="0"/>
                <a:t>θ</a:t>
              </a:r>
              <a:endParaRPr lang="en-GB" i="1" dirty="0"/>
            </a:p>
          </p:txBody>
        </p:sp>
      </p:grpSp>
      <p:graphicFrame>
        <p:nvGraphicFramePr>
          <p:cNvPr id="30" name="Object 29"/>
          <p:cNvGraphicFramePr>
            <a:graphicFrameLocks noChangeAspect="1"/>
          </p:cNvGraphicFramePr>
          <p:nvPr>
            <p:extLst>
              <p:ext uri="{D42A27DB-BD31-4B8C-83A1-F6EECF244321}">
                <p14:modId xmlns:p14="http://schemas.microsoft.com/office/powerpoint/2010/main" val="3928904753"/>
              </p:ext>
            </p:extLst>
          </p:nvPr>
        </p:nvGraphicFramePr>
        <p:xfrm>
          <a:off x="4377553" y="4350808"/>
          <a:ext cx="1673225" cy="555625"/>
        </p:xfrm>
        <a:graphic>
          <a:graphicData uri="http://schemas.openxmlformats.org/presentationml/2006/ole">
            <mc:AlternateContent xmlns:mc="http://schemas.openxmlformats.org/markup-compatibility/2006">
              <mc:Choice xmlns:v="urn:schemas-microsoft-com:vml" Requires="v">
                <p:oleObj name="Equation" r:id="rId6" imgW="1180800" imgH="393480" progId="Equation.3">
                  <p:embed/>
                </p:oleObj>
              </mc:Choice>
              <mc:Fallback>
                <p:oleObj name="Equation" r:id="rId6" imgW="1180800" imgH="393480" progId="Equation.3">
                  <p:embed/>
                  <p:pic>
                    <p:nvPicPr>
                      <p:cNvPr id="0" name="Picture 2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7553" y="4350808"/>
                        <a:ext cx="1673225" cy="555625"/>
                      </a:xfrm>
                      <a:prstGeom prst="rect">
                        <a:avLst/>
                      </a:prstGeom>
                      <a:solidFill>
                        <a:srgbClr val="FFFF00"/>
                      </a:solidFill>
                      <a:ln w="9525">
                        <a:solidFill>
                          <a:schemeClr val="tx1"/>
                        </a:solidFill>
                        <a:miter lim="800000"/>
                        <a:headEnd/>
                        <a:tailEnd/>
                      </a:ln>
                    </p:spPr>
                  </p:pic>
                </p:oleObj>
              </mc:Fallback>
            </mc:AlternateContent>
          </a:graphicData>
        </a:graphic>
      </p:graphicFrame>
      <p:cxnSp>
        <p:nvCxnSpPr>
          <p:cNvPr id="33" name="Straight Arrow Connector 32"/>
          <p:cNvCxnSpPr>
            <a:stCxn id="13" idx="4"/>
          </p:cNvCxnSpPr>
          <p:nvPr/>
        </p:nvCxnSpPr>
        <p:spPr>
          <a:xfrm>
            <a:off x="1796193" y="2087070"/>
            <a:ext cx="0" cy="364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940200791"/>
              </p:ext>
            </p:extLst>
          </p:nvPr>
        </p:nvGraphicFramePr>
        <p:xfrm>
          <a:off x="4377553" y="4997185"/>
          <a:ext cx="4102100" cy="757237"/>
        </p:xfrm>
        <a:graphic>
          <a:graphicData uri="http://schemas.openxmlformats.org/presentationml/2006/ole">
            <mc:AlternateContent xmlns:mc="http://schemas.openxmlformats.org/markup-compatibility/2006">
              <mc:Choice xmlns:v="urn:schemas-microsoft-com:vml" Requires="v">
                <p:oleObj name="Equation" r:id="rId8" imgW="2895480" imgH="533160" progId="Equation.3">
                  <p:embed/>
                </p:oleObj>
              </mc:Choice>
              <mc:Fallback>
                <p:oleObj name="Equation" r:id="rId8" imgW="2895480" imgH="533160" progId="Equation.3">
                  <p:embed/>
                  <p:pic>
                    <p:nvPicPr>
                      <p:cNvPr id="0" name="Picture 2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7553" y="4997185"/>
                        <a:ext cx="4102100" cy="757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363430282"/>
              </p:ext>
            </p:extLst>
          </p:nvPr>
        </p:nvGraphicFramePr>
        <p:xfrm>
          <a:off x="4377553" y="5845175"/>
          <a:ext cx="1114425" cy="555625"/>
        </p:xfrm>
        <a:graphic>
          <a:graphicData uri="http://schemas.openxmlformats.org/presentationml/2006/ole">
            <mc:AlternateContent xmlns:mc="http://schemas.openxmlformats.org/markup-compatibility/2006">
              <mc:Choice xmlns:v="urn:schemas-microsoft-com:vml" Requires="v">
                <p:oleObj name="Equation" r:id="rId10" imgW="787320" imgH="393480" progId="Equation.3">
                  <p:embed/>
                </p:oleObj>
              </mc:Choice>
              <mc:Fallback>
                <p:oleObj name="Equation" r:id="rId10" imgW="787320" imgH="393480" progId="Equation.3">
                  <p:embed/>
                  <p:pic>
                    <p:nvPicPr>
                      <p:cNvPr id="0" name="Picture 2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77553" y="5845175"/>
                        <a:ext cx="1114425" cy="555625"/>
                      </a:xfrm>
                      <a:prstGeom prst="rect">
                        <a:avLst/>
                      </a:prstGeom>
                      <a:solidFill>
                        <a:srgbClr val="FFFF00"/>
                      </a:solidFill>
                      <a:ln w="9525">
                        <a:solidFill>
                          <a:schemeClr val="tx1"/>
                        </a:solidFill>
                        <a:miter lim="800000"/>
                        <a:headEnd/>
                        <a:tailEnd/>
                      </a:ln>
                    </p:spPr>
                  </p:pic>
                </p:oleObj>
              </mc:Fallback>
            </mc:AlternateContent>
          </a:graphicData>
        </a:graphic>
      </p:graphicFrame>
      <p:graphicFrame>
        <p:nvGraphicFramePr>
          <p:cNvPr id="4364" name="Object 268"/>
          <p:cNvGraphicFramePr>
            <a:graphicFrameLocks noChangeAspect="1"/>
          </p:cNvGraphicFramePr>
          <p:nvPr/>
        </p:nvGraphicFramePr>
        <p:xfrm>
          <a:off x="4377553" y="2170377"/>
          <a:ext cx="2749685" cy="673100"/>
        </p:xfrm>
        <a:graphic>
          <a:graphicData uri="http://schemas.openxmlformats.org/presentationml/2006/ole">
            <mc:AlternateContent xmlns:mc="http://schemas.openxmlformats.org/markup-compatibility/2006">
              <mc:Choice xmlns:v="urn:schemas-microsoft-com:vml" Requires="v">
                <p:oleObj name="Equation" r:id="rId12" imgW="1815840" imgH="444240" progId="Equation.3">
                  <p:embed/>
                </p:oleObj>
              </mc:Choice>
              <mc:Fallback>
                <p:oleObj name="Equation" r:id="rId12" imgW="1815840" imgH="444240" progId="Equation.3">
                  <p:embed/>
                  <p:pic>
                    <p:nvPicPr>
                      <p:cNvPr id="0" name="Picture 2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7553" y="2170377"/>
                        <a:ext cx="2749685" cy="67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5" name="Object 269"/>
          <p:cNvGraphicFramePr>
            <a:graphicFrameLocks noChangeAspect="1"/>
          </p:cNvGraphicFramePr>
          <p:nvPr/>
        </p:nvGraphicFramePr>
        <p:xfrm>
          <a:off x="4377553" y="2934229"/>
          <a:ext cx="3200400" cy="622300"/>
        </p:xfrm>
        <a:graphic>
          <a:graphicData uri="http://schemas.openxmlformats.org/presentationml/2006/ole">
            <mc:AlternateContent xmlns:mc="http://schemas.openxmlformats.org/markup-compatibility/2006">
              <mc:Choice xmlns:v="urn:schemas-microsoft-com:vml" Requires="v">
                <p:oleObj name="Equation" r:id="rId14" imgW="2260440" imgH="444240" progId="Equation.3">
                  <p:embed/>
                </p:oleObj>
              </mc:Choice>
              <mc:Fallback>
                <p:oleObj name="Equation" r:id="rId14" imgW="2260440" imgH="444240" progId="Equation.3">
                  <p:embed/>
                  <p:pic>
                    <p:nvPicPr>
                      <p:cNvPr id="0" name="Picture 26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77553" y="2934229"/>
                        <a:ext cx="3200400" cy="62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22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364"/>
                                        </p:tgtEl>
                                        <p:attrNameLst>
                                          <p:attrName>style.visibility</p:attrName>
                                        </p:attrNameLst>
                                      </p:cBhvr>
                                      <p:to>
                                        <p:strVal val="visible"/>
                                      </p:to>
                                    </p:set>
                                    <p:animEffect transition="in" filter="circle(in)">
                                      <p:cBhvr>
                                        <p:cTn id="13" dur="2000"/>
                                        <p:tgtEl>
                                          <p:spTgt spid="436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365"/>
                                        </p:tgtEl>
                                        <p:attrNameLst>
                                          <p:attrName>style.visibility</p:attrName>
                                        </p:attrNameLst>
                                      </p:cBhvr>
                                      <p:to>
                                        <p:strVal val="visible"/>
                                      </p:to>
                                    </p:set>
                                    <p:animEffect transition="in" filter="circle(in)">
                                      <p:cBhvr>
                                        <p:cTn id="18" dur="2000"/>
                                        <p:tgtEl>
                                          <p:spTgt spid="436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14</a:t>
            </a:fld>
            <a:endParaRPr lang="en-GB"/>
          </a:p>
        </p:txBody>
      </p:sp>
      <p:sp>
        <p:nvSpPr>
          <p:cNvPr id="4" name="Content Placeholder 3"/>
          <p:cNvSpPr>
            <a:spLocks noGrp="1"/>
          </p:cNvSpPr>
          <p:nvPr>
            <p:ph sz="quarter" idx="1"/>
          </p:nvPr>
        </p:nvSpPr>
        <p:spPr/>
        <p:txBody>
          <a:bodyPr/>
          <a:lstStyle/>
          <a:p>
            <a:pPr algn="just"/>
            <a:r>
              <a:rPr lang="en-US" dirty="0"/>
              <a:t>Calculate the forces in the members of the truss. All members have the same cross-sectional area </a:t>
            </a:r>
            <a:r>
              <a:rPr lang="en-US" i="1" dirty="0">
                <a:latin typeface="Times New Roman" panose="02020603050405020304" pitchFamily="18" charset="0"/>
                <a:cs typeface="Times New Roman" panose="02020603050405020304" pitchFamily="18" charset="0"/>
              </a:rPr>
              <a:t>A</a:t>
            </a:r>
            <a:r>
              <a:rPr lang="en-US" i="1" dirty="0"/>
              <a:t> </a:t>
            </a:r>
            <a:r>
              <a:rPr lang="en-US" dirty="0"/>
              <a:t>and Young’s modulus </a:t>
            </a:r>
            <a:r>
              <a:rPr lang="en-US" i="1" dirty="0">
                <a:latin typeface="Times New Roman" panose="02020603050405020304" pitchFamily="18" charset="0"/>
                <a:cs typeface="Times New Roman" panose="02020603050405020304" pitchFamily="18" charset="0"/>
              </a:rPr>
              <a:t>E</a:t>
            </a:r>
            <a:r>
              <a:rPr lang="en-US" dirty="0"/>
              <a:t>.</a:t>
            </a:r>
            <a:endParaRPr lang="en-GB" dirty="0"/>
          </a:p>
        </p:txBody>
      </p:sp>
      <p:pic>
        <p:nvPicPr>
          <p:cNvPr id="5" name="Picture 4"/>
          <p:cNvPicPr>
            <a:picLocks noChangeAspect="1"/>
          </p:cNvPicPr>
          <p:nvPr/>
        </p:nvPicPr>
        <p:blipFill>
          <a:blip r:embed="rId2" cstate="print"/>
          <a:stretch>
            <a:fillRect/>
          </a:stretch>
        </p:blipFill>
        <p:spPr>
          <a:xfrm>
            <a:off x="2286000" y="2981714"/>
            <a:ext cx="3742857" cy="3114286"/>
          </a:xfrm>
          <a:prstGeom prst="rect">
            <a:avLst/>
          </a:prstGeom>
          <a:noFill/>
          <a:ln>
            <a:solidFill>
              <a:schemeClr val="tx1"/>
            </a:solidFill>
          </a:ln>
        </p:spPr>
      </p:pic>
    </p:spTree>
    <p:extLst>
      <p:ext uri="{BB962C8B-B14F-4D97-AF65-F5344CB8AC3E}">
        <p14:creationId xmlns:p14="http://schemas.microsoft.com/office/powerpoint/2010/main" val="138439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15</a:t>
            </a:fld>
            <a:endParaRPr lang="en-GB"/>
          </a:p>
        </p:txBody>
      </p:sp>
      <p:sp>
        <p:nvSpPr>
          <p:cNvPr id="4" name="Content Placeholder 3"/>
          <p:cNvSpPr>
            <a:spLocks noGrp="1"/>
          </p:cNvSpPr>
          <p:nvPr>
            <p:ph sz="quarter" idx="1"/>
          </p:nvPr>
        </p:nvSpPr>
        <p:spPr>
          <a:xfrm>
            <a:off x="301752" y="1527048"/>
            <a:ext cx="4727448" cy="2663952"/>
          </a:xfrm>
        </p:spPr>
        <p:txBody>
          <a:bodyPr/>
          <a:lstStyle/>
          <a:p>
            <a:r>
              <a:rPr lang="en-GB" dirty="0"/>
              <a:t>How many degrees of redundancy are in the structure? </a:t>
            </a:r>
          </a:p>
          <a:p>
            <a:pPr lvl="1"/>
            <a:r>
              <a:rPr lang="en-GB" i="1" dirty="0">
                <a:latin typeface="Times New Roman" panose="02020603050405020304" pitchFamily="18" charset="0"/>
                <a:cs typeface="Times New Roman" panose="02020603050405020304" pitchFamily="18" charset="0"/>
              </a:rPr>
              <a:t>m</a:t>
            </a:r>
            <a:r>
              <a:rPr lang="en-GB" dirty="0">
                <a:latin typeface="Times New Roman" panose="02020603050405020304" pitchFamily="18" charset="0"/>
                <a:cs typeface="Times New Roman" panose="02020603050405020304" pitchFamily="18" charset="0"/>
              </a:rPr>
              <a:t>=7</a:t>
            </a:r>
          </a:p>
          <a:p>
            <a:pPr lvl="1"/>
            <a:r>
              <a:rPr lang="en-GB" i="1"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=5</a:t>
            </a:r>
          </a:p>
          <a:p>
            <a:pPr lvl="1"/>
            <a:r>
              <a:rPr lang="en-GB" i="1" dirty="0">
                <a:latin typeface="Times New Roman" panose="02020603050405020304" pitchFamily="18" charset="0"/>
                <a:cs typeface="Times New Roman" panose="02020603050405020304" pitchFamily="18" charset="0"/>
              </a:rPr>
              <a:t>j</a:t>
            </a:r>
            <a:r>
              <a:rPr lang="en-GB" dirty="0">
                <a:latin typeface="Times New Roman" panose="02020603050405020304" pitchFamily="18" charset="0"/>
                <a:cs typeface="Times New Roman" panose="02020603050405020304" pitchFamily="18" charset="0"/>
              </a:rPr>
              <a:t>=5</a:t>
            </a:r>
          </a:p>
          <a:p>
            <a:pPr marL="274320" lvl="1" indent="0">
              <a:buNone/>
            </a:pPr>
            <a:endParaRPr lang="en-GB" dirty="0"/>
          </a:p>
        </p:txBody>
      </p:sp>
      <p:pic>
        <p:nvPicPr>
          <p:cNvPr id="5" name="Picture 4"/>
          <p:cNvPicPr>
            <a:picLocks noChangeAspect="1"/>
          </p:cNvPicPr>
          <p:nvPr/>
        </p:nvPicPr>
        <p:blipFill>
          <a:blip r:embed="rId2" cstate="print"/>
          <a:stretch>
            <a:fillRect/>
          </a:stretch>
        </p:blipFill>
        <p:spPr>
          <a:xfrm>
            <a:off x="5062815" y="1527048"/>
            <a:ext cx="3742857" cy="3114286"/>
          </a:xfrm>
          <a:prstGeom prst="rect">
            <a:avLst/>
          </a:prstGeom>
          <a:noFill/>
          <a:ln>
            <a:solidFill>
              <a:schemeClr val="tx1"/>
            </a:solidFill>
          </a:ln>
        </p:spPr>
      </p:pic>
      <p:sp>
        <p:nvSpPr>
          <p:cNvPr id="6" name="Content Placeholder 3"/>
          <p:cNvSpPr txBox="1">
            <a:spLocks/>
          </p:cNvSpPr>
          <p:nvPr/>
        </p:nvSpPr>
        <p:spPr>
          <a:xfrm>
            <a:off x="304800" y="4346448"/>
            <a:ext cx="4727448" cy="26639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i="1" dirty="0">
                <a:latin typeface="Times New Roman" panose="02020603050405020304" pitchFamily="18" charset="0"/>
                <a:cs typeface="Times New Roman" panose="02020603050405020304" pitchFamily="18" charset="0"/>
              </a:rPr>
              <a:t>N</a:t>
            </a:r>
            <a:r>
              <a:rPr lang="en-GB" i="1" baseline="-25000"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m</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-2</a:t>
            </a:r>
            <a:r>
              <a:rPr lang="en-GB" i="1" dirty="0">
                <a:latin typeface="Times New Roman" panose="02020603050405020304" pitchFamily="18" charset="0"/>
                <a:cs typeface="Times New Roman" panose="02020603050405020304" pitchFamily="18" charset="0"/>
              </a:rPr>
              <a:t>j</a:t>
            </a:r>
            <a:r>
              <a:rPr lang="en-GB" dirty="0">
                <a:latin typeface="Times New Roman" panose="02020603050405020304" pitchFamily="18" charset="0"/>
                <a:cs typeface="Times New Roman" panose="02020603050405020304" pitchFamily="18" charset="0"/>
              </a:rPr>
              <a:t>=2</a:t>
            </a:r>
          </a:p>
          <a:p>
            <a:pPr marL="274320" lvl="1" indent="0">
              <a:buFont typeface="Wingdings"/>
              <a:buNone/>
            </a:pPr>
            <a:endParaRPr lang="en-GB"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4818888" y="2242223"/>
            <a:ext cx="591312" cy="0"/>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05400" y="2098964"/>
            <a:ext cx="0" cy="451107"/>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82146" y="2196364"/>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6705600" y="2919356"/>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11" name="Flowchart: Connector 10"/>
          <p:cNvSpPr/>
          <p:nvPr/>
        </p:nvSpPr>
        <p:spPr>
          <a:xfrm>
            <a:off x="6552637" y="2057400"/>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2" name="Flowchart: Connector 11"/>
          <p:cNvSpPr/>
          <p:nvPr/>
        </p:nvSpPr>
        <p:spPr>
          <a:xfrm>
            <a:off x="7467600" y="2589686"/>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3" name="Flowchart: Connector 12"/>
          <p:cNvSpPr/>
          <p:nvPr/>
        </p:nvSpPr>
        <p:spPr>
          <a:xfrm>
            <a:off x="7408251" y="3129182"/>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14" name="Flowchart: Connector 13"/>
          <p:cNvSpPr/>
          <p:nvPr/>
        </p:nvSpPr>
        <p:spPr>
          <a:xfrm>
            <a:off x="6337233" y="3184532"/>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15" name="Flowchart: Connector 14"/>
          <p:cNvSpPr/>
          <p:nvPr/>
        </p:nvSpPr>
        <p:spPr>
          <a:xfrm>
            <a:off x="6320062" y="2749949"/>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16" name="Flowchart: Connector 15"/>
          <p:cNvSpPr/>
          <p:nvPr/>
        </p:nvSpPr>
        <p:spPr>
          <a:xfrm>
            <a:off x="6989098" y="2585114"/>
            <a:ext cx="347385" cy="32967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sp>
        <p:nvSpPr>
          <p:cNvPr id="17" name="Oval 16"/>
          <p:cNvSpPr/>
          <p:nvPr/>
        </p:nvSpPr>
        <p:spPr>
          <a:xfrm>
            <a:off x="7086600" y="2209800"/>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108373" y="3221182"/>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096000" y="3197355"/>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086600" y="3228528"/>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p:nvPr/>
        </p:nvCxnSpPr>
        <p:spPr>
          <a:xfrm>
            <a:off x="4821382" y="3294334"/>
            <a:ext cx="591312" cy="0"/>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7894" y="3151075"/>
            <a:ext cx="0" cy="451107"/>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174182" y="3657600"/>
            <a:ext cx="0" cy="485669"/>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anim calcmode="lin" valueType="num">
                                      <p:cBhvr>
                                        <p:cTn id="60" dur="2000" fill="hold"/>
                                        <p:tgtEl>
                                          <p:spTgt spid="18"/>
                                        </p:tgtEl>
                                        <p:attrNameLst>
                                          <p:attrName>ppt_w</p:attrName>
                                        </p:attrNameLst>
                                      </p:cBhvr>
                                      <p:tavLst>
                                        <p:tav tm="0" fmla="#ppt_w*sin(2.5*pi*$)">
                                          <p:val>
                                            <p:fltVal val="0"/>
                                          </p:val>
                                        </p:tav>
                                        <p:tav tm="100000">
                                          <p:val>
                                            <p:fltVal val="1"/>
                                          </p:val>
                                        </p:tav>
                                      </p:tavLst>
                                    </p:anim>
                                    <p:anim calcmode="lin" valueType="num">
                                      <p:cBhvr>
                                        <p:cTn id="61" dur="2000" fill="hold"/>
                                        <p:tgtEl>
                                          <p:spTgt spid="18"/>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anim calcmode="lin" valueType="num">
                                      <p:cBhvr>
                                        <p:cTn id="65" dur="2000" fill="hold"/>
                                        <p:tgtEl>
                                          <p:spTgt spid="20"/>
                                        </p:tgtEl>
                                        <p:attrNameLst>
                                          <p:attrName>ppt_w</p:attrName>
                                        </p:attrNameLst>
                                      </p:cBhvr>
                                      <p:tavLst>
                                        <p:tav tm="0" fmla="#ppt_w*sin(2.5*pi*$)">
                                          <p:val>
                                            <p:fltVal val="0"/>
                                          </p:val>
                                        </p:tav>
                                        <p:tav tm="100000">
                                          <p:val>
                                            <p:fltVal val="1"/>
                                          </p:val>
                                        </p:tav>
                                      </p:tavLst>
                                    </p:anim>
                                    <p:anim calcmode="lin" valueType="num">
                                      <p:cBhvr>
                                        <p:cTn id="66" dur="2000" fill="hold"/>
                                        <p:tgtEl>
                                          <p:spTgt spid="20"/>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anim calcmode="lin" valueType="num">
                                      <p:cBhvr>
                                        <p:cTn id="70" dur="2000" fill="hold"/>
                                        <p:tgtEl>
                                          <p:spTgt spid="9"/>
                                        </p:tgtEl>
                                        <p:attrNameLst>
                                          <p:attrName>ppt_w</p:attrName>
                                        </p:attrNameLst>
                                      </p:cBhvr>
                                      <p:tavLst>
                                        <p:tav tm="0" fmla="#ppt_w*sin(2.5*pi*$)">
                                          <p:val>
                                            <p:fltVal val="0"/>
                                          </p:val>
                                        </p:tav>
                                        <p:tav tm="100000">
                                          <p:val>
                                            <p:fltVal val="1"/>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anim calcmode="lin" valueType="num">
                                      <p:cBhvr>
                                        <p:cTn id="75" dur="2000" fill="hold"/>
                                        <p:tgtEl>
                                          <p:spTgt spid="19"/>
                                        </p:tgtEl>
                                        <p:attrNameLst>
                                          <p:attrName>ppt_w</p:attrName>
                                        </p:attrNameLst>
                                      </p:cBhvr>
                                      <p:tavLst>
                                        <p:tav tm="0" fmla="#ppt_w*sin(2.5*pi*$)">
                                          <p:val>
                                            <p:fltVal val="0"/>
                                          </p:val>
                                        </p:tav>
                                        <p:tav tm="100000">
                                          <p:val>
                                            <p:fltVal val="1"/>
                                          </p:val>
                                        </p:tav>
                                      </p:tavLst>
                                    </p:anim>
                                    <p:anim calcmode="lin" valueType="num">
                                      <p:cBhvr>
                                        <p:cTn id="76" dur="2000" fill="hold"/>
                                        <p:tgtEl>
                                          <p:spTgt spid="19"/>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000"/>
                                        <p:tgtEl>
                                          <p:spTgt spid="17"/>
                                        </p:tgtEl>
                                      </p:cBhvr>
                                    </p:animEffect>
                                    <p:anim calcmode="lin" valueType="num">
                                      <p:cBhvr>
                                        <p:cTn id="80" dur="2000" fill="hold"/>
                                        <p:tgtEl>
                                          <p:spTgt spid="17"/>
                                        </p:tgtEl>
                                        <p:attrNameLst>
                                          <p:attrName>ppt_w</p:attrName>
                                        </p:attrNameLst>
                                      </p:cBhvr>
                                      <p:tavLst>
                                        <p:tav tm="0" fmla="#ppt_w*sin(2.5*pi*$)">
                                          <p:val>
                                            <p:fltVal val="0"/>
                                          </p:val>
                                        </p:tav>
                                        <p:tav tm="100000">
                                          <p:val>
                                            <p:fltVal val="1"/>
                                          </p:val>
                                        </p:tav>
                                      </p:tavLst>
                                    </p:anim>
                                    <p:anim calcmode="lin" valueType="num">
                                      <p:cBhvr>
                                        <p:cTn id="8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500" fill="hold"/>
                                        <p:tgtEl>
                                          <p:spTgt spid="6"/>
                                        </p:tgtEl>
                                        <p:attrNameLst>
                                          <p:attrName>ppt_x</p:attrName>
                                        </p:attrNameLst>
                                      </p:cBhvr>
                                      <p:tavLst>
                                        <p:tav tm="0">
                                          <p:val>
                                            <p:strVal val="#ppt_x"/>
                                          </p:val>
                                        </p:tav>
                                        <p:tav tm="100000">
                                          <p:val>
                                            <p:strVal val="#ppt_x"/>
                                          </p:val>
                                        </p:tav>
                                      </p:tavLst>
                                    </p:anim>
                                    <p:anim calcmode="lin" valueType="num">
                                      <p:cBhvr additive="base">
                                        <p:cTn id="8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16</a:t>
            </a:fld>
            <a:endParaRPr lang="en-GB"/>
          </a:p>
        </p:txBody>
      </p:sp>
      <p:sp>
        <p:nvSpPr>
          <p:cNvPr id="9" name="Left Brace 8"/>
          <p:cNvSpPr/>
          <p:nvPr/>
        </p:nvSpPr>
        <p:spPr>
          <a:xfrm rot="5400000">
            <a:off x="4413142" y="-488190"/>
            <a:ext cx="381000" cy="8603781"/>
          </a:xfrm>
          <a:prstGeom prst="leftBrace">
            <a:avLst>
              <a:gd name="adj1" fmla="val 8333"/>
              <a:gd name="adj2" fmla="val 49852"/>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301752" y="4100652"/>
            <a:ext cx="2809524" cy="2209800"/>
            <a:chOff x="301752" y="4100652"/>
            <a:chExt cx="2809524" cy="2209800"/>
          </a:xfrm>
        </p:grpSpPr>
        <p:pic>
          <p:nvPicPr>
            <p:cNvPr id="5" name="Picture 4"/>
            <p:cNvPicPr>
              <a:picLocks noChangeAspect="1"/>
            </p:cNvPicPr>
            <p:nvPr/>
          </p:nvPicPr>
          <p:blipFill rotWithShape="1">
            <a:blip r:embed="rId2" cstate="print"/>
            <a:srcRect b="2509"/>
            <a:stretch/>
          </p:blipFill>
          <p:spPr>
            <a:xfrm>
              <a:off x="301752" y="4100652"/>
              <a:ext cx="2809524" cy="2209800"/>
            </a:xfrm>
            <a:prstGeom prst="rect">
              <a:avLst/>
            </a:prstGeom>
            <a:ln>
              <a:solidFill>
                <a:schemeClr val="tx1"/>
              </a:solidFill>
            </a:ln>
          </p:spPr>
        </p:pic>
        <p:sp>
          <p:nvSpPr>
            <p:cNvPr id="11" name="Oval 10"/>
            <p:cNvSpPr/>
            <p:nvPr/>
          </p:nvSpPr>
          <p:spPr>
            <a:xfrm>
              <a:off x="2519028"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grpSp>
      <p:grpSp>
        <p:nvGrpSpPr>
          <p:cNvPr id="22" name="Group 21"/>
          <p:cNvGrpSpPr/>
          <p:nvPr/>
        </p:nvGrpSpPr>
        <p:grpSpPr>
          <a:xfrm>
            <a:off x="3405141" y="1600200"/>
            <a:ext cx="2397003" cy="1994453"/>
            <a:chOff x="3405141" y="1600200"/>
            <a:chExt cx="2397003" cy="1994453"/>
          </a:xfrm>
        </p:grpSpPr>
        <p:pic>
          <p:nvPicPr>
            <p:cNvPr id="8" name="Picture 7"/>
            <p:cNvPicPr>
              <a:picLocks noChangeAspect="1"/>
            </p:cNvPicPr>
            <p:nvPr/>
          </p:nvPicPr>
          <p:blipFill>
            <a:blip r:embed="rId3" cstate="print"/>
            <a:stretch>
              <a:fillRect/>
            </a:stretch>
          </p:blipFill>
          <p:spPr>
            <a:xfrm>
              <a:off x="3405141" y="1600200"/>
              <a:ext cx="2397003" cy="1994453"/>
            </a:xfrm>
            <a:prstGeom prst="rect">
              <a:avLst/>
            </a:prstGeom>
            <a:noFill/>
            <a:ln>
              <a:solidFill>
                <a:schemeClr val="tx1"/>
              </a:solidFill>
            </a:ln>
          </p:spPr>
        </p:pic>
        <p:sp>
          <p:nvSpPr>
            <p:cNvPr id="14" name="Oval 13"/>
            <p:cNvSpPr/>
            <p:nvPr/>
          </p:nvSpPr>
          <p:spPr>
            <a:xfrm>
              <a:off x="5219219" y="1647474"/>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grpSp>
      <p:grpSp>
        <p:nvGrpSpPr>
          <p:cNvPr id="19" name="Group 18"/>
          <p:cNvGrpSpPr/>
          <p:nvPr/>
        </p:nvGrpSpPr>
        <p:grpSpPr>
          <a:xfrm>
            <a:off x="6172200" y="4086505"/>
            <a:ext cx="2733333" cy="2238095"/>
            <a:chOff x="6172200" y="4086505"/>
            <a:chExt cx="2733333" cy="2238095"/>
          </a:xfrm>
        </p:grpSpPr>
        <p:pic>
          <p:nvPicPr>
            <p:cNvPr id="7" name="Picture 6"/>
            <p:cNvPicPr>
              <a:picLocks noChangeAspect="1"/>
            </p:cNvPicPr>
            <p:nvPr/>
          </p:nvPicPr>
          <p:blipFill rotWithShape="1">
            <a:blip r:embed="rId4" cstate="print"/>
            <a:srcRect t="1260"/>
            <a:stretch/>
          </p:blipFill>
          <p:spPr>
            <a:xfrm>
              <a:off x="6172200" y="4086505"/>
              <a:ext cx="2733333" cy="2238095"/>
            </a:xfrm>
            <a:prstGeom prst="rect">
              <a:avLst/>
            </a:prstGeom>
            <a:ln>
              <a:solidFill>
                <a:schemeClr val="tx1"/>
              </a:solidFill>
            </a:ln>
          </p:spPr>
        </p:pic>
        <p:sp>
          <p:nvSpPr>
            <p:cNvPr id="13" name="Oval 12"/>
            <p:cNvSpPr/>
            <p:nvPr/>
          </p:nvSpPr>
          <p:spPr>
            <a:xfrm>
              <a:off x="8305800"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15" name="TextBox 14"/>
            <p:cNvSpPr txBox="1"/>
            <p:nvPr/>
          </p:nvSpPr>
          <p:spPr>
            <a:xfrm>
              <a:off x="8077200" y="5943600"/>
              <a:ext cx="533400" cy="369332"/>
            </a:xfrm>
            <a:prstGeom prst="rect">
              <a:avLst/>
            </a:prstGeom>
            <a:solidFill>
              <a:schemeClr val="bg1"/>
            </a:solidFill>
          </p:spPr>
          <p:txBody>
            <a:bodyPr wrap="square" rtlCol="0">
              <a:spAutoFit/>
            </a:bodyPr>
            <a:lstStyle/>
            <a:p>
              <a:pPr algn="ctr"/>
              <a:r>
                <a:rPr lang="en-GB" b="1" dirty="0">
                  <a:solidFill>
                    <a:srgbClr val="7030A0"/>
                  </a:solidFill>
                </a:rPr>
                <a:t>R</a:t>
              </a:r>
              <a:r>
                <a:rPr lang="en-GB" b="1" baseline="-25000" dirty="0">
                  <a:solidFill>
                    <a:srgbClr val="7030A0"/>
                  </a:solidFill>
                </a:rPr>
                <a:t>2</a:t>
              </a:r>
            </a:p>
          </p:txBody>
        </p:sp>
      </p:grpSp>
      <p:grpSp>
        <p:nvGrpSpPr>
          <p:cNvPr id="21" name="Group 20"/>
          <p:cNvGrpSpPr/>
          <p:nvPr/>
        </p:nvGrpSpPr>
        <p:grpSpPr>
          <a:xfrm>
            <a:off x="3251262" y="4091737"/>
            <a:ext cx="2780952" cy="2209524"/>
            <a:chOff x="3251262" y="4091737"/>
            <a:chExt cx="2780952" cy="2209524"/>
          </a:xfrm>
        </p:grpSpPr>
        <p:pic>
          <p:nvPicPr>
            <p:cNvPr id="6" name="Picture 5"/>
            <p:cNvPicPr>
              <a:picLocks noChangeAspect="1"/>
            </p:cNvPicPr>
            <p:nvPr/>
          </p:nvPicPr>
          <p:blipFill>
            <a:blip r:embed="rId5" cstate="print"/>
            <a:stretch>
              <a:fillRect/>
            </a:stretch>
          </p:blipFill>
          <p:spPr>
            <a:xfrm>
              <a:off x="3251262" y="4091737"/>
              <a:ext cx="2780952" cy="2209524"/>
            </a:xfrm>
            <a:prstGeom prst="rect">
              <a:avLst/>
            </a:prstGeom>
            <a:ln>
              <a:solidFill>
                <a:schemeClr val="tx1"/>
              </a:solidFill>
            </a:ln>
          </p:spPr>
        </p:pic>
        <p:sp>
          <p:nvSpPr>
            <p:cNvPr id="12" name="Oval 11"/>
            <p:cNvSpPr/>
            <p:nvPr/>
          </p:nvSpPr>
          <p:spPr>
            <a:xfrm>
              <a:off x="5439966"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8" name="TextBox 17"/>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16" name="TextBox 15"/>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sp>
          <p:nvSpPr>
            <p:cNvPr id="17" name="TextBox 16"/>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grpSp>
    </p:spTree>
    <p:extLst>
      <p:ext uri="{BB962C8B-B14F-4D97-AF65-F5344CB8AC3E}">
        <p14:creationId xmlns:p14="http://schemas.microsoft.com/office/powerpoint/2010/main" val="21995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17</a:t>
            </a:fld>
            <a:endParaRPr lang="en-GB"/>
          </a:p>
        </p:txBody>
      </p:sp>
      <p:pic>
        <p:nvPicPr>
          <p:cNvPr id="5" name="Picture 4"/>
          <p:cNvPicPr>
            <a:picLocks noChangeAspect="1"/>
          </p:cNvPicPr>
          <p:nvPr/>
        </p:nvPicPr>
        <p:blipFill>
          <a:blip r:embed="rId2" cstate="print"/>
          <a:stretch>
            <a:fillRect/>
          </a:stretch>
        </p:blipFill>
        <p:spPr>
          <a:xfrm>
            <a:off x="3498881" y="4267200"/>
            <a:ext cx="2285714" cy="790476"/>
          </a:xfrm>
          <a:prstGeom prst="rect">
            <a:avLst/>
          </a:prstGeom>
          <a:ln>
            <a:solidFill>
              <a:schemeClr val="tx1"/>
            </a:solidFill>
          </a:ln>
        </p:spPr>
      </p:pic>
      <p:grpSp>
        <p:nvGrpSpPr>
          <p:cNvPr id="6" name="Group 5"/>
          <p:cNvGrpSpPr/>
          <p:nvPr/>
        </p:nvGrpSpPr>
        <p:grpSpPr>
          <a:xfrm>
            <a:off x="301752" y="1690547"/>
            <a:ext cx="2809524" cy="2209800"/>
            <a:chOff x="301752" y="4100652"/>
            <a:chExt cx="2809524" cy="2209800"/>
          </a:xfrm>
        </p:grpSpPr>
        <p:pic>
          <p:nvPicPr>
            <p:cNvPr id="7" name="Picture 6"/>
            <p:cNvPicPr>
              <a:picLocks noChangeAspect="1"/>
            </p:cNvPicPr>
            <p:nvPr/>
          </p:nvPicPr>
          <p:blipFill rotWithShape="1">
            <a:blip r:embed="rId3" cstate="print"/>
            <a:srcRect b="2509"/>
            <a:stretch/>
          </p:blipFill>
          <p:spPr>
            <a:xfrm>
              <a:off x="301752" y="4100652"/>
              <a:ext cx="2809524" cy="2209800"/>
            </a:xfrm>
            <a:prstGeom prst="rect">
              <a:avLst/>
            </a:prstGeom>
            <a:ln>
              <a:solidFill>
                <a:schemeClr val="tx1"/>
              </a:solidFill>
            </a:ln>
          </p:spPr>
        </p:pic>
        <p:sp>
          <p:nvSpPr>
            <p:cNvPr id="8" name="Oval 7"/>
            <p:cNvSpPr/>
            <p:nvPr/>
          </p:nvSpPr>
          <p:spPr>
            <a:xfrm>
              <a:off x="2519028"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grpSp>
      <p:grpSp>
        <p:nvGrpSpPr>
          <p:cNvPr id="9" name="Group 8"/>
          <p:cNvGrpSpPr/>
          <p:nvPr/>
        </p:nvGrpSpPr>
        <p:grpSpPr>
          <a:xfrm>
            <a:off x="6172200" y="1676400"/>
            <a:ext cx="2733333" cy="2238095"/>
            <a:chOff x="6172200" y="4086505"/>
            <a:chExt cx="2733333" cy="2238095"/>
          </a:xfrm>
        </p:grpSpPr>
        <p:pic>
          <p:nvPicPr>
            <p:cNvPr id="10" name="Picture 9"/>
            <p:cNvPicPr>
              <a:picLocks noChangeAspect="1"/>
            </p:cNvPicPr>
            <p:nvPr/>
          </p:nvPicPr>
          <p:blipFill rotWithShape="1">
            <a:blip r:embed="rId4" cstate="print"/>
            <a:srcRect t="1260"/>
            <a:stretch/>
          </p:blipFill>
          <p:spPr>
            <a:xfrm>
              <a:off x="6172200" y="4086505"/>
              <a:ext cx="2733333" cy="2238095"/>
            </a:xfrm>
            <a:prstGeom prst="rect">
              <a:avLst/>
            </a:prstGeom>
            <a:ln>
              <a:solidFill>
                <a:schemeClr val="tx1"/>
              </a:solidFill>
            </a:ln>
          </p:spPr>
        </p:pic>
        <p:sp>
          <p:nvSpPr>
            <p:cNvPr id="11" name="Oval 10"/>
            <p:cNvSpPr/>
            <p:nvPr/>
          </p:nvSpPr>
          <p:spPr>
            <a:xfrm>
              <a:off x="8305800"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12" name="TextBox 11"/>
            <p:cNvSpPr txBox="1"/>
            <p:nvPr/>
          </p:nvSpPr>
          <p:spPr>
            <a:xfrm>
              <a:off x="8077200" y="5943600"/>
              <a:ext cx="533400" cy="369332"/>
            </a:xfrm>
            <a:prstGeom prst="rect">
              <a:avLst/>
            </a:prstGeom>
            <a:solidFill>
              <a:schemeClr val="bg1"/>
            </a:solidFill>
          </p:spPr>
          <p:txBody>
            <a:bodyPr wrap="square" rtlCol="0">
              <a:spAutoFit/>
            </a:bodyPr>
            <a:lstStyle/>
            <a:p>
              <a:pPr algn="ctr"/>
              <a:r>
                <a:rPr lang="en-GB" b="1" dirty="0">
                  <a:solidFill>
                    <a:srgbClr val="7030A0"/>
                  </a:solidFill>
                </a:rPr>
                <a:t>R</a:t>
              </a:r>
              <a:r>
                <a:rPr lang="en-GB" b="1" baseline="-25000" dirty="0">
                  <a:solidFill>
                    <a:srgbClr val="7030A0"/>
                  </a:solidFill>
                </a:rPr>
                <a:t>2</a:t>
              </a:r>
            </a:p>
          </p:txBody>
        </p:sp>
      </p:grpSp>
      <p:grpSp>
        <p:nvGrpSpPr>
          <p:cNvPr id="13" name="Group 12"/>
          <p:cNvGrpSpPr/>
          <p:nvPr/>
        </p:nvGrpSpPr>
        <p:grpSpPr>
          <a:xfrm>
            <a:off x="3251262" y="1681632"/>
            <a:ext cx="2780952" cy="2209524"/>
            <a:chOff x="3251262" y="4091737"/>
            <a:chExt cx="2780952" cy="2209524"/>
          </a:xfrm>
        </p:grpSpPr>
        <p:pic>
          <p:nvPicPr>
            <p:cNvPr id="14" name="Picture 13"/>
            <p:cNvPicPr>
              <a:picLocks noChangeAspect="1"/>
            </p:cNvPicPr>
            <p:nvPr/>
          </p:nvPicPr>
          <p:blipFill>
            <a:blip r:embed="rId5" cstate="print"/>
            <a:stretch>
              <a:fillRect/>
            </a:stretch>
          </p:blipFill>
          <p:spPr>
            <a:xfrm>
              <a:off x="3251262" y="4091737"/>
              <a:ext cx="2780952" cy="2209524"/>
            </a:xfrm>
            <a:prstGeom prst="rect">
              <a:avLst/>
            </a:prstGeom>
            <a:ln>
              <a:solidFill>
                <a:schemeClr val="tx1"/>
              </a:solidFill>
            </a:ln>
          </p:spPr>
        </p:pic>
        <p:sp>
          <p:nvSpPr>
            <p:cNvPr id="15" name="Oval 14"/>
            <p:cNvSpPr/>
            <p:nvPr/>
          </p:nvSpPr>
          <p:spPr>
            <a:xfrm>
              <a:off x="5439966"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6" name="TextBox 15"/>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17" name="TextBox 16"/>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sp>
          <p:nvSpPr>
            <p:cNvPr id="18" name="TextBox 17"/>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grpSp>
      <p:sp>
        <p:nvSpPr>
          <p:cNvPr id="19" name="Oval Callout 18"/>
          <p:cNvSpPr/>
          <p:nvPr/>
        </p:nvSpPr>
        <p:spPr>
          <a:xfrm>
            <a:off x="3657600" y="4343400"/>
            <a:ext cx="400103" cy="381000"/>
          </a:xfrm>
          <a:prstGeom prst="wedgeEllipseCallout">
            <a:avLst>
              <a:gd name="adj1" fmla="val -721250"/>
              <a:gd name="adj2" fmla="val -510173"/>
            </a:avLst>
          </a:prstGeom>
          <a:no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Callout 19"/>
          <p:cNvSpPr/>
          <p:nvPr/>
        </p:nvSpPr>
        <p:spPr>
          <a:xfrm>
            <a:off x="4198317" y="4343400"/>
            <a:ext cx="507978" cy="381000"/>
          </a:xfrm>
          <a:prstGeom prst="wedgeEllipseCallout">
            <a:avLst>
              <a:gd name="adj1" fmla="val -3001"/>
              <a:gd name="adj2" fmla="val -388985"/>
            </a:avLst>
          </a:prstGeom>
          <a:no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Callout 20"/>
          <p:cNvSpPr/>
          <p:nvPr/>
        </p:nvSpPr>
        <p:spPr>
          <a:xfrm>
            <a:off x="4831535" y="4343400"/>
            <a:ext cx="507978" cy="381000"/>
          </a:xfrm>
          <a:prstGeom prst="wedgeEllipseCallout">
            <a:avLst>
              <a:gd name="adj1" fmla="val 335628"/>
              <a:gd name="adj2" fmla="val -500668"/>
            </a:avLst>
          </a:prstGeom>
          <a:no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Callout 21"/>
          <p:cNvSpPr/>
          <p:nvPr/>
        </p:nvSpPr>
        <p:spPr>
          <a:xfrm>
            <a:off x="3716551" y="4662438"/>
            <a:ext cx="400103" cy="381000"/>
          </a:xfrm>
          <a:prstGeom prst="wedgeEllipseCallout">
            <a:avLst>
              <a:gd name="adj1" fmla="val -289058"/>
              <a:gd name="adj2" fmla="val -384232"/>
            </a:avLst>
          </a:prstGeom>
          <a:noFill/>
          <a:ln w="158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Callout 23"/>
          <p:cNvSpPr/>
          <p:nvPr/>
        </p:nvSpPr>
        <p:spPr>
          <a:xfrm>
            <a:off x="4191000" y="4648200"/>
            <a:ext cx="507978" cy="381000"/>
          </a:xfrm>
          <a:prstGeom prst="wedgeEllipseCallout">
            <a:avLst>
              <a:gd name="adj1" fmla="val 253644"/>
              <a:gd name="adj2" fmla="val -381856"/>
            </a:avLst>
          </a:prstGeom>
          <a:noFill/>
          <a:ln w="158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Callout 24"/>
          <p:cNvSpPr/>
          <p:nvPr/>
        </p:nvSpPr>
        <p:spPr>
          <a:xfrm>
            <a:off x="4800600" y="4648200"/>
            <a:ext cx="507978" cy="381000"/>
          </a:xfrm>
          <a:prstGeom prst="wedgeEllipseCallout">
            <a:avLst>
              <a:gd name="adj1" fmla="val 692079"/>
              <a:gd name="adj2" fmla="val -372351"/>
            </a:avLst>
          </a:prstGeom>
          <a:noFill/>
          <a:ln w="158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5"/>
          <p:cNvGraphicFramePr>
            <a:graphicFrameLocks noChangeAspect="1"/>
          </p:cNvGraphicFramePr>
          <p:nvPr>
            <p:extLst>
              <p:ext uri="{D42A27DB-BD31-4B8C-83A1-F6EECF244321}">
                <p14:modId xmlns:p14="http://schemas.microsoft.com/office/powerpoint/2010/main" val="3272927529"/>
              </p:ext>
            </p:extLst>
          </p:nvPr>
        </p:nvGraphicFramePr>
        <p:xfrm>
          <a:off x="3557067" y="5362476"/>
          <a:ext cx="2169341" cy="808186"/>
        </p:xfrm>
        <a:graphic>
          <a:graphicData uri="http://schemas.openxmlformats.org/presentationml/2006/ole">
            <mc:AlternateContent xmlns:mc="http://schemas.openxmlformats.org/markup-compatibility/2006">
              <mc:Choice xmlns:v="urn:schemas-microsoft-com:vml" Requires="v">
                <p:oleObj name="Equation" r:id="rId6" imgW="1295280" imgH="482400" progId="Equation.3">
                  <p:embed/>
                </p:oleObj>
              </mc:Choice>
              <mc:Fallback>
                <p:oleObj name="Equation" r:id="rId6" imgW="1295280" imgH="482400" progId="Equation.3">
                  <p:embed/>
                  <p:pic>
                    <p:nvPicPr>
                      <p:cNvPr id="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7067" y="5362476"/>
                        <a:ext cx="2169341" cy="8081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82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Solution </a:t>
            </a:r>
            <a:r>
              <a:rPr lang="en-GB" sz="2000" dirty="0"/>
              <a:t>(Displacement for configuration 2)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18</a:t>
            </a:fld>
            <a:endParaRPr lang="en-GB"/>
          </a:p>
        </p:txBody>
      </p:sp>
      <p:grpSp>
        <p:nvGrpSpPr>
          <p:cNvPr id="7" name="Group 6"/>
          <p:cNvGrpSpPr/>
          <p:nvPr/>
        </p:nvGrpSpPr>
        <p:grpSpPr>
          <a:xfrm>
            <a:off x="301752" y="1614347"/>
            <a:ext cx="2809524" cy="2209800"/>
            <a:chOff x="301752" y="4100652"/>
            <a:chExt cx="2809524" cy="2209800"/>
          </a:xfrm>
        </p:grpSpPr>
        <p:pic>
          <p:nvPicPr>
            <p:cNvPr id="8" name="Picture 7"/>
            <p:cNvPicPr>
              <a:picLocks noChangeAspect="1"/>
            </p:cNvPicPr>
            <p:nvPr/>
          </p:nvPicPr>
          <p:blipFill rotWithShape="1">
            <a:blip r:embed="rId2" cstate="print"/>
            <a:srcRect b="2509"/>
            <a:stretch/>
          </p:blipFill>
          <p:spPr>
            <a:xfrm>
              <a:off x="301752" y="4100652"/>
              <a:ext cx="2809524" cy="2209800"/>
            </a:xfrm>
            <a:prstGeom prst="rect">
              <a:avLst/>
            </a:prstGeom>
            <a:ln>
              <a:solidFill>
                <a:schemeClr val="tx1"/>
              </a:solidFill>
            </a:ln>
          </p:spPr>
        </p:pic>
        <p:sp>
          <p:nvSpPr>
            <p:cNvPr id="9" name="Oval 8"/>
            <p:cNvSpPr/>
            <p:nvPr/>
          </p:nvSpPr>
          <p:spPr>
            <a:xfrm>
              <a:off x="2519028"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grpSp>
      <p:grpSp>
        <p:nvGrpSpPr>
          <p:cNvPr id="52" name="Group 51"/>
          <p:cNvGrpSpPr/>
          <p:nvPr/>
        </p:nvGrpSpPr>
        <p:grpSpPr>
          <a:xfrm>
            <a:off x="304800" y="3962400"/>
            <a:ext cx="2809524" cy="2209800"/>
            <a:chOff x="3210276" y="3962400"/>
            <a:chExt cx="2809524" cy="2209800"/>
          </a:xfrm>
        </p:grpSpPr>
        <p:pic>
          <p:nvPicPr>
            <p:cNvPr id="31" name="Picture 30"/>
            <p:cNvPicPr>
              <a:picLocks noChangeAspect="1"/>
            </p:cNvPicPr>
            <p:nvPr/>
          </p:nvPicPr>
          <p:blipFill rotWithShape="1">
            <a:blip r:embed="rId2" cstate="print"/>
            <a:srcRect b="2509"/>
            <a:stretch/>
          </p:blipFill>
          <p:spPr>
            <a:xfrm>
              <a:off x="3210276" y="3962400"/>
              <a:ext cx="2809524" cy="2209800"/>
            </a:xfrm>
            <a:prstGeom prst="rect">
              <a:avLst/>
            </a:prstGeom>
            <a:ln>
              <a:solidFill>
                <a:schemeClr val="tx1"/>
              </a:solidFill>
            </a:ln>
          </p:spPr>
        </p:pic>
        <p:sp>
          <p:nvSpPr>
            <p:cNvPr id="4" name="TextBox 3"/>
            <p:cNvSpPr txBox="1"/>
            <p:nvPr/>
          </p:nvSpPr>
          <p:spPr>
            <a:xfrm>
              <a:off x="3909976" y="4267200"/>
              <a:ext cx="804948"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=10</a:t>
              </a:r>
            </a:p>
          </p:txBody>
        </p:sp>
        <p:sp>
          <p:nvSpPr>
            <p:cNvPr id="39" name="TextBox 38"/>
            <p:cNvSpPr txBox="1"/>
            <p:nvPr/>
          </p:nvSpPr>
          <p:spPr>
            <a:xfrm>
              <a:off x="5153602"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0" name="TextBox 39"/>
            <p:cNvSpPr txBox="1"/>
            <p:nvPr/>
          </p:nvSpPr>
          <p:spPr>
            <a:xfrm>
              <a:off x="4601031"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1" name="TextBox 40"/>
            <p:cNvSpPr txBox="1"/>
            <p:nvPr/>
          </p:nvSpPr>
          <p:spPr>
            <a:xfrm>
              <a:off x="495395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2" name="TextBox 41"/>
            <p:cNvSpPr txBox="1"/>
            <p:nvPr/>
          </p:nvSpPr>
          <p:spPr>
            <a:xfrm>
              <a:off x="3657600" y="4724400"/>
              <a:ext cx="904041"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-14.14</a:t>
              </a:r>
            </a:p>
          </p:txBody>
        </p:sp>
        <p:sp>
          <p:nvSpPr>
            <p:cNvPr id="43" name="TextBox 42"/>
            <p:cNvSpPr txBox="1"/>
            <p:nvPr/>
          </p:nvSpPr>
          <p:spPr>
            <a:xfrm>
              <a:off x="396054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grpSp>
      <p:grpSp>
        <p:nvGrpSpPr>
          <p:cNvPr id="53" name="Group 52"/>
          <p:cNvGrpSpPr/>
          <p:nvPr/>
        </p:nvGrpSpPr>
        <p:grpSpPr>
          <a:xfrm>
            <a:off x="3190524" y="3962676"/>
            <a:ext cx="2780952" cy="2209524"/>
            <a:chOff x="6096000" y="3962676"/>
            <a:chExt cx="2780952" cy="2209524"/>
          </a:xfrm>
        </p:grpSpPr>
        <p:grpSp>
          <p:nvGrpSpPr>
            <p:cNvPr id="33" name="Group 32"/>
            <p:cNvGrpSpPr/>
            <p:nvPr/>
          </p:nvGrpSpPr>
          <p:grpSpPr>
            <a:xfrm>
              <a:off x="6096000" y="3962676"/>
              <a:ext cx="2780952" cy="2209524"/>
              <a:chOff x="3251262" y="4091737"/>
              <a:chExt cx="2780952" cy="2209524"/>
            </a:xfrm>
          </p:grpSpPr>
          <p:pic>
            <p:nvPicPr>
              <p:cNvPr id="34" name="Picture 33"/>
              <p:cNvPicPr>
                <a:picLocks noChangeAspect="1"/>
              </p:cNvPicPr>
              <p:nvPr/>
            </p:nvPicPr>
            <p:blipFill>
              <a:blip r:embed="rId3" cstate="print"/>
              <a:stretch>
                <a:fillRect/>
              </a:stretch>
            </p:blipFill>
            <p:spPr>
              <a:xfrm>
                <a:off x="3251262" y="4091737"/>
                <a:ext cx="2780952" cy="2209524"/>
              </a:xfrm>
              <a:prstGeom prst="rect">
                <a:avLst/>
              </a:prstGeom>
              <a:ln>
                <a:solidFill>
                  <a:schemeClr val="tx1"/>
                </a:solidFill>
              </a:ln>
            </p:spPr>
          </p:pic>
          <p:sp>
            <p:nvSpPr>
              <p:cNvPr id="36" name="TextBox 35"/>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37" name="TextBox 36"/>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1</a:t>
                </a:r>
                <a:endParaRPr lang="en-GB" sz="1500" b="1" baseline="-25000" dirty="0">
                  <a:solidFill>
                    <a:srgbClr val="7030A0"/>
                  </a:solidFill>
                </a:endParaRPr>
              </a:p>
            </p:txBody>
          </p:sp>
          <p:sp>
            <p:nvSpPr>
              <p:cNvPr id="38" name="TextBox 37"/>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1</a:t>
                </a:r>
                <a:endParaRPr lang="en-GB" sz="1500" b="1" baseline="-25000" dirty="0">
                  <a:solidFill>
                    <a:srgbClr val="7030A0"/>
                  </a:solidFill>
                </a:endParaRPr>
              </a:p>
            </p:txBody>
          </p:sp>
        </p:grpSp>
        <p:sp>
          <p:nvSpPr>
            <p:cNvPr id="44" name="TextBox 43"/>
            <p:cNvSpPr txBox="1"/>
            <p:nvPr/>
          </p:nvSpPr>
          <p:spPr>
            <a:xfrm>
              <a:off x="6781800" y="4267200"/>
              <a:ext cx="990600"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=-0.71</a:t>
              </a:r>
            </a:p>
          </p:txBody>
        </p:sp>
        <p:sp>
          <p:nvSpPr>
            <p:cNvPr id="45" name="TextBox 44"/>
            <p:cNvSpPr txBox="1"/>
            <p:nvPr/>
          </p:nvSpPr>
          <p:spPr>
            <a:xfrm>
              <a:off x="8135112"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6" name="TextBox 45"/>
            <p:cNvSpPr txBox="1"/>
            <p:nvPr/>
          </p:nvSpPr>
          <p:spPr>
            <a:xfrm>
              <a:off x="7543800" y="5087035"/>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a:t>
              </a:r>
            </a:p>
          </p:txBody>
        </p:sp>
        <p:sp>
          <p:nvSpPr>
            <p:cNvPr id="47" name="TextBox 46"/>
            <p:cNvSpPr txBox="1"/>
            <p:nvPr/>
          </p:nvSpPr>
          <p:spPr>
            <a:xfrm>
              <a:off x="793546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9" name="TextBox 48"/>
            <p:cNvSpPr txBox="1"/>
            <p:nvPr/>
          </p:nvSpPr>
          <p:spPr>
            <a:xfrm>
              <a:off x="6781800" y="5581048"/>
              <a:ext cx="754142"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a:t>
              </a:r>
            </a:p>
          </p:txBody>
        </p:sp>
        <p:sp>
          <p:nvSpPr>
            <p:cNvPr id="50" name="TextBox 49"/>
            <p:cNvSpPr txBox="1"/>
            <p:nvPr/>
          </p:nvSpPr>
          <p:spPr>
            <a:xfrm>
              <a:off x="6663535" y="5105400"/>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a:t>
              </a:r>
            </a:p>
          </p:txBody>
        </p:sp>
      </p:grpSp>
      <p:graphicFrame>
        <p:nvGraphicFramePr>
          <p:cNvPr id="51" name="Object 50"/>
          <p:cNvGraphicFramePr>
            <a:graphicFrameLocks noChangeAspect="1"/>
          </p:cNvGraphicFramePr>
          <p:nvPr>
            <p:extLst>
              <p:ext uri="{D42A27DB-BD31-4B8C-83A1-F6EECF244321}">
                <p14:modId xmlns:p14="http://schemas.microsoft.com/office/powerpoint/2010/main" val="1763309699"/>
              </p:ext>
            </p:extLst>
          </p:nvPr>
        </p:nvGraphicFramePr>
        <p:xfrm>
          <a:off x="3276600" y="1828800"/>
          <a:ext cx="2514600" cy="739775"/>
        </p:xfrm>
        <a:graphic>
          <a:graphicData uri="http://schemas.openxmlformats.org/presentationml/2006/ole">
            <mc:AlternateContent xmlns:mc="http://schemas.openxmlformats.org/markup-compatibility/2006">
              <mc:Choice xmlns:v="urn:schemas-microsoft-com:vml" Requires="v">
                <p:oleObj name="Equation" r:id="rId4" imgW="1511280" imgH="444240" progId="Equation.DSMT4">
                  <p:embed/>
                </p:oleObj>
              </mc:Choice>
              <mc:Fallback>
                <p:oleObj name="Equation" r:id="rId4" imgW="1511280" imgH="444240" progId="Equation.DSMT4">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514600"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730528994"/>
              </p:ext>
            </p:extLst>
          </p:nvPr>
        </p:nvGraphicFramePr>
        <p:xfrm>
          <a:off x="6248400" y="1828800"/>
          <a:ext cx="1644650" cy="573088"/>
        </p:xfrm>
        <a:graphic>
          <a:graphicData uri="http://schemas.openxmlformats.org/presentationml/2006/ole">
            <mc:AlternateContent xmlns:mc="http://schemas.openxmlformats.org/markup-compatibility/2006">
              <mc:Choice xmlns:v="urn:schemas-microsoft-com:vml" Requires="v">
                <p:oleObj name="Equation" r:id="rId6" imgW="1054080" imgH="368280" progId="Equation.DSMT4">
                  <p:embed/>
                </p:oleObj>
              </mc:Choice>
              <mc:Fallback>
                <p:oleObj name="Equation" r:id="rId6" imgW="1054080" imgH="368280" progId="Equation.DSMT4">
                  <p:embed/>
                  <p:pic>
                    <p:nvPicPr>
                      <p:cNvPr id="5" name="Object 4"/>
                      <p:cNvPicPr/>
                      <p:nvPr/>
                    </p:nvPicPr>
                    <p:blipFill>
                      <a:blip r:embed="rId7"/>
                      <a:stretch>
                        <a:fillRect/>
                      </a:stretch>
                    </p:blipFill>
                    <p:spPr>
                      <a:xfrm>
                        <a:off x="6248400" y="1828800"/>
                        <a:ext cx="1644650" cy="573088"/>
                      </a:xfrm>
                      <a:prstGeom prst="rect">
                        <a:avLst/>
                      </a:prstGeom>
                      <a:solidFill>
                        <a:srgbClr val="FFFF00"/>
                      </a:solidFill>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97959042"/>
              </p:ext>
            </p:extLst>
          </p:nvPr>
        </p:nvGraphicFramePr>
        <p:xfrm>
          <a:off x="6248400" y="2606851"/>
          <a:ext cx="2062162" cy="573087"/>
        </p:xfrm>
        <a:graphic>
          <a:graphicData uri="http://schemas.openxmlformats.org/presentationml/2006/ole">
            <mc:AlternateContent xmlns:mc="http://schemas.openxmlformats.org/markup-compatibility/2006">
              <mc:Choice xmlns:v="urn:schemas-microsoft-com:vml" Requires="v">
                <p:oleObj name="Equation" r:id="rId8" imgW="1320480" imgH="368280" progId="Equation.DSMT4">
                  <p:embed/>
                </p:oleObj>
              </mc:Choice>
              <mc:Fallback>
                <p:oleObj name="Equation" r:id="rId8" imgW="1320480" imgH="368280" progId="Equation.DSMT4">
                  <p:embed/>
                  <p:pic>
                    <p:nvPicPr>
                      <p:cNvPr id="29" name="Object 28"/>
                      <p:cNvPicPr/>
                      <p:nvPr/>
                    </p:nvPicPr>
                    <p:blipFill>
                      <a:blip r:embed="rId9"/>
                      <a:stretch>
                        <a:fillRect/>
                      </a:stretch>
                    </p:blipFill>
                    <p:spPr>
                      <a:xfrm>
                        <a:off x="6248400" y="2606851"/>
                        <a:ext cx="2062162" cy="573087"/>
                      </a:xfrm>
                      <a:prstGeom prst="rect">
                        <a:avLst/>
                      </a:prstGeom>
                      <a:solidFill>
                        <a:srgbClr val="FFC000"/>
                      </a:solidFill>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086780982"/>
              </p:ext>
            </p:extLst>
          </p:nvPr>
        </p:nvGraphicFramePr>
        <p:xfrm>
          <a:off x="6248400" y="3384901"/>
          <a:ext cx="1385887" cy="257175"/>
        </p:xfrm>
        <a:graphic>
          <a:graphicData uri="http://schemas.openxmlformats.org/presentationml/2006/ole">
            <mc:AlternateContent xmlns:mc="http://schemas.openxmlformats.org/markup-compatibility/2006">
              <mc:Choice xmlns:v="urn:schemas-microsoft-com:vml" Requires="v">
                <p:oleObj name="Equation" r:id="rId10" imgW="888840" imgH="164880" progId="Equation.DSMT4">
                  <p:embed/>
                </p:oleObj>
              </mc:Choice>
              <mc:Fallback>
                <p:oleObj name="Equation" r:id="rId10" imgW="888840" imgH="164880" progId="Equation.DSMT4">
                  <p:embed/>
                  <p:pic>
                    <p:nvPicPr>
                      <p:cNvPr id="30" name="Object 29"/>
                      <p:cNvPicPr/>
                      <p:nvPr/>
                    </p:nvPicPr>
                    <p:blipFill>
                      <a:blip r:embed="rId11"/>
                      <a:stretch>
                        <a:fillRect/>
                      </a:stretch>
                    </p:blipFill>
                    <p:spPr>
                      <a:xfrm>
                        <a:off x="6248400" y="3384901"/>
                        <a:ext cx="1385887" cy="257175"/>
                      </a:xfrm>
                      <a:prstGeom prst="rect">
                        <a:avLst/>
                      </a:prstGeom>
                      <a:solidFill>
                        <a:schemeClr val="bg1">
                          <a:lumMod val="50000"/>
                        </a:schemeClr>
                      </a:solidFill>
                    </p:spPr>
                  </p:pic>
                </p:oleObj>
              </mc:Fallback>
            </mc:AlternateContent>
          </a:graphicData>
        </a:graphic>
      </p:graphicFrame>
      <p:sp>
        <p:nvSpPr>
          <p:cNvPr id="6" name="Rectangle 5"/>
          <p:cNvSpPr/>
          <p:nvPr/>
        </p:nvSpPr>
        <p:spPr>
          <a:xfrm>
            <a:off x="904524" y="4248835"/>
            <a:ext cx="751641" cy="39936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886683" y="4248835"/>
            <a:ext cx="751641" cy="39936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828324" y="4706035"/>
            <a:ext cx="751641" cy="39936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505683" y="5087035"/>
            <a:ext cx="751641" cy="39936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Object 54"/>
          <p:cNvGraphicFramePr>
            <a:graphicFrameLocks noChangeAspect="1"/>
          </p:cNvGraphicFramePr>
          <p:nvPr>
            <p:extLst>
              <p:ext uri="{D42A27DB-BD31-4B8C-83A1-F6EECF244321}">
                <p14:modId xmlns:p14="http://schemas.microsoft.com/office/powerpoint/2010/main" val="4019693381"/>
              </p:ext>
            </p:extLst>
          </p:nvPr>
        </p:nvGraphicFramePr>
        <p:xfrm>
          <a:off x="6942993" y="228600"/>
          <a:ext cx="1972407" cy="901551"/>
        </p:xfrm>
        <a:graphic>
          <a:graphicData uri="http://schemas.openxmlformats.org/presentationml/2006/ole">
            <mc:AlternateContent xmlns:mc="http://schemas.openxmlformats.org/markup-compatibility/2006">
              <mc:Choice xmlns:v="urn:schemas-microsoft-com:vml" Requires="v">
                <p:oleObj name="Equation" r:id="rId12" imgW="888840" imgH="406080" progId="Equation.DSMT4">
                  <p:embed/>
                </p:oleObj>
              </mc:Choice>
              <mc:Fallback>
                <p:oleObj name="Equation" r:id="rId12" imgW="888840" imgH="406080" progId="Equation.DSMT4">
                  <p:embed/>
                  <p:pic>
                    <p:nvPicPr>
                      <p:cNvPr id="51" name="Object 50"/>
                      <p:cNvPicPr>
                        <a:picLocks noChangeAspect="1" noChangeArrowheads="1"/>
                      </p:cNvPicPr>
                      <p:nvPr/>
                    </p:nvPicPr>
                    <p:blipFill>
                      <a:blip r:embed="rId13"/>
                      <a:srcRect/>
                      <a:stretch>
                        <a:fillRect/>
                      </a:stretch>
                    </p:blipFill>
                    <p:spPr bwMode="auto">
                      <a:xfrm>
                        <a:off x="6942993" y="228600"/>
                        <a:ext cx="1972407" cy="901551"/>
                      </a:xfrm>
                      <a:prstGeom prst="rect">
                        <a:avLst/>
                      </a:prstGeom>
                      <a:noFill/>
                      <a:ln w="9525">
                        <a:solidFill>
                          <a:schemeClr val="tx1"/>
                        </a:solidFill>
                        <a:miter lim="800000"/>
                        <a:headEnd/>
                        <a:tailEnd/>
                      </a:ln>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2216838468"/>
              </p:ext>
            </p:extLst>
          </p:nvPr>
        </p:nvGraphicFramePr>
        <p:xfrm>
          <a:off x="6248400" y="3847039"/>
          <a:ext cx="633412" cy="574675"/>
        </p:xfrm>
        <a:graphic>
          <a:graphicData uri="http://schemas.openxmlformats.org/presentationml/2006/ole">
            <mc:AlternateContent xmlns:mc="http://schemas.openxmlformats.org/markup-compatibility/2006">
              <mc:Choice xmlns:v="urn:schemas-microsoft-com:vml" Requires="v">
                <p:oleObj name="Equation" r:id="rId14" imgW="406080" imgH="368280" progId="Equation.DSMT4">
                  <p:embed/>
                </p:oleObj>
              </mc:Choice>
              <mc:Fallback>
                <p:oleObj name="Equation" r:id="rId14" imgW="406080" imgH="368280" progId="Equation.DSMT4">
                  <p:embed/>
                  <p:pic>
                    <p:nvPicPr>
                      <p:cNvPr id="32" name="Object 31"/>
                      <p:cNvPicPr/>
                      <p:nvPr/>
                    </p:nvPicPr>
                    <p:blipFill>
                      <a:blip r:embed="rId15"/>
                      <a:stretch>
                        <a:fillRect/>
                      </a:stretch>
                    </p:blipFill>
                    <p:spPr>
                      <a:xfrm>
                        <a:off x="6248400" y="3847039"/>
                        <a:ext cx="633412" cy="574675"/>
                      </a:xfrm>
                      <a:prstGeom prst="rect">
                        <a:avLst/>
                      </a:prstGeom>
                      <a:solidFill>
                        <a:schemeClr val="accent6">
                          <a:lumMod val="75000"/>
                        </a:schemeClr>
                      </a:solidFill>
                    </p:spPr>
                  </p:pic>
                </p:oleObj>
              </mc:Fallback>
            </mc:AlternateContent>
          </a:graphicData>
        </a:graphic>
      </p:graphicFrame>
      <p:sp>
        <p:nvSpPr>
          <p:cNvPr id="57" name="Rectangle 56"/>
          <p:cNvSpPr/>
          <p:nvPr/>
        </p:nvSpPr>
        <p:spPr>
          <a:xfrm>
            <a:off x="1056924" y="5544235"/>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2047524" y="5562600"/>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1708088" y="4932218"/>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2241456" y="4932218"/>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5019324" y="5562600"/>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3962883" y="5544235"/>
            <a:ext cx="484963"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4724883" y="5087035"/>
            <a:ext cx="463486"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227110" y="4918364"/>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10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ppt_x"/>
                                          </p:val>
                                        </p:tav>
                                        <p:tav tm="100000">
                                          <p:val>
                                            <p:strVal val="#ppt_x"/>
                                          </p:val>
                                        </p:tav>
                                      </p:tavLst>
                                    </p:anim>
                                    <p:anim calcmode="lin" valueType="num">
                                      <p:cBhvr additive="base">
                                        <p:cTn id="9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48" grpId="0" animBg="1"/>
      <p:bldP spid="54"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5012"/>
            <a:ext cx="8534400" cy="608739"/>
          </a:xfrm>
        </p:spPr>
        <p:txBody>
          <a:bodyPr>
            <a:normAutofit/>
          </a:bodyPr>
          <a:lstStyle/>
          <a:p>
            <a:r>
              <a:rPr lang="en-GB" sz="3000" dirty="0"/>
              <a:t>Reminder</a:t>
            </a:r>
            <a:r>
              <a:rPr lang="en-GB" sz="2800" dirty="0"/>
              <a:t> </a:t>
            </a:r>
            <a:r>
              <a:rPr lang="en-GB" sz="2200" dirty="0"/>
              <a:t>(method of joints to solve truss structure)</a:t>
            </a:r>
            <a:r>
              <a:rPr lang="en-GB" dirty="0"/>
              <a:t>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19</a:t>
            </a:fld>
            <a:endParaRPr lang="en-GB" dirty="0"/>
          </a:p>
        </p:txBody>
      </p:sp>
      <p:grpSp>
        <p:nvGrpSpPr>
          <p:cNvPr id="5" name="Group 4"/>
          <p:cNvGrpSpPr/>
          <p:nvPr/>
        </p:nvGrpSpPr>
        <p:grpSpPr>
          <a:xfrm>
            <a:off x="301752" y="1614347"/>
            <a:ext cx="2809524" cy="2209800"/>
            <a:chOff x="301752" y="4100652"/>
            <a:chExt cx="2809524" cy="2209800"/>
          </a:xfrm>
        </p:grpSpPr>
        <p:pic>
          <p:nvPicPr>
            <p:cNvPr id="6" name="Picture 5"/>
            <p:cNvPicPr>
              <a:picLocks noChangeAspect="1"/>
            </p:cNvPicPr>
            <p:nvPr/>
          </p:nvPicPr>
          <p:blipFill rotWithShape="1">
            <a:blip r:embed="rId2" cstate="print"/>
            <a:srcRect b="2509"/>
            <a:stretch/>
          </p:blipFill>
          <p:spPr>
            <a:xfrm>
              <a:off x="301752" y="4100652"/>
              <a:ext cx="2809524" cy="2209800"/>
            </a:xfrm>
            <a:prstGeom prst="rect">
              <a:avLst/>
            </a:prstGeom>
            <a:ln>
              <a:solidFill>
                <a:schemeClr val="tx1"/>
              </a:solidFill>
            </a:ln>
          </p:spPr>
        </p:pic>
        <p:sp>
          <p:nvSpPr>
            <p:cNvPr id="7" name="Oval 6"/>
            <p:cNvSpPr/>
            <p:nvPr/>
          </p:nvSpPr>
          <p:spPr>
            <a:xfrm>
              <a:off x="2519028"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2317829142"/>
              </p:ext>
            </p:extLst>
          </p:nvPr>
        </p:nvGraphicFramePr>
        <p:xfrm>
          <a:off x="5715000" y="1724891"/>
          <a:ext cx="3200400" cy="1018309"/>
        </p:xfrm>
        <a:graphic>
          <a:graphicData uri="http://schemas.openxmlformats.org/presentationml/2006/ole">
            <mc:AlternateContent xmlns:mc="http://schemas.openxmlformats.org/markup-compatibility/2006">
              <mc:Choice xmlns:v="urn:schemas-microsoft-com:vml" Requires="v">
                <p:oleObj name="Equation" r:id="rId3" imgW="2793960" imgH="888840" progId="Equation.DSMT4">
                  <p:embed/>
                </p:oleObj>
              </mc:Choice>
              <mc:Fallback>
                <p:oleObj name="Equation" r:id="rId3" imgW="2793960" imgH="888840" progId="Equation.DSMT4">
                  <p:embed/>
                  <p:pic>
                    <p:nvPicPr>
                      <p:cNvPr id="0" name=""/>
                      <p:cNvPicPr/>
                      <p:nvPr/>
                    </p:nvPicPr>
                    <p:blipFill>
                      <a:blip r:embed="rId4"/>
                      <a:stretch>
                        <a:fillRect/>
                      </a:stretch>
                    </p:blipFill>
                    <p:spPr>
                      <a:xfrm>
                        <a:off x="5715000" y="1724891"/>
                        <a:ext cx="3200400" cy="1018309"/>
                      </a:xfrm>
                      <a:prstGeom prst="rect">
                        <a:avLst/>
                      </a:prstGeom>
                      <a:solidFill>
                        <a:srgbClr val="00B0F0">
                          <a:alpha val="50000"/>
                        </a:srgbClr>
                      </a:solidFill>
                      <a:ln>
                        <a:solidFill>
                          <a:schemeClr val="tx1"/>
                        </a:solid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40487246"/>
              </p:ext>
            </p:extLst>
          </p:nvPr>
        </p:nvGraphicFramePr>
        <p:xfrm>
          <a:off x="2103438" y="2971800"/>
          <a:ext cx="639762" cy="204788"/>
        </p:xfrm>
        <a:graphic>
          <a:graphicData uri="http://schemas.openxmlformats.org/presentationml/2006/ole">
            <mc:AlternateContent xmlns:mc="http://schemas.openxmlformats.org/markup-compatibility/2006">
              <mc:Choice xmlns:v="urn:schemas-microsoft-com:vml" Requires="v">
                <p:oleObj name="Equation" r:id="rId5" imgW="558720" imgH="177480" progId="Equation.DSMT4">
                  <p:embed/>
                </p:oleObj>
              </mc:Choice>
              <mc:Fallback>
                <p:oleObj name="Equation" r:id="rId5" imgW="558720" imgH="177480" progId="Equation.DSMT4">
                  <p:embed/>
                  <p:pic>
                    <p:nvPicPr>
                      <p:cNvPr id="0" name=""/>
                      <p:cNvPicPr/>
                      <p:nvPr/>
                    </p:nvPicPr>
                    <p:blipFill>
                      <a:blip r:embed="rId6"/>
                      <a:stretch>
                        <a:fillRect/>
                      </a:stretch>
                    </p:blipFill>
                    <p:spPr>
                      <a:xfrm>
                        <a:off x="2103438" y="2971800"/>
                        <a:ext cx="639762" cy="204788"/>
                      </a:xfrm>
                      <a:prstGeom prst="rect">
                        <a:avLst/>
                      </a:prstGeom>
                      <a:solidFill>
                        <a:schemeClr val="bg2"/>
                      </a:solidFill>
                      <a:ln>
                        <a:solidFill>
                          <a:schemeClr val="accent1">
                            <a:shade val="50000"/>
                          </a:schemeClr>
                        </a:solid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98463209"/>
              </p:ext>
            </p:extLst>
          </p:nvPr>
        </p:nvGraphicFramePr>
        <p:xfrm>
          <a:off x="5715000" y="3228975"/>
          <a:ext cx="1890713" cy="581025"/>
        </p:xfrm>
        <a:graphic>
          <a:graphicData uri="http://schemas.openxmlformats.org/presentationml/2006/ole">
            <mc:AlternateContent xmlns:mc="http://schemas.openxmlformats.org/markup-compatibility/2006">
              <mc:Choice xmlns:v="urn:schemas-microsoft-com:vml" Requires="v">
                <p:oleObj name="Equation" r:id="rId7" imgW="1650960" imgH="507960" progId="Equation.DSMT4">
                  <p:embed/>
                </p:oleObj>
              </mc:Choice>
              <mc:Fallback>
                <p:oleObj name="Equation" r:id="rId7" imgW="1650960" imgH="507960" progId="Equation.DSMT4">
                  <p:embed/>
                  <p:pic>
                    <p:nvPicPr>
                      <p:cNvPr id="0" name=""/>
                      <p:cNvPicPr/>
                      <p:nvPr/>
                    </p:nvPicPr>
                    <p:blipFill>
                      <a:blip r:embed="rId8"/>
                      <a:stretch>
                        <a:fillRect/>
                      </a:stretch>
                    </p:blipFill>
                    <p:spPr>
                      <a:xfrm>
                        <a:off x="5715000" y="3228975"/>
                        <a:ext cx="1890713" cy="581025"/>
                      </a:xfrm>
                      <a:prstGeom prst="rect">
                        <a:avLst/>
                      </a:prstGeom>
                      <a:solidFill>
                        <a:srgbClr val="FFFF00">
                          <a:alpha val="50000"/>
                        </a:srgbClr>
                      </a:solidFill>
                      <a:ln>
                        <a:solidFill>
                          <a:schemeClr val="tx1"/>
                        </a:solidFill>
                      </a:ln>
                    </p:spPr>
                  </p:pic>
                </p:oleObj>
              </mc:Fallback>
            </mc:AlternateContent>
          </a:graphicData>
        </a:graphic>
      </p:graphicFrame>
      <p:grpSp>
        <p:nvGrpSpPr>
          <p:cNvPr id="69" name="Group 68"/>
          <p:cNvGrpSpPr/>
          <p:nvPr/>
        </p:nvGrpSpPr>
        <p:grpSpPr>
          <a:xfrm>
            <a:off x="3297382" y="2621973"/>
            <a:ext cx="2275609" cy="1066800"/>
            <a:chOff x="3297382" y="2621973"/>
            <a:chExt cx="2275609" cy="1066800"/>
          </a:xfrm>
        </p:grpSpPr>
        <p:sp>
          <p:nvSpPr>
            <p:cNvPr id="23" name="Oval 22"/>
            <p:cNvSpPr/>
            <p:nvPr/>
          </p:nvSpPr>
          <p:spPr>
            <a:xfrm>
              <a:off x="4156470" y="3419494"/>
              <a:ext cx="228600" cy="228600"/>
            </a:xfrm>
            <a:prstGeom prst="ellipse">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dirty="0">
                  <a:solidFill>
                    <a:srgbClr val="002060"/>
                  </a:solidFill>
                </a:rPr>
                <a:t>D</a:t>
              </a:r>
            </a:p>
          </p:txBody>
        </p:sp>
        <p:cxnSp>
          <p:nvCxnSpPr>
            <p:cNvPr id="24" name="Straight Arrow Connector 23"/>
            <p:cNvCxnSpPr/>
            <p:nvPr/>
          </p:nvCxnSpPr>
          <p:spPr>
            <a:xfrm flipH="1" flipV="1">
              <a:off x="4257243" y="2926285"/>
              <a:ext cx="0" cy="482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16470" y="3539079"/>
              <a:ext cx="5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3319978549"/>
                </p:ext>
              </p:extLst>
            </p:nvPr>
          </p:nvGraphicFramePr>
          <p:xfrm>
            <a:off x="4073670" y="2621973"/>
            <a:ext cx="336800" cy="303120"/>
          </p:xfrm>
          <a:graphic>
            <a:graphicData uri="http://schemas.openxmlformats.org/presentationml/2006/ole">
              <mc:AlternateContent xmlns:mc="http://schemas.openxmlformats.org/markup-compatibility/2006">
                <mc:Choice xmlns:v="urn:schemas-microsoft-com:vml" Requires="v">
                  <p:oleObj name="Equation" r:id="rId9" imgW="253800" imgH="228600" progId="Equation.DSMT4">
                    <p:embed/>
                  </p:oleObj>
                </mc:Choice>
                <mc:Fallback>
                  <p:oleObj name="Equation" r:id="rId9" imgW="253800" imgH="228600" progId="Equation.DSMT4">
                    <p:embed/>
                    <p:pic>
                      <p:nvPicPr>
                        <p:cNvPr id="0" name=""/>
                        <p:cNvPicPr/>
                        <p:nvPr/>
                      </p:nvPicPr>
                      <p:blipFill>
                        <a:blip r:embed="rId10"/>
                        <a:stretch>
                          <a:fillRect/>
                        </a:stretch>
                      </p:blipFill>
                      <p:spPr>
                        <a:xfrm>
                          <a:off x="4073670" y="2621973"/>
                          <a:ext cx="336800" cy="30312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80396126"/>
                </p:ext>
              </p:extLst>
            </p:nvPr>
          </p:nvGraphicFramePr>
          <p:xfrm>
            <a:off x="3297382" y="3335193"/>
            <a:ext cx="354012" cy="301625"/>
          </p:xfrm>
          <a:graphic>
            <a:graphicData uri="http://schemas.openxmlformats.org/presentationml/2006/ole">
              <mc:AlternateContent xmlns:mc="http://schemas.openxmlformats.org/markup-compatibility/2006">
                <mc:Choice xmlns:v="urn:schemas-microsoft-com:vml" Requires="v">
                  <p:oleObj name="Equation" r:id="rId11" imgW="266400" imgH="228600" progId="Equation.DSMT4">
                    <p:embed/>
                  </p:oleObj>
                </mc:Choice>
                <mc:Fallback>
                  <p:oleObj name="Equation" r:id="rId11" imgW="266400" imgH="228600" progId="Equation.DSMT4">
                    <p:embed/>
                    <p:pic>
                      <p:nvPicPr>
                        <p:cNvPr id="0" name=""/>
                        <p:cNvPicPr/>
                        <p:nvPr/>
                      </p:nvPicPr>
                      <p:blipFill>
                        <a:blip r:embed="rId12"/>
                        <a:stretch>
                          <a:fillRect/>
                        </a:stretch>
                      </p:blipFill>
                      <p:spPr>
                        <a:xfrm>
                          <a:off x="3297382" y="3335193"/>
                          <a:ext cx="354012" cy="30162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336103879"/>
                </p:ext>
              </p:extLst>
            </p:nvPr>
          </p:nvGraphicFramePr>
          <p:xfrm>
            <a:off x="4898303" y="3387148"/>
            <a:ext cx="674688" cy="301625"/>
          </p:xfrm>
          <a:graphic>
            <a:graphicData uri="http://schemas.openxmlformats.org/presentationml/2006/ole">
              <mc:AlternateContent xmlns:mc="http://schemas.openxmlformats.org/markup-compatibility/2006">
                <mc:Choice xmlns:v="urn:schemas-microsoft-com:vml" Requires="v">
                  <p:oleObj name="Equation" r:id="rId13" imgW="507960" imgH="228600" progId="Equation.DSMT4">
                    <p:embed/>
                  </p:oleObj>
                </mc:Choice>
                <mc:Fallback>
                  <p:oleObj name="Equation" r:id="rId13" imgW="507960" imgH="228600" progId="Equation.DSMT4">
                    <p:embed/>
                    <p:pic>
                      <p:nvPicPr>
                        <p:cNvPr id="0" name=""/>
                        <p:cNvPicPr/>
                        <p:nvPr/>
                      </p:nvPicPr>
                      <p:blipFill>
                        <a:blip r:embed="rId14"/>
                        <a:stretch>
                          <a:fillRect/>
                        </a:stretch>
                      </p:blipFill>
                      <p:spPr>
                        <a:xfrm>
                          <a:off x="4898303" y="3387148"/>
                          <a:ext cx="674688" cy="301625"/>
                        </a:xfrm>
                        <a:prstGeom prst="rect">
                          <a:avLst/>
                        </a:prstGeom>
                      </p:spPr>
                    </p:pic>
                  </p:oleObj>
                </mc:Fallback>
              </mc:AlternateContent>
            </a:graphicData>
          </a:graphic>
        </p:graphicFrame>
        <p:cxnSp>
          <p:nvCxnSpPr>
            <p:cNvPr id="32" name="Straight Arrow Connector 31"/>
            <p:cNvCxnSpPr/>
            <p:nvPr/>
          </p:nvCxnSpPr>
          <p:spPr>
            <a:xfrm flipV="1">
              <a:off x="4385070" y="3539079"/>
              <a:ext cx="5217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1600200" y="2743200"/>
            <a:ext cx="271092" cy="181893"/>
          </a:xfrm>
          <a:prstGeom prst="rect">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0</a:t>
            </a:r>
          </a:p>
        </p:txBody>
      </p:sp>
      <p:sp>
        <p:nvSpPr>
          <p:cNvPr id="54" name="Oval 53"/>
          <p:cNvSpPr/>
          <p:nvPr/>
        </p:nvSpPr>
        <p:spPr>
          <a:xfrm>
            <a:off x="2646218" y="3235479"/>
            <a:ext cx="228600" cy="228600"/>
          </a:xfrm>
          <a:prstGeom prst="ellipse">
            <a:avLst/>
          </a:prstGeom>
          <a:solidFill>
            <a:srgbClr val="00B0F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dirty="0">
                <a:solidFill>
                  <a:srgbClr val="002060"/>
                </a:solidFill>
              </a:rPr>
              <a:t>C</a:t>
            </a:r>
          </a:p>
        </p:txBody>
      </p:sp>
      <p:sp>
        <p:nvSpPr>
          <p:cNvPr id="55" name="Oval 54"/>
          <p:cNvSpPr/>
          <p:nvPr/>
        </p:nvSpPr>
        <p:spPr>
          <a:xfrm>
            <a:off x="1655618" y="3235479"/>
            <a:ext cx="228600" cy="228600"/>
          </a:xfrm>
          <a:prstGeom prst="ellipse">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dirty="0">
                <a:solidFill>
                  <a:srgbClr val="002060"/>
                </a:solidFill>
              </a:rPr>
              <a:t>D</a:t>
            </a:r>
          </a:p>
        </p:txBody>
      </p:sp>
      <p:sp>
        <p:nvSpPr>
          <p:cNvPr id="56" name="Oval 55"/>
          <p:cNvSpPr/>
          <p:nvPr/>
        </p:nvSpPr>
        <p:spPr>
          <a:xfrm>
            <a:off x="1645227" y="2112818"/>
            <a:ext cx="228600" cy="228600"/>
          </a:xfrm>
          <a:prstGeom prst="ellipse">
            <a:avLst/>
          </a:prstGeom>
          <a:solidFill>
            <a:srgbClr val="00B05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dirty="0">
                <a:solidFill>
                  <a:srgbClr val="002060"/>
                </a:solidFill>
              </a:rPr>
              <a:t>B</a:t>
            </a:r>
          </a:p>
        </p:txBody>
      </p:sp>
      <p:graphicFrame>
        <p:nvGraphicFramePr>
          <p:cNvPr id="59" name="Object 58"/>
          <p:cNvGraphicFramePr>
            <a:graphicFrameLocks noChangeAspect="1"/>
          </p:cNvGraphicFramePr>
          <p:nvPr>
            <p:extLst>
              <p:ext uri="{D42A27DB-BD31-4B8C-83A1-F6EECF244321}">
                <p14:modId xmlns:p14="http://schemas.microsoft.com/office/powerpoint/2010/main" val="2252837796"/>
              </p:ext>
            </p:extLst>
          </p:nvPr>
        </p:nvGraphicFramePr>
        <p:xfrm>
          <a:off x="5715000" y="4114800"/>
          <a:ext cx="2632075" cy="1800225"/>
        </p:xfrm>
        <a:graphic>
          <a:graphicData uri="http://schemas.openxmlformats.org/presentationml/2006/ole">
            <mc:AlternateContent xmlns:mc="http://schemas.openxmlformats.org/markup-compatibility/2006">
              <mc:Choice xmlns:v="urn:schemas-microsoft-com:vml" Requires="v">
                <p:oleObj name="Equation" r:id="rId15" imgW="2298600" imgH="1574640" progId="Equation.DSMT4">
                  <p:embed/>
                </p:oleObj>
              </mc:Choice>
              <mc:Fallback>
                <p:oleObj name="Equation" r:id="rId15" imgW="2298600" imgH="1574640" progId="Equation.DSMT4">
                  <p:embed/>
                  <p:pic>
                    <p:nvPicPr>
                      <p:cNvPr id="0" name=""/>
                      <p:cNvPicPr/>
                      <p:nvPr/>
                    </p:nvPicPr>
                    <p:blipFill>
                      <a:blip r:embed="rId16"/>
                      <a:stretch>
                        <a:fillRect/>
                      </a:stretch>
                    </p:blipFill>
                    <p:spPr>
                      <a:xfrm>
                        <a:off x="5715000" y="4114800"/>
                        <a:ext cx="2632075" cy="1800225"/>
                      </a:xfrm>
                      <a:prstGeom prst="rect">
                        <a:avLst/>
                      </a:prstGeom>
                      <a:solidFill>
                        <a:srgbClr val="00B050">
                          <a:alpha val="50000"/>
                        </a:srgbClr>
                      </a:solidFill>
                      <a:ln>
                        <a:solidFill>
                          <a:schemeClr val="tx1"/>
                        </a:solidFill>
                      </a:ln>
                    </p:spPr>
                  </p:pic>
                </p:oleObj>
              </mc:Fallback>
            </mc:AlternateContent>
          </a:graphicData>
        </a:graphic>
      </p:graphicFrame>
      <p:sp>
        <p:nvSpPr>
          <p:cNvPr id="60" name="Rectangle 59"/>
          <p:cNvSpPr/>
          <p:nvPr/>
        </p:nvSpPr>
        <p:spPr>
          <a:xfrm>
            <a:off x="993976" y="2057399"/>
            <a:ext cx="454978" cy="284019"/>
          </a:xfrm>
          <a:prstGeom prst="rect">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10</a:t>
            </a:r>
          </a:p>
        </p:txBody>
      </p:sp>
      <p:sp>
        <p:nvSpPr>
          <p:cNvPr id="61" name="Rectangle 60"/>
          <p:cNvSpPr/>
          <p:nvPr/>
        </p:nvSpPr>
        <p:spPr>
          <a:xfrm>
            <a:off x="858652" y="2438400"/>
            <a:ext cx="741548" cy="258093"/>
          </a:xfrm>
          <a:prstGeom prst="rect">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-14.14</a:t>
            </a:r>
          </a:p>
        </p:txBody>
      </p:sp>
      <p:sp>
        <p:nvSpPr>
          <p:cNvPr id="62" name="Rectangle 61"/>
          <p:cNvSpPr/>
          <p:nvPr/>
        </p:nvSpPr>
        <p:spPr>
          <a:xfrm>
            <a:off x="2115569" y="3228975"/>
            <a:ext cx="271092" cy="181893"/>
          </a:xfrm>
          <a:prstGeom prst="rect">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0</a:t>
            </a:r>
          </a:p>
        </p:txBody>
      </p:sp>
      <p:sp>
        <p:nvSpPr>
          <p:cNvPr id="63" name="Rectangle 62"/>
          <p:cNvSpPr/>
          <p:nvPr/>
        </p:nvSpPr>
        <p:spPr>
          <a:xfrm>
            <a:off x="2122797" y="2628300"/>
            <a:ext cx="271092" cy="181893"/>
          </a:xfrm>
          <a:prstGeom prst="rect">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0</a:t>
            </a:r>
          </a:p>
        </p:txBody>
      </p:sp>
      <p:sp>
        <p:nvSpPr>
          <p:cNvPr id="64" name="Rectangle 63"/>
          <p:cNvSpPr/>
          <p:nvPr/>
        </p:nvSpPr>
        <p:spPr>
          <a:xfrm>
            <a:off x="1093981" y="3183074"/>
            <a:ext cx="271092" cy="181893"/>
          </a:xfrm>
          <a:prstGeom prst="rect">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0</a:t>
            </a:r>
          </a:p>
        </p:txBody>
      </p:sp>
      <p:grpSp>
        <p:nvGrpSpPr>
          <p:cNvPr id="68" name="Group 67"/>
          <p:cNvGrpSpPr/>
          <p:nvPr/>
        </p:nvGrpSpPr>
        <p:grpSpPr>
          <a:xfrm>
            <a:off x="3297382" y="1361209"/>
            <a:ext cx="1087688" cy="954284"/>
            <a:chOff x="3297382" y="1361209"/>
            <a:chExt cx="1087688" cy="954284"/>
          </a:xfrm>
        </p:grpSpPr>
        <p:sp>
          <p:nvSpPr>
            <p:cNvPr id="8" name="Oval 7"/>
            <p:cNvSpPr/>
            <p:nvPr/>
          </p:nvSpPr>
          <p:spPr>
            <a:xfrm>
              <a:off x="4156470" y="2067791"/>
              <a:ext cx="228600" cy="228600"/>
            </a:xfrm>
            <a:prstGeom prst="ellipse">
              <a:avLst/>
            </a:prstGeom>
            <a:solidFill>
              <a:srgbClr val="00B0F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dirty="0">
                  <a:solidFill>
                    <a:srgbClr val="002060"/>
                  </a:solidFill>
                </a:rPr>
                <a:t>C</a:t>
              </a:r>
            </a:p>
          </p:txBody>
        </p:sp>
        <p:cxnSp>
          <p:nvCxnSpPr>
            <p:cNvPr id="10" name="Straight Arrow Connector 9"/>
            <p:cNvCxnSpPr>
              <a:stCxn id="8" idx="1"/>
            </p:cNvCxnSpPr>
            <p:nvPr/>
          </p:nvCxnSpPr>
          <p:spPr>
            <a:xfrm flipH="1" flipV="1">
              <a:off x="3845070" y="1630488"/>
              <a:ext cx="344878" cy="470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flipH="1">
              <a:off x="3616470" y="2182091"/>
              <a:ext cx="5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1414426634"/>
                </p:ext>
              </p:extLst>
            </p:nvPr>
          </p:nvGraphicFramePr>
          <p:xfrm>
            <a:off x="3692236" y="1361209"/>
            <a:ext cx="336800" cy="303120"/>
          </p:xfrm>
          <a:graphic>
            <a:graphicData uri="http://schemas.openxmlformats.org/presentationml/2006/ole">
              <mc:AlternateContent xmlns:mc="http://schemas.openxmlformats.org/markup-compatibility/2006">
                <mc:Choice xmlns:v="urn:schemas-microsoft-com:vml" Requires="v">
                  <p:oleObj name="Equation" r:id="rId17" imgW="253800" imgH="228600" progId="Equation.DSMT4">
                    <p:embed/>
                  </p:oleObj>
                </mc:Choice>
                <mc:Fallback>
                  <p:oleObj name="Equation" r:id="rId17" imgW="253800" imgH="228600" progId="Equation.DSMT4">
                    <p:embed/>
                    <p:pic>
                      <p:nvPicPr>
                        <p:cNvPr id="0" name=""/>
                        <p:cNvPicPr/>
                        <p:nvPr/>
                      </p:nvPicPr>
                      <p:blipFill>
                        <a:blip r:embed="rId18"/>
                        <a:stretch>
                          <a:fillRect/>
                        </a:stretch>
                      </p:blipFill>
                      <p:spPr>
                        <a:xfrm>
                          <a:off x="3692236" y="1361209"/>
                          <a:ext cx="336800" cy="30312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08011713"/>
                </p:ext>
              </p:extLst>
            </p:nvPr>
          </p:nvGraphicFramePr>
          <p:xfrm>
            <a:off x="3297382" y="2012373"/>
            <a:ext cx="336800" cy="303120"/>
          </p:xfrm>
          <a:graphic>
            <a:graphicData uri="http://schemas.openxmlformats.org/presentationml/2006/ole">
              <mc:AlternateContent xmlns:mc="http://schemas.openxmlformats.org/markup-compatibility/2006">
                <mc:Choice xmlns:v="urn:schemas-microsoft-com:vml" Requires="v">
                  <p:oleObj name="Equation" r:id="rId19" imgW="253800" imgH="228600" progId="Equation.DSMT4">
                    <p:embed/>
                  </p:oleObj>
                </mc:Choice>
                <mc:Fallback>
                  <p:oleObj name="Equation" r:id="rId19" imgW="253800" imgH="228600" progId="Equation.DSMT4">
                    <p:embed/>
                    <p:pic>
                      <p:nvPicPr>
                        <p:cNvPr id="0" name=""/>
                        <p:cNvPicPr/>
                        <p:nvPr/>
                      </p:nvPicPr>
                      <p:blipFill>
                        <a:blip r:embed="rId20"/>
                        <a:stretch>
                          <a:fillRect/>
                        </a:stretch>
                      </p:blipFill>
                      <p:spPr>
                        <a:xfrm>
                          <a:off x="3297382" y="2012373"/>
                          <a:ext cx="336800" cy="303120"/>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612975751"/>
                </p:ext>
              </p:extLst>
            </p:nvPr>
          </p:nvGraphicFramePr>
          <p:xfrm>
            <a:off x="3751262" y="1953058"/>
            <a:ext cx="363538" cy="204787"/>
          </p:xfrm>
          <a:graphic>
            <a:graphicData uri="http://schemas.openxmlformats.org/presentationml/2006/ole">
              <mc:AlternateContent xmlns:mc="http://schemas.openxmlformats.org/markup-compatibility/2006">
                <mc:Choice xmlns:v="urn:schemas-microsoft-com:vml" Requires="v">
                  <p:oleObj name="Equation" r:id="rId21" imgW="317160" imgH="177480" progId="Equation.DSMT4">
                    <p:embed/>
                  </p:oleObj>
                </mc:Choice>
                <mc:Fallback>
                  <p:oleObj name="Equation" r:id="rId21" imgW="317160" imgH="177480" progId="Equation.DSMT4">
                    <p:embed/>
                    <p:pic>
                      <p:nvPicPr>
                        <p:cNvPr id="0" name=""/>
                        <p:cNvPicPr/>
                        <p:nvPr/>
                      </p:nvPicPr>
                      <p:blipFill>
                        <a:blip r:embed="rId22"/>
                        <a:stretch>
                          <a:fillRect/>
                        </a:stretch>
                      </p:blipFill>
                      <p:spPr>
                        <a:xfrm>
                          <a:off x="3751262" y="1953058"/>
                          <a:ext cx="363538" cy="204787"/>
                        </a:xfrm>
                        <a:prstGeom prst="rect">
                          <a:avLst/>
                        </a:prstGeom>
                      </p:spPr>
                    </p:pic>
                  </p:oleObj>
                </mc:Fallback>
              </mc:AlternateContent>
            </a:graphicData>
          </a:graphic>
        </p:graphicFrame>
      </p:grpSp>
      <p:grpSp>
        <p:nvGrpSpPr>
          <p:cNvPr id="70" name="Group 69"/>
          <p:cNvGrpSpPr/>
          <p:nvPr/>
        </p:nvGrpSpPr>
        <p:grpSpPr>
          <a:xfrm>
            <a:off x="3276600" y="4201391"/>
            <a:ext cx="1981200" cy="1666009"/>
            <a:chOff x="3276600" y="4201391"/>
            <a:chExt cx="1981200" cy="1666009"/>
          </a:xfrm>
        </p:grpSpPr>
        <p:sp>
          <p:nvSpPr>
            <p:cNvPr id="37" name="Oval 36"/>
            <p:cNvSpPr/>
            <p:nvPr/>
          </p:nvSpPr>
          <p:spPr>
            <a:xfrm>
              <a:off x="4170757" y="4912809"/>
              <a:ext cx="228600" cy="228600"/>
            </a:xfrm>
            <a:prstGeom prst="ellipse">
              <a:avLst/>
            </a:prstGeom>
            <a:solidFill>
              <a:srgbClr val="00B05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dirty="0">
                  <a:solidFill>
                    <a:srgbClr val="002060"/>
                  </a:solidFill>
                </a:rPr>
                <a:t>B</a:t>
              </a:r>
            </a:p>
          </p:txBody>
        </p:sp>
        <p:cxnSp>
          <p:nvCxnSpPr>
            <p:cNvPr id="38" name="Straight Arrow Connector 37"/>
            <p:cNvCxnSpPr>
              <a:stCxn id="37" idx="4"/>
            </p:cNvCxnSpPr>
            <p:nvPr/>
          </p:nvCxnSpPr>
          <p:spPr>
            <a:xfrm>
              <a:off x="4285057" y="5141409"/>
              <a:ext cx="0" cy="497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630757" y="5032394"/>
              <a:ext cx="5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1031984202"/>
                </p:ext>
              </p:extLst>
            </p:nvPr>
          </p:nvGraphicFramePr>
          <p:xfrm>
            <a:off x="3276600" y="4802188"/>
            <a:ext cx="319087" cy="303212"/>
          </p:xfrm>
          <a:graphic>
            <a:graphicData uri="http://schemas.openxmlformats.org/presentationml/2006/ole">
              <mc:AlternateContent xmlns:mc="http://schemas.openxmlformats.org/markup-compatibility/2006">
                <mc:Choice xmlns:v="urn:schemas-microsoft-com:vml" Requires="v">
                  <p:oleObj name="Equation" r:id="rId23" imgW="241200" imgH="228600" progId="Equation.DSMT4">
                    <p:embed/>
                  </p:oleObj>
                </mc:Choice>
                <mc:Fallback>
                  <p:oleObj name="Equation" r:id="rId23" imgW="241200" imgH="228600" progId="Equation.DSMT4">
                    <p:embed/>
                    <p:pic>
                      <p:nvPicPr>
                        <p:cNvPr id="0" name=""/>
                        <p:cNvPicPr/>
                        <p:nvPr/>
                      </p:nvPicPr>
                      <p:blipFill>
                        <a:blip r:embed="rId24"/>
                        <a:stretch>
                          <a:fillRect/>
                        </a:stretch>
                      </p:blipFill>
                      <p:spPr>
                        <a:xfrm>
                          <a:off x="3276600" y="4802188"/>
                          <a:ext cx="319087" cy="303212"/>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187892660"/>
                </p:ext>
              </p:extLst>
            </p:nvPr>
          </p:nvGraphicFramePr>
          <p:xfrm>
            <a:off x="4011757" y="5565775"/>
            <a:ext cx="657225" cy="301625"/>
          </p:xfrm>
          <a:graphic>
            <a:graphicData uri="http://schemas.openxmlformats.org/presentationml/2006/ole">
              <mc:AlternateContent xmlns:mc="http://schemas.openxmlformats.org/markup-compatibility/2006">
                <mc:Choice xmlns:v="urn:schemas-microsoft-com:vml" Requires="v">
                  <p:oleObj name="Equation" r:id="rId25" imgW="495000" imgH="228600" progId="Equation.DSMT4">
                    <p:embed/>
                  </p:oleObj>
                </mc:Choice>
                <mc:Fallback>
                  <p:oleObj name="Equation" r:id="rId25" imgW="495000" imgH="228600" progId="Equation.DSMT4">
                    <p:embed/>
                    <p:pic>
                      <p:nvPicPr>
                        <p:cNvPr id="0" name=""/>
                        <p:cNvPicPr/>
                        <p:nvPr/>
                      </p:nvPicPr>
                      <p:blipFill>
                        <a:blip r:embed="rId26"/>
                        <a:stretch>
                          <a:fillRect/>
                        </a:stretch>
                      </p:blipFill>
                      <p:spPr>
                        <a:xfrm>
                          <a:off x="4011757" y="5565775"/>
                          <a:ext cx="657225" cy="30162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292905892"/>
                </p:ext>
              </p:extLst>
            </p:nvPr>
          </p:nvGraphicFramePr>
          <p:xfrm>
            <a:off x="4600575" y="5392593"/>
            <a:ext cx="657225" cy="301625"/>
          </p:xfrm>
          <a:graphic>
            <a:graphicData uri="http://schemas.openxmlformats.org/presentationml/2006/ole">
              <mc:AlternateContent xmlns:mc="http://schemas.openxmlformats.org/markup-compatibility/2006">
                <mc:Choice xmlns:v="urn:schemas-microsoft-com:vml" Requires="v">
                  <p:oleObj name="Equation" r:id="rId27" imgW="495000" imgH="228600" progId="Equation.DSMT4">
                    <p:embed/>
                  </p:oleObj>
                </mc:Choice>
                <mc:Fallback>
                  <p:oleObj name="Equation" r:id="rId27" imgW="495000" imgH="228600" progId="Equation.DSMT4">
                    <p:embed/>
                    <p:pic>
                      <p:nvPicPr>
                        <p:cNvPr id="0" name=""/>
                        <p:cNvPicPr/>
                        <p:nvPr/>
                      </p:nvPicPr>
                      <p:blipFill>
                        <a:blip r:embed="rId28"/>
                        <a:stretch>
                          <a:fillRect/>
                        </a:stretch>
                      </p:blipFill>
                      <p:spPr>
                        <a:xfrm>
                          <a:off x="4600575" y="5392593"/>
                          <a:ext cx="657225" cy="301625"/>
                        </a:xfrm>
                        <a:prstGeom prst="rect">
                          <a:avLst/>
                        </a:prstGeom>
                      </p:spPr>
                    </p:pic>
                  </p:oleObj>
                </mc:Fallback>
              </mc:AlternateContent>
            </a:graphicData>
          </a:graphic>
        </p:graphicFrame>
        <p:cxnSp>
          <p:nvCxnSpPr>
            <p:cNvPr id="43" name="Straight Arrow Connector 42"/>
            <p:cNvCxnSpPr>
              <a:stCxn id="37" idx="5"/>
            </p:cNvCxnSpPr>
            <p:nvPr/>
          </p:nvCxnSpPr>
          <p:spPr>
            <a:xfrm>
              <a:off x="4365879" y="5107931"/>
              <a:ext cx="349966" cy="2904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7" idx="3"/>
            </p:cNvCxnSpPr>
            <p:nvPr/>
          </p:nvCxnSpPr>
          <p:spPr>
            <a:xfrm flipH="1">
              <a:off x="3775220" y="5107931"/>
              <a:ext cx="429015" cy="348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3" name="Object 52"/>
            <p:cNvGraphicFramePr>
              <a:graphicFrameLocks noChangeAspect="1"/>
            </p:cNvGraphicFramePr>
            <p:nvPr>
              <p:extLst>
                <p:ext uri="{D42A27DB-BD31-4B8C-83A1-F6EECF244321}">
                  <p14:modId xmlns:p14="http://schemas.microsoft.com/office/powerpoint/2010/main" val="1142799673"/>
                </p:ext>
              </p:extLst>
            </p:nvPr>
          </p:nvGraphicFramePr>
          <p:xfrm>
            <a:off x="3394220" y="5335588"/>
            <a:ext cx="336550" cy="303212"/>
          </p:xfrm>
          <a:graphic>
            <a:graphicData uri="http://schemas.openxmlformats.org/presentationml/2006/ole">
              <mc:AlternateContent xmlns:mc="http://schemas.openxmlformats.org/markup-compatibility/2006">
                <mc:Choice xmlns:v="urn:schemas-microsoft-com:vml" Requires="v">
                  <p:oleObj name="Equation" r:id="rId29" imgW="253800" imgH="228600" progId="Equation.DSMT4">
                    <p:embed/>
                  </p:oleObj>
                </mc:Choice>
                <mc:Fallback>
                  <p:oleObj name="Equation" r:id="rId29" imgW="253800" imgH="228600" progId="Equation.DSMT4">
                    <p:embed/>
                    <p:pic>
                      <p:nvPicPr>
                        <p:cNvPr id="0" name=""/>
                        <p:cNvPicPr/>
                        <p:nvPr/>
                      </p:nvPicPr>
                      <p:blipFill>
                        <a:blip r:embed="rId30"/>
                        <a:stretch>
                          <a:fillRect/>
                        </a:stretch>
                      </p:blipFill>
                      <p:spPr>
                        <a:xfrm>
                          <a:off x="3394220" y="5335588"/>
                          <a:ext cx="336550" cy="303212"/>
                        </a:xfrm>
                        <a:prstGeom prst="rect">
                          <a:avLst/>
                        </a:prstGeom>
                      </p:spPr>
                    </p:pic>
                  </p:oleObj>
                </mc:Fallback>
              </mc:AlternateContent>
            </a:graphicData>
          </a:graphic>
        </p:graphicFrame>
        <p:cxnSp>
          <p:nvCxnSpPr>
            <p:cNvPr id="57" name="Straight Arrow Connector 56"/>
            <p:cNvCxnSpPr/>
            <p:nvPr/>
          </p:nvCxnSpPr>
          <p:spPr>
            <a:xfrm>
              <a:off x="4271203" y="4415418"/>
              <a:ext cx="0" cy="497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noChangeAspect="1"/>
            </p:cNvGraphicFramePr>
            <p:nvPr>
              <p:extLst>
                <p:ext uri="{D42A27DB-BD31-4B8C-83A1-F6EECF244321}">
                  <p14:modId xmlns:p14="http://schemas.microsoft.com/office/powerpoint/2010/main" val="2167184645"/>
                </p:ext>
              </p:extLst>
            </p:nvPr>
          </p:nvGraphicFramePr>
          <p:xfrm>
            <a:off x="4064722" y="4201391"/>
            <a:ext cx="488950" cy="234950"/>
          </p:xfrm>
          <a:graphic>
            <a:graphicData uri="http://schemas.openxmlformats.org/presentationml/2006/ole">
              <mc:AlternateContent xmlns:mc="http://schemas.openxmlformats.org/markup-compatibility/2006">
                <mc:Choice xmlns:v="urn:schemas-microsoft-com:vml" Requires="v">
                  <p:oleObj name="Equation" r:id="rId31" imgW="368280" imgH="177480" progId="Equation.DSMT4">
                    <p:embed/>
                  </p:oleObj>
                </mc:Choice>
                <mc:Fallback>
                  <p:oleObj name="Equation" r:id="rId31" imgW="368280" imgH="177480" progId="Equation.DSMT4">
                    <p:embed/>
                    <p:pic>
                      <p:nvPicPr>
                        <p:cNvPr id="0" name=""/>
                        <p:cNvPicPr/>
                        <p:nvPr/>
                      </p:nvPicPr>
                      <p:blipFill>
                        <a:blip r:embed="rId32"/>
                        <a:stretch>
                          <a:fillRect/>
                        </a:stretch>
                      </p:blipFill>
                      <p:spPr>
                        <a:xfrm>
                          <a:off x="4064722" y="4201391"/>
                          <a:ext cx="488950" cy="234950"/>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915018750"/>
                </p:ext>
              </p:extLst>
            </p:nvPr>
          </p:nvGraphicFramePr>
          <p:xfrm>
            <a:off x="3733800" y="5029200"/>
            <a:ext cx="363538" cy="204787"/>
          </p:xfrm>
          <a:graphic>
            <a:graphicData uri="http://schemas.openxmlformats.org/presentationml/2006/ole">
              <mc:AlternateContent xmlns:mc="http://schemas.openxmlformats.org/markup-compatibility/2006">
                <mc:Choice xmlns:v="urn:schemas-microsoft-com:vml" Requires="v">
                  <p:oleObj name="Equation" r:id="rId33" imgW="317160" imgH="177480" progId="Equation.DSMT4">
                    <p:embed/>
                  </p:oleObj>
                </mc:Choice>
                <mc:Fallback>
                  <p:oleObj name="Equation" r:id="rId33" imgW="317160" imgH="177480" progId="Equation.DSMT4">
                    <p:embed/>
                    <p:pic>
                      <p:nvPicPr>
                        <p:cNvPr id="0" name=""/>
                        <p:cNvPicPr/>
                        <p:nvPr/>
                      </p:nvPicPr>
                      <p:blipFill>
                        <a:blip r:embed="rId34"/>
                        <a:stretch>
                          <a:fillRect/>
                        </a:stretch>
                      </p:blipFill>
                      <p:spPr>
                        <a:xfrm>
                          <a:off x="3733800" y="5029200"/>
                          <a:ext cx="363538" cy="204787"/>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4180045157"/>
                </p:ext>
              </p:extLst>
            </p:nvPr>
          </p:nvGraphicFramePr>
          <p:xfrm>
            <a:off x="3906982" y="5271222"/>
            <a:ext cx="363538" cy="204787"/>
          </p:xfrm>
          <a:graphic>
            <a:graphicData uri="http://schemas.openxmlformats.org/presentationml/2006/ole">
              <mc:AlternateContent xmlns:mc="http://schemas.openxmlformats.org/markup-compatibility/2006">
                <mc:Choice xmlns:v="urn:schemas-microsoft-com:vml" Requires="v">
                  <p:oleObj name="Equation" r:id="rId35" imgW="317160" imgH="177480" progId="Equation.DSMT4">
                    <p:embed/>
                  </p:oleObj>
                </mc:Choice>
                <mc:Fallback>
                  <p:oleObj name="Equation" r:id="rId35" imgW="317160" imgH="177480" progId="Equation.DSMT4">
                    <p:embed/>
                    <p:pic>
                      <p:nvPicPr>
                        <p:cNvPr id="0" name=""/>
                        <p:cNvPicPr/>
                        <p:nvPr/>
                      </p:nvPicPr>
                      <p:blipFill>
                        <a:blip r:embed="rId34"/>
                        <a:stretch>
                          <a:fillRect/>
                        </a:stretch>
                      </p:blipFill>
                      <p:spPr>
                        <a:xfrm>
                          <a:off x="3906982" y="5271222"/>
                          <a:ext cx="363538" cy="204787"/>
                        </a:xfrm>
                        <a:prstGeom prst="rect">
                          <a:avLst/>
                        </a:prstGeom>
                      </p:spPr>
                    </p:pic>
                  </p:oleObj>
                </mc:Fallback>
              </mc:AlternateContent>
            </a:graphicData>
          </a:graphic>
        </p:graphicFrame>
      </p:grpSp>
    </p:spTree>
    <p:extLst>
      <p:ext uri="{BB962C8B-B14F-4D97-AF65-F5344CB8AC3E}">
        <p14:creationId xmlns:p14="http://schemas.microsoft.com/office/powerpoint/2010/main" val="310919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par>
                                <p:cTn id="11" presetID="3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1000" fill="hold"/>
                                        <p:tgtEl>
                                          <p:spTgt spid="68"/>
                                        </p:tgtEl>
                                        <p:attrNameLst>
                                          <p:attrName>ppt_w</p:attrName>
                                        </p:attrNameLst>
                                      </p:cBhvr>
                                      <p:tavLst>
                                        <p:tav tm="0">
                                          <p:val>
                                            <p:fltVal val="0"/>
                                          </p:val>
                                        </p:tav>
                                        <p:tav tm="100000">
                                          <p:val>
                                            <p:strVal val="#ppt_w"/>
                                          </p:val>
                                        </p:tav>
                                      </p:tavLst>
                                    </p:anim>
                                    <p:anim calcmode="lin" valueType="num">
                                      <p:cBhvr>
                                        <p:cTn id="14" dur="1000" fill="hold"/>
                                        <p:tgtEl>
                                          <p:spTgt spid="68"/>
                                        </p:tgtEl>
                                        <p:attrNameLst>
                                          <p:attrName>ppt_h</p:attrName>
                                        </p:attrNameLst>
                                      </p:cBhvr>
                                      <p:tavLst>
                                        <p:tav tm="0">
                                          <p:val>
                                            <p:fltVal val="0"/>
                                          </p:val>
                                        </p:tav>
                                        <p:tav tm="100000">
                                          <p:val>
                                            <p:strVal val="#ppt_h"/>
                                          </p:val>
                                        </p:tav>
                                      </p:tavLst>
                                    </p:anim>
                                    <p:anim calcmode="lin" valueType="num">
                                      <p:cBhvr>
                                        <p:cTn id="15" dur="1000" fill="hold"/>
                                        <p:tgtEl>
                                          <p:spTgt spid="68"/>
                                        </p:tgtEl>
                                        <p:attrNameLst>
                                          <p:attrName>style.rotation</p:attrName>
                                        </p:attrNameLst>
                                      </p:cBhvr>
                                      <p:tavLst>
                                        <p:tav tm="0">
                                          <p:val>
                                            <p:fltVal val="90"/>
                                          </p:val>
                                        </p:tav>
                                        <p:tav tm="100000">
                                          <p:val>
                                            <p:fltVal val="0"/>
                                          </p:val>
                                        </p:tav>
                                      </p:tavLst>
                                    </p:anim>
                                    <p:animEffect transition="in" filter="fade">
                                      <p:cBhvr>
                                        <p:cTn id="16" dur="1000"/>
                                        <p:tgtEl>
                                          <p:spTgt spid="6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ppt_x"/>
                                          </p:val>
                                        </p:tav>
                                        <p:tav tm="100000">
                                          <p:val>
                                            <p:strVal val="#ppt_x"/>
                                          </p:val>
                                        </p:tav>
                                      </p:tavLst>
                                    </p:anim>
                                    <p:anim calcmode="lin" valueType="num">
                                      <p:cBhvr additive="base">
                                        <p:cTn id="29" dur="5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ppt_x"/>
                                          </p:val>
                                        </p:tav>
                                        <p:tav tm="100000">
                                          <p:val>
                                            <p:strVal val="#ppt_x"/>
                                          </p:val>
                                        </p:tav>
                                      </p:tavLst>
                                    </p:anim>
                                    <p:anim calcmode="lin" valueType="num">
                                      <p:cBhvr additive="base">
                                        <p:cTn id="3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p:cTn id="38" dur="1000" fill="hold"/>
                                        <p:tgtEl>
                                          <p:spTgt spid="69"/>
                                        </p:tgtEl>
                                        <p:attrNameLst>
                                          <p:attrName>ppt_w</p:attrName>
                                        </p:attrNameLst>
                                      </p:cBhvr>
                                      <p:tavLst>
                                        <p:tav tm="0">
                                          <p:val>
                                            <p:fltVal val="0"/>
                                          </p:val>
                                        </p:tav>
                                        <p:tav tm="100000">
                                          <p:val>
                                            <p:strVal val="#ppt_w"/>
                                          </p:val>
                                        </p:tav>
                                      </p:tavLst>
                                    </p:anim>
                                    <p:anim calcmode="lin" valueType="num">
                                      <p:cBhvr>
                                        <p:cTn id="39" dur="1000" fill="hold"/>
                                        <p:tgtEl>
                                          <p:spTgt spid="69"/>
                                        </p:tgtEl>
                                        <p:attrNameLst>
                                          <p:attrName>ppt_h</p:attrName>
                                        </p:attrNameLst>
                                      </p:cBhvr>
                                      <p:tavLst>
                                        <p:tav tm="0">
                                          <p:val>
                                            <p:fltVal val="0"/>
                                          </p:val>
                                        </p:tav>
                                        <p:tav tm="100000">
                                          <p:val>
                                            <p:strVal val="#ppt_h"/>
                                          </p:val>
                                        </p:tav>
                                      </p:tavLst>
                                    </p:anim>
                                    <p:anim calcmode="lin" valueType="num">
                                      <p:cBhvr>
                                        <p:cTn id="40" dur="1000" fill="hold"/>
                                        <p:tgtEl>
                                          <p:spTgt spid="69"/>
                                        </p:tgtEl>
                                        <p:attrNameLst>
                                          <p:attrName>style.rotation</p:attrName>
                                        </p:attrNameLst>
                                      </p:cBhvr>
                                      <p:tavLst>
                                        <p:tav tm="0">
                                          <p:val>
                                            <p:fltVal val="90"/>
                                          </p:val>
                                        </p:tav>
                                        <p:tav tm="100000">
                                          <p:val>
                                            <p:fltVal val="0"/>
                                          </p:val>
                                        </p:tav>
                                      </p:tavLst>
                                    </p:anim>
                                    <p:animEffect transition="in" filter="fade">
                                      <p:cBhvr>
                                        <p:cTn id="41" dur="1000"/>
                                        <p:tgtEl>
                                          <p:spTgt spid="6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 calcmode="lin" valueType="num">
                                      <p:cBhvr>
                                        <p:cTn id="46" dur="1000" fill="hold"/>
                                        <p:tgtEl>
                                          <p:spTgt spid="55"/>
                                        </p:tgtEl>
                                        <p:attrNameLst>
                                          <p:attrName>style.rotation</p:attrName>
                                        </p:attrNameLst>
                                      </p:cBhvr>
                                      <p:tavLst>
                                        <p:tav tm="0">
                                          <p:val>
                                            <p:fltVal val="90"/>
                                          </p:val>
                                        </p:tav>
                                        <p:tav tm="100000">
                                          <p:val>
                                            <p:fltVal val="0"/>
                                          </p:val>
                                        </p:tav>
                                      </p:tavLst>
                                    </p:anim>
                                    <p:animEffect transition="in" filter="fade">
                                      <p:cBhvr>
                                        <p:cTn id="47" dur="10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ppt_x"/>
                                          </p:val>
                                        </p:tav>
                                        <p:tav tm="100000">
                                          <p:val>
                                            <p:strVal val="#ppt_x"/>
                                          </p:val>
                                        </p:tav>
                                      </p:tavLst>
                                    </p:anim>
                                    <p:anim calcmode="lin" valueType="num">
                                      <p:cBhvr additive="base">
                                        <p:cTn id="60" dur="500" fill="hold"/>
                                        <p:tgtEl>
                                          <p:spTgt spid="6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1000" fill="hold"/>
                                        <p:tgtEl>
                                          <p:spTgt spid="70"/>
                                        </p:tgtEl>
                                        <p:attrNameLst>
                                          <p:attrName>ppt_w</p:attrName>
                                        </p:attrNameLst>
                                      </p:cBhvr>
                                      <p:tavLst>
                                        <p:tav tm="0">
                                          <p:val>
                                            <p:fltVal val="0"/>
                                          </p:val>
                                        </p:tav>
                                        <p:tav tm="100000">
                                          <p:val>
                                            <p:strVal val="#ppt_w"/>
                                          </p:val>
                                        </p:tav>
                                      </p:tavLst>
                                    </p:anim>
                                    <p:anim calcmode="lin" valueType="num">
                                      <p:cBhvr>
                                        <p:cTn id="70" dur="1000" fill="hold"/>
                                        <p:tgtEl>
                                          <p:spTgt spid="70"/>
                                        </p:tgtEl>
                                        <p:attrNameLst>
                                          <p:attrName>ppt_h</p:attrName>
                                        </p:attrNameLst>
                                      </p:cBhvr>
                                      <p:tavLst>
                                        <p:tav tm="0">
                                          <p:val>
                                            <p:fltVal val="0"/>
                                          </p:val>
                                        </p:tav>
                                        <p:tav tm="100000">
                                          <p:val>
                                            <p:strVal val="#ppt_h"/>
                                          </p:val>
                                        </p:tav>
                                      </p:tavLst>
                                    </p:anim>
                                    <p:anim calcmode="lin" valueType="num">
                                      <p:cBhvr>
                                        <p:cTn id="71" dur="1000" fill="hold"/>
                                        <p:tgtEl>
                                          <p:spTgt spid="70"/>
                                        </p:tgtEl>
                                        <p:attrNameLst>
                                          <p:attrName>style.rotation</p:attrName>
                                        </p:attrNameLst>
                                      </p:cBhvr>
                                      <p:tavLst>
                                        <p:tav tm="0">
                                          <p:val>
                                            <p:fltVal val="90"/>
                                          </p:val>
                                        </p:tav>
                                        <p:tav tm="100000">
                                          <p:val>
                                            <p:fltVal val="0"/>
                                          </p:val>
                                        </p:tav>
                                      </p:tavLst>
                                    </p:anim>
                                    <p:animEffect transition="in" filter="fade">
                                      <p:cBhvr>
                                        <p:cTn id="72" dur="1000"/>
                                        <p:tgtEl>
                                          <p:spTgt spid="70"/>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1000" fill="hold"/>
                                        <p:tgtEl>
                                          <p:spTgt spid="56"/>
                                        </p:tgtEl>
                                        <p:attrNameLst>
                                          <p:attrName>ppt_w</p:attrName>
                                        </p:attrNameLst>
                                      </p:cBhvr>
                                      <p:tavLst>
                                        <p:tav tm="0">
                                          <p:val>
                                            <p:fltVal val="0"/>
                                          </p:val>
                                        </p:tav>
                                        <p:tav tm="100000">
                                          <p:val>
                                            <p:strVal val="#ppt_w"/>
                                          </p:val>
                                        </p:tav>
                                      </p:tavLst>
                                    </p:anim>
                                    <p:anim calcmode="lin" valueType="num">
                                      <p:cBhvr>
                                        <p:cTn id="76" dur="1000" fill="hold"/>
                                        <p:tgtEl>
                                          <p:spTgt spid="56"/>
                                        </p:tgtEl>
                                        <p:attrNameLst>
                                          <p:attrName>ppt_h</p:attrName>
                                        </p:attrNameLst>
                                      </p:cBhvr>
                                      <p:tavLst>
                                        <p:tav tm="0">
                                          <p:val>
                                            <p:fltVal val="0"/>
                                          </p:val>
                                        </p:tav>
                                        <p:tav tm="100000">
                                          <p:val>
                                            <p:strVal val="#ppt_h"/>
                                          </p:val>
                                        </p:tav>
                                      </p:tavLst>
                                    </p:anim>
                                    <p:anim calcmode="lin" valueType="num">
                                      <p:cBhvr>
                                        <p:cTn id="77" dur="1000" fill="hold"/>
                                        <p:tgtEl>
                                          <p:spTgt spid="56"/>
                                        </p:tgtEl>
                                        <p:attrNameLst>
                                          <p:attrName>style.rotation</p:attrName>
                                        </p:attrNameLst>
                                      </p:cBhvr>
                                      <p:tavLst>
                                        <p:tav tm="0">
                                          <p:val>
                                            <p:fltVal val="90"/>
                                          </p:val>
                                        </p:tav>
                                        <p:tav tm="100000">
                                          <p:val>
                                            <p:fltVal val="0"/>
                                          </p:val>
                                        </p:tav>
                                      </p:tavLst>
                                    </p:anim>
                                    <p:animEffect transition="in" filter="fade">
                                      <p:cBhvr>
                                        <p:cTn id="78" dur="10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p:cTn id="83" dur="500" fill="hold"/>
                                        <p:tgtEl>
                                          <p:spTgt spid="59"/>
                                        </p:tgtEl>
                                        <p:attrNameLst>
                                          <p:attrName>ppt_w</p:attrName>
                                        </p:attrNameLst>
                                      </p:cBhvr>
                                      <p:tavLst>
                                        <p:tav tm="0">
                                          <p:val>
                                            <p:fltVal val="0"/>
                                          </p:val>
                                        </p:tav>
                                        <p:tav tm="100000">
                                          <p:val>
                                            <p:strVal val="#ppt_w"/>
                                          </p:val>
                                        </p:tav>
                                      </p:tavLst>
                                    </p:anim>
                                    <p:anim calcmode="lin" valueType="num">
                                      <p:cBhvr>
                                        <p:cTn id="84" dur="500" fill="hold"/>
                                        <p:tgtEl>
                                          <p:spTgt spid="59"/>
                                        </p:tgtEl>
                                        <p:attrNameLst>
                                          <p:attrName>ppt_h</p:attrName>
                                        </p:attrNameLst>
                                      </p:cBhvr>
                                      <p:tavLst>
                                        <p:tav tm="0">
                                          <p:val>
                                            <p:fltVal val="0"/>
                                          </p:val>
                                        </p:tav>
                                        <p:tav tm="100000">
                                          <p:val>
                                            <p:strVal val="#ppt_h"/>
                                          </p:val>
                                        </p:tav>
                                      </p:tavLst>
                                    </p:anim>
                                    <p:animEffect transition="in" filter="fade">
                                      <p:cBhvr>
                                        <p:cTn id="85" dur="500"/>
                                        <p:tgtEl>
                                          <p:spTgt spid="59"/>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additive="base">
                                        <p:cTn id="90" dur="500" fill="hold"/>
                                        <p:tgtEl>
                                          <p:spTgt spid="61"/>
                                        </p:tgtEl>
                                        <p:attrNameLst>
                                          <p:attrName>ppt_x</p:attrName>
                                        </p:attrNameLst>
                                      </p:cBhvr>
                                      <p:tavLst>
                                        <p:tav tm="0">
                                          <p:val>
                                            <p:strVal val="#ppt_x"/>
                                          </p:val>
                                        </p:tav>
                                        <p:tav tm="100000">
                                          <p:val>
                                            <p:strVal val="#ppt_x"/>
                                          </p:val>
                                        </p:tav>
                                      </p:tavLst>
                                    </p:anim>
                                    <p:anim calcmode="lin" valueType="num">
                                      <p:cBhvr additive="base">
                                        <p:cTn id="91" dur="500" fill="hold"/>
                                        <p:tgtEl>
                                          <p:spTgt spid="6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additive="base">
                                        <p:cTn id="94" dur="500" fill="hold"/>
                                        <p:tgtEl>
                                          <p:spTgt spid="60"/>
                                        </p:tgtEl>
                                        <p:attrNameLst>
                                          <p:attrName>ppt_x</p:attrName>
                                        </p:attrNameLst>
                                      </p:cBhvr>
                                      <p:tavLst>
                                        <p:tav tm="0">
                                          <p:val>
                                            <p:strVal val="#ppt_x"/>
                                          </p:val>
                                        </p:tav>
                                        <p:tav tm="100000">
                                          <p:val>
                                            <p:strVal val="#ppt_x"/>
                                          </p:val>
                                        </p:tav>
                                      </p:tavLst>
                                    </p:anim>
                                    <p:anim calcmode="lin" valueType="num">
                                      <p:cBhvr additive="base">
                                        <p:cTn id="9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4" grpId="0" animBg="1"/>
      <p:bldP spid="55" grpId="0" animBg="1"/>
      <p:bldP spid="56" grpId="0" animBg="1"/>
      <p:bldP spid="60" grpId="0" animBg="1"/>
      <p:bldP spid="61" grpId="0" animBg="1"/>
      <p:bldP spid="62" grpId="0" animBg="1"/>
      <p:bldP spid="63"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802649" y="2076822"/>
            <a:ext cx="2550151" cy="3590415"/>
          </a:xfrm>
          <a:prstGeom prst="rect">
            <a:avLst/>
          </a:prstGeom>
          <a:ln w="6350">
            <a:solidFill>
              <a:schemeClr val="tx1"/>
            </a:solidFill>
          </a:ln>
        </p:spPr>
      </p:pic>
      <p:pic>
        <p:nvPicPr>
          <p:cNvPr id="6" name="Picture 5"/>
          <p:cNvPicPr>
            <a:picLocks/>
          </p:cNvPicPr>
          <p:nvPr/>
        </p:nvPicPr>
        <p:blipFill>
          <a:blip r:embed="rId3" cstate="print"/>
          <a:stretch>
            <a:fillRect/>
          </a:stretch>
        </p:blipFill>
        <p:spPr>
          <a:xfrm>
            <a:off x="5891901" y="2076822"/>
            <a:ext cx="2550151" cy="3590415"/>
          </a:xfrm>
          <a:prstGeom prst="rect">
            <a:avLst/>
          </a:prstGeom>
          <a:ln w="6350">
            <a:solidFill>
              <a:schemeClr val="tx1"/>
            </a:solidFill>
          </a:ln>
        </p:spPr>
      </p:pic>
      <p:sp>
        <p:nvSpPr>
          <p:cNvPr id="11" name="TextBox 10"/>
          <p:cNvSpPr txBox="1"/>
          <p:nvPr/>
        </p:nvSpPr>
        <p:spPr>
          <a:xfrm>
            <a:off x="838763"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1</a:t>
            </a:r>
          </a:p>
        </p:txBody>
      </p:sp>
      <p:sp>
        <p:nvSpPr>
          <p:cNvPr id="12" name="TextBox 11"/>
          <p:cNvSpPr txBox="1"/>
          <p:nvPr/>
        </p:nvSpPr>
        <p:spPr>
          <a:xfrm>
            <a:off x="5919262"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2</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418910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Solution </a:t>
            </a:r>
            <a:r>
              <a:rPr lang="en-GB" sz="2000" dirty="0"/>
              <a:t>(Displacement for configuration 3)</a:t>
            </a:r>
            <a:r>
              <a:rPr lang="en-GB" dirty="0"/>
              <a:t>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20</a:t>
            </a:fld>
            <a:endParaRPr lang="en-GB"/>
          </a:p>
        </p:txBody>
      </p:sp>
      <p:grpSp>
        <p:nvGrpSpPr>
          <p:cNvPr id="6" name="Group 5"/>
          <p:cNvGrpSpPr/>
          <p:nvPr/>
        </p:nvGrpSpPr>
        <p:grpSpPr>
          <a:xfrm>
            <a:off x="3238848" y="3962676"/>
            <a:ext cx="2780952" cy="2209524"/>
            <a:chOff x="6096000" y="3962676"/>
            <a:chExt cx="2780952" cy="2209524"/>
          </a:xfrm>
        </p:grpSpPr>
        <p:grpSp>
          <p:nvGrpSpPr>
            <p:cNvPr id="33" name="Group 32"/>
            <p:cNvGrpSpPr/>
            <p:nvPr/>
          </p:nvGrpSpPr>
          <p:grpSpPr>
            <a:xfrm>
              <a:off x="6096000" y="3962676"/>
              <a:ext cx="2780952" cy="2209524"/>
              <a:chOff x="3251262" y="4091737"/>
              <a:chExt cx="2780952" cy="2209524"/>
            </a:xfrm>
          </p:grpSpPr>
          <p:pic>
            <p:nvPicPr>
              <p:cNvPr id="34" name="Picture 33"/>
              <p:cNvPicPr>
                <a:picLocks noChangeAspect="1"/>
              </p:cNvPicPr>
              <p:nvPr/>
            </p:nvPicPr>
            <p:blipFill>
              <a:blip r:embed="rId2" cstate="print"/>
              <a:stretch>
                <a:fillRect/>
              </a:stretch>
            </p:blipFill>
            <p:spPr>
              <a:xfrm>
                <a:off x="3251262" y="4091737"/>
                <a:ext cx="2780952" cy="2209524"/>
              </a:xfrm>
              <a:prstGeom prst="rect">
                <a:avLst/>
              </a:prstGeom>
              <a:ln>
                <a:solidFill>
                  <a:schemeClr val="tx1"/>
                </a:solidFill>
              </a:ln>
            </p:spPr>
          </p:pic>
          <p:sp>
            <p:nvSpPr>
              <p:cNvPr id="36" name="TextBox 35"/>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37" name="TextBox 36"/>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1</a:t>
                </a:r>
                <a:endParaRPr lang="en-GB" sz="1500" b="1" baseline="-25000" dirty="0">
                  <a:solidFill>
                    <a:srgbClr val="7030A0"/>
                  </a:solidFill>
                </a:endParaRPr>
              </a:p>
            </p:txBody>
          </p:sp>
          <p:sp>
            <p:nvSpPr>
              <p:cNvPr id="38" name="TextBox 37"/>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1</a:t>
                </a:r>
                <a:endParaRPr lang="en-GB" sz="1500" b="1" baseline="-25000" dirty="0">
                  <a:solidFill>
                    <a:srgbClr val="7030A0"/>
                  </a:solidFill>
                </a:endParaRPr>
              </a:p>
            </p:txBody>
          </p:sp>
        </p:grpSp>
        <p:sp>
          <p:nvSpPr>
            <p:cNvPr id="44" name="TextBox 43"/>
            <p:cNvSpPr txBox="1"/>
            <p:nvPr/>
          </p:nvSpPr>
          <p:spPr>
            <a:xfrm>
              <a:off x="6781800" y="4267200"/>
              <a:ext cx="990600"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=-0.71</a:t>
              </a:r>
            </a:p>
          </p:txBody>
        </p:sp>
        <p:sp>
          <p:nvSpPr>
            <p:cNvPr id="45" name="TextBox 44"/>
            <p:cNvSpPr txBox="1"/>
            <p:nvPr/>
          </p:nvSpPr>
          <p:spPr>
            <a:xfrm>
              <a:off x="8135112"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6" name="TextBox 45"/>
            <p:cNvSpPr txBox="1"/>
            <p:nvPr/>
          </p:nvSpPr>
          <p:spPr>
            <a:xfrm>
              <a:off x="7543800" y="5087035"/>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a:t>
              </a:r>
            </a:p>
          </p:txBody>
        </p:sp>
        <p:sp>
          <p:nvSpPr>
            <p:cNvPr id="47" name="TextBox 46"/>
            <p:cNvSpPr txBox="1"/>
            <p:nvPr/>
          </p:nvSpPr>
          <p:spPr>
            <a:xfrm>
              <a:off x="793546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9" name="TextBox 48"/>
            <p:cNvSpPr txBox="1"/>
            <p:nvPr/>
          </p:nvSpPr>
          <p:spPr>
            <a:xfrm>
              <a:off x="6781800" y="5581048"/>
              <a:ext cx="754142"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a:t>
              </a:r>
            </a:p>
          </p:txBody>
        </p:sp>
        <p:sp>
          <p:nvSpPr>
            <p:cNvPr id="50" name="TextBox 49"/>
            <p:cNvSpPr txBox="1"/>
            <p:nvPr/>
          </p:nvSpPr>
          <p:spPr>
            <a:xfrm>
              <a:off x="6663535" y="5105400"/>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a:t>
              </a:r>
            </a:p>
          </p:txBody>
        </p:sp>
      </p:grpSp>
      <p:graphicFrame>
        <p:nvGraphicFramePr>
          <p:cNvPr id="51" name="Object 50"/>
          <p:cNvGraphicFramePr>
            <a:graphicFrameLocks noChangeAspect="1"/>
          </p:cNvGraphicFramePr>
          <p:nvPr>
            <p:extLst>
              <p:ext uri="{D42A27DB-BD31-4B8C-83A1-F6EECF244321}">
                <p14:modId xmlns:p14="http://schemas.microsoft.com/office/powerpoint/2010/main" val="3722969722"/>
              </p:ext>
            </p:extLst>
          </p:nvPr>
        </p:nvGraphicFramePr>
        <p:xfrm>
          <a:off x="3276600" y="1600200"/>
          <a:ext cx="2660650" cy="739775"/>
        </p:xfrm>
        <a:graphic>
          <a:graphicData uri="http://schemas.openxmlformats.org/presentationml/2006/ole">
            <mc:AlternateContent xmlns:mc="http://schemas.openxmlformats.org/markup-compatibility/2006">
              <mc:Choice xmlns:v="urn:schemas-microsoft-com:vml" Requires="v">
                <p:oleObj name="Equation" r:id="rId3" imgW="1600200" imgH="444240" progId="Equation.3">
                  <p:embed/>
                </p:oleObj>
              </mc:Choice>
              <mc:Fallback>
                <p:oleObj name="Equation" r:id="rId3" imgW="1600200" imgH="44424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2660650"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343248" y="1600476"/>
            <a:ext cx="2780952" cy="2209524"/>
            <a:chOff x="3251262" y="4091737"/>
            <a:chExt cx="2780952" cy="2209524"/>
          </a:xfrm>
        </p:grpSpPr>
        <p:pic>
          <p:nvPicPr>
            <p:cNvPr id="29" name="Picture 28"/>
            <p:cNvPicPr>
              <a:picLocks noChangeAspect="1"/>
            </p:cNvPicPr>
            <p:nvPr/>
          </p:nvPicPr>
          <p:blipFill>
            <a:blip r:embed="rId2" cstate="print"/>
            <a:stretch>
              <a:fillRect/>
            </a:stretch>
          </p:blipFill>
          <p:spPr>
            <a:xfrm>
              <a:off x="3251262" y="4091737"/>
              <a:ext cx="2780952" cy="2209524"/>
            </a:xfrm>
            <a:prstGeom prst="rect">
              <a:avLst/>
            </a:prstGeom>
            <a:ln>
              <a:solidFill>
                <a:schemeClr val="tx1"/>
              </a:solidFill>
            </a:ln>
          </p:spPr>
        </p:pic>
        <p:sp>
          <p:nvSpPr>
            <p:cNvPr id="30" name="Oval 29"/>
            <p:cNvSpPr/>
            <p:nvPr/>
          </p:nvSpPr>
          <p:spPr>
            <a:xfrm>
              <a:off x="5439966"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32" name="TextBox 31"/>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35" name="TextBox 34"/>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sp>
          <p:nvSpPr>
            <p:cNvPr id="48" name="TextBox 47"/>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grpSp>
      <p:grpSp>
        <p:nvGrpSpPr>
          <p:cNvPr id="5" name="Group 4"/>
          <p:cNvGrpSpPr/>
          <p:nvPr/>
        </p:nvGrpSpPr>
        <p:grpSpPr>
          <a:xfrm>
            <a:off x="381696" y="3962400"/>
            <a:ext cx="2780952" cy="2209524"/>
            <a:chOff x="3238848" y="3962400"/>
            <a:chExt cx="2780952" cy="2209524"/>
          </a:xfrm>
        </p:grpSpPr>
        <p:grpSp>
          <p:nvGrpSpPr>
            <p:cNvPr id="54" name="Group 53"/>
            <p:cNvGrpSpPr/>
            <p:nvPr/>
          </p:nvGrpSpPr>
          <p:grpSpPr>
            <a:xfrm>
              <a:off x="3238848" y="3962400"/>
              <a:ext cx="2780952" cy="2209524"/>
              <a:chOff x="3251262" y="4091737"/>
              <a:chExt cx="2780952" cy="2209524"/>
            </a:xfrm>
          </p:grpSpPr>
          <p:pic>
            <p:nvPicPr>
              <p:cNvPr id="55" name="Picture 54"/>
              <p:cNvPicPr>
                <a:picLocks noChangeAspect="1"/>
              </p:cNvPicPr>
              <p:nvPr/>
            </p:nvPicPr>
            <p:blipFill>
              <a:blip r:embed="rId2" cstate="print"/>
              <a:stretch>
                <a:fillRect/>
              </a:stretch>
            </p:blipFill>
            <p:spPr>
              <a:xfrm>
                <a:off x="3251262" y="4091737"/>
                <a:ext cx="2780952" cy="2209524"/>
              </a:xfrm>
              <a:prstGeom prst="rect">
                <a:avLst/>
              </a:prstGeom>
              <a:ln>
                <a:solidFill>
                  <a:schemeClr val="tx1"/>
                </a:solidFill>
              </a:ln>
            </p:spPr>
          </p:pic>
          <p:sp>
            <p:nvSpPr>
              <p:cNvPr id="57" name="TextBox 56"/>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58" name="TextBox 57"/>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sp>
            <p:nvSpPr>
              <p:cNvPr id="59" name="TextBox 58"/>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grpSp>
        <p:sp>
          <p:nvSpPr>
            <p:cNvPr id="60" name="TextBox 59"/>
            <p:cNvSpPr txBox="1"/>
            <p:nvPr/>
          </p:nvSpPr>
          <p:spPr>
            <a:xfrm>
              <a:off x="3810000" y="4172635"/>
              <a:ext cx="1105248"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=-0.71X</a:t>
              </a:r>
              <a:r>
                <a:rPr lang="en-GB" sz="1500" b="1" baseline="-25000" dirty="0">
                  <a:solidFill>
                    <a:srgbClr val="FF0000"/>
                  </a:solidFill>
                  <a:latin typeface="Arial" panose="020B0604020202020204" pitchFamily="34" charset="0"/>
                  <a:cs typeface="Arial" panose="020B0604020202020204" pitchFamily="34" charset="0"/>
                </a:rPr>
                <a:t>1</a:t>
              </a:r>
            </a:p>
          </p:txBody>
        </p:sp>
        <p:sp>
          <p:nvSpPr>
            <p:cNvPr id="75" name="TextBox 74"/>
            <p:cNvSpPr txBox="1"/>
            <p:nvPr/>
          </p:nvSpPr>
          <p:spPr>
            <a:xfrm>
              <a:off x="5205377" y="480060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76" name="TextBox 75"/>
            <p:cNvSpPr txBox="1"/>
            <p:nvPr/>
          </p:nvSpPr>
          <p:spPr>
            <a:xfrm>
              <a:off x="4686941" y="5126422"/>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-0.71X</a:t>
              </a:r>
              <a:r>
                <a:rPr lang="en-GB" sz="1500" b="1" baseline="-25000" dirty="0">
                  <a:solidFill>
                    <a:srgbClr val="FF0000"/>
                  </a:solidFill>
                  <a:latin typeface="Arial" panose="020B0604020202020204" pitchFamily="34" charset="0"/>
                  <a:cs typeface="Arial" panose="020B0604020202020204" pitchFamily="34" charset="0"/>
                </a:rPr>
                <a:t>1</a:t>
              </a:r>
              <a:endParaRPr lang="en-GB" sz="1500" b="1" dirty="0">
                <a:solidFill>
                  <a:srgbClr val="FF0000"/>
                </a:solidFill>
                <a:latin typeface="Arial" panose="020B0604020202020204" pitchFamily="34" charset="0"/>
                <a:cs typeface="Arial" panose="020B0604020202020204" pitchFamily="34" charset="0"/>
              </a:endParaRPr>
            </a:p>
          </p:txBody>
        </p:sp>
        <p:sp>
          <p:nvSpPr>
            <p:cNvPr id="77" name="TextBox 76"/>
            <p:cNvSpPr txBox="1"/>
            <p:nvPr/>
          </p:nvSpPr>
          <p:spPr>
            <a:xfrm>
              <a:off x="5005733" y="5620435"/>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78" name="TextBox 77"/>
            <p:cNvSpPr txBox="1"/>
            <p:nvPr/>
          </p:nvSpPr>
          <p:spPr>
            <a:xfrm>
              <a:off x="3852064" y="5620435"/>
              <a:ext cx="86598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-0.71X</a:t>
              </a:r>
              <a:r>
                <a:rPr lang="en-GB" sz="1500" b="1" baseline="-25000" dirty="0">
                  <a:solidFill>
                    <a:srgbClr val="FF0000"/>
                  </a:solidFill>
                  <a:latin typeface="Arial" panose="020B0604020202020204" pitchFamily="34" charset="0"/>
                  <a:cs typeface="Arial" panose="020B0604020202020204" pitchFamily="34" charset="0"/>
                </a:rPr>
                <a:t>1</a:t>
              </a:r>
              <a:endParaRPr lang="en-GB" sz="1500" b="1" dirty="0">
                <a:solidFill>
                  <a:srgbClr val="FF0000"/>
                </a:solidFill>
                <a:latin typeface="Arial" panose="020B0604020202020204" pitchFamily="34" charset="0"/>
                <a:cs typeface="Arial" panose="020B0604020202020204" pitchFamily="34" charset="0"/>
              </a:endParaRPr>
            </a:p>
          </p:txBody>
        </p:sp>
        <p:sp>
          <p:nvSpPr>
            <p:cNvPr id="79" name="TextBox 78"/>
            <p:cNvSpPr txBox="1"/>
            <p:nvPr/>
          </p:nvSpPr>
          <p:spPr>
            <a:xfrm>
              <a:off x="3733800" y="5144787"/>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X</a:t>
              </a:r>
              <a:r>
                <a:rPr lang="en-GB" sz="1500" b="1" baseline="-25000" dirty="0">
                  <a:solidFill>
                    <a:srgbClr val="FF0000"/>
                  </a:solidFill>
                  <a:latin typeface="Arial" panose="020B0604020202020204" pitchFamily="34" charset="0"/>
                  <a:cs typeface="Arial" panose="020B0604020202020204" pitchFamily="34" charset="0"/>
                </a:rPr>
                <a:t>1</a:t>
              </a:r>
              <a:endParaRPr lang="en-GB" sz="1500" b="1" dirty="0">
                <a:solidFill>
                  <a:srgbClr val="FF0000"/>
                </a:solidFill>
                <a:latin typeface="Arial" panose="020B0604020202020204" pitchFamily="34" charset="0"/>
                <a:cs typeface="Arial" panose="020B0604020202020204" pitchFamily="34" charset="0"/>
              </a:endParaRPr>
            </a:p>
          </p:txBody>
        </p:sp>
      </p:grpSp>
      <p:sp>
        <p:nvSpPr>
          <p:cNvPr id="39" name="Rectangle 38"/>
          <p:cNvSpPr/>
          <p:nvPr/>
        </p:nvSpPr>
        <p:spPr>
          <a:xfrm>
            <a:off x="1039407" y="4139045"/>
            <a:ext cx="867081" cy="39936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897430" y="4561609"/>
            <a:ext cx="751641" cy="39936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148581" y="5581205"/>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921206" y="4235675"/>
            <a:ext cx="752759" cy="32351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3737612" y="4606636"/>
            <a:ext cx="751641" cy="39936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782607" y="5105400"/>
            <a:ext cx="370641" cy="317525"/>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897430" y="5160818"/>
            <a:ext cx="370641" cy="317525"/>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773207" y="5105400"/>
            <a:ext cx="466012" cy="317525"/>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943448" y="5105400"/>
            <a:ext cx="598986" cy="317525"/>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322919" y="4836344"/>
            <a:ext cx="294441" cy="2554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5271043" y="4918443"/>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056018" y="5569515"/>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3953030" y="5569514"/>
            <a:ext cx="543140" cy="399365"/>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1040561" y="5562600"/>
            <a:ext cx="730791" cy="399365"/>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7" name="Object 66"/>
          <p:cNvGraphicFramePr>
            <a:graphicFrameLocks noChangeAspect="1"/>
          </p:cNvGraphicFramePr>
          <p:nvPr>
            <p:extLst>
              <p:ext uri="{D42A27DB-BD31-4B8C-83A1-F6EECF244321}">
                <p14:modId xmlns:p14="http://schemas.microsoft.com/office/powerpoint/2010/main" val="2549040672"/>
              </p:ext>
            </p:extLst>
          </p:nvPr>
        </p:nvGraphicFramePr>
        <p:xfrm>
          <a:off x="6129338" y="1600200"/>
          <a:ext cx="2576512" cy="573088"/>
        </p:xfrm>
        <a:graphic>
          <a:graphicData uri="http://schemas.openxmlformats.org/presentationml/2006/ole">
            <mc:AlternateContent xmlns:mc="http://schemas.openxmlformats.org/markup-compatibility/2006">
              <mc:Choice xmlns:v="urn:schemas-microsoft-com:vml" Requires="v">
                <p:oleObj name="Equation" r:id="rId5" imgW="1650960" imgH="368280" progId="Equation.DSMT4">
                  <p:embed/>
                </p:oleObj>
              </mc:Choice>
              <mc:Fallback>
                <p:oleObj name="Equation" r:id="rId5" imgW="1650960" imgH="368280" progId="Equation.DSMT4">
                  <p:embed/>
                  <p:pic>
                    <p:nvPicPr>
                      <p:cNvPr id="0" name=""/>
                      <p:cNvPicPr/>
                      <p:nvPr/>
                    </p:nvPicPr>
                    <p:blipFill>
                      <a:blip r:embed="rId6"/>
                      <a:stretch>
                        <a:fillRect/>
                      </a:stretch>
                    </p:blipFill>
                    <p:spPr>
                      <a:xfrm>
                        <a:off x="6129338" y="1600200"/>
                        <a:ext cx="2576512" cy="573088"/>
                      </a:xfrm>
                      <a:prstGeom prst="rect">
                        <a:avLst/>
                      </a:prstGeom>
                      <a:solidFill>
                        <a:srgbClr val="FFFF00"/>
                      </a:solidFill>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510331033"/>
              </p:ext>
            </p:extLst>
          </p:nvPr>
        </p:nvGraphicFramePr>
        <p:xfrm>
          <a:off x="6129338" y="2255573"/>
          <a:ext cx="1706563" cy="573088"/>
        </p:xfrm>
        <a:graphic>
          <a:graphicData uri="http://schemas.openxmlformats.org/presentationml/2006/ole">
            <mc:AlternateContent xmlns:mc="http://schemas.openxmlformats.org/markup-compatibility/2006">
              <mc:Choice xmlns:v="urn:schemas-microsoft-com:vml" Requires="v">
                <p:oleObj name="Equation" r:id="rId7" imgW="1091880" imgH="368280" progId="Equation.DSMT4">
                  <p:embed/>
                </p:oleObj>
              </mc:Choice>
              <mc:Fallback>
                <p:oleObj name="Equation" r:id="rId7" imgW="1091880" imgH="368280" progId="Equation.DSMT4">
                  <p:embed/>
                  <p:pic>
                    <p:nvPicPr>
                      <p:cNvPr id="0" name=""/>
                      <p:cNvPicPr/>
                      <p:nvPr/>
                    </p:nvPicPr>
                    <p:blipFill>
                      <a:blip r:embed="rId8"/>
                      <a:stretch>
                        <a:fillRect/>
                      </a:stretch>
                    </p:blipFill>
                    <p:spPr>
                      <a:xfrm>
                        <a:off x="6129338" y="2255573"/>
                        <a:ext cx="1706563" cy="573088"/>
                      </a:xfrm>
                      <a:prstGeom prst="rect">
                        <a:avLst/>
                      </a:prstGeom>
                      <a:solidFill>
                        <a:srgbClr val="FFC000"/>
                      </a:solidFill>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338965670"/>
              </p:ext>
            </p:extLst>
          </p:nvPr>
        </p:nvGraphicFramePr>
        <p:xfrm>
          <a:off x="6129338" y="4877065"/>
          <a:ext cx="771525" cy="257175"/>
        </p:xfrm>
        <a:graphic>
          <a:graphicData uri="http://schemas.openxmlformats.org/presentationml/2006/ole">
            <mc:AlternateContent xmlns:mc="http://schemas.openxmlformats.org/markup-compatibility/2006">
              <mc:Choice xmlns:v="urn:schemas-microsoft-com:vml" Requires="v">
                <p:oleObj name="Equation" r:id="rId9" imgW="495000" imgH="164880" progId="Equation.DSMT4">
                  <p:embed/>
                </p:oleObj>
              </mc:Choice>
              <mc:Fallback>
                <p:oleObj name="Equation" r:id="rId9" imgW="495000" imgH="164880" progId="Equation.DSMT4">
                  <p:embed/>
                  <p:pic>
                    <p:nvPicPr>
                      <p:cNvPr id="0" name=""/>
                      <p:cNvPicPr/>
                      <p:nvPr/>
                    </p:nvPicPr>
                    <p:blipFill>
                      <a:blip r:embed="rId10"/>
                      <a:stretch>
                        <a:fillRect/>
                      </a:stretch>
                    </p:blipFill>
                    <p:spPr>
                      <a:xfrm>
                        <a:off x="6129338" y="4877065"/>
                        <a:ext cx="771525" cy="257175"/>
                      </a:xfrm>
                      <a:prstGeom prst="rect">
                        <a:avLst/>
                      </a:prstGeom>
                      <a:solidFill>
                        <a:schemeClr val="bg1">
                          <a:lumMod val="50000"/>
                        </a:schemeClr>
                      </a:solidFill>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2535863190"/>
              </p:ext>
            </p:extLst>
          </p:nvPr>
        </p:nvGraphicFramePr>
        <p:xfrm>
          <a:off x="6129338" y="5216525"/>
          <a:ext cx="731837" cy="574675"/>
        </p:xfrm>
        <a:graphic>
          <a:graphicData uri="http://schemas.openxmlformats.org/presentationml/2006/ole">
            <mc:AlternateContent xmlns:mc="http://schemas.openxmlformats.org/markup-compatibility/2006">
              <mc:Choice xmlns:v="urn:schemas-microsoft-com:vml" Requires="v">
                <p:oleObj name="Equation" r:id="rId11" imgW="469800" imgH="368280" progId="Equation.DSMT4">
                  <p:embed/>
                </p:oleObj>
              </mc:Choice>
              <mc:Fallback>
                <p:oleObj name="Equation" r:id="rId11" imgW="469800" imgH="368280" progId="Equation.DSMT4">
                  <p:embed/>
                  <p:pic>
                    <p:nvPicPr>
                      <p:cNvPr id="0" name=""/>
                      <p:cNvPicPr/>
                      <p:nvPr/>
                    </p:nvPicPr>
                    <p:blipFill>
                      <a:blip r:embed="rId12"/>
                      <a:stretch>
                        <a:fillRect/>
                      </a:stretch>
                    </p:blipFill>
                    <p:spPr>
                      <a:xfrm>
                        <a:off x="6129338" y="5216525"/>
                        <a:ext cx="731837" cy="574675"/>
                      </a:xfrm>
                      <a:prstGeom prst="rect">
                        <a:avLst/>
                      </a:prstGeom>
                      <a:solidFill>
                        <a:schemeClr val="accent6">
                          <a:lumMod val="75000"/>
                        </a:schemeClr>
                      </a:solidFill>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2408131062"/>
              </p:ext>
            </p:extLst>
          </p:nvPr>
        </p:nvGraphicFramePr>
        <p:xfrm>
          <a:off x="6129338" y="2910946"/>
          <a:ext cx="1706563" cy="573088"/>
        </p:xfrm>
        <a:graphic>
          <a:graphicData uri="http://schemas.openxmlformats.org/presentationml/2006/ole">
            <mc:AlternateContent xmlns:mc="http://schemas.openxmlformats.org/markup-compatibility/2006">
              <mc:Choice xmlns:v="urn:schemas-microsoft-com:vml" Requires="v">
                <p:oleObj name="Equation" r:id="rId13" imgW="1091880" imgH="368280" progId="Equation.DSMT4">
                  <p:embed/>
                </p:oleObj>
              </mc:Choice>
              <mc:Fallback>
                <p:oleObj name="Equation" r:id="rId13" imgW="1091880" imgH="368280" progId="Equation.DSMT4">
                  <p:embed/>
                  <p:pic>
                    <p:nvPicPr>
                      <p:cNvPr id="0" name=""/>
                      <p:cNvPicPr/>
                      <p:nvPr/>
                    </p:nvPicPr>
                    <p:blipFill>
                      <a:blip r:embed="rId14"/>
                      <a:stretch>
                        <a:fillRect/>
                      </a:stretch>
                    </p:blipFill>
                    <p:spPr>
                      <a:xfrm>
                        <a:off x="6129338" y="2910946"/>
                        <a:ext cx="1706563" cy="573088"/>
                      </a:xfrm>
                      <a:prstGeom prst="rect">
                        <a:avLst/>
                      </a:prstGeom>
                      <a:solidFill>
                        <a:srgbClr val="00B050"/>
                      </a:solidFill>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1902462985"/>
              </p:ext>
            </p:extLst>
          </p:nvPr>
        </p:nvGraphicFramePr>
        <p:xfrm>
          <a:off x="6129338" y="3567113"/>
          <a:ext cx="2716212" cy="573087"/>
        </p:xfrm>
        <a:graphic>
          <a:graphicData uri="http://schemas.openxmlformats.org/presentationml/2006/ole">
            <mc:AlternateContent xmlns:mc="http://schemas.openxmlformats.org/markup-compatibility/2006">
              <mc:Choice xmlns:v="urn:schemas-microsoft-com:vml" Requires="v">
                <p:oleObj name="Equation" r:id="rId15" imgW="1739880" imgH="368280" progId="Equation.DSMT4">
                  <p:embed/>
                </p:oleObj>
              </mc:Choice>
              <mc:Fallback>
                <p:oleObj name="Equation" r:id="rId15" imgW="1739880" imgH="368280" progId="Equation.DSMT4">
                  <p:embed/>
                  <p:pic>
                    <p:nvPicPr>
                      <p:cNvPr id="0" name=""/>
                      <p:cNvPicPr/>
                      <p:nvPr/>
                    </p:nvPicPr>
                    <p:blipFill>
                      <a:blip r:embed="rId16"/>
                      <a:stretch>
                        <a:fillRect/>
                      </a:stretch>
                    </p:blipFill>
                    <p:spPr>
                      <a:xfrm>
                        <a:off x="6129338" y="3567113"/>
                        <a:ext cx="2716212" cy="573087"/>
                      </a:xfrm>
                      <a:prstGeom prst="rect">
                        <a:avLst/>
                      </a:prstGeom>
                      <a:solidFill>
                        <a:srgbClr val="7030A0"/>
                      </a:solidFill>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390612930"/>
              </p:ext>
            </p:extLst>
          </p:nvPr>
        </p:nvGraphicFramePr>
        <p:xfrm>
          <a:off x="6129338" y="4221163"/>
          <a:ext cx="2716212" cy="573087"/>
        </p:xfrm>
        <a:graphic>
          <a:graphicData uri="http://schemas.openxmlformats.org/presentationml/2006/ole">
            <mc:AlternateContent xmlns:mc="http://schemas.openxmlformats.org/markup-compatibility/2006">
              <mc:Choice xmlns:v="urn:schemas-microsoft-com:vml" Requires="v">
                <p:oleObj name="Equation" r:id="rId17" imgW="1739880" imgH="368280" progId="Equation.DSMT4">
                  <p:embed/>
                </p:oleObj>
              </mc:Choice>
              <mc:Fallback>
                <p:oleObj name="Equation" r:id="rId17" imgW="1739880" imgH="368280" progId="Equation.DSMT4">
                  <p:embed/>
                  <p:pic>
                    <p:nvPicPr>
                      <p:cNvPr id="0" name=""/>
                      <p:cNvPicPr/>
                      <p:nvPr/>
                    </p:nvPicPr>
                    <p:blipFill>
                      <a:blip r:embed="rId18"/>
                      <a:stretch>
                        <a:fillRect/>
                      </a:stretch>
                    </p:blipFill>
                    <p:spPr>
                      <a:xfrm>
                        <a:off x="6129338" y="4221163"/>
                        <a:ext cx="2716212" cy="573087"/>
                      </a:xfrm>
                      <a:prstGeom prst="rect">
                        <a:avLst/>
                      </a:prstGeom>
                      <a:solidFill>
                        <a:srgbClr val="00B0F0"/>
                      </a:solidFill>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61958567"/>
              </p:ext>
            </p:extLst>
          </p:nvPr>
        </p:nvGraphicFramePr>
        <p:xfrm>
          <a:off x="7310438" y="327025"/>
          <a:ext cx="1604962" cy="739775"/>
        </p:xfrm>
        <a:graphic>
          <a:graphicData uri="http://schemas.openxmlformats.org/presentationml/2006/ole">
            <mc:AlternateContent xmlns:mc="http://schemas.openxmlformats.org/markup-compatibility/2006">
              <mc:Choice xmlns:v="urn:schemas-microsoft-com:vml" Requires="v">
                <p:oleObj name="Equation" r:id="rId19" imgW="965160" imgH="444240" progId="Equation.DSMT4">
                  <p:embed/>
                </p:oleObj>
              </mc:Choice>
              <mc:Fallback>
                <p:oleObj name="Equation" r:id="rId19" imgW="965160" imgH="444240" progId="Equation.DSMT4">
                  <p:embed/>
                  <p:pic>
                    <p:nvPicPr>
                      <p:cNvPr id="0" name=""/>
                      <p:cNvPicPr>
                        <a:picLocks noChangeAspect="1" noChangeArrowheads="1"/>
                      </p:cNvPicPr>
                      <p:nvPr/>
                    </p:nvPicPr>
                    <p:blipFill>
                      <a:blip r:embed="rId20"/>
                      <a:srcRect/>
                      <a:stretch>
                        <a:fillRect/>
                      </a:stretch>
                    </p:blipFill>
                    <p:spPr bwMode="auto">
                      <a:xfrm>
                        <a:off x="7310438" y="327025"/>
                        <a:ext cx="1604962"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881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ppt_x"/>
                                          </p:val>
                                        </p:tav>
                                        <p:tav tm="100000">
                                          <p:val>
                                            <p:strVal val="#ppt_x"/>
                                          </p:val>
                                        </p:tav>
                                      </p:tavLst>
                                    </p:anim>
                                    <p:anim calcmode="lin" valueType="num">
                                      <p:cBhvr additive="base">
                                        <p:cTn id="56" dur="500" fill="hold"/>
                                        <p:tgtEl>
                                          <p:spTgt spid="5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ppt_x"/>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additive="base">
                                        <p:cTn id="69" dur="500" fill="hold"/>
                                        <p:tgtEl>
                                          <p:spTgt spid="65"/>
                                        </p:tgtEl>
                                        <p:attrNameLst>
                                          <p:attrName>ppt_x</p:attrName>
                                        </p:attrNameLst>
                                      </p:cBhvr>
                                      <p:tavLst>
                                        <p:tav tm="0">
                                          <p:val>
                                            <p:strVal val="#ppt_x"/>
                                          </p:val>
                                        </p:tav>
                                        <p:tav tm="100000">
                                          <p:val>
                                            <p:strVal val="#ppt_x"/>
                                          </p:val>
                                        </p:tav>
                                      </p:tavLst>
                                    </p:anim>
                                    <p:anim calcmode="lin" valueType="num">
                                      <p:cBhvr additive="base">
                                        <p:cTn id="70" dur="500" fill="hold"/>
                                        <p:tgtEl>
                                          <p:spTgt spid="6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ppt_x"/>
                                          </p:val>
                                        </p:tav>
                                        <p:tav tm="100000">
                                          <p:val>
                                            <p:strVal val="#ppt_x"/>
                                          </p:val>
                                        </p:tav>
                                      </p:tavLst>
                                    </p:anim>
                                    <p:anim calcmode="lin" valueType="num">
                                      <p:cBhvr additive="base">
                                        <p:cTn id="7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500" fill="hold"/>
                                        <p:tgtEl>
                                          <p:spTgt spid="69"/>
                                        </p:tgtEl>
                                        <p:attrNameLst>
                                          <p:attrName>ppt_x</p:attrName>
                                        </p:attrNameLst>
                                      </p:cBhvr>
                                      <p:tavLst>
                                        <p:tav tm="0">
                                          <p:val>
                                            <p:strVal val="#ppt_x"/>
                                          </p:val>
                                        </p:tav>
                                        <p:tav tm="100000">
                                          <p:val>
                                            <p:strVal val="#ppt_x"/>
                                          </p:val>
                                        </p:tav>
                                      </p:tavLst>
                                    </p:anim>
                                    <p:anim calcmode="lin" valueType="num">
                                      <p:cBhvr additive="base">
                                        <p:cTn id="94" dur="500" fill="hold"/>
                                        <p:tgtEl>
                                          <p:spTgt spid="6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additive="base">
                                        <p:cTn id="97" dur="500" fill="hold"/>
                                        <p:tgtEl>
                                          <p:spTgt spid="63"/>
                                        </p:tgtEl>
                                        <p:attrNameLst>
                                          <p:attrName>ppt_x</p:attrName>
                                        </p:attrNameLst>
                                      </p:cBhvr>
                                      <p:tavLst>
                                        <p:tav tm="0">
                                          <p:val>
                                            <p:strVal val="#ppt_x"/>
                                          </p:val>
                                        </p:tav>
                                        <p:tav tm="100000">
                                          <p:val>
                                            <p:strVal val="#ppt_x"/>
                                          </p:val>
                                        </p:tav>
                                      </p:tavLst>
                                    </p:anim>
                                    <p:anim calcmode="lin" valueType="num">
                                      <p:cBhvr additive="base">
                                        <p:cTn id="98" dur="500" fill="hold"/>
                                        <p:tgtEl>
                                          <p:spTgt spid="6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 calcmode="lin" valueType="num">
                                      <p:cBhvr additive="base">
                                        <p:cTn id="101" dur="500" fill="hold"/>
                                        <p:tgtEl>
                                          <p:spTgt spid="64"/>
                                        </p:tgtEl>
                                        <p:attrNameLst>
                                          <p:attrName>ppt_x</p:attrName>
                                        </p:attrNameLst>
                                      </p:cBhvr>
                                      <p:tavLst>
                                        <p:tav tm="0">
                                          <p:val>
                                            <p:strVal val="#ppt_x"/>
                                          </p:val>
                                        </p:tav>
                                        <p:tav tm="100000">
                                          <p:val>
                                            <p:strVal val="#ppt_x"/>
                                          </p:val>
                                        </p:tav>
                                      </p:tavLst>
                                    </p:anim>
                                    <p:anim calcmode="lin" valueType="num">
                                      <p:cBhvr additive="base">
                                        <p:cTn id="102" dur="500" fill="hold"/>
                                        <p:tgtEl>
                                          <p:spTgt spid="6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additive="base">
                                        <p:cTn id="105" dur="500" fill="hold"/>
                                        <p:tgtEl>
                                          <p:spTgt spid="41"/>
                                        </p:tgtEl>
                                        <p:attrNameLst>
                                          <p:attrName>ppt_x</p:attrName>
                                        </p:attrNameLst>
                                      </p:cBhvr>
                                      <p:tavLst>
                                        <p:tav tm="0">
                                          <p:val>
                                            <p:strVal val="#ppt_x"/>
                                          </p:val>
                                        </p:tav>
                                        <p:tav tm="100000">
                                          <p:val>
                                            <p:strVal val="#ppt_x"/>
                                          </p:val>
                                        </p:tav>
                                      </p:tavLst>
                                    </p:anim>
                                    <p:anim calcmode="lin" valueType="num">
                                      <p:cBhvr additive="base">
                                        <p:cTn id="106" dur="500" fill="hold"/>
                                        <p:tgtEl>
                                          <p:spTgt spid="4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additive="base">
                                        <p:cTn id="109" dur="500" fill="hold"/>
                                        <p:tgtEl>
                                          <p:spTgt spid="62"/>
                                        </p:tgtEl>
                                        <p:attrNameLst>
                                          <p:attrName>ppt_x</p:attrName>
                                        </p:attrNameLst>
                                      </p:cBhvr>
                                      <p:tavLst>
                                        <p:tav tm="0">
                                          <p:val>
                                            <p:strVal val="#ppt_x"/>
                                          </p:val>
                                        </p:tav>
                                        <p:tav tm="100000">
                                          <p:val>
                                            <p:strVal val="#ppt_x"/>
                                          </p:val>
                                        </p:tav>
                                      </p:tavLst>
                                    </p:anim>
                                    <p:anim calcmode="lin" valueType="num">
                                      <p:cBhvr additive="base">
                                        <p:cTn id="11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down)">
                                      <p:cBhvr>
                                        <p:cTn id="115" dur="580">
                                          <p:stCondLst>
                                            <p:cond delay="0"/>
                                          </p:stCondLst>
                                        </p:cTn>
                                        <p:tgtEl>
                                          <p:spTgt spid="70"/>
                                        </p:tgtEl>
                                      </p:cBhvr>
                                    </p:animEffect>
                                    <p:anim calcmode="lin" valueType="num">
                                      <p:cBhvr>
                                        <p:cTn id="116"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21" dur="26">
                                          <p:stCondLst>
                                            <p:cond delay="650"/>
                                          </p:stCondLst>
                                        </p:cTn>
                                        <p:tgtEl>
                                          <p:spTgt spid="70"/>
                                        </p:tgtEl>
                                      </p:cBhvr>
                                      <p:to x="100000" y="60000"/>
                                    </p:animScale>
                                    <p:animScale>
                                      <p:cBhvr>
                                        <p:cTn id="122" dur="166" decel="50000">
                                          <p:stCondLst>
                                            <p:cond delay="676"/>
                                          </p:stCondLst>
                                        </p:cTn>
                                        <p:tgtEl>
                                          <p:spTgt spid="70"/>
                                        </p:tgtEl>
                                      </p:cBhvr>
                                      <p:to x="100000" y="100000"/>
                                    </p:animScale>
                                    <p:animScale>
                                      <p:cBhvr>
                                        <p:cTn id="123" dur="26">
                                          <p:stCondLst>
                                            <p:cond delay="1312"/>
                                          </p:stCondLst>
                                        </p:cTn>
                                        <p:tgtEl>
                                          <p:spTgt spid="70"/>
                                        </p:tgtEl>
                                      </p:cBhvr>
                                      <p:to x="100000" y="80000"/>
                                    </p:animScale>
                                    <p:animScale>
                                      <p:cBhvr>
                                        <p:cTn id="124" dur="166" decel="50000">
                                          <p:stCondLst>
                                            <p:cond delay="1338"/>
                                          </p:stCondLst>
                                        </p:cTn>
                                        <p:tgtEl>
                                          <p:spTgt spid="70"/>
                                        </p:tgtEl>
                                      </p:cBhvr>
                                      <p:to x="100000" y="100000"/>
                                    </p:animScale>
                                    <p:animScale>
                                      <p:cBhvr>
                                        <p:cTn id="125" dur="26">
                                          <p:stCondLst>
                                            <p:cond delay="1642"/>
                                          </p:stCondLst>
                                        </p:cTn>
                                        <p:tgtEl>
                                          <p:spTgt spid="70"/>
                                        </p:tgtEl>
                                      </p:cBhvr>
                                      <p:to x="100000" y="90000"/>
                                    </p:animScale>
                                    <p:animScale>
                                      <p:cBhvr>
                                        <p:cTn id="126" dur="166" decel="50000">
                                          <p:stCondLst>
                                            <p:cond delay="1668"/>
                                          </p:stCondLst>
                                        </p:cTn>
                                        <p:tgtEl>
                                          <p:spTgt spid="70"/>
                                        </p:tgtEl>
                                      </p:cBhvr>
                                      <p:to x="100000" y="100000"/>
                                    </p:animScale>
                                    <p:animScale>
                                      <p:cBhvr>
                                        <p:cTn id="127" dur="26">
                                          <p:stCondLst>
                                            <p:cond delay="1808"/>
                                          </p:stCondLst>
                                        </p:cTn>
                                        <p:tgtEl>
                                          <p:spTgt spid="70"/>
                                        </p:tgtEl>
                                      </p:cBhvr>
                                      <p:to x="100000" y="95000"/>
                                    </p:animScale>
                                    <p:animScale>
                                      <p:cBhvr>
                                        <p:cTn id="128" dur="166" decel="50000">
                                          <p:stCondLst>
                                            <p:cond delay="1834"/>
                                          </p:stCondLst>
                                        </p:cTn>
                                        <p:tgtEl>
                                          <p:spTgt spid="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52" grpId="0" animBg="1"/>
      <p:bldP spid="53" grpId="0" animBg="1"/>
      <p:bldP spid="56" grpId="0" animBg="1"/>
      <p:bldP spid="61" grpId="0" animBg="1"/>
      <p:bldP spid="62" grpId="0" animBg="1"/>
      <p:bldP spid="63" grpId="0" animBg="1"/>
      <p:bldP spid="64" grpId="0" animBg="1"/>
      <p:bldP spid="65" grpId="0" animBg="1"/>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Solution </a:t>
            </a:r>
            <a:r>
              <a:rPr lang="en-GB" sz="2000" dirty="0"/>
              <a:t>(Displacement for configuration 4)</a:t>
            </a:r>
            <a:r>
              <a:rPr lang="en-GB" dirty="0"/>
              <a:t>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21</a:t>
            </a:fld>
            <a:endParaRPr lang="en-GB"/>
          </a:p>
        </p:txBody>
      </p:sp>
      <p:grpSp>
        <p:nvGrpSpPr>
          <p:cNvPr id="5" name="Group 4"/>
          <p:cNvGrpSpPr/>
          <p:nvPr/>
        </p:nvGrpSpPr>
        <p:grpSpPr>
          <a:xfrm>
            <a:off x="3124200" y="3962676"/>
            <a:ext cx="2780952" cy="2209524"/>
            <a:chOff x="6096000" y="3962676"/>
            <a:chExt cx="2780952" cy="2209524"/>
          </a:xfrm>
        </p:grpSpPr>
        <p:grpSp>
          <p:nvGrpSpPr>
            <p:cNvPr id="33" name="Group 32"/>
            <p:cNvGrpSpPr/>
            <p:nvPr/>
          </p:nvGrpSpPr>
          <p:grpSpPr>
            <a:xfrm>
              <a:off x="6096000" y="3962676"/>
              <a:ext cx="2780952" cy="2209524"/>
              <a:chOff x="3251262" y="4091737"/>
              <a:chExt cx="2780952" cy="2209524"/>
            </a:xfrm>
          </p:grpSpPr>
          <p:pic>
            <p:nvPicPr>
              <p:cNvPr id="34" name="Picture 33"/>
              <p:cNvPicPr>
                <a:picLocks noChangeAspect="1"/>
              </p:cNvPicPr>
              <p:nvPr/>
            </p:nvPicPr>
            <p:blipFill>
              <a:blip r:embed="rId2" cstate="print"/>
              <a:stretch>
                <a:fillRect/>
              </a:stretch>
            </p:blipFill>
            <p:spPr>
              <a:xfrm>
                <a:off x="3251262" y="4091737"/>
                <a:ext cx="2780952" cy="2209524"/>
              </a:xfrm>
              <a:prstGeom prst="rect">
                <a:avLst/>
              </a:prstGeom>
              <a:ln>
                <a:solidFill>
                  <a:schemeClr val="tx1"/>
                </a:solidFill>
              </a:ln>
            </p:spPr>
          </p:pic>
          <p:sp>
            <p:nvSpPr>
              <p:cNvPr id="36" name="TextBox 35"/>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37" name="TextBox 36"/>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1</a:t>
                </a:r>
                <a:endParaRPr lang="en-GB" sz="1500" b="1" baseline="-25000" dirty="0">
                  <a:solidFill>
                    <a:srgbClr val="7030A0"/>
                  </a:solidFill>
                </a:endParaRPr>
              </a:p>
            </p:txBody>
          </p:sp>
          <p:sp>
            <p:nvSpPr>
              <p:cNvPr id="38" name="TextBox 37"/>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1</a:t>
                </a:r>
                <a:endParaRPr lang="en-GB" sz="1500" b="1" baseline="-25000" dirty="0">
                  <a:solidFill>
                    <a:srgbClr val="7030A0"/>
                  </a:solidFill>
                </a:endParaRPr>
              </a:p>
            </p:txBody>
          </p:sp>
        </p:grpSp>
        <p:sp>
          <p:nvSpPr>
            <p:cNvPr id="44" name="TextBox 43"/>
            <p:cNvSpPr txBox="1"/>
            <p:nvPr/>
          </p:nvSpPr>
          <p:spPr>
            <a:xfrm>
              <a:off x="6781800" y="4267200"/>
              <a:ext cx="990600"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=-0.71</a:t>
              </a:r>
            </a:p>
          </p:txBody>
        </p:sp>
        <p:sp>
          <p:nvSpPr>
            <p:cNvPr id="45" name="TextBox 44"/>
            <p:cNvSpPr txBox="1"/>
            <p:nvPr/>
          </p:nvSpPr>
          <p:spPr>
            <a:xfrm>
              <a:off x="8135112"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6" name="TextBox 45"/>
            <p:cNvSpPr txBox="1"/>
            <p:nvPr/>
          </p:nvSpPr>
          <p:spPr>
            <a:xfrm>
              <a:off x="7543800" y="5087035"/>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a:t>
              </a:r>
            </a:p>
          </p:txBody>
        </p:sp>
        <p:sp>
          <p:nvSpPr>
            <p:cNvPr id="47" name="TextBox 46"/>
            <p:cNvSpPr txBox="1"/>
            <p:nvPr/>
          </p:nvSpPr>
          <p:spPr>
            <a:xfrm>
              <a:off x="793546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9" name="TextBox 48"/>
            <p:cNvSpPr txBox="1"/>
            <p:nvPr/>
          </p:nvSpPr>
          <p:spPr>
            <a:xfrm>
              <a:off x="6781800" y="5581048"/>
              <a:ext cx="754142"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a:t>
              </a:r>
            </a:p>
          </p:txBody>
        </p:sp>
        <p:sp>
          <p:nvSpPr>
            <p:cNvPr id="50" name="TextBox 49"/>
            <p:cNvSpPr txBox="1"/>
            <p:nvPr/>
          </p:nvSpPr>
          <p:spPr>
            <a:xfrm>
              <a:off x="6663535" y="5105400"/>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a:t>
              </a:r>
            </a:p>
          </p:txBody>
        </p:sp>
      </p:grpSp>
      <p:graphicFrame>
        <p:nvGraphicFramePr>
          <p:cNvPr id="51" name="Object 50"/>
          <p:cNvGraphicFramePr>
            <a:graphicFrameLocks noChangeAspect="1"/>
          </p:cNvGraphicFramePr>
          <p:nvPr>
            <p:extLst>
              <p:ext uri="{D42A27DB-BD31-4B8C-83A1-F6EECF244321}">
                <p14:modId xmlns:p14="http://schemas.microsoft.com/office/powerpoint/2010/main" val="2218620819"/>
              </p:ext>
            </p:extLst>
          </p:nvPr>
        </p:nvGraphicFramePr>
        <p:xfrm>
          <a:off x="3200400" y="1524000"/>
          <a:ext cx="2513013" cy="739775"/>
        </p:xfrm>
        <a:graphic>
          <a:graphicData uri="http://schemas.openxmlformats.org/presentationml/2006/ole">
            <mc:AlternateContent xmlns:mc="http://schemas.openxmlformats.org/markup-compatibility/2006">
              <mc:Choice xmlns:v="urn:schemas-microsoft-com:vml" Requires="v">
                <p:oleObj name="Equation" r:id="rId3" imgW="1511280" imgH="444240" progId="Equation.3">
                  <p:embed/>
                </p:oleObj>
              </mc:Choice>
              <mc:Fallback>
                <p:oleObj name="Equation" r:id="rId3" imgW="1511280" imgH="44424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2513013"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 name="Group 38"/>
          <p:cNvGrpSpPr/>
          <p:nvPr/>
        </p:nvGrpSpPr>
        <p:grpSpPr>
          <a:xfrm>
            <a:off x="304800" y="1524000"/>
            <a:ext cx="2733333" cy="2238095"/>
            <a:chOff x="6172200" y="4086505"/>
            <a:chExt cx="2733333" cy="2238095"/>
          </a:xfrm>
        </p:grpSpPr>
        <p:pic>
          <p:nvPicPr>
            <p:cNvPr id="40" name="Picture 39"/>
            <p:cNvPicPr>
              <a:picLocks noChangeAspect="1"/>
            </p:cNvPicPr>
            <p:nvPr/>
          </p:nvPicPr>
          <p:blipFill rotWithShape="1">
            <a:blip r:embed="rId5" cstate="print"/>
            <a:srcRect t="1260"/>
            <a:stretch/>
          </p:blipFill>
          <p:spPr>
            <a:xfrm>
              <a:off x="6172200" y="4086505"/>
              <a:ext cx="2733333" cy="2238095"/>
            </a:xfrm>
            <a:prstGeom prst="rect">
              <a:avLst/>
            </a:prstGeom>
            <a:ln>
              <a:solidFill>
                <a:schemeClr val="tx1"/>
              </a:solidFill>
            </a:ln>
          </p:spPr>
        </p:pic>
        <p:sp>
          <p:nvSpPr>
            <p:cNvPr id="41" name="Oval 40"/>
            <p:cNvSpPr/>
            <p:nvPr/>
          </p:nvSpPr>
          <p:spPr>
            <a:xfrm>
              <a:off x="8305800"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42" name="TextBox 41"/>
            <p:cNvSpPr txBox="1"/>
            <p:nvPr/>
          </p:nvSpPr>
          <p:spPr>
            <a:xfrm>
              <a:off x="8077200" y="5943600"/>
              <a:ext cx="533400" cy="369332"/>
            </a:xfrm>
            <a:prstGeom prst="rect">
              <a:avLst/>
            </a:prstGeom>
            <a:solidFill>
              <a:schemeClr val="bg1"/>
            </a:solidFill>
          </p:spPr>
          <p:txBody>
            <a:bodyPr wrap="square" rtlCol="0">
              <a:spAutoFit/>
            </a:bodyPr>
            <a:lstStyle/>
            <a:p>
              <a:pPr algn="ctr"/>
              <a:r>
                <a:rPr lang="en-GB" b="1" dirty="0">
                  <a:solidFill>
                    <a:srgbClr val="7030A0"/>
                  </a:solidFill>
                </a:rPr>
                <a:t>R</a:t>
              </a:r>
              <a:r>
                <a:rPr lang="en-GB" b="1" baseline="-25000" dirty="0">
                  <a:solidFill>
                    <a:srgbClr val="7030A0"/>
                  </a:solidFill>
                </a:rPr>
                <a:t>2</a:t>
              </a:r>
            </a:p>
          </p:txBody>
        </p:sp>
      </p:grpSp>
      <p:grpSp>
        <p:nvGrpSpPr>
          <p:cNvPr id="7" name="Group 6"/>
          <p:cNvGrpSpPr/>
          <p:nvPr/>
        </p:nvGrpSpPr>
        <p:grpSpPr>
          <a:xfrm>
            <a:off x="304800" y="3962676"/>
            <a:ext cx="2733333" cy="2209524"/>
            <a:chOff x="3276600" y="3962676"/>
            <a:chExt cx="2733333" cy="2209524"/>
          </a:xfrm>
        </p:grpSpPr>
        <p:grpSp>
          <p:nvGrpSpPr>
            <p:cNvPr id="43" name="Group 42"/>
            <p:cNvGrpSpPr/>
            <p:nvPr/>
          </p:nvGrpSpPr>
          <p:grpSpPr>
            <a:xfrm>
              <a:off x="3276600" y="3962676"/>
              <a:ext cx="2733333" cy="2209524"/>
              <a:chOff x="6172200" y="4086505"/>
              <a:chExt cx="2733333" cy="2238095"/>
            </a:xfrm>
          </p:grpSpPr>
          <p:pic>
            <p:nvPicPr>
              <p:cNvPr id="52" name="Picture 51"/>
              <p:cNvPicPr>
                <a:picLocks noChangeAspect="1"/>
              </p:cNvPicPr>
              <p:nvPr/>
            </p:nvPicPr>
            <p:blipFill rotWithShape="1">
              <a:blip r:embed="rId5" cstate="print"/>
              <a:srcRect t="1260"/>
              <a:stretch/>
            </p:blipFill>
            <p:spPr>
              <a:xfrm>
                <a:off x="6172200" y="4086505"/>
                <a:ext cx="2733333" cy="2238095"/>
              </a:xfrm>
              <a:prstGeom prst="rect">
                <a:avLst/>
              </a:prstGeom>
              <a:ln>
                <a:solidFill>
                  <a:schemeClr val="tx1"/>
                </a:solidFill>
              </a:ln>
            </p:spPr>
          </p:pic>
          <p:sp>
            <p:nvSpPr>
              <p:cNvPr id="56" name="TextBox 55"/>
              <p:cNvSpPr txBox="1"/>
              <p:nvPr/>
            </p:nvSpPr>
            <p:spPr>
              <a:xfrm>
                <a:off x="8077200" y="5943600"/>
                <a:ext cx="533400" cy="369332"/>
              </a:xfrm>
              <a:prstGeom prst="rect">
                <a:avLst/>
              </a:prstGeom>
              <a:solidFill>
                <a:schemeClr val="bg1"/>
              </a:solidFill>
            </p:spPr>
            <p:txBody>
              <a:bodyPr wrap="square" rtlCol="0">
                <a:spAutoFit/>
              </a:bodyPr>
              <a:lstStyle/>
              <a:p>
                <a:pPr algn="ctr"/>
                <a:r>
                  <a:rPr lang="en-GB" b="1" dirty="0">
                    <a:solidFill>
                      <a:srgbClr val="7030A0"/>
                    </a:solidFill>
                  </a:rPr>
                  <a:t>R</a:t>
                </a:r>
                <a:r>
                  <a:rPr lang="en-GB" b="1" baseline="-25000" dirty="0">
                    <a:solidFill>
                      <a:srgbClr val="7030A0"/>
                    </a:solidFill>
                  </a:rPr>
                  <a:t>2</a:t>
                </a:r>
              </a:p>
            </p:txBody>
          </p:sp>
        </p:grpSp>
        <p:sp>
          <p:nvSpPr>
            <p:cNvPr id="60" name="TextBox 59"/>
            <p:cNvSpPr txBox="1"/>
            <p:nvPr/>
          </p:nvSpPr>
          <p:spPr>
            <a:xfrm>
              <a:off x="3810000" y="4172635"/>
              <a:ext cx="1105248"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=-2R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6" name="TextBox 75"/>
            <p:cNvSpPr txBox="1"/>
            <p:nvPr/>
          </p:nvSpPr>
          <p:spPr>
            <a:xfrm>
              <a:off x="4686941" y="5126422"/>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77" name="TextBox 76"/>
            <p:cNvSpPr txBox="1"/>
            <p:nvPr/>
          </p:nvSpPr>
          <p:spPr>
            <a:xfrm>
              <a:off x="5005733" y="556260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8" name="TextBox 77"/>
            <p:cNvSpPr txBox="1"/>
            <p:nvPr/>
          </p:nvSpPr>
          <p:spPr>
            <a:xfrm>
              <a:off x="3852064" y="5562600"/>
              <a:ext cx="865985" cy="323165"/>
            </a:xfrm>
            <a:prstGeom prst="rect">
              <a:avLst/>
            </a:prstGeom>
            <a:noFill/>
          </p:spPr>
          <p:txBody>
            <a:bodyPr wrap="square" rtlCol="0">
              <a:spAutoFit/>
            </a:bodyPr>
            <a:lstStyle/>
            <a:p>
              <a:pPr algn="ctr"/>
              <a:r>
                <a:rPr lang="en-GB" sz="1500" b="1" dirty="0">
                  <a:solidFill>
                    <a:srgbClr val="FF0000"/>
                  </a:solidFill>
                  <a:latin typeface="Arial" panose="020B0604020202020204" pitchFamily="34" charset="0"/>
                  <a:cs typeface="Arial" panose="020B0604020202020204" pitchFamily="34" charset="0"/>
                </a:rPr>
                <a:t>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9" name="TextBox 78"/>
            <p:cNvSpPr txBox="1"/>
            <p:nvPr/>
          </p:nvSpPr>
          <p:spPr>
            <a:xfrm>
              <a:off x="3657600" y="4782235"/>
              <a:ext cx="914400"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5" name="TextBox 74"/>
            <p:cNvSpPr txBox="1"/>
            <p:nvPr/>
          </p:nvSpPr>
          <p:spPr>
            <a:xfrm>
              <a:off x="5067696" y="4800600"/>
              <a:ext cx="872173"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-1.41R</a:t>
              </a:r>
              <a:r>
                <a:rPr lang="en-GB" sz="1500" b="1" baseline="-25000" dirty="0">
                  <a:solidFill>
                    <a:srgbClr val="FF0000"/>
                  </a:solidFill>
                  <a:latin typeface="Arial" panose="020B0604020202020204" pitchFamily="34" charset="0"/>
                  <a:cs typeface="Arial" panose="020B0604020202020204" pitchFamily="34" charset="0"/>
                </a:rPr>
                <a:t>2</a:t>
              </a:r>
              <a:endParaRPr lang="en-GB" sz="1500" b="1" dirty="0">
                <a:solidFill>
                  <a:srgbClr val="FF0000"/>
                </a:solidFill>
                <a:latin typeface="Arial" panose="020B0604020202020204" pitchFamily="34" charset="0"/>
                <a:cs typeface="Arial" panose="020B0604020202020204" pitchFamily="34" charset="0"/>
              </a:endParaRPr>
            </a:p>
          </p:txBody>
        </p:sp>
      </p:grpSp>
      <p:sp>
        <p:nvSpPr>
          <p:cNvPr id="31" name="Rectangle 30"/>
          <p:cNvSpPr/>
          <p:nvPr/>
        </p:nvSpPr>
        <p:spPr>
          <a:xfrm>
            <a:off x="838200" y="4139045"/>
            <a:ext cx="867081" cy="39936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071222" y="5552209"/>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810000" y="4235675"/>
            <a:ext cx="752759" cy="32351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581400" y="4572000"/>
            <a:ext cx="751641" cy="39936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733800" y="5105400"/>
            <a:ext cx="370641" cy="317525"/>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62000" y="4800600"/>
            <a:ext cx="686592" cy="317525"/>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707753" y="5184406"/>
            <a:ext cx="294441" cy="2554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181600" y="4918443"/>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953000" y="5569515"/>
            <a:ext cx="294441" cy="39936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886200" y="5569514"/>
            <a:ext cx="543140" cy="399365"/>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1040561" y="5562600"/>
            <a:ext cx="488465" cy="399365"/>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3" name="Object 62"/>
          <p:cNvGraphicFramePr>
            <a:graphicFrameLocks noChangeAspect="1"/>
          </p:cNvGraphicFramePr>
          <p:nvPr>
            <p:extLst>
              <p:ext uri="{D42A27DB-BD31-4B8C-83A1-F6EECF244321}">
                <p14:modId xmlns:p14="http://schemas.microsoft.com/office/powerpoint/2010/main" val="3395556751"/>
              </p:ext>
            </p:extLst>
          </p:nvPr>
        </p:nvGraphicFramePr>
        <p:xfrm>
          <a:off x="6083300" y="1524000"/>
          <a:ext cx="2298700" cy="573088"/>
        </p:xfrm>
        <a:graphic>
          <a:graphicData uri="http://schemas.openxmlformats.org/presentationml/2006/ole">
            <mc:AlternateContent xmlns:mc="http://schemas.openxmlformats.org/markup-compatibility/2006">
              <mc:Choice xmlns:v="urn:schemas-microsoft-com:vml" Requires="v">
                <p:oleObj name="Equation" r:id="rId6" imgW="1473120" imgH="368280" progId="Equation.DSMT4">
                  <p:embed/>
                </p:oleObj>
              </mc:Choice>
              <mc:Fallback>
                <p:oleObj name="Equation" r:id="rId6" imgW="1473120" imgH="368280" progId="Equation.DSMT4">
                  <p:embed/>
                  <p:pic>
                    <p:nvPicPr>
                      <p:cNvPr id="0" name=""/>
                      <p:cNvPicPr/>
                      <p:nvPr/>
                    </p:nvPicPr>
                    <p:blipFill>
                      <a:blip r:embed="rId7"/>
                      <a:stretch>
                        <a:fillRect/>
                      </a:stretch>
                    </p:blipFill>
                    <p:spPr>
                      <a:xfrm>
                        <a:off x="6083300" y="1524000"/>
                        <a:ext cx="2298700" cy="573088"/>
                      </a:xfrm>
                      <a:prstGeom prst="rect">
                        <a:avLst/>
                      </a:prstGeom>
                      <a:solidFill>
                        <a:srgbClr val="FFFF00"/>
                      </a:solidFill>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856187360"/>
              </p:ext>
            </p:extLst>
          </p:nvPr>
        </p:nvGraphicFramePr>
        <p:xfrm>
          <a:off x="6083300" y="2310448"/>
          <a:ext cx="1566862" cy="573087"/>
        </p:xfrm>
        <a:graphic>
          <a:graphicData uri="http://schemas.openxmlformats.org/presentationml/2006/ole">
            <mc:AlternateContent xmlns:mc="http://schemas.openxmlformats.org/markup-compatibility/2006">
              <mc:Choice xmlns:v="urn:schemas-microsoft-com:vml" Requires="v">
                <p:oleObj name="Equation" r:id="rId8" imgW="1002960" imgH="368280" progId="Equation.DSMT4">
                  <p:embed/>
                </p:oleObj>
              </mc:Choice>
              <mc:Fallback>
                <p:oleObj name="Equation" r:id="rId8" imgW="1002960" imgH="368280" progId="Equation.DSMT4">
                  <p:embed/>
                  <p:pic>
                    <p:nvPicPr>
                      <p:cNvPr id="0" name=""/>
                      <p:cNvPicPr/>
                      <p:nvPr/>
                    </p:nvPicPr>
                    <p:blipFill>
                      <a:blip r:embed="rId9"/>
                      <a:stretch>
                        <a:fillRect/>
                      </a:stretch>
                    </p:blipFill>
                    <p:spPr>
                      <a:xfrm>
                        <a:off x="6083300" y="2310448"/>
                        <a:ext cx="1566862" cy="573087"/>
                      </a:xfrm>
                      <a:prstGeom prst="rect">
                        <a:avLst/>
                      </a:prstGeom>
                      <a:solidFill>
                        <a:srgbClr val="FFC000"/>
                      </a:solidFill>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147373265"/>
              </p:ext>
            </p:extLst>
          </p:nvPr>
        </p:nvGraphicFramePr>
        <p:xfrm>
          <a:off x="6083300" y="4669790"/>
          <a:ext cx="1087438" cy="257175"/>
        </p:xfrm>
        <a:graphic>
          <a:graphicData uri="http://schemas.openxmlformats.org/presentationml/2006/ole">
            <mc:AlternateContent xmlns:mc="http://schemas.openxmlformats.org/markup-compatibility/2006">
              <mc:Choice xmlns:v="urn:schemas-microsoft-com:vml" Requires="v">
                <p:oleObj name="Equation" r:id="rId10" imgW="698400" imgH="164880" progId="Equation.DSMT4">
                  <p:embed/>
                </p:oleObj>
              </mc:Choice>
              <mc:Fallback>
                <p:oleObj name="Equation" r:id="rId10" imgW="698400" imgH="164880" progId="Equation.DSMT4">
                  <p:embed/>
                  <p:pic>
                    <p:nvPicPr>
                      <p:cNvPr id="0" name=""/>
                      <p:cNvPicPr/>
                      <p:nvPr/>
                    </p:nvPicPr>
                    <p:blipFill>
                      <a:blip r:embed="rId11"/>
                      <a:stretch>
                        <a:fillRect/>
                      </a:stretch>
                    </p:blipFill>
                    <p:spPr>
                      <a:xfrm>
                        <a:off x="6083300" y="4669790"/>
                        <a:ext cx="1087438" cy="257175"/>
                      </a:xfrm>
                      <a:prstGeom prst="rect">
                        <a:avLst/>
                      </a:prstGeom>
                      <a:solidFill>
                        <a:schemeClr val="bg1">
                          <a:lumMod val="50000"/>
                        </a:schemeClr>
                      </a:solidFill>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83090797"/>
              </p:ext>
            </p:extLst>
          </p:nvPr>
        </p:nvGraphicFramePr>
        <p:xfrm>
          <a:off x="6083300" y="5140325"/>
          <a:ext cx="612775" cy="574675"/>
        </p:xfrm>
        <a:graphic>
          <a:graphicData uri="http://schemas.openxmlformats.org/presentationml/2006/ole">
            <mc:AlternateContent xmlns:mc="http://schemas.openxmlformats.org/markup-compatibility/2006">
              <mc:Choice xmlns:v="urn:schemas-microsoft-com:vml" Requires="v">
                <p:oleObj name="Equation" r:id="rId12" imgW="393480" imgH="368280" progId="Equation.DSMT4">
                  <p:embed/>
                </p:oleObj>
              </mc:Choice>
              <mc:Fallback>
                <p:oleObj name="Equation" r:id="rId12" imgW="393480" imgH="368280" progId="Equation.DSMT4">
                  <p:embed/>
                  <p:pic>
                    <p:nvPicPr>
                      <p:cNvPr id="0" name=""/>
                      <p:cNvPicPr/>
                      <p:nvPr/>
                    </p:nvPicPr>
                    <p:blipFill>
                      <a:blip r:embed="rId13"/>
                      <a:stretch>
                        <a:fillRect/>
                      </a:stretch>
                    </p:blipFill>
                    <p:spPr>
                      <a:xfrm>
                        <a:off x="6083300" y="5140325"/>
                        <a:ext cx="612775" cy="574675"/>
                      </a:xfrm>
                      <a:prstGeom prst="rect">
                        <a:avLst/>
                      </a:prstGeom>
                      <a:solidFill>
                        <a:schemeClr val="accent6">
                          <a:lumMod val="75000"/>
                        </a:schemeClr>
                      </a:solidFill>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3303793547"/>
              </p:ext>
            </p:extLst>
          </p:nvPr>
        </p:nvGraphicFramePr>
        <p:xfrm>
          <a:off x="6083300" y="3096895"/>
          <a:ext cx="2024062" cy="573088"/>
        </p:xfrm>
        <a:graphic>
          <a:graphicData uri="http://schemas.openxmlformats.org/presentationml/2006/ole">
            <mc:AlternateContent xmlns:mc="http://schemas.openxmlformats.org/markup-compatibility/2006">
              <mc:Choice xmlns:v="urn:schemas-microsoft-com:vml" Requires="v">
                <p:oleObj name="Equation" r:id="rId14" imgW="1295280" imgH="368280" progId="Equation.DSMT4">
                  <p:embed/>
                </p:oleObj>
              </mc:Choice>
              <mc:Fallback>
                <p:oleObj name="Equation" r:id="rId14" imgW="1295280" imgH="368280" progId="Equation.DSMT4">
                  <p:embed/>
                  <p:pic>
                    <p:nvPicPr>
                      <p:cNvPr id="0" name=""/>
                      <p:cNvPicPr/>
                      <p:nvPr/>
                    </p:nvPicPr>
                    <p:blipFill>
                      <a:blip r:embed="rId15"/>
                      <a:stretch>
                        <a:fillRect/>
                      </a:stretch>
                    </p:blipFill>
                    <p:spPr>
                      <a:xfrm>
                        <a:off x="6083300" y="3096895"/>
                        <a:ext cx="2024062" cy="573088"/>
                      </a:xfrm>
                      <a:prstGeom prst="rect">
                        <a:avLst/>
                      </a:prstGeom>
                      <a:solidFill>
                        <a:srgbClr val="00B050"/>
                      </a:solidFill>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3205995479"/>
              </p:ext>
            </p:extLst>
          </p:nvPr>
        </p:nvGraphicFramePr>
        <p:xfrm>
          <a:off x="6083300" y="3883343"/>
          <a:ext cx="2062162" cy="573087"/>
        </p:xfrm>
        <a:graphic>
          <a:graphicData uri="http://schemas.openxmlformats.org/presentationml/2006/ole">
            <mc:AlternateContent xmlns:mc="http://schemas.openxmlformats.org/markup-compatibility/2006">
              <mc:Choice xmlns:v="urn:schemas-microsoft-com:vml" Requires="v">
                <p:oleObj name="Equation" r:id="rId16" imgW="1320480" imgH="368280" progId="Equation.DSMT4">
                  <p:embed/>
                </p:oleObj>
              </mc:Choice>
              <mc:Fallback>
                <p:oleObj name="Equation" r:id="rId16" imgW="1320480" imgH="368280" progId="Equation.DSMT4">
                  <p:embed/>
                  <p:pic>
                    <p:nvPicPr>
                      <p:cNvPr id="0" name=""/>
                      <p:cNvPicPr/>
                      <p:nvPr/>
                    </p:nvPicPr>
                    <p:blipFill>
                      <a:blip r:embed="rId17"/>
                      <a:stretch>
                        <a:fillRect/>
                      </a:stretch>
                    </p:blipFill>
                    <p:spPr>
                      <a:xfrm>
                        <a:off x="6083300" y="3883343"/>
                        <a:ext cx="2062162" cy="573087"/>
                      </a:xfrm>
                      <a:prstGeom prst="rect">
                        <a:avLst/>
                      </a:prstGeom>
                      <a:solidFill>
                        <a:srgbClr val="7030A0"/>
                      </a:solidFill>
                    </p:spPr>
                  </p:pic>
                </p:oleObj>
              </mc:Fallback>
            </mc:AlternateContent>
          </a:graphicData>
        </a:graphic>
      </p:graphicFrame>
      <p:sp>
        <p:nvSpPr>
          <p:cNvPr id="70" name="Rectangle 69"/>
          <p:cNvSpPr/>
          <p:nvPr/>
        </p:nvSpPr>
        <p:spPr>
          <a:xfrm>
            <a:off x="4658559" y="5118209"/>
            <a:ext cx="484300" cy="27916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133600" y="4849958"/>
            <a:ext cx="746294" cy="2554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2" name="Object 71"/>
          <p:cNvGraphicFramePr>
            <a:graphicFrameLocks noChangeAspect="1"/>
          </p:cNvGraphicFramePr>
          <p:nvPr>
            <p:extLst>
              <p:ext uri="{D42A27DB-BD31-4B8C-83A1-F6EECF244321}">
                <p14:modId xmlns:p14="http://schemas.microsoft.com/office/powerpoint/2010/main" val="4000982762"/>
              </p:ext>
            </p:extLst>
          </p:nvPr>
        </p:nvGraphicFramePr>
        <p:xfrm>
          <a:off x="7310438" y="354013"/>
          <a:ext cx="1604962" cy="739775"/>
        </p:xfrm>
        <a:graphic>
          <a:graphicData uri="http://schemas.openxmlformats.org/presentationml/2006/ole">
            <mc:AlternateContent xmlns:mc="http://schemas.openxmlformats.org/markup-compatibility/2006">
              <mc:Choice xmlns:v="urn:schemas-microsoft-com:vml" Requires="v">
                <p:oleObj name="Equation" r:id="rId18" imgW="965160" imgH="444240" progId="Equation.DSMT4">
                  <p:embed/>
                </p:oleObj>
              </mc:Choice>
              <mc:Fallback>
                <p:oleObj name="Equation" r:id="rId18" imgW="965160" imgH="444240" progId="Equation.DSMT4">
                  <p:embed/>
                  <p:pic>
                    <p:nvPicPr>
                      <p:cNvPr id="0" name=""/>
                      <p:cNvPicPr>
                        <a:picLocks noChangeAspect="1" noChangeArrowheads="1"/>
                      </p:cNvPicPr>
                      <p:nvPr/>
                    </p:nvPicPr>
                    <p:blipFill>
                      <a:blip r:embed="rId19"/>
                      <a:srcRect/>
                      <a:stretch>
                        <a:fillRect/>
                      </a:stretch>
                    </p:blipFill>
                    <p:spPr bwMode="auto">
                      <a:xfrm>
                        <a:off x="7310438" y="354013"/>
                        <a:ext cx="1604962"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141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500" fill="hold"/>
                                        <p:tgtEl>
                                          <p:spTgt spid="61"/>
                                        </p:tgtEl>
                                        <p:attrNameLst>
                                          <p:attrName>ppt_x</p:attrName>
                                        </p:attrNameLst>
                                      </p:cBhvr>
                                      <p:tavLst>
                                        <p:tav tm="0">
                                          <p:val>
                                            <p:strVal val="#ppt_x"/>
                                          </p:val>
                                        </p:tav>
                                        <p:tav tm="100000">
                                          <p:val>
                                            <p:strVal val="#ppt_x"/>
                                          </p:val>
                                        </p:tav>
                                      </p:tavLst>
                                    </p:anim>
                                    <p:anim calcmode="lin" valueType="num">
                                      <p:cBhvr additive="base">
                                        <p:cTn id="66" dur="500" fill="hold"/>
                                        <p:tgtEl>
                                          <p:spTgt spid="6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fill="hold"/>
                                        <p:tgtEl>
                                          <p:spTgt spid="62"/>
                                        </p:tgtEl>
                                        <p:attrNameLst>
                                          <p:attrName>ppt_x</p:attrName>
                                        </p:attrNameLst>
                                      </p:cBhvr>
                                      <p:tavLst>
                                        <p:tav tm="0">
                                          <p:val>
                                            <p:strVal val="#ppt_x"/>
                                          </p:val>
                                        </p:tav>
                                        <p:tav tm="100000">
                                          <p:val>
                                            <p:strVal val="#ppt_x"/>
                                          </p:val>
                                        </p:tav>
                                      </p:tavLst>
                                    </p:anim>
                                    <p:anim calcmode="lin" valueType="num">
                                      <p:cBhvr additive="base">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500" fill="hold"/>
                                        <p:tgtEl>
                                          <p:spTgt spid="65"/>
                                        </p:tgtEl>
                                        <p:attrNameLst>
                                          <p:attrName>ppt_x</p:attrName>
                                        </p:attrNameLst>
                                      </p:cBhvr>
                                      <p:tavLst>
                                        <p:tav tm="0">
                                          <p:val>
                                            <p:strVal val="#ppt_x"/>
                                          </p:val>
                                        </p:tav>
                                        <p:tav tm="100000">
                                          <p:val>
                                            <p:strVal val="#ppt_x"/>
                                          </p:val>
                                        </p:tav>
                                      </p:tavLst>
                                    </p:anim>
                                    <p:anim calcmode="lin" valueType="num">
                                      <p:cBhvr additive="base">
                                        <p:cTn id="76" dur="500" fill="hold"/>
                                        <p:tgtEl>
                                          <p:spTgt spid="6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ppt_x"/>
                                          </p:val>
                                        </p:tav>
                                        <p:tav tm="100000">
                                          <p:val>
                                            <p:strVal val="#ppt_x"/>
                                          </p:val>
                                        </p:tav>
                                      </p:tavLst>
                                    </p:anim>
                                    <p:anim calcmode="lin" valueType="num">
                                      <p:cBhvr additive="base">
                                        <p:cTn id="84" dur="500" fill="hold"/>
                                        <p:tgtEl>
                                          <p:spTgt spid="5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 calcmode="lin" valueType="num">
                                      <p:cBhvr additive="base">
                                        <p:cTn id="95" dur="500" fill="hold"/>
                                        <p:tgtEl>
                                          <p:spTgt spid="70"/>
                                        </p:tgtEl>
                                        <p:attrNameLst>
                                          <p:attrName>ppt_x</p:attrName>
                                        </p:attrNameLst>
                                      </p:cBhvr>
                                      <p:tavLst>
                                        <p:tav tm="0">
                                          <p:val>
                                            <p:strVal val="#ppt_x"/>
                                          </p:val>
                                        </p:tav>
                                        <p:tav tm="100000">
                                          <p:val>
                                            <p:strVal val="#ppt_x"/>
                                          </p:val>
                                        </p:tav>
                                      </p:tavLst>
                                    </p:anim>
                                    <p:anim calcmode="lin" valueType="num">
                                      <p:cBhvr additive="base">
                                        <p:cTn id="96" dur="500" fill="hold"/>
                                        <p:tgtEl>
                                          <p:spTgt spid="7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additive="base">
                                        <p:cTn id="99" dur="500" fill="hold"/>
                                        <p:tgtEl>
                                          <p:spTgt spid="71"/>
                                        </p:tgtEl>
                                        <p:attrNameLst>
                                          <p:attrName>ppt_x</p:attrName>
                                        </p:attrNameLst>
                                      </p:cBhvr>
                                      <p:tavLst>
                                        <p:tav tm="0">
                                          <p:val>
                                            <p:strVal val="#ppt_x"/>
                                          </p:val>
                                        </p:tav>
                                        <p:tav tm="100000">
                                          <p:val>
                                            <p:strVal val="#ppt_x"/>
                                          </p:val>
                                        </p:tav>
                                      </p:tavLst>
                                    </p:anim>
                                    <p:anim calcmode="lin" valueType="num">
                                      <p:cBhvr additive="base">
                                        <p:cTn id="10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wipe(down)">
                                      <p:cBhvr>
                                        <p:cTn id="105" dur="580">
                                          <p:stCondLst>
                                            <p:cond delay="0"/>
                                          </p:stCondLst>
                                        </p:cTn>
                                        <p:tgtEl>
                                          <p:spTgt spid="66"/>
                                        </p:tgtEl>
                                      </p:cBhvr>
                                    </p:animEffect>
                                    <p:anim calcmode="lin" valueType="num">
                                      <p:cBhvr>
                                        <p:cTn id="106"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11" dur="26">
                                          <p:stCondLst>
                                            <p:cond delay="650"/>
                                          </p:stCondLst>
                                        </p:cTn>
                                        <p:tgtEl>
                                          <p:spTgt spid="66"/>
                                        </p:tgtEl>
                                      </p:cBhvr>
                                      <p:to x="100000" y="60000"/>
                                    </p:animScale>
                                    <p:animScale>
                                      <p:cBhvr>
                                        <p:cTn id="112" dur="166" decel="50000">
                                          <p:stCondLst>
                                            <p:cond delay="676"/>
                                          </p:stCondLst>
                                        </p:cTn>
                                        <p:tgtEl>
                                          <p:spTgt spid="66"/>
                                        </p:tgtEl>
                                      </p:cBhvr>
                                      <p:to x="100000" y="100000"/>
                                    </p:animScale>
                                    <p:animScale>
                                      <p:cBhvr>
                                        <p:cTn id="113" dur="26">
                                          <p:stCondLst>
                                            <p:cond delay="1312"/>
                                          </p:stCondLst>
                                        </p:cTn>
                                        <p:tgtEl>
                                          <p:spTgt spid="66"/>
                                        </p:tgtEl>
                                      </p:cBhvr>
                                      <p:to x="100000" y="80000"/>
                                    </p:animScale>
                                    <p:animScale>
                                      <p:cBhvr>
                                        <p:cTn id="114" dur="166" decel="50000">
                                          <p:stCondLst>
                                            <p:cond delay="1338"/>
                                          </p:stCondLst>
                                        </p:cTn>
                                        <p:tgtEl>
                                          <p:spTgt spid="66"/>
                                        </p:tgtEl>
                                      </p:cBhvr>
                                      <p:to x="100000" y="100000"/>
                                    </p:animScale>
                                    <p:animScale>
                                      <p:cBhvr>
                                        <p:cTn id="115" dur="26">
                                          <p:stCondLst>
                                            <p:cond delay="1642"/>
                                          </p:stCondLst>
                                        </p:cTn>
                                        <p:tgtEl>
                                          <p:spTgt spid="66"/>
                                        </p:tgtEl>
                                      </p:cBhvr>
                                      <p:to x="100000" y="90000"/>
                                    </p:animScale>
                                    <p:animScale>
                                      <p:cBhvr>
                                        <p:cTn id="116" dur="166" decel="50000">
                                          <p:stCondLst>
                                            <p:cond delay="1668"/>
                                          </p:stCondLst>
                                        </p:cTn>
                                        <p:tgtEl>
                                          <p:spTgt spid="66"/>
                                        </p:tgtEl>
                                      </p:cBhvr>
                                      <p:to x="100000" y="100000"/>
                                    </p:animScale>
                                    <p:animScale>
                                      <p:cBhvr>
                                        <p:cTn id="117" dur="26">
                                          <p:stCondLst>
                                            <p:cond delay="1808"/>
                                          </p:stCondLst>
                                        </p:cTn>
                                        <p:tgtEl>
                                          <p:spTgt spid="66"/>
                                        </p:tgtEl>
                                      </p:cBhvr>
                                      <p:to x="100000" y="95000"/>
                                    </p:animScale>
                                    <p:animScale>
                                      <p:cBhvr>
                                        <p:cTn id="118" dur="166" decel="50000">
                                          <p:stCondLst>
                                            <p:cond delay="1834"/>
                                          </p:stCondLst>
                                        </p:cTn>
                                        <p:tgtEl>
                                          <p:spTgt spid="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48" grpId="0" animBg="1"/>
      <p:bldP spid="53" grpId="0" animBg="1"/>
      <p:bldP spid="54" grpId="0" animBg="1"/>
      <p:bldP spid="55" grpId="0" animBg="1"/>
      <p:bldP spid="57" grpId="0" animBg="1"/>
      <p:bldP spid="58" grpId="0" animBg="1"/>
      <p:bldP spid="59" grpId="0" animBg="1"/>
      <p:bldP spid="61" grpId="0" animBg="1"/>
      <p:bldP spid="62" grpId="0" animBg="1"/>
      <p:bldP spid="70"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22</a:t>
            </a:fld>
            <a:endParaRPr lang="en-GB"/>
          </a:p>
        </p:txBody>
      </p:sp>
      <p:sp>
        <p:nvSpPr>
          <p:cNvPr id="4" name="Content Placeholder 3"/>
          <p:cNvSpPr>
            <a:spLocks noGrp="1"/>
          </p:cNvSpPr>
          <p:nvPr>
            <p:ph sz="quarter" idx="1"/>
          </p:nvPr>
        </p:nvSpPr>
        <p:spPr/>
        <p:txBody>
          <a:bodyPr/>
          <a:lstStyle/>
          <a:p>
            <a:r>
              <a:rPr lang="en-GB" dirty="0"/>
              <a:t>Therefore, our first linear equation becomes;</a:t>
            </a:r>
          </a:p>
          <a:p>
            <a:endParaRPr lang="en-GB" dirty="0"/>
          </a:p>
          <a:p>
            <a:endParaRPr lang="en-GB" dirty="0"/>
          </a:p>
          <a:p>
            <a:endParaRPr lang="en-GB" dirty="0"/>
          </a:p>
          <a:p>
            <a:r>
              <a:rPr lang="en-GB" dirty="0"/>
              <a:t>Now we need another equation to solve two unknowns </a:t>
            </a:r>
            <a:r>
              <a:rPr lang="en-GB" i="1" dirty="0">
                <a:latin typeface="Times New Roman" panose="02020603050405020304" pitchFamily="18" charset="0"/>
                <a:cs typeface="Times New Roman" panose="02020603050405020304" pitchFamily="18" charset="0"/>
              </a:rPr>
              <a:t>X</a:t>
            </a:r>
            <a:r>
              <a:rPr lang="en-GB" i="1" baseline="-25000" dirty="0">
                <a:latin typeface="Times New Roman" panose="02020603050405020304" pitchFamily="18" charset="0"/>
                <a:cs typeface="Times New Roman" panose="02020603050405020304" pitchFamily="18" charset="0"/>
              </a:rPr>
              <a:t>1</a:t>
            </a:r>
            <a:r>
              <a:rPr lang="en-GB" dirty="0"/>
              <a:t> and </a:t>
            </a:r>
            <a:r>
              <a:rPr lang="en-GB" i="1" dirty="0">
                <a:latin typeface="Times New Roman" panose="02020603050405020304" pitchFamily="18" charset="0"/>
                <a:cs typeface="Times New Roman" panose="02020603050405020304" pitchFamily="18" charset="0"/>
              </a:rPr>
              <a:t>R</a:t>
            </a:r>
            <a:r>
              <a:rPr lang="en-GB" i="1"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a:t>
            </a:r>
          </a:p>
          <a:p>
            <a:endParaRPr lang="en-GB" i="1" baseline="-25000" dirty="0"/>
          </a:p>
          <a:p>
            <a:r>
              <a:rPr lang="en-GB" dirty="0"/>
              <a:t>This time we make sure vertical displacement at node </a:t>
            </a:r>
            <a:r>
              <a:rPr lang="en-GB" i="1" dirty="0">
                <a:latin typeface="Times New Roman" panose="02020603050405020304" pitchFamily="18" charset="0"/>
                <a:cs typeface="Times New Roman" panose="02020603050405020304" pitchFamily="18" charset="0"/>
              </a:rPr>
              <a:t>C</a:t>
            </a:r>
            <a:r>
              <a:rPr lang="en-GB" dirty="0"/>
              <a:t> becomes zero.</a:t>
            </a:r>
          </a:p>
        </p:txBody>
      </p:sp>
      <p:graphicFrame>
        <p:nvGraphicFramePr>
          <p:cNvPr id="5" name="Object 4"/>
          <p:cNvGraphicFramePr>
            <a:graphicFrameLocks noChangeAspect="1"/>
          </p:cNvGraphicFramePr>
          <p:nvPr>
            <p:extLst>
              <p:ext uri="{D42A27DB-BD31-4B8C-83A1-F6EECF244321}">
                <p14:modId xmlns:p14="http://schemas.microsoft.com/office/powerpoint/2010/main" val="3468966319"/>
              </p:ext>
            </p:extLst>
          </p:nvPr>
        </p:nvGraphicFramePr>
        <p:xfrm>
          <a:off x="3319463" y="2343277"/>
          <a:ext cx="2468562" cy="382588"/>
        </p:xfrm>
        <a:graphic>
          <a:graphicData uri="http://schemas.openxmlformats.org/presentationml/2006/ole">
            <mc:AlternateContent xmlns:mc="http://schemas.openxmlformats.org/markup-compatibility/2006">
              <mc:Choice xmlns:v="urn:schemas-microsoft-com:vml" Requires="v">
                <p:oleObj name="Equation" r:id="rId2" imgW="1473120" imgH="228600" progId="Equation.3">
                  <p:embed/>
                </p:oleObj>
              </mc:Choice>
              <mc:Fallback>
                <p:oleObj name="Equation" r:id="rId2" imgW="1473120" imgH="228600" progId="Equation.3">
                  <p:embed/>
                  <p:pic>
                    <p:nvPicPr>
                      <p:cNvPr id="0"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2343277"/>
                        <a:ext cx="2468562" cy="382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3066882"/>
              </p:ext>
            </p:extLst>
          </p:nvPr>
        </p:nvGraphicFramePr>
        <p:xfrm>
          <a:off x="3319463" y="2838450"/>
          <a:ext cx="2852738" cy="361950"/>
        </p:xfrm>
        <a:graphic>
          <a:graphicData uri="http://schemas.openxmlformats.org/presentationml/2006/ole">
            <mc:AlternateContent xmlns:mc="http://schemas.openxmlformats.org/markup-compatibility/2006">
              <mc:Choice xmlns:v="urn:schemas-microsoft-com:vml" Requires="v">
                <p:oleObj name="Equation" r:id="rId4" imgW="1701720" imgH="215640" progId="Equation.3">
                  <p:embed/>
                </p:oleObj>
              </mc:Choice>
              <mc:Fallback>
                <p:oleObj name="Equation" r:id="rId4" imgW="1701720" imgH="215640" progId="Equation.3">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2838450"/>
                        <a:ext cx="2852738" cy="361950"/>
                      </a:xfrm>
                      <a:prstGeom prst="rect">
                        <a:avLst/>
                      </a:prstGeom>
                      <a:solidFill>
                        <a:srgbClr val="FFFF0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79562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23</a:t>
            </a:fld>
            <a:endParaRPr lang="en-GB"/>
          </a:p>
        </p:txBody>
      </p:sp>
      <p:grpSp>
        <p:nvGrpSpPr>
          <p:cNvPr id="7" name="Group 6"/>
          <p:cNvGrpSpPr/>
          <p:nvPr/>
        </p:nvGrpSpPr>
        <p:grpSpPr>
          <a:xfrm>
            <a:off x="301752" y="1614347"/>
            <a:ext cx="2809524" cy="2209800"/>
            <a:chOff x="301752" y="4100652"/>
            <a:chExt cx="2809524" cy="2209800"/>
          </a:xfrm>
        </p:grpSpPr>
        <p:pic>
          <p:nvPicPr>
            <p:cNvPr id="8" name="Picture 7"/>
            <p:cNvPicPr>
              <a:picLocks noChangeAspect="1"/>
            </p:cNvPicPr>
            <p:nvPr/>
          </p:nvPicPr>
          <p:blipFill rotWithShape="1">
            <a:blip r:embed="rId2" cstate="print"/>
            <a:srcRect b="2509"/>
            <a:stretch/>
          </p:blipFill>
          <p:spPr>
            <a:xfrm>
              <a:off x="301752" y="4100652"/>
              <a:ext cx="2809524" cy="2209800"/>
            </a:xfrm>
            <a:prstGeom prst="rect">
              <a:avLst/>
            </a:prstGeom>
            <a:ln>
              <a:solidFill>
                <a:schemeClr val="tx1"/>
              </a:solidFill>
            </a:ln>
          </p:spPr>
        </p:pic>
        <p:sp>
          <p:nvSpPr>
            <p:cNvPr id="9" name="Oval 8"/>
            <p:cNvSpPr/>
            <p:nvPr/>
          </p:nvSpPr>
          <p:spPr>
            <a:xfrm>
              <a:off x="2519028"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grpSp>
      <p:grpSp>
        <p:nvGrpSpPr>
          <p:cNvPr id="52" name="Group 51"/>
          <p:cNvGrpSpPr/>
          <p:nvPr/>
        </p:nvGrpSpPr>
        <p:grpSpPr>
          <a:xfrm>
            <a:off x="3210276" y="3962400"/>
            <a:ext cx="2809524" cy="2209800"/>
            <a:chOff x="3210276" y="3962400"/>
            <a:chExt cx="2809524" cy="2209800"/>
          </a:xfrm>
        </p:grpSpPr>
        <p:pic>
          <p:nvPicPr>
            <p:cNvPr id="31" name="Picture 30"/>
            <p:cNvPicPr>
              <a:picLocks noChangeAspect="1"/>
            </p:cNvPicPr>
            <p:nvPr/>
          </p:nvPicPr>
          <p:blipFill rotWithShape="1">
            <a:blip r:embed="rId2" cstate="print"/>
            <a:srcRect b="2509"/>
            <a:stretch/>
          </p:blipFill>
          <p:spPr>
            <a:xfrm>
              <a:off x="3210276" y="3962400"/>
              <a:ext cx="2809524" cy="2209800"/>
            </a:xfrm>
            <a:prstGeom prst="rect">
              <a:avLst/>
            </a:prstGeom>
            <a:ln>
              <a:solidFill>
                <a:schemeClr val="tx1"/>
              </a:solidFill>
            </a:ln>
          </p:spPr>
        </p:pic>
        <p:sp>
          <p:nvSpPr>
            <p:cNvPr id="4" name="TextBox 3"/>
            <p:cNvSpPr txBox="1"/>
            <p:nvPr/>
          </p:nvSpPr>
          <p:spPr>
            <a:xfrm>
              <a:off x="3909976" y="4267200"/>
              <a:ext cx="804948"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=10</a:t>
              </a:r>
            </a:p>
          </p:txBody>
        </p:sp>
        <p:sp>
          <p:nvSpPr>
            <p:cNvPr id="39" name="TextBox 38"/>
            <p:cNvSpPr txBox="1"/>
            <p:nvPr/>
          </p:nvSpPr>
          <p:spPr>
            <a:xfrm>
              <a:off x="5153602"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0" name="TextBox 39"/>
            <p:cNvSpPr txBox="1"/>
            <p:nvPr/>
          </p:nvSpPr>
          <p:spPr>
            <a:xfrm>
              <a:off x="4601031" y="496533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1" name="TextBox 40"/>
            <p:cNvSpPr txBox="1"/>
            <p:nvPr/>
          </p:nvSpPr>
          <p:spPr>
            <a:xfrm>
              <a:off x="495395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2" name="TextBox 41"/>
            <p:cNvSpPr txBox="1"/>
            <p:nvPr/>
          </p:nvSpPr>
          <p:spPr>
            <a:xfrm>
              <a:off x="3657600" y="4724400"/>
              <a:ext cx="904041"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-14.14</a:t>
              </a:r>
            </a:p>
          </p:txBody>
        </p:sp>
        <p:sp>
          <p:nvSpPr>
            <p:cNvPr id="43" name="TextBox 42"/>
            <p:cNvSpPr txBox="1"/>
            <p:nvPr/>
          </p:nvSpPr>
          <p:spPr>
            <a:xfrm>
              <a:off x="396054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grpSp>
      <p:grpSp>
        <p:nvGrpSpPr>
          <p:cNvPr id="6" name="Group 5"/>
          <p:cNvGrpSpPr/>
          <p:nvPr/>
        </p:nvGrpSpPr>
        <p:grpSpPr>
          <a:xfrm>
            <a:off x="6070014" y="3962400"/>
            <a:ext cx="2857143" cy="2209800"/>
            <a:chOff x="6070014" y="3962400"/>
            <a:chExt cx="2857143" cy="2209800"/>
          </a:xfrm>
        </p:grpSpPr>
        <p:pic>
          <p:nvPicPr>
            <p:cNvPr id="5" name="Picture 4"/>
            <p:cNvPicPr>
              <a:picLocks noChangeAspect="1"/>
            </p:cNvPicPr>
            <p:nvPr/>
          </p:nvPicPr>
          <p:blipFill>
            <a:blip r:embed="rId3" cstate="print"/>
            <a:stretch>
              <a:fillRect/>
            </a:stretch>
          </p:blipFill>
          <p:spPr>
            <a:xfrm>
              <a:off x="6070014" y="3962400"/>
              <a:ext cx="2857143" cy="2209800"/>
            </a:xfrm>
            <a:prstGeom prst="rect">
              <a:avLst/>
            </a:prstGeom>
            <a:ln>
              <a:solidFill>
                <a:schemeClr val="tx1"/>
              </a:solidFill>
            </a:ln>
          </p:spPr>
        </p:pic>
        <p:sp>
          <p:nvSpPr>
            <p:cNvPr id="44" name="TextBox 43"/>
            <p:cNvSpPr txBox="1"/>
            <p:nvPr/>
          </p:nvSpPr>
          <p:spPr>
            <a:xfrm>
              <a:off x="6781800" y="4221935"/>
              <a:ext cx="990600"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=-2</a:t>
              </a:r>
            </a:p>
          </p:txBody>
        </p:sp>
        <p:sp>
          <p:nvSpPr>
            <p:cNvPr id="45" name="TextBox 44"/>
            <p:cNvSpPr txBox="1"/>
            <p:nvPr/>
          </p:nvSpPr>
          <p:spPr>
            <a:xfrm>
              <a:off x="8047155" y="4876800"/>
              <a:ext cx="79204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a:t>
              </a:r>
            </a:p>
          </p:txBody>
        </p:sp>
        <p:sp>
          <p:nvSpPr>
            <p:cNvPr id="46" name="TextBox 45"/>
            <p:cNvSpPr txBox="1"/>
            <p:nvPr/>
          </p:nvSpPr>
          <p:spPr>
            <a:xfrm>
              <a:off x="7467600" y="4876800"/>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7" name="TextBox 46"/>
            <p:cNvSpPr txBox="1"/>
            <p:nvPr/>
          </p:nvSpPr>
          <p:spPr>
            <a:xfrm>
              <a:off x="793546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a:t>
              </a:r>
            </a:p>
          </p:txBody>
        </p:sp>
        <p:sp>
          <p:nvSpPr>
            <p:cNvPr id="49" name="TextBox 48"/>
            <p:cNvSpPr txBox="1"/>
            <p:nvPr/>
          </p:nvSpPr>
          <p:spPr>
            <a:xfrm>
              <a:off x="6781800" y="5581048"/>
              <a:ext cx="754142"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    1</a:t>
              </a:r>
            </a:p>
          </p:txBody>
        </p:sp>
        <p:sp>
          <p:nvSpPr>
            <p:cNvPr id="50" name="TextBox 49"/>
            <p:cNvSpPr txBox="1"/>
            <p:nvPr/>
          </p:nvSpPr>
          <p:spPr>
            <a:xfrm>
              <a:off x="6434935" y="4876800"/>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a:t>
              </a:r>
            </a:p>
          </p:txBody>
        </p:sp>
      </p:grpSp>
      <p:graphicFrame>
        <p:nvGraphicFramePr>
          <p:cNvPr id="51" name="Object 50"/>
          <p:cNvGraphicFramePr>
            <a:graphicFrameLocks noChangeAspect="1"/>
          </p:cNvGraphicFramePr>
          <p:nvPr>
            <p:extLst>
              <p:ext uri="{D42A27DB-BD31-4B8C-83A1-F6EECF244321}">
                <p14:modId xmlns:p14="http://schemas.microsoft.com/office/powerpoint/2010/main" val="4255591678"/>
              </p:ext>
            </p:extLst>
          </p:nvPr>
        </p:nvGraphicFramePr>
        <p:xfrm>
          <a:off x="4737100" y="3070225"/>
          <a:ext cx="2619375" cy="739775"/>
        </p:xfrm>
        <a:graphic>
          <a:graphicData uri="http://schemas.openxmlformats.org/presentationml/2006/ole">
            <mc:AlternateContent xmlns:mc="http://schemas.openxmlformats.org/markup-compatibility/2006">
              <mc:Choice xmlns:v="urn:schemas-microsoft-com:vml" Requires="v">
                <p:oleObj name="Equation" r:id="rId4" imgW="1574640" imgH="444240" progId="Equation.3">
                  <p:embed/>
                </p:oleObj>
              </mc:Choice>
              <mc:Fallback>
                <p:oleObj name="Equation" r:id="rId4" imgW="1574640" imgH="44424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3070225"/>
                        <a:ext cx="2619375"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82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24</a:t>
            </a:fld>
            <a:endParaRPr lang="en-GB"/>
          </a:p>
        </p:txBody>
      </p:sp>
      <p:graphicFrame>
        <p:nvGraphicFramePr>
          <p:cNvPr id="51" name="Object 50"/>
          <p:cNvGraphicFramePr>
            <a:graphicFrameLocks noChangeAspect="1"/>
          </p:cNvGraphicFramePr>
          <p:nvPr>
            <p:extLst>
              <p:ext uri="{D42A27DB-BD31-4B8C-83A1-F6EECF244321}">
                <p14:modId xmlns:p14="http://schemas.microsoft.com/office/powerpoint/2010/main" val="3164724381"/>
              </p:ext>
            </p:extLst>
          </p:nvPr>
        </p:nvGraphicFramePr>
        <p:xfrm>
          <a:off x="4811713" y="3070225"/>
          <a:ext cx="2471737" cy="739775"/>
        </p:xfrm>
        <a:graphic>
          <a:graphicData uri="http://schemas.openxmlformats.org/presentationml/2006/ole">
            <mc:AlternateContent xmlns:mc="http://schemas.openxmlformats.org/markup-compatibility/2006">
              <mc:Choice xmlns:v="urn:schemas-microsoft-com:vml" Requires="v">
                <p:oleObj name="Equation" r:id="rId2" imgW="1485720" imgH="444240" progId="Equation.3">
                  <p:embed/>
                </p:oleObj>
              </mc:Choice>
              <mc:Fallback>
                <p:oleObj name="Equation" r:id="rId2" imgW="1485720" imgH="444240" progId="Equation.3">
                  <p:embed/>
                  <p:pic>
                    <p:nvPicPr>
                      <p:cNvPr id="0" name="Picture 32"/>
                      <p:cNvPicPr>
                        <a:picLocks noChangeAspect="1" noChangeArrowheads="1"/>
                      </p:cNvPicPr>
                      <p:nvPr/>
                    </p:nvPicPr>
                    <p:blipFill>
                      <a:blip r:embed="rId3"/>
                      <a:srcRect/>
                      <a:stretch>
                        <a:fillRect/>
                      </a:stretch>
                    </p:blipFill>
                    <p:spPr bwMode="auto">
                      <a:xfrm>
                        <a:off x="4811713" y="3070225"/>
                        <a:ext cx="2471737"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343248" y="1600476"/>
            <a:ext cx="2780952" cy="2209524"/>
            <a:chOff x="3251262" y="4091737"/>
            <a:chExt cx="2780952" cy="2209524"/>
          </a:xfrm>
        </p:grpSpPr>
        <p:pic>
          <p:nvPicPr>
            <p:cNvPr id="29" name="Picture 28"/>
            <p:cNvPicPr>
              <a:picLocks noChangeAspect="1"/>
            </p:cNvPicPr>
            <p:nvPr/>
          </p:nvPicPr>
          <p:blipFill>
            <a:blip r:embed="rId4" cstate="print"/>
            <a:stretch>
              <a:fillRect/>
            </a:stretch>
          </p:blipFill>
          <p:spPr>
            <a:xfrm>
              <a:off x="3251262" y="4091737"/>
              <a:ext cx="2780952" cy="2209524"/>
            </a:xfrm>
            <a:prstGeom prst="rect">
              <a:avLst/>
            </a:prstGeom>
            <a:ln>
              <a:solidFill>
                <a:schemeClr val="tx1"/>
              </a:solidFill>
            </a:ln>
          </p:spPr>
        </p:pic>
        <p:sp>
          <p:nvSpPr>
            <p:cNvPr id="30" name="Oval 29"/>
            <p:cNvSpPr/>
            <p:nvPr/>
          </p:nvSpPr>
          <p:spPr>
            <a:xfrm>
              <a:off x="5439966"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32" name="TextBox 31"/>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35" name="TextBox 34"/>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sp>
          <p:nvSpPr>
            <p:cNvPr id="48" name="TextBox 47"/>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grpSp>
      <p:grpSp>
        <p:nvGrpSpPr>
          <p:cNvPr id="4" name="Group 3"/>
          <p:cNvGrpSpPr/>
          <p:nvPr/>
        </p:nvGrpSpPr>
        <p:grpSpPr>
          <a:xfrm>
            <a:off x="3238848" y="3962400"/>
            <a:ext cx="2780952" cy="2209524"/>
            <a:chOff x="3238848" y="3962400"/>
            <a:chExt cx="2780952" cy="2209524"/>
          </a:xfrm>
        </p:grpSpPr>
        <p:grpSp>
          <p:nvGrpSpPr>
            <p:cNvPr id="54" name="Group 53"/>
            <p:cNvGrpSpPr/>
            <p:nvPr/>
          </p:nvGrpSpPr>
          <p:grpSpPr>
            <a:xfrm>
              <a:off x="3238848" y="3962400"/>
              <a:ext cx="2780952" cy="2209524"/>
              <a:chOff x="3251262" y="4091737"/>
              <a:chExt cx="2780952" cy="2209524"/>
            </a:xfrm>
          </p:grpSpPr>
          <p:pic>
            <p:nvPicPr>
              <p:cNvPr id="55" name="Picture 54"/>
              <p:cNvPicPr>
                <a:picLocks noChangeAspect="1"/>
              </p:cNvPicPr>
              <p:nvPr/>
            </p:nvPicPr>
            <p:blipFill>
              <a:blip r:embed="rId4" cstate="print"/>
              <a:stretch>
                <a:fillRect/>
              </a:stretch>
            </p:blipFill>
            <p:spPr>
              <a:xfrm>
                <a:off x="3251262" y="4091737"/>
                <a:ext cx="2780952" cy="2209524"/>
              </a:xfrm>
              <a:prstGeom prst="rect">
                <a:avLst/>
              </a:prstGeom>
              <a:ln>
                <a:solidFill>
                  <a:schemeClr val="tx1"/>
                </a:solidFill>
              </a:ln>
            </p:spPr>
          </p:pic>
          <p:sp>
            <p:nvSpPr>
              <p:cNvPr id="57" name="TextBox 56"/>
              <p:cNvSpPr txBox="1"/>
              <p:nvPr/>
            </p:nvSpPr>
            <p:spPr>
              <a:xfrm rot="2654572">
                <a:off x="3976093" y="4816610"/>
                <a:ext cx="338461" cy="246221"/>
              </a:xfrm>
              <a:prstGeom prst="rect">
                <a:avLst/>
              </a:prstGeom>
              <a:solidFill>
                <a:schemeClr val="bg1"/>
              </a:solidFill>
            </p:spPr>
            <p:txBody>
              <a:bodyPr wrap="square" rtlCol="0">
                <a:spAutoFit/>
              </a:bodyPr>
              <a:lstStyle/>
              <a:p>
                <a:pPr algn="ctr"/>
                <a:endParaRPr lang="en-GB" sz="1500" b="1" baseline="-25000" dirty="0">
                  <a:solidFill>
                    <a:srgbClr val="7030A0"/>
                  </a:solidFill>
                </a:endParaRPr>
              </a:p>
            </p:txBody>
          </p:sp>
          <p:sp>
            <p:nvSpPr>
              <p:cNvPr id="58" name="TextBox 57"/>
              <p:cNvSpPr txBox="1"/>
              <p:nvPr/>
            </p:nvSpPr>
            <p:spPr>
              <a:xfrm>
                <a:off x="3975184" y="482282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sp>
            <p:nvSpPr>
              <p:cNvPr id="59" name="TextBox 58"/>
              <p:cNvSpPr txBox="1"/>
              <p:nvPr/>
            </p:nvSpPr>
            <p:spPr>
              <a:xfrm>
                <a:off x="3746958" y="4603903"/>
                <a:ext cx="533400" cy="323165"/>
              </a:xfrm>
              <a:prstGeom prst="rect">
                <a:avLst/>
              </a:prstGeom>
              <a:noFill/>
            </p:spPr>
            <p:txBody>
              <a:bodyPr wrap="square" rtlCol="0">
                <a:spAutoFit/>
              </a:bodyPr>
              <a:lstStyle/>
              <a:p>
                <a:pPr algn="ctr"/>
                <a:r>
                  <a:rPr lang="en-GB" sz="1500" b="1" dirty="0">
                    <a:solidFill>
                      <a:srgbClr val="7030A0"/>
                    </a:solidFill>
                  </a:rPr>
                  <a:t>X</a:t>
                </a:r>
                <a:r>
                  <a:rPr lang="en-GB" sz="1500" b="1" baseline="-25000" dirty="0">
                    <a:solidFill>
                      <a:srgbClr val="7030A0"/>
                    </a:solidFill>
                  </a:rPr>
                  <a:t>1</a:t>
                </a:r>
              </a:p>
            </p:txBody>
          </p:sp>
        </p:grpSp>
        <p:sp>
          <p:nvSpPr>
            <p:cNvPr id="60" name="TextBox 59"/>
            <p:cNvSpPr txBox="1"/>
            <p:nvPr/>
          </p:nvSpPr>
          <p:spPr>
            <a:xfrm>
              <a:off x="3810000" y="4172635"/>
              <a:ext cx="1105248"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=-0.71X</a:t>
              </a:r>
              <a:r>
                <a:rPr lang="en-GB" sz="1500" b="1" baseline="-25000" dirty="0">
                  <a:solidFill>
                    <a:srgbClr val="FF0000"/>
                  </a:solidFill>
                  <a:latin typeface="Arial" panose="020B0604020202020204" pitchFamily="34" charset="0"/>
                  <a:cs typeface="Arial" panose="020B0604020202020204" pitchFamily="34" charset="0"/>
                </a:rPr>
                <a:t>1</a:t>
              </a:r>
            </a:p>
          </p:txBody>
        </p:sp>
        <p:sp>
          <p:nvSpPr>
            <p:cNvPr id="75" name="TextBox 74"/>
            <p:cNvSpPr txBox="1"/>
            <p:nvPr/>
          </p:nvSpPr>
          <p:spPr>
            <a:xfrm>
              <a:off x="5205377" y="480060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76" name="TextBox 75"/>
            <p:cNvSpPr txBox="1"/>
            <p:nvPr/>
          </p:nvSpPr>
          <p:spPr>
            <a:xfrm>
              <a:off x="4686941" y="5126422"/>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-0.71X</a:t>
              </a:r>
              <a:r>
                <a:rPr lang="en-GB" sz="1500" b="1" baseline="-25000" dirty="0">
                  <a:solidFill>
                    <a:srgbClr val="FF0000"/>
                  </a:solidFill>
                  <a:latin typeface="Arial" panose="020B0604020202020204" pitchFamily="34" charset="0"/>
                  <a:cs typeface="Arial" panose="020B0604020202020204" pitchFamily="34" charset="0"/>
                </a:rPr>
                <a:t>1</a:t>
              </a:r>
              <a:endParaRPr lang="en-GB" sz="1500" b="1" dirty="0">
                <a:solidFill>
                  <a:srgbClr val="FF0000"/>
                </a:solidFill>
                <a:latin typeface="Arial" panose="020B0604020202020204" pitchFamily="34" charset="0"/>
                <a:cs typeface="Arial" panose="020B0604020202020204" pitchFamily="34" charset="0"/>
              </a:endParaRPr>
            </a:p>
          </p:txBody>
        </p:sp>
        <p:sp>
          <p:nvSpPr>
            <p:cNvPr id="77" name="TextBox 76"/>
            <p:cNvSpPr txBox="1"/>
            <p:nvPr/>
          </p:nvSpPr>
          <p:spPr>
            <a:xfrm>
              <a:off x="5005733" y="5620435"/>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78" name="TextBox 77"/>
            <p:cNvSpPr txBox="1"/>
            <p:nvPr/>
          </p:nvSpPr>
          <p:spPr>
            <a:xfrm>
              <a:off x="3852064" y="5620435"/>
              <a:ext cx="86598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-0.71X</a:t>
              </a:r>
              <a:r>
                <a:rPr lang="en-GB" sz="1500" b="1" baseline="-25000" dirty="0">
                  <a:solidFill>
                    <a:srgbClr val="FF0000"/>
                  </a:solidFill>
                  <a:latin typeface="Arial" panose="020B0604020202020204" pitchFamily="34" charset="0"/>
                  <a:cs typeface="Arial" panose="020B0604020202020204" pitchFamily="34" charset="0"/>
                </a:rPr>
                <a:t>1</a:t>
              </a:r>
              <a:endParaRPr lang="en-GB" sz="1500" b="1" dirty="0">
                <a:solidFill>
                  <a:srgbClr val="FF0000"/>
                </a:solidFill>
                <a:latin typeface="Arial" panose="020B0604020202020204" pitchFamily="34" charset="0"/>
                <a:cs typeface="Arial" panose="020B0604020202020204" pitchFamily="34" charset="0"/>
              </a:endParaRPr>
            </a:p>
          </p:txBody>
        </p:sp>
        <p:sp>
          <p:nvSpPr>
            <p:cNvPr id="79" name="TextBox 78"/>
            <p:cNvSpPr txBox="1"/>
            <p:nvPr/>
          </p:nvSpPr>
          <p:spPr>
            <a:xfrm>
              <a:off x="3733800" y="5144787"/>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X</a:t>
              </a:r>
              <a:r>
                <a:rPr lang="en-GB" sz="1500" b="1" baseline="-25000" dirty="0">
                  <a:solidFill>
                    <a:srgbClr val="FF0000"/>
                  </a:solidFill>
                  <a:latin typeface="Arial" panose="020B0604020202020204" pitchFamily="34" charset="0"/>
                  <a:cs typeface="Arial" panose="020B0604020202020204" pitchFamily="34" charset="0"/>
                </a:rPr>
                <a:t>1</a:t>
              </a:r>
              <a:endParaRPr lang="en-GB" sz="1500" b="1" dirty="0">
                <a:solidFill>
                  <a:srgbClr val="FF0000"/>
                </a:solidFill>
                <a:latin typeface="Arial" panose="020B0604020202020204" pitchFamily="34" charset="0"/>
                <a:cs typeface="Arial" panose="020B0604020202020204" pitchFamily="34" charset="0"/>
              </a:endParaRPr>
            </a:p>
          </p:txBody>
        </p:sp>
      </p:grpSp>
      <p:grpSp>
        <p:nvGrpSpPr>
          <p:cNvPr id="39" name="Group 38"/>
          <p:cNvGrpSpPr/>
          <p:nvPr/>
        </p:nvGrpSpPr>
        <p:grpSpPr>
          <a:xfrm>
            <a:off x="6070014" y="3962400"/>
            <a:ext cx="2857143" cy="2209800"/>
            <a:chOff x="6070014" y="3962400"/>
            <a:chExt cx="2857143" cy="2209800"/>
          </a:xfrm>
        </p:grpSpPr>
        <p:pic>
          <p:nvPicPr>
            <p:cNvPr id="40" name="Picture 39"/>
            <p:cNvPicPr>
              <a:picLocks noChangeAspect="1"/>
            </p:cNvPicPr>
            <p:nvPr/>
          </p:nvPicPr>
          <p:blipFill>
            <a:blip r:embed="rId5" cstate="print"/>
            <a:stretch>
              <a:fillRect/>
            </a:stretch>
          </p:blipFill>
          <p:spPr>
            <a:xfrm>
              <a:off x="6070014" y="3962400"/>
              <a:ext cx="2857143" cy="2209800"/>
            </a:xfrm>
            <a:prstGeom prst="rect">
              <a:avLst/>
            </a:prstGeom>
            <a:ln>
              <a:solidFill>
                <a:schemeClr val="tx1"/>
              </a:solidFill>
            </a:ln>
          </p:spPr>
        </p:pic>
        <p:sp>
          <p:nvSpPr>
            <p:cNvPr id="41" name="TextBox 40"/>
            <p:cNvSpPr txBox="1"/>
            <p:nvPr/>
          </p:nvSpPr>
          <p:spPr>
            <a:xfrm>
              <a:off x="6781800" y="4221935"/>
              <a:ext cx="990600"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=-2</a:t>
              </a:r>
            </a:p>
          </p:txBody>
        </p:sp>
        <p:sp>
          <p:nvSpPr>
            <p:cNvPr id="42" name="TextBox 41"/>
            <p:cNvSpPr txBox="1"/>
            <p:nvPr/>
          </p:nvSpPr>
          <p:spPr>
            <a:xfrm>
              <a:off x="8047155" y="4876800"/>
              <a:ext cx="79204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a:t>
              </a:r>
            </a:p>
          </p:txBody>
        </p:sp>
        <p:sp>
          <p:nvSpPr>
            <p:cNvPr id="43" name="TextBox 42"/>
            <p:cNvSpPr txBox="1"/>
            <p:nvPr/>
          </p:nvSpPr>
          <p:spPr>
            <a:xfrm>
              <a:off x="7467600" y="4876800"/>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52" name="TextBox 51"/>
            <p:cNvSpPr txBox="1"/>
            <p:nvPr/>
          </p:nvSpPr>
          <p:spPr>
            <a:xfrm>
              <a:off x="793546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a:t>
              </a:r>
            </a:p>
          </p:txBody>
        </p:sp>
        <p:sp>
          <p:nvSpPr>
            <p:cNvPr id="53" name="TextBox 52"/>
            <p:cNvSpPr txBox="1"/>
            <p:nvPr/>
          </p:nvSpPr>
          <p:spPr>
            <a:xfrm>
              <a:off x="6781800" y="5581048"/>
              <a:ext cx="754142"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    1</a:t>
              </a:r>
            </a:p>
          </p:txBody>
        </p:sp>
        <p:sp>
          <p:nvSpPr>
            <p:cNvPr id="56" name="TextBox 55"/>
            <p:cNvSpPr txBox="1"/>
            <p:nvPr/>
          </p:nvSpPr>
          <p:spPr>
            <a:xfrm>
              <a:off x="6434935" y="4876800"/>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a:t>
              </a:r>
            </a:p>
          </p:txBody>
        </p:sp>
      </p:grpSp>
    </p:spTree>
    <p:extLst>
      <p:ext uri="{BB962C8B-B14F-4D97-AF65-F5344CB8AC3E}">
        <p14:creationId xmlns:p14="http://schemas.microsoft.com/office/powerpoint/2010/main" val="292345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25</a:t>
            </a:fld>
            <a:endParaRPr lang="en-GB"/>
          </a:p>
        </p:txBody>
      </p:sp>
      <p:graphicFrame>
        <p:nvGraphicFramePr>
          <p:cNvPr id="51" name="Object 50"/>
          <p:cNvGraphicFramePr>
            <a:graphicFrameLocks noChangeAspect="1"/>
          </p:cNvGraphicFramePr>
          <p:nvPr>
            <p:extLst>
              <p:ext uri="{D42A27DB-BD31-4B8C-83A1-F6EECF244321}">
                <p14:modId xmlns:p14="http://schemas.microsoft.com/office/powerpoint/2010/main" val="78843862"/>
              </p:ext>
            </p:extLst>
          </p:nvPr>
        </p:nvGraphicFramePr>
        <p:xfrm>
          <a:off x="4706938" y="3070225"/>
          <a:ext cx="2681287" cy="739775"/>
        </p:xfrm>
        <a:graphic>
          <a:graphicData uri="http://schemas.openxmlformats.org/presentationml/2006/ole">
            <mc:AlternateContent xmlns:mc="http://schemas.openxmlformats.org/markup-compatibility/2006">
              <mc:Choice xmlns:v="urn:schemas-microsoft-com:vml" Requires="v">
                <p:oleObj name="Equation" r:id="rId2" imgW="1612800" imgH="444240" progId="Equation.3">
                  <p:embed/>
                </p:oleObj>
              </mc:Choice>
              <mc:Fallback>
                <p:oleObj name="Equation" r:id="rId2" imgW="1612800" imgH="444240" progId="Equation.3">
                  <p:embed/>
                  <p:pic>
                    <p:nvPicPr>
                      <p:cNvPr id="0" name="Picture 32"/>
                      <p:cNvPicPr>
                        <a:picLocks noChangeAspect="1" noChangeArrowheads="1"/>
                      </p:cNvPicPr>
                      <p:nvPr/>
                    </p:nvPicPr>
                    <p:blipFill>
                      <a:blip r:embed="rId3"/>
                      <a:srcRect/>
                      <a:stretch>
                        <a:fillRect/>
                      </a:stretch>
                    </p:blipFill>
                    <p:spPr bwMode="auto">
                      <a:xfrm>
                        <a:off x="4706938" y="3070225"/>
                        <a:ext cx="2681287"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p:cNvGrpSpPr/>
          <p:nvPr/>
        </p:nvGrpSpPr>
        <p:grpSpPr>
          <a:xfrm>
            <a:off x="3276600" y="3962676"/>
            <a:ext cx="3044383" cy="2209524"/>
            <a:chOff x="3276600" y="3962676"/>
            <a:chExt cx="3044383" cy="2209524"/>
          </a:xfrm>
        </p:grpSpPr>
        <p:grpSp>
          <p:nvGrpSpPr>
            <p:cNvPr id="43" name="Group 42"/>
            <p:cNvGrpSpPr/>
            <p:nvPr/>
          </p:nvGrpSpPr>
          <p:grpSpPr>
            <a:xfrm>
              <a:off x="3276600" y="3962676"/>
              <a:ext cx="2733333" cy="2209524"/>
              <a:chOff x="6172200" y="4086505"/>
              <a:chExt cx="2733333" cy="2238095"/>
            </a:xfrm>
          </p:grpSpPr>
          <p:pic>
            <p:nvPicPr>
              <p:cNvPr id="52" name="Picture 51"/>
              <p:cNvPicPr>
                <a:picLocks noChangeAspect="1"/>
              </p:cNvPicPr>
              <p:nvPr/>
            </p:nvPicPr>
            <p:blipFill rotWithShape="1">
              <a:blip r:embed="rId4" cstate="print"/>
              <a:srcRect t="1260"/>
              <a:stretch/>
            </p:blipFill>
            <p:spPr>
              <a:xfrm>
                <a:off x="6172200" y="4086505"/>
                <a:ext cx="2733333" cy="2238095"/>
              </a:xfrm>
              <a:prstGeom prst="rect">
                <a:avLst/>
              </a:prstGeom>
              <a:ln>
                <a:solidFill>
                  <a:schemeClr val="tx1"/>
                </a:solidFill>
              </a:ln>
            </p:spPr>
          </p:pic>
          <p:sp>
            <p:nvSpPr>
              <p:cNvPr id="56" name="TextBox 55"/>
              <p:cNvSpPr txBox="1"/>
              <p:nvPr/>
            </p:nvSpPr>
            <p:spPr>
              <a:xfrm>
                <a:off x="8077200" y="5943600"/>
                <a:ext cx="533400" cy="369332"/>
              </a:xfrm>
              <a:prstGeom prst="rect">
                <a:avLst/>
              </a:prstGeom>
              <a:solidFill>
                <a:schemeClr val="bg1"/>
              </a:solidFill>
            </p:spPr>
            <p:txBody>
              <a:bodyPr wrap="square" rtlCol="0">
                <a:spAutoFit/>
              </a:bodyPr>
              <a:lstStyle/>
              <a:p>
                <a:pPr algn="ctr"/>
                <a:r>
                  <a:rPr lang="en-GB" b="1" dirty="0">
                    <a:solidFill>
                      <a:srgbClr val="7030A0"/>
                    </a:solidFill>
                  </a:rPr>
                  <a:t>R</a:t>
                </a:r>
                <a:r>
                  <a:rPr lang="en-GB" b="1" baseline="-25000" dirty="0">
                    <a:solidFill>
                      <a:srgbClr val="7030A0"/>
                    </a:solidFill>
                  </a:rPr>
                  <a:t>2</a:t>
                </a:r>
              </a:p>
            </p:txBody>
          </p:sp>
        </p:grpSp>
        <p:sp>
          <p:nvSpPr>
            <p:cNvPr id="60" name="TextBox 59"/>
            <p:cNvSpPr txBox="1"/>
            <p:nvPr/>
          </p:nvSpPr>
          <p:spPr>
            <a:xfrm>
              <a:off x="3810000" y="4172635"/>
              <a:ext cx="1105248"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=-2R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5" name="TextBox 74"/>
            <p:cNvSpPr txBox="1"/>
            <p:nvPr/>
          </p:nvSpPr>
          <p:spPr>
            <a:xfrm>
              <a:off x="5205376" y="4800600"/>
              <a:ext cx="1115607"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-1.41R</a:t>
              </a:r>
              <a:r>
                <a:rPr lang="en-GB" sz="1500" b="1" baseline="-25000" dirty="0">
                  <a:solidFill>
                    <a:srgbClr val="FF0000"/>
                  </a:solidFill>
                  <a:latin typeface="Arial" panose="020B0604020202020204" pitchFamily="34" charset="0"/>
                  <a:cs typeface="Arial" panose="020B0604020202020204" pitchFamily="34" charset="0"/>
                </a:rPr>
                <a:t>2</a:t>
              </a:r>
              <a:endParaRPr lang="en-GB" sz="1500" b="1" dirty="0">
                <a:solidFill>
                  <a:srgbClr val="FF0000"/>
                </a:solidFill>
                <a:latin typeface="Arial" panose="020B0604020202020204" pitchFamily="34" charset="0"/>
                <a:cs typeface="Arial" panose="020B0604020202020204" pitchFamily="34" charset="0"/>
              </a:endParaRPr>
            </a:p>
          </p:txBody>
        </p:sp>
        <p:sp>
          <p:nvSpPr>
            <p:cNvPr id="76" name="TextBox 75"/>
            <p:cNvSpPr txBox="1"/>
            <p:nvPr/>
          </p:nvSpPr>
          <p:spPr>
            <a:xfrm>
              <a:off x="4686941" y="5126422"/>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77" name="TextBox 76"/>
            <p:cNvSpPr txBox="1"/>
            <p:nvPr/>
          </p:nvSpPr>
          <p:spPr>
            <a:xfrm>
              <a:off x="5005733" y="5562600"/>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8" name="TextBox 77"/>
            <p:cNvSpPr txBox="1"/>
            <p:nvPr/>
          </p:nvSpPr>
          <p:spPr>
            <a:xfrm>
              <a:off x="3852064" y="5562600"/>
              <a:ext cx="865985" cy="323165"/>
            </a:xfrm>
            <a:prstGeom prst="rect">
              <a:avLst/>
            </a:prstGeom>
            <a:noFill/>
          </p:spPr>
          <p:txBody>
            <a:bodyPr wrap="square" rtlCol="0">
              <a:spAutoFit/>
            </a:bodyPr>
            <a:lstStyle/>
            <a:p>
              <a:pPr algn="ctr"/>
              <a:r>
                <a:rPr lang="en-GB" sz="1500" b="1" dirty="0">
                  <a:solidFill>
                    <a:srgbClr val="FF0000"/>
                  </a:solidFill>
                  <a:latin typeface="Arial" panose="020B0604020202020204" pitchFamily="34" charset="0"/>
                  <a:cs typeface="Arial" panose="020B0604020202020204" pitchFamily="34" charset="0"/>
                </a:rPr>
                <a:t>R</a:t>
              </a:r>
              <a:r>
                <a:rPr lang="en-GB" sz="1500" b="1" baseline="-25000" dirty="0">
                  <a:solidFill>
                    <a:srgbClr val="FF0000"/>
                  </a:solidFill>
                  <a:latin typeface="Arial" panose="020B0604020202020204" pitchFamily="34" charset="0"/>
                  <a:cs typeface="Arial" panose="020B0604020202020204" pitchFamily="34" charset="0"/>
                </a:rPr>
                <a:t>2</a:t>
              </a:r>
            </a:p>
          </p:txBody>
        </p:sp>
        <p:sp>
          <p:nvSpPr>
            <p:cNvPr id="79" name="TextBox 78"/>
            <p:cNvSpPr txBox="1"/>
            <p:nvPr/>
          </p:nvSpPr>
          <p:spPr>
            <a:xfrm>
              <a:off x="3657600" y="4782235"/>
              <a:ext cx="914400"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1.41R</a:t>
              </a:r>
              <a:r>
                <a:rPr lang="en-GB" sz="1500" b="1" baseline="-25000" dirty="0">
                  <a:solidFill>
                    <a:srgbClr val="FF0000"/>
                  </a:solidFill>
                  <a:latin typeface="Arial" panose="020B0604020202020204" pitchFamily="34" charset="0"/>
                  <a:cs typeface="Arial" panose="020B0604020202020204" pitchFamily="34" charset="0"/>
                </a:rPr>
                <a:t>2</a:t>
              </a:r>
            </a:p>
          </p:txBody>
        </p:sp>
      </p:grpSp>
      <p:grpSp>
        <p:nvGrpSpPr>
          <p:cNvPr id="39" name="Group 38"/>
          <p:cNvGrpSpPr/>
          <p:nvPr/>
        </p:nvGrpSpPr>
        <p:grpSpPr>
          <a:xfrm>
            <a:off x="304800" y="1524000"/>
            <a:ext cx="2733333" cy="2238095"/>
            <a:chOff x="6172200" y="4086505"/>
            <a:chExt cx="2733333" cy="2238095"/>
          </a:xfrm>
        </p:grpSpPr>
        <p:pic>
          <p:nvPicPr>
            <p:cNvPr id="40" name="Picture 39"/>
            <p:cNvPicPr>
              <a:picLocks noChangeAspect="1"/>
            </p:cNvPicPr>
            <p:nvPr/>
          </p:nvPicPr>
          <p:blipFill rotWithShape="1">
            <a:blip r:embed="rId4" cstate="print"/>
            <a:srcRect t="1260"/>
            <a:stretch/>
          </p:blipFill>
          <p:spPr>
            <a:xfrm>
              <a:off x="6172200" y="4086505"/>
              <a:ext cx="2733333" cy="2238095"/>
            </a:xfrm>
            <a:prstGeom prst="rect">
              <a:avLst/>
            </a:prstGeom>
            <a:ln>
              <a:solidFill>
                <a:schemeClr val="tx1"/>
              </a:solidFill>
            </a:ln>
          </p:spPr>
        </p:pic>
        <p:sp>
          <p:nvSpPr>
            <p:cNvPr id="41" name="Oval 40"/>
            <p:cNvSpPr/>
            <p:nvPr/>
          </p:nvSpPr>
          <p:spPr>
            <a:xfrm>
              <a:off x="8305800" y="4166877"/>
              <a:ext cx="441494" cy="429745"/>
            </a:xfrm>
            <a:prstGeom prst="ellipse">
              <a:avLst/>
            </a:prstGeom>
            <a:solidFill>
              <a:schemeClr val="bg1">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42" name="TextBox 41"/>
            <p:cNvSpPr txBox="1"/>
            <p:nvPr/>
          </p:nvSpPr>
          <p:spPr>
            <a:xfrm>
              <a:off x="8077200" y="5943600"/>
              <a:ext cx="533400" cy="369332"/>
            </a:xfrm>
            <a:prstGeom prst="rect">
              <a:avLst/>
            </a:prstGeom>
            <a:solidFill>
              <a:schemeClr val="bg1"/>
            </a:solidFill>
          </p:spPr>
          <p:txBody>
            <a:bodyPr wrap="square" rtlCol="0">
              <a:spAutoFit/>
            </a:bodyPr>
            <a:lstStyle/>
            <a:p>
              <a:pPr algn="ctr"/>
              <a:r>
                <a:rPr lang="en-GB" b="1" dirty="0">
                  <a:solidFill>
                    <a:srgbClr val="7030A0"/>
                  </a:solidFill>
                </a:rPr>
                <a:t>R</a:t>
              </a:r>
              <a:r>
                <a:rPr lang="en-GB" b="1" baseline="-25000" dirty="0">
                  <a:solidFill>
                    <a:srgbClr val="7030A0"/>
                  </a:solidFill>
                </a:rPr>
                <a:t>2</a:t>
              </a:r>
            </a:p>
          </p:txBody>
        </p:sp>
      </p:grpSp>
      <p:grpSp>
        <p:nvGrpSpPr>
          <p:cNvPr id="29" name="Group 28"/>
          <p:cNvGrpSpPr/>
          <p:nvPr/>
        </p:nvGrpSpPr>
        <p:grpSpPr>
          <a:xfrm>
            <a:off x="6070014" y="3962400"/>
            <a:ext cx="2857143" cy="2209800"/>
            <a:chOff x="6070014" y="3962400"/>
            <a:chExt cx="2857143" cy="2209800"/>
          </a:xfrm>
        </p:grpSpPr>
        <p:pic>
          <p:nvPicPr>
            <p:cNvPr id="30" name="Picture 29"/>
            <p:cNvPicPr>
              <a:picLocks noChangeAspect="1"/>
            </p:cNvPicPr>
            <p:nvPr/>
          </p:nvPicPr>
          <p:blipFill>
            <a:blip r:embed="rId5" cstate="print"/>
            <a:stretch>
              <a:fillRect/>
            </a:stretch>
          </p:blipFill>
          <p:spPr>
            <a:xfrm>
              <a:off x="6070014" y="3962400"/>
              <a:ext cx="2857143" cy="2209800"/>
            </a:xfrm>
            <a:prstGeom prst="rect">
              <a:avLst/>
            </a:prstGeom>
            <a:ln>
              <a:solidFill>
                <a:schemeClr val="tx1"/>
              </a:solidFill>
            </a:ln>
          </p:spPr>
        </p:pic>
        <p:sp>
          <p:nvSpPr>
            <p:cNvPr id="31" name="TextBox 30"/>
            <p:cNvSpPr txBox="1"/>
            <p:nvPr/>
          </p:nvSpPr>
          <p:spPr>
            <a:xfrm>
              <a:off x="6781800" y="4221935"/>
              <a:ext cx="990600" cy="323165"/>
            </a:xfrm>
            <a:prstGeom prst="rect">
              <a:avLst/>
            </a:prstGeom>
            <a:noFill/>
          </p:spPr>
          <p:txBody>
            <a:bodyPr wrap="square" rtlCol="0">
              <a:spAutoFit/>
            </a:bodyPr>
            <a:lstStyle/>
            <a:p>
              <a:r>
                <a:rPr lang="en-GB" sz="1500" b="1" i="1" dirty="0">
                  <a:solidFill>
                    <a:srgbClr val="FF0000"/>
                  </a:solidFill>
                  <a:latin typeface="Arial" panose="020B0604020202020204" pitchFamily="34" charset="0"/>
                  <a:cs typeface="Arial" panose="020B0604020202020204" pitchFamily="34" charset="0"/>
                </a:rPr>
                <a:t>f</a:t>
              </a:r>
              <a:r>
                <a:rPr lang="en-GB" sz="1500" b="1" dirty="0">
                  <a:solidFill>
                    <a:srgbClr val="FF0000"/>
                  </a:solidFill>
                  <a:latin typeface="Arial" panose="020B0604020202020204" pitchFamily="34" charset="0"/>
                  <a:cs typeface="Arial" panose="020B0604020202020204" pitchFamily="34" charset="0"/>
                </a:rPr>
                <a:t>=-2</a:t>
              </a:r>
            </a:p>
          </p:txBody>
        </p:sp>
        <p:sp>
          <p:nvSpPr>
            <p:cNvPr id="32" name="TextBox 31"/>
            <p:cNvSpPr txBox="1"/>
            <p:nvPr/>
          </p:nvSpPr>
          <p:spPr>
            <a:xfrm>
              <a:off x="8047155" y="4876800"/>
              <a:ext cx="79204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a:t>
              </a:r>
            </a:p>
          </p:txBody>
        </p:sp>
        <p:sp>
          <p:nvSpPr>
            <p:cNvPr id="35" name="TextBox 34"/>
            <p:cNvSpPr txBox="1"/>
            <p:nvPr/>
          </p:nvSpPr>
          <p:spPr>
            <a:xfrm>
              <a:off x="7467600" y="4876800"/>
              <a:ext cx="951859"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0</a:t>
              </a:r>
            </a:p>
          </p:txBody>
        </p:sp>
        <p:sp>
          <p:nvSpPr>
            <p:cNvPr id="48" name="TextBox 47"/>
            <p:cNvSpPr txBox="1"/>
            <p:nvPr/>
          </p:nvSpPr>
          <p:spPr>
            <a:xfrm>
              <a:off x="7935468" y="5581048"/>
              <a:ext cx="399288"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a:t>
              </a:r>
            </a:p>
          </p:txBody>
        </p:sp>
        <p:sp>
          <p:nvSpPr>
            <p:cNvPr id="53" name="TextBox 52"/>
            <p:cNvSpPr txBox="1"/>
            <p:nvPr/>
          </p:nvSpPr>
          <p:spPr>
            <a:xfrm>
              <a:off x="6781800" y="5581048"/>
              <a:ext cx="754142"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    1</a:t>
              </a:r>
            </a:p>
          </p:txBody>
        </p:sp>
        <p:sp>
          <p:nvSpPr>
            <p:cNvPr id="54" name="TextBox 53"/>
            <p:cNvSpPr txBox="1"/>
            <p:nvPr/>
          </p:nvSpPr>
          <p:spPr>
            <a:xfrm>
              <a:off x="6434935" y="4876800"/>
              <a:ext cx="727865"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1.41</a:t>
              </a:r>
            </a:p>
          </p:txBody>
        </p:sp>
      </p:grpSp>
    </p:spTree>
    <p:extLst>
      <p:ext uri="{BB962C8B-B14F-4D97-AF65-F5344CB8AC3E}">
        <p14:creationId xmlns:p14="http://schemas.microsoft.com/office/powerpoint/2010/main" val="32346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26</a:t>
            </a:fld>
            <a:endParaRPr lang="en-GB"/>
          </a:p>
        </p:txBody>
      </p:sp>
      <p:sp>
        <p:nvSpPr>
          <p:cNvPr id="4" name="Content Placeholder 3"/>
          <p:cNvSpPr>
            <a:spLocks noGrp="1"/>
          </p:cNvSpPr>
          <p:nvPr>
            <p:ph sz="quarter" idx="1"/>
          </p:nvPr>
        </p:nvSpPr>
        <p:spPr/>
        <p:txBody>
          <a:bodyPr/>
          <a:lstStyle/>
          <a:p>
            <a:r>
              <a:rPr lang="en-GB" dirty="0"/>
              <a:t>Hence, our second linear equation becomes;</a:t>
            </a:r>
          </a:p>
          <a:p>
            <a:endParaRPr lang="en-GB" dirty="0"/>
          </a:p>
          <a:p>
            <a:endParaRPr lang="en-GB" dirty="0"/>
          </a:p>
          <a:p>
            <a:endParaRPr lang="en-GB" dirty="0"/>
          </a:p>
          <a:p>
            <a:r>
              <a:rPr lang="en-GB" dirty="0"/>
              <a:t>Now by solving the two linear equations simultaneously;</a:t>
            </a:r>
          </a:p>
        </p:txBody>
      </p:sp>
      <p:graphicFrame>
        <p:nvGraphicFramePr>
          <p:cNvPr id="6" name="Object 5"/>
          <p:cNvGraphicFramePr>
            <a:graphicFrameLocks noChangeAspect="1"/>
          </p:cNvGraphicFramePr>
          <p:nvPr>
            <p:extLst>
              <p:ext uri="{D42A27DB-BD31-4B8C-83A1-F6EECF244321}">
                <p14:modId xmlns:p14="http://schemas.microsoft.com/office/powerpoint/2010/main" val="463039366"/>
              </p:ext>
            </p:extLst>
          </p:nvPr>
        </p:nvGraphicFramePr>
        <p:xfrm>
          <a:off x="3213100" y="2838450"/>
          <a:ext cx="3065463" cy="361950"/>
        </p:xfrm>
        <a:graphic>
          <a:graphicData uri="http://schemas.openxmlformats.org/presentationml/2006/ole">
            <mc:AlternateContent xmlns:mc="http://schemas.openxmlformats.org/markup-compatibility/2006">
              <mc:Choice xmlns:v="urn:schemas-microsoft-com:vml" Requires="v">
                <p:oleObj name="Equation" r:id="rId2" imgW="1828800" imgH="215640" progId="Equation.3">
                  <p:embed/>
                </p:oleObj>
              </mc:Choice>
              <mc:Fallback>
                <p:oleObj name="Equation" r:id="rId2" imgW="1828800" imgH="215640" progId="Equation.3">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2838450"/>
                        <a:ext cx="3065463" cy="361950"/>
                      </a:xfrm>
                      <a:prstGeom prst="rect">
                        <a:avLst/>
                      </a:prstGeom>
                      <a:solidFill>
                        <a:srgbClr val="00B0F0"/>
                      </a:solidFill>
                      <a:ln w="9525">
                        <a:solidFill>
                          <a:schemeClr val="tx1"/>
                        </a:solidFill>
                        <a:miter lim="800000"/>
                        <a:headEnd/>
                        <a:tailEnd/>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1302852"/>
              </p:ext>
            </p:extLst>
          </p:nvPr>
        </p:nvGraphicFramePr>
        <p:xfrm>
          <a:off x="3213100" y="2262188"/>
          <a:ext cx="2295525" cy="404812"/>
        </p:xfrm>
        <a:graphic>
          <a:graphicData uri="http://schemas.openxmlformats.org/presentationml/2006/ole">
            <mc:AlternateContent xmlns:mc="http://schemas.openxmlformats.org/markup-compatibility/2006">
              <mc:Choice xmlns:v="urn:schemas-microsoft-com:vml" Requires="v">
                <p:oleObj name="Equation" r:id="rId4" imgW="1371600" imgH="241200" progId="Equation.3">
                  <p:embed/>
                </p:oleObj>
              </mc:Choice>
              <mc:Fallback>
                <p:oleObj name="Equation" r:id="rId4" imgW="1371600" imgH="241200" progId="Equation.3">
                  <p:embed/>
                  <p:pic>
                    <p:nvPicPr>
                      <p:cNvPr id="0" name="Picture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2262188"/>
                        <a:ext cx="2295525" cy="404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50356538"/>
              </p:ext>
            </p:extLst>
          </p:nvPr>
        </p:nvGraphicFramePr>
        <p:xfrm>
          <a:off x="609600" y="5486400"/>
          <a:ext cx="3065463" cy="361950"/>
        </p:xfrm>
        <a:graphic>
          <a:graphicData uri="http://schemas.openxmlformats.org/presentationml/2006/ole">
            <mc:AlternateContent xmlns:mc="http://schemas.openxmlformats.org/markup-compatibility/2006">
              <mc:Choice xmlns:v="urn:schemas-microsoft-com:vml" Requires="v">
                <p:oleObj name="Equation" r:id="rId6" imgW="1828800" imgH="215640" progId="Equation.3">
                  <p:embed/>
                </p:oleObj>
              </mc:Choice>
              <mc:Fallback>
                <p:oleObj name="Equation" r:id="rId6" imgW="1828800" imgH="215640" progId="Equation.3">
                  <p:embed/>
                  <p:pic>
                    <p:nvPicPr>
                      <p:cNvPr id="0" name="Picture 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86400"/>
                        <a:ext cx="3065463" cy="361950"/>
                      </a:xfrm>
                      <a:prstGeom prst="rect">
                        <a:avLst/>
                      </a:prstGeom>
                      <a:solidFill>
                        <a:srgbClr val="00B0F0"/>
                      </a:solidFill>
                      <a:ln w="9525">
                        <a:solidFill>
                          <a:schemeClr val="tx1"/>
                        </a:solidFill>
                        <a:miter lim="800000"/>
                        <a:headEnd/>
                        <a:tailEnd/>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36462306"/>
              </p:ext>
            </p:extLst>
          </p:nvPr>
        </p:nvGraphicFramePr>
        <p:xfrm>
          <a:off x="600547" y="4913800"/>
          <a:ext cx="2852738" cy="361950"/>
        </p:xfrm>
        <a:graphic>
          <a:graphicData uri="http://schemas.openxmlformats.org/presentationml/2006/ole">
            <mc:AlternateContent xmlns:mc="http://schemas.openxmlformats.org/markup-compatibility/2006">
              <mc:Choice xmlns:v="urn:schemas-microsoft-com:vml" Requires="v">
                <p:oleObj name="Equation" r:id="rId7" imgW="1701720" imgH="215640" progId="Equation.3">
                  <p:embed/>
                </p:oleObj>
              </mc:Choice>
              <mc:Fallback>
                <p:oleObj name="Equation" r:id="rId7" imgW="1701720" imgH="215640" progId="Equation.3">
                  <p:embed/>
                  <p:pic>
                    <p:nvPicPr>
                      <p:cNvPr id="0" name="Picture 1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547" y="4913800"/>
                        <a:ext cx="2852738" cy="361950"/>
                      </a:xfrm>
                      <a:prstGeom prst="rect">
                        <a:avLst/>
                      </a:prstGeom>
                      <a:solidFill>
                        <a:srgbClr val="FFFF00"/>
                      </a:solidFill>
                      <a:ln w="9525">
                        <a:solidFill>
                          <a:schemeClr val="tx1"/>
                        </a:solidFill>
                        <a:miter lim="800000"/>
                        <a:headEnd/>
                        <a:tailEnd/>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85888521"/>
              </p:ext>
            </p:extLst>
          </p:nvPr>
        </p:nvGraphicFramePr>
        <p:xfrm>
          <a:off x="4343400" y="5202238"/>
          <a:ext cx="3040063" cy="363537"/>
        </p:xfrm>
        <a:graphic>
          <a:graphicData uri="http://schemas.openxmlformats.org/presentationml/2006/ole">
            <mc:AlternateContent xmlns:mc="http://schemas.openxmlformats.org/markup-compatibility/2006">
              <mc:Choice xmlns:v="urn:schemas-microsoft-com:vml" Requires="v">
                <p:oleObj name="Equation" r:id="rId9" imgW="1815840" imgH="215640" progId="Equation.3">
                  <p:embed/>
                </p:oleObj>
              </mc:Choice>
              <mc:Fallback>
                <p:oleObj name="Equation" r:id="rId9" imgW="1815840" imgH="215640" progId="Equation.3">
                  <p:embed/>
                  <p:pic>
                    <p:nvPicPr>
                      <p:cNvPr id="0" name="Picture 1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5202238"/>
                        <a:ext cx="3040063" cy="363537"/>
                      </a:xfrm>
                      <a:prstGeom prst="rect">
                        <a:avLst/>
                      </a:prstGeom>
                      <a:solidFill>
                        <a:srgbClr val="92D05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4079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1000" y="1610428"/>
            <a:ext cx="8383792" cy="4967711"/>
          </a:xfrm>
          <a:prstGeom prst="rect">
            <a:avLst/>
          </a:prstGeom>
          <a:ln w="22225">
            <a:solidFill>
              <a:schemeClr val="tx1"/>
            </a:solidFill>
          </a:ln>
        </p:spPr>
      </p:pic>
      <p:sp>
        <p:nvSpPr>
          <p:cNvPr id="2" name="Title 1"/>
          <p:cNvSpPr>
            <a:spLocks noGrp="1"/>
          </p:cNvSpPr>
          <p:nvPr>
            <p:ph type="title"/>
          </p:nvPr>
        </p:nvSpPr>
        <p:spPr/>
        <p:txBody>
          <a:bodyPr/>
          <a:lstStyle/>
          <a:p>
            <a:r>
              <a:rPr lang="en-GB" dirty="0"/>
              <a:t>FEA results (units are in N and mm)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27</a:t>
            </a:fld>
            <a:endParaRPr lang="en-GB" dirty="0"/>
          </a:p>
        </p:txBody>
      </p:sp>
      <p:pic>
        <p:nvPicPr>
          <p:cNvPr id="5" name="Content Placeholder 4"/>
          <p:cNvPicPr>
            <a:picLocks noGrp="1" noChangeAspect="1"/>
          </p:cNvPicPr>
          <p:nvPr>
            <p:ph sz="quarter" idx="1"/>
          </p:nvPr>
        </p:nvPicPr>
        <p:blipFill>
          <a:blip r:embed="rId3"/>
          <a:stretch>
            <a:fillRect/>
          </a:stretch>
        </p:blipFill>
        <p:spPr>
          <a:xfrm>
            <a:off x="6096000" y="1467697"/>
            <a:ext cx="2852403" cy="1981200"/>
          </a:xfrm>
          <a:prstGeom prst="rect">
            <a:avLst/>
          </a:prstGeom>
          <a:ln w="25400">
            <a:solidFill>
              <a:schemeClr val="tx1"/>
            </a:solidFill>
          </a:ln>
        </p:spPr>
      </p:pic>
      <p:sp>
        <p:nvSpPr>
          <p:cNvPr id="6" name="Rectangle 5"/>
          <p:cNvSpPr/>
          <p:nvPr/>
        </p:nvSpPr>
        <p:spPr>
          <a:xfrm>
            <a:off x="6552828" y="2971800"/>
            <a:ext cx="2286372" cy="283029"/>
          </a:xfrm>
          <a:prstGeom prst="rect">
            <a:avLst/>
          </a:prstGeom>
          <a:solidFill>
            <a:srgbClr val="FF000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panose="020B0604020202020204" pitchFamily="34" charset="0"/>
                <a:cs typeface="Arial" panose="020B0604020202020204" pitchFamily="34" charset="0"/>
              </a:rPr>
              <a:t>Geometry, Loading and BCs</a:t>
            </a:r>
          </a:p>
        </p:txBody>
      </p:sp>
      <p:graphicFrame>
        <p:nvGraphicFramePr>
          <p:cNvPr id="8" name="Object 7"/>
          <p:cNvGraphicFramePr>
            <a:graphicFrameLocks noChangeAspect="1"/>
          </p:cNvGraphicFramePr>
          <p:nvPr>
            <p:extLst>
              <p:ext uri="{D42A27DB-BD31-4B8C-83A1-F6EECF244321}">
                <p14:modId xmlns:p14="http://schemas.microsoft.com/office/powerpoint/2010/main" val="2812915917"/>
              </p:ext>
            </p:extLst>
          </p:nvPr>
        </p:nvGraphicFramePr>
        <p:xfrm>
          <a:off x="457200" y="4419600"/>
          <a:ext cx="3364055" cy="283716"/>
        </p:xfrm>
        <a:graphic>
          <a:graphicData uri="http://schemas.openxmlformats.org/presentationml/2006/ole">
            <mc:AlternateContent xmlns:mc="http://schemas.openxmlformats.org/markup-compatibility/2006">
              <mc:Choice xmlns:v="urn:schemas-microsoft-com:vml" Requires="v">
                <p:oleObj name="Equation" r:id="rId4" imgW="2108160" imgH="177480" progId="Equation.DSMT4">
                  <p:embed/>
                </p:oleObj>
              </mc:Choice>
              <mc:Fallback>
                <p:oleObj name="Equation" r:id="rId4" imgW="2108160" imgH="177480" progId="Equation.DSMT4">
                  <p:embed/>
                  <p:pic>
                    <p:nvPicPr>
                      <p:cNvPr id="0" name=""/>
                      <p:cNvPicPr/>
                      <p:nvPr/>
                    </p:nvPicPr>
                    <p:blipFill>
                      <a:blip r:embed="rId5"/>
                      <a:stretch>
                        <a:fillRect/>
                      </a:stretch>
                    </p:blipFill>
                    <p:spPr>
                      <a:xfrm>
                        <a:off x="457200" y="4419600"/>
                        <a:ext cx="3364055" cy="283716"/>
                      </a:xfrm>
                      <a:prstGeom prst="rect">
                        <a:avLst/>
                      </a:prstGeom>
                      <a:solidFill>
                        <a:schemeClr val="bg2"/>
                      </a:solidFill>
                      <a:ln>
                        <a:solidFill>
                          <a:srgbClr val="FFFF00"/>
                        </a:solidFill>
                      </a:ln>
                    </p:spPr>
                  </p:pic>
                </p:oleObj>
              </mc:Fallback>
            </mc:AlternateContent>
          </a:graphicData>
        </a:graphic>
      </p:graphicFrame>
      <p:cxnSp>
        <p:nvCxnSpPr>
          <p:cNvPr id="10" name="Straight Arrow Connector 9"/>
          <p:cNvCxnSpPr/>
          <p:nvPr/>
        </p:nvCxnSpPr>
        <p:spPr>
          <a:xfrm flipV="1">
            <a:off x="2057400" y="3352800"/>
            <a:ext cx="914400" cy="10668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558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 results (units are in N and mm)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28</a:t>
            </a:fld>
            <a:endParaRPr lang="en-GB" dirty="0"/>
          </a:p>
        </p:txBody>
      </p:sp>
      <p:pic>
        <p:nvPicPr>
          <p:cNvPr id="5" name="Content Placeholder 4"/>
          <p:cNvPicPr>
            <a:picLocks noGrp="1" noChangeAspect="1"/>
          </p:cNvPicPr>
          <p:nvPr>
            <p:ph sz="quarter" idx="1"/>
          </p:nvPr>
        </p:nvPicPr>
        <p:blipFill>
          <a:blip r:embed="rId2"/>
          <a:stretch>
            <a:fillRect/>
          </a:stretch>
        </p:blipFill>
        <p:spPr>
          <a:xfrm>
            <a:off x="777503" y="1676400"/>
            <a:ext cx="7552481" cy="4572000"/>
          </a:xfrm>
          <a:prstGeom prst="rect">
            <a:avLst/>
          </a:prstGeom>
          <a:ln w="19050">
            <a:solidFill>
              <a:schemeClr val="tx1"/>
            </a:solidFill>
          </a:ln>
        </p:spPr>
      </p:pic>
      <p:sp>
        <p:nvSpPr>
          <p:cNvPr id="6" name="Rectangle 5"/>
          <p:cNvSpPr/>
          <p:nvPr/>
        </p:nvSpPr>
        <p:spPr>
          <a:xfrm>
            <a:off x="5257800" y="4800600"/>
            <a:ext cx="2995984" cy="283029"/>
          </a:xfrm>
          <a:prstGeom prst="rect">
            <a:avLst/>
          </a:prstGeom>
          <a:solidFill>
            <a:srgbClr val="FF000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panose="020B0604020202020204" pitchFamily="34" charset="0"/>
                <a:cs typeface="Arial" panose="020B0604020202020204" pitchFamily="34" charset="0"/>
              </a:rPr>
              <a:t>Reaction force in </a:t>
            </a:r>
            <a:r>
              <a:rPr lang="en-GB" sz="1300" i="1" dirty="0">
                <a:latin typeface="Times New Roman" panose="02020603050405020304" pitchFamily="18" charset="0"/>
                <a:cs typeface="Times New Roman" panose="02020603050405020304" pitchFamily="18" charset="0"/>
              </a:rPr>
              <a:t>N</a:t>
            </a:r>
            <a:r>
              <a:rPr lang="en-GB" sz="1300" dirty="0">
                <a:latin typeface="Arial" panose="020B0604020202020204" pitchFamily="34" charset="0"/>
                <a:cs typeface="Arial" panose="020B0604020202020204" pitchFamily="34" charset="0"/>
              </a:rPr>
              <a:t> at the far right end</a:t>
            </a:r>
          </a:p>
        </p:txBody>
      </p:sp>
    </p:spTree>
    <p:extLst>
      <p:ext uri="{BB962C8B-B14F-4D97-AF65-F5344CB8AC3E}">
        <p14:creationId xmlns:p14="http://schemas.microsoft.com/office/powerpoint/2010/main" val="3032424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29</a:t>
            </a:fld>
            <a:endParaRPr lang="en-GB"/>
          </a:p>
        </p:txBody>
      </p:sp>
      <p:sp>
        <p:nvSpPr>
          <p:cNvPr id="4" name="Content Placeholder 3"/>
          <p:cNvSpPr>
            <a:spLocks noGrp="1"/>
          </p:cNvSpPr>
          <p:nvPr>
            <p:ph sz="quarter" idx="1"/>
          </p:nvPr>
        </p:nvSpPr>
        <p:spPr/>
        <p:txBody>
          <a:bodyPr/>
          <a:lstStyle/>
          <a:p>
            <a:r>
              <a:rPr lang="en-GB" dirty="0"/>
              <a:t>Determine the reactions of the continuous beam in the beam structure below, using force method.</a:t>
            </a:r>
          </a:p>
        </p:txBody>
      </p:sp>
      <p:cxnSp>
        <p:nvCxnSpPr>
          <p:cNvPr id="6" name="Straight Connector 5"/>
          <p:cNvCxnSpPr/>
          <p:nvPr/>
        </p:nvCxnSpPr>
        <p:spPr>
          <a:xfrm>
            <a:off x="1752600" y="4114800"/>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1524000" y="4143610"/>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85454" y="4540827"/>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6934200" y="4143610"/>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4246418" y="4143610"/>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781800" y="4777537"/>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4403618" y="4615295"/>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7101791" y="4615295"/>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114800" y="4777537"/>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752600" y="3429000"/>
            <a:ext cx="54102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flipV="1">
            <a:off x="1752600" y="5181600"/>
            <a:ext cx="2743200" cy="0"/>
          </a:xfrm>
          <a:prstGeom prst="straightConnector1">
            <a:avLst/>
          </a:prstGeom>
          <a:ln>
            <a:solidFill>
              <a:srgbClr val="7030A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495800" y="5185064"/>
            <a:ext cx="2743200" cy="0"/>
          </a:xfrm>
          <a:prstGeom prst="straightConnector1">
            <a:avLst/>
          </a:prstGeom>
          <a:ln>
            <a:solidFill>
              <a:srgbClr val="7030A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52700" y="5344614"/>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L</a:t>
            </a:r>
          </a:p>
        </p:txBody>
      </p:sp>
      <p:sp>
        <p:nvSpPr>
          <p:cNvPr id="25" name="TextBox 24"/>
          <p:cNvSpPr txBox="1"/>
          <p:nvPr/>
        </p:nvSpPr>
        <p:spPr>
          <a:xfrm>
            <a:off x="5295900" y="5344614"/>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L</a:t>
            </a:r>
          </a:p>
        </p:txBody>
      </p:sp>
      <p:sp>
        <p:nvSpPr>
          <p:cNvPr id="26" name="TextBox 25"/>
          <p:cNvSpPr txBox="1"/>
          <p:nvPr/>
        </p:nvSpPr>
        <p:spPr>
          <a:xfrm>
            <a:off x="3903518" y="3028890"/>
            <a:ext cx="1143000" cy="400110"/>
          </a:xfrm>
          <a:prstGeom prst="rect">
            <a:avLst/>
          </a:prstGeom>
          <a:noFill/>
        </p:spPr>
        <p:txBody>
          <a:bodyPr wrap="square" rtlCol="0">
            <a:spAutoFit/>
          </a:bodyPr>
          <a:lstStyle/>
          <a:p>
            <a:pPr algn="ctr"/>
            <a:r>
              <a:rPr lang="en-GB" sz="2000" b="1" i="1" dirty="0">
                <a:solidFill>
                  <a:srgbClr val="0070C0"/>
                </a:solidFill>
                <a:latin typeface="Times New Roman" panose="02020603050405020304" pitchFamily="18" charset="0"/>
                <a:cs typeface="Times New Roman" panose="02020603050405020304" pitchFamily="18" charset="0"/>
              </a:rPr>
              <a:t>w</a:t>
            </a:r>
          </a:p>
        </p:txBody>
      </p:sp>
      <p:sp>
        <p:nvSpPr>
          <p:cNvPr id="27" name="TextBox 26"/>
          <p:cNvSpPr txBox="1"/>
          <p:nvPr/>
        </p:nvSpPr>
        <p:spPr>
          <a:xfrm>
            <a:off x="1472045" y="4143468"/>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8" name="TextBox 27"/>
          <p:cNvSpPr txBox="1"/>
          <p:nvPr/>
        </p:nvSpPr>
        <p:spPr>
          <a:xfrm>
            <a:off x="4173681" y="4126468"/>
            <a:ext cx="1143000" cy="369332"/>
          </a:xfrm>
          <a:prstGeom prst="rect">
            <a:avLst/>
          </a:prstGeom>
          <a:noFill/>
        </p:spPr>
        <p:txBody>
          <a:bodyPr wrap="square" rtlCol="0">
            <a:spAutoFit/>
          </a:bodyPr>
          <a:lstStyle/>
          <a:p>
            <a:pPr algn="ctr"/>
            <a:r>
              <a:rPr lang="en-GB" b="1" dirty="0">
                <a:solidFill>
                  <a:srgbClr val="FF0000"/>
                </a:solidFill>
              </a:rPr>
              <a:t>B</a:t>
            </a:r>
          </a:p>
        </p:txBody>
      </p:sp>
      <p:sp>
        <p:nvSpPr>
          <p:cNvPr id="29" name="TextBox 28"/>
          <p:cNvSpPr txBox="1"/>
          <p:nvPr/>
        </p:nvSpPr>
        <p:spPr>
          <a:xfrm>
            <a:off x="6858000" y="4149436"/>
            <a:ext cx="1143000" cy="369332"/>
          </a:xfrm>
          <a:prstGeom prst="rect">
            <a:avLst/>
          </a:prstGeom>
          <a:noFill/>
        </p:spPr>
        <p:txBody>
          <a:bodyPr wrap="square" rtlCol="0">
            <a:spAutoFit/>
          </a:bodyPr>
          <a:lstStyle/>
          <a:p>
            <a:pPr algn="ctr"/>
            <a:r>
              <a:rPr lang="en-GB" b="1" dirty="0">
                <a:solidFill>
                  <a:srgbClr val="FF0000"/>
                </a:solidFill>
              </a:rPr>
              <a:t>C</a:t>
            </a:r>
          </a:p>
        </p:txBody>
      </p:sp>
    </p:spTree>
    <p:extLst>
      <p:ext uri="{BB962C8B-B14F-4D97-AF65-F5344CB8AC3E}">
        <p14:creationId xmlns:p14="http://schemas.microsoft.com/office/powerpoint/2010/main" val="408975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pPr algn="just"/>
            <a:r>
              <a:rPr lang="en-GB" dirty="0"/>
              <a:t>Familiarisation with force method (</a:t>
            </a:r>
            <a:r>
              <a:rPr lang="en-GB" i="1" dirty="0">
                <a:latin typeface="Times New Roman" panose="02020603050405020304" pitchFamily="18" charset="0"/>
                <a:cs typeface="Times New Roman" panose="02020603050405020304" pitchFamily="18" charset="0"/>
              </a:rPr>
              <a:t>flexibility method</a:t>
            </a:r>
            <a:r>
              <a:rPr lang="en-GB" dirty="0"/>
              <a:t>) also known as </a:t>
            </a:r>
            <a:r>
              <a:rPr lang="en-GB" i="1" dirty="0">
                <a:latin typeface="Times New Roman" panose="02020603050405020304" pitchFamily="18" charset="0"/>
                <a:cs typeface="Times New Roman" panose="02020603050405020304" pitchFamily="18" charset="0"/>
              </a:rPr>
              <a:t>Maxwell-Mohr</a:t>
            </a:r>
            <a:r>
              <a:rPr lang="en-GB" dirty="0"/>
              <a:t> method; </a:t>
            </a:r>
          </a:p>
          <a:p>
            <a:pPr algn="just"/>
            <a:r>
              <a:rPr lang="en-GB" dirty="0"/>
              <a:t>Ability to solve indeterminate structures (most structures in the real world are indeterminate).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51801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30</a:t>
            </a:fld>
            <a:endParaRPr lang="en-GB"/>
          </a:p>
        </p:txBody>
      </p:sp>
      <p:sp>
        <p:nvSpPr>
          <p:cNvPr id="4" name="Content Placeholder 3"/>
          <p:cNvSpPr>
            <a:spLocks noGrp="1"/>
          </p:cNvSpPr>
          <p:nvPr>
            <p:ph sz="quarter" idx="1"/>
          </p:nvPr>
        </p:nvSpPr>
        <p:spPr>
          <a:xfrm>
            <a:off x="301752" y="1527048"/>
            <a:ext cx="8503920" cy="603385"/>
          </a:xfrm>
        </p:spPr>
        <p:txBody>
          <a:bodyPr/>
          <a:lstStyle/>
          <a:p>
            <a:r>
              <a:rPr lang="en-GB" dirty="0"/>
              <a:t>Is the structure determinate or indeterminate?</a:t>
            </a:r>
          </a:p>
        </p:txBody>
      </p:sp>
      <p:cxnSp>
        <p:nvCxnSpPr>
          <p:cNvPr id="5" name="Straight Connector 4"/>
          <p:cNvCxnSpPr/>
          <p:nvPr/>
        </p:nvCxnSpPr>
        <p:spPr>
          <a:xfrm>
            <a:off x="2667000" y="4725454"/>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2438400" y="4754264"/>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99854" y="5151481"/>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7848600" y="4754264"/>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5160818" y="4754264"/>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696200" y="5388191"/>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5315618" y="5225949"/>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8003400" y="5225949"/>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29200" y="5388191"/>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667000" y="4039654"/>
            <a:ext cx="5410200" cy="533400"/>
          </a:xfrm>
          <a:prstGeom prst="rect">
            <a:avLst/>
          </a:prstGeom>
          <a:blipFill dpi="0" rotWithShape="1">
            <a:blip r:embed="rId3"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817918" y="3665683"/>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21" name="Straight Arrow Connector 20"/>
          <p:cNvCxnSpPr/>
          <p:nvPr/>
        </p:nvCxnSpPr>
        <p:spPr>
          <a:xfrm flipV="1">
            <a:off x="2667000" y="5388191"/>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62200" y="5719515"/>
            <a:ext cx="609600" cy="1"/>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372100" y="5638800"/>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077200" y="5638799"/>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Content Placeholder 3"/>
          <p:cNvSpPr txBox="1">
            <a:spLocks/>
          </p:cNvSpPr>
          <p:nvPr/>
        </p:nvSpPr>
        <p:spPr>
          <a:xfrm>
            <a:off x="304800" y="2010704"/>
            <a:ext cx="8503920" cy="60338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What is the degree of indeterminacy?</a:t>
            </a:r>
          </a:p>
        </p:txBody>
      </p:sp>
      <p:sp>
        <p:nvSpPr>
          <p:cNvPr id="27" name="Content Placeholder 3"/>
          <p:cNvSpPr txBox="1">
            <a:spLocks/>
          </p:cNvSpPr>
          <p:nvPr/>
        </p:nvSpPr>
        <p:spPr>
          <a:xfrm>
            <a:off x="304800" y="2494360"/>
            <a:ext cx="8503920" cy="60338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3 equations (knowns)</a:t>
            </a:r>
          </a:p>
        </p:txBody>
      </p:sp>
      <p:sp>
        <p:nvSpPr>
          <p:cNvPr id="28" name="TextBox 27"/>
          <p:cNvSpPr txBox="1"/>
          <p:nvPr/>
        </p:nvSpPr>
        <p:spPr>
          <a:xfrm>
            <a:off x="2386445" y="4741400"/>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9" name="TextBox 28"/>
          <p:cNvSpPr txBox="1"/>
          <p:nvPr/>
        </p:nvSpPr>
        <p:spPr>
          <a:xfrm>
            <a:off x="5088081" y="4724400"/>
            <a:ext cx="1143000" cy="369332"/>
          </a:xfrm>
          <a:prstGeom prst="rect">
            <a:avLst/>
          </a:prstGeom>
          <a:noFill/>
        </p:spPr>
        <p:txBody>
          <a:bodyPr wrap="square" rtlCol="0">
            <a:spAutoFit/>
          </a:bodyPr>
          <a:lstStyle/>
          <a:p>
            <a:pPr algn="ctr"/>
            <a:r>
              <a:rPr lang="en-GB" b="1" dirty="0">
                <a:solidFill>
                  <a:srgbClr val="FF0000"/>
                </a:solidFill>
              </a:rPr>
              <a:t>B</a:t>
            </a:r>
          </a:p>
        </p:txBody>
      </p:sp>
      <p:sp>
        <p:nvSpPr>
          <p:cNvPr id="30" name="TextBox 29"/>
          <p:cNvSpPr txBox="1"/>
          <p:nvPr/>
        </p:nvSpPr>
        <p:spPr>
          <a:xfrm>
            <a:off x="7772400" y="4747368"/>
            <a:ext cx="1143000" cy="369332"/>
          </a:xfrm>
          <a:prstGeom prst="rect">
            <a:avLst/>
          </a:prstGeom>
          <a:noFill/>
        </p:spPr>
        <p:txBody>
          <a:bodyPr wrap="square" rtlCol="0">
            <a:spAutoFit/>
          </a:bodyPr>
          <a:lstStyle/>
          <a:p>
            <a:pPr algn="ctr"/>
            <a:r>
              <a:rPr lang="en-GB" b="1" dirty="0">
                <a:solidFill>
                  <a:srgbClr val="FF0000"/>
                </a:solidFill>
              </a:rPr>
              <a:t>C</a:t>
            </a:r>
          </a:p>
        </p:txBody>
      </p:sp>
      <p:graphicFrame>
        <p:nvGraphicFramePr>
          <p:cNvPr id="31" name="Object 30"/>
          <p:cNvGraphicFramePr>
            <a:graphicFrameLocks noChangeAspect="1"/>
          </p:cNvGraphicFramePr>
          <p:nvPr>
            <p:extLst>
              <p:ext uri="{D42A27DB-BD31-4B8C-83A1-F6EECF244321}">
                <p14:modId xmlns:p14="http://schemas.microsoft.com/office/powerpoint/2010/main" val="1400456321"/>
              </p:ext>
            </p:extLst>
          </p:nvPr>
        </p:nvGraphicFramePr>
        <p:xfrm>
          <a:off x="304865" y="4191000"/>
          <a:ext cx="1447735" cy="1726145"/>
        </p:xfrm>
        <a:graphic>
          <a:graphicData uri="http://schemas.openxmlformats.org/presentationml/2006/ole">
            <mc:AlternateContent xmlns:mc="http://schemas.openxmlformats.org/markup-compatibility/2006">
              <mc:Choice xmlns:v="urn:schemas-microsoft-com:vml" Requires="v">
                <p:oleObj name="Equation" r:id="rId4" imgW="660240" imgH="787320" progId="Equation.3">
                  <p:embed/>
                </p:oleObj>
              </mc:Choice>
              <mc:Fallback>
                <p:oleObj name="Equation" r:id="rId4" imgW="660240" imgH="787320" progId="Equation.3">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65" y="4191000"/>
                        <a:ext cx="1447735" cy="1726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Content Placeholder 3"/>
          <p:cNvSpPr txBox="1">
            <a:spLocks/>
          </p:cNvSpPr>
          <p:nvPr/>
        </p:nvSpPr>
        <p:spPr>
          <a:xfrm>
            <a:off x="304800" y="2978015"/>
            <a:ext cx="8503920" cy="60338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4 reactions (unknowns) </a:t>
            </a:r>
          </a:p>
        </p:txBody>
      </p:sp>
    </p:spTree>
    <p:extLst>
      <p:ext uri="{BB962C8B-B14F-4D97-AF65-F5344CB8AC3E}">
        <p14:creationId xmlns:p14="http://schemas.microsoft.com/office/powerpoint/2010/main" val="16833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31</a:t>
            </a:fld>
            <a:endParaRPr lang="en-GB"/>
          </a:p>
        </p:txBody>
      </p:sp>
      <p:sp>
        <p:nvSpPr>
          <p:cNvPr id="4" name="Content Placeholder 3"/>
          <p:cNvSpPr>
            <a:spLocks noGrp="1"/>
          </p:cNvSpPr>
          <p:nvPr>
            <p:ph sz="quarter" idx="1"/>
          </p:nvPr>
        </p:nvSpPr>
        <p:spPr/>
        <p:txBody>
          <a:bodyPr/>
          <a:lstStyle/>
          <a:p>
            <a:r>
              <a:rPr lang="en-GB" dirty="0"/>
              <a:t>I intentionally choose support at </a:t>
            </a:r>
            <a:r>
              <a:rPr lang="en-GB" i="1" dirty="0">
                <a:latin typeface="Times New Roman" panose="02020603050405020304" pitchFamily="18" charset="0"/>
                <a:cs typeface="Times New Roman" panose="02020603050405020304" pitchFamily="18" charset="0"/>
              </a:rPr>
              <a:t>B</a:t>
            </a:r>
            <a:r>
              <a:rPr lang="en-GB" dirty="0"/>
              <a:t> as the redundant;</a:t>
            </a:r>
          </a:p>
          <a:p>
            <a:r>
              <a:rPr lang="en-GB" dirty="0"/>
              <a:t>The released structure is then loaded by redundant member;</a:t>
            </a:r>
          </a:p>
          <a:p>
            <a:r>
              <a:rPr lang="en-GB" dirty="0"/>
              <a:t>Vertical displacement at </a:t>
            </a:r>
            <a:r>
              <a:rPr lang="en-GB" i="1" dirty="0">
                <a:latin typeface="Times New Roman" panose="02020603050405020304" pitchFamily="18" charset="0"/>
                <a:cs typeface="Times New Roman" panose="02020603050405020304" pitchFamily="18" charset="0"/>
              </a:rPr>
              <a:t>B</a:t>
            </a:r>
            <a:r>
              <a:rPr lang="en-GB" i="1" dirty="0"/>
              <a:t> </a:t>
            </a:r>
            <a:r>
              <a:rPr lang="en-GB" dirty="0"/>
              <a:t>must be zero.</a:t>
            </a:r>
          </a:p>
        </p:txBody>
      </p:sp>
      <p:cxnSp>
        <p:nvCxnSpPr>
          <p:cNvPr id="5" name="Straight Connector 4"/>
          <p:cNvCxnSpPr/>
          <p:nvPr/>
        </p:nvCxnSpPr>
        <p:spPr>
          <a:xfrm>
            <a:off x="1814946" y="4622277"/>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1586346" y="46510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433946" y="504830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6996546" y="46510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4308764" y="46510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830292" y="528501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463564" y="5122772"/>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7167600" y="5122772"/>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63292" y="528501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814946" y="3936477"/>
            <a:ext cx="54102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965864" y="3562506"/>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16" name="Straight Arrow Connector 15"/>
          <p:cNvCxnSpPr/>
          <p:nvPr/>
        </p:nvCxnSpPr>
        <p:spPr>
          <a:xfrm flipV="1">
            <a:off x="1814946" y="5285014"/>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37364" y="4694887"/>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225146" y="5483667"/>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4391" y="4638223"/>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1" name="TextBox 20"/>
          <p:cNvSpPr txBox="1"/>
          <p:nvPr/>
        </p:nvSpPr>
        <p:spPr>
          <a:xfrm>
            <a:off x="4236027" y="4621223"/>
            <a:ext cx="1143000" cy="369332"/>
          </a:xfrm>
          <a:prstGeom prst="rect">
            <a:avLst/>
          </a:prstGeom>
          <a:noFill/>
        </p:spPr>
        <p:txBody>
          <a:bodyPr wrap="square" rtlCol="0">
            <a:spAutoFit/>
          </a:bodyPr>
          <a:lstStyle/>
          <a:p>
            <a:pPr algn="ctr"/>
            <a:r>
              <a:rPr lang="en-GB" b="1" dirty="0">
                <a:solidFill>
                  <a:srgbClr val="FF0000"/>
                </a:solidFill>
              </a:rPr>
              <a:t>B</a:t>
            </a:r>
          </a:p>
        </p:txBody>
      </p:sp>
      <p:sp>
        <p:nvSpPr>
          <p:cNvPr id="22" name="TextBox 21"/>
          <p:cNvSpPr txBox="1"/>
          <p:nvPr/>
        </p:nvSpPr>
        <p:spPr>
          <a:xfrm>
            <a:off x="6920346" y="4644191"/>
            <a:ext cx="1143000" cy="369332"/>
          </a:xfrm>
          <a:prstGeom prst="rect">
            <a:avLst/>
          </a:prstGeom>
          <a:noFill/>
        </p:spPr>
        <p:txBody>
          <a:bodyPr wrap="square" rtlCol="0">
            <a:spAutoFit/>
          </a:bodyPr>
          <a:lstStyle/>
          <a:p>
            <a:pPr algn="ctr"/>
            <a:r>
              <a:rPr lang="en-GB" b="1" dirty="0">
                <a:solidFill>
                  <a:srgbClr val="FF0000"/>
                </a:solidFill>
              </a:rPr>
              <a:t>C</a:t>
            </a:r>
          </a:p>
        </p:txBody>
      </p:sp>
      <p:sp>
        <p:nvSpPr>
          <p:cNvPr id="23" name="TextBox 22"/>
          <p:cNvSpPr txBox="1"/>
          <p:nvPr/>
        </p:nvSpPr>
        <p:spPr>
          <a:xfrm>
            <a:off x="1243446" y="5937231"/>
            <a:ext cx="1143000" cy="369332"/>
          </a:xfrm>
          <a:prstGeom prst="rect">
            <a:avLst/>
          </a:prstGeom>
          <a:noFill/>
        </p:spPr>
        <p:txBody>
          <a:bodyPr wrap="square" rtlCol="0">
            <a:spAutoFit/>
          </a:bodyPr>
          <a:lstStyle/>
          <a:p>
            <a:pPr algn="ctr"/>
            <a:r>
              <a:rPr lang="en-GB" b="1" i="1" dirty="0">
                <a:solidFill>
                  <a:srgbClr val="002060"/>
                </a:solidFill>
              </a:rPr>
              <a:t>R</a:t>
            </a:r>
            <a:r>
              <a:rPr lang="en-GB" b="1" i="1" baseline="-25000" dirty="0">
                <a:solidFill>
                  <a:srgbClr val="002060"/>
                </a:solidFill>
              </a:rPr>
              <a:t>A</a:t>
            </a:r>
          </a:p>
        </p:txBody>
      </p:sp>
      <p:sp>
        <p:nvSpPr>
          <p:cNvPr id="24" name="TextBox 23"/>
          <p:cNvSpPr txBox="1"/>
          <p:nvPr/>
        </p:nvSpPr>
        <p:spPr>
          <a:xfrm>
            <a:off x="6604740" y="6055713"/>
            <a:ext cx="1143000" cy="369332"/>
          </a:xfrm>
          <a:prstGeom prst="rect">
            <a:avLst/>
          </a:prstGeom>
          <a:noFill/>
        </p:spPr>
        <p:txBody>
          <a:bodyPr wrap="square" rtlCol="0">
            <a:spAutoFit/>
          </a:bodyPr>
          <a:lstStyle/>
          <a:p>
            <a:pPr algn="ctr"/>
            <a:r>
              <a:rPr lang="en-GB" b="1" i="1" dirty="0">
                <a:solidFill>
                  <a:srgbClr val="002060"/>
                </a:solidFill>
              </a:rPr>
              <a:t>R</a:t>
            </a:r>
            <a:r>
              <a:rPr lang="en-GB" b="1" i="1" baseline="-25000" dirty="0">
                <a:solidFill>
                  <a:srgbClr val="002060"/>
                </a:solidFill>
              </a:rPr>
              <a:t>C</a:t>
            </a:r>
          </a:p>
        </p:txBody>
      </p:sp>
      <p:sp>
        <p:nvSpPr>
          <p:cNvPr id="25" name="TextBox 24"/>
          <p:cNvSpPr txBox="1"/>
          <p:nvPr/>
        </p:nvSpPr>
        <p:spPr>
          <a:xfrm>
            <a:off x="3982212" y="5496765"/>
            <a:ext cx="1143000" cy="369332"/>
          </a:xfrm>
          <a:prstGeom prst="rect">
            <a:avLst/>
          </a:prstGeom>
          <a:noFill/>
        </p:spPr>
        <p:txBody>
          <a:bodyPr wrap="square" rtlCol="0">
            <a:spAutoFit/>
          </a:bodyPr>
          <a:lstStyle/>
          <a:p>
            <a:pPr algn="ctr"/>
            <a:r>
              <a:rPr lang="en-GB" b="1" i="1" dirty="0">
                <a:solidFill>
                  <a:srgbClr val="002060"/>
                </a:solidFill>
              </a:rPr>
              <a:t>R</a:t>
            </a:r>
            <a:r>
              <a:rPr lang="en-GB" b="1" i="1" baseline="-25000" dirty="0">
                <a:solidFill>
                  <a:srgbClr val="002060"/>
                </a:solidFill>
              </a:rPr>
              <a:t>B</a:t>
            </a:r>
            <a:r>
              <a:rPr lang="en-GB" b="1" i="1" dirty="0">
                <a:solidFill>
                  <a:srgbClr val="002060"/>
                </a:solidFill>
              </a:rPr>
              <a:t>=X</a:t>
            </a:r>
            <a:r>
              <a:rPr lang="en-GB" b="1" i="1" baseline="-25000" dirty="0">
                <a:solidFill>
                  <a:srgbClr val="002060"/>
                </a:solidFill>
              </a:rPr>
              <a:t>B</a:t>
            </a:r>
          </a:p>
        </p:txBody>
      </p:sp>
      <p:graphicFrame>
        <p:nvGraphicFramePr>
          <p:cNvPr id="26" name="Object 25"/>
          <p:cNvGraphicFramePr>
            <a:graphicFrameLocks noChangeAspect="1"/>
          </p:cNvGraphicFramePr>
          <p:nvPr>
            <p:extLst>
              <p:ext uri="{D42A27DB-BD31-4B8C-83A1-F6EECF244321}">
                <p14:modId xmlns:p14="http://schemas.microsoft.com/office/powerpoint/2010/main" val="1226233129"/>
              </p:ext>
            </p:extLst>
          </p:nvPr>
        </p:nvGraphicFramePr>
        <p:xfrm>
          <a:off x="3301318" y="4660205"/>
          <a:ext cx="1053942" cy="497695"/>
        </p:xfrm>
        <a:graphic>
          <a:graphicData uri="http://schemas.openxmlformats.org/presentationml/2006/ole">
            <mc:AlternateContent xmlns:mc="http://schemas.openxmlformats.org/markup-compatibility/2006">
              <mc:Choice xmlns:v="urn:schemas-microsoft-com:vml" Requires="v">
                <p:oleObj name="Equation" r:id="rId3" imgW="457200" imgH="215640" progId="Equation.3">
                  <p:embed/>
                </p:oleObj>
              </mc:Choice>
              <mc:Fallback>
                <p:oleObj name="Equation" r:id="rId3" imgW="457200" imgH="21564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318" y="4660205"/>
                        <a:ext cx="1053942" cy="4976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83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32</a:t>
            </a:fld>
            <a:endParaRPr lang="en-GB"/>
          </a:p>
        </p:txBody>
      </p:sp>
      <p:sp>
        <p:nvSpPr>
          <p:cNvPr id="4" name="Content Placeholder 3"/>
          <p:cNvSpPr>
            <a:spLocks noGrp="1"/>
          </p:cNvSpPr>
          <p:nvPr>
            <p:ph sz="quarter" idx="1"/>
          </p:nvPr>
        </p:nvSpPr>
        <p:spPr>
          <a:xfrm>
            <a:off x="301752" y="1447800"/>
            <a:ext cx="8503920" cy="4572000"/>
          </a:xfrm>
        </p:spPr>
        <p:txBody>
          <a:bodyPr>
            <a:normAutofit/>
          </a:bodyPr>
          <a:lstStyle/>
          <a:p>
            <a:r>
              <a:rPr lang="en-GB" sz="2400" dirty="0"/>
              <a:t>To determine redundant, we superimpose deflection due to external load and a unit value of the redundant multiplied by the magnitude of redundant </a:t>
            </a:r>
            <a:r>
              <a:rPr lang="en-GB" sz="2400" i="1" dirty="0">
                <a:latin typeface="Times New Roman" panose="02020603050405020304" pitchFamily="18" charset="0"/>
                <a:cs typeface="Times New Roman" panose="02020603050405020304" pitchFamily="18" charset="0"/>
              </a:rPr>
              <a:t>X</a:t>
            </a:r>
            <a:r>
              <a:rPr lang="en-GB" sz="2400" i="1" baseline="-25000" dirty="0">
                <a:latin typeface="Times New Roman" panose="02020603050405020304" pitchFamily="18" charset="0"/>
                <a:cs typeface="Times New Roman" panose="02020603050405020304" pitchFamily="18" charset="0"/>
              </a:rPr>
              <a:t>B</a:t>
            </a:r>
            <a:r>
              <a:rPr lang="en-GB" sz="2400" i="1" dirty="0"/>
              <a:t>.</a:t>
            </a:r>
          </a:p>
        </p:txBody>
      </p:sp>
      <p:cxnSp>
        <p:nvCxnSpPr>
          <p:cNvPr id="5" name="Straight Connector 4"/>
          <p:cNvCxnSpPr/>
          <p:nvPr/>
        </p:nvCxnSpPr>
        <p:spPr>
          <a:xfrm>
            <a:off x="609600" y="3636645"/>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381000" y="366545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2454" y="4062672"/>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5791200" y="366545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38800" y="4299382"/>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946000" y="4137140"/>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9600" y="2950845"/>
            <a:ext cx="54102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60518" y="2576874"/>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16" name="Straight Arrow Connector 15"/>
          <p:cNvCxnSpPr/>
          <p:nvPr/>
        </p:nvCxnSpPr>
        <p:spPr>
          <a:xfrm flipV="1">
            <a:off x="609600" y="4299382"/>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4549990"/>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9045" y="3652591"/>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2" name="TextBox 21"/>
          <p:cNvSpPr txBox="1"/>
          <p:nvPr/>
        </p:nvSpPr>
        <p:spPr>
          <a:xfrm>
            <a:off x="5715000" y="3658559"/>
            <a:ext cx="1143000" cy="369332"/>
          </a:xfrm>
          <a:prstGeom prst="rect">
            <a:avLst/>
          </a:prstGeom>
          <a:noFill/>
        </p:spPr>
        <p:txBody>
          <a:bodyPr wrap="square" rtlCol="0">
            <a:spAutoFit/>
          </a:bodyPr>
          <a:lstStyle/>
          <a:p>
            <a:pPr algn="ctr"/>
            <a:r>
              <a:rPr lang="en-GB" b="1" dirty="0">
                <a:solidFill>
                  <a:srgbClr val="FF0000"/>
                </a:solidFill>
              </a:rPr>
              <a:t>C</a:t>
            </a:r>
          </a:p>
        </p:txBody>
      </p:sp>
      <p:cxnSp>
        <p:nvCxnSpPr>
          <p:cNvPr id="23" name="Straight Connector 22"/>
          <p:cNvCxnSpPr/>
          <p:nvPr/>
        </p:nvCxnSpPr>
        <p:spPr>
          <a:xfrm>
            <a:off x="3148447" y="5814263"/>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2919847" y="5843073"/>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81301" y="624029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p:cNvSpPr/>
          <p:nvPr/>
        </p:nvSpPr>
        <p:spPr>
          <a:xfrm>
            <a:off x="8330047" y="5843073"/>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177647" y="647700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8478510" y="6314758"/>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flipV="1">
            <a:off x="5853547" y="5911418"/>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67892" y="5830209"/>
            <a:ext cx="1143000" cy="369332"/>
          </a:xfrm>
          <a:prstGeom prst="rect">
            <a:avLst/>
          </a:prstGeom>
          <a:noFill/>
        </p:spPr>
        <p:txBody>
          <a:bodyPr wrap="square" rtlCol="0">
            <a:spAutoFit/>
          </a:bodyPr>
          <a:lstStyle/>
          <a:p>
            <a:pPr algn="ctr"/>
            <a:r>
              <a:rPr lang="en-GB" b="1" dirty="0">
                <a:solidFill>
                  <a:srgbClr val="FF0000"/>
                </a:solidFill>
              </a:rPr>
              <a:t>A</a:t>
            </a:r>
          </a:p>
        </p:txBody>
      </p:sp>
      <p:sp>
        <p:nvSpPr>
          <p:cNvPr id="39" name="TextBox 38"/>
          <p:cNvSpPr txBox="1"/>
          <p:nvPr/>
        </p:nvSpPr>
        <p:spPr>
          <a:xfrm>
            <a:off x="5569528" y="5813209"/>
            <a:ext cx="1143000" cy="369332"/>
          </a:xfrm>
          <a:prstGeom prst="rect">
            <a:avLst/>
          </a:prstGeom>
          <a:noFill/>
        </p:spPr>
        <p:txBody>
          <a:bodyPr wrap="square" rtlCol="0">
            <a:spAutoFit/>
          </a:bodyPr>
          <a:lstStyle/>
          <a:p>
            <a:pPr algn="ctr"/>
            <a:r>
              <a:rPr lang="en-GB" b="1" dirty="0">
                <a:solidFill>
                  <a:srgbClr val="FF0000"/>
                </a:solidFill>
              </a:rPr>
              <a:t>B</a:t>
            </a:r>
          </a:p>
        </p:txBody>
      </p:sp>
      <p:sp>
        <p:nvSpPr>
          <p:cNvPr id="40" name="TextBox 39"/>
          <p:cNvSpPr txBox="1"/>
          <p:nvPr/>
        </p:nvSpPr>
        <p:spPr>
          <a:xfrm>
            <a:off x="8253847" y="5564786"/>
            <a:ext cx="1143000" cy="369332"/>
          </a:xfrm>
          <a:prstGeom prst="rect">
            <a:avLst/>
          </a:prstGeom>
          <a:noFill/>
        </p:spPr>
        <p:txBody>
          <a:bodyPr wrap="square" rtlCol="0">
            <a:spAutoFit/>
          </a:bodyPr>
          <a:lstStyle/>
          <a:p>
            <a:pPr algn="ctr"/>
            <a:r>
              <a:rPr lang="en-GB" b="1" dirty="0">
                <a:solidFill>
                  <a:srgbClr val="FF0000"/>
                </a:solidFill>
              </a:rPr>
              <a:t>C</a:t>
            </a:r>
          </a:p>
        </p:txBody>
      </p:sp>
      <p:sp>
        <p:nvSpPr>
          <p:cNvPr id="41" name="TextBox 40"/>
          <p:cNvSpPr txBox="1"/>
          <p:nvPr/>
        </p:nvSpPr>
        <p:spPr>
          <a:xfrm>
            <a:off x="325581" y="4490654"/>
            <a:ext cx="1143000" cy="369332"/>
          </a:xfrm>
          <a:prstGeom prst="rect">
            <a:avLst/>
          </a:prstGeom>
          <a:noFill/>
        </p:spPr>
        <p:txBody>
          <a:bodyPr wrap="square" rtlCol="0">
            <a:spAutoFit/>
          </a:bodyPr>
          <a:lstStyle/>
          <a:p>
            <a:pPr algn="ct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5735781" y="4713292"/>
            <a:ext cx="1143000" cy="369332"/>
          </a:xfrm>
          <a:prstGeom prst="rect">
            <a:avLst/>
          </a:prstGeom>
          <a:noFill/>
        </p:spPr>
        <p:txBody>
          <a:bodyPr wrap="square" rtlCol="0">
            <a:spAutoFit/>
          </a:bodyPr>
          <a:lstStyle/>
          <a:p>
            <a:pPr algn="ct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44" name="Freeform 43"/>
          <p:cNvSpPr/>
          <p:nvPr/>
        </p:nvSpPr>
        <p:spPr>
          <a:xfrm>
            <a:off x="602673" y="3647209"/>
            <a:ext cx="5403272" cy="633963"/>
          </a:xfrm>
          <a:custGeom>
            <a:avLst/>
            <a:gdLst>
              <a:gd name="connsiteX0" fmla="*/ 0 w 5403272"/>
              <a:gd name="connsiteY0" fmla="*/ 0 h 633963"/>
              <a:gd name="connsiteX1" fmla="*/ 2441863 w 5403272"/>
              <a:gd name="connsiteY1" fmla="*/ 633846 h 633963"/>
              <a:gd name="connsiteX2" fmla="*/ 5403272 w 5403272"/>
              <a:gd name="connsiteY2" fmla="*/ 41564 h 633963"/>
            </a:gdLst>
            <a:ahLst/>
            <a:cxnLst>
              <a:cxn ang="0">
                <a:pos x="connsiteX0" y="connsiteY0"/>
              </a:cxn>
              <a:cxn ang="0">
                <a:pos x="connsiteX1" y="connsiteY1"/>
              </a:cxn>
              <a:cxn ang="0">
                <a:pos x="connsiteX2" y="connsiteY2"/>
              </a:cxn>
            </a:cxnLst>
            <a:rect l="l" t="t" r="r" b="b"/>
            <a:pathLst>
              <a:path w="5403272" h="633963">
                <a:moveTo>
                  <a:pt x="0" y="0"/>
                </a:moveTo>
                <a:cubicBezTo>
                  <a:pt x="770659" y="313459"/>
                  <a:pt x="1541318" y="626919"/>
                  <a:pt x="2441863" y="633846"/>
                </a:cubicBezTo>
                <a:cubicBezTo>
                  <a:pt x="3342408" y="640773"/>
                  <a:pt x="4372840" y="341168"/>
                  <a:pt x="5403272" y="415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Object 44"/>
          <p:cNvGraphicFramePr>
            <a:graphicFrameLocks noChangeAspect="1"/>
          </p:cNvGraphicFramePr>
          <p:nvPr>
            <p:extLst>
              <p:ext uri="{D42A27DB-BD31-4B8C-83A1-F6EECF244321}">
                <p14:modId xmlns:p14="http://schemas.microsoft.com/office/powerpoint/2010/main" val="1792336650"/>
              </p:ext>
            </p:extLst>
          </p:nvPr>
        </p:nvGraphicFramePr>
        <p:xfrm>
          <a:off x="2667000" y="3681413"/>
          <a:ext cx="614363" cy="525462"/>
        </p:xfrm>
        <a:graphic>
          <a:graphicData uri="http://schemas.openxmlformats.org/presentationml/2006/ole">
            <mc:AlternateContent xmlns:mc="http://schemas.openxmlformats.org/markup-compatibility/2006">
              <mc:Choice xmlns:v="urn:schemas-microsoft-com:vml" Requires="v">
                <p:oleObj name="Equation" r:id="rId3" imgW="266400" imgH="228600" progId="Equation.3">
                  <p:embed/>
                </p:oleObj>
              </mc:Choice>
              <mc:Fallback>
                <p:oleObj name="Equation" r:id="rId3" imgW="266400" imgH="228600" progId="Equation.3">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81413"/>
                        <a:ext cx="614363"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7" name="Straight Arrow Connector 46"/>
          <p:cNvCxnSpPr/>
          <p:nvPr/>
        </p:nvCxnSpPr>
        <p:spPr>
          <a:xfrm>
            <a:off x="3377047" y="3658559"/>
            <a:ext cx="0" cy="622613"/>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6400" y="6144302"/>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1</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V="1">
            <a:off x="3144983" y="5903046"/>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5965" y="5877791"/>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276600" y="6094318"/>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0.5</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7543800" y="6064827"/>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0.5</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53" name="Freeform 52"/>
          <p:cNvSpPr/>
          <p:nvPr/>
        </p:nvSpPr>
        <p:spPr>
          <a:xfrm flipV="1">
            <a:off x="3134591" y="5342887"/>
            <a:ext cx="5403272" cy="458704"/>
          </a:xfrm>
          <a:custGeom>
            <a:avLst/>
            <a:gdLst>
              <a:gd name="connsiteX0" fmla="*/ 0 w 5403272"/>
              <a:gd name="connsiteY0" fmla="*/ 0 h 633963"/>
              <a:gd name="connsiteX1" fmla="*/ 2441863 w 5403272"/>
              <a:gd name="connsiteY1" fmla="*/ 633846 h 633963"/>
              <a:gd name="connsiteX2" fmla="*/ 5403272 w 5403272"/>
              <a:gd name="connsiteY2" fmla="*/ 41564 h 633963"/>
            </a:gdLst>
            <a:ahLst/>
            <a:cxnLst>
              <a:cxn ang="0">
                <a:pos x="connsiteX0" y="connsiteY0"/>
              </a:cxn>
              <a:cxn ang="0">
                <a:pos x="connsiteX1" y="connsiteY1"/>
              </a:cxn>
              <a:cxn ang="0">
                <a:pos x="connsiteX2" y="connsiteY2"/>
              </a:cxn>
            </a:cxnLst>
            <a:rect l="l" t="t" r="r" b="b"/>
            <a:pathLst>
              <a:path w="5403272" h="633963">
                <a:moveTo>
                  <a:pt x="0" y="0"/>
                </a:moveTo>
                <a:cubicBezTo>
                  <a:pt x="770659" y="313459"/>
                  <a:pt x="1541318" y="626919"/>
                  <a:pt x="2441863" y="633846"/>
                </a:cubicBezTo>
                <a:cubicBezTo>
                  <a:pt x="3342408" y="640773"/>
                  <a:pt x="4372840" y="341168"/>
                  <a:pt x="5403272" y="415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p:cNvCxnSpPr/>
          <p:nvPr/>
        </p:nvCxnSpPr>
        <p:spPr>
          <a:xfrm>
            <a:off x="5853547" y="5342887"/>
            <a:ext cx="3462" cy="41367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6" name="Object 55"/>
          <p:cNvGraphicFramePr>
            <a:graphicFrameLocks noChangeAspect="1"/>
          </p:cNvGraphicFramePr>
          <p:nvPr>
            <p:extLst>
              <p:ext uri="{D42A27DB-BD31-4B8C-83A1-F6EECF244321}">
                <p14:modId xmlns:p14="http://schemas.microsoft.com/office/powerpoint/2010/main" val="1084635282"/>
              </p:ext>
            </p:extLst>
          </p:nvPr>
        </p:nvGraphicFramePr>
        <p:xfrm>
          <a:off x="5281613" y="5280025"/>
          <a:ext cx="555625" cy="495300"/>
        </p:xfrm>
        <a:graphic>
          <a:graphicData uri="http://schemas.openxmlformats.org/presentationml/2006/ole">
            <mc:AlternateContent xmlns:mc="http://schemas.openxmlformats.org/markup-compatibility/2006">
              <mc:Choice xmlns:v="urn:schemas-microsoft-com:vml" Requires="v">
                <p:oleObj name="Equation" r:id="rId5" imgW="241200" imgH="215640" progId="Equation.3">
                  <p:embed/>
                </p:oleObj>
              </mc:Choice>
              <mc:Fallback>
                <p:oleObj name="Equation" r:id="rId5" imgW="241200" imgH="21564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1613" y="5280025"/>
                        <a:ext cx="5556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56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4" presetClass="emph" presetSubtype="0" fill="hold" nodeType="clickEffect">
                                  <p:stCondLst>
                                    <p:cond delay="0"/>
                                  </p:stCondLst>
                                  <p:childTnLst>
                                    <p:animClr clrSpc="hsl" dir="cw">
                                      <p:cBhvr override="childStyle">
                                        <p:cTn id="80" dur="500" fill="hold"/>
                                        <p:tgtEl>
                                          <p:spTgt spid="4">
                                            <p:txEl>
                                              <p:pRg st="0" end="0"/>
                                            </p:txEl>
                                          </p:spTgt>
                                        </p:tgtEl>
                                        <p:attrNameLst>
                                          <p:attrName>style.color</p:attrName>
                                        </p:attrNameLst>
                                      </p:cBhvr>
                                      <p:by>
                                        <p:hsl h="0" s="-12549" l="-25098"/>
                                      </p:by>
                                    </p:animClr>
                                    <p:animClr clrSpc="hsl" dir="cw">
                                      <p:cBhvr>
                                        <p:cTn id="81" dur="500" fill="hold"/>
                                        <p:tgtEl>
                                          <p:spTgt spid="4">
                                            <p:txEl>
                                              <p:pRg st="0" end="0"/>
                                            </p:txEl>
                                          </p:spTgt>
                                        </p:tgtEl>
                                        <p:attrNameLst>
                                          <p:attrName>fillcolor</p:attrName>
                                        </p:attrNameLst>
                                      </p:cBhvr>
                                      <p:by>
                                        <p:hsl h="0" s="-12549" l="-25098"/>
                                      </p:by>
                                    </p:animClr>
                                    <p:animClr clrSpc="hsl" dir="cw">
                                      <p:cBhvr>
                                        <p:cTn id="82" dur="500" fill="hold"/>
                                        <p:tgtEl>
                                          <p:spTgt spid="4">
                                            <p:txEl>
                                              <p:pRg st="0" end="0"/>
                                            </p:txEl>
                                          </p:spTgt>
                                        </p:tgtEl>
                                        <p:attrNameLst>
                                          <p:attrName>stroke.color</p:attrName>
                                        </p:attrNameLst>
                                      </p:cBhvr>
                                      <p:by>
                                        <p:hsl h="0" s="-12549" l="-25098"/>
                                      </p:by>
                                    </p:animClr>
                                    <p:set>
                                      <p:cBhvr>
                                        <p:cTn id="83"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4" grpId="0" animBg="1"/>
      <p:bldP spid="15" grpId="0"/>
      <p:bldP spid="20" grpId="0"/>
      <p:bldP spid="22" grpId="0"/>
      <p:bldP spid="24" grpId="0" animBg="1"/>
      <p:bldP spid="25" grpId="0" animBg="1"/>
      <p:bldP spid="26" grpId="0" animBg="1"/>
      <p:bldP spid="28" grpId="0" animBg="1"/>
      <p:bldP spid="30" grpId="0" animBg="1"/>
      <p:bldP spid="38" grpId="0"/>
      <p:bldP spid="39" grpId="0"/>
      <p:bldP spid="40" grpId="0"/>
      <p:bldP spid="41" grpId="0"/>
      <p:bldP spid="42" grpId="0"/>
      <p:bldP spid="44" grpId="0" animBg="1"/>
      <p:bldP spid="48" grpId="0"/>
      <p:bldP spid="51" grpId="0"/>
      <p:bldP spid="52" grpId="0"/>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33</a:t>
            </a:fld>
            <a:endParaRPr lang="en-GB"/>
          </a:p>
        </p:txBody>
      </p:sp>
      <p:cxnSp>
        <p:nvCxnSpPr>
          <p:cNvPr id="5" name="Straight Connector 4"/>
          <p:cNvCxnSpPr/>
          <p:nvPr/>
        </p:nvCxnSpPr>
        <p:spPr>
          <a:xfrm>
            <a:off x="609600" y="3636645"/>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381000" y="366545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2454" y="4062672"/>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5791200" y="366545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38800" y="4299382"/>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946000" y="4137140"/>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609600" y="2950845"/>
            <a:ext cx="5410200" cy="533400"/>
          </a:xfrm>
          <a:prstGeom prst="rect">
            <a:avLst/>
          </a:prstGeom>
          <a:blipFill dpi="0" rotWithShape="1">
            <a:blip r:embed="rId3"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60518" y="2576874"/>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16" name="Straight Arrow Connector 15"/>
          <p:cNvCxnSpPr/>
          <p:nvPr/>
        </p:nvCxnSpPr>
        <p:spPr>
          <a:xfrm flipV="1">
            <a:off x="609600" y="4299382"/>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4549990"/>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9045" y="3652591"/>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2" name="TextBox 21"/>
          <p:cNvSpPr txBox="1"/>
          <p:nvPr/>
        </p:nvSpPr>
        <p:spPr>
          <a:xfrm>
            <a:off x="5715000" y="3658559"/>
            <a:ext cx="1143000" cy="369332"/>
          </a:xfrm>
          <a:prstGeom prst="rect">
            <a:avLst/>
          </a:prstGeom>
          <a:noFill/>
        </p:spPr>
        <p:txBody>
          <a:bodyPr wrap="square" rtlCol="0">
            <a:spAutoFit/>
          </a:bodyPr>
          <a:lstStyle/>
          <a:p>
            <a:pPr algn="ctr"/>
            <a:r>
              <a:rPr lang="en-GB" b="1" dirty="0">
                <a:solidFill>
                  <a:srgbClr val="FF0000"/>
                </a:solidFill>
              </a:rPr>
              <a:t>C</a:t>
            </a:r>
          </a:p>
        </p:txBody>
      </p:sp>
      <p:cxnSp>
        <p:nvCxnSpPr>
          <p:cNvPr id="23" name="Straight Connector 22"/>
          <p:cNvCxnSpPr/>
          <p:nvPr/>
        </p:nvCxnSpPr>
        <p:spPr>
          <a:xfrm>
            <a:off x="3148447" y="5814263"/>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2919847" y="5843073"/>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81301" y="624029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p:cNvSpPr/>
          <p:nvPr/>
        </p:nvSpPr>
        <p:spPr>
          <a:xfrm>
            <a:off x="8330047" y="5843073"/>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177647" y="647700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8474075" y="6314758"/>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flipV="1">
            <a:off x="5853547" y="5911418"/>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67892" y="5830209"/>
            <a:ext cx="1143000" cy="369332"/>
          </a:xfrm>
          <a:prstGeom prst="rect">
            <a:avLst/>
          </a:prstGeom>
          <a:noFill/>
        </p:spPr>
        <p:txBody>
          <a:bodyPr wrap="square" rtlCol="0">
            <a:spAutoFit/>
          </a:bodyPr>
          <a:lstStyle/>
          <a:p>
            <a:pPr algn="ctr"/>
            <a:r>
              <a:rPr lang="en-GB" b="1" dirty="0">
                <a:solidFill>
                  <a:srgbClr val="FF0000"/>
                </a:solidFill>
              </a:rPr>
              <a:t>A</a:t>
            </a:r>
          </a:p>
        </p:txBody>
      </p:sp>
      <p:sp>
        <p:nvSpPr>
          <p:cNvPr id="39" name="TextBox 38"/>
          <p:cNvSpPr txBox="1"/>
          <p:nvPr/>
        </p:nvSpPr>
        <p:spPr>
          <a:xfrm>
            <a:off x="5569528" y="5813209"/>
            <a:ext cx="1143000" cy="369332"/>
          </a:xfrm>
          <a:prstGeom prst="rect">
            <a:avLst/>
          </a:prstGeom>
          <a:noFill/>
        </p:spPr>
        <p:txBody>
          <a:bodyPr wrap="square" rtlCol="0">
            <a:spAutoFit/>
          </a:bodyPr>
          <a:lstStyle/>
          <a:p>
            <a:pPr algn="ctr"/>
            <a:r>
              <a:rPr lang="en-GB" b="1" dirty="0">
                <a:solidFill>
                  <a:srgbClr val="FF0000"/>
                </a:solidFill>
              </a:rPr>
              <a:t>B</a:t>
            </a:r>
          </a:p>
        </p:txBody>
      </p:sp>
      <p:sp>
        <p:nvSpPr>
          <p:cNvPr id="40" name="TextBox 39"/>
          <p:cNvSpPr txBox="1"/>
          <p:nvPr/>
        </p:nvSpPr>
        <p:spPr>
          <a:xfrm>
            <a:off x="8253847" y="5564786"/>
            <a:ext cx="1143000" cy="369332"/>
          </a:xfrm>
          <a:prstGeom prst="rect">
            <a:avLst/>
          </a:prstGeom>
          <a:noFill/>
        </p:spPr>
        <p:txBody>
          <a:bodyPr wrap="square" rtlCol="0">
            <a:spAutoFit/>
          </a:bodyPr>
          <a:lstStyle/>
          <a:p>
            <a:pPr algn="ctr"/>
            <a:r>
              <a:rPr lang="en-GB" b="1" dirty="0">
                <a:solidFill>
                  <a:srgbClr val="FF0000"/>
                </a:solidFill>
              </a:rPr>
              <a:t>C</a:t>
            </a:r>
          </a:p>
        </p:txBody>
      </p:sp>
      <p:sp>
        <p:nvSpPr>
          <p:cNvPr id="41" name="TextBox 40"/>
          <p:cNvSpPr txBox="1"/>
          <p:nvPr/>
        </p:nvSpPr>
        <p:spPr>
          <a:xfrm>
            <a:off x="325581" y="4490654"/>
            <a:ext cx="1143000" cy="369332"/>
          </a:xfrm>
          <a:prstGeom prst="rect">
            <a:avLst/>
          </a:prstGeom>
          <a:noFill/>
        </p:spPr>
        <p:txBody>
          <a:bodyPr wrap="square" rtlCol="0">
            <a:spAutoFit/>
          </a:bodyPr>
          <a:lstStyle/>
          <a:p>
            <a:pPr algn="ct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5735781" y="4713292"/>
            <a:ext cx="1143000" cy="369332"/>
          </a:xfrm>
          <a:prstGeom prst="rect">
            <a:avLst/>
          </a:prstGeom>
          <a:noFill/>
        </p:spPr>
        <p:txBody>
          <a:bodyPr wrap="square" rtlCol="0">
            <a:spAutoFit/>
          </a:bodyPr>
          <a:lstStyle/>
          <a:p>
            <a:pPr algn="ct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44" name="Freeform 43"/>
          <p:cNvSpPr/>
          <p:nvPr/>
        </p:nvSpPr>
        <p:spPr>
          <a:xfrm>
            <a:off x="602673" y="3647209"/>
            <a:ext cx="5403272" cy="633963"/>
          </a:xfrm>
          <a:custGeom>
            <a:avLst/>
            <a:gdLst>
              <a:gd name="connsiteX0" fmla="*/ 0 w 5403272"/>
              <a:gd name="connsiteY0" fmla="*/ 0 h 633963"/>
              <a:gd name="connsiteX1" fmla="*/ 2441863 w 5403272"/>
              <a:gd name="connsiteY1" fmla="*/ 633846 h 633963"/>
              <a:gd name="connsiteX2" fmla="*/ 5403272 w 5403272"/>
              <a:gd name="connsiteY2" fmla="*/ 41564 h 633963"/>
            </a:gdLst>
            <a:ahLst/>
            <a:cxnLst>
              <a:cxn ang="0">
                <a:pos x="connsiteX0" y="connsiteY0"/>
              </a:cxn>
              <a:cxn ang="0">
                <a:pos x="connsiteX1" y="connsiteY1"/>
              </a:cxn>
              <a:cxn ang="0">
                <a:pos x="connsiteX2" y="connsiteY2"/>
              </a:cxn>
            </a:cxnLst>
            <a:rect l="l" t="t" r="r" b="b"/>
            <a:pathLst>
              <a:path w="5403272" h="633963">
                <a:moveTo>
                  <a:pt x="0" y="0"/>
                </a:moveTo>
                <a:cubicBezTo>
                  <a:pt x="770659" y="313459"/>
                  <a:pt x="1541318" y="626919"/>
                  <a:pt x="2441863" y="633846"/>
                </a:cubicBezTo>
                <a:cubicBezTo>
                  <a:pt x="3342408" y="640773"/>
                  <a:pt x="4372840" y="341168"/>
                  <a:pt x="5403272" y="415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Object 44"/>
          <p:cNvGraphicFramePr>
            <a:graphicFrameLocks noChangeAspect="1"/>
          </p:cNvGraphicFramePr>
          <p:nvPr/>
        </p:nvGraphicFramePr>
        <p:xfrm>
          <a:off x="2667000" y="3681413"/>
          <a:ext cx="614363" cy="525462"/>
        </p:xfrm>
        <a:graphic>
          <a:graphicData uri="http://schemas.openxmlformats.org/presentationml/2006/ole">
            <mc:AlternateContent xmlns:mc="http://schemas.openxmlformats.org/markup-compatibility/2006">
              <mc:Choice xmlns:v="urn:schemas-microsoft-com:vml" Requires="v">
                <p:oleObj name="Equation" r:id="rId4" imgW="266400" imgH="228600" progId="Equation.3">
                  <p:embed/>
                </p:oleObj>
              </mc:Choice>
              <mc:Fallback>
                <p:oleObj name="Equation" r:id="rId4" imgW="266400" imgH="228600" progId="Equation.3">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681413"/>
                        <a:ext cx="614363"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7" name="Straight Arrow Connector 46"/>
          <p:cNvCxnSpPr/>
          <p:nvPr/>
        </p:nvCxnSpPr>
        <p:spPr>
          <a:xfrm>
            <a:off x="3377047" y="3658559"/>
            <a:ext cx="0" cy="622613"/>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6400" y="6144302"/>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1</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V="1">
            <a:off x="3144983" y="5903046"/>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5965" y="5877791"/>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276600" y="6094318"/>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-0.5</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7543800" y="6064827"/>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-0.5</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53" name="Freeform 52"/>
          <p:cNvSpPr/>
          <p:nvPr/>
        </p:nvSpPr>
        <p:spPr>
          <a:xfrm flipV="1">
            <a:off x="3134591" y="5342887"/>
            <a:ext cx="5403272" cy="458704"/>
          </a:xfrm>
          <a:custGeom>
            <a:avLst/>
            <a:gdLst>
              <a:gd name="connsiteX0" fmla="*/ 0 w 5403272"/>
              <a:gd name="connsiteY0" fmla="*/ 0 h 633963"/>
              <a:gd name="connsiteX1" fmla="*/ 2441863 w 5403272"/>
              <a:gd name="connsiteY1" fmla="*/ 633846 h 633963"/>
              <a:gd name="connsiteX2" fmla="*/ 5403272 w 5403272"/>
              <a:gd name="connsiteY2" fmla="*/ 41564 h 633963"/>
            </a:gdLst>
            <a:ahLst/>
            <a:cxnLst>
              <a:cxn ang="0">
                <a:pos x="connsiteX0" y="connsiteY0"/>
              </a:cxn>
              <a:cxn ang="0">
                <a:pos x="connsiteX1" y="connsiteY1"/>
              </a:cxn>
              <a:cxn ang="0">
                <a:pos x="connsiteX2" y="connsiteY2"/>
              </a:cxn>
            </a:cxnLst>
            <a:rect l="l" t="t" r="r" b="b"/>
            <a:pathLst>
              <a:path w="5403272" h="633963">
                <a:moveTo>
                  <a:pt x="0" y="0"/>
                </a:moveTo>
                <a:cubicBezTo>
                  <a:pt x="770659" y="313459"/>
                  <a:pt x="1541318" y="626919"/>
                  <a:pt x="2441863" y="633846"/>
                </a:cubicBezTo>
                <a:cubicBezTo>
                  <a:pt x="3342408" y="640773"/>
                  <a:pt x="4372840" y="341168"/>
                  <a:pt x="5403272" y="415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p:cNvCxnSpPr/>
          <p:nvPr/>
        </p:nvCxnSpPr>
        <p:spPr>
          <a:xfrm>
            <a:off x="5853547" y="5342887"/>
            <a:ext cx="3462" cy="41367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6" name="Object 55"/>
          <p:cNvGraphicFramePr>
            <a:graphicFrameLocks noChangeAspect="1"/>
          </p:cNvGraphicFramePr>
          <p:nvPr/>
        </p:nvGraphicFramePr>
        <p:xfrm>
          <a:off x="5281613" y="5280025"/>
          <a:ext cx="555625" cy="495300"/>
        </p:xfrm>
        <a:graphic>
          <a:graphicData uri="http://schemas.openxmlformats.org/presentationml/2006/ole">
            <mc:AlternateContent xmlns:mc="http://schemas.openxmlformats.org/markup-compatibility/2006">
              <mc:Choice xmlns:v="urn:schemas-microsoft-com:vml" Requires="v">
                <p:oleObj name="Equation" r:id="rId6" imgW="241200" imgH="215640" progId="Equation.3">
                  <p:embed/>
                </p:oleObj>
              </mc:Choice>
              <mc:Fallback>
                <p:oleObj name="Equation" r:id="rId6" imgW="241200" imgH="215640" progId="Equation.3">
                  <p:embed/>
                  <p:pic>
                    <p:nvPicPr>
                      <p:cNvPr id="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1613" y="5280025"/>
                        <a:ext cx="5556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66541081"/>
              </p:ext>
            </p:extLst>
          </p:nvPr>
        </p:nvGraphicFramePr>
        <p:xfrm>
          <a:off x="298450" y="1697905"/>
          <a:ext cx="2555875" cy="479425"/>
        </p:xfrm>
        <a:graphic>
          <a:graphicData uri="http://schemas.openxmlformats.org/presentationml/2006/ole">
            <mc:AlternateContent xmlns:mc="http://schemas.openxmlformats.org/markup-compatibility/2006">
              <mc:Choice xmlns:v="urn:schemas-microsoft-com:vml" Requires="v">
                <p:oleObj name="Equation" r:id="rId8" imgW="1218960" imgH="228600" progId="Equation.3">
                  <p:embed/>
                </p:oleObj>
              </mc:Choice>
              <mc:Fallback>
                <p:oleObj name="Equation" r:id="rId8" imgW="1218960" imgH="228600" progId="Equation.3">
                  <p:embed/>
                  <p:pic>
                    <p:nvPicPr>
                      <p:cNvPr id="0"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450" y="1697905"/>
                        <a:ext cx="255587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70873880"/>
              </p:ext>
            </p:extLst>
          </p:nvPr>
        </p:nvGraphicFramePr>
        <p:xfrm>
          <a:off x="2895600" y="1448523"/>
          <a:ext cx="4605337" cy="904875"/>
        </p:xfrm>
        <a:graphic>
          <a:graphicData uri="http://schemas.openxmlformats.org/presentationml/2006/ole">
            <mc:AlternateContent xmlns:mc="http://schemas.openxmlformats.org/markup-compatibility/2006">
              <mc:Choice xmlns:v="urn:schemas-microsoft-com:vml" Requires="v">
                <p:oleObj name="Equation" r:id="rId10" imgW="2197080" imgH="431640" progId="Equation.3">
                  <p:embed/>
                </p:oleObj>
              </mc:Choice>
              <mc:Fallback>
                <p:oleObj name="Equation" r:id="rId10" imgW="2197080" imgH="431640" progId="Equation.3">
                  <p:embed/>
                  <p:pic>
                    <p:nvPicPr>
                      <p:cNvPr id="0"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1448523"/>
                        <a:ext cx="4605337"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145406132"/>
              </p:ext>
            </p:extLst>
          </p:nvPr>
        </p:nvGraphicFramePr>
        <p:xfrm>
          <a:off x="6496050" y="2455863"/>
          <a:ext cx="2343150" cy="479425"/>
        </p:xfrm>
        <a:graphic>
          <a:graphicData uri="http://schemas.openxmlformats.org/presentationml/2006/ole">
            <mc:AlternateContent xmlns:mc="http://schemas.openxmlformats.org/markup-compatibility/2006">
              <mc:Choice xmlns:v="urn:schemas-microsoft-com:vml" Requires="v">
                <p:oleObj name="Equation" r:id="rId12" imgW="1117440" imgH="228600" progId="Equation.DSMT4">
                  <p:embed/>
                </p:oleObj>
              </mc:Choice>
              <mc:Fallback>
                <p:oleObj name="Equation" r:id="rId12" imgW="1117440" imgH="228600" progId="Equation.DSMT4">
                  <p:embed/>
                  <p:pic>
                    <p:nvPicPr>
                      <p:cNvPr id="0" name="Picture 54"/>
                      <p:cNvPicPr>
                        <a:picLocks noChangeAspect="1" noChangeArrowheads="1"/>
                      </p:cNvPicPr>
                      <p:nvPr/>
                    </p:nvPicPr>
                    <p:blipFill>
                      <a:blip r:embed="rId13"/>
                      <a:srcRect/>
                      <a:stretch>
                        <a:fillRect/>
                      </a:stretch>
                    </p:blipFill>
                    <p:spPr bwMode="auto">
                      <a:xfrm>
                        <a:off x="6496050" y="2455863"/>
                        <a:ext cx="2343150" cy="479425"/>
                      </a:xfrm>
                      <a:prstGeom prst="rect">
                        <a:avLst/>
                      </a:prstGeom>
                      <a:solidFill>
                        <a:srgbClr val="FFFF0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709763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34</a:t>
            </a:fld>
            <a:endParaRPr lang="en-GB"/>
          </a:p>
        </p:txBody>
      </p:sp>
      <p:cxnSp>
        <p:nvCxnSpPr>
          <p:cNvPr id="5" name="Straight Connector 4"/>
          <p:cNvCxnSpPr/>
          <p:nvPr/>
        </p:nvCxnSpPr>
        <p:spPr>
          <a:xfrm>
            <a:off x="609600" y="3636645"/>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381000" y="366545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2454" y="4062672"/>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5791200" y="366545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38800" y="4299382"/>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946000" y="4137140"/>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9600" y="2950845"/>
            <a:ext cx="54102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60518" y="2576874"/>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16" name="Straight Arrow Connector 15"/>
          <p:cNvCxnSpPr/>
          <p:nvPr/>
        </p:nvCxnSpPr>
        <p:spPr>
          <a:xfrm flipV="1">
            <a:off x="609600" y="4299382"/>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4549990"/>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9045" y="3652591"/>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2" name="TextBox 21"/>
          <p:cNvSpPr txBox="1"/>
          <p:nvPr/>
        </p:nvSpPr>
        <p:spPr>
          <a:xfrm>
            <a:off x="5715000" y="3658559"/>
            <a:ext cx="1143000" cy="369332"/>
          </a:xfrm>
          <a:prstGeom prst="rect">
            <a:avLst/>
          </a:prstGeom>
          <a:noFill/>
        </p:spPr>
        <p:txBody>
          <a:bodyPr wrap="square" rtlCol="0">
            <a:spAutoFit/>
          </a:bodyPr>
          <a:lstStyle/>
          <a:p>
            <a:pPr algn="ctr"/>
            <a:r>
              <a:rPr lang="en-GB" b="1" dirty="0">
                <a:solidFill>
                  <a:srgbClr val="FF0000"/>
                </a:solidFill>
              </a:rPr>
              <a:t>C</a:t>
            </a:r>
          </a:p>
        </p:txBody>
      </p:sp>
      <p:cxnSp>
        <p:nvCxnSpPr>
          <p:cNvPr id="23" name="Straight Connector 22"/>
          <p:cNvCxnSpPr/>
          <p:nvPr/>
        </p:nvCxnSpPr>
        <p:spPr>
          <a:xfrm>
            <a:off x="3148447" y="5814263"/>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2919847" y="5843073"/>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81301" y="624029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p:cNvSpPr/>
          <p:nvPr/>
        </p:nvSpPr>
        <p:spPr>
          <a:xfrm>
            <a:off x="8330047" y="5843073"/>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177647" y="647700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8484847" y="6314758"/>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flipV="1">
            <a:off x="5853547" y="5911418"/>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67892" y="5830209"/>
            <a:ext cx="1143000" cy="369332"/>
          </a:xfrm>
          <a:prstGeom prst="rect">
            <a:avLst/>
          </a:prstGeom>
          <a:noFill/>
        </p:spPr>
        <p:txBody>
          <a:bodyPr wrap="square" rtlCol="0">
            <a:spAutoFit/>
          </a:bodyPr>
          <a:lstStyle/>
          <a:p>
            <a:pPr algn="ctr"/>
            <a:r>
              <a:rPr lang="en-GB" b="1" dirty="0">
                <a:solidFill>
                  <a:srgbClr val="FF0000"/>
                </a:solidFill>
              </a:rPr>
              <a:t>A</a:t>
            </a:r>
          </a:p>
        </p:txBody>
      </p:sp>
      <p:sp>
        <p:nvSpPr>
          <p:cNvPr id="39" name="TextBox 38"/>
          <p:cNvSpPr txBox="1"/>
          <p:nvPr/>
        </p:nvSpPr>
        <p:spPr>
          <a:xfrm>
            <a:off x="5569528" y="5813209"/>
            <a:ext cx="1143000" cy="369332"/>
          </a:xfrm>
          <a:prstGeom prst="rect">
            <a:avLst/>
          </a:prstGeom>
          <a:noFill/>
        </p:spPr>
        <p:txBody>
          <a:bodyPr wrap="square" rtlCol="0">
            <a:spAutoFit/>
          </a:bodyPr>
          <a:lstStyle/>
          <a:p>
            <a:pPr algn="ctr"/>
            <a:r>
              <a:rPr lang="en-GB" b="1" dirty="0">
                <a:solidFill>
                  <a:srgbClr val="FF0000"/>
                </a:solidFill>
              </a:rPr>
              <a:t>B</a:t>
            </a:r>
          </a:p>
        </p:txBody>
      </p:sp>
      <p:sp>
        <p:nvSpPr>
          <p:cNvPr id="40" name="TextBox 39"/>
          <p:cNvSpPr txBox="1"/>
          <p:nvPr/>
        </p:nvSpPr>
        <p:spPr>
          <a:xfrm>
            <a:off x="8253847" y="5564786"/>
            <a:ext cx="1143000" cy="369332"/>
          </a:xfrm>
          <a:prstGeom prst="rect">
            <a:avLst/>
          </a:prstGeom>
          <a:noFill/>
        </p:spPr>
        <p:txBody>
          <a:bodyPr wrap="square" rtlCol="0">
            <a:spAutoFit/>
          </a:bodyPr>
          <a:lstStyle/>
          <a:p>
            <a:pPr algn="ctr"/>
            <a:r>
              <a:rPr lang="en-GB" b="1" dirty="0">
                <a:solidFill>
                  <a:srgbClr val="FF0000"/>
                </a:solidFill>
              </a:rPr>
              <a:t>C</a:t>
            </a:r>
          </a:p>
        </p:txBody>
      </p:sp>
      <p:sp>
        <p:nvSpPr>
          <p:cNvPr id="41" name="TextBox 40"/>
          <p:cNvSpPr txBox="1"/>
          <p:nvPr/>
        </p:nvSpPr>
        <p:spPr>
          <a:xfrm>
            <a:off x="325581" y="4490654"/>
            <a:ext cx="1143000" cy="369332"/>
          </a:xfrm>
          <a:prstGeom prst="rect">
            <a:avLst/>
          </a:prstGeom>
          <a:noFill/>
        </p:spPr>
        <p:txBody>
          <a:bodyPr wrap="square" rtlCol="0">
            <a:spAutoFit/>
          </a:bodyPr>
          <a:lstStyle/>
          <a:p>
            <a:pPr algn="ct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5735781" y="4713292"/>
            <a:ext cx="1143000" cy="369332"/>
          </a:xfrm>
          <a:prstGeom prst="rect">
            <a:avLst/>
          </a:prstGeom>
          <a:noFill/>
        </p:spPr>
        <p:txBody>
          <a:bodyPr wrap="square" rtlCol="0">
            <a:spAutoFit/>
          </a:bodyPr>
          <a:lstStyle/>
          <a:p>
            <a:pPr algn="ct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44" name="Freeform 43"/>
          <p:cNvSpPr/>
          <p:nvPr/>
        </p:nvSpPr>
        <p:spPr>
          <a:xfrm>
            <a:off x="602673" y="3647209"/>
            <a:ext cx="5403272" cy="633963"/>
          </a:xfrm>
          <a:custGeom>
            <a:avLst/>
            <a:gdLst>
              <a:gd name="connsiteX0" fmla="*/ 0 w 5403272"/>
              <a:gd name="connsiteY0" fmla="*/ 0 h 633963"/>
              <a:gd name="connsiteX1" fmla="*/ 2441863 w 5403272"/>
              <a:gd name="connsiteY1" fmla="*/ 633846 h 633963"/>
              <a:gd name="connsiteX2" fmla="*/ 5403272 w 5403272"/>
              <a:gd name="connsiteY2" fmla="*/ 41564 h 633963"/>
            </a:gdLst>
            <a:ahLst/>
            <a:cxnLst>
              <a:cxn ang="0">
                <a:pos x="connsiteX0" y="connsiteY0"/>
              </a:cxn>
              <a:cxn ang="0">
                <a:pos x="connsiteX1" y="connsiteY1"/>
              </a:cxn>
              <a:cxn ang="0">
                <a:pos x="connsiteX2" y="connsiteY2"/>
              </a:cxn>
            </a:cxnLst>
            <a:rect l="l" t="t" r="r" b="b"/>
            <a:pathLst>
              <a:path w="5403272" h="633963">
                <a:moveTo>
                  <a:pt x="0" y="0"/>
                </a:moveTo>
                <a:cubicBezTo>
                  <a:pt x="770659" y="313459"/>
                  <a:pt x="1541318" y="626919"/>
                  <a:pt x="2441863" y="633846"/>
                </a:cubicBezTo>
                <a:cubicBezTo>
                  <a:pt x="3342408" y="640773"/>
                  <a:pt x="4372840" y="341168"/>
                  <a:pt x="5403272" y="415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Object 44"/>
          <p:cNvGraphicFramePr>
            <a:graphicFrameLocks noChangeAspect="1"/>
          </p:cNvGraphicFramePr>
          <p:nvPr/>
        </p:nvGraphicFramePr>
        <p:xfrm>
          <a:off x="2667000" y="3681413"/>
          <a:ext cx="614363" cy="525462"/>
        </p:xfrm>
        <a:graphic>
          <a:graphicData uri="http://schemas.openxmlformats.org/presentationml/2006/ole">
            <mc:AlternateContent xmlns:mc="http://schemas.openxmlformats.org/markup-compatibility/2006">
              <mc:Choice xmlns:v="urn:schemas-microsoft-com:vml" Requires="v">
                <p:oleObj name="Equation" r:id="rId3" imgW="266400" imgH="228600" progId="Equation.3">
                  <p:embed/>
                </p:oleObj>
              </mc:Choice>
              <mc:Fallback>
                <p:oleObj name="Equation" r:id="rId3" imgW="266400" imgH="2286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81413"/>
                        <a:ext cx="614363"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7" name="Straight Arrow Connector 46"/>
          <p:cNvCxnSpPr/>
          <p:nvPr/>
        </p:nvCxnSpPr>
        <p:spPr>
          <a:xfrm>
            <a:off x="3377047" y="3658559"/>
            <a:ext cx="0" cy="622613"/>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6400" y="6144302"/>
            <a:ext cx="1143000"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X</a:t>
            </a:r>
            <a:r>
              <a:rPr lang="en-GB" b="1" i="1" baseline="-25000" dirty="0">
                <a:solidFill>
                  <a:srgbClr val="002060"/>
                </a:solidFill>
                <a:latin typeface="Times New Roman" panose="02020603050405020304" pitchFamily="18" charset="0"/>
                <a:cs typeface="Times New Roman" panose="02020603050405020304" pitchFamily="18" charset="0"/>
              </a:rPr>
              <a:t>B</a:t>
            </a:r>
          </a:p>
        </p:txBody>
      </p:sp>
      <p:cxnSp>
        <p:nvCxnSpPr>
          <p:cNvPr id="49" name="Straight Arrow Connector 48"/>
          <p:cNvCxnSpPr/>
          <p:nvPr/>
        </p:nvCxnSpPr>
        <p:spPr>
          <a:xfrm flipV="1">
            <a:off x="3144983" y="5903046"/>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5965" y="5877791"/>
            <a:ext cx="0" cy="631609"/>
          </a:xfrm>
          <a:prstGeom prst="straightConnector1">
            <a:avLst/>
          </a:prstGeom>
          <a:ln w="381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581400" y="6079572"/>
            <a:ext cx="1413166"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-0.625wL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7121234" y="6079572"/>
            <a:ext cx="1336966"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-0.625wL</a:t>
            </a:r>
          </a:p>
        </p:txBody>
      </p:sp>
      <p:sp>
        <p:nvSpPr>
          <p:cNvPr id="53" name="Freeform 52"/>
          <p:cNvSpPr/>
          <p:nvPr/>
        </p:nvSpPr>
        <p:spPr>
          <a:xfrm flipV="1">
            <a:off x="3134591" y="5342887"/>
            <a:ext cx="5403272" cy="458704"/>
          </a:xfrm>
          <a:custGeom>
            <a:avLst/>
            <a:gdLst>
              <a:gd name="connsiteX0" fmla="*/ 0 w 5403272"/>
              <a:gd name="connsiteY0" fmla="*/ 0 h 633963"/>
              <a:gd name="connsiteX1" fmla="*/ 2441863 w 5403272"/>
              <a:gd name="connsiteY1" fmla="*/ 633846 h 633963"/>
              <a:gd name="connsiteX2" fmla="*/ 5403272 w 5403272"/>
              <a:gd name="connsiteY2" fmla="*/ 41564 h 633963"/>
            </a:gdLst>
            <a:ahLst/>
            <a:cxnLst>
              <a:cxn ang="0">
                <a:pos x="connsiteX0" y="connsiteY0"/>
              </a:cxn>
              <a:cxn ang="0">
                <a:pos x="connsiteX1" y="connsiteY1"/>
              </a:cxn>
              <a:cxn ang="0">
                <a:pos x="connsiteX2" y="connsiteY2"/>
              </a:cxn>
            </a:cxnLst>
            <a:rect l="l" t="t" r="r" b="b"/>
            <a:pathLst>
              <a:path w="5403272" h="633963">
                <a:moveTo>
                  <a:pt x="0" y="0"/>
                </a:moveTo>
                <a:cubicBezTo>
                  <a:pt x="770659" y="313459"/>
                  <a:pt x="1541318" y="626919"/>
                  <a:pt x="2441863" y="633846"/>
                </a:cubicBezTo>
                <a:cubicBezTo>
                  <a:pt x="3342408" y="640773"/>
                  <a:pt x="4372840" y="341168"/>
                  <a:pt x="5403272" y="415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p:cNvCxnSpPr/>
          <p:nvPr/>
        </p:nvCxnSpPr>
        <p:spPr>
          <a:xfrm>
            <a:off x="5853547" y="5342887"/>
            <a:ext cx="3462" cy="41367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6" name="Object 55"/>
          <p:cNvGraphicFramePr>
            <a:graphicFrameLocks noChangeAspect="1"/>
          </p:cNvGraphicFramePr>
          <p:nvPr>
            <p:extLst>
              <p:ext uri="{D42A27DB-BD31-4B8C-83A1-F6EECF244321}">
                <p14:modId xmlns:p14="http://schemas.microsoft.com/office/powerpoint/2010/main" val="1135975575"/>
              </p:ext>
            </p:extLst>
          </p:nvPr>
        </p:nvGraphicFramePr>
        <p:xfrm>
          <a:off x="4876800" y="5280025"/>
          <a:ext cx="993775" cy="495300"/>
        </p:xfrm>
        <a:graphic>
          <a:graphicData uri="http://schemas.openxmlformats.org/presentationml/2006/ole">
            <mc:AlternateContent xmlns:mc="http://schemas.openxmlformats.org/markup-compatibility/2006">
              <mc:Choice xmlns:v="urn:schemas-microsoft-com:vml" Requires="v">
                <p:oleObj name="Equation" r:id="rId5" imgW="431640" imgH="215640" progId="Equation.3">
                  <p:embed/>
                </p:oleObj>
              </mc:Choice>
              <mc:Fallback>
                <p:oleObj name="Equation" r:id="rId5" imgW="431640" imgH="215640"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280025"/>
                        <a:ext cx="9937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09525656"/>
              </p:ext>
            </p:extLst>
          </p:nvPr>
        </p:nvGraphicFramePr>
        <p:xfrm>
          <a:off x="228600" y="1612900"/>
          <a:ext cx="3940175" cy="825500"/>
        </p:xfrm>
        <a:graphic>
          <a:graphicData uri="http://schemas.openxmlformats.org/presentationml/2006/ole">
            <mc:AlternateContent xmlns:mc="http://schemas.openxmlformats.org/markup-compatibility/2006">
              <mc:Choice xmlns:v="urn:schemas-microsoft-com:vml" Requires="v">
                <p:oleObj name="Equation" r:id="rId7" imgW="1879560" imgH="393480" progId="Equation.3">
                  <p:embed/>
                </p:oleObj>
              </mc:Choice>
              <mc:Fallback>
                <p:oleObj name="Equation" r:id="rId7" imgW="1879560" imgH="39348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612900"/>
                        <a:ext cx="3940175"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559496160"/>
              </p:ext>
            </p:extLst>
          </p:nvPr>
        </p:nvGraphicFramePr>
        <p:xfrm>
          <a:off x="4975225" y="1612900"/>
          <a:ext cx="3940175" cy="825500"/>
        </p:xfrm>
        <a:graphic>
          <a:graphicData uri="http://schemas.openxmlformats.org/presentationml/2006/ole">
            <mc:AlternateContent xmlns:mc="http://schemas.openxmlformats.org/markup-compatibility/2006">
              <mc:Choice xmlns:v="urn:schemas-microsoft-com:vml" Requires="v">
                <p:oleObj name="Equation" r:id="rId9" imgW="1879560" imgH="393480" progId="Equation.3">
                  <p:embed/>
                </p:oleObj>
              </mc:Choice>
              <mc:Fallback>
                <p:oleObj name="Equation" r:id="rId9" imgW="1879560" imgH="39348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5225" y="1612900"/>
                        <a:ext cx="3940175"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576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35</a:t>
            </a:fld>
            <a:endParaRPr lang="en-GB"/>
          </a:p>
        </p:txBody>
      </p:sp>
      <p:cxnSp>
        <p:nvCxnSpPr>
          <p:cNvPr id="5" name="Straight Connector 4"/>
          <p:cNvCxnSpPr/>
          <p:nvPr/>
        </p:nvCxnSpPr>
        <p:spPr>
          <a:xfrm>
            <a:off x="1828800" y="2583771"/>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1600200" y="2612581"/>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461654" y="3008066"/>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7010400" y="2612581"/>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4322618" y="2612581"/>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858000" y="3246508"/>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477418" y="3084266"/>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7165200" y="3084266"/>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91000" y="3246508"/>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828800" y="1897971"/>
            <a:ext cx="54102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979718" y="1524000"/>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16" name="Straight Arrow Connector 15"/>
          <p:cNvCxnSpPr/>
          <p:nvPr/>
        </p:nvCxnSpPr>
        <p:spPr>
          <a:xfrm flipV="1">
            <a:off x="1828800" y="3246508"/>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33900" y="3497117"/>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239000" y="3497116"/>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48245" y="2599717"/>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1" name="TextBox 20"/>
          <p:cNvSpPr txBox="1"/>
          <p:nvPr/>
        </p:nvSpPr>
        <p:spPr>
          <a:xfrm>
            <a:off x="4249881" y="2582717"/>
            <a:ext cx="1143000" cy="369332"/>
          </a:xfrm>
          <a:prstGeom prst="rect">
            <a:avLst/>
          </a:prstGeom>
          <a:noFill/>
        </p:spPr>
        <p:txBody>
          <a:bodyPr wrap="square" rtlCol="0">
            <a:spAutoFit/>
          </a:bodyPr>
          <a:lstStyle/>
          <a:p>
            <a:pPr algn="ctr"/>
            <a:r>
              <a:rPr lang="en-GB" b="1" dirty="0">
                <a:solidFill>
                  <a:srgbClr val="FF0000"/>
                </a:solidFill>
              </a:rPr>
              <a:t>B</a:t>
            </a:r>
          </a:p>
        </p:txBody>
      </p:sp>
      <p:sp>
        <p:nvSpPr>
          <p:cNvPr id="22" name="TextBox 21"/>
          <p:cNvSpPr txBox="1"/>
          <p:nvPr/>
        </p:nvSpPr>
        <p:spPr>
          <a:xfrm>
            <a:off x="6934200" y="2605685"/>
            <a:ext cx="1143000" cy="369332"/>
          </a:xfrm>
          <a:prstGeom prst="rect">
            <a:avLst/>
          </a:prstGeom>
          <a:noFill/>
        </p:spPr>
        <p:txBody>
          <a:bodyPr wrap="square" rtlCol="0">
            <a:spAutoFit/>
          </a:bodyPr>
          <a:lstStyle/>
          <a:p>
            <a:pPr algn="ctr"/>
            <a:r>
              <a:rPr lang="en-GB" b="1" dirty="0">
                <a:solidFill>
                  <a:srgbClr val="FF0000"/>
                </a:solidFill>
              </a:rPr>
              <a:t>C</a:t>
            </a:r>
          </a:p>
        </p:txBody>
      </p:sp>
      <p:sp>
        <p:nvSpPr>
          <p:cNvPr id="23" name="TextBox 22"/>
          <p:cNvSpPr txBox="1"/>
          <p:nvPr/>
        </p:nvSpPr>
        <p:spPr>
          <a:xfrm>
            <a:off x="533400" y="3288268"/>
            <a:ext cx="1309254"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(3/8)</a:t>
            </a: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186546" y="3516868"/>
            <a:ext cx="1309254"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(5/4)</a:t>
            </a: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005946" y="3505200"/>
            <a:ext cx="1309254"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(3/8)</a:t>
            </a: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a:off x="1828800" y="4038600"/>
            <a:ext cx="13854" cy="213360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600200" y="5257800"/>
            <a:ext cx="585354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35727" y="4792591"/>
            <a:ext cx="2715491" cy="1151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58145" y="4570182"/>
            <a:ext cx="2680855" cy="129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554682" y="4570182"/>
            <a:ext cx="3463" cy="1373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39000" y="5257800"/>
            <a:ext cx="1"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524000" y="4523601"/>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(3/8)</a:t>
            </a:r>
            <a:r>
              <a:rPr lang="en-GB" sz="1200" b="1" i="1" dirty="0" err="1">
                <a:solidFill>
                  <a:srgbClr val="002060"/>
                </a:solidFill>
                <a:latin typeface="Times New Roman" panose="02020603050405020304" pitchFamily="18" charset="0"/>
                <a:cs typeface="Times New Roman" panose="02020603050405020304" pitchFamily="18" charset="0"/>
              </a:rPr>
              <a:t>wL</a:t>
            </a:r>
            <a:endParaRPr lang="en-GB" sz="1200" b="1" i="1" baseline="-25000" dirty="0">
              <a:solidFill>
                <a:srgbClr val="00206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3901787" y="4316937"/>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(5/8)</a:t>
            </a:r>
            <a:r>
              <a:rPr lang="en-GB" sz="1200" b="1" i="1" dirty="0" err="1">
                <a:solidFill>
                  <a:srgbClr val="002060"/>
                </a:solidFill>
                <a:latin typeface="Times New Roman" panose="02020603050405020304" pitchFamily="18" charset="0"/>
                <a:cs typeface="Times New Roman" panose="02020603050405020304" pitchFamily="18" charset="0"/>
              </a:rPr>
              <a:t>wL</a:t>
            </a:r>
            <a:endParaRPr lang="en-GB" sz="1200" b="1" i="1" baseline="-25000" dirty="0">
              <a:solidFill>
                <a:srgbClr val="00206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3871307" y="5971400"/>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(-5/8)</a:t>
            </a:r>
            <a:r>
              <a:rPr lang="en-GB" sz="1200" b="1" i="1" dirty="0" err="1">
                <a:solidFill>
                  <a:srgbClr val="002060"/>
                </a:solidFill>
                <a:latin typeface="Times New Roman" panose="02020603050405020304" pitchFamily="18" charset="0"/>
                <a:cs typeface="Times New Roman" panose="02020603050405020304" pitchFamily="18" charset="0"/>
              </a:rPr>
              <a:t>wL</a:t>
            </a:r>
            <a:endParaRPr lang="en-GB" sz="1200" b="1" i="1" baseline="-25000" dirty="0">
              <a:solidFill>
                <a:srgbClr val="00206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6584373" y="5867400"/>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(-3/8)</a:t>
            </a:r>
            <a:r>
              <a:rPr lang="en-GB" sz="1200" b="1" i="1" dirty="0" err="1">
                <a:solidFill>
                  <a:srgbClr val="002060"/>
                </a:solidFill>
                <a:latin typeface="Times New Roman" panose="02020603050405020304" pitchFamily="18" charset="0"/>
                <a:cs typeface="Times New Roman" panose="02020603050405020304" pitchFamily="18" charset="0"/>
              </a:rPr>
              <a:t>wL</a:t>
            </a:r>
            <a:endParaRPr lang="en-GB" sz="1200" b="1" i="1" baseline="-25000" dirty="0">
              <a:solidFill>
                <a:srgbClr val="00206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838200" y="3940025"/>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Shear</a:t>
            </a:r>
            <a:endParaRPr lang="en-GB" sz="1200" b="1" i="1" baseline="-25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80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36</a:t>
            </a:fld>
            <a:endParaRPr lang="en-GB"/>
          </a:p>
        </p:txBody>
      </p:sp>
      <p:cxnSp>
        <p:nvCxnSpPr>
          <p:cNvPr id="5" name="Straight Connector 4"/>
          <p:cNvCxnSpPr/>
          <p:nvPr/>
        </p:nvCxnSpPr>
        <p:spPr>
          <a:xfrm>
            <a:off x="1828800" y="2583771"/>
            <a:ext cx="54102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1600200" y="2612581"/>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461654" y="3009798"/>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7010400" y="2612581"/>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4322618" y="2612581"/>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858000" y="3246508"/>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477418" y="3084266"/>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7165200" y="3084266"/>
            <a:ext cx="147600" cy="145896"/>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91000" y="3246508"/>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828800" y="1897971"/>
            <a:ext cx="54102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979718" y="1524000"/>
            <a:ext cx="1143000" cy="369332"/>
          </a:xfrm>
          <a:prstGeom prst="rect">
            <a:avLst/>
          </a:prstGeom>
          <a:noFill/>
        </p:spPr>
        <p:txBody>
          <a:bodyPr wrap="square" rtlCol="0">
            <a:spAutoFit/>
          </a:bodyPr>
          <a:lstStyle/>
          <a:p>
            <a:pPr algn="ctr"/>
            <a:r>
              <a:rPr lang="en-GB" i="1" dirty="0">
                <a:solidFill>
                  <a:srgbClr val="0070C0"/>
                </a:solidFill>
                <a:latin typeface="Times New Roman" panose="02020603050405020304" pitchFamily="18" charset="0"/>
                <a:cs typeface="Times New Roman" panose="02020603050405020304" pitchFamily="18" charset="0"/>
              </a:rPr>
              <a:t>w</a:t>
            </a:r>
          </a:p>
        </p:txBody>
      </p:sp>
      <p:cxnSp>
        <p:nvCxnSpPr>
          <p:cNvPr id="16" name="Straight Arrow Connector 15"/>
          <p:cNvCxnSpPr/>
          <p:nvPr/>
        </p:nvCxnSpPr>
        <p:spPr>
          <a:xfrm flipV="1">
            <a:off x="1828800" y="3246508"/>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33900" y="3497117"/>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239000" y="3497116"/>
            <a:ext cx="0" cy="631609"/>
          </a:xfrm>
          <a:prstGeom prst="straightConnector1">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48245" y="2599717"/>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1" name="TextBox 20"/>
          <p:cNvSpPr txBox="1"/>
          <p:nvPr/>
        </p:nvSpPr>
        <p:spPr>
          <a:xfrm>
            <a:off x="4249881" y="2582717"/>
            <a:ext cx="1143000" cy="369332"/>
          </a:xfrm>
          <a:prstGeom prst="rect">
            <a:avLst/>
          </a:prstGeom>
          <a:noFill/>
        </p:spPr>
        <p:txBody>
          <a:bodyPr wrap="square" rtlCol="0">
            <a:spAutoFit/>
          </a:bodyPr>
          <a:lstStyle/>
          <a:p>
            <a:pPr algn="ctr"/>
            <a:r>
              <a:rPr lang="en-GB" b="1" dirty="0">
                <a:solidFill>
                  <a:srgbClr val="FF0000"/>
                </a:solidFill>
              </a:rPr>
              <a:t>B</a:t>
            </a:r>
          </a:p>
        </p:txBody>
      </p:sp>
      <p:sp>
        <p:nvSpPr>
          <p:cNvPr id="22" name="TextBox 21"/>
          <p:cNvSpPr txBox="1"/>
          <p:nvPr/>
        </p:nvSpPr>
        <p:spPr>
          <a:xfrm>
            <a:off x="6934200" y="2605685"/>
            <a:ext cx="1143000" cy="369332"/>
          </a:xfrm>
          <a:prstGeom prst="rect">
            <a:avLst/>
          </a:prstGeom>
          <a:noFill/>
        </p:spPr>
        <p:txBody>
          <a:bodyPr wrap="square" rtlCol="0">
            <a:spAutoFit/>
          </a:bodyPr>
          <a:lstStyle/>
          <a:p>
            <a:pPr algn="ctr"/>
            <a:r>
              <a:rPr lang="en-GB" b="1" dirty="0">
                <a:solidFill>
                  <a:srgbClr val="FF0000"/>
                </a:solidFill>
              </a:rPr>
              <a:t>C</a:t>
            </a:r>
          </a:p>
        </p:txBody>
      </p:sp>
      <p:sp>
        <p:nvSpPr>
          <p:cNvPr id="23" name="TextBox 22"/>
          <p:cNvSpPr txBox="1"/>
          <p:nvPr/>
        </p:nvSpPr>
        <p:spPr>
          <a:xfrm>
            <a:off x="533400" y="3288268"/>
            <a:ext cx="1309254"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(3/8)</a:t>
            </a: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186546" y="3516868"/>
            <a:ext cx="1309254"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(5/4)</a:t>
            </a: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005946" y="3505200"/>
            <a:ext cx="1309254" cy="369332"/>
          </a:xfrm>
          <a:prstGeom prst="rect">
            <a:avLst/>
          </a:prstGeom>
          <a:noFill/>
        </p:spPr>
        <p:txBody>
          <a:bodyPr wrap="square" rtlCol="0">
            <a:spAutoFit/>
          </a:bodyPr>
          <a:lstStyle/>
          <a:p>
            <a:pPr algn="ctr"/>
            <a:r>
              <a:rPr lang="en-GB" b="1" i="1" dirty="0">
                <a:solidFill>
                  <a:srgbClr val="002060"/>
                </a:solidFill>
                <a:latin typeface="Times New Roman" panose="02020603050405020304" pitchFamily="18" charset="0"/>
                <a:cs typeface="Times New Roman" panose="02020603050405020304" pitchFamily="18" charset="0"/>
              </a:rPr>
              <a:t>(3/8)</a:t>
            </a:r>
            <a:r>
              <a:rPr lang="en-GB" b="1" i="1" dirty="0" err="1">
                <a:solidFill>
                  <a:srgbClr val="002060"/>
                </a:solidFill>
                <a:latin typeface="Times New Roman" panose="02020603050405020304" pitchFamily="18" charset="0"/>
                <a:cs typeface="Times New Roman" panose="02020603050405020304" pitchFamily="18" charset="0"/>
              </a:rPr>
              <a:t>wL</a:t>
            </a:r>
            <a:endParaRPr lang="en-GB" b="1" i="1" baseline="-25000" dirty="0">
              <a:solidFill>
                <a:srgbClr val="002060"/>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a:off x="1828800" y="4038600"/>
            <a:ext cx="13854" cy="213360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600200" y="5257800"/>
            <a:ext cx="585354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173778" y="4475629"/>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(9/128)wL</a:t>
            </a:r>
            <a:r>
              <a:rPr lang="en-GB" sz="1200" b="1" i="1" baseline="30000" dirty="0">
                <a:solidFill>
                  <a:srgbClr val="002060"/>
                </a:solidFill>
                <a:latin typeface="Times New Roman" panose="02020603050405020304" pitchFamily="18" charset="0"/>
                <a:cs typeface="Times New Roman" panose="02020603050405020304" pitchFamily="18" charset="0"/>
              </a:rPr>
              <a:t>2</a:t>
            </a:r>
          </a:p>
        </p:txBody>
      </p:sp>
      <p:sp>
        <p:nvSpPr>
          <p:cNvPr id="50" name="TextBox 49"/>
          <p:cNvSpPr txBox="1"/>
          <p:nvPr/>
        </p:nvSpPr>
        <p:spPr>
          <a:xfrm>
            <a:off x="3871307" y="5971400"/>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(-1/8)wL</a:t>
            </a:r>
            <a:r>
              <a:rPr lang="en-GB" sz="1200" b="1" i="1" baseline="30000" dirty="0">
                <a:solidFill>
                  <a:srgbClr val="002060"/>
                </a:solidFill>
                <a:latin typeface="Times New Roman" panose="02020603050405020304" pitchFamily="18" charset="0"/>
                <a:cs typeface="Times New Roman" panose="02020603050405020304" pitchFamily="18" charset="0"/>
              </a:rPr>
              <a:t>2</a:t>
            </a:r>
          </a:p>
        </p:txBody>
      </p:sp>
      <p:sp>
        <p:nvSpPr>
          <p:cNvPr id="52" name="TextBox 51"/>
          <p:cNvSpPr txBox="1"/>
          <p:nvPr/>
        </p:nvSpPr>
        <p:spPr>
          <a:xfrm>
            <a:off x="748146" y="3940025"/>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Moment </a:t>
            </a:r>
            <a:endParaRPr lang="en-GB" sz="1200" b="1" i="1" baseline="-25000" dirty="0">
              <a:solidFill>
                <a:srgbClr val="002060"/>
              </a:solidFill>
              <a:latin typeface="Times New Roman" panose="02020603050405020304" pitchFamily="18" charset="0"/>
              <a:cs typeface="Times New Roman" panose="02020603050405020304" pitchFamily="18" charset="0"/>
            </a:endParaRPr>
          </a:p>
        </p:txBody>
      </p:sp>
      <p:sp>
        <p:nvSpPr>
          <p:cNvPr id="4" name="Freeform 3"/>
          <p:cNvSpPr/>
          <p:nvPr/>
        </p:nvSpPr>
        <p:spPr>
          <a:xfrm>
            <a:off x="1838325" y="4849340"/>
            <a:ext cx="2705100" cy="1075210"/>
          </a:xfrm>
          <a:custGeom>
            <a:avLst/>
            <a:gdLst>
              <a:gd name="connsiteX0" fmla="*/ 0 w 2705100"/>
              <a:gd name="connsiteY0" fmla="*/ 408460 h 1075210"/>
              <a:gd name="connsiteX1" fmla="*/ 1181100 w 2705100"/>
              <a:gd name="connsiteY1" fmla="*/ 27460 h 1075210"/>
              <a:gd name="connsiteX2" fmla="*/ 2705100 w 2705100"/>
              <a:gd name="connsiteY2" fmla="*/ 1075210 h 1075210"/>
            </a:gdLst>
            <a:ahLst/>
            <a:cxnLst>
              <a:cxn ang="0">
                <a:pos x="connsiteX0" y="connsiteY0"/>
              </a:cxn>
              <a:cxn ang="0">
                <a:pos x="connsiteX1" y="connsiteY1"/>
              </a:cxn>
              <a:cxn ang="0">
                <a:pos x="connsiteX2" y="connsiteY2"/>
              </a:cxn>
            </a:cxnLst>
            <a:rect l="l" t="t" r="r" b="b"/>
            <a:pathLst>
              <a:path w="2705100" h="1075210">
                <a:moveTo>
                  <a:pt x="0" y="408460"/>
                </a:moveTo>
                <a:cubicBezTo>
                  <a:pt x="365125" y="162397"/>
                  <a:pt x="730250" y="-83665"/>
                  <a:pt x="1181100" y="27460"/>
                </a:cubicBezTo>
                <a:cubicBezTo>
                  <a:pt x="1631950" y="138585"/>
                  <a:pt x="2451100" y="897410"/>
                  <a:pt x="2705100" y="1075210"/>
                </a:cubicBezTo>
              </a:path>
            </a:pathLst>
          </a:cu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533901" y="4767676"/>
            <a:ext cx="2705100" cy="1156874"/>
          </a:xfrm>
          <a:custGeom>
            <a:avLst/>
            <a:gdLst>
              <a:gd name="connsiteX0" fmla="*/ 2695575 w 2695575"/>
              <a:gd name="connsiteY0" fmla="*/ 526937 h 1174637"/>
              <a:gd name="connsiteX1" fmla="*/ 1504950 w 2695575"/>
              <a:gd name="connsiteY1" fmla="*/ 22112 h 1174637"/>
              <a:gd name="connsiteX2" fmla="*/ 0 w 2695575"/>
              <a:gd name="connsiteY2" fmla="*/ 1174637 h 1174637"/>
            </a:gdLst>
            <a:ahLst/>
            <a:cxnLst>
              <a:cxn ang="0">
                <a:pos x="connsiteX0" y="connsiteY0"/>
              </a:cxn>
              <a:cxn ang="0">
                <a:pos x="connsiteX1" y="connsiteY1"/>
              </a:cxn>
              <a:cxn ang="0">
                <a:pos x="connsiteX2" y="connsiteY2"/>
              </a:cxn>
            </a:cxnLst>
            <a:rect l="l" t="t" r="r" b="b"/>
            <a:pathLst>
              <a:path w="2695575" h="1174637">
                <a:moveTo>
                  <a:pt x="2695575" y="526937"/>
                </a:moveTo>
                <a:cubicBezTo>
                  <a:pt x="2324893" y="220549"/>
                  <a:pt x="1954212" y="-85838"/>
                  <a:pt x="1504950" y="22112"/>
                </a:cubicBezTo>
                <a:cubicBezTo>
                  <a:pt x="1055688" y="130062"/>
                  <a:pt x="527844" y="652349"/>
                  <a:pt x="0" y="1174637"/>
                </a:cubicBezTo>
              </a:path>
            </a:pathLst>
          </a:cu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562600" y="4447401"/>
            <a:ext cx="1309254" cy="276999"/>
          </a:xfrm>
          <a:prstGeom prst="rect">
            <a:avLst/>
          </a:prstGeom>
          <a:noFill/>
        </p:spPr>
        <p:txBody>
          <a:bodyPr wrap="square" rtlCol="0">
            <a:spAutoFit/>
          </a:bodyPr>
          <a:lstStyle/>
          <a:p>
            <a:pPr algn="ctr"/>
            <a:r>
              <a:rPr lang="en-GB" sz="1200" b="1" i="1" dirty="0">
                <a:solidFill>
                  <a:srgbClr val="002060"/>
                </a:solidFill>
                <a:latin typeface="Times New Roman" panose="02020603050405020304" pitchFamily="18" charset="0"/>
                <a:cs typeface="Times New Roman" panose="02020603050405020304" pitchFamily="18" charset="0"/>
              </a:rPr>
              <a:t>(9/128)wL</a:t>
            </a:r>
            <a:r>
              <a:rPr lang="en-GB" sz="1200" b="1" i="1" baseline="30000" dirty="0">
                <a:solidFill>
                  <a:srgbClr val="00206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3700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4" grpId="0" animBg="1"/>
      <p:bldP spid="17" grpId="0" animBg="1"/>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7D0C-D6E6-4F05-8E8B-2281CC72A806}"/>
              </a:ext>
            </a:extLst>
          </p:cNvPr>
          <p:cNvSpPr>
            <a:spLocks noGrp="1"/>
          </p:cNvSpPr>
          <p:nvPr>
            <p:ph type="title"/>
          </p:nvPr>
        </p:nvSpPr>
        <p:spPr/>
        <p:txBody>
          <a:bodyPr/>
          <a:lstStyle/>
          <a:p>
            <a:r>
              <a:rPr lang="en-GB" dirty="0"/>
              <a:t>Let’s see the solution using TPE</a:t>
            </a:r>
          </a:p>
        </p:txBody>
      </p:sp>
      <p:sp>
        <p:nvSpPr>
          <p:cNvPr id="3" name="Slide Number Placeholder 2">
            <a:extLst>
              <a:ext uri="{FF2B5EF4-FFF2-40B4-BE49-F238E27FC236}">
                <a16:creationId xmlns:a16="http://schemas.microsoft.com/office/drawing/2014/main" id="{5D56726B-D015-4DB8-A2DD-E102630B0C5F}"/>
              </a:ext>
            </a:extLst>
          </p:cNvPr>
          <p:cNvSpPr>
            <a:spLocks noGrp="1"/>
          </p:cNvSpPr>
          <p:nvPr>
            <p:ph type="sldNum" sz="quarter" idx="12"/>
          </p:nvPr>
        </p:nvSpPr>
        <p:spPr/>
        <p:txBody>
          <a:bodyPr/>
          <a:lstStyle/>
          <a:p>
            <a:fld id="{46AA747D-AE3D-4D5D-8B12-85F07A6732DE}" type="slidenum">
              <a:rPr lang="en-GB" smtClean="0"/>
              <a:pPr/>
              <a:t>37</a:t>
            </a:fld>
            <a:endParaRPr lang="en-GB" dirty="0"/>
          </a:p>
        </p:txBody>
      </p:sp>
      <p:graphicFrame>
        <p:nvGraphicFramePr>
          <p:cNvPr id="5" name="Object 4">
            <a:extLst>
              <a:ext uri="{FF2B5EF4-FFF2-40B4-BE49-F238E27FC236}">
                <a16:creationId xmlns:a16="http://schemas.microsoft.com/office/drawing/2014/main" id="{F6D194B5-6BE0-42F5-A35A-7A37EDC4D35A}"/>
              </a:ext>
            </a:extLst>
          </p:cNvPr>
          <p:cNvGraphicFramePr>
            <a:graphicFrameLocks noChangeAspect="1"/>
          </p:cNvGraphicFramePr>
          <p:nvPr>
            <p:extLst>
              <p:ext uri="{D42A27DB-BD31-4B8C-83A1-F6EECF244321}">
                <p14:modId xmlns:p14="http://schemas.microsoft.com/office/powerpoint/2010/main" val="1207915515"/>
              </p:ext>
            </p:extLst>
          </p:nvPr>
        </p:nvGraphicFramePr>
        <p:xfrm>
          <a:off x="204793" y="1527048"/>
          <a:ext cx="2690812" cy="774700"/>
        </p:xfrm>
        <a:graphic>
          <a:graphicData uri="http://schemas.openxmlformats.org/presentationml/2006/ole">
            <mc:AlternateContent xmlns:mc="http://schemas.openxmlformats.org/markup-compatibility/2006">
              <mc:Choice xmlns:v="urn:schemas-microsoft-com:vml" Requires="v">
                <p:oleObj name="Equation" r:id="rId2" imgW="1676400" imgH="482600" progId="Equation.3">
                  <p:embed/>
                </p:oleObj>
              </mc:Choice>
              <mc:Fallback>
                <p:oleObj name="Equation" r:id="rId2" imgW="1676400" imgH="482600" progId="Equation.3">
                  <p:embed/>
                  <p:pic>
                    <p:nvPicPr>
                      <p:cNvPr id="13"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93" y="1527048"/>
                        <a:ext cx="2690812" cy="774700"/>
                      </a:xfrm>
                      <a:prstGeom prst="rect">
                        <a:avLst/>
                      </a:prstGeom>
                      <a:solidFill>
                        <a:srgbClr val="FFFF00"/>
                      </a:solidFill>
                      <a:ln w="3175">
                        <a:solidFill>
                          <a:schemeClr val="tx1"/>
                        </a:solidFill>
                        <a:miter lim="800000"/>
                        <a:headEnd/>
                        <a:tailEnd/>
                      </a:ln>
                    </p:spPr>
                  </p:pic>
                </p:oleObj>
              </mc:Fallback>
            </mc:AlternateContent>
          </a:graphicData>
        </a:graphic>
      </p:graphicFrame>
      <p:pic>
        <p:nvPicPr>
          <p:cNvPr id="27" name="Picture 26">
            <a:extLst>
              <a:ext uri="{FF2B5EF4-FFF2-40B4-BE49-F238E27FC236}">
                <a16:creationId xmlns:a16="http://schemas.microsoft.com/office/drawing/2014/main" id="{895E9862-1F96-4C11-8F02-773EDE080B96}"/>
              </a:ext>
            </a:extLst>
          </p:cNvPr>
          <p:cNvPicPr>
            <a:picLocks noChangeAspect="1"/>
          </p:cNvPicPr>
          <p:nvPr/>
        </p:nvPicPr>
        <p:blipFill>
          <a:blip r:embed="rId4"/>
          <a:stretch>
            <a:fillRect/>
          </a:stretch>
        </p:blipFill>
        <p:spPr>
          <a:xfrm>
            <a:off x="4267200" y="1433174"/>
            <a:ext cx="4730793" cy="1767226"/>
          </a:xfrm>
          <a:prstGeom prst="rect">
            <a:avLst/>
          </a:prstGeom>
        </p:spPr>
      </p:pic>
      <p:graphicFrame>
        <p:nvGraphicFramePr>
          <p:cNvPr id="28" name="Object 27">
            <a:extLst>
              <a:ext uri="{FF2B5EF4-FFF2-40B4-BE49-F238E27FC236}">
                <a16:creationId xmlns:a16="http://schemas.microsoft.com/office/drawing/2014/main" id="{E27EB674-4AB5-4F6F-9E93-18CF64FFC258}"/>
              </a:ext>
            </a:extLst>
          </p:cNvPr>
          <p:cNvGraphicFramePr>
            <a:graphicFrameLocks noChangeAspect="1"/>
          </p:cNvGraphicFramePr>
          <p:nvPr>
            <p:extLst>
              <p:ext uri="{D42A27DB-BD31-4B8C-83A1-F6EECF244321}">
                <p14:modId xmlns:p14="http://schemas.microsoft.com/office/powerpoint/2010/main" val="2585977244"/>
              </p:ext>
            </p:extLst>
          </p:nvPr>
        </p:nvGraphicFramePr>
        <p:xfrm>
          <a:off x="204793" y="2590800"/>
          <a:ext cx="3062642" cy="405648"/>
        </p:xfrm>
        <a:graphic>
          <a:graphicData uri="http://schemas.openxmlformats.org/presentationml/2006/ole">
            <mc:AlternateContent xmlns:mc="http://schemas.openxmlformats.org/markup-compatibility/2006">
              <mc:Choice xmlns:v="urn:schemas-microsoft-com:vml" Requires="v">
                <p:oleObj name="Equation" r:id="rId5" imgW="1917360" imgH="253800" progId="Equation.DSMT4">
                  <p:embed/>
                </p:oleObj>
              </mc:Choice>
              <mc:Fallback>
                <p:oleObj name="Equation" r:id="rId5" imgW="1917360" imgH="253800" progId="Equation.DSMT4">
                  <p:embed/>
                  <p:pic>
                    <p:nvPicPr>
                      <p:cNvPr id="0" name=""/>
                      <p:cNvPicPr/>
                      <p:nvPr/>
                    </p:nvPicPr>
                    <p:blipFill>
                      <a:blip r:embed="rId6"/>
                      <a:stretch>
                        <a:fillRect/>
                      </a:stretch>
                    </p:blipFill>
                    <p:spPr>
                      <a:xfrm>
                        <a:off x="204793" y="2590800"/>
                        <a:ext cx="3062642" cy="405648"/>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35C5552-4115-4179-847B-B18BA58EDE8C}"/>
              </a:ext>
            </a:extLst>
          </p:cNvPr>
          <p:cNvGraphicFramePr>
            <a:graphicFrameLocks noChangeAspect="1"/>
          </p:cNvGraphicFramePr>
          <p:nvPr>
            <p:extLst>
              <p:ext uri="{D42A27DB-BD31-4B8C-83A1-F6EECF244321}">
                <p14:modId xmlns:p14="http://schemas.microsoft.com/office/powerpoint/2010/main" val="995679715"/>
              </p:ext>
            </p:extLst>
          </p:nvPr>
        </p:nvGraphicFramePr>
        <p:xfrm>
          <a:off x="3124200" y="1598613"/>
          <a:ext cx="815975" cy="631825"/>
        </p:xfrm>
        <a:graphic>
          <a:graphicData uri="http://schemas.openxmlformats.org/presentationml/2006/ole">
            <mc:AlternateContent xmlns:mc="http://schemas.openxmlformats.org/markup-compatibility/2006">
              <mc:Choice xmlns:v="urn:schemas-microsoft-com:vml" Requires="v">
                <p:oleObj name="Equation" r:id="rId7" imgW="507960" imgH="393480" progId="Equation.DSMT4">
                  <p:embed/>
                </p:oleObj>
              </mc:Choice>
              <mc:Fallback>
                <p:oleObj name="Equation" r:id="rId7" imgW="507960" imgH="393480" progId="Equation.DSMT4">
                  <p:embed/>
                  <p:pic>
                    <p:nvPicPr>
                      <p:cNvPr id="5" name="Object 4">
                        <a:extLst>
                          <a:ext uri="{FF2B5EF4-FFF2-40B4-BE49-F238E27FC236}">
                            <a16:creationId xmlns:a16="http://schemas.microsoft.com/office/drawing/2014/main" id="{F6D194B5-6BE0-42F5-A35A-7A37EDC4D35A}"/>
                          </a:ext>
                        </a:extLst>
                      </p:cNvPr>
                      <p:cNvPicPr>
                        <a:picLocks noChangeAspect="1" noChangeArrowheads="1"/>
                      </p:cNvPicPr>
                      <p:nvPr/>
                    </p:nvPicPr>
                    <p:blipFill>
                      <a:blip r:embed="rId8"/>
                      <a:srcRect/>
                      <a:stretch>
                        <a:fillRect/>
                      </a:stretch>
                    </p:blipFill>
                    <p:spPr bwMode="auto">
                      <a:xfrm>
                        <a:off x="3124200" y="1598613"/>
                        <a:ext cx="815975" cy="631825"/>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31" name="Object 30">
            <a:extLst>
              <a:ext uri="{FF2B5EF4-FFF2-40B4-BE49-F238E27FC236}">
                <a16:creationId xmlns:a16="http://schemas.microsoft.com/office/drawing/2014/main" id="{2308D6C5-8CF4-4FC5-877F-4F294CA60F53}"/>
              </a:ext>
            </a:extLst>
          </p:cNvPr>
          <p:cNvGraphicFramePr>
            <a:graphicFrameLocks noChangeAspect="1"/>
          </p:cNvGraphicFramePr>
          <p:nvPr>
            <p:extLst>
              <p:ext uri="{D42A27DB-BD31-4B8C-83A1-F6EECF244321}">
                <p14:modId xmlns:p14="http://schemas.microsoft.com/office/powerpoint/2010/main" val="2521435870"/>
              </p:ext>
            </p:extLst>
          </p:nvPr>
        </p:nvGraphicFramePr>
        <p:xfrm>
          <a:off x="204793" y="3257550"/>
          <a:ext cx="8539162" cy="1362075"/>
        </p:xfrm>
        <a:graphic>
          <a:graphicData uri="http://schemas.openxmlformats.org/presentationml/2006/ole">
            <mc:AlternateContent xmlns:mc="http://schemas.openxmlformats.org/markup-compatibility/2006">
              <mc:Choice xmlns:v="urn:schemas-microsoft-com:vml" Requires="v">
                <p:oleObj name="Equation" r:id="rId9" imgW="5346360" imgH="850680" progId="Equation.DSMT4">
                  <p:embed/>
                </p:oleObj>
              </mc:Choice>
              <mc:Fallback>
                <p:oleObj name="Equation" r:id="rId9" imgW="5346360" imgH="850680" progId="Equation.DSMT4">
                  <p:embed/>
                  <p:pic>
                    <p:nvPicPr>
                      <p:cNvPr id="28" name="Object 27">
                        <a:extLst>
                          <a:ext uri="{FF2B5EF4-FFF2-40B4-BE49-F238E27FC236}">
                            <a16:creationId xmlns:a16="http://schemas.microsoft.com/office/drawing/2014/main" id="{E27EB674-4AB5-4F6F-9E93-18CF64FFC258}"/>
                          </a:ext>
                        </a:extLst>
                      </p:cNvPr>
                      <p:cNvPicPr/>
                      <p:nvPr/>
                    </p:nvPicPr>
                    <p:blipFill>
                      <a:blip r:embed="rId10"/>
                      <a:stretch>
                        <a:fillRect/>
                      </a:stretch>
                    </p:blipFill>
                    <p:spPr>
                      <a:xfrm>
                        <a:off x="204793" y="3257550"/>
                        <a:ext cx="8539162" cy="13620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B389E06-CEC8-4980-B9C8-A9B903956E3C}"/>
              </a:ext>
            </a:extLst>
          </p:cNvPr>
          <p:cNvGraphicFramePr>
            <a:graphicFrameLocks noChangeAspect="1"/>
          </p:cNvGraphicFramePr>
          <p:nvPr>
            <p:extLst>
              <p:ext uri="{D42A27DB-BD31-4B8C-83A1-F6EECF244321}">
                <p14:modId xmlns:p14="http://schemas.microsoft.com/office/powerpoint/2010/main" val="1008813245"/>
              </p:ext>
            </p:extLst>
          </p:nvPr>
        </p:nvGraphicFramePr>
        <p:xfrm>
          <a:off x="204793" y="4719638"/>
          <a:ext cx="6346825" cy="1139825"/>
        </p:xfrm>
        <a:graphic>
          <a:graphicData uri="http://schemas.openxmlformats.org/presentationml/2006/ole">
            <mc:AlternateContent xmlns:mc="http://schemas.openxmlformats.org/markup-compatibility/2006">
              <mc:Choice xmlns:v="urn:schemas-microsoft-com:vml" Requires="v">
                <p:oleObj name="Equation" r:id="rId11" imgW="3974760" imgH="711000" progId="Equation.DSMT4">
                  <p:embed/>
                </p:oleObj>
              </mc:Choice>
              <mc:Fallback>
                <p:oleObj name="Equation" r:id="rId11" imgW="3974760" imgH="711000" progId="Equation.DSMT4">
                  <p:embed/>
                  <p:pic>
                    <p:nvPicPr>
                      <p:cNvPr id="31" name="Object 30">
                        <a:extLst>
                          <a:ext uri="{FF2B5EF4-FFF2-40B4-BE49-F238E27FC236}">
                            <a16:creationId xmlns:a16="http://schemas.microsoft.com/office/drawing/2014/main" id="{2308D6C5-8CF4-4FC5-877F-4F294CA60F53}"/>
                          </a:ext>
                        </a:extLst>
                      </p:cNvPr>
                      <p:cNvPicPr/>
                      <p:nvPr/>
                    </p:nvPicPr>
                    <p:blipFill>
                      <a:blip r:embed="rId12"/>
                      <a:stretch>
                        <a:fillRect/>
                      </a:stretch>
                    </p:blipFill>
                    <p:spPr>
                      <a:xfrm>
                        <a:off x="204793" y="4719638"/>
                        <a:ext cx="6346825" cy="1139825"/>
                      </a:xfrm>
                      <a:prstGeom prst="rect">
                        <a:avLst/>
                      </a:prstGeom>
                    </p:spPr>
                  </p:pic>
                </p:oleObj>
              </mc:Fallback>
            </mc:AlternateContent>
          </a:graphicData>
        </a:graphic>
      </p:graphicFrame>
    </p:spTree>
    <p:extLst>
      <p:ext uri="{BB962C8B-B14F-4D97-AF65-F5344CB8AC3E}">
        <p14:creationId xmlns:p14="http://schemas.microsoft.com/office/powerpoint/2010/main" val="4039028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38</a:t>
            </a:fld>
            <a:endParaRPr lang="en-GB"/>
          </a:p>
        </p:txBody>
      </p:sp>
      <p:sp>
        <p:nvSpPr>
          <p:cNvPr id="4" name="Content Placeholder 3"/>
          <p:cNvSpPr>
            <a:spLocks noGrp="1"/>
          </p:cNvSpPr>
          <p:nvPr>
            <p:ph sz="quarter" idx="1"/>
          </p:nvPr>
        </p:nvSpPr>
        <p:spPr/>
        <p:txBody>
          <a:bodyPr/>
          <a:lstStyle/>
          <a:p>
            <a:r>
              <a:rPr lang="en-GB" dirty="0"/>
              <a:t>Analyse three span beam given below. Assume that </a:t>
            </a:r>
            <a:r>
              <a:rPr lang="en-GB" i="1" dirty="0">
                <a:latin typeface="Times New Roman" panose="02020603050405020304" pitchFamily="18" charset="0"/>
                <a:cs typeface="Times New Roman" panose="02020603050405020304" pitchFamily="18" charset="0"/>
              </a:rPr>
              <a:t>EI</a:t>
            </a:r>
            <a:r>
              <a:rPr lang="en-GB" dirty="0"/>
              <a:t> is constant </a:t>
            </a:r>
            <a:r>
              <a:rPr lang="en-GB" i="1" dirty="0">
                <a:latin typeface="Times New Roman" panose="02020603050405020304" pitchFamily="18" charset="0"/>
                <a:cs typeface="Times New Roman" panose="02020603050405020304" pitchFamily="18" charset="0"/>
              </a:rPr>
              <a:t>L=9m</a:t>
            </a:r>
            <a:r>
              <a:rPr lang="en-GB" dirty="0"/>
              <a:t> and </a:t>
            </a:r>
            <a:r>
              <a:rPr lang="en-GB" i="1" dirty="0">
                <a:latin typeface="Times New Roman" panose="02020603050405020304" pitchFamily="18" charset="0"/>
                <a:cs typeface="Times New Roman" panose="02020603050405020304" pitchFamily="18" charset="0"/>
              </a:rPr>
              <a:t>w=20kN/m</a:t>
            </a:r>
            <a:r>
              <a:rPr lang="en-GB" dirty="0"/>
              <a:t>.</a:t>
            </a:r>
          </a:p>
        </p:txBody>
      </p:sp>
      <p:grpSp>
        <p:nvGrpSpPr>
          <p:cNvPr id="35" name="Group 34">
            <a:extLst>
              <a:ext uri="{FF2B5EF4-FFF2-40B4-BE49-F238E27FC236}">
                <a16:creationId xmlns:a16="http://schemas.microsoft.com/office/drawing/2014/main" id="{175E7BD6-3E93-48DB-A548-972A8438299C}"/>
              </a:ext>
            </a:extLst>
          </p:cNvPr>
          <p:cNvGrpSpPr/>
          <p:nvPr/>
        </p:nvGrpSpPr>
        <p:grpSpPr>
          <a:xfrm>
            <a:off x="381000" y="3074313"/>
            <a:ext cx="8677239" cy="2412087"/>
            <a:chOff x="381000" y="3074313"/>
            <a:chExt cx="8677239" cy="2412087"/>
          </a:xfrm>
        </p:grpSpPr>
        <p:sp>
          <p:nvSpPr>
            <p:cNvPr id="15" name="Isosceles Triangle 14">
              <a:extLst>
                <a:ext uri="{FF2B5EF4-FFF2-40B4-BE49-F238E27FC236}">
                  <a16:creationId xmlns:a16="http://schemas.microsoft.com/office/drawing/2014/main" id="{ADC012EC-CBCA-49A0-9AE8-E79084A8C53D}"/>
                </a:ext>
              </a:extLst>
            </p:cNvPr>
            <p:cNvSpPr/>
            <p:nvPr/>
          </p:nvSpPr>
          <p:spPr>
            <a:xfrm>
              <a:off x="533400"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B96AE0E5-4DA7-4EBF-AE35-EF4D7DB620E4}"/>
                </a:ext>
              </a:extLst>
            </p:cNvPr>
            <p:cNvSpPr/>
            <p:nvPr/>
          </p:nvSpPr>
          <p:spPr>
            <a:xfrm>
              <a:off x="7970277"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7D73DDD4-63E7-4A66-8FFB-1B423812970D}"/>
                </a:ext>
              </a:extLst>
            </p:cNvPr>
            <p:cNvSpPr/>
            <p:nvPr/>
          </p:nvSpPr>
          <p:spPr>
            <a:xfrm>
              <a:off x="5491318"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200C8EF3-3441-4385-B258-31B21146EB0A}"/>
                </a:ext>
              </a:extLst>
            </p:cNvPr>
            <p:cNvSpPr/>
            <p:nvPr/>
          </p:nvSpPr>
          <p:spPr>
            <a:xfrm>
              <a:off x="3012359"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8B78EEC8-1E32-455F-8685-3143AE54CF8D}"/>
                </a:ext>
              </a:extLst>
            </p:cNvPr>
            <p:cNvCxnSpPr>
              <a:cxnSpLocks/>
            </p:cNvCxnSpPr>
            <p:nvPr/>
          </p:nvCxnSpPr>
          <p:spPr>
            <a:xfrm>
              <a:off x="732351" y="4306209"/>
              <a:ext cx="74676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4B90CB8-F6A3-4110-BB2C-BDE44D9BA835}"/>
                </a:ext>
              </a:extLst>
            </p:cNvPr>
            <p:cNvSpPr/>
            <p:nvPr/>
          </p:nvSpPr>
          <p:spPr>
            <a:xfrm>
              <a:off x="381000" y="4757275"/>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E63BE448-9840-48AE-A619-7E353CB2155C}"/>
                </a:ext>
              </a:extLst>
            </p:cNvPr>
            <p:cNvSpPr/>
            <p:nvPr/>
          </p:nvSpPr>
          <p:spPr>
            <a:xfrm>
              <a:off x="3168959" y="4779500"/>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9870C23-D992-44E2-AD45-8B7FBE7C7085}"/>
                </a:ext>
              </a:extLst>
            </p:cNvPr>
            <p:cNvSpPr/>
            <p:nvPr/>
          </p:nvSpPr>
          <p:spPr>
            <a:xfrm>
              <a:off x="2859959" y="493220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672CE10-F9B3-4369-B3B0-38A569F1575D}"/>
                </a:ext>
              </a:extLst>
            </p:cNvPr>
            <p:cNvSpPr/>
            <p:nvPr/>
          </p:nvSpPr>
          <p:spPr>
            <a:xfrm>
              <a:off x="656151" y="3604463"/>
              <a:ext cx="75438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F2473F5-C8EF-400D-A72F-C525CB2E5D16}"/>
                </a:ext>
              </a:extLst>
            </p:cNvPr>
            <p:cNvSpPr txBox="1"/>
            <p:nvPr/>
          </p:nvSpPr>
          <p:spPr>
            <a:xfrm>
              <a:off x="507213" y="4325268"/>
              <a:ext cx="1143000" cy="369332"/>
            </a:xfrm>
            <a:prstGeom prst="rect">
              <a:avLst/>
            </a:prstGeom>
            <a:noFill/>
          </p:spPr>
          <p:txBody>
            <a:bodyPr wrap="square" rtlCol="0">
              <a:spAutoFit/>
            </a:bodyPr>
            <a:lstStyle/>
            <a:p>
              <a:pPr algn="ctr"/>
              <a:r>
                <a:rPr lang="en-GB" b="1" dirty="0">
                  <a:solidFill>
                    <a:srgbClr val="FF0000"/>
                  </a:solidFill>
                </a:rPr>
                <a:t>A</a:t>
              </a:r>
            </a:p>
          </p:txBody>
        </p:sp>
        <p:sp>
          <p:nvSpPr>
            <p:cNvPr id="12" name="TextBox 11">
              <a:extLst>
                <a:ext uri="{FF2B5EF4-FFF2-40B4-BE49-F238E27FC236}">
                  <a16:creationId xmlns:a16="http://schemas.microsoft.com/office/drawing/2014/main" id="{9920D759-A2E3-48A0-8DD9-2A93D6122F75}"/>
                </a:ext>
              </a:extLst>
            </p:cNvPr>
            <p:cNvSpPr txBox="1"/>
            <p:nvPr/>
          </p:nvSpPr>
          <p:spPr>
            <a:xfrm>
              <a:off x="2942151" y="4325268"/>
              <a:ext cx="1143000" cy="369332"/>
            </a:xfrm>
            <a:prstGeom prst="rect">
              <a:avLst/>
            </a:prstGeom>
            <a:noFill/>
          </p:spPr>
          <p:txBody>
            <a:bodyPr wrap="square" rtlCol="0">
              <a:spAutoFit/>
            </a:bodyPr>
            <a:lstStyle/>
            <a:p>
              <a:pPr algn="ctr"/>
              <a:r>
                <a:rPr lang="en-GB" b="1" dirty="0">
                  <a:solidFill>
                    <a:srgbClr val="FF0000"/>
                  </a:solidFill>
                </a:rPr>
                <a:t>B</a:t>
              </a:r>
            </a:p>
          </p:txBody>
        </p:sp>
        <p:sp>
          <p:nvSpPr>
            <p:cNvPr id="19" name="TextBox 18">
              <a:extLst>
                <a:ext uri="{FF2B5EF4-FFF2-40B4-BE49-F238E27FC236}">
                  <a16:creationId xmlns:a16="http://schemas.microsoft.com/office/drawing/2014/main" id="{877DE4EE-5D25-4606-9BC2-545DBFC37ACF}"/>
                </a:ext>
              </a:extLst>
            </p:cNvPr>
            <p:cNvSpPr txBox="1"/>
            <p:nvPr/>
          </p:nvSpPr>
          <p:spPr>
            <a:xfrm>
              <a:off x="5420210" y="4325268"/>
              <a:ext cx="1143000" cy="369332"/>
            </a:xfrm>
            <a:prstGeom prst="rect">
              <a:avLst/>
            </a:prstGeom>
            <a:noFill/>
          </p:spPr>
          <p:txBody>
            <a:bodyPr wrap="square" rtlCol="0">
              <a:spAutoFit/>
            </a:bodyPr>
            <a:lstStyle/>
            <a:p>
              <a:pPr algn="ctr"/>
              <a:r>
                <a:rPr lang="en-GB" b="1" dirty="0">
                  <a:solidFill>
                    <a:srgbClr val="FF0000"/>
                  </a:solidFill>
                </a:rPr>
                <a:t>C</a:t>
              </a:r>
            </a:p>
          </p:txBody>
        </p:sp>
        <p:sp>
          <p:nvSpPr>
            <p:cNvPr id="20" name="TextBox 19">
              <a:extLst>
                <a:ext uri="{FF2B5EF4-FFF2-40B4-BE49-F238E27FC236}">
                  <a16:creationId xmlns:a16="http://schemas.microsoft.com/office/drawing/2014/main" id="{0CBA1AFC-7305-4E8B-A7B8-3376A1BB3A53}"/>
                </a:ext>
              </a:extLst>
            </p:cNvPr>
            <p:cNvSpPr txBox="1"/>
            <p:nvPr/>
          </p:nvSpPr>
          <p:spPr>
            <a:xfrm>
              <a:off x="7915239" y="4325268"/>
              <a:ext cx="1143000" cy="369332"/>
            </a:xfrm>
            <a:prstGeom prst="rect">
              <a:avLst/>
            </a:prstGeom>
            <a:noFill/>
          </p:spPr>
          <p:txBody>
            <a:bodyPr wrap="square" rtlCol="0">
              <a:spAutoFit/>
            </a:bodyPr>
            <a:lstStyle/>
            <a:p>
              <a:pPr algn="ctr"/>
              <a:r>
                <a:rPr lang="en-GB" b="1" dirty="0">
                  <a:solidFill>
                    <a:srgbClr val="FF0000"/>
                  </a:solidFill>
                </a:rPr>
                <a:t>D</a:t>
              </a:r>
            </a:p>
          </p:txBody>
        </p:sp>
        <p:sp>
          <p:nvSpPr>
            <p:cNvPr id="21" name="Flowchart: Connector 20">
              <a:extLst>
                <a:ext uri="{FF2B5EF4-FFF2-40B4-BE49-F238E27FC236}">
                  <a16:creationId xmlns:a16="http://schemas.microsoft.com/office/drawing/2014/main" id="{2765C44B-5077-427F-92E5-6708EE028076}"/>
                </a:ext>
              </a:extLst>
            </p:cNvPr>
            <p:cNvSpPr/>
            <p:nvPr/>
          </p:nvSpPr>
          <p:spPr>
            <a:xfrm>
              <a:off x="5660973" y="4790774"/>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7A389E4-732A-4BC9-97E3-B8F691232F3D}"/>
                </a:ext>
              </a:extLst>
            </p:cNvPr>
            <p:cNvSpPr/>
            <p:nvPr/>
          </p:nvSpPr>
          <p:spPr>
            <a:xfrm>
              <a:off x="5351973" y="494347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4C9FA81C-9EEF-4AFE-B79F-757E41D04A1F}"/>
                </a:ext>
              </a:extLst>
            </p:cNvPr>
            <p:cNvSpPr/>
            <p:nvPr/>
          </p:nvSpPr>
          <p:spPr>
            <a:xfrm>
              <a:off x="8123188" y="4790774"/>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B4FF12D-6386-44AA-ABCA-2825060159E3}"/>
                </a:ext>
              </a:extLst>
            </p:cNvPr>
            <p:cNvSpPr/>
            <p:nvPr/>
          </p:nvSpPr>
          <p:spPr>
            <a:xfrm>
              <a:off x="7814188" y="494347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0E50C4C9-62B8-47BF-9FC8-20AFC52AD9BB}"/>
                </a:ext>
              </a:extLst>
            </p:cNvPr>
            <p:cNvCxnSpPr>
              <a:cxnSpLocks/>
            </p:cNvCxnSpPr>
            <p:nvPr/>
          </p:nvCxnSpPr>
          <p:spPr>
            <a:xfrm>
              <a:off x="732351" y="5181600"/>
              <a:ext cx="2436608" cy="0"/>
            </a:xfrm>
            <a:prstGeom prst="straightConnector1">
              <a:avLst/>
            </a:prstGeom>
            <a:ln>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273FF2-BD50-4A46-8A37-B1006DDAA4D1}"/>
                </a:ext>
              </a:extLst>
            </p:cNvPr>
            <p:cNvSpPr txBox="1"/>
            <p:nvPr/>
          </p:nvSpPr>
          <p:spPr>
            <a:xfrm>
              <a:off x="1418151" y="5117068"/>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L</a:t>
              </a:r>
            </a:p>
          </p:txBody>
        </p:sp>
        <p:cxnSp>
          <p:nvCxnSpPr>
            <p:cNvPr id="29" name="Straight Arrow Connector 28">
              <a:extLst>
                <a:ext uri="{FF2B5EF4-FFF2-40B4-BE49-F238E27FC236}">
                  <a16:creationId xmlns:a16="http://schemas.microsoft.com/office/drawing/2014/main" id="{8618944E-21CA-4D24-8A5F-5909169A9413}"/>
                </a:ext>
              </a:extLst>
            </p:cNvPr>
            <p:cNvCxnSpPr>
              <a:cxnSpLocks/>
            </p:cNvCxnSpPr>
            <p:nvPr/>
          </p:nvCxnSpPr>
          <p:spPr>
            <a:xfrm>
              <a:off x="3170751" y="5181600"/>
              <a:ext cx="2514600" cy="0"/>
            </a:xfrm>
            <a:prstGeom prst="straightConnector1">
              <a:avLst/>
            </a:prstGeom>
            <a:ln>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AA501C6-0782-4F7D-ABA9-D87C77ADB23B}"/>
                </a:ext>
              </a:extLst>
            </p:cNvPr>
            <p:cNvSpPr txBox="1"/>
            <p:nvPr/>
          </p:nvSpPr>
          <p:spPr>
            <a:xfrm>
              <a:off x="3856551" y="5117068"/>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L</a:t>
              </a:r>
            </a:p>
          </p:txBody>
        </p:sp>
        <p:cxnSp>
          <p:nvCxnSpPr>
            <p:cNvPr id="31" name="Straight Arrow Connector 30">
              <a:extLst>
                <a:ext uri="{FF2B5EF4-FFF2-40B4-BE49-F238E27FC236}">
                  <a16:creationId xmlns:a16="http://schemas.microsoft.com/office/drawing/2014/main" id="{D6722D43-3B93-460D-89E9-E5B8D31CEBC2}"/>
                </a:ext>
              </a:extLst>
            </p:cNvPr>
            <p:cNvCxnSpPr>
              <a:cxnSpLocks/>
            </p:cNvCxnSpPr>
            <p:nvPr/>
          </p:nvCxnSpPr>
          <p:spPr>
            <a:xfrm>
              <a:off x="5685351" y="5181600"/>
              <a:ext cx="2514600" cy="0"/>
            </a:xfrm>
            <a:prstGeom prst="straightConnector1">
              <a:avLst/>
            </a:prstGeom>
            <a:ln>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DE4C6E0-E982-49E8-94FB-44C980CCCCC7}"/>
                </a:ext>
              </a:extLst>
            </p:cNvPr>
            <p:cNvSpPr txBox="1"/>
            <p:nvPr/>
          </p:nvSpPr>
          <p:spPr>
            <a:xfrm>
              <a:off x="6371151" y="5117068"/>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L</a:t>
              </a:r>
            </a:p>
          </p:txBody>
        </p:sp>
        <p:sp>
          <p:nvSpPr>
            <p:cNvPr id="34" name="TextBox 33">
              <a:extLst>
                <a:ext uri="{FF2B5EF4-FFF2-40B4-BE49-F238E27FC236}">
                  <a16:creationId xmlns:a16="http://schemas.microsoft.com/office/drawing/2014/main" id="{AB76BC89-6365-4EC6-9EF3-501746F409B5}"/>
                </a:ext>
              </a:extLst>
            </p:cNvPr>
            <p:cNvSpPr txBox="1"/>
            <p:nvPr/>
          </p:nvSpPr>
          <p:spPr>
            <a:xfrm>
              <a:off x="3797669" y="3074313"/>
              <a:ext cx="1143000" cy="430887"/>
            </a:xfrm>
            <a:prstGeom prst="rect">
              <a:avLst/>
            </a:prstGeom>
            <a:noFill/>
          </p:spPr>
          <p:txBody>
            <a:bodyPr wrap="square" rtlCol="0">
              <a:spAutoFit/>
            </a:bodyPr>
            <a:lstStyle/>
            <a:p>
              <a:pPr algn="ctr"/>
              <a:r>
                <a:rPr lang="en-GB" sz="2200" b="1" i="1" dirty="0">
                  <a:solidFill>
                    <a:srgbClr val="0070C0"/>
                  </a:solidFill>
                  <a:latin typeface="Times New Roman" panose="02020603050405020304" pitchFamily="18" charset="0"/>
                  <a:cs typeface="Times New Roman" panose="02020603050405020304" pitchFamily="18" charset="0"/>
                </a:rPr>
                <a:t>w</a:t>
              </a:r>
            </a:p>
          </p:txBody>
        </p:sp>
      </p:grpSp>
    </p:spTree>
    <p:extLst>
      <p:ext uri="{BB962C8B-B14F-4D97-AF65-F5344CB8AC3E}">
        <p14:creationId xmlns:p14="http://schemas.microsoft.com/office/powerpoint/2010/main" val="1748326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39</a:t>
            </a:fld>
            <a:endParaRPr lang="en-GB"/>
          </a:p>
        </p:txBody>
      </p:sp>
      <p:sp>
        <p:nvSpPr>
          <p:cNvPr id="4" name="Content Placeholder 3"/>
          <p:cNvSpPr>
            <a:spLocks noGrp="1"/>
          </p:cNvSpPr>
          <p:nvPr>
            <p:ph sz="quarter" idx="1"/>
          </p:nvPr>
        </p:nvSpPr>
        <p:spPr/>
        <p:txBody>
          <a:bodyPr/>
          <a:lstStyle/>
          <a:p>
            <a:r>
              <a:rPr lang="en-GB" dirty="0"/>
              <a:t>The beam in indeterminate to the second degree;</a:t>
            </a:r>
          </a:p>
          <a:p>
            <a:endParaRPr lang="en-GB" dirty="0"/>
          </a:p>
          <a:p>
            <a:endParaRPr lang="en-GB" dirty="0"/>
          </a:p>
          <a:p>
            <a:endParaRPr lang="en-GB" dirty="0"/>
          </a:p>
          <a:p>
            <a:endParaRPr lang="en-GB" dirty="0"/>
          </a:p>
          <a:p>
            <a:r>
              <a:rPr lang="en-GB" dirty="0"/>
              <a:t>Let’s remove supports at B and C;</a:t>
            </a:r>
          </a:p>
          <a:p>
            <a:r>
              <a:rPr lang="en-GB" dirty="0"/>
              <a:t>Find deflection in the structure due to X</a:t>
            </a:r>
            <a:r>
              <a:rPr lang="en-GB" baseline="-25000" dirty="0"/>
              <a:t>1</a:t>
            </a:r>
            <a:r>
              <a:rPr lang="en-GB" dirty="0"/>
              <a:t> and X</a:t>
            </a:r>
            <a:r>
              <a:rPr lang="en-GB" baseline="-25000" dirty="0"/>
              <a:t>2</a:t>
            </a:r>
            <a:r>
              <a:rPr lang="en-GB" dirty="0"/>
              <a:t>;</a:t>
            </a:r>
          </a:p>
          <a:p>
            <a:r>
              <a:rPr lang="en-GB" dirty="0"/>
              <a:t>See the next slide.</a:t>
            </a:r>
          </a:p>
        </p:txBody>
      </p:sp>
      <p:pic>
        <p:nvPicPr>
          <p:cNvPr id="6" name="Picture 5">
            <a:extLst>
              <a:ext uri="{FF2B5EF4-FFF2-40B4-BE49-F238E27FC236}">
                <a16:creationId xmlns:a16="http://schemas.microsoft.com/office/drawing/2014/main" id="{F7ADB9A9-5D08-4CB8-B403-177539CDC548}"/>
              </a:ext>
            </a:extLst>
          </p:cNvPr>
          <p:cNvPicPr>
            <a:picLocks noChangeAspect="1"/>
          </p:cNvPicPr>
          <p:nvPr/>
        </p:nvPicPr>
        <p:blipFill>
          <a:blip r:embed="rId2"/>
          <a:stretch>
            <a:fillRect/>
          </a:stretch>
        </p:blipFill>
        <p:spPr>
          <a:xfrm>
            <a:off x="914400" y="1941849"/>
            <a:ext cx="7160128" cy="2096751"/>
          </a:xfrm>
          <a:prstGeom prst="rect">
            <a:avLst/>
          </a:prstGeom>
        </p:spPr>
      </p:pic>
    </p:spTree>
    <p:extLst>
      <p:ext uri="{BB962C8B-B14F-4D97-AF65-F5344CB8AC3E}">
        <p14:creationId xmlns:p14="http://schemas.microsoft.com/office/powerpoint/2010/main" val="162379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sz="quarter" idx="1"/>
          </p:nvPr>
        </p:nvSpPr>
        <p:spPr/>
        <p:txBody>
          <a:bodyPr>
            <a:normAutofit lnSpcReduction="10000"/>
          </a:bodyPr>
          <a:lstStyle/>
          <a:p>
            <a:r>
              <a:rPr lang="en-GB" dirty="0"/>
              <a:t>Refer to chapter 5 of Reference 1;</a:t>
            </a:r>
          </a:p>
          <a:p>
            <a:r>
              <a:rPr lang="en-GB" dirty="0"/>
              <a:t>Refer to chapter 4 of Reference 2;</a:t>
            </a:r>
          </a:p>
          <a:p>
            <a:r>
              <a:rPr lang="en-GB" dirty="0"/>
              <a:t>This method is for solving indeterminate structures;</a:t>
            </a:r>
          </a:p>
          <a:p>
            <a:r>
              <a:rPr lang="en-GB" dirty="0"/>
              <a:t>Also known by name </a:t>
            </a:r>
            <a:r>
              <a:rPr lang="en-GB" i="1" dirty="0">
                <a:latin typeface="Times New Roman" panose="02020603050405020304" pitchFamily="18" charset="0"/>
                <a:cs typeface="Times New Roman" panose="02020603050405020304" pitchFamily="18" charset="0"/>
              </a:rPr>
              <a:t>Maxwell-Mohr</a:t>
            </a:r>
            <a:r>
              <a:rPr lang="en-GB" dirty="0"/>
              <a:t> method;</a:t>
            </a:r>
          </a:p>
          <a:p>
            <a:r>
              <a:rPr lang="en-GB" dirty="0"/>
              <a:t>In this method the governing equations express compatibility requirements (deformed members must fit together) in terms of the redundant forces and component flexibilities;</a:t>
            </a:r>
          </a:p>
          <a:p>
            <a:r>
              <a:rPr lang="en-GB" dirty="0"/>
              <a:t>Forces are determined first and then strains and displacements are found.</a:t>
            </a:r>
          </a:p>
          <a:p>
            <a:endParaRPr lang="en-GB" dirty="0"/>
          </a:p>
        </p:txBody>
      </p:sp>
      <p:sp>
        <p:nvSpPr>
          <p:cNvPr id="13" name="Slide Number Placeholder 12"/>
          <p:cNvSpPr>
            <a:spLocks noGrp="1"/>
          </p:cNvSpPr>
          <p:nvPr>
            <p:ph type="sldNum" sz="quarter" idx="12"/>
          </p:nvPr>
        </p:nvSpPr>
        <p:spPr/>
        <p:txBody>
          <a:bodyPr/>
          <a:lstStyle/>
          <a:p>
            <a:fld id="{46AA747D-AE3D-4D5D-8B12-85F07A6732DE}" type="slidenum">
              <a:rPr lang="en-GB" smtClean="0"/>
              <a:pPr/>
              <a:t>4</a:t>
            </a:fld>
            <a:endParaRPr lang="en-GB"/>
          </a:p>
        </p:txBody>
      </p:sp>
    </p:spTree>
    <p:extLst>
      <p:ext uri="{BB962C8B-B14F-4D97-AF65-F5344CB8AC3E}">
        <p14:creationId xmlns:p14="http://schemas.microsoft.com/office/powerpoint/2010/main" val="265014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40</a:t>
            </a:fld>
            <a:endParaRPr lang="en-GB"/>
          </a:p>
        </p:txBody>
      </p:sp>
      <p:sp>
        <p:nvSpPr>
          <p:cNvPr id="16" name="Isosceles Triangle 15">
            <a:extLst>
              <a:ext uri="{FF2B5EF4-FFF2-40B4-BE49-F238E27FC236}">
                <a16:creationId xmlns:a16="http://schemas.microsoft.com/office/drawing/2014/main" id="{B58E68C6-A4FF-47E1-BF10-383545994BEC}"/>
              </a:ext>
            </a:extLst>
          </p:cNvPr>
          <p:cNvSpPr/>
          <p:nvPr/>
        </p:nvSpPr>
        <p:spPr>
          <a:xfrm>
            <a:off x="650692" y="23473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E8C1B37-A948-4EF1-A091-F7FF7BF1B52B}"/>
              </a:ext>
            </a:extLst>
          </p:cNvPr>
          <p:cNvSpPr/>
          <p:nvPr/>
        </p:nvSpPr>
        <p:spPr>
          <a:xfrm>
            <a:off x="8087569" y="23473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AD15EADC-085E-428A-8206-EC74E5347E07}"/>
              </a:ext>
            </a:extLst>
          </p:cNvPr>
          <p:cNvCxnSpPr>
            <a:cxnSpLocks/>
          </p:cNvCxnSpPr>
          <p:nvPr/>
        </p:nvCxnSpPr>
        <p:spPr>
          <a:xfrm>
            <a:off x="849643" y="2326211"/>
            <a:ext cx="74676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3625CB-A882-4ACC-AB28-EF8A16DD5791}"/>
              </a:ext>
            </a:extLst>
          </p:cNvPr>
          <p:cNvSpPr/>
          <p:nvPr/>
        </p:nvSpPr>
        <p:spPr>
          <a:xfrm>
            <a:off x="498292" y="2777277"/>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21F8716-9D44-4CB4-B42C-A5ABC64B456F}"/>
              </a:ext>
            </a:extLst>
          </p:cNvPr>
          <p:cNvSpPr/>
          <p:nvPr/>
        </p:nvSpPr>
        <p:spPr>
          <a:xfrm>
            <a:off x="773443" y="1624465"/>
            <a:ext cx="7543800" cy="533400"/>
          </a:xfrm>
          <a:prstGeom prst="rect">
            <a:avLst/>
          </a:prstGeom>
          <a:blipFill dpi="0" rotWithShape="1">
            <a:blip r:embed="rId2"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40C00E9-F0CC-40D6-BE71-3F606CA93EB2}"/>
              </a:ext>
            </a:extLst>
          </p:cNvPr>
          <p:cNvSpPr txBox="1"/>
          <p:nvPr/>
        </p:nvSpPr>
        <p:spPr>
          <a:xfrm>
            <a:off x="624505" y="2345270"/>
            <a:ext cx="1143000" cy="369332"/>
          </a:xfrm>
          <a:prstGeom prst="rect">
            <a:avLst/>
          </a:prstGeom>
          <a:noFill/>
        </p:spPr>
        <p:txBody>
          <a:bodyPr wrap="square" rtlCol="0">
            <a:spAutoFit/>
          </a:bodyPr>
          <a:lstStyle/>
          <a:p>
            <a:pPr algn="ctr"/>
            <a:r>
              <a:rPr lang="en-GB" b="1" dirty="0">
                <a:solidFill>
                  <a:srgbClr val="FF0000"/>
                </a:solidFill>
              </a:rPr>
              <a:t>A</a:t>
            </a:r>
          </a:p>
        </p:txBody>
      </p:sp>
      <p:sp>
        <p:nvSpPr>
          <p:cNvPr id="22" name="TextBox 21">
            <a:extLst>
              <a:ext uri="{FF2B5EF4-FFF2-40B4-BE49-F238E27FC236}">
                <a16:creationId xmlns:a16="http://schemas.microsoft.com/office/drawing/2014/main" id="{93917152-68DD-4750-A357-BA4638DF80EA}"/>
              </a:ext>
            </a:extLst>
          </p:cNvPr>
          <p:cNvSpPr txBox="1"/>
          <p:nvPr/>
        </p:nvSpPr>
        <p:spPr>
          <a:xfrm>
            <a:off x="8032531" y="2345270"/>
            <a:ext cx="1143000" cy="369332"/>
          </a:xfrm>
          <a:prstGeom prst="rect">
            <a:avLst/>
          </a:prstGeom>
          <a:noFill/>
        </p:spPr>
        <p:txBody>
          <a:bodyPr wrap="square" rtlCol="0">
            <a:spAutoFit/>
          </a:bodyPr>
          <a:lstStyle/>
          <a:p>
            <a:pPr algn="ctr"/>
            <a:r>
              <a:rPr lang="en-GB" b="1" dirty="0">
                <a:solidFill>
                  <a:srgbClr val="FF0000"/>
                </a:solidFill>
              </a:rPr>
              <a:t>D</a:t>
            </a:r>
          </a:p>
        </p:txBody>
      </p:sp>
      <p:sp>
        <p:nvSpPr>
          <p:cNvPr id="23" name="Flowchart: Connector 22">
            <a:extLst>
              <a:ext uri="{FF2B5EF4-FFF2-40B4-BE49-F238E27FC236}">
                <a16:creationId xmlns:a16="http://schemas.microsoft.com/office/drawing/2014/main" id="{135228D8-157D-40EE-9E9E-A125CF1CAF56}"/>
              </a:ext>
            </a:extLst>
          </p:cNvPr>
          <p:cNvSpPr/>
          <p:nvPr/>
        </p:nvSpPr>
        <p:spPr>
          <a:xfrm>
            <a:off x="8240480" y="2810776"/>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11040CD-B5E1-47C1-A45C-E23620AFB3C8}"/>
              </a:ext>
            </a:extLst>
          </p:cNvPr>
          <p:cNvSpPr/>
          <p:nvPr/>
        </p:nvSpPr>
        <p:spPr>
          <a:xfrm>
            <a:off x="7931480" y="2963476"/>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946A72F-BEB7-400D-9509-88101B1DC964}"/>
              </a:ext>
            </a:extLst>
          </p:cNvPr>
          <p:cNvSpPr txBox="1"/>
          <p:nvPr/>
        </p:nvSpPr>
        <p:spPr>
          <a:xfrm>
            <a:off x="428295" y="1272365"/>
            <a:ext cx="1143000" cy="430887"/>
          </a:xfrm>
          <a:prstGeom prst="rect">
            <a:avLst/>
          </a:prstGeom>
          <a:noFill/>
        </p:spPr>
        <p:txBody>
          <a:bodyPr wrap="square" rtlCol="0">
            <a:spAutoFit/>
          </a:bodyPr>
          <a:lstStyle/>
          <a:p>
            <a:pPr algn="ctr"/>
            <a:r>
              <a:rPr lang="en-GB" sz="2200" b="1" i="1" dirty="0">
                <a:solidFill>
                  <a:srgbClr val="0070C0"/>
                </a:solidFill>
                <a:latin typeface="Times New Roman" panose="02020603050405020304" pitchFamily="18" charset="0"/>
                <a:cs typeface="Times New Roman" panose="02020603050405020304" pitchFamily="18" charset="0"/>
              </a:rPr>
              <a:t>w</a:t>
            </a:r>
          </a:p>
        </p:txBody>
      </p:sp>
      <p:sp>
        <p:nvSpPr>
          <p:cNvPr id="26" name="Freeform: Shape 25">
            <a:extLst>
              <a:ext uri="{FF2B5EF4-FFF2-40B4-BE49-F238E27FC236}">
                <a16:creationId xmlns:a16="http://schemas.microsoft.com/office/drawing/2014/main" id="{6998CDB2-358D-4E80-9CBD-00AFC52E9526}"/>
              </a:ext>
            </a:extLst>
          </p:cNvPr>
          <p:cNvSpPr/>
          <p:nvPr/>
        </p:nvSpPr>
        <p:spPr>
          <a:xfrm>
            <a:off x="856593" y="2339791"/>
            <a:ext cx="7472855" cy="704705"/>
          </a:xfrm>
          <a:custGeom>
            <a:avLst/>
            <a:gdLst>
              <a:gd name="connsiteX0" fmla="*/ 0 w 7472855"/>
              <a:gd name="connsiteY0" fmla="*/ 0 h 805096"/>
              <a:gd name="connsiteX1" fmla="*/ 1697421 w 7472855"/>
              <a:gd name="connsiteY1" fmla="*/ 667407 h 805096"/>
              <a:gd name="connsiteX2" fmla="*/ 3273973 w 7472855"/>
              <a:gd name="connsiteY2" fmla="*/ 804041 h 805096"/>
              <a:gd name="connsiteX3" fmla="*/ 5171090 w 7472855"/>
              <a:gd name="connsiteY3" fmla="*/ 719958 h 805096"/>
              <a:gd name="connsiteX4" fmla="*/ 6321973 w 7472855"/>
              <a:gd name="connsiteY4" fmla="*/ 530772 h 805096"/>
              <a:gd name="connsiteX5" fmla="*/ 7472855 w 7472855"/>
              <a:gd name="connsiteY5" fmla="*/ 0 h 80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2855" h="805096">
                <a:moveTo>
                  <a:pt x="0" y="0"/>
                </a:moveTo>
                <a:cubicBezTo>
                  <a:pt x="575879" y="266700"/>
                  <a:pt x="1151759" y="533400"/>
                  <a:pt x="1697421" y="667407"/>
                </a:cubicBezTo>
                <a:cubicBezTo>
                  <a:pt x="2243083" y="801414"/>
                  <a:pt x="2695028" y="795283"/>
                  <a:pt x="3273973" y="804041"/>
                </a:cubicBezTo>
                <a:cubicBezTo>
                  <a:pt x="3852918" y="812799"/>
                  <a:pt x="4663090" y="765503"/>
                  <a:pt x="5171090" y="719958"/>
                </a:cubicBezTo>
                <a:cubicBezTo>
                  <a:pt x="5679090" y="674413"/>
                  <a:pt x="5938346" y="650765"/>
                  <a:pt x="6321973" y="530772"/>
                </a:cubicBezTo>
                <a:cubicBezTo>
                  <a:pt x="6705600" y="410779"/>
                  <a:pt x="7472855" y="0"/>
                  <a:pt x="74728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54F5A282-67A4-4F13-BDFF-0C9FED7B20D9}"/>
              </a:ext>
            </a:extLst>
          </p:cNvPr>
          <p:cNvCxnSpPr>
            <a:cxnSpLocks/>
          </p:cNvCxnSpPr>
          <p:nvPr/>
        </p:nvCxnSpPr>
        <p:spPr>
          <a:xfrm>
            <a:off x="3505200" y="2382887"/>
            <a:ext cx="0" cy="64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CBA51AA-32D3-4986-8F10-8A990D7B91A5}"/>
              </a:ext>
            </a:extLst>
          </p:cNvPr>
          <p:cNvCxnSpPr>
            <a:cxnSpLocks/>
          </p:cNvCxnSpPr>
          <p:nvPr/>
        </p:nvCxnSpPr>
        <p:spPr>
          <a:xfrm>
            <a:off x="5715000" y="2326211"/>
            <a:ext cx="0" cy="64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C2E31043-6CC3-4E37-BEEB-74FFCB4FC45B}"/>
              </a:ext>
            </a:extLst>
          </p:cNvPr>
          <p:cNvGraphicFramePr>
            <a:graphicFrameLocks noChangeAspect="1"/>
          </p:cNvGraphicFramePr>
          <p:nvPr>
            <p:extLst>
              <p:ext uri="{D42A27DB-BD31-4B8C-83A1-F6EECF244321}">
                <p14:modId xmlns:p14="http://schemas.microsoft.com/office/powerpoint/2010/main" val="4181768211"/>
              </p:ext>
            </p:extLst>
          </p:nvPr>
        </p:nvGraphicFramePr>
        <p:xfrm>
          <a:off x="3546364" y="2561965"/>
          <a:ext cx="416036" cy="396000"/>
        </p:xfrm>
        <a:graphic>
          <a:graphicData uri="http://schemas.openxmlformats.org/presentationml/2006/ole">
            <mc:AlternateContent xmlns:mc="http://schemas.openxmlformats.org/markup-compatibility/2006">
              <mc:Choice xmlns:v="urn:schemas-microsoft-com:vml" Requires="v">
                <p:oleObj name="Equation" r:id="rId3" imgW="253800" imgH="241200" progId="Equation.DSMT4">
                  <p:embed/>
                </p:oleObj>
              </mc:Choice>
              <mc:Fallback>
                <p:oleObj name="Equation" r:id="rId3" imgW="253800" imgH="241200" progId="Equation.DSMT4">
                  <p:embed/>
                  <p:pic>
                    <p:nvPicPr>
                      <p:cNvPr id="35" name="Object 34">
                        <a:extLst>
                          <a:ext uri="{FF2B5EF4-FFF2-40B4-BE49-F238E27FC236}">
                            <a16:creationId xmlns:a16="http://schemas.microsoft.com/office/drawing/2014/main" id="{46FBDD50-790A-4E23-A528-CC485867B139}"/>
                          </a:ext>
                        </a:extLst>
                      </p:cNvPr>
                      <p:cNvPicPr/>
                      <p:nvPr/>
                    </p:nvPicPr>
                    <p:blipFill>
                      <a:blip r:embed="rId4"/>
                      <a:stretch>
                        <a:fillRect/>
                      </a:stretch>
                    </p:blipFill>
                    <p:spPr>
                      <a:xfrm>
                        <a:off x="3546364" y="2561965"/>
                        <a:ext cx="416036" cy="3960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538B615C-7187-459D-BB87-7709444B5F43}"/>
              </a:ext>
            </a:extLst>
          </p:cNvPr>
          <p:cNvGraphicFramePr>
            <a:graphicFrameLocks noChangeAspect="1"/>
          </p:cNvGraphicFramePr>
          <p:nvPr>
            <p:extLst>
              <p:ext uri="{D42A27DB-BD31-4B8C-83A1-F6EECF244321}">
                <p14:modId xmlns:p14="http://schemas.microsoft.com/office/powerpoint/2010/main" val="111771716"/>
              </p:ext>
            </p:extLst>
          </p:nvPr>
        </p:nvGraphicFramePr>
        <p:xfrm>
          <a:off x="5257800" y="2561965"/>
          <a:ext cx="437250" cy="396000"/>
        </p:xfrm>
        <a:graphic>
          <a:graphicData uri="http://schemas.openxmlformats.org/presentationml/2006/ole">
            <mc:AlternateContent xmlns:mc="http://schemas.openxmlformats.org/markup-compatibility/2006">
              <mc:Choice xmlns:v="urn:schemas-microsoft-com:vml" Requires="v">
                <p:oleObj name="Equation" r:id="rId5" imgW="266400" imgH="241200" progId="Equation.DSMT4">
                  <p:embed/>
                </p:oleObj>
              </mc:Choice>
              <mc:Fallback>
                <p:oleObj name="Equation" r:id="rId5" imgW="266400" imgH="241200" progId="Equation.DSMT4">
                  <p:embed/>
                  <p:pic>
                    <p:nvPicPr>
                      <p:cNvPr id="36" name="Object 35">
                        <a:extLst>
                          <a:ext uri="{FF2B5EF4-FFF2-40B4-BE49-F238E27FC236}">
                            <a16:creationId xmlns:a16="http://schemas.microsoft.com/office/drawing/2014/main" id="{E56033A6-DC9D-439D-9C63-D522D08E12D1}"/>
                          </a:ext>
                        </a:extLst>
                      </p:cNvPr>
                      <p:cNvPicPr/>
                      <p:nvPr/>
                    </p:nvPicPr>
                    <p:blipFill>
                      <a:blip r:embed="rId6"/>
                      <a:stretch>
                        <a:fillRect/>
                      </a:stretch>
                    </p:blipFill>
                    <p:spPr>
                      <a:xfrm>
                        <a:off x="5257800" y="2561965"/>
                        <a:ext cx="437250" cy="396000"/>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35ABC236-4F09-4CC2-9529-405133B5B30D}"/>
              </a:ext>
            </a:extLst>
          </p:cNvPr>
          <p:cNvSpPr txBox="1"/>
          <p:nvPr/>
        </p:nvSpPr>
        <p:spPr>
          <a:xfrm>
            <a:off x="2819400" y="2342953"/>
            <a:ext cx="1143000" cy="369332"/>
          </a:xfrm>
          <a:prstGeom prst="rect">
            <a:avLst/>
          </a:prstGeom>
          <a:noFill/>
        </p:spPr>
        <p:txBody>
          <a:bodyPr wrap="square" rtlCol="0">
            <a:spAutoFit/>
          </a:bodyPr>
          <a:lstStyle/>
          <a:p>
            <a:pPr algn="ctr"/>
            <a:r>
              <a:rPr lang="en-GB" b="1" dirty="0">
                <a:solidFill>
                  <a:srgbClr val="FF0000"/>
                </a:solidFill>
              </a:rPr>
              <a:t>B</a:t>
            </a:r>
          </a:p>
        </p:txBody>
      </p:sp>
      <p:sp>
        <p:nvSpPr>
          <p:cNvPr id="32" name="TextBox 31">
            <a:extLst>
              <a:ext uri="{FF2B5EF4-FFF2-40B4-BE49-F238E27FC236}">
                <a16:creationId xmlns:a16="http://schemas.microsoft.com/office/drawing/2014/main" id="{C116B2A2-FCEC-4EA5-8BA8-190D84EC70DD}"/>
              </a:ext>
            </a:extLst>
          </p:cNvPr>
          <p:cNvSpPr txBox="1"/>
          <p:nvPr/>
        </p:nvSpPr>
        <p:spPr>
          <a:xfrm>
            <a:off x="5029200" y="2336540"/>
            <a:ext cx="1143000" cy="369332"/>
          </a:xfrm>
          <a:prstGeom prst="rect">
            <a:avLst/>
          </a:prstGeom>
          <a:noFill/>
        </p:spPr>
        <p:txBody>
          <a:bodyPr wrap="square" rtlCol="0">
            <a:spAutoFit/>
          </a:bodyPr>
          <a:lstStyle/>
          <a:p>
            <a:pPr algn="ctr"/>
            <a:r>
              <a:rPr lang="en-GB" b="1" dirty="0">
                <a:solidFill>
                  <a:srgbClr val="FF0000"/>
                </a:solidFill>
              </a:rPr>
              <a:t>C</a:t>
            </a:r>
          </a:p>
        </p:txBody>
      </p:sp>
      <p:sp>
        <p:nvSpPr>
          <p:cNvPr id="33" name="Isosceles Triangle 32">
            <a:extLst>
              <a:ext uri="{FF2B5EF4-FFF2-40B4-BE49-F238E27FC236}">
                <a16:creationId xmlns:a16="http://schemas.microsoft.com/office/drawing/2014/main" id="{F2078008-A206-4059-A758-C7EB9905045B}"/>
              </a:ext>
            </a:extLst>
          </p:cNvPr>
          <p:cNvSpPr/>
          <p:nvPr/>
        </p:nvSpPr>
        <p:spPr>
          <a:xfrm>
            <a:off x="658576" y="38424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01DAA881-DD01-4814-8005-4279E8CD7115}"/>
              </a:ext>
            </a:extLst>
          </p:cNvPr>
          <p:cNvSpPr/>
          <p:nvPr/>
        </p:nvSpPr>
        <p:spPr>
          <a:xfrm>
            <a:off x="8095453" y="3842487"/>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C7484AEE-3B54-407B-9B09-BCD996593648}"/>
              </a:ext>
            </a:extLst>
          </p:cNvPr>
          <p:cNvCxnSpPr>
            <a:cxnSpLocks/>
          </p:cNvCxnSpPr>
          <p:nvPr/>
        </p:nvCxnSpPr>
        <p:spPr>
          <a:xfrm>
            <a:off x="857527" y="3821311"/>
            <a:ext cx="74676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B92FD44-D95D-42B3-A3EF-E0BA3BB8E004}"/>
              </a:ext>
            </a:extLst>
          </p:cNvPr>
          <p:cNvSpPr/>
          <p:nvPr/>
        </p:nvSpPr>
        <p:spPr>
          <a:xfrm>
            <a:off x="506176" y="4272377"/>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226D45FF-8860-4C1B-82DA-77440E753150}"/>
              </a:ext>
            </a:extLst>
          </p:cNvPr>
          <p:cNvSpPr txBox="1"/>
          <p:nvPr/>
        </p:nvSpPr>
        <p:spPr>
          <a:xfrm>
            <a:off x="632389" y="3840370"/>
            <a:ext cx="1143000" cy="369332"/>
          </a:xfrm>
          <a:prstGeom prst="rect">
            <a:avLst/>
          </a:prstGeom>
          <a:noFill/>
        </p:spPr>
        <p:txBody>
          <a:bodyPr wrap="square" rtlCol="0">
            <a:spAutoFit/>
          </a:bodyPr>
          <a:lstStyle/>
          <a:p>
            <a:pPr algn="ctr"/>
            <a:r>
              <a:rPr lang="en-GB" b="1" dirty="0">
                <a:solidFill>
                  <a:srgbClr val="FF0000"/>
                </a:solidFill>
              </a:rPr>
              <a:t>A</a:t>
            </a:r>
          </a:p>
        </p:txBody>
      </p:sp>
      <p:sp>
        <p:nvSpPr>
          <p:cNvPr id="38" name="TextBox 37">
            <a:extLst>
              <a:ext uri="{FF2B5EF4-FFF2-40B4-BE49-F238E27FC236}">
                <a16:creationId xmlns:a16="http://schemas.microsoft.com/office/drawing/2014/main" id="{3099C3D8-34BF-40B4-89BA-ED6FACB445A1}"/>
              </a:ext>
            </a:extLst>
          </p:cNvPr>
          <p:cNvSpPr txBox="1"/>
          <p:nvPr/>
        </p:nvSpPr>
        <p:spPr>
          <a:xfrm>
            <a:off x="8040415" y="3840370"/>
            <a:ext cx="1143000" cy="369332"/>
          </a:xfrm>
          <a:prstGeom prst="rect">
            <a:avLst/>
          </a:prstGeom>
          <a:noFill/>
        </p:spPr>
        <p:txBody>
          <a:bodyPr wrap="square" rtlCol="0">
            <a:spAutoFit/>
          </a:bodyPr>
          <a:lstStyle/>
          <a:p>
            <a:pPr algn="ctr"/>
            <a:r>
              <a:rPr lang="en-GB" b="1" dirty="0">
                <a:solidFill>
                  <a:srgbClr val="FF0000"/>
                </a:solidFill>
              </a:rPr>
              <a:t>D</a:t>
            </a:r>
          </a:p>
        </p:txBody>
      </p:sp>
      <p:sp>
        <p:nvSpPr>
          <p:cNvPr id="39" name="Flowchart: Connector 38">
            <a:extLst>
              <a:ext uri="{FF2B5EF4-FFF2-40B4-BE49-F238E27FC236}">
                <a16:creationId xmlns:a16="http://schemas.microsoft.com/office/drawing/2014/main" id="{8F0EE4E6-21C0-4BB0-A57C-20F76F3A4D96}"/>
              </a:ext>
            </a:extLst>
          </p:cNvPr>
          <p:cNvSpPr/>
          <p:nvPr/>
        </p:nvSpPr>
        <p:spPr>
          <a:xfrm>
            <a:off x="8248364" y="4305876"/>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33F6B13-A77C-4EBC-AFA2-AB6D6CF0B080}"/>
              </a:ext>
            </a:extLst>
          </p:cNvPr>
          <p:cNvSpPr/>
          <p:nvPr/>
        </p:nvSpPr>
        <p:spPr>
          <a:xfrm>
            <a:off x="7939364" y="4458576"/>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1A0872E0-51EE-48C7-835B-51F0DFB2AE0D}"/>
              </a:ext>
            </a:extLst>
          </p:cNvPr>
          <p:cNvCxnSpPr>
            <a:cxnSpLocks/>
          </p:cNvCxnSpPr>
          <p:nvPr/>
        </p:nvCxnSpPr>
        <p:spPr>
          <a:xfrm flipV="1">
            <a:off x="3502574" y="330086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Object 41">
            <a:extLst>
              <a:ext uri="{FF2B5EF4-FFF2-40B4-BE49-F238E27FC236}">
                <a16:creationId xmlns:a16="http://schemas.microsoft.com/office/drawing/2014/main" id="{2EDEB212-6E33-43C7-8334-0A432C75A853}"/>
              </a:ext>
            </a:extLst>
          </p:cNvPr>
          <p:cNvGraphicFramePr>
            <a:graphicFrameLocks noChangeAspect="1"/>
          </p:cNvGraphicFramePr>
          <p:nvPr>
            <p:extLst>
              <p:ext uri="{D42A27DB-BD31-4B8C-83A1-F6EECF244321}">
                <p14:modId xmlns:p14="http://schemas.microsoft.com/office/powerpoint/2010/main" val="1542911911"/>
              </p:ext>
            </p:extLst>
          </p:nvPr>
        </p:nvGraphicFramePr>
        <p:xfrm>
          <a:off x="3557588" y="3441700"/>
          <a:ext cx="331787" cy="374650"/>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52" name="Object 51">
                        <a:extLst>
                          <a:ext uri="{FF2B5EF4-FFF2-40B4-BE49-F238E27FC236}">
                            <a16:creationId xmlns:a16="http://schemas.microsoft.com/office/drawing/2014/main" id="{71A52680-C2E5-4D75-B12E-E3CE8DEBEE2C}"/>
                          </a:ext>
                        </a:extLst>
                      </p:cNvPr>
                      <p:cNvPicPr/>
                      <p:nvPr/>
                    </p:nvPicPr>
                    <p:blipFill>
                      <a:blip r:embed="rId8"/>
                      <a:stretch>
                        <a:fillRect/>
                      </a:stretch>
                    </p:blipFill>
                    <p:spPr>
                      <a:xfrm>
                        <a:off x="3557588" y="3441700"/>
                        <a:ext cx="331787" cy="37465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B8D8F7ED-3BCC-4099-8AAE-C3CE01E8B66C}"/>
              </a:ext>
            </a:extLst>
          </p:cNvPr>
          <p:cNvSpPr txBox="1"/>
          <p:nvPr/>
        </p:nvSpPr>
        <p:spPr>
          <a:xfrm>
            <a:off x="2827284" y="3838053"/>
            <a:ext cx="1143000" cy="369332"/>
          </a:xfrm>
          <a:prstGeom prst="rect">
            <a:avLst/>
          </a:prstGeom>
          <a:noFill/>
        </p:spPr>
        <p:txBody>
          <a:bodyPr wrap="square" rtlCol="0">
            <a:spAutoFit/>
          </a:bodyPr>
          <a:lstStyle/>
          <a:p>
            <a:pPr algn="ctr"/>
            <a:r>
              <a:rPr lang="en-GB" b="1" dirty="0">
                <a:solidFill>
                  <a:srgbClr val="FF0000"/>
                </a:solidFill>
              </a:rPr>
              <a:t>B</a:t>
            </a:r>
          </a:p>
        </p:txBody>
      </p:sp>
      <p:sp>
        <p:nvSpPr>
          <p:cNvPr id="44" name="TextBox 43">
            <a:extLst>
              <a:ext uri="{FF2B5EF4-FFF2-40B4-BE49-F238E27FC236}">
                <a16:creationId xmlns:a16="http://schemas.microsoft.com/office/drawing/2014/main" id="{A3325D3A-6954-42D2-94A1-0A7591C1710E}"/>
              </a:ext>
            </a:extLst>
          </p:cNvPr>
          <p:cNvSpPr txBox="1"/>
          <p:nvPr/>
        </p:nvSpPr>
        <p:spPr>
          <a:xfrm>
            <a:off x="5037084" y="3831640"/>
            <a:ext cx="1143000" cy="369332"/>
          </a:xfrm>
          <a:prstGeom prst="rect">
            <a:avLst/>
          </a:prstGeom>
          <a:noFill/>
        </p:spPr>
        <p:txBody>
          <a:bodyPr wrap="square" rtlCol="0">
            <a:spAutoFit/>
          </a:bodyPr>
          <a:lstStyle/>
          <a:p>
            <a:pPr algn="ctr"/>
            <a:r>
              <a:rPr lang="en-GB" b="1" dirty="0">
                <a:solidFill>
                  <a:srgbClr val="FF0000"/>
                </a:solidFill>
              </a:rPr>
              <a:t>C</a:t>
            </a:r>
          </a:p>
        </p:txBody>
      </p:sp>
      <p:sp>
        <p:nvSpPr>
          <p:cNvPr id="45" name="Freeform: Shape 44">
            <a:extLst>
              <a:ext uri="{FF2B5EF4-FFF2-40B4-BE49-F238E27FC236}">
                <a16:creationId xmlns:a16="http://schemas.microsoft.com/office/drawing/2014/main" id="{BB388441-33C8-44E3-A1B8-22C84BAA9E6B}"/>
              </a:ext>
            </a:extLst>
          </p:cNvPr>
          <p:cNvSpPr/>
          <p:nvPr/>
        </p:nvSpPr>
        <p:spPr>
          <a:xfrm>
            <a:off x="882869" y="3311138"/>
            <a:ext cx="7409793" cy="499479"/>
          </a:xfrm>
          <a:custGeom>
            <a:avLst/>
            <a:gdLst>
              <a:gd name="connsiteX0" fmla="*/ 0 w 7409793"/>
              <a:gd name="connsiteY0" fmla="*/ 499479 h 499479"/>
              <a:gd name="connsiteX1" fmla="*/ 425669 w 7409793"/>
              <a:gd name="connsiteY1" fmla="*/ 368099 h 499479"/>
              <a:gd name="connsiteX2" fmla="*/ 1177159 w 7409793"/>
              <a:gd name="connsiteY2" fmla="*/ 184168 h 499479"/>
              <a:gd name="connsiteX3" fmla="*/ 1897117 w 7409793"/>
              <a:gd name="connsiteY3" fmla="*/ 63299 h 499479"/>
              <a:gd name="connsiteX4" fmla="*/ 2664372 w 7409793"/>
              <a:gd name="connsiteY4" fmla="*/ 237 h 499479"/>
              <a:gd name="connsiteX5" fmla="*/ 3873062 w 7409793"/>
              <a:gd name="connsiteY5" fmla="*/ 84320 h 499479"/>
              <a:gd name="connsiteX6" fmla="*/ 5228897 w 7409793"/>
              <a:gd name="connsiteY6" fmla="*/ 184168 h 499479"/>
              <a:gd name="connsiteX7" fmla="*/ 6794938 w 7409793"/>
              <a:gd name="connsiteY7" fmla="*/ 357589 h 499479"/>
              <a:gd name="connsiteX8" fmla="*/ 7409793 w 7409793"/>
              <a:gd name="connsiteY8" fmla="*/ 499479 h 49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9793" h="499479">
                <a:moveTo>
                  <a:pt x="0" y="499479"/>
                </a:moveTo>
                <a:cubicBezTo>
                  <a:pt x="114738" y="460065"/>
                  <a:pt x="229476" y="420651"/>
                  <a:pt x="425669" y="368099"/>
                </a:cubicBezTo>
                <a:cubicBezTo>
                  <a:pt x="621862" y="315547"/>
                  <a:pt x="931918" y="234968"/>
                  <a:pt x="1177159" y="184168"/>
                </a:cubicBezTo>
                <a:cubicBezTo>
                  <a:pt x="1422400" y="133368"/>
                  <a:pt x="1649248" y="93954"/>
                  <a:pt x="1897117" y="63299"/>
                </a:cubicBezTo>
                <a:cubicBezTo>
                  <a:pt x="2144986" y="32644"/>
                  <a:pt x="2335048" y="-3267"/>
                  <a:pt x="2664372" y="237"/>
                </a:cubicBezTo>
                <a:cubicBezTo>
                  <a:pt x="2993696" y="3740"/>
                  <a:pt x="3873062" y="84320"/>
                  <a:pt x="3873062" y="84320"/>
                </a:cubicBezTo>
                <a:cubicBezTo>
                  <a:pt x="4300483" y="114975"/>
                  <a:pt x="4741918" y="138623"/>
                  <a:pt x="5228897" y="184168"/>
                </a:cubicBezTo>
                <a:cubicBezTo>
                  <a:pt x="5715876" y="229713"/>
                  <a:pt x="6431455" y="305037"/>
                  <a:pt x="6794938" y="357589"/>
                </a:cubicBezTo>
                <a:cubicBezTo>
                  <a:pt x="7158421" y="410141"/>
                  <a:pt x="7284107" y="454810"/>
                  <a:pt x="7409793" y="4994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6" name="Object 45">
            <a:extLst>
              <a:ext uri="{FF2B5EF4-FFF2-40B4-BE49-F238E27FC236}">
                <a16:creationId xmlns:a16="http://schemas.microsoft.com/office/drawing/2014/main" id="{B17F6923-D98E-428A-906D-23F534E44C53}"/>
              </a:ext>
            </a:extLst>
          </p:cNvPr>
          <p:cNvGraphicFramePr>
            <a:graphicFrameLocks noChangeAspect="1"/>
          </p:cNvGraphicFramePr>
          <p:nvPr>
            <p:extLst>
              <p:ext uri="{D42A27DB-BD31-4B8C-83A1-F6EECF244321}">
                <p14:modId xmlns:p14="http://schemas.microsoft.com/office/powerpoint/2010/main" val="3469997636"/>
              </p:ext>
            </p:extLst>
          </p:nvPr>
        </p:nvGraphicFramePr>
        <p:xfrm>
          <a:off x="5341938" y="3441700"/>
          <a:ext cx="330200" cy="374650"/>
        </p:xfrm>
        <a:graphic>
          <a:graphicData uri="http://schemas.openxmlformats.org/presentationml/2006/ole">
            <mc:AlternateContent xmlns:mc="http://schemas.openxmlformats.org/markup-compatibility/2006">
              <mc:Choice xmlns:v="urn:schemas-microsoft-com:vml" Requires="v">
                <p:oleObj name="Equation" r:id="rId9" imgW="203040" imgH="228600" progId="Equation.DSMT4">
                  <p:embed/>
                </p:oleObj>
              </mc:Choice>
              <mc:Fallback>
                <p:oleObj name="Equation" r:id="rId9" imgW="203040" imgH="228600" progId="Equation.DSMT4">
                  <p:embed/>
                  <p:pic>
                    <p:nvPicPr>
                      <p:cNvPr id="60" name="Object 59">
                        <a:extLst>
                          <a:ext uri="{FF2B5EF4-FFF2-40B4-BE49-F238E27FC236}">
                            <a16:creationId xmlns:a16="http://schemas.microsoft.com/office/drawing/2014/main" id="{7D460E36-D62D-456B-A402-EEA28656F1F5}"/>
                          </a:ext>
                        </a:extLst>
                      </p:cNvPr>
                      <p:cNvPicPr/>
                      <p:nvPr/>
                    </p:nvPicPr>
                    <p:blipFill>
                      <a:blip r:embed="rId10"/>
                      <a:stretch>
                        <a:fillRect/>
                      </a:stretch>
                    </p:blipFill>
                    <p:spPr>
                      <a:xfrm>
                        <a:off x="5341938" y="3441700"/>
                        <a:ext cx="330200" cy="374650"/>
                      </a:xfrm>
                      <a:prstGeom prst="rect">
                        <a:avLst/>
                      </a:prstGeom>
                    </p:spPr>
                  </p:pic>
                </p:oleObj>
              </mc:Fallback>
            </mc:AlternateContent>
          </a:graphicData>
        </a:graphic>
      </p:graphicFrame>
      <p:cxnSp>
        <p:nvCxnSpPr>
          <p:cNvPr id="47" name="Straight Arrow Connector 46">
            <a:extLst>
              <a:ext uri="{FF2B5EF4-FFF2-40B4-BE49-F238E27FC236}">
                <a16:creationId xmlns:a16="http://schemas.microsoft.com/office/drawing/2014/main" id="{9FB5C0D8-4C8E-4973-B0FE-8819DF64A71D}"/>
              </a:ext>
            </a:extLst>
          </p:cNvPr>
          <p:cNvCxnSpPr>
            <a:cxnSpLocks/>
          </p:cNvCxnSpPr>
          <p:nvPr/>
        </p:nvCxnSpPr>
        <p:spPr>
          <a:xfrm flipV="1">
            <a:off x="5715000" y="3453265"/>
            <a:ext cx="0" cy="39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Isosceles Triangle 47">
            <a:extLst>
              <a:ext uri="{FF2B5EF4-FFF2-40B4-BE49-F238E27FC236}">
                <a16:creationId xmlns:a16="http://schemas.microsoft.com/office/drawing/2014/main" id="{00179B4F-ECA3-4D27-ACBF-840C3826985A}"/>
              </a:ext>
            </a:extLst>
          </p:cNvPr>
          <p:cNvSpPr/>
          <p:nvPr/>
        </p:nvSpPr>
        <p:spPr>
          <a:xfrm>
            <a:off x="644012" y="4970776"/>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6EE41282-E7E6-4AFE-89BD-7AC50C0A0AA2}"/>
              </a:ext>
            </a:extLst>
          </p:cNvPr>
          <p:cNvSpPr/>
          <p:nvPr/>
        </p:nvSpPr>
        <p:spPr>
          <a:xfrm>
            <a:off x="8080889" y="4970776"/>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8AF9430E-2217-4312-96CF-92E61A249BAF}"/>
              </a:ext>
            </a:extLst>
          </p:cNvPr>
          <p:cNvCxnSpPr>
            <a:cxnSpLocks/>
          </p:cNvCxnSpPr>
          <p:nvPr/>
        </p:nvCxnSpPr>
        <p:spPr>
          <a:xfrm>
            <a:off x="842963" y="4949600"/>
            <a:ext cx="74676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CF80E52-8648-4C4D-91A6-57297CC62FF8}"/>
              </a:ext>
            </a:extLst>
          </p:cNvPr>
          <p:cNvSpPr/>
          <p:nvPr/>
        </p:nvSpPr>
        <p:spPr>
          <a:xfrm>
            <a:off x="491612" y="5400666"/>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0119E46E-58CB-4F54-977B-2B062EC89B63}"/>
              </a:ext>
            </a:extLst>
          </p:cNvPr>
          <p:cNvSpPr txBox="1"/>
          <p:nvPr/>
        </p:nvSpPr>
        <p:spPr>
          <a:xfrm>
            <a:off x="617825" y="4968659"/>
            <a:ext cx="1143000" cy="369332"/>
          </a:xfrm>
          <a:prstGeom prst="rect">
            <a:avLst/>
          </a:prstGeom>
          <a:noFill/>
        </p:spPr>
        <p:txBody>
          <a:bodyPr wrap="square" rtlCol="0">
            <a:spAutoFit/>
          </a:bodyPr>
          <a:lstStyle/>
          <a:p>
            <a:pPr algn="ctr"/>
            <a:r>
              <a:rPr lang="en-GB" b="1" dirty="0">
                <a:solidFill>
                  <a:srgbClr val="FF0000"/>
                </a:solidFill>
              </a:rPr>
              <a:t>A</a:t>
            </a:r>
          </a:p>
        </p:txBody>
      </p:sp>
      <p:sp>
        <p:nvSpPr>
          <p:cNvPr id="53" name="Flowchart: Connector 52">
            <a:extLst>
              <a:ext uri="{FF2B5EF4-FFF2-40B4-BE49-F238E27FC236}">
                <a16:creationId xmlns:a16="http://schemas.microsoft.com/office/drawing/2014/main" id="{419D8AB2-3B37-4467-BDAB-9F72B1AEA820}"/>
              </a:ext>
            </a:extLst>
          </p:cNvPr>
          <p:cNvSpPr/>
          <p:nvPr/>
        </p:nvSpPr>
        <p:spPr>
          <a:xfrm>
            <a:off x="8233800" y="5434165"/>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5A17F364-62E4-4050-A440-70D4E36C8DBD}"/>
              </a:ext>
            </a:extLst>
          </p:cNvPr>
          <p:cNvSpPr/>
          <p:nvPr/>
        </p:nvSpPr>
        <p:spPr>
          <a:xfrm>
            <a:off x="7924800" y="5586865"/>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103A0FA9-1B0E-45CF-8076-E0B9CEDCDC38}"/>
              </a:ext>
            </a:extLst>
          </p:cNvPr>
          <p:cNvCxnSpPr>
            <a:cxnSpLocks/>
          </p:cNvCxnSpPr>
          <p:nvPr/>
        </p:nvCxnSpPr>
        <p:spPr>
          <a:xfrm flipV="1">
            <a:off x="3488010" y="4472407"/>
            <a:ext cx="0" cy="4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6" name="Object 55">
            <a:extLst>
              <a:ext uri="{FF2B5EF4-FFF2-40B4-BE49-F238E27FC236}">
                <a16:creationId xmlns:a16="http://schemas.microsoft.com/office/drawing/2014/main" id="{EE0E677E-86D3-4305-878C-B53EAFA569F9}"/>
              </a:ext>
            </a:extLst>
          </p:cNvPr>
          <p:cNvGraphicFramePr>
            <a:graphicFrameLocks noChangeAspect="1"/>
          </p:cNvGraphicFramePr>
          <p:nvPr>
            <p:extLst>
              <p:ext uri="{D42A27DB-BD31-4B8C-83A1-F6EECF244321}">
                <p14:modId xmlns:p14="http://schemas.microsoft.com/office/powerpoint/2010/main" val="3299460622"/>
              </p:ext>
            </p:extLst>
          </p:nvPr>
        </p:nvGraphicFramePr>
        <p:xfrm>
          <a:off x="3567113" y="4567840"/>
          <a:ext cx="333375" cy="374650"/>
        </p:xfrm>
        <a:graphic>
          <a:graphicData uri="http://schemas.openxmlformats.org/presentationml/2006/ole">
            <mc:AlternateContent xmlns:mc="http://schemas.openxmlformats.org/markup-compatibility/2006">
              <mc:Choice xmlns:v="urn:schemas-microsoft-com:vml" Requires="v">
                <p:oleObj name="Equation" r:id="rId11" imgW="203040" imgH="228600" progId="Equation.DSMT4">
                  <p:embed/>
                </p:oleObj>
              </mc:Choice>
              <mc:Fallback>
                <p:oleObj name="Equation" r:id="rId11" imgW="203040" imgH="228600" progId="Equation.DSMT4">
                  <p:embed/>
                  <p:pic>
                    <p:nvPicPr>
                      <p:cNvPr id="70" name="Object 69">
                        <a:extLst>
                          <a:ext uri="{FF2B5EF4-FFF2-40B4-BE49-F238E27FC236}">
                            <a16:creationId xmlns:a16="http://schemas.microsoft.com/office/drawing/2014/main" id="{50CC1873-0C43-4664-9208-7CD1F0129D25}"/>
                          </a:ext>
                        </a:extLst>
                      </p:cNvPr>
                      <p:cNvPicPr/>
                      <p:nvPr/>
                    </p:nvPicPr>
                    <p:blipFill>
                      <a:blip r:embed="rId12"/>
                      <a:stretch>
                        <a:fillRect/>
                      </a:stretch>
                    </p:blipFill>
                    <p:spPr>
                      <a:xfrm>
                        <a:off x="3567113" y="4567840"/>
                        <a:ext cx="333375" cy="374650"/>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id="{5D3783F9-03E8-4506-9000-5A975F65A7C6}"/>
              </a:ext>
            </a:extLst>
          </p:cNvPr>
          <p:cNvSpPr txBox="1"/>
          <p:nvPr/>
        </p:nvSpPr>
        <p:spPr>
          <a:xfrm>
            <a:off x="2812720" y="4966342"/>
            <a:ext cx="1143000" cy="369332"/>
          </a:xfrm>
          <a:prstGeom prst="rect">
            <a:avLst/>
          </a:prstGeom>
          <a:noFill/>
        </p:spPr>
        <p:txBody>
          <a:bodyPr wrap="square" rtlCol="0">
            <a:spAutoFit/>
          </a:bodyPr>
          <a:lstStyle/>
          <a:p>
            <a:pPr algn="ctr"/>
            <a:r>
              <a:rPr lang="en-GB" b="1" dirty="0">
                <a:solidFill>
                  <a:srgbClr val="FF0000"/>
                </a:solidFill>
              </a:rPr>
              <a:t>B</a:t>
            </a:r>
          </a:p>
        </p:txBody>
      </p:sp>
      <p:sp>
        <p:nvSpPr>
          <p:cNvPr id="58" name="TextBox 57">
            <a:extLst>
              <a:ext uri="{FF2B5EF4-FFF2-40B4-BE49-F238E27FC236}">
                <a16:creationId xmlns:a16="http://schemas.microsoft.com/office/drawing/2014/main" id="{D27D48C0-406D-4125-8018-24BD2790C3C2}"/>
              </a:ext>
            </a:extLst>
          </p:cNvPr>
          <p:cNvSpPr txBox="1"/>
          <p:nvPr/>
        </p:nvSpPr>
        <p:spPr>
          <a:xfrm>
            <a:off x="5022520" y="4959929"/>
            <a:ext cx="1143000" cy="369332"/>
          </a:xfrm>
          <a:prstGeom prst="rect">
            <a:avLst/>
          </a:prstGeom>
          <a:noFill/>
        </p:spPr>
        <p:txBody>
          <a:bodyPr wrap="square" rtlCol="0">
            <a:spAutoFit/>
          </a:bodyPr>
          <a:lstStyle/>
          <a:p>
            <a:pPr algn="ctr"/>
            <a:r>
              <a:rPr lang="en-GB" b="1" dirty="0">
                <a:solidFill>
                  <a:srgbClr val="FF0000"/>
                </a:solidFill>
              </a:rPr>
              <a:t>C</a:t>
            </a:r>
          </a:p>
        </p:txBody>
      </p:sp>
      <p:graphicFrame>
        <p:nvGraphicFramePr>
          <p:cNvPr id="59" name="Object 58">
            <a:extLst>
              <a:ext uri="{FF2B5EF4-FFF2-40B4-BE49-F238E27FC236}">
                <a16:creationId xmlns:a16="http://schemas.microsoft.com/office/drawing/2014/main" id="{F537EB46-9AD1-483B-813E-FB886CA70736}"/>
              </a:ext>
            </a:extLst>
          </p:cNvPr>
          <p:cNvGraphicFramePr>
            <a:graphicFrameLocks noChangeAspect="1"/>
          </p:cNvGraphicFramePr>
          <p:nvPr>
            <p:extLst>
              <p:ext uri="{D42A27DB-BD31-4B8C-83A1-F6EECF244321}">
                <p14:modId xmlns:p14="http://schemas.microsoft.com/office/powerpoint/2010/main" val="633759006"/>
              </p:ext>
            </p:extLst>
          </p:nvPr>
        </p:nvGraphicFramePr>
        <p:xfrm>
          <a:off x="5321300" y="4567840"/>
          <a:ext cx="350838" cy="374650"/>
        </p:xfrm>
        <a:graphic>
          <a:graphicData uri="http://schemas.openxmlformats.org/presentationml/2006/ole">
            <mc:AlternateContent xmlns:mc="http://schemas.openxmlformats.org/markup-compatibility/2006">
              <mc:Choice xmlns:v="urn:schemas-microsoft-com:vml" Requires="v">
                <p:oleObj name="Equation" r:id="rId13" imgW="215640" imgH="228600" progId="Equation.DSMT4">
                  <p:embed/>
                </p:oleObj>
              </mc:Choice>
              <mc:Fallback>
                <p:oleObj name="Equation" r:id="rId13" imgW="215640" imgH="228600" progId="Equation.DSMT4">
                  <p:embed/>
                  <p:pic>
                    <p:nvPicPr>
                      <p:cNvPr id="74" name="Object 73">
                        <a:extLst>
                          <a:ext uri="{FF2B5EF4-FFF2-40B4-BE49-F238E27FC236}">
                            <a16:creationId xmlns:a16="http://schemas.microsoft.com/office/drawing/2014/main" id="{50BDD69D-2B5E-4D7E-9FD4-303B770D4286}"/>
                          </a:ext>
                        </a:extLst>
                      </p:cNvPr>
                      <p:cNvPicPr/>
                      <p:nvPr/>
                    </p:nvPicPr>
                    <p:blipFill>
                      <a:blip r:embed="rId14"/>
                      <a:stretch>
                        <a:fillRect/>
                      </a:stretch>
                    </p:blipFill>
                    <p:spPr>
                      <a:xfrm>
                        <a:off x="5321300" y="4567840"/>
                        <a:ext cx="350838" cy="374650"/>
                      </a:xfrm>
                      <a:prstGeom prst="rect">
                        <a:avLst/>
                      </a:prstGeom>
                    </p:spPr>
                  </p:pic>
                </p:oleObj>
              </mc:Fallback>
            </mc:AlternateContent>
          </a:graphicData>
        </a:graphic>
      </p:graphicFrame>
      <p:cxnSp>
        <p:nvCxnSpPr>
          <p:cNvPr id="60" name="Straight Arrow Connector 59">
            <a:extLst>
              <a:ext uri="{FF2B5EF4-FFF2-40B4-BE49-F238E27FC236}">
                <a16:creationId xmlns:a16="http://schemas.microsoft.com/office/drawing/2014/main" id="{C1706BD7-DB6D-4F9E-B76F-4AA187AFC975}"/>
              </a:ext>
            </a:extLst>
          </p:cNvPr>
          <p:cNvCxnSpPr>
            <a:cxnSpLocks/>
          </p:cNvCxnSpPr>
          <p:nvPr/>
        </p:nvCxnSpPr>
        <p:spPr>
          <a:xfrm flipV="1">
            <a:off x="5700436" y="4291465"/>
            <a:ext cx="0" cy="61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1FA54632-F18D-4559-A69E-CE9A4E8D859D}"/>
              </a:ext>
            </a:extLst>
          </p:cNvPr>
          <p:cNvSpPr/>
          <p:nvPr/>
        </p:nvSpPr>
        <p:spPr>
          <a:xfrm>
            <a:off x="893379" y="4271232"/>
            <a:ext cx="7415049" cy="663992"/>
          </a:xfrm>
          <a:custGeom>
            <a:avLst/>
            <a:gdLst>
              <a:gd name="connsiteX0" fmla="*/ 7415049 w 7415049"/>
              <a:gd name="connsiteY0" fmla="*/ 663992 h 663992"/>
              <a:gd name="connsiteX1" fmla="*/ 7099738 w 7415049"/>
              <a:gd name="connsiteY1" fmla="*/ 532612 h 663992"/>
              <a:gd name="connsiteX2" fmla="*/ 6069724 w 7415049"/>
              <a:gd name="connsiteY2" fmla="*/ 248833 h 663992"/>
              <a:gd name="connsiteX3" fmla="*/ 4840014 w 7415049"/>
              <a:gd name="connsiteY3" fmla="*/ 7095 h 663992"/>
              <a:gd name="connsiteX4" fmla="*/ 3494690 w 7415049"/>
              <a:gd name="connsiteY4" fmla="*/ 85923 h 663992"/>
              <a:gd name="connsiteX5" fmla="*/ 1907628 w 7415049"/>
              <a:gd name="connsiteY5" fmla="*/ 306640 h 663992"/>
              <a:gd name="connsiteX6" fmla="*/ 0 w 7415049"/>
              <a:gd name="connsiteY6" fmla="*/ 642971 h 6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5049" h="663992">
                <a:moveTo>
                  <a:pt x="7415049" y="663992"/>
                </a:moveTo>
                <a:cubicBezTo>
                  <a:pt x="7369504" y="632898"/>
                  <a:pt x="7323959" y="601805"/>
                  <a:pt x="7099738" y="532612"/>
                </a:cubicBezTo>
                <a:cubicBezTo>
                  <a:pt x="6875517" y="463419"/>
                  <a:pt x="6446345" y="336419"/>
                  <a:pt x="6069724" y="248833"/>
                </a:cubicBezTo>
                <a:cubicBezTo>
                  <a:pt x="5693103" y="161247"/>
                  <a:pt x="5269186" y="34247"/>
                  <a:pt x="4840014" y="7095"/>
                </a:cubicBezTo>
                <a:cubicBezTo>
                  <a:pt x="4410842" y="-20057"/>
                  <a:pt x="3983421" y="35999"/>
                  <a:pt x="3494690" y="85923"/>
                </a:cubicBezTo>
                <a:cubicBezTo>
                  <a:pt x="3005959" y="135847"/>
                  <a:pt x="2490076" y="213799"/>
                  <a:pt x="1907628" y="306640"/>
                </a:cubicBezTo>
                <a:cubicBezTo>
                  <a:pt x="1325180" y="399481"/>
                  <a:pt x="662590" y="521226"/>
                  <a:pt x="0" y="642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DCBA45BB-EB7F-4580-BED7-E5158E6489F8}"/>
              </a:ext>
            </a:extLst>
          </p:cNvPr>
          <p:cNvSpPr txBox="1"/>
          <p:nvPr/>
        </p:nvSpPr>
        <p:spPr>
          <a:xfrm>
            <a:off x="8033658" y="4977265"/>
            <a:ext cx="1143000" cy="369332"/>
          </a:xfrm>
          <a:prstGeom prst="rect">
            <a:avLst/>
          </a:prstGeom>
          <a:noFill/>
        </p:spPr>
        <p:txBody>
          <a:bodyPr wrap="square" rtlCol="0">
            <a:spAutoFit/>
          </a:bodyPr>
          <a:lstStyle/>
          <a:p>
            <a:pPr algn="ctr"/>
            <a:r>
              <a:rPr lang="en-GB" b="1" dirty="0">
                <a:solidFill>
                  <a:srgbClr val="FF0000"/>
                </a:solidFill>
              </a:rPr>
              <a:t>D</a:t>
            </a:r>
          </a:p>
        </p:txBody>
      </p:sp>
      <p:cxnSp>
        <p:nvCxnSpPr>
          <p:cNvPr id="63" name="Straight Arrow Connector 62">
            <a:extLst>
              <a:ext uri="{FF2B5EF4-FFF2-40B4-BE49-F238E27FC236}">
                <a16:creationId xmlns:a16="http://schemas.microsoft.com/office/drawing/2014/main" id="{EA4DF1DD-9525-42B8-A8F0-EBC1645E7E62}"/>
              </a:ext>
            </a:extLst>
          </p:cNvPr>
          <p:cNvCxnSpPr>
            <a:cxnSpLocks/>
          </p:cNvCxnSpPr>
          <p:nvPr/>
        </p:nvCxnSpPr>
        <p:spPr>
          <a:xfrm flipV="1">
            <a:off x="3505200" y="3758065"/>
            <a:ext cx="0" cy="60172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A8565D8-8071-4F58-9C9C-5CD8C4F15946}"/>
              </a:ext>
            </a:extLst>
          </p:cNvPr>
          <p:cNvCxnSpPr>
            <a:cxnSpLocks/>
          </p:cNvCxnSpPr>
          <p:nvPr/>
        </p:nvCxnSpPr>
        <p:spPr>
          <a:xfrm flipV="1">
            <a:off x="5698671" y="4908945"/>
            <a:ext cx="0" cy="60172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5" name="Object 64">
            <a:extLst>
              <a:ext uri="{FF2B5EF4-FFF2-40B4-BE49-F238E27FC236}">
                <a16:creationId xmlns:a16="http://schemas.microsoft.com/office/drawing/2014/main" id="{53EA5B4E-DC5D-4ED1-8B1C-F2DF2D1F3DD4}"/>
              </a:ext>
            </a:extLst>
          </p:cNvPr>
          <p:cNvGraphicFramePr>
            <a:graphicFrameLocks noChangeAspect="1"/>
          </p:cNvGraphicFramePr>
          <p:nvPr>
            <p:extLst>
              <p:ext uri="{D42A27DB-BD31-4B8C-83A1-F6EECF244321}">
                <p14:modId xmlns:p14="http://schemas.microsoft.com/office/powerpoint/2010/main" val="201930294"/>
              </p:ext>
            </p:extLst>
          </p:nvPr>
        </p:nvGraphicFramePr>
        <p:xfrm>
          <a:off x="3536950" y="3896178"/>
          <a:ext cx="384453" cy="432000"/>
        </p:xfrm>
        <a:graphic>
          <a:graphicData uri="http://schemas.openxmlformats.org/presentationml/2006/ole">
            <mc:AlternateContent xmlns:mc="http://schemas.openxmlformats.org/markup-compatibility/2006">
              <mc:Choice xmlns:v="urn:schemas-microsoft-com:vml" Requires="v">
                <p:oleObj name="Equation" r:id="rId15" imgW="203040" imgH="228600" progId="Equation.DSMT4">
                  <p:embed/>
                </p:oleObj>
              </mc:Choice>
              <mc:Fallback>
                <p:oleObj name="Equation" r:id="rId15" imgW="203040" imgH="228600" progId="Equation.DSMT4">
                  <p:embed/>
                  <p:pic>
                    <p:nvPicPr>
                      <p:cNvPr id="81" name="Object 80">
                        <a:extLst>
                          <a:ext uri="{FF2B5EF4-FFF2-40B4-BE49-F238E27FC236}">
                            <a16:creationId xmlns:a16="http://schemas.microsoft.com/office/drawing/2014/main" id="{92E6B7B3-F4E2-4D31-AAE7-E685C1781D68}"/>
                          </a:ext>
                        </a:extLst>
                      </p:cNvPr>
                      <p:cNvPicPr/>
                      <p:nvPr/>
                    </p:nvPicPr>
                    <p:blipFill>
                      <a:blip r:embed="rId16"/>
                      <a:stretch>
                        <a:fillRect/>
                      </a:stretch>
                    </p:blipFill>
                    <p:spPr>
                      <a:xfrm>
                        <a:off x="3536950" y="3896178"/>
                        <a:ext cx="384453" cy="432000"/>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8C85F990-7758-48BB-BCF5-C9E78E17E702}"/>
              </a:ext>
            </a:extLst>
          </p:cNvPr>
          <p:cNvGraphicFramePr>
            <a:graphicFrameLocks noChangeAspect="1"/>
          </p:cNvGraphicFramePr>
          <p:nvPr>
            <p:extLst>
              <p:ext uri="{D42A27DB-BD31-4B8C-83A1-F6EECF244321}">
                <p14:modId xmlns:p14="http://schemas.microsoft.com/office/powerpoint/2010/main" val="218024111"/>
              </p:ext>
            </p:extLst>
          </p:nvPr>
        </p:nvGraphicFramePr>
        <p:xfrm>
          <a:off x="5694363" y="5023303"/>
          <a:ext cx="408905" cy="432000"/>
        </p:xfrm>
        <a:graphic>
          <a:graphicData uri="http://schemas.openxmlformats.org/presentationml/2006/ole">
            <mc:AlternateContent xmlns:mc="http://schemas.openxmlformats.org/markup-compatibility/2006">
              <mc:Choice xmlns:v="urn:schemas-microsoft-com:vml" Requires="v">
                <p:oleObj name="Equation" r:id="rId17" imgW="215640" imgH="228600" progId="Equation.DSMT4">
                  <p:embed/>
                </p:oleObj>
              </mc:Choice>
              <mc:Fallback>
                <p:oleObj name="Equation" r:id="rId17" imgW="215640" imgH="228600" progId="Equation.DSMT4">
                  <p:embed/>
                  <p:pic>
                    <p:nvPicPr>
                      <p:cNvPr id="82" name="Object 81">
                        <a:extLst>
                          <a:ext uri="{FF2B5EF4-FFF2-40B4-BE49-F238E27FC236}">
                            <a16:creationId xmlns:a16="http://schemas.microsoft.com/office/drawing/2014/main" id="{825A4BAE-4A74-4C8B-8B84-7715E0E68370}"/>
                          </a:ext>
                        </a:extLst>
                      </p:cNvPr>
                      <p:cNvPicPr/>
                      <p:nvPr/>
                    </p:nvPicPr>
                    <p:blipFill>
                      <a:blip r:embed="rId18"/>
                      <a:stretch>
                        <a:fillRect/>
                      </a:stretch>
                    </p:blipFill>
                    <p:spPr>
                      <a:xfrm>
                        <a:off x="5694363" y="5023303"/>
                        <a:ext cx="408905" cy="432000"/>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7F4AD472-677C-403A-ADA1-0D41D4434704}"/>
              </a:ext>
            </a:extLst>
          </p:cNvPr>
          <p:cNvGraphicFramePr>
            <a:graphicFrameLocks noChangeAspect="1"/>
          </p:cNvGraphicFramePr>
          <p:nvPr>
            <p:extLst>
              <p:ext uri="{D42A27DB-BD31-4B8C-83A1-F6EECF244321}">
                <p14:modId xmlns:p14="http://schemas.microsoft.com/office/powerpoint/2010/main" val="3877902908"/>
              </p:ext>
            </p:extLst>
          </p:nvPr>
        </p:nvGraphicFramePr>
        <p:xfrm>
          <a:off x="692149" y="5558290"/>
          <a:ext cx="5937251" cy="820738"/>
        </p:xfrm>
        <a:graphic>
          <a:graphicData uri="http://schemas.openxmlformats.org/presentationml/2006/ole">
            <mc:AlternateContent xmlns:mc="http://schemas.openxmlformats.org/markup-compatibility/2006">
              <mc:Choice xmlns:v="urn:schemas-microsoft-com:vml" Requires="v">
                <p:oleObj name="Equation" r:id="rId19" imgW="3670200" imgH="507960" progId="Equation.DSMT4">
                  <p:embed/>
                </p:oleObj>
              </mc:Choice>
              <mc:Fallback>
                <p:oleObj name="Equation" r:id="rId19" imgW="3670200" imgH="507960" progId="Equation.DSMT4">
                  <p:embed/>
                  <p:pic>
                    <p:nvPicPr>
                      <p:cNvPr id="85" name="Object 84">
                        <a:extLst>
                          <a:ext uri="{FF2B5EF4-FFF2-40B4-BE49-F238E27FC236}">
                            <a16:creationId xmlns:a16="http://schemas.microsoft.com/office/drawing/2014/main" id="{BF814B06-6177-4B3D-A8B0-EB1C51FF24A7}"/>
                          </a:ext>
                        </a:extLst>
                      </p:cNvPr>
                      <p:cNvPicPr/>
                      <p:nvPr/>
                    </p:nvPicPr>
                    <p:blipFill>
                      <a:blip r:embed="rId20"/>
                      <a:stretch>
                        <a:fillRect/>
                      </a:stretch>
                    </p:blipFill>
                    <p:spPr>
                      <a:xfrm>
                        <a:off x="692149" y="5558290"/>
                        <a:ext cx="5937251" cy="820738"/>
                      </a:xfrm>
                      <a:prstGeom prst="rect">
                        <a:avLst/>
                      </a:prstGeom>
                    </p:spPr>
                  </p:pic>
                </p:oleObj>
              </mc:Fallback>
            </mc:AlternateContent>
          </a:graphicData>
        </a:graphic>
      </p:graphicFrame>
      <p:sp>
        <p:nvSpPr>
          <p:cNvPr id="68" name="Plus Sign 67">
            <a:extLst>
              <a:ext uri="{FF2B5EF4-FFF2-40B4-BE49-F238E27FC236}">
                <a16:creationId xmlns:a16="http://schemas.microsoft.com/office/drawing/2014/main" id="{479E0AEA-6E1C-4AB5-8145-E02CBE4D75E5}"/>
              </a:ext>
            </a:extLst>
          </p:cNvPr>
          <p:cNvSpPr/>
          <p:nvPr/>
        </p:nvSpPr>
        <p:spPr>
          <a:xfrm>
            <a:off x="154435" y="2966711"/>
            <a:ext cx="674354" cy="634301"/>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Plus Sign 68">
            <a:extLst>
              <a:ext uri="{FF2B5EF4-FFF2-40B4-BE49-F238E27FC236}">
                <a16:creationId xmlns:a16="http://schemas.microsoft.com/office/drawing/2014/main" id="{11541647-401B-47E1-8366-C2B20DB5349C}"/>
              </a:ext>
            </a:extLst>
          </p:cNvPr>
          <p:cNvSpPr/>
          <p:nvPr/>
        </p:nvSpPr>
        <p:spPr>
          <a:xfrm>
            <a:off x="128931" y="4453299"/>
            <a:ext cx="674354" cy="634301"/>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6343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(note)</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41</a:t>
            </a:fld>
            <a:endParaRPr lang="en-GB"/>
          </a:p>
        </p:txBody>
      </p:sp>
      <p:sp>
        <p:nvSpPr>
          <p:cNvPr id="4" name="Content Placeholder 3"/>
          <p:cNvSpPr>
            <a:spLocks noGrp="1"/>
          </p:cNvSpPr>
          <p:nvPr>
            <p:ph sz="quarter" idx="1"/>
          </p:nvPr>
        </p:nvSpPr>
        <p:spPr/>
        <p:txBody>
          <a:bodyPr/>
          <a:lstStyle/>
          <a:p>
            <a:r>
              <a:rPr lang="en-GB" dirty="0"/>
              <a:t>Displacement values in the previous slide were obtained from the following table as opposed to calculating them directly;</a:t>
            </a:r>
          </a:p>
        </p:txBody>
      </p:sp>
      <p:pic>
        <p:nvPicPr>
          <p:cNvPr id="6" name="Picture 5">
            <a:extLst>
              <a:ext uri="{FF2B5EF4-FFF2-40B4-BE49-F238E27FC236}">
                <a16:creationId xmlns:a16="http://schemas.microsoft.com/office/drawing/2014/main" id="{2F999ECD-29E5-46BF-9902-A7C478C53999}"/>
              </a:ext>
            </a:extLst>
          </p:cNvPr>
          <p:cNvPicPr>
            <a:picLocks noChangeAspect="1"/>
          </p:cNvPicPr>
          <p:nvPr/>
        </p:nvPicPr>
        <p:blipFill rotWithShape="1">
          <a:blip r:embed="rId2"/>
          <a:srcRect l="959" t="18511" r="745" b="4356"/>
          <a:stretch/>
        </p:blipFill>
        <p:spPr>
          <a:xfrm>
            <a:off x="228600" y="3238500"/>
            <a:ext cx="8613648" cy="952500"/>
          </a:xfrm>
          <a:prstGeom prst="rect">
            <a:avLst/>
          </a:prstGeom>
          <a:ln>
            <a:solidFill>
              <a:schemeClr val="tx1"/>
            </a:solidFill>
          </a:ln>
        </p:spPr>
      </p:pic>
    </p:spTree>
    <p:extLst>
      <p:ext uri="{BB962C8B-B14F-4D97-AF65-F5344CB8AC3E}">
        <p14:creationId xmlns:p14="http://schemas.microsoft.com/office/powerpoint/2010/main" val="582221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42</a:t>
            </a:fld>
            <a:endParaRPr lang="en-GB"/>
          </a:p>
        </p:txBody>
      </p:sp>
      <p:sp>
        <p:nvSpPr>
          <p:cNvPr id="4" name="Content Placeholder 3"/>
          <p:cNvSpPr>
            <a:spLocks noGrp="1"/>
          </p:cNvSpPr>
          <p:nvPr>
            <p:ph sz="quarter" idx="1"/>
          </p:nvPr>
        </p:nvSpPr>
        <p:spPr>
          <a:xfrm>
            <a:off x="301752" y="1527048"/>
            <a:ext cx="8503920" cy="1749552"/>
          </a:xfrm>
        </p:spPr>
        <p:txBody>
          <a:bodyPr>
            <a:normAutofit fontScale="92500" lnSpcReduction="10000"/>
          </a:bodyPr>
          <a:lstStyle/>
          <a:p>
            <a:endParaRPr lang="en-GB" dirty="0"/>
          </a:p>
          <a:p>
            <a:endParaRPr lang="en-GB" dirty="0"/>
          </a:p>
          <a:p>
            <a:endParaRPr lang="en-GB" dirty="0"/>
          </a:p>
          <a:p>
            <a:r>
              <a:rPr lang="en-GB" dirty="0"/>
              <a:t>Then the remaining reactions are determined as;</a:t>
            </a:r>
          </a:p>
        </p:txBody>
      </p:sp>
      <p:graphicFrame>
        <p:nvGraphicFramePr>
          <p:cNvPr id="7" name="Object 6">
            <a:extLst>
              <a:ext uri="{FF2B5EF4-FFF2-40B4-BE49-F238E27FC236}">
                <a16:creationId xmlns:a16="http://schemas.microsoft.com/office/drawing/2014/main" id="{028459E5-7FDB-4361-A388-EC93AF74742F}"/>
              </a:ext>
            </a:extLst>
          </p:cNvPr>
          <p:cNvGraphicFramePr>
            <a:graphicFrameLocks noChangeAspect="1"/>
          </p:cNvGraphicFramePr>
          <p:nvPr>
            <p:extLst>
              <p:ext uri="{D42A27DB-BD31-4B8C-83A1-F6EECF244321}">
                <p14:modId xmlns:p14="http://schemas.microsoft.com/office/powerpoint/2010/main" val="1318517740"/>
              </p:ext>
            </p:extLst>
          </p:nvPr>
        </p:nvGraphicFramePr>
        <p:xfrm>
          <a:off x="438150" y="1676400"/>
          <a:ext cx="6845300" cy="838200"/>
        </p:xfrm>
        <a:graphic>
          <a:graphicData uri="http://schemas.openxmlformats.org/presentationml/2006/ole">
            <mc:AlternateContent xmlns:mc="http://schemas.openxmlformats.org/markup-compatibility/2006">
              <mc:Choice xmlns:v="urn:schemas-microsoft-com:vml" Requires="v">
                <p:oleObj name="Equation" r:id="rId2" imgW="3733560" imgH="457200" progId="Equation.DSMT4">
                  <p:embed/>
                </p:oleObj>
              </mc:Choice>
              <mc:Fallback>
                <p:oleObj name="Equation" r:id="rId2" imgW="3733560" imgH="457200" progId="Equation.DSMT4">
                  <p:embed/>
                  <p:pic>
                    <p:nvPicPr>
                      <p:cNvPr id="0" name=""/>
                      <p:cNvPicPr/>
                      <p:nvPr/>
                    </p:nvPicPr>
                    <p:blipFill>
                      <a:blip r:embed="rId3"/>
                      <a:stretch>
                        <a:fillRect/>
                      </a:stretch>
                    </p:blipFill>
                    <p:spPr>
                      <a:xfrm>
                        <a:off x="438150" y="1676400"/>
                        <a:ext cx="6845300" cy="838200"/>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88D72060-7AB0-46AA-8A1B-4E2DBFB36258}"/>
              </a:ext>
            </a:extLst>
          </p:cNvPr>
          <p:cNvGrpSpPr/>
          <p:nvPr/>
        </p:nvGrpSpPr>
        <p:grpSpPr>
          <a:xfrm>
            <a:off x="381000" y="3912513"/>
            <a:ext cx="8677239" cy="2412087"/>
            <a:chOff x="381000" y="3074313"/>
            <a:chExt cx="8677239" cy="2412087"/>
          </a:xfrm>
        </p:grpSpPr>
        <p:sp>
          <p:nvSpPr>
            <p:cNvPr id="9" name="Isosceles Triangle 8">
              <a:extLst>
                <a:ext uri="{FF2B5EF4-FFF2-40B4-BE49-F238E27FC236}">
                  <a16:creationId xmlns:a16="http://schemas.microsoft.com/office/drawing/2014/main" id="{676BC782-ECB8-4C0A-9056-1119B1A2653E}"/>
                </a:ext>
              </a:extLst>
            </p:cNvPr>
            <p:cNvSpPr/>
            <p:nvPr/>
          </p:nvSpPr>
          <p:spPr>
            <a:xfrm>
              <a:off x="533400"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57F00440-DDF4-41F4-801B-FF595C8F2DA8}"/>
                </a:ext>
              </a:extLst>
            </p:cNvPr>
            <p:cNvSpPr/>
            <p:nvPr/>
          </p:nvSpPr>
          <p:spPr>
            <a:xfrm>
              <a:off x="7970277"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CE923B96-46A8-40EB-AB79-6621C8C80E4B}"/>
                </a:ext>
              </a:extLst>
            </p:cNvPr>
            <p:cNvSpPr/>
            <p:nvPr/>
          </p:nvSpPr>
          <p:spPr>
            <a:xfrm>
              <a:off x="5491318"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80CD4698-C997-41CB-921E-DD67628EEF0E}"/>
                </a:ext>
              </a:extLst>
            </p:cNvPr>
            <p:cNvSpPr/>
            <p:nvPr/>
          </p:nvSpPr>
          <p:spPr>
            <a:xfrm>
              <a:off x="3012359" y="4327385"/>
              <a:ext cx="457200" cy="457200"/>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D2426D00-E2CE-4493-9E36-FAD7795D2678}"/>
                </a:ext>
              </a:extLst>
            </p:cNvPr>
            <p:cNvCxnSpPr>
              <a:cxnSpLocks/>
            </p:cNvCxnSpPr>
            <p:nvPr/>
          </p:nvCxnSpPr>
          <p:spPr>
            <a:xfrm>
              <a:off x="732351" y="4306209"/>
              <a:ext cx="7467600" cy="0"/>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6A8A61-E44E-4EAA-B4DD-CD827383EFD6}"/>
                </a:ext>
              </a:extLst>
            </p:cNvPr>
            <p:cNvSpPr/>
            <p:nvPr/>
          </p:nvSpPr>
          <p:spPr>
            <a:xfrm>
              <a:off x="381000" y="4757275"/>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B86BE853-2B66-489C-9715-7DDBF8C48EE4}"/>
                </a:ext>
              </a:extLst>
            </p:cNvPr>
            <p:cNvSpPr/>
            <p:nvPr/>
          </p:nvSpPr>
          <p:spPr>
            <a:xfrm>
              <a:off x="3168959" y="4779500"/>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9A2063F-18B7-4737-9E55-4F203D354CEC}"/>
                </a:ext>
              </a:extLst>
            </p:cNvPr>
            <p:cNvSpPr/>
            <p:nvPr/>
          </p:nvSpPr>
          <p:spPr>
            <a:xfrm>
              <a:off x="2859959" y="4932200"/>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98E1A73-A9F9-49A1-A1E0-32C2ED0C5EEA}"/>
                </a:ext>
              </a:extLst>
            </p:cNvPr>
            <p:cNvSpPr/>
            <p:nvPr/>
          </p:nvSpPr>
          <p:spPr>
            <a:xfrm>
              <a:off x="656151" y="3604463"/>
              <a:ext cx="7543800" cy="533400"/>
            </a:xfrm>
            <a:prstGeom prst="rect">
              <a:avLst/>
            </a:prstGeom>
            <a:blipFill dpi="0" rotWithShape="1">
              <a:blip r:embed="rId4" cstate="print"/>
              <a:srcRect/>
              <a:tile tx="0" ty="0" sx="100000" sy="51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98300B4-59E0-4872-BA15-0BCF370CA013}"/>
                </a:ext>
              </a:extLst>
            </p:cNvPr>
            <p:cNvSpPr txBox="1"/>
            <p:nvPr/>
          </p:nvSpPr>
          <p:spPr>
            <a:xfrm>
              <a:off x="507213" y="4325268"/>
              <a:ext cx="1143000" cy="369332"/>
            </a:xfrm>
            <a:prstGeom prst="rect">
              <a:avLst/>
            </a:prstGeom>
            <a:noFill/>
          </p:spPr>
          <p:txBody>
            <a:bodyPr wrap="square" rtlCol="0">
              <a:spAutoFit/>
            </a:bodyPr>
            <a:lstStyle/>
            <a:p>
              <a:pPr algn="ctr"/>
              <a:r>
                <a:rPr lang="en-GB" b="1" dirty="0">
                  <a:solidFill>
                    <a:srgbClr val="FF0000"/>
                  </a:solidFill>
                </a:rPr>
                <a:t>A</a:t>
              </a:r>
            </a:p>
          </p:txBody>
        </p:sp>
        <p:sp>
          <p:nvSpPr>
            <p:cNvPr id="19" name="TextBox 18">
              <a:extLst>
                <a:ext uri="{FF2B5EF4-FFF2-40B4-BE49-F238E27FC236}">
                  <a16:creationId xmlns:a16="http://schemas.microsoft.com/office/drawing/2014/main" id="{CDAE8E46-E350-4692-8401-CDBE5672EA29}"/>
                </a:ext>
              </a:extLst>
            </p:cNvPr>
            <p:cNvSpPr txBox="1"/>
            <p:nvPr/>
          </p:nvSpPr>
          <p:spPr>
            <a:xfrm>
              <a:off x="2942151" y="4325268"/>
              <a:ext cx="1143000" cy="369332"/>
            </a:xfrm>
            <a:prstGeom prst="rect">
              <a:avLst/>
            </a:prstGeom>
            <a:noFill/>
          </p:spPr>
          <p:txBody>
            <a:bodyPr wrap="square" rtlCol="0">
              <a:spAutoFit/>
            </a:bodyPr>
            <a:lstStyle/>
            <a:p>
              <a:pPr algn="ctr"/>
              <a:r>
                <a:rPr lang="en-GB" b="1" dirty="0">
                  <a:solidFill>
                    <a:srgbClr val="FF0000"/>
                  </a:solidFill>
                </a:rPr>
                <a:t>B</a:t>
              </a:r>
            </a:p>
          </p:txBody>
        </p:sp>
        <p:sp>
          <p:nvSpPr>
            <p:cNvPr id="20" name="TextBox 19">
              <a:extLst>
                <a:ext uri="{FF2B5EF4-FFF2-40B4-BE49-F238E27FC236}">
                  <a16:creationId xmlns:a16="http://schemas.microsoft.com/office/drawing/2014/main" id="{BF31CE32-769F-4934-B4C9-8C9CFE2DCE69}"/>
                </a:ext>
              </a:extLst>
            </p:cNvPr>
            <p:cNvSpPr txBox="1"/>
            <p:nvPr/>
          </p:nvSpPr>
          <p:spPr>
            <a:xfrm>
              <a:off x="5420210" y="4325268"/>
              <a:ext cx="1143000" cy="369332"/>
            </a:xfrm>
            <a:prstGeom prst="rect">
              <a:avLst/>
            </a:prstGeom>
            <a:noFill/>
          </p:spPr>
          <p:txBody>
            <a:bodyPr wrap="square" rtlCol="0">
              <a:spAutoFit/>
            </a:bodyPr>
            <a:lstStyle/>
            <a:p>
              <a:pPr algn="ctr"/>
              <a:r>
                <a:rPr lang="en-GB" b="1" dirty="0">
                  <a:solidFill>
                    <a:srgbClr val="FF0000"/>
                  </a:solidFill>
                </a:rPr>
                <a:t>C</a:t>
              </a:r>
            </a:p>
          </p:txBody>
        </p:sp>
        <p:sp>
          <p:nvSpPr>
            <p:cNvPr id="21" name="TextBox 20">
              <a:extLst>
                <a:ext uri="{FF2B5EF4-FFF2-40B4-BE49-F238E27FC236}">
                  <a16:creationId xmlns:a16="http://schemas.microsoft.com/office/drawing/2014/main" id="{8D079C9A-FC68-4907-86E1-C1672339412D}"/>
                </a:ext>
              </a:extLst>
            </p:cNvPr>
            <p:cNvSpPr txBox="1"/>
            <p:nvPr/>
          </p:nvSpPr>
          <p:spPr>
            <a:xfrm>
              <a:off x="7915239" y="4325268"/>
              <a:ext cx="1143000" cy="369332"/>
            </a:xfrm>
            <a:prstGeom prst="rect">
              <a:avLst/>
            </a:prstGeom>
            <a:noFill/>
          </p:spPr>
          <p:txBody>
            <a:bodyPr wrap="square" rtlCol="0">
              <a:spAutoFit/>
            </a:bodyPr>
            <a:lstStyle/>
            <a:p>
              <a:pPr algn="ctr"/>
              <a:r>
                <a:rPr lang="en-GB" b="1" dirty="0">
                  <a:solidFill>
                    <a:srgbClr val="FF0000"/>
                  </a:solidFill>
                </a:rPr>
                <a:t>D</a:t>
              </a:r>
            </a:p>
          </p:txBody>
        </p:sp>
        <p:sp>
          <p:nvSpPr>
            <p:cNvPr id="22" name="Flowchart: Connector 21">
              <a:extLst>
                <a:ext uri="{FF2B5EF4-FFF2-40B4-BE49-F238E27FC236}">
                  <a16:creationId xmlns:a16="http://schemas.microsoft.com/office/drawing/2014/main" id="{ECD71B4B-88E5-4486-A10A-5C219EAA31B7}"/>
                </a:ext>
              </a:extLst>
            </p:cNvPr>
            <p:cNvSpPr/>
            <p:nvPr/>
          </p:nvSpPr>
          <p:spPr>
            <a:xfrm>
              <a:off x="5660973" y="4790774"/>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7547D6D-A371-4F3D-B192-C64BA53204F6}"/>
                </a:ext>
              </a:extLst>
            </p:cNvPr>
            <p:cNvSpPr/>
            <p:nvPr/>
          </p:nvSpPr>
          <p:spPr>
            <a:xfrm>
              <a:off x="5351973" y="494347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a:extLst>
                <a:ext uri="{FF2B5EF4-FFF2-40B4-BE49-F238E27FC236}">
                  <a16:creationId xmlns:a16="http://schemas.microsoft.com/office/drawing/2014/main" id="{7350EF9A-0E3F-4627-A782-6707B359C2CF}"/>
                </a:ext>
              </a:extLst>
            </p:cNvPr>
            <p:cNvSpPr/>
            <p:nvPr/>
          </p:nvSpPr>
          <p:spPr>
            <a:xfrm>
              <a:off x="8123188" y="4790774"/>
              <a:ext cx="144000" cy="144000"/>
            </a:xfrm>
            <a:prstGeom prst="flowChartConnector">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E594C6D-AA04-4269-BD88-5F93BB192C07}"/>
                </a:ext>
              </a:extLst>
            </p:cNvPr>
            <p:cNvSpPr/>
            <p:nvPr/>
          </p:nvSpPr>
          <p:spPr>
            <a:xfrm>
              <a:off x="7814188" y="4943474"/>
              <a:ext cx="7620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7417DA6D-07D6-4456-923F-1AAA323E24A3}"/>
                </a:ext>
              </a:extLst>
            </p:cNvPr>
            <p:cNvCxnSpPr>
              <a:cxnSpLocks/>
            </p:cNvCxnSpPr>
            <p:nvPr/>
          </p:nvCxnSpPr>
          <p:spPr>
            <a:xfrm>
              <a:off x="732351" y="5181600"/>
              <a:ext cx="2436608" cy="0"/>
            </a:xfrm>
            <a:prstGeom prst="straightConnector1">
              <a:avLst/>
            </a:prstGeom>
            <a:ln>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DA56D38-81CE-4B6B-AC44-00939E8D1EE3}"/>
                </a:ext>
              </a:extLst>
            </p:cNvPr>
            <p:cNvSpPr txBox="1"/>
            <p:nvPr/>
          </p:nvSpPr>
          <p:spPr>
            <a:xfrm>
              <a:off x="1418151" y="5117068"/>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9m</a:t>
              </a:r>
            </a:p>
          </p:txBody>
        </p:sp>
        <p:cxnSp>
          <p:nvCxnSpPr>
            <p:cNvPr id="28" name="Straight Arrow Connector 27">
              <a:extLst>
                <a:ext uri="{FF2B5EF4-FFF2-40B4-BE49-F238E27FC236}">
                  <a16:creationId xmlns:a16="http://schemas.microsoft.com/office/drawing/2014/main" id="{2B875F1C-36A2-4198-87F1-468CC6F6FB15}"/>
                </a:ext>
              </a:extLst>
            </p:cNvPr>
            <p:cNvCxnSpPr>
              <a:cxnSpLocks/>
            </p:cNvCxnSpPr>
            <p:nvPr/>
          </p:nvCxnSpPr>
          <p:spPr>
            <a:xfrm>
              <a:off x="3170751" y="5181600"/>
              <a:ext cx="2514600" cy="0"/>
            </a:xfrm>
            <a:prstGeom prst="straightConnector1">
              <a:avLst/>
            </a:prstGeom>
            <a:ln>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5B94BE-A83B-4EAB-BDCE-AB7D3E2104EE}"/>
                </a:ext>
              </a:extLst>
            </p:cNvPr>
            <p:cNvSpPr txBox="1"/>
            <p:nvPr/>
          </p:nvSpPr>
          <p:spPr>
            <a:xfrm>
              <a:off x="3886200" y="5117068"/>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9m</a:t>
              </a:r>
            </a:p>
          </p:txBody>
        </p:sp>
        <p:cxnSp>
          <p:nvCxnSpPr>
            <p:cNvPr id="30" name="Straight Arrow Connector 29">
              <a:extLst>
                <a:ext uri="{FF2B5EF4-FFF2-40B4-BE49-F238E27FC236}">
                  <a16:creationId xmlns:a16="http://schemas.microsoft.com/office/drawing/2014/main" id="{970416DC-C09E-4127-B134-8B36BC7CFB20}"/>
                </a:ext>
              </a:extLst>
            </p:cNvPr>
            <p:cNvCxnSpPr>
              <a:cxnSpLocks/>
            </p:cNvCxnSpPr>
            <p:nvPr/>
          </p:nvCxnSpPr>
          <p:spPr>
            <a:xfrm>
              <a:off x="5685351" y="5181600"/>
              <a:ext cx="2514600" cy="0"/>
            </a:xfrm>
            <a:prstGeom prst="straightConnector1">
              <a:avLst/>
            </a:prstGeom>
            <a:ln>
              <a:solidFill>
                <a:srgbClr val="7030A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DEE837-32E1-457C-8439-F69FC2778189}"/>
                </a:ext>
              </a:extLst>
            </p:cNvPr>
            <p:cNvSpPr txBox="1"/>
            <p:nvPr/>
          </p:nvSpPr>
          <p:spPr>
            <a:xfrm>
              <a:off x="6371151" y="5117068"/>
              <a:ext cx="1143000" cy="369332"/>
            </a:xfrm>
            <a:prstGeom prst="rect">
              <a:avLst/>
            </a:prstGeom>
            <a:noFill/>
          </p:spPr>
          <p:txBody>
            <a:bodyPr wrap="square" rtlCol="0">
              <a:spAutoFit/>
            </a:bodyPr>
            <a:lstStyle/>
            <a:p>
              <a:pPr algn="ctr"/>
              <a:r>
                <a:rPr lang="en-GB" i="1" dirty="0">
                  <a:solidFill>
                    <a:srgbClr val="7030A0"/>
                  </a:solidFill>
                  <a:latin typeface="Times New Roman" panose="02020603050405020304" pitchFamily="18" charset="0"/>
                  <a:cs typeface="Times New Roman" panose="02020603050405020304" pitchFamily="18" charset="0"/>
                </a:rPr>
                <a:t>9m</a:t>
              </a:r>
            </a:p>
          </p:txBody>
        </p:sp>
        <p:sp>
          <p:nvSpPr>
            <p:cNvPr id="32" name="TextBox 31">
              <a:extLst>
                <a:ext uri="{FF2B5EF4-FFF2-40B4-BE49-F238E27FC236}">
                  <a16:creationId xmlns:a16="http://schemas.microsoft.com/office/drawing/2014/main" id="{F5065C1B-7C05-41EC-9DAA-FFC2D45C7689}"/>
                </a:ext>
              </a:extLst>
            </p:cNvPr>
            <p:cNvSpPr txBox="1"/>
            <p:nvPr/>
          </p:nvSpPr>
          <p:spPr>
            <a:xfrm>
              <a:off x="3797668" y="3074313"/>
              <a:ext cx="1693649" cy="430887"/>
            </a:xfrm>
            <a:prstGeom prst="rect">
              <a:avLst/>
            </a:prstGeom>
            <a:noFill/>
          </p:spPr>
          <p:txBody>
            <a:bodyPr wrap="square" rtlCol="0">
              <a:spAutoFit/>
            </a:bodyPr>
            <a:lstStyle/>
            <a:p>
              <a:pPr algn="ctr"/>
              <a:r>
                <a:rPr lang="en-GB" sz="2200" b="1" i="1" dirty="0">
                  <a:solidFill>
                    <a:srgbClr val="0070C0"/>
                  </a:solidFill>
                  <a:latin typeface="Times New Roman" panose="02020603050405020304" pitchFamily="18" charset="0"/>
                  <a:cs typeface="Times New Roman" panose="02020603050405020304" pitchFamily="18" charset="0"/>
                </a:rPr>
                <a:t>W=20kN/m</a:t>
              </a:r>
            </a:p>
          </p:txBody>
        </p:sp>
      </p:grpSp>
      <p:graphicFrame>
        <p:nvGraphicFramePr>
          <p:cNvPr id="33" name="Object 32">
            <a:extLst>
              <a:ext uri="{FF2B5EF4-FFF2-40B4-BE49-F238E27FC236}">
                <a16:creationId xmlns:a16="http://schemas.microsoft.com/office/drawing/2014/main" id="{B7D93854-DC08-42EA-87BD-C7B45E9B0215}"/>
              </a:ext>
            </a:extLst>
          </p:cNvPr>
          <p:cNvGraphicFramePr>
            <a:graphicFrameLocks noChangeAspect="1"/>
          </p:cNvGraphicFramePr>
          <p:nvPr>
            <p:extLst>
              <p:ext uri="{D42A27DB-BD31-4B8C-83A1-F6EECF244321}">
                <p14:modId xmlns:p14="http://schemas.microsoft.com/office/powerpoint/2010/main" val="2081023417"/>
              </p:ext>
            </p:extLst>
          </p:nvPr>
        </p:nvGraphicFramePr>
        <p:xfrm>
          <a:off x="438150" y="3333750"/>
          <a:ext cx="7334250" cy="466725"/>
        </p:xfrm>
        <a:graphic>
          <a:graphicData uri="http://schemas.openxmlformats.org/presentationml/2006/ole">
            <mc:AlternateContent xmlns:mc="http://schemas.openxmlformats.org/markup-compatibility/2006">
              <mc:Choice xmlns:v="urn:schemas-microsoft-com:vml" Requires="v">
                <p:oleObj name="Equation" r:id="rId5" imgW="4000320" imgH="253800" progId="Equation.DSMT4">
                  <p:embed/>
                </p:oleObj>
              </mc:Choice>
              <mc:Fallback>
                <p:oleObj name="Equation" r:id="rId5" imgW="4000320" imgH="253800" progId="Equation.DSMT4">
                  <p:embed/>
                  <p:pic>
                    <p:nvPicPr>
                      <p:cNvPr id="7" name="Object 6">
                        <a:extLst>
                          <a:ext uri="{FF2B5EF4-FFF2-40B4-BE49-F238E27FC236}">
                            <a16:creationId xmlns:a16="http://schemas.microsoft.com/office/drawing/2014/main" id="{028459E5-7FDB-4361-A388-EC93AF74742F}"/>
                          </a:ext>
                        </a:extLst>
                      </p:cNvPr>
                      <p:cNvPicPr/>
                      <p:nvPr/>
                    </p:nvPicPr>
                    <p:blipFill>
                      <a:blip r:embed="rId6"/>
                      <a:stretch>
                        <a:fillRect/>
                      </a:stretch>
                    </p:blipFill>
                    <p:spPr>
                      <a:xfrm>
                        <a:off x="438150" y="3333750"/>
                        <a:ext cx="7334250" cy="466725"/>
                      </a:xfrm>
                      <a:prstGeom prst="rect">
                        <a:avLst/>
                      </a:prstGeom>
                    </p:spPr>
                  </p:pic>
                </p:oleObj>
              </mc:Fallback>
            </mc:AlternateContent>
          </a:graphicData>
        </a:graphic>
      </p:graphicFrame>
    </p:spTree>
    <p:extLst>
      <p:ext uri="{BB962C8B-B14F-4D97-AF65-F5344CB8AC3E}">
        <p14:creationId xmlns:p14="http://schemas.microsoft.com/office/powerpoint/2010/main" val="527880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43</a:t>
            </a:fld>
            <a:endParaRPr lang="en-GB"/>
          </a:p>
        </p:txBody>
      </p:sp>
      <p:sp>
        <p:nvSpPr>
          <p:cNvPr id="4" name="Content Placeholder 3"/>
          <p:cNvSpPr>
            <a:spLocks noGrp="1"/>
          </p:cNvSpPr>
          <p:nvPr>
            <p:ph sz="quarter" idx="1"/>
          </p:nvPr>
        </p:nvSpPr>
        <p:spPr/>
        <p:txBody>
          <a:bodyPr/>
          <a:lstStyle/>
          <a:p>
            <a:r>
              <a:rPr lang="en-GB" dirty="0"/>
              <a:t>How do you solve the following?</a:t>
            </a:r>
          </a:p>
        </p:txBody>
      </p:sp>
      <p:pic>
        <p:nvPicPr>
          <p:cNvPr id="50178" name="Picture 2"/>
          <p:cNvPicPr>
            <a:picLocks noChangeAspect="1" noChangeArrowheads="1"/>
          </p:cNvPicPr>
          <p:nvPr/>
        </p:nvPicPr>
        <p:blipFill>
          <a:blip r:embed="rId2" cstate="print"/>
          <a:srcRect/>
          <a:stretch>
            <a:fillRect/>
          </a:stretch>
        </p:blipFill>
        <p:spPr bwMode="auto">
          <a:xfrm>
            <a:off x="1905000" y="2514600"/>
            <a:ext cx="5485005" cy="3076575"/>
          </a:xfrm>
          <a:prstGeom prst="rect">
            <a:avLst/>
          </a:prstGeom>
          <a:noFill/>
          <a:ln w="9525">
            <a:solidFill>
              <a:schemeClr val="tx1"/>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44</a:t>
            </a:fld>
            <a:endParaRPr lang="en-GB"/>
          </a:p>
        </p:txBody>
      </p:sp>
      <p:pic>
        <p:nvPicPr>
          <p:cNvPr id="51202" name="Picture 2"/>
          <p:cNvPicPr>
            <a:picLocks noChangeAspect="1" noChangeArrowheads="1"/>
          </p:cNvPicPr>
          <p:nvPr/>
        </p:nvPicPr>
        <p:blipFill>
          <a:blip r:embed="rId2" cstate="print"/>
          <a:srcRect/>
          <a:stretch>
            <a:fillRect/>
          </a:stretch>
        </p:blipFill>
        <p:spPr bwMode="auto">
          <a:xfrm>
            <a:off x="272124" y="1676400"/>
            <a:ext cx="8563694" cy="3048000"/>
          </a:xfrm>
          <a:prstGeom prst="rect">
            <a:avLst/>
          </a:prstGeom>
          <a:noFill/>
          <a:ln w="9525">
            <a:solidFill>
              <a:schemeClr val="tx1"/>
            </a:solidFill>
            <a:miter lim="800000"/>
            <a:headEnd/>
            <a:tailEnd/>
          </a:ln>
        </p:spPr>
      </p:pic>
      <p:pic>
        <p:nvPicPr>
          <p:cNvPr id="51203" name="Picture 3"/>
          <p:cNvPicPr>
            <a:picLocks noChangeAspect="1" noChangeArrowheads="1"/>
          </p:cNvPicPr>
          <p:nvPr/>
        </p:nvPicPr>
        <p:blipFill>
          <a:blip r:embed="rId3" cstate="print"/>
          <a:srcRect l="6557" r="10382"/>
          <a:stretch>
            <a:fillRect/>
          </a:stretch>
        </p:blipFill>
        <p:spPr bwMode="auto">
          <a:xfrm>
            <a:off x="1752599" y="4876800"/>
            <a:ext cx="2895600" cy="866775"/>
          </a:xfrm>
          <a:prstGeom prst="rect">
            <a:avLst/>
          </a:prstGeom>
          <a:noFill/>
          <a:ln w="9525">
            <a:solidFill>
              <a:schemeClr val="tx1"/>
            </a:solidFill>
            <a:miter lim="800000"/>
            <a:headEnd/>
            <a:tailEnd/>
          </a:ln>
        </p:spPr>
      </p:pic>
      <p:pic>
        <p:nvPicPr>
          <p:cNvPr id="51205" name="Picture 5"/>
          <p:cNvPicPr>
            <a:picLocks noChangeAspect="1" noChangeArrowheads="1"/>
          </p:cNvPicPr>
          <p:nvPr/>
        </p:nvPicPr>
        <p:blipFill>
          <a:blip r:embed="rId4" cstate="print"/>
          <a:srcRect/>
          <a:stretch>
            <a:fillRect/>
          </a:stretch>
        </p:blipFill>
        <p:spPr bwMode="auto">
          <a:xfrm>
            <a:off x="5105400" y="4876801"/>
            <a:ext cx="1447800" cy="848710"/>
          </a:xfrm>
          <a:prstGeom prst="rect">
            <a:avLst/>
          </a:prstGeom>
          <a:noFill/>
          <a:ln w="9525">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45</a:t>
            </a:fld>
            <a:endParaRPr lang="en-GB"/>
          </a:p>
        </p:txBody>
      </p:sp>
      <p:sp>
        <p:nvSpPr>
          <p:cNvPr id="4" name="Content Placeholder 3"/>
          <p:cNvSpPr>
            <a:spLocks noGrp="1"/>
          </p:cNvSpPr>
          <p:nvPr>
            <p:ph sz="quarter" idx="1"/>
          </p:nvPr>
        </p:nvSpPr>
        <p:spPr/>
        <p:txBody>
          <a:bodyPr/>
          <a:lstStyle/>
          <a:p>
            <a:r>
              <a:rPr lang="en-GB" dirty="0"/>
              <a:t>How about this one?</a:t>
            </a:r>
          </a:p>
        </p:txBody>
      </p:sp>
      <p:pic>
        <p:nvPicPr>
          <p:cNvPr id="52226" name="Picture 2"/>
          <p:cNvPicPr>
            <a:picLocks noChangeAspect="1" noChangeArrowheads="1"/>
          </p:cNvPicPr>
          <p:nvPr/>
        </p:nvPicPr>
        <p:blipFill>
          <a:blip r:embed="rId2" cstate="print"/>
          <a:srcRect/>
          <a:stretch>
            <a:fillRect/>
          </a:stretch>
        </p:blipFill>
        <p:spPr bwMode="auto">
          <a:xfrm>
            <a:off x="2438400" y="2743200"/>
            <a:ext cx="4924425" cy="2419350"/>
          </a:xfrm>
          <a:prstGeom prst="rect">
            <a:avLst/>
          </a:prstGeom>
          <a:noFill/>
          <a:ln w="9525">
            <a:solidFill>
              <a:schemeClr val="tx1"/>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46</a:t>
            </a:fld>
            <a:endParaRPr lang="en-GB"/>
          </a:p>
        </p:txBody>
      </p:sp>
      <p:sp>
        <p:nvSpPr>
          <p:cNvPr id="4" name="Content Placeholder 3"/>
          <p:cNvSpPr>
            <a:spLocks noGrp="1"/>
          </p:cNvSpPr>
          <p:nvPr>
            <p:ph sz="quarter" idx="1"/>
          </p:nvPr>
        </p:nvSpPr>
        <p:spPr/>
        <p:txBody>
          <a:bodyPr/>
          <a:lstStyle/>
          <a:p>
            <a:endParaRPr lang="en-GB"/>
          </a:p>
        </p:txBody>
      </p:sp>
      <p:pic>
        <p:nvPicPr>
          <p:cNvPr id="53250" name="Picture 2"/>
          <p:cNvPicPr>
            <a:picLocks noChangeAspect="1" noChangeArrowheads="1"/>
          </p:cNvPicPr>
          <p:nvPr/>
        </p:nvPicPr>
        <p:blipFill>
          <a:blip r:embed="rId2" cstate="print"/>
          <a:srcRect/>
          <a:stretch>
            <a:fillRect/>
          </a:stretch>
        </p:blipFill>
        <p:spPr bwMode="auto">
          <a:xfrm>
            <a:off x="237565" y="1591386"/>
            <a:ext cx="8677275" cy="2828214"/>
          </a:xfrm>
          <a:prstGeom prst="rect">
            <a:avLst/>
          </a:prstGeom>
          <a:noFill/>
          <a:ln w="9525">
            <a:solidFill>
              <a:schemeClr val="tx1"/>
            </a:solid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2667000" y="4648200"/>
            <a:ext cx="4347713" cy="685800"/>
          </a:xfrm>
          <a:prstGeom prst="rect">
            <a:avLst/>
          </a:prstGeom>
          <a:noFill/>
          <a:ln w="9525">
            <a:solidFill>
              <a:schemeClr val="tx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47</a:t>
            </a:fld>
            <a:endParaRPr lang="en-GB"/>
          </a:p>
        </p:txBody>
      </p:sp>
      <p:sp>
        <p:nvSpPr>
          <p:cNvPr id="4" name="Content Placeholder 3"/>
          <p:cNvSpPr>
            <a:spLocks noGrp="1"/>
          </p:cNvSpPr>
          <p:nvPr>
            <p:ph sz="quarter" idx="1"/>
          </p:nvPr>
        </p:nvSpPr>
        <p:spPr/>
        <p:txBody>
          <a:bodyPr/>
          <a:lstStyle/>
          <a:p>
            <a:r>
              <a:rPr lang="en-GB" dirty="0"/>
              <a:t>How about this one?</a:t>
            </a:r>
          </a:p>
        </p:txBody>
      </p:sp>
      <p:pic>
        <p:nvPicPr>
          <p:cNvPr id="54274" name="Picture 2"/>
          <p:cNvPicPr>
            <a:picLocks noChangeAspect="1" noChangeArrowheads="1"/>
          </p:cNvPicPr>
          <p:nvPr/>
        </p:nvPicPr>
        <p:blipFill>
          <a:blip r:embed="rId2" cstate="print"/>
          <a:srcRect/>
          <a:stretch>
            <a:fillRect/>
          </a:stretch>
        </p:blipFill>
        <p:spPr bwMode="auto">
          <a:xfrm>
            <a:off x="2057400" y="2743200"/>
            <a:ext cx="5606878" cy="2305050"/>
          </a:xfrm>
          <a:prstGeom prst="rect">
            <a:avLst/>
          </a:prstGeom>
          <a:noFill/>
          <a:ln w="9525">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48</a:t>
            </a:fld>
            <a:endParaRPr lang="en-GB"/>
          </a:p>
        </p:txBody>
      </p:sp>
      <p:pic>
        <p:nvPicPr>
          <p:cNvPr id="55298" name="Picture 2"/>
          <p:cNvPicPr>
            <a:picLocks noChangeAspect="1" noChangeArrowheads="1"/>
          </p:cNvPicPr>
          <p:nvPr/>
        </p:nvPicPr>
        <p:blipFill>
          <a:blip r:embed="rId2" cstate="print"/>
          <a:srcRect/>
          <a:stretch>
            <a:fillRect/>
          </a:stretch>
        </p:blipFill>
        <p:spPr bwMode="auto">
          <a:xfrm>
            <a:off x="195263" y="1676400"/>
            <a:ext cx="8751887" cy="3228975"/>
          </a:xfrm>
          <a:prstGeom prst="rect">
            <a:avLst/>
          </a:prstGeom>
          <a:noFill/>
          <a:ln w="9525">
            <a:solidFill>
              <a:schemeClr val="tx1"/>
            </a:solidFill>
            <a:miter lim="800000"/>
            <a:headEnd/>
            <a:tailEnd/>
          </a:ln>
        </p:spPr>
      </p:pic>
      <p:graphicFrame>
        <p:nvGraphicFramePr>
          <p:cNvPr id="7" name="Object 6"/>
          <p:cNvGraphicFramePr>
            <a:graphicFrameLocks noChangeAspect="1"/>
          </p:cNvGraphicFramePr>
          <p:nvPr/>
        </p:nvGraphicFramePr>
        <p:xfrm>
          <a:off x="3124200" y="5029200"/>
          <a:ext cx="2870200" cy="457200"/>
        </p:xfrm>
        <a:graphic>
          <a:graphicData uri="http://schemas.openxmlformats.org/presentationml/2006/ole">
            <mc:AlternateContent xmlns:mc="http://schemas.openxmlformats.org/markup-compatibility/2006">
              <mc:Choice xmlns:v="urn:schemas-microsoft-com:vml" Requires="v">
                <p:oleObj name="Equation" r:id="rId3" imgW="1434960" imgH="228600" progId="Equation.3">
                  <p:embed/>
                </p:oleObj>
              </mc:Choice>
              <mc:Fallback>
                <p:oleObj name="Equation" r:id="rId3" imgW="143496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029200"/>
                        <a:ext cx="287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Object 5"/>
          <p:cNvGraphicFramePr>
            <a:graphicFrameLocks noChangeAspect="1"/>
          </p:cNvGraphicFramePr>
          <p:nvPr/>
        </p:nvGraphicFramePr>
        <p:xfrm>
          <a:off x="3149600" y="5562600"/>
          <a:ext cx="2946400" cy="457200"/>
        </p:xfrm>
        <a:graphic>
          <a:graphicData uri="http://schemas.openxmlformats.org/presentationml/2006/ole">
            <mc:AlternateContent xmlns:mc="http://schemas.openxmlformats.org/markup-compatibility/2006">
              <mc:Choice xmlns:v="urn:schemas-microsoft-com:vml" Requires="v">
                <p:oleObj name="Equation" r:id="rId5" imgW="1473120" imgH="228600" progId="Equation.3">
                  <p:embed/>
                </p:oleObj>
              </mc:Choice>
              <mc:Fallback>
                <p:oleObj name="Equation" r:id="rId5" imgW="147312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5562600"/>
                        <a:ext cx="2946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49</a:t>
            </a:fld>
            <a:endParaRPr lang="en-GB"/>
          </a:p>
        </p:txBody>
      </p:sp>
      <p:sp>
        <p:nvSpPr>
          <p:cNvPr id="4" name="Content Placeholder 3"/>
          <p:cNvSpPr>
            <a:spLocks noGrp="1"/>
          </p:cNvSpPr>
          <p:nvPr>
            <p:ph sz="quarter" idx="1"/>
          </p:nvPr>
        </p:nvSpPr>
        <p:spPr/>
        <p:txBody>
          <a:bodyPr/>
          <a:lstStyle/>
          <a:p>
            <a:r>
              <a:rPr lang="en-GB" dirty="0"/>
              <a:t>Determine member forces and reaction at supports of truss structure shown below. </a:t>
            </a:r>
            <a:r>
              <a:rPr lang="en-GB" i="1" dirty="0">
                <a:latin typeface="Times New Roman" panose="02020603050405020304" pitchFamily="18" charset="0"/>
                <a:cs typeface="Times New Roman" panose="02020603050405020304" pitchFamily="18" charset="0"/>
              </a:rPr>
              <a:t>EA</a:t>
            </a:r>
            <a:r>
              <a:rPr lang="en-GB" dirty="0"/>
              <a:t> is constant for all members.</a:t>
            </a:r>
          </a:p>
        </p:txBody>
      </p:sp>
      <p:pic>
        <p:nvPicPr>
          <p:cNvPr id="5" name="Picture 4"/>
          <p:cNvPicPr>
            <a:picLocks noChangeAspect="1"/>
          </p:cNvPicPr>
          <p:nvPr/>
        </p:nvPicPr>
        <p:blipFill>
          <a:blip r:embed="rId2" cstate="print"/>
          <a:stretch>
            <a:fillRect/>
          </a:stretch>
        </p:blipFill>
        <p:spPr>
          <a:xfrm>
            <a:off x="3144188" y="2813334"/>
            <a:ext cx="2819048" cy="3285714"/>
          </a:xfrm>
          <a:prstGeom prst="rect">
            <a:avLst/>
          </a:prstGeom>
          <a:ln>
            <a:solidFill>
              <a:schemeClr val="tx1"/>
            </a:solidFill>
          </a:ln>
        </p:spPr>
      </p:pic>
    </p:spTree>
    <p:extLst>
      <p:ext uri="{BB962C8B-B14F-4D97-AF65-F5344CB8AC3E}">
        <p14:creationId xmlns:p14="http://schemas.microsoft.com/office/powerpoint/2010/main" val="279327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a:t>
            </a:r>
            <a:r>
              <a:rPr lang="en-GB" sz="2000" dirty="0">
                <a:latin typeface="20"/>
              </a:rPr>
              <a:t>(B52 bomber landing)</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a:t>
            </a:fld>
            <a:endParaRPr lang="en-GB" dirty="0"/>
          </a:p>
        </p:txBody>
      </p:sp>
      <p:pic>
        <p:nvPicPr>
          <p:cNvPr id="58370" name="Picture 2" descr="Image result for b52 landi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595600"/>
            <a:ext cx="8275397" cy="4652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657600" y="4953000"/>
            <a:ext cx="4267200" cy="381000"/>
          </a:xfrm>
          <a:prstGeom prst="line">
            <a:avLst/>
          </a:prstGeom>
          <a:ln w="730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240000" flipH="1">
            <a:off x="3615649" y="4649747"/>
            <a:ext cx="76200" cy="6096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rot="590139">
            <a:off x="6958445" y="5323609"/>
            <a:ext cx="304800" cy="304800"/>
          </a:xfrm>
          <a:prstGeom prst="triangle">
            <a:avLst/>
          </a:prstGeom>
          <a:solidFill>
            <a:srgbClr val="7030A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300000">
            <a:off x="3745949" y="4607959"/>
            <a:ext cx="4256268" cy="45720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ular Callout 13"/>
          <p:cNvSpPr/>
          <p:nvPr/>
        </p:nvSpPr>
        <p:spPr>
          <a:xfrm>
            <a:off x="762000" y="1752600"/>
            <a:ext cx="2590800" cy="685800"/>
          </a:xfrm>
          <a:prstGeom prst="wedgeRectCallout">
            <a:avLst>
              <a:gd name="adj1" fmla="val 61787"/>
              <a:gd name="adj2" fmla="val 348864"/>
            </a:avLst>
          </a:prstGeom>
          <a:solidFill>
            <a:srgbClr val="C00000">
              <a:alpha val="5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Indeterminate structure with 1 degree of indeterminacy</a:t>
            </a:r>
          </a:p>
        </p:txBody>
      </p:sp>
    </p:spTree>
    <p:extLst>
      <p:ext uri="{BB962C8B-B14F-4D97-AF65-F5344CB8AC3E}">
        <p14:creationId xmlns:p14="http://schemas.microsoft.com/office/powerpoint/2010/main" val="17777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50</a:t>
            </a:fld>
            <a:endParaRPr lang="en-GB"/>
          </a:p>
        </p:txBody>
      </p:sp>
      <p:sp>
        <p:nvSpPr>
          <p:cNvPr id="4" name="Content Placeholder 3"/>
          <p:cNvSpPr>
            <a:spLocks noGrp="1"/>
          </p:cNvSpPr>
          <p:nvPr>
            <p:ph sz="quarter" idx="1"/>
          </p:nvPr>
        </p:nvSpPr>
        <p:spPr/>
        <p:txBody>
          <a:bodyPr/>
          <a:lstStyle/>
          <a:p>
            <a:r>
              <a:rPr lang="en-GB" dirty="0"/>
              <a:t>Determine forces in the truss structure shown below. </a:t>
            </a:r>
            <a:r>
              <a:rPr lang="en-GB" i="1" dirty="0">
                <a:latin typeface="Times New Roman" panose="02020603050405020304" pitchFamily="18" charset="0"/>
                <a:cs typeface="Times New Roman" panose="02020603050405020304" pitchFamily="18" charset="0"/>
              </a:rPr>
              <a:t>EA</a:t>
            </a:r>
            <a:r>
              <a:rPr lang="en-GB" dirty="0"/>
              <a:t> is constant for all members.</a:t>
            </a:r>
          </a:p>
        </p:txBody>
      </p:sp>
      <p:pic>
        <p:nvPicPr>
          <p:cNvPr id="5" name="Picture 4"/>
          <p:cNvPicPr>
            <a:picLocks noChangeAspect="1"/>
          </p:cNvPicPr>
          <p:nvPr/>
        </p:nvPicPr>
        <p:blipFill>
          <a:blip r:embed="rId2" cstate="print"/>
          <a:stretch>
            <a:fillRect/>
          </a:stretch>
        </p:blipFill>
        <p:spPr>
          <a:xfrm>
            <a:off x="2761488" y="2523238"/>
            <a:ext cx="4114800" cy="3635161"/>
          </a:xfrm>
          <a:prstGeom prst="rect">
            <a:avLst/>
          </a:prstGeom>
          <a:ln>
            <a:solidFill>
              <a:schemeClr val="tx1"/>
            </a:solidFill>
          </a:ln>
        </p:spPr>
      </p:pic>
      <p:sp>
        <p:nvSpPr>
          <p:cNvPr id="6" name="Rectangle 5"/>
          <p:cNvSpPr/>
          <p:nvPr/>
        </p:nvSpPr>
        <p:spPr>
          <a:xfrm>
            <a:off x="6553200" y="3536373"/>
            <a:ext cx="323088" cy="307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2010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3</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51</a:t>
            </a:fld>
            <a:endParaRPr lang="en-GB"/>
          </a:p>
        </p:txBody>
      </p:sp>
      <p:sp>
        <p:nvSpPr>
          <p:cNvPr id="4" name="Content Placeholder 3"/>
          <p:cNvSpPr>
            <a:spLocks noGrp="1"/>
          </p:cNvSpPr>
          <p:nvPr>
            <p:ph sz="quarter" idx="1"/>
          </p:nvPr>
        </p:nvSpPr>
        <p:spPr/>
        <p:txBody>
          <a:bodyPr>
            <a:normAutofit/>
          </a:bodyPr>
          <a:lstStyle/>
          <a:p>
            <a:r>
              <a:rPr lang="en-US" sz="2000" dirty="0"/>
              <a:t>The beam ABC shown in Figure is simply supported and stiffened by a truss whose members are capable of resisting axial forces only. The beam has a cross-sectional area of 6000mm</a:t>
            </a:r>
            <a:r>
              <a:rPr lang="en-US" sz="2000" baseline="30000" dirty="0"/>
              <a:t>2</a:t>
            </a:r>
            <a:r>
              <a:rPr lang="en-US" sz="2000" dirty="0"/>
              <a:t> and a second moment of area of 7.2×106 mm</a:t>
            </a:r>
            <a:r>
              <a:rPr lang="en-US" sz="2000" baseline="30000" dirty="0"/>
              <a:t>4</a:t>
            </a:r>
            <a:r>
              <a:rPr lang="en-US" sz="2000" dirty="0"/>
              <a:t>. If the cross-sectional area of the members of the truss is 400mm</a:t>
            </a:r>
            <a:r>
              <a:rPr lang="en-US" sz="2000" baseline="30000" dirty="0"/>
              <a:t>2</a:t>
            </a:r>
            <a:r>
              <a:rPr lang="en-US" sz="2000" dirty="0"/>
              <a:t>, calculate the forces in the members of the truss and the maximum value of the bending moment in the beam. Young’s modulus, </a:t>
            </a:r>
            <a:r>
              <a:rPr lang="en-US" sz="2000" i="1" dirty="0"/>
              <a:t>E</a:t>
            </a:r>
            <a:r>
              <a:rPr lang="en-US" sz="2000" dirty="0"/>
              <a:t>, is the same for all members.</a:t>
            </a:r>
            <a:endParaRPr lang="en-GB" sz="2000" dirty="0"/>
          </a:p>
        </p:txBody>
      </p:sp>
      <p:pic>
        <p:nvPicPr>
          <p:cNvPr id="5" name="Picture 4"/>
          <p:cNvPicPr>
            <a:picLocks noChangeAspect="1"/>
          </p:cNvPicPr>
          <p:nvPr/>
        </p:nvPicPr>
        <p:blipFill>
          <a:blip r:embed="rId2" cstate="print"/>
          <a:stretch>
            <a:fillRect/>
          </a:stretch>
        </p:blipFill>
        <p:spPr>
          <a:xfrm>
            <a:off x="5333999" y="3586178"/>
            <a:ext cx="3582869" cy="2738422"/>
          </a:xfrm>
          <a:prstGeom prst="rect">
            <a:avLst/>
          </a:prstGeom>
          <a:ln>
            <a:solidFill>
              <a:schemeClr val="tx1"/>
            </a:solidFill>
          </a:ln>
        </p:spPr>
      </p:pic>
    </p:spTree>
    <p:extLst>
      <p:ext uri="{BB962C8B-B14F-4D97-AF65-F5344CB8AC3E}">
        <p14:creationId xmlns:p14="http://schemas.microsoft.com/office/powerpoint/2010/main" val="1993332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52</a:t>
            </a:fld>
            <a:endParaRPr lang="en-GB"/>
          </a:p>
        </p:txBody>
      </p:sp>
      <p:sp>
        <p:nvSpPr>
          <p:cNvPr id="4" name="Content Placeholder 3"/>
          <p:cNvSpPr>
            <a:spLocks noGrp="1"/>
          </p:cNvSpPr>
          <p:nvPr>
            <p:ph sz="quarter" idx="1"/>
          </p:nvPr>
        </p:nvSpPr>
        <p:spPr/>
        <p:txBody>
          <a:bodyPr/>
          <a:lstStyle/>
          <a:p>
            <a:r>
              <a:rPr lang="en-US" dirty="0"/>
              <a:t>Draw the quantitative shear and moment diagram and the qualitative deflected curve for the Frame shown below. </a:t>
            </a:r>
            <a:r>
              <a:rPr lang="en-US" i="1" dirty="0">
                <a:latin typeface="Times New Roman" panose="02020603050405020304" pitchFamily="18" charset="0"/>
                <a:cs typeface="Times New Roman" panose="02020603050405020304" pitchFamily="18" charset="0"/>
              </a:rPr>
              <a:t>EI</a:t>
            </a:r>
            <a:r>
              <a:rPr lang="en-US" i="1" dirty="0"/>
              <a:t> </a:t>
            </a:r>
            <a:r>
              <a:rPr lang="en-US" dirty="0"/>
              <a:t>is constant.</a:t>
            </a:r>
            <a:endParaRPr lang="en-GB" dirty="0"/>
          </a:p>
        </p:txBody>
      </p:sp>
      <p:pic>
        <p:nvPicPr>
          <p:cNvPr id="5" name="Picture 4"/>
          <p:cNvPicPr>
            <a:picLocks noChangeAspect="1"/>
          </p:cNvPicPr>
          <p:nvPr/>
        </p:nvPicPr>
        <p:blipFill>
          <a:blip r:embed="rId2" cstate="print"/>
          <a:stretch>
            <a:fillRect/>
          </a:stretch>
        </p:blipFill>
        <p:spPr>
          <a:xfrm>
            <a:off x="2727368" y="2957999"/>
            <a:ext cx="3725839" cy="3200400"/>
          </a:xfrm>
          <a:prstGeom prst="rect">
            <a:avLst/>
          </a:prstGeom>
          <a:ln>
            <a:solidFill>
              <a:schemeClr val="tx1"/>
            </a:solidFill>
          </a:ln>
        </p:spPr>
      </p:pic>
    </p:spTree>
    <p:extLst>
      <p:ext uri="{BB962C8B-B14F-4D97-AF65-F5344CB8AC3E}">
        <p14:creationId xmlns:p14="http://schemas.microsoft.com/office/powerpoint/2010/main" val="38117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Procedure </a:t>
            </a:r>
          </a:p>
        </p:txBody>
      </p:sp>
      <p:sp>
        <p:nvSpPr>
          <p:cNvPr id="9" name="Content Placeholder 8"/>
          <p:cNvSpPr>
            <a:spLocks noGrp="1"/>
          </p:cNvSpPr>
          <p:nvPr>
            <p:ph sz="half" idx="1"/>
          </p:nvPr>
        </p:nvSpPr>
        <p:spPr>
          <a:xfrm>
            <a:off x="304800" y="1524000"/>
            <a:ext cx="4038600" cy="2514600"/>
          </a:xfrm>
        </p:spPr>
        <p:txBody>
          <a:bodyPr>
            <a:normAutofit lnSpcReduction="10000"/>
          </a:bodyPr>
          <a:lstStyle/>
          <a:p>
            <a:pPr algn="just"/>
            <a:r>
              <a:rPr lang="en-GB" dirty="0">
                <a:latin typeface="Arial" panose="020B0604020202020204" pitchFamily="34" charset="0"/>
                <a:cs typeface="Arial" panose="020B0604020202020204" pitchFamily="34" charset="0"/>
              </a:rPr>
              <a:t>This method is also called </a:t>
            </a:r>
            <a:r>
              <a:rPr lang="en-GB" i="1" dirty="0">
                <a:latin typeface="Times New Roman" panose="02020603050405020304" pitchFamily="18" charset="0"/>
                <a:cs typeface="Times New Roman" panose="02020603050405020304" pitchFamily="18" charset="0"/>
              </a:rPr>
              <a:t>force </a:t>
            </a:r>
            <a:r>
              <a:rPr lang="en-GB" i="1" dirty="0">
                <a:latin typeface="Arial" panose="020B0604020202020204" pitchFamily="34" charset="0"/>
                <a:cs typeface="Arial" panose="020B0604020202020204" pitchFamily="34" charset="0"/>
              </a:rPr>
              <a:t>method </a:t>
            </a:r>
            <a:r>
              <a:rPr lang="en-GB" dirty="0">
                <a:latin typeface="Arial" panose="020B0604020202020204" pitchFamily="34" charset="0"/>
                <a:cs typeface="Arial" panose="020B0604020202020204" pitchFamily="34" charset="0"/>
              </a:rPr>
              <a:t>because:</a:t>
            </a:r>
          </a:p>
          <a:p>
            <a:pPr lvl="1" algn="just"/>
            <a:r>
              <a:rPr lang="en-GB" dirty="0">
                <a:latin typeface="Arial" panose="020B0604020202020204" pitchFamily="34" charset="0"/>
                <a:cs typeface="Arial" panose="020B0604020202020204" pitchFamily="34" charset="0"/>
              </a:rPr>
              <a:t>Internal forces are found first</a:t>
            </a:r>
          </a:p>
          <a:p>
            <a:pPr lvl="1" algn="just"/>
            <a:r>
              <a:rPr lang="en-GB" dirty="0">
                <a:latin typeface="Arial" panose="020B0604020202020204" pitchFamily="34" charset="0"/>
                <a:cs typeface="Arial" panose="020B0604020202020204" pitchFamily="34" charset="0"/>
              </a:rPr>
              <a:t>Then displacements and strains are calculated</a:t>
            </a:r>
          </a:p>
          <a:p>
            <a:pPr marL="274320" lvl="1" indent="0" algn="just">
              <a:buNone/>
            </a:pPr>
            <a:endParaRPr lang="en-GB" dirty="0">
              <a:latin typeface="Arial" panose="020B0604020202020204" pitchFamily="34" charset="0"/>
              <a:cs typeface="Arial" panose="020B0604020202020204" pitchFamily="34" charset="0"/>
            </a:endParaRPr>
          </a:p>
          <a:p>
            <a:pPr lvl="1" algn="just"/>
            <a:endParaRPr lang="en-GB" dirty="0">
              <a:latin typeface="Arial" panose="020B0604020202020204" pitchFamily="34" charset="0"/>
              <a:cs typeface="Arial" panose="020B0604020202020204" pitchFamily="34" charset="0"/>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492661463"/>
              </p:ext>
            </p:extLst>
          </p:nvPr>
        </p:nvGraphicFramePr>
        <p:xfrm>
          <a:off x="4800600" y="1643062"/>
          <a:ext cx="4038600" cy="468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8"/>
          <p:cNvSpPr txBox="1">
            <a:spLocks/>
          </p:cNvSpPr>
          <p:nvPr/>
        </p:nvSpPr>
        <p:spPr>
          <a:xfrm>
            <a:off x="307848" y="4343400"/>
            <a:ext cx="4038600" cy="25146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r>
              <a:rPr lang="en-GB" dirty="0">
                <a:latin typeface="Arial" panose="020B0604020202020204" pitchFamily="34" charset="0"/>
                <a:cs typeface="Arial" panose="020B0604020202020204" pitchFamily="34" charset="0"/>
              </a:rPr>
              <a:t>Let’s see this in some examples</a:t>
            </a:r>
          </a:p>
          <a:p>
            <a:pPr lvl="1" algn="just"/>
            <a:endParaRPr lang="en-GB" dirty="0">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46AA747D-AE3D-4D5D-8B12-85F07A6732DE}" type="slidenum">
              <a:rPr lang="en-GB" smtClean="0"/>
              <a:pPr/>
              <a:t>6</a:t>
            </a:fld>
            <a:endParaRPr lang="en-GB"/>
          </a:p>
        </p:txBody>
      </p:sp>
    </p:spTree>
    <p:extLst>
      <p:ext uri="{BB962C8B-B14F-4D97-AF65-F5344CB8AC3E}">
        <p14:creationId xmlns:p14="http://schemas.microsoft.com/office/powerpoint/2010/main" val="145210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Example</a:t>
            </a:r>
          </a:p>
        </p:txBody>
      </p:sp>
      <p:sp>
        <p:nvSpPr>
          <p:cNvPr id="6" name="Content Placeholder 5"/>
          <p:cNvSpPr>
            <a:spLocks noGrp="1"/>
          </p:cNvSpPr>
          <p:nvPr>
            <p:ph sz="quarter" idx="1"/>
          </p:nvPr>
        </p:nvSpPr>
        <p:spPr/>
        <p:txBody>
          <a:bodyPr/>
          <a:lstStyle/>
          <a:p>
            <a:pPr algn="just"/>
            <a:r>
              <a:rPr lang="en-GB" dirty="0"/>
              <a:t>Determine internal forces in the truss structure shown below. The cross-sectional area </a:t>
            </a:r>
            <a:r>
              <a:rPr lang="en-GB" i="1" dirty="0"/>
              <a:t>A</a:t>
            </a:r>
            <a:r>
              <a:rPr lang="en-GB" dirty="0"/>
              <a:t> and Young’s modulus </a:t>
            </a:r>
            <a:r>
              <a:rPr lang="en-GB" i="1" dirty="0"/>
              <a:t>E</a:t>
            </a:r>
            <a:r>
              <a:rPr lang="en-GB" dirty="0"/>
              <a:t> are the same for all members.</a:t>
            </a:r>
          </a:p>
        </p:txBody>
      </p:sp>
      <p:pic>
        <p:nvPicPr>
          <p:cNvPr id="7" name="Picture 6"/>
          <p:cNvPicPr>
            <a:picLocks noChangeAspect="1"/>
          </p:cNvPicPr>
          <p:nvPr/>
        </p:nvPicPr>
        <p:blipFill rotWithShape="1">
          <a:blip r:embed="rId3" cstate="print"/>
          <a:srcRect l="5499" t="5840" r="3359"/>
          <a:stretch/>
        </p:blipFill>
        <p:spPr>
          <a:xfrm>
            <a:off x="2286000" y="3060041"/>
            <a:ext cx="4800601" cy="3264559"/>
          </a:xfrm>
          <a:prstGeom prst="rect">
            <a:avLst/>
          </a:prstGeom>
          <a:ln w="3175">
            <a:solidFill>
              <a:schemeClr val="tx1"/>
            </a:solidFill>
          </a:ln>
        </p:spPr>
      </p:pic>
      <p:sp>
        <p:nvSpPr>
          <p:cNvPr id="8" name="Slide Number Placeholder 7"/>
          <p:cNvSpPr>
            <a:spLocks noGrp="1"/>
          </p:cNvSpPr>
          <p:nvPr>
            <p:ph type="sldNum" sz="quarter" idx="12"/>
          </p:nvPr>
        </p:nvSpPr>
        <p:spPr/>
        <p:txBody>
          <a:bodyPr/>
          <a:lstStyle/>
          <a:p>
            <a:fld id="{46AA747D-AE3D-4D5D-8B12-85F07A6732DE}" type="slidenum">
              <a:rPr lang="en-GB" smtClean="0"/>
              <a:pPr/>
              <a:t>7</a:t>
            </a:fld>
            <a:endParaRPr lang="en-GB"/>
          </a:p>
        </p:txBody>
      </p:sp>
    </p:spTree>
    <p:extLst>
      <p:ext uri="{BB962C8B-B14F-4D97-AF65-F5344CB8AC3E}">
        <p14:creationId xmlns:p14="http://schemas.microsoft.com/office/powerpoint/2010/main" val="304819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8</a:t>
            </a:fld>
            <a:endParaRPr lang="en-GB"/>
          </a:p>
        </p:txBody>
      </p:sp>
      <p:sp>
        <p:nvSpPr>
          <p:cNvPr id="4" name="Content Placeholder 3"/>
          <p:cNvSpPr>
            <a:spLocks noGrp="1"/>
          </p:cNvSpPr>
          <p:nvPr>
            <p:ph sz="quarter" idx="1"/>
          </p:nvPr>
        </p:nvSpPr>
        <p:spPr>
          <a:xfrm>
            <a:off x="301752" y="1527048"/>
            <a:ext cx="4270248" cy="3883152"/>
          </a:xfrm>
        </p:spPr>
        <p:txBody>
          <a:bodyPr/>
          <a:lstStyle/>
          <a:p>
            <a:r>
              <a:rPr lang="en-GB" dirty="0"/>
              <a:t>Is the structure determinate or indeterminate?</a:t>
            </a:r>
          </a:p>
          <a:p>
            <a:r>
              <a:rPr lang="en-GB" dirty="0"/>
              <a:t>What is the degree of redundancy?</a:t>
            </a:r>
          </a:p>
          <a:p>
            <a:pPr lvl="1"/>
            <a:r>
              <a:rPr lang="en-GB" dirty="0"/>
              <a:t>3 members (</a:t>
            </a:r>
            <a:r>
              <a:rPr lang="en-GB" i="1" dirty="0">
                <a:latin typeface="Times New Roman" panose="02020603050405020304" pitchFamily="18" charset="0"/>
                <a:cs typeface="Times New Roman" panose="02020603050405020304" pitchFamily="18" charset="0"/>
              </a:rPr>
              <a:t>m</a:t>
            </a:r>
            <a:r>
              <a:rPr lang="en-GB" dirty="0"/>
              <a:t>)</a:t>
            </a:r>
          </a:p>
          <a:p>
            <a:pPr lvl="1"/>
            <a:r>
              <a:rPr lang="en-GB" dirty="0"/>
              <a:t>6 reaction forces (</a:t>
            </a:r>
            <a:r>
              <a:rPr lang="en-GB" i="1" dirty="0">
                <a:latin typeface="Times New Roman" panose="02020603050405020304" pitchFamily="18" charset="0"/>
                <a:cs typeface="Times New Roman" panose="02020603050405020304" pitchFamily="18" charset="0"/>
              </a:rPr>
              <a:t>r</a:t>
            </a:r>
            <a:r>
              <a:rPr lang="en-GB" dirty="0"/>
              <a:t>)</a:t>
            </a:r>
          </a:p>
          <a:p>
            <a:pPr lvl="1"/>
            <a:r>
              <a:rPr lang="en-GB" dirty="0"/>
              <a:t>4 joints=8 equilibrium equations (</a:t>
            </a:r>
            <a:r>
              <a:rPr lang="en-GB" dirty="0">
                <a:latin typeface="Times New Roman" panose="02020603050405020304" pitchFamily="18" charset="0"/>
                <a:cs typeface="Times New Roman" panose="02020603050405020304" pitchFamily="18" charset="0"/>
              </a:rPr>
              <a:t>2</a:t>
            </a:r>
            <a:r>
              <a:rPr lang="en-GB" i="1" dirty="0">
                <a:latin typeface="Times New Roman" panose="02020603050405020304" pitchFamily="18" charset="0"/>
                <a:cs typeface="Times New Roman" panose="02020603050405020304" pitchFamily="18" charset="0"/>
              </a:rPr>
              <a:t>j</a:t>
            </a:r>
            <a:r>
              <a:rPr lang="en-GB" dirty="0"/>
              <a:t>)</a:t>
            </a:r>
          </a:p>
          <a:p>
            <a:endParaRPr lang="en-GB" dirty="0"/>
          </a:p>
        </p:txBody>
      </p:sp>
      <p:pic>
        <p:nvPicPr>
          <p:cNvPr id="5" name="Picture 4"/>
          <p:cNvPicPr>
            <a:picLocks noChangeAspect="1"/>
          </p:cNvPicPr>
          <p:nvPr/>
        </p:nvPicPr>
        <p:blipFill rotWithShape="1">
          <a:blip r:embed="rId2" cstate="print"/>
          <a:srcRect l="5499" t="5840" r="3359"/>
          <a:stretch/>
        </p:blipFill>
        <p:spPr>
          <a:xfrm>
            <a:off x="4572000" y="1618352"/>
            <a:ext cx="4343400" cy="2953648"/>
          </a:xfrm>
          <a:prstGeom prst="rect">
            <a:avLst/>
          </a:prstGeom>
          <a:ln w="3175">
            <a:solidFill>
              <a:schemeClr val="tx1"/>
            </a:solidFill>
          </a:ln>
        </p:spPr>
      </p:pic>
      <p:sp>
        <p:nvSpPr>
          <p:cNvPr id="6" name="Content Placeholder 3"/>
          <p:cNvSpPr txBox="1">
            <a:spLocks/>
          </p:cNvSpPr>
          <p:nvPr/>
        </p:nvSpPr>
        <p:spPr>
          <a:xfrm>
            <a:off x="338328" y="5334000"/>
            <a:ext cx="4270248" cy="9906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i="1" dirty="0">
                <a:latin typeface="Times New Roman" panose="02020603050405020304" pitchFamily="18" charset="0"/>
                <a:cs typeface="Times New Roman" panose="02020603050405020304" pitchFamily="18" charset="0"/>
              </a:rPr>
              <a:t>N</a:t>
            </a:r>
            <a:r>
              <a:rPr lang="en-GB" i="1" baseline="-25000"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m</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-2</a:t>
            </a:r>
            <a:r>
              <a:rPr lang="en-GB" i="1" dirty="0">
                <a:latin typeface="Times New Roman" panose="02020603050405020304" pitchFamily="18" charset="0"/>
                <a:cs typeface="Times New Roman" panose="02020603050405020304" pitchFamily="18" charset="0"/>
              </a:rPr>
              <a:t>j</a:t>
            </a:r>
            <a:r>
              <a:rPr lang="en-GB" dirty="0">
                <a:latin typeface="Times New Roman" panose="02020603050405020304" pitchFamily="18" charset="0"/>
                <a:cs typeface="Times New Roman" panose="02020603050405020304" pitchFamily="18" charset="0"/>
              </a:rPr>
              <a:t>=1</a:t>
            </a:r>
            <a:endParaRPr lang="en-GB" baseline="-25000"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4818888" y="1670307"/>
            <a:ext cx="591312" cy="0"/>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05400" y="1527048"/>
            <a:ext cx="0" cy="451107"/>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01324" y="1673352"/>
            <a:ext cx="591312" cy="0"/>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87836" y="1530093"/>
            <a:ext cx="0" cy="451107"/>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801079" y="1673352"/>
            <a:ext cx="591312" cy="0"/>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087591" y="1530093"/>
            <a:ext cx="0" cy="451107"/>
          </a:xfrm>
          <a:prstGeom prst="straightConnector1">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29200" y="1979678"/>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511636" y="1979678"/>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01000" y="1979678"/>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522027" y="3578355"/>
            <a:ext cx="152400" cy="1554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ular Callout 18"/>
          <p:cNvSpPr/>
          <p:nvPr/>
        </p:nvSpPr>
        <p:spPr>
          <a:xfrm>
            <a:off x="5105400" y="5105400"/>
            <a:ext cx="2982191" cy="914400"/>
          </a:xfrm>
          <a:prstGeom prst="wedgeRectCallout">
            <a:avLst>
              <a:gd name="adj1" fmla="val -121878"/>
              <a:gd name="adj2" fmla="val -69318"/>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each node we have:</a:t>
            </a:r>
          </a:p>
          <a:p>
            <a:pPr algn="ctr"/>
            <a:endParaRPr lang="en-GB" dirty="0"/>
          </a:p>
        </p:txBody>
      </p:sp>
      <p:graphicFrame>
        <p:nvGraphicFramePr>
          <p:cNvPr id="20" name="Object 19"/>
          <p:cNvGraphicFramePr>
            <a:graphicFrameLocks noChangeAspect="1"/>
          </p:cNvGraphicFramePr>
          <p:nvPr>
            <p:extLst>
              <p:ext uri="{D42A27DB-BD31-4B8C-83A1-F6EECF244321}">
                <p14:modId xmlns:p14="http://schemas.microsoft.com/office/powerpoint/2010/main" val="2843295068"/>
              </p:ext>
            </p:extLst>
          </p:nvPr>
        </p:nvGraphicFramePr>
        <p:xfrm>
          <a:off x="5562311" y="5562600"/>
          <a:ext cx="2051050" cy="431800"/>
        </p:xfrm>
        <a:graphic>
          <a:graphicData uri="http://schemas.openxmlformats.org/presentationml/2006/ole">
            <mc:AlternateContent xmlns:mc="http://schemas.openxmlformats.org/markup-compatibility/2006">
              <mc:Choice xmlns:v="urn:schemas-microsoft-com:vml" Requires="v">
                <p:oleObj name="Equation" r:id="rId3" imgW="1206360" imgH="253800" progId="Equation.3">
                  <p:embed/>
                </p:oleObj>
              </mc:Choice>
              <mc:Fallback>
                <p:oleObj name="Equation" r:id="rId3" imgW="1206360" imgH="253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311" y="5562600"/>
                        <a:ext cx="20510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Flowchart: Connector 20"/>
          <p:cNvSpPr/>
          <p:nvPr/>
        </p:nvSpPr>
        <p:spPr>
          <a:xfrm>
            <a:off x="5583093" y="2667000"/>
            <a:ext cx="457489" cy="428176"/>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Flowchart: Connector 21"/>
          <p:cNvSpPr/>
          <p:nvPr/>
        </p:nvSpPr>
        <p:spPr>
          <a:xfrm>
            <a:off x="6345237" y="2667000"/>
            <a:ext cx="457489" cy="428176"/>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3" name="Flowchart: Connector 22"/>
          <p:cNvSpPr/>
          <p:nvPr/>
        </p:nvSpPr>
        <p:spPr>
          <a:xfrm>
            <a:off x="7107382" y="2667000"/>
            <a:ext cx="457489" cy="428176"/>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Tree>
    <p:extLst>
      <p:ext uri="{BB962C8B-B14F-4D97-AF65-F5344CB8AC3E}">
        <p14:creationId xmlns:p14="http://schemas.microsoft.com/office/powerpoint/2010/main" val="34275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80">
                                          <p:stCondLst>
                                            <p:cond delay="0"/>
                                          </p:stCondLst>
                                        </p:cTn>
                                        <p:tgtEl>
                                          <p:spTgt spid="21"/>
                                        </p:tgtEl>
                                      </p:cBhvr>
                                    </p:animEffect>
                                    <p:anim calcmode="lin" valueType="num">
                                      <p:cBhvr>
                                        <p:cTn id="2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5" dur="26">
                                          <p:stCondLst>
                                            <p:cond delay="650"/>
                                          </p:stCondLst>
                                        </p:cTn>
                                        <p:tgtEl>
                                          <p:spTgt spid="21"/>
                                        </p:tgtEl>
                                      </p:cBhvr>
                                      <p:to x="100000" y="60000"/>
                                    </p:animScale>
                                    <p:animScale>
                                      <p:cBhvr>
                                        <p:cTn id="26" dur="166" decel="50000">
                                          <p:stCondLst>
                                            <p:cond delay="676"/>
                                          </p:stCondLst>
                                        </p:cTn>
                                        <p:tgtEl>
                                          <p:spTgt spid="21"/>
                                        </p:tgtEl>
                                      </p:cBhvr>
                                      <p:to x="100000" y="100000"/>
                                    </p:animScale>
                                    <p:animScale>
                                      <p:cBhvr>
                                        <p:cTn id="27" dur="26">
                                          <p:stCondLst>
                                            <p:cond delay="1312"/>
                                          </p:stCondLst>
                                        </p:cTn>
                                        <p:tgtEl>
                                          <p:spTgt spid="21"/>
                                        </p:tgtEl>
                                      </p:cBhvr>
                                      <p:to x="100000" y="80000"/>
                                    </p:animScale>
                                    <p:animScale>
                                      <p:cBhvr>
                                        <p:cTn id="28" dur="166" decel="50000">
                                          <p:stCondLst>
                                            <p:cond delay="1338"/>
                                          </p:stCondLst>
                                        </p:cTn>
                                        <p:tgtEl>
                                          <p:spTgt spid="21"/>
                                        </p:tgtEl>
                                      </p:cBhvr>
                                      <p:to x="100000" y="100000"/>
                                    </p:animScale>
                                    <p:animScale>
                                      <p:cBhvr>
                                        <p:cTn id="29" dur="26">
                                          <p:stCondLst>
                                            <p:cond delay="1642"/>
                                          </p:stCondLst>
                                        </p:cTn>
                                        <p:tgtEl>
                                          <p:spTgt spid="21"/>
                                        </p:tgtEl>
                                      </p:cBhvr>
                                      <p:to x="100000" y="90000"/>
                                    </p:animScale>
                                    <p:animScale>
                                      <p:cBhvr>
                                        <p:cTn id="30" dur="166" decel="50000">
                                          <p:stCondLst>
                                            <p:cond delay="1668"/>
                                          </p:stCondLst>
                                        </p:cTn>
                                        <p:tgtEl>
                                          <p:spTgt spid="21"/>
                                        </p:tgtEl>
                                      </p:cBhvr>
                                      <p:to x="100000" y="100000"/>
                                    </p:animScale>
                                    <p:animScale>
                                      <p:cBhvr>
                                        <p:cTn id="31" dur="26">
                                          <p:stCondLst>
                                            <p:cond delay="1808"/>
                                          </p:stCondLst>
                                        </p:cTn>
                                        <p:tgtEl>
                                          <p:spTgt spid="21"/>
                                        </p:tgtEl>
                                      </p:cBhvr>
                                      <p:to x="100000" y="95000"/>
                                    </p:animScale>
                                    <p:animScale>
                                      <p:cBhvr>
                                        <p:cTn id="32" dur="166" decel="50000">
                                          <p:stCondLst>
                                            <p:cond delay="1834"/>
                                          </p:stCondLst>
                                        </p:cTn>
                                        <p:tgtEl>
                                          <p:spTgt spid="21"/>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80">
                                          <p:stCondLst>
                                            <p:cond delay="0"/>
                                          </p:stCondLst>
                                        </p:cTn>
                                        <p:tgtEl>
                                          <p:spTgt spid="22"/>
                                        </p:tgtEl>
                                      </p:cBhvr>
                                    </p:animEffect>
                                    <p:anim calcmode="lin" valueType="num">
                                      <p:cBhvr>
                                        <p:cTn id="3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1" dur="26">
                                          <p:stCondLst>
                                            <p:cond delay="650"/>
                                          </p:stCondLst>
                                        </p:cTn>
                                        <p:tgtEl>
                                          <p:spTgt spid="22"/>
                                        </p:tgtEl>
                                      </p:cBhvr>
                                      <p:to x="100000" y="60000"/>
                                    </p:animScale>
                                    <p:animScale>
                                      <p:cBhvr>
                                        <p:cTn id="42" dur="166" decel="50000">
                                          <p:stCondLst>
                                            <p:cond delay="676"/>
                                          </p:stCondLst>
                                        </p:cTn>
                                        <p:tgtEl>
                                          <p:spTgt spid="22"/>
                                        </p:tgtEl>
                                      </p:cBhvr>
                                      <p:to x="100000" y="100000"/>
                                    </p:animScale>
                                    <p:animScale>
                                      <p:cBhvr>
                                        <p:cTn id="43" dur="26">
                                          <p:stCondLst>
                                            <p:cond delay="1312"/>
                                          </p:stCondLst>
                                        </p:cTn>
                                        <p:tgtEl>
                                          <p:spTgt spid="22"/>
                                        </p:tgtEl>
                                      </p:cBhvr>
                                      <p:to x="100000" y="80000"/>
                                    </p:animScale>
                                    <p:animScale>
                                      <p:cBhvr>
                                        <p:cTn id="44" dur="166" decel="50000">
                                          <p:stCondLst>
                                            <p:cond delay="1338"/>
                                          </p:stCondLst>
                                        </p:cTn>
                                        <p:tgtEl>
                                          <p:spTgt spid="22"/>
                                        </p:tgtEl>
                                      </p:cBhvr>
                                      <p:to x="100000" y="100000"/>
                                    </p:animScale>
                                    <p:animScale>
                                      <p:cBhvr>
                                        <p:cTn id="45" dur="26">
                                          <p:stCondLst>
                                            <p:cond delay="1642"/>
                                          </p:stCondLst>
                                        </p:cTn>
                                        <p:tgtEl>
                                          <p:spTgt spid="22"/>
                                        </p:tgtEl>
                                      </p:cBhvr>
                                      <p:to x="100000" y="90000"/>
                                    </p:animScale>
                                    <p:animScale>
                                      <p:cBhvr>
                                        <p:cTn id="46" dur="166" decel="50000">
                                          <p:stCondLst>
                                            <p:cond delay="1668"/>
                                          </p:stCondLst>
                                        </p:cTn>
                                        <p:tgtEl>
                                          <p:spTgt spid="22"/>
                                        </p:tgtEl>
                                      </p:cBhvr>
                                      <p:to x="100000" y="100000"/>
                                    </p:animScale>
                                    <p:animScale>
                                      <p:cBhvr>
                                        <p:cTn id="47" dur="26">
                                          <p:stCondLst>
                                            <p:cond delay="1808"/>
                                          </p:stCondLst>
                                        </p:cTn>
                                        <p:tgtEl>
                                          <p:spTgt spid="22"/>
                                        </p:tgtEl>
                                      </p:cBhvr>
                                      <p:to x="100000" y="95000"/>
                                    </p:animScale>
                                    <p:animScale>
                                      <p:cBhvr>
                                        <p:cTn id="48" dur="166" decel="50000">
                                          <p:stCondLst>
                                            <p:cond delay="1834"/>
                                          </p:stCondLst>
                                        </p:cTn>
                                        <p:tgtEl>
                                          <p:spTgt spid="22"/>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80">
                                          <p:stCondLst>
                                            <p:cond delay="0"/>
                                          </p:stCondLst>
                                        </p:cTn>
                                        <p:tgtEl>
                                          <p:spTgt spid="23"/>
                                        </p:tgtEl>
                                      </p:cBhvr>
                                    </p:animEffect>
                                    <p:anim calcmode="lin" valueType="num">
                                      <p:cBhvr>
                                        <p:cTn id="5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7" dur="26">
                                          <p:stCondLst>
                                            <p:cond delay="650"/>
                                          </p:stCondLst>
                                        </p:cTn>
                                        <p:tgtEl>
                                          <p:spTgt spid="23"/>
                                        </p:tgtEl>
                                      </p:cBhvr>
                                      <p:to x="100000" y="60000"/>
                                    </p:animScale>
                                    <p:animScale>
                                      <p:cBhvr>
                                        <p:cTn id="58" dur="166" decel="50000">
                                          <p:stCondLst>
                                            <p:cond delay="676"/>
                                          </p:stCondLst>
                                        </p:cTn>
                                        <p:tgtEl>
                                          <p:spTgt spid="23"/>
                                        </p:tgtEl>
                                      </p:cBhvr>
                                      <p:to x="100000" y="100000"/>
                                    </p:animScale>
                                    <p:animScale>
                                      <p:cBhvr>
                                        <p:cTn id="59" dur="26">
                                          <p:stCondLst>
                                            <p:cond delay="1312"/>
                                          </p:stCondLst>
                                        </p:cTn>
                                        <p:tgtEl>
                                          <p:spTgt spid="23"/>
                                        </p:tgtEl>
                                      </p:cBhvr>
                                      <p:to x="100000" y="80000"/>
                                    </p:animScale>
                                    <p:animScale>
                                      <p:cBhvr>
                                        <p:cTn id="60" dur="166" decel="50000">
                                          <p:stCondLst>
                                            <p:cond delay="1338"/>
                                          </p:stCondLst>
                                        </p:cTn>
                                        <p:tgtEl>
                                          <p:spTgt spid="23"/>
                                        </p:tgtEl>
                                      </p:cBhvr>
                                      <p:to x="100000" y="100000"/>
                                    </p:animScale>
                                    <p:animScale>
                                      <p:cBhvr>
                                        <p:cTn id="61" dur="26">
                                          <p:stCondLst>
                                            <p:cond delay="1642"/>
                                          </p:stCondLst>
                                        </p:cTn>
                                        <p:tgtEl>
                                          <p:spTgt spid="23"/>
                                        </p:tgtEl>
                                      </p:cBhvr>
                                      <p:to x="100000" y="90000"/>
                                    </p:animScale>
                                    <p:animScale>
                                      <p:cBhvr>
                                        <p:cTn id="62" dur="166" decel="50000">
                                          <p:stCondLst>
                                            <p:cond delay="1668"/>
                                          </p:stCondLst>
                                        </p:cTn>
                                        <p:tgtEl>
                                          <p:spTgt spid="23"/>
                                        </p:tgtEl>
                                      </p:cBhvr>
                                      <p:to x="100000" y="100000"/>
                                    </p:animScale>
                                    <p:animScale>
                                      <p:cBhvr>
                                        <p:cTn id="63" dur="26">
                                          <p:stCondLst>
                                            <p:cond delay="1808"/>
                                          </p:stCondLst>
                                        </p:cTn>
                                        <p:tgtEl>
                                          <p:spTgt spid="23"/>
                                        </p:tgtEl>
                                      </p:cBhvr>
                                      <p:to x="100000" y="95000"/>
                                    </p:animScale>
                                    <p:animScale>
                                      <p:cBhvr>
                                        <p:cTn id="64" dur="166" decel="50000">
                                          <p:stCondLst>
                                            <p:cond delay="1834"/>
                                          </p:stCondLst>
                                        </p:cTn>
                                        <p:tgtEl>
                                          <p:spTgt spid="2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1000" fill="hold"/>
                                        <p:tgtEl>
                                          <p:spTgt spid="16"/>
                                        </p:tgtEl>
                                        <p:attrNameLst>
                                          <p:attrName>ppt_w</p:attrName>
                                        </p:attrNameLst>
                                      </p:cBhvr>
                                      <p:tavLst>
                                        <p:tav tm="0">
                                          <p:val>
                                            <p:fltVal val="0"/>
                                          </p:val>
                                        </p:tav>
                                        <p:tav tm="100000">
                                          <p:val>
                                            <p:strVal val="#ppt_w"/>
                                          </p:val>
                                        </p:tav>
                                      </p:tavLst>
                                    </p:anim>
                                    <p:anim calcmode="lin" valueType="num">
                                      <p:cBhvr>
                                        <p:cTn id="98" dur="1000" fill="hold"/>
                                        <p:tgtEl>
                                          <p:spTgt spid="16"/>
                                        </p:tgtEl>
                                        <p:attrNameLst>
                                          <p:attrName>ppt_h</p:attrName>
                                        </p:attrNameLst>
                                      </p:cBhvr>
                                      <p:tavLst>
                                        <p:tav tm="0">
                                          <p:val>
                                            <p:fltVal val="0"/>
                                          </p:val>
                                        </p:tav>
                                        <p:tav tm="100000">
                                          <p:val>
                                            <p:strVal val="#ppt_h"/>
                                          </p:val>
                                        </p:tav>
                                      </p:tavLst>
                                    </p:anim>
                                    <p:anim calcmode="lin" valueType="num">
                                      <p:cBhvr>
                                        <p:cTn id="99" dur="1000" fill="hold"/>
                                        <p:tgtEl>
                                          <p:spTgt spid="16"/>
                                        </p:tgtEl>
                                        <p:attrNameLst>
                                          <p:attrName>style.rotation</p:attrName>
                                        </p:attrNameLst>
                                      </p:cBhvr>
                                      <p:tavLst>
                                        <p:tav tm="0">
                                          <p:val>
                                            <p:fltVal val="90"/>
                                          </p:val>
                                        </p:tav>
                                        <p:tav tm="100000">
                                          <p:val>
                                            <p:fltVal val="0"/>
                                          </p:val>
                                        </p:tav>
                                      </p:tavLst>
                                    </p:anim>
                                    <p:animEffect transition="in" filter="fade">
                                      <p:cBhvr>
                                        <p:cTn id="100" dur="1000"/>
                                        <p:tgtEl>
                                          <p:spTgt spid="1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1000" fill="hold"/>
                                        <p:tgtEl>
                                          <p:spTgt spid="15"/>
                                        </p:tgtEl>
                                        <p:attrNameLst>
                                          <p:attrName>ppt_w</p:attrName>
                                        </p:attrNameLst>
                                      </p:cBhvr>
                                      <p:tavLst>
                                        <p:tav tm="0">
                                          <p:val>
                                            <p:fltVal val="0"/>
                                          </p:val>
                                        </p:tav>
                                        <p:tav tm="100000">
                                          <p:val>
                                            <p:strVal val="#ppt_w"/>
                                          </p:val>
                                        </p:tav>
                                      </p:tavLst>
                                    </p:anim>
                                    <p:anim calcmode="lin" valueType="num">
                                      <p:cBhvr>
                                        <p:cTn id="104" dur="1000" fill="hold"/>
                                        <p:tgtEl>
                                          <p:spTgt spid="15"/>
                                        </p:tgtEl>
                                        <p:attrNameLst>
                                          <p:attrName>ppt_h</p:attrName>
                                        </p:attrNameLst>
                                      </p:cBhvr>
                                      <p:tavLst>
                                        <p:tav tm="0">
                                          <p:val>
                                            <p:fltVal val="0"/>
                                          </p:val>
                                        </p:tav>
                                        <p:tav tm="100000">
                                          <p:val>
                                            <p:strVal val="#ppt_h"/>
                                          </p:val>
                                        </p:tav>
                                      </p:tavLst>
                                    </p:anim>
                                    <p:anim calcmode="lin" valueType="num">
                                      <p:cBhvr>
                                        <p:cTn id="105" dur="1000" fill="hold"/>
                                        <p:tgtEl>
                                          <p:spTgt spid="15"/>
                                        </p:tgtEl>
                                        <p:attrNameLst>
                                          <p:attrName>style.rotation</p:attrName>
                                        </p:attrNameLst>
                                      </p:cBhvr>
                                      <p:tavLst>
                                        <p:tav tm="0">
                                          <p:val>
                                            <p:fltVal val="90"/>
                                          </p:val>
                                        </p:tav>
                                        <p:tav tm="100000">
                                          <p:val>
                                            <p:fltVal val="0"/>
                                          </p:val>
                                        </p:tav>
                                      </p:tavLst>
                                    </p:anim>
                                    <p:animEffect transition="in" filter="fade">
                                      <p:cBhvr>
                                        <p:cTn id="106" dur="1000"/>
                                        <p:tgtEl>
                                          <p:spTgt spid="1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1000" fill="hold"/>
                                        <p:tgtEl>
                                          <p:spTgt spid="18"/>
                                        </p:tgtEl>
                                        <p:attrNameLst>
                                          <p:attrName>ppt_w</p:attrName>
                                        </p:attrNameLst>
                                      </p:cBhvr>
                                      <p:tavLst>
                                        <p:tav tm="0">
                                          <p:val>
                                            <p:fltVal val="0"/>
                                          </p:val>
                                        </p:tav>
                                        <p:tav tm="100000">
                                          <p:val>
                                            <p:strVal val="#ppt_w"/>
                                          </p:val>
                                        </p:tav>
                                      </p:tavLst>
                                    </p:anim>
                                    <p:anim calcmode="lin" valueType="num">
                                      <p:cBhvr>
                                        <p:cTn id="110" dur="1000" fill="hold"/>
                                        <p:tgtEl>
                                          <p:spTgt spid="18"/>
                                        </p:tgtEl>
                                        <p:attrNameLst>
                                          <p:attrName>ppt_h</p:attrName>
                                        </p:attrNameLst>
                                      </p:cBhvr>
                                      <p:tavLst>
                                        <p:tav tm="0">
                                          <p:val>
                                            <p:fltVal val="0"/>
                                          </p:val>
                                        </p:tav>
                                        <p:tav tm="100000">
                                          <p:val>
                                            <p:strVal val="#ppt_h"/>
                                          </p:val>
                                        </p:tav>
                                      </p:tavLst>
                                    </p:anim>
                                    <p:anim calcmode="lin" valueType="num">
                                      <p:cBhvr>
                                        <p:cTn id="111" dur="1000" fill="hold"/>
                                        <p:tgtEl>
                                          <p:spTgt spid="18"/>
                                        </p:tgtEl>
                                        <p:attrNameLst>
                                          <p:attrName>style.rotation</p:attrName>
                                        </p:attrNameLst>
                                      </p:cBhvr>
                                      <p:tavLst>
                                        <p:tav tm="0">
                                          <p:val>
                                            <p:fltVal val="90"/>
                                          </p:val>
                                        </p:tav>
                                        <p:tav tm="100000">
                                          <p:val>
                                            <p:fltVal val="0"/>
                                          </p:val>
                                        </p:tav>
                                      </p:tavLst>
                                    </p:anim>
                                    <p:animEffect transition="in" filter="fade">
                                      <p:cBhvr>
                                        <p:cTn id="112" dur="10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2000"/>
                                        <p:tgtEl>
                                          <p:spTgt spid="19"/>
                                        </p:tgtEl>
                                      </p:cBhvr>
                                    </p:animEffect>
                                    <p:anim calcmode="lin" valueType="num">
                                      <p:cBhvr>
                                        <p:cTn id="118" dur="2000" fill="hold"/>
                                        <p:tgtEl>
                                          <p:spTgt spid="19"/>
                                        </p:tgtEl>
                                        <p:attrNameLst>
                                          <p:attrName>ppt_w</p:attrName>
                                        </p:attrNameLst>
                                      </p:cBhvr>
                                      <p:tavLst>
                                        <p:tav tm="0" fmla="#ppt_w*sin(2.5*pi*$)">
                                          <p:val>
                                            <p:fltVal val="0"/>
                                          </p:val>
                                        </p:tav>
                                        <p:tav tm="100000">
                                          <p:val>
                                            <p:fltVal val="1"/>
                                          </p:val>
                                        </p:tav>
                                      </p:tavLst>
                                    </p:anim>
                                    <p:anim calcmode="lin" valueType="num">
                                      <p:cBhvr>
                                        <p:cTn id="119" dur="2000" fill="hold"/>
                                        <p:tgtEl>
                                          <p:spTgt spid="19"/>
                                        </p:tgtEl>
                                        <p:attrNameLst>
                                          <p:attrName>ppt_h</p:attrName>
                                        </p:attrNameLst>
                                      </p:cBhvr>
                                      <p:tavLst>
                                        <p:tav tm="0">
                                          <p:val>
                                            <p:strVal val="#ppt_h"/>
                                          </p:val>
                                        </p:tav>
                                        <p:tav tm="100000">
                                          <p:val>
                                            <p:strVal val="#ppt_h"/>
                                          </p:val>
                                        </p:tav>
                                      </p:tavLst>
                                    </p:anim>
                                  </p:childTnLst>
                                </p:cTn>
                              </p:par>
                              <p:par>
                                <p:cTn id="120" presetID="45" presetClass="entr" presetSubtype="0" fill="hold"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2000"/>
                                        <p:tgtEl>
                                          <p:spTgt spid="20"/>
                                        </p:tgtEl>
                                      </p:cBhvr>
                                    </p:animEffect>
                                    <p:anim calcmode="lin" valueType="num">
                                      <p:cBhvr>
                                        <p:cTn id="123" dur="2000" fill="hold"/>
                                        <p:tgtEl>
                                          <p:spTgt spid="20"/>
                                        </p:tgtEl>
                                        <p:attrNameLst>
                                          <p:attrName>ppt_w</p:attrName>
                                        </p:attrNameLst>
                                      </p:cBhvr>
                                      <p:tavLst>
                                        <p:tav tm="0" fmla="#ppt_w*sin(2.5*pi*$)">
                                          <p:val>
                                            <p:fltVal val="0"/>
                                          </p:val>
                                        </p:tav>
                                        <p:tav tm="100000">
                                          <p:val>
                                            <p:fltVal val="1"/>
                                          </p:val>
                                        </p:tav>
                                      </p:tavLst>
                                    </p:anim>
                                    <p:anim calcmode="lin" valueType="num">
                                      <p:cBhvr>
                                        <p:cTn id="12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9</a:t>
            </a:fld>
            <a:endParaRPr lang="en-GB"/>
          </a:p>
        </p:txBody>
      </p:sp>
      <p:sp>
        <p:nvSpPr>
          <p:cNvPr id="4" name="Content Placeholder 3"/>
          <p:cNvSpPr>
            <a:spLocks noGrp="1"/>
          </p:cNvSpPr>
          <p:nvPr>
            <p:ph sz="quarter" idx="1"/>
          </p:nvPr>
        </p:nvSpPr>
        <p:spPr>
          <a:xfrm>
            <a:off x="301752" y="1527048"/>
            <a:ext cx="4270248" cy="4572000"/>
          </a:xfrm>
        </p:spPr>
        <p:txBody>
          <a:bodyPr/>
          <a:lstStyle/>
          <a:p>
            <a:r>
              <a:rPr lang="en-GB" dirty="0"/>
              <a:t>The redundant member is removed;</a:t>
            </a:r>
          </a:p>
          <a:p>
            <a:r>
              <a:rPr lang="en-GB" dirty="0"/>
              <a:t>The redundant member is replaced by a force </a:t>
            </a:r>
            <a:r>
              <a:rPr lang="en-GB" i="1" dirty="0">
                <a:latin typeface="Times New Roman" panose="02020603050405020304" pitchFamily="18" charset="0"/>
                <a:cs typeface="Times New Roman" panose="02020603050405020304" pitchFamily="18" charset="0"/>
              </a:rPr>
              <a:t>R</a:t>
            </a:r>
            <a:r>
              <a:rPr lang="en-GB" dirty="0"/>
              <a:t>;</a:t>
            </a:r>
          </a:p>
          <a:p>
            <a:r>
              <a:rPr lang="en-GB" dirty="0"/>
              <a:t>Now the structure is determinate and can be solved under two forces </a:t>
            </a:r>
            <a:r>
              <a:rPr lang="en-GB" i="1" dirty="0">
                <a:latin typeface="Times New Roman" panose="02020603050405020304" pitchFamily="18" charset="0"/>
                <a:cs typeface="Times New Roman" panose="02020603050405020304" pitchFamily="18" charset="0"/>
              </a:rPr>
              <a:t>P</a:t>
            </a:r>
            <a:r>
              <a:rPr lang="en-GB" dirty="0"/>
              <a:t> and </a:t>
            </a:r>
            <a:r>
              <a:rPr lang="en-GB" i="1" dirty="0">
                <a:latin typeface="Times New Roman" panose="02020603050405020304" pitchFamily="18" charset="0"/>
                <a:cs typeface="Times New Roman" panose="02020603050405020304" pitchFamily="18" charset="0"/>
              </a:rPr>
              <a:t>R.</a:t>
            </a:r>
          </a:p>
        </p:txBody>
      </p:sp>
      <p:pic>
        <p:nvPicPr>
          <p:cNvPr id="5" name="Picture 4"/>
          <p:cNvPicPr>
            <a:picLocks noChangeAspect="1"/>
          </p:cNvPicPr>
          <p:nvPr/>
        </p:nvPicPr>
        <p:blipFill>
          <a:blip r:embed="rId2" cstate="print"/>
          <a:stretch>
            <a:fillRect/>
          </a:stretch>
        </p:blipFill>
        <p:spPr>
          <a:xfrm>
            <a:off x="4818888" y="1600556"/>
            <a:ext cx="4077131" cy="3123844"/>
          </a:xfrm>
          <a:prstGeom prst="rect">
            <a:avLst/>
          </a:prstGeom>
          <a:noFill/>
          <a:ln w="3175">
            <a:solidFill>
              <a:schemeClr val="tx1"/>
            </a:solidFill>
          </a:ln>
        </p:spPr>
      </p:pic>
    </p:spTree>
    <p:extLst>
      <p:ext uri="{BB962C8B-B14F-4D97-AF65-F5344CB8AC3E}">
        <p14:creationId xmlns:p14="http://schemas.microsoft.com/office/powerpoint/2010/main" val="12538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6818</TotalTime>
  <Words>1460</Words>
  <Application>Microsoft Office PowerPoint</Application>
  <PresentationFormat>On-screen Show (4:3)</PresentationFormat>
  <Paragraphs>511</Paragraphs>
  <Slides>52</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20</vt:lpstr>
      <vt:lpstr>Arial</vt:lpstr>
      <vt:lpstr>Calibri</vt:lpstr>
      <vt:lpstr>Georgia</vt:lpstr>
      <vt:lpstr>Times New Roman</vt:lpstr>
      <vt:lpstr>Wingdings</vt:lpstr>
      <vt:lpstr>Wingdings 2</vt:lpstr>
      <vt:lpstr>Civic</vt:lpstr>
      <vt:lpstr>Equation</vt:lpstr>
      <vt:lpstr>Structural Design and Inspection-Energy method</vt:lpstr>
      <vt:lpstr>Suggested Readings</vt:lpstr>
      <vt:lpstr>Objective(s)</vt:lpstr>
      <vt:lpstr>Introduction </vt:lpstr>
      <vt:lpstr>Application (B52 bomber landing)</vt:lpstr>
      <vt:lpstr>Procedure </vt:lpstr>
      <vt:lpstr>Example</vt:lpstr>
      <vt:lpstr>Solution </vt:lpstr>
      <vt:lpstr>Solution</vt:lpstr>
      <vt:lpstr>Solution</vt:lpstr>
      <vt:lpstr>Solution </vt:lpstr>
      <vt:lpstr>Solution </vt:lpstr>
      <vt:lpstr>Solution </vt:lpstr>
      <vt:lpstr>Example </vt:lpstr>
      <vt:lpstr>Solution</vt:lpstr>
      <vt:lpstr>Solution</vt:lpstr>
      <vt:lpstr>Solution </vt:lpstr>
      <vt:lpstr>Solution (Displacement for configuration 2) </vt:lpstr>
      <vt:lpstr>Reminder (method of joints to solve truss structure) </vt:lpstr>
      <vt:lpstr>Solution (Displacement for configuration 3) </vt:lpstr>
      <vt:lpstr>Solution (Displacement for configuration 4) </vt:lpstr>
      <vt:lpstr>Solution </vt:lpstr>
      <vt:lpstr>Solution </vt:lpstr>
      <vt:lpstr>Solution </vt:lpstr>
      <vt:lpstr>Solution </vt:lpstr>
      <vt:lpstr>Solution </vt:lpstr>
      <vt:lpstr>FEA results (units are in N and mm)</vt:lpstr>
      <vt:lpstr>FEA results (units are in N and mm)</vt:lpstr>
      <vt:lpstr>Example  </vt:lpstr>
      <vt:lpstr>Solution </vt:lpstr>
      <vt:lpstr>Solution </vt:lpstr>
      <vt:lpstr>Solution </vt:lpstr>
      <vt:lpstr>Solution </vt:lpstr>
      <vt:lpstr>Solution </vt:lpstr>
      <vt:lpstr>Solution </vt:lpstr>
      <vt:lpstr>Solution </vt:lpstr>
      <vt:lpstr>Let’s see the solution using TPE</vt:lpstr>
      <vt:lpstr>Example </vt:lpstr>
      <vt:lpstr>Solution</vt:lpstr>
      <vt:lpstr>Solution </vt:lpstr>
      <vt:lpstr>Solution (note)</vt:lpstr>
      <vt:lpstr>Solution </vt:lpstr>
      <vt:lpstr>Example </vt:lpstr>
      <vt:lpstr>Solution </vt:lpstr>
      <vt:lpstr>Example </vt:lpstr>
      <vt:lpstr>Solution </vt:lpstr>
      <vt:lpstr>Example </vt:lpstr>
      <vt:lpstr>Solution </vt:lpstr>
      <vt:lpstr>Tutorial 1</vt:lpstr>
      <vt:lpstr>Tutorial 2</vt:lpstr>
      <vt:lpstr>Tutorial 3</vt:lpstr>
      <vt:lpstr>Tutorial 4</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Damghani</dc:creator>
  <cp:lastModifiedBy>Mahdi Damghani</cp:lastModifiedBy>
  <cp:revision>312</cp:revision>
  <dcterms:created xsi:type="dcterms:W3CDTF">2016-07-21T07:20:36Z</dcterms:created>
  <dcterms:modified xsi:type="dcterms:W3CDTF">2022-09-21T10:10:12Z</dcterms:modified>
</cp:coreProperties>
</file>