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2"/>
  </p:notesMasterIdLst>
  <p:sldIdLst>
    <p:sldId id="256" r:id="rId2"/>
    <p:sldId id="272" r:id="rId3"/>
    <p:sldId id="273" r:id="rId4"/>
    <p:sldId id="275" r:id="rId5"/>
    <p:sldId id="338" r:id="rId6"/>
    <p:sldId id="352" r:id="rId7"/>
    <p:sldId id="274" r:id="rId8"/>
    <p:sldId id="332" r:id="rId9"/>
    <p:sldId id="276" r:id="rId10"/>
    <p:sldId id="284" r:id="rId11"/>
    <p:sldId id="277" r:id="rId12"/>
    <p:sldId id="278" r:id="rId13"/>
    <p:sldId id="333" r:id="rId14"/>
    <p:sldId id="334" r:id="rId15"/>
    <p:sldId id="279" r:id="rId16"/>
    <p:sldId id="335" r:id="rId17"/>
    <p:sldId id="280" r:id="rId18"/>
    <p:sldId id="281" r:id="rId19"/>
    <p:sldId id="282" r:id="rId20"/>
    <p:sldId id="336" r:id="rId21"/>
    <p:sldId id="283" r:id="rId22"/>
    <p:sldId id="285" r:id="rId23"/>
    <p:sldId id="286" r:id="rId24"/>
    <p:sldId id="288" r:id="rId25"/>
    <p:sldId id="287" r:id="rId26"/>
    <p:sldId id="337" r:id="rId27"/>
    <p:sldId id="289" r:id="rId28"/>
    <p:sldId id="290" r:id="rId29"/>
    <p:sldId id="339" r:id="rId30"/>
    <p:sldId id="291" r:id="rId31"/>
    <p:sldId id="326" r:id="rId32"/>
    <p:sldId id="328" r:id="rId33"/>
    <p:sldId id="342" r:id="rId34"/>
    <p:sldId id="353" r:id="rId35"/>
    <p:sldId id="292" r:id="rId36"/>
    <p:sldId id="293" r:id="rId37"/>
    <p:sldId id="294" r:id="rId38"/>
    <p:sldId id="295" r:id="rId39"/>
    <p:sldId id="296" r:id="rId40"/>
    <p:sldId id="297" r:id="rId41"/>
    <p:sldId id="298" r:id="rId42"/>
    <p:sldId id="343" r:id="rId43"/>
    <p:sldId id="350" r:id="rId44"/>
    <p:sldId id="351"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44" r:id="rId69"/>
    <p:sldId id="322" r:id="rId70"/>
    <p:sldId id="345" r:id="rId71"/>
    <p:sldId id="323" r:id="rId72"/>
    <p:sldId id="346" r:id="rId73"/>
    <p:sldId id="347" r:id="rId74"/>
    <p:sldId id="348" r:id="rId75"/>
    <p:sldId id="324" r:id="rId76"/>
    <p:sldId id="349" r:id="rId77"/>
    <p:sldId id="325" r:id="rId78"/>
    <p:sldId id="330" r:id="rId79"/>
    <p:sldId id="331" r:id="rId80"/>
    <p:sldId id="329" r:id="rId81"/>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autoAdjust="0"/>
    <p:restoredTop sz="96395" autoAdjust="0"/>
  </p:normalViewPr>
  <p:slideViewPr>
    <p:cSldViewPr>
      <p:cViewPr varScale="1">
        <p:scale>
          <a:sx n="111" d="100"/>
          <a:sy n="111" d="100"/>
        </p:scale>
        <p:origin x="153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82CFB-AB3F-4E9C-BEFF-D86D4F662876}" type="doc">
      <dgm:prSet loTypeId="urn:microsoft.com/office/officeart/2005/8/layout/hProcess11" loCatId="process" qsTypeId="urn:microsoft.com/office/officeart/2005/8/quickstyle/3d6" qsCatId="3D" csTypeId="urn:microsoft.com/office/officeart/2005/8/colors/accent1_2" csCatId="accent1" phldr="1"/>
      <dgm:spPr/>
    </dgm:pt>
    <dgm:pt modelId="{45EEBFAE-C576-40E7-A5AE-034ADFF25A63}">
      <dgm:prSet phldrT="[Text]"/>
      <dgm:spPr/>
      <dgm:t>
        <a:bodyPr lIns="0" tIns="0" rIns="0"/>
        <a:lstStyle/>
        <a:p>
          <a:r>
            <a:rPr lang="en-GB" dirty="0"/>
            <a:t>Construction of Shape Functions</a:t>
          </a:r>
        </a:p>
      </dgm:t>
    </dgm:pt>
    <dgm:pt modelId="{7237E16B-FD8E-4BBD-AAF3-B7FD0D21C161}" type="parTrans" cxnId="{FEE803A5-6A22-4DF2-8656-B7269E8DD999}">
      <dgm:prSet/>
      <dgm:spPr/>
      <dgm:t>
        <a:bodyPr/>
        <a:lstStyle/>
        <a:p>
          <a:endParaRPr lang="en-GB"/>
        </a:p>
      </dgm:t>
    </dgm:pt>
    <dgm:pt modelId="{371C2CD2-984B-47CA-A49E-52CC3403D9D9}" type="sibTrans" cxnId="{FEE803A5-6A22-4DF2-8656-B7269E8DD999}">
      <dgm:prSet/>
      <dgm:spPr/>
      <dgm:t>
        <a:bodyPr/>
        <a:lstStyle/>
        <a:p>
          <a:endParaRPr lang="en-GB"/>
        </a:p>
      </dgm:t>
    </dgm:pt>
    <dgm:pt modelId="{24C6C347-B861-4587-BD55-C8C643E3E47F}">
      <dgm:prSet phldrT="[Text]"/>
      <dgm:spPr/>
      <dgm:t>
        <a:bodyPr lIns="0" rIns="0" bIns="0"/>
        <a:lstStyle/>
        <a:p>
          <a:r>
            <a:rPr lang="en-GB" dirty="0"/>
            <a:t>Calculation of Strain Matrix </a:t>
          </a:r>
        </a:p>
      </dgm:t>
    </dgm:pt>
    <dgm:pt modelId="{E26A54DA-CC1D-47AA-BF60-52C6AF65292E}" type="parTrans" cxnId="{3F4B9CB1-63BC-43D0-831A-A295FC06A5B9}">
      <dgm:prSet/>
      <dgm:spPr/>
      <dgm:t>
        <a:bodyPr/>
        <a:lstStyle/>
        <a:p>
          <a:endParaRPr lang="en-GB"/>
        </a:p>
      </dgm:t>
    </dgm:pt>
    <dgm:pt modelId="{414606DB-FDB4-41AF-BE49-29B69990FFAF}" type="sibTrans" cxnId="{3F4B9CB1-63BC-43D0-831A-A295FC06A5B9}">
      <dgm:prSet/>
      <dgm:spPr/>
      <dgm:t>
        <a:bodyPr/>
        <a:lstStyle/>
        <a:p>
          <a:endParaRPr lang="en-GB"/>
        </a:p>
      </dgm:t>
    </dgm:pt>
    <dgm:pt modelId="{130EBA25-E8F5-4795-B5CA-7CDBB41FD577}">
      <dgm:prSet phldrT="[Text]"/>
      <dgm:spPr/>
      <dgm:t>
        <a:bodyPr lIns="0" tIns="0" rIns="0"/>
        <a:lstStyle/>
        <a:p>
          <a:r>
            <a:rPr lang="en-GB" dirty="0"/>
            <a:t>Construction of Element Stiffness/Mass/Force Matrices in Local Coordinate System</a:t>
          </a:r>
        </a:p>
      </dgm:t>
    </dgm:pt>
    <dgm:pt modelId="{BBACE5DF-B3B7-41B1-9D15-8FA16AA85734}" type="parTrans" cxnId="{A582544E-AAB8-44B9-A548-C7970B6467A2}">
      <dgm:prSet/>
      <dgm:spPr/>
      <dgm:t>
        <a:bodyPr/>
        <a:lstStyle/>
        <a:p>
          <a:endParaRPr lang="en-GB"/>
        </a:p>
      </dgm:t>
    </dgm:pt>
    <dgm:pt modelId="{262C9D68-3C07-4EB8-827E-845AC141B5CE}" type="sibTrans" cxnId="{A582544E-AAB8-44B9-A548-C7970B6467A2}">
      <dgm:prSet/>
      <dgm:spPr/>
      <dgm:t>
        <a:bodyPr/>
        <a:lstStyle/>
        <a:p>
          <a:endParaRPr lang="en-GB"/>
        </a:p>
      </dgm:t>
    </dgm:pt>
    <dgm:pt modelId="{988B52CD-C7BF-4B74-BF51-BAED76AF753B}">
      <dgm:prSet phldrT="[Text]"/>
      <dgm:spPr/>
      <dgm:t>
        <a:bodyPr lIns="0" tIns="109728" rIns="0"/>
        <a:lstStyle/>
        <a:p>
          <a:r>
            <a:rPr lang="en-GB" dirty="0"/>
            <a:t>Forming Global Stiffness/Mass/Force Matrices in Global Coordinate System</a:t>
          </a:r>
        </a:p>
      </dgm:t>
    </dgm:pt>
    <dgm:pt modelId="{0835D435-C4EC-461D-8F88-DD7792F9CC15}" type="parTrans" cxnId="{C24A8B3C-E965-4634-821A-9C58D348B846}">
      <dgm:prSet/>
      <dgm:spPr/>
      <dgm:t>
        <a:bodyPr/>
        <a:lstStyle/>
        <a:p>
          <a:endParaRPr lang="en-GB"/>
        </a:p>
      </dgm:t>
    </dgm:pt>
    <dgm:pt modelId="{6E99441C-7F01-4F98-A247-E6C97B9ECDAC}" type="sibTrans" cxnId="{C24A8B3C-E965-4634-821A-9C58D348B846}">
      <dgm:prSet/>
      <dgm:spPr/>
      <dgm:t>
        <a:bodyPr/>
        <a:lstStyle/>
        <a:p>
          <a:endParaRPr lang="en-GB"/>
        </a:p>
      </dgm:t>
    </dgm:pt>
    <dgm:pt modelId="{63752BF1-79E5-4DAC-8A64-77543EF26597}" type="pres">
      <dgm:prSet presAssocID="{78982CFB-AB3F-4E9C-BEFF-D86D4F662876}" presName="Name0" presStyleCnt="0">
        <dgm:presLayoutVars>
          <dgm:dir/>
          <dgm:resizeHandles val="exact"/>
        </dgm:presLayoutVars>
      </dgm:prSet>
      <dgm:spPr/>
    </dgm:pt>
    <dgm:pt modelId="{28624282-4474-4EA3-BF93-E60A9CA22BAD}" type="pres">
      <dgm:prSet presAssocID="{78982CFB-AB3F-4E9C-BEFF-D86D4F662876}" presName="arrow" presStyleLbl="bgShp" presStyleIdx="0" presStyleCnt="1"/>
      <dgm:spPr>
        <a:ln>
          <a:noFill/>
        </a:ln>
      </dgm:spPr>
    </dgm:pt>
    <dgm:pt modelId="{1F746E26-A212-4F10-A359-BE17C55A683A}" type="pres">
      <dgm:prSet presAssocID="{78982CFB-AB3F-4E9C-BEFF-D86D4F662876}" presName="points" presStyleCnt="0"/>
      <dgm:spPr/>
    </dgm:pt>
    <dgm:pt modelId="{28802F85-2B0E-40CC-8C38-6A71A7828BDA}" type="pres">
      <dgm:prSet presAssocID="{45EEBFAE-C576-40E7-A5AE-034ADFF25A63}" presName="compositeA" presStyleCnt="0"/>
      <dgm:spPr/>
    </dgm:pt>
    <dgm:pt modelId="{3B7BEBCD-8D25-49DD-B9B2-39A5DDE41EF4}" type="pres">
      <dgm:prSet presAssocID="{45EEBFAE-C576-40E7-A5AE-034ADFF25A63}" presName="textA" presStyleLbl="revTx" presStyleIdx="0" presStyleCnt="4">
        <dgm:presLayoutVars>
          <dgm:bulletEnabled val="1"/>
        </dgm:presLayoutVars>
      </dgm:prSet>
      <dgm:spPr/>
      <dgm:t>
        <a:bodyPr/>
        <a:lstStyle/>
        <a:p>
          <a:endParaRPr lang="en-US"/>
        </a:p>
      </dgm:t>
    </dgm:pt>
    <dgm:pt modelId="{C3233577-30CE-4F5D-B738-C1FFA536F8FD}" type="pres">
      <dgm:prSet presAssocID="{45EEBFAE-C576-40E7-A5AE-034ADFF25A63}" presName="circleA" presStyleLbl="node1" presStyleIdx="0" presStyleCnt="4"/>
      <dgm:spPr/>
    </dgm:pt>
    <dgm:pt modelId="{51015FC2-1DB3-4999-8A37-FE9F07F2C676}" type="pres">
      <dgm:prSet presAssocID="{45EEBFAE-C576-40E7-A5AE-034ADFF25A63}" presName="spaceA" presStyleCnt="0"/>
      <dgm:spPr/>
    </dgm:pt>
    <dgm:pt modelId="{0FCDE028-5353-4B79-9886-EE030CB62308}" type="pres">
      <dgm:prSet presAssocID="{371C2CD2-984B-47CA-A49E-52CC3403D9D9}" presName="space" presStyleCnt="0"/>
      <dgm:spPr/>
    </dgm:pt>
    <dgm:pt modelId="{BFA1A05B-6C47-4D2A-BF25-0432D4D9FDCE}" type="pres">
      <dgm:prSet presAssocID="{24C6C347-B861-4587-BD55-C8C643E3E47F}" presName="compositeB" presStyleCnt="0"/>
      <dgm:spPr/>
    </dgm:pt>
    <dgm:pt modelId="{CF002CC4-3CE9-4DDB-926B-F2CF569ED9D4}" type="pres">
      <dgm:prSet presAssocID="{24C6C347-B861-4587-BD55-C8C643E3E47F}" presName="textB" presStyleLbl="revTx" presStyleIdx="1" presStyleCnt="4" custLinFactNeighborX="2495" custLinFactNeighborY="-174">
        <dgm:presLayoutVars>
          <dgm:bulletEnabled val="1"/>
        </dgm:presLayoutVars>
      </dgm:prSet>
      <dgm:spPr/>
      <dgm:t>
        <a:bodyPr/>
        <a:lstStyle/>
        <a:p>
          <a:endParaRPr lang="en-US"/>
        </a:p>
      </dgm:t>
    </dgm:pt>
    <dgm:pt modelId="{1BA8EB98-1B24-4A55-8791-339510379AAA}" type="pres">
      <dgm:prSet presAssocID="{24C6C347-B861-4587-BD55-C8C643E3E47F}" presName="circleB" presStyleLbl="node1" presStyleIdx="1" presStyleCnt="4"/>
      <dgm:spPr/>
    </dgm:pt>
    <dgm:pt modelId="{9C2534FB-57F3-4DE5-950E-5A91243660AB}" type="pres">
      <dgm:prSet presAssocID="{24C6C347-B861-4587-BD55-C8C643E3E47F}" presName="spaceB" presStyleCnt="0"/>
      <dgm:spPr/>
    </dgm:pt>
    <dgm:pt modelId="{DE12992F-5FD8-41B9-95B9-0C02340C8F2D}" type="pres">
      <dgm:prSet presAssocID="{414606DB-FDB4-41AF-BE49-29B69990FFAF}" presName="space" presStyleCnt="0"/>
      <dgm:spPr/>
    </dgm:pt>
    <dgm:pt modelId="{9592FDAC-C9E3-49A6-8B95-EBA4F0CA7556}" type="pres">
      <dgm:prSet presAssocID="{130EBA25-E8F5-4795-B5CA-7CDBB41FD577}" presName="compositeA" presStyleCnt="0"/>
      <dgm:spPr/>
    </dgm:pt>
    <dgm:pt modelId="{8101E681-3479-4F44-B478-661C5AE2E553}" type="pres">
      <dgm:prSet presAssocID="{130EBA25-E8F5-4795-B5CA-7CDBB41FD577}" presName="textA" presStyleLbl="revTx" presStyleIdx="2" presStyleCnt="4">
        <dgm:presLayoutVars>
          <dgm:bulletEnabled val="1"/>
        </dgm:presLayoutVars>
      </dgm:prSet>
      <dgm:spPr/>
      <dgm:t>
        <a:bodyPr/>
        <a:lstStyle/>
        <a:p>
          <a:endParaRPr lang="en-US"/>
        </a:p>
      </dgm:t>
    </dgm:pt>
    <dgm:pt modelId="{B279AD5C-0AE8-4076-BF3A-A85AABECED4E}" type="pres">
      <dgm:prSet presAssocID="{130EBA25-E8F5-4795-B5CA-7CDBB41FD577}" presName="circleA" presStyleLbl="node1" presStyleIdx="2" presStyleCnt="4"/>
      <dgm:spPr/>
    </dgm:pt>
    <dgm:pt modelId="{DE6F199E-F314-42E4-9D3C-9957E7E6634C}" type="pres">
      <dgm:prSet presAssocID="{130EBA25-E8F5-4795-B5CA-7CDBB41FD577}" presName="spaceA" presStyleCnt="0"/>
      <dgm:spPr/>
    </dgm:pt>
    <dgm:pt modelId="{EDF158E6-EAB2-4D76-8EA2-4A5719C68222}" type="pres">
      <dgm:prSet presAssocID="{262C9D68-3C07-4EB8-827E-845AC141B5CE}" presName="space" presStyleCnt="0"/>
      <dgm:spPr/>
    </dgm:pt>
    <dgm:pt modelId="{A5096177-6108-49B4-AF65-558135C2FAF3}" type="pres">
      <dgm:prSet presAssocID="{988B52CD-C7BF-4B74-BF51-BAED76AF753B}" presName="compositeB" presStyleCnt="0"/>
      <dgm:spPr/>
    </dgm:pt>
    <dgm:pt modelId="{D429F85B-A9CE-425D-8D16-C0F24B980CF0}" type="pres">
      <dgm:prSet presAssocID="{988B52CD-C7BF-4B74-BF51-BAED76AF753B}" presName="textB" presStyleLbl="revTx" presStyleIdx="3" presStyleCnt="4">
        <dgm:presLayoutVars>
          <dgm:bulletEnabled val="1"/>
        </dgm:presLayoutVars>
      </dgm:prSet>
      <dgm:spPr/>
      <dgm:t>
        <a:bodyPr/>
        <a:lstStyle/>
        <a:p>
          <a:endParaRPr lang="en-US"/>
        </a:p>
      </dgm:t>
    </dgm:pt>
    <dgm:pt modelId="{B54AD22C-AF6B-42E1-97BA-263B41558600}" type="pres">
      <dgm:prSet presAssocID="{988B52CD-C7BF-4B74-BF51-BAED76AF753B}" presName="circleB" presStyleLbl="node1" presStyleIdx="3" presStyleCnt="4"/>
      <dgm:spPr/>
    </dgm:pt>
    <dgm:pt modelId="{869671F4-392C-4FAD-9037-09F052172081}" type="pres">
      <dgm:prSet presAssocID="{988B52CD-C7BF-4B74-BF51-BAED76AF753B}" presName="spaceB" presStyleCnt="0"/>
      <dgm:spPr/>
    </dgm:pt>
  </dgm:ptLst>
  <dgm:cxnLst>
    <dgm:cxn modelId="{FEE803A5-6A22-4DF2-8656-B7269E8DD999}" srcId="{78982CFB-AB3F-4E9C-BEFF-D86D4F662876}" destId="{45EEBFAE-C576-40E7-A5AE-034ADFF25A63}" srcOrd="0" destOrd="0" parTransId="{7237E16B-FD8E-4BBD-AAF3-B7FD0D21C161}" sibTransId="{371C2CD2-984B-47CA-A49E-52CC3403D9D9}"/>
    <dgm:cxn modelId="{B0A9C560-2856-452F-A97E-CAB240A5932D}" type="presOf" srcId="{78982CFB-AB3F-4E9C-BEFF-D86D4F662876}" destId="{63752BF1-79E5-4DAC-8A64-77543EF26597}" srcOrd="0" destOrd="0" presId="urn:microsoft.com/office/officeart/2005/8/layout/hProcess11"/>
    <dgm:cxn modelId="{3F4B9CB1-63BC-43D0-831A-A295FC06A5B9}" srcId="{78982CFB-AB3F-4E9C-BEFF-D86D4F662876}" destId="{24C6C347-B861-4587-BD55-C8C643E3E47F}" srcOrd="1" destOrd="0" parTransId="{E26A54DA-CC1D-47AA-BF60-52C6AF65292E}" sibTransId="{414606DB-FDB4-41AF-BE49-29B69990FFAF}"/>
    <dgm:cxn modelId="{A582544E-AAB8-44B9-A548-C7970B6467A2}" srcId="{78982CFB-AB3F-4E9C-BEFF-D86D4F662876}" destId="{130EBA25-E8F5-4795-B5CA-7CDBB41FD577}" srcOrd="2" destOrd="0" parTransId="{BBACE5DF-B3B7-41B1-9D15-8FA16AA85734}" sibTransId="{262C9D68-3C07-4EB8-827E-845AC141B5CE}"/>
    <dgm:cxn modelId="{EC3C1D88-B464-4F14-B4E0-8BA2CE7C0204}" type="presOf" srcId="{24C6C347-B861-4587-BD55-C8C643E3E47F}" destId="{CF002CC4-3CE9-4DDB-926B-F2CF569ED9D4}" srcOrd="0" destOrd="0" presId="urn:microsoft.com/office/officeart/2005/8/layout/hProcess11"/>
    <dgm:cxn modelId="{7833FD53-FB13-4EBB-8132-3F660C3A2D2A}" type="presOf" srcId="{45EEBFAE-C576-40E7-A5AE-034ADFF25A63}" destId="{3B7BEBCD-8D25-49DD-B9B2-39A5DDE41EF4}" srcOrd="0" destOrd="0" presId="urn:microsoft.com/office/officeart/2005/8/layout/hProcess11"/>
    <dgm:cxn modelId="{27AC17D8-72C9-4E57-8F78-32BC2F0BEF00}" type="presOf" srcId="{988B52CD-C7BF-4B74-BF51-BAED76AF753B}" destId="{D429F85B-A9CE-425D-8D16-C0F24B980CF0}" srcOrd="0" destOrd="0" presId="urn:microsoft.com/office/officeart/2005/8/layout/hProcess11"/>
    <dgm:cxn modelId="{C24A8B3C-E965-4634-821A-9C58D348B846}" srcId="{78982CFB-AB3F-4E9C-BEFF-D86D4F662876}" destId="{988B52CD-C7BF-4B74-BF51-BAED76AF753B}" srcOrd="3" destOrd="0" parTransId="{0835D435-C4EC-461D-8F88-DD7792F9CC15}" sibTransId="{6E99441C-7F01-4F98-A247-E6C97B9ECDAC}"/>
    <dgm:cxn modelId="{FC559AD4-528B-45D3-96E3-EC779F419235}" type="presOf" srcId="{130EBA25-E8F5-4795-B5CA-7CDBB41FD577}" destId="{8101E681-3479-4F44-B478-661C5AE2E553}" srcOrd="0" destOrd="0" presId="urn:microsoft.com/office/officeart/2005/8/layout/hProcess11"/>
    <dgm:cxn modelId="{91434E8D-B854-496F-8CD7-4DE66B9DB79D}" type="presParOf" srcId="{63752BF1-79E5-4DAC-8A64-77543EF26597}" destId="{28624282-4474-4EA3-BF93-E60A9CA22BAD}" srcOrd="0" destOrd="0" presId="urn:microsoft.com/office/officeart/2005/8/layout/hProcess11"/>
    <dgm:cxn modelId="{179C6B9C-E20A-4AB9-B4F2-F3058B2020DA}" type="presParOf" srcId="{63752BF1-79E5-4DAC-8A64-77543EF26597}" destId="{1F746E26-A212-4F10-A359-BE17C55A683A}" srcOrd="1" destOrd="0" presId="urn:microsoft.com/office/officeart/2005/8/layout/hProcess11"/>
    <dgm:cxn modelId="{B8464D26-094D-4842-8125-1B557BF43149}" type="presParOf" srcId="{1F746E26-A212-4F10-A359-BE17C55A683A}" destId="{28802F85-2B0E-40CC-8C38-6A71A7828BDA}" srcOrd="0" destOrd="0" presId="urn:microsoft.com/office/officeart/2005/8/layout/hProcess11"/>
    <dgm:cxn modelId="{32ADF1B2-FB0C-435C-8C3B-7EFE651939B7}" type="presParOf" srcId="{28802F85-2B0E-40CC-8C38-6A71A7828BDA}" destId="{3B7BEBCD-8D25-49DD-B9B2-39A5DDE41EF4}" srcOrd="0" destOrd="0" presId="urn:microsoft.com/office/officeart/2005/8/layout/hProcess11"/>
    <dgm:cxn modelId="{70A22258-FF79-4C96-A6AB-09797D8BCB35}" type="presParOf" srcId="{28802F85-2B0E-40CC-8C38-6A71A7828BDA}" destId="{C3233577-30CE-4F5D-B738-C1FFA536F8FD}" srcOrd="1" destOrd="0" presId="urn:microsoft.com/office/officeart/2005/8/layout/hProcess11"/>
    <dgm:cxn modelId="{4B01AA29-87D6-40A0-BAAB-2FDE56AB1184}" type="presParOf" srcId="{28802F85-2B0E-40CC-8C38-6A71A7828BDA}" destId="{51015FC2-1DB3-4999-8A37-FE9F07F2C676}" srcOrd="2" destOrd="0" presId="urn:microsoft.com/office/officeart/2005/8/layout/hProcess11"/>
    <dgm:cxn modelId="{EFB1A003-66CB-4C9D-B80A-20F9494DA7E0}" type="presParOf" srcId="{1F746E26-A212-4F10-A359-BE17C55A683A}" destId="{0FCDE028-5353-4B79-9886-EE030CB62308}" srcOrd="1" destOrd="0" presId="urn:microsoft.com/office/officeart/2005/8/layout/hProcess11"/>
    <dgm:cxn modelId="{32D31D9B-F947-4E71-8F00-32E441A2909F}" type="presParOf" srcId="{1F746E26-A212-4F10-A359-BE17C55A683A}" destId="{BFA1A05B-6C47-4D2A-BF25-0432D4D9FDCE}" srcOrd="2" destOrd="0" presId="urn:microsoft.com/office/officeart/2005/8/layout/hProcess11"/>
    <dgm:cxn modelId="{CB021E3F-4980-43C1-AD56-502DB7244107}" type="presParOf" srcId="{BFA1A05B-6C47-4D2A-BF25-0432D4D9FDCE}" destId="{CF002CC4-3CE9-4DDB-926B-F2CF569ED9D4}" srcOrd="0" destOrd="0" presId="urn:microsoft.com/office/officeart/2005/8/layout/hProcess11"/>
    <dgm:cxn modelId="{14A043F9-6A5D-45CC-9B69-7C2513ECD2A0}" type="presParOf" srcId="{BFA1A05B-6C47-4D2A-BF25-0432D4D9FDCE}" destId="{1BA8EB98-1B24-4A55-8791-339510379AAA}" srcOrd="1" destOrd="0" presId="urn:microsoft.com/office/officeart/2005/8/layout/hProcess11"/>
    <dgm:cxn modelId="{A999F40B-8B4D-4AE2-8C2A-22A91EAECB3C}" type="presParOf" srcId="{BFA1A05B-6C47-4D2A-BF25-0432D4D9FDCE}" destId="{9C2534FB-57F3-4DE5-950E-5A91243660AB}" srcOrd="2" destOrd="0" presId="urn:microsoft.com/office/officeart/2005/8/layout/hProcess11"/>
    <dgm:cxn modelId="{FF2589DF-5FE2-4456-9060-D7BAC4A26E56}" type="presParOf" srcId="{1F746E26-A212-4F10-A359-BE17C55A683A}" destId="{DE12992F-5FD8-41B9-95B9-0C02340C8F2D}" srcOrd="3" destOrd="0" presId="urn:microsoft.com/office/officeart/2005/8/layout/hProcess11"/>
    <dgm:cxn modelId="{57051DE2-A089-47DF-A708-89E88AC2DBA2}" type="presParOf" srcId="{1F746E26-A212-4F10-A359-BE17C55A683A}" destId="{9592FDAC-C9E3-49A6-8B95-EBA4F0CA7556}" srcOrd="4" destOrd="0" presId="urn:microsoft.com/office/officeart/2005/8/layout/hProcess11"/>
    <dgm:cxn modelId="{6AC6BE1A-5483-4189-A641-3B8FB417AF42}" type="presParOf" srcId="{9592FDAC-C9E3-49A6-8B95-EBA4F0CA7556}" destId="{8101E681-3479-4F44-B478-661C5AE2E553}" srcOrd="0" destOrd="0" presId="urn:microsoft.com/office/officeart/2005/8/layout/hProcess11"/>
    <dgm:cxn modelId="{8D1CE5C8-F256-471F-87E9-F944C1AE8EA4}" type="presParOf" srcId="{9592FDAC-C9E3-49A6-8B95-EBA4F0CA7556}" destId="{B279AD5C-0AE8-4076-BF3A-A85AABECED4E}" srcOrd="1" destOrd="0" presId="urn:microsoft.com/office/officeart/2005/8/layout/hProcess11"/>
    <dgm:cxn modelId="{0BAE9CD1-4110-4219-BD4D-AD3F6E4C890F}" type="presParOf" srcId="{9592FDAC-C9E3-49A6-8B95-EBA4F0CA7556}" destId="{DE6F199E-F314-42E4-9D3C-9957E7E6634C}" srcOrd="2" destOrd="0" presId="urn:microsoft.com/office/officeart/2005/8/layout/hProcess11"/>
    <dgm:cxn modelId="{C92BE447-8DAC-4D51-8955-F2D176D12014}" type="presParOf" srcId="{1F746E26-A212-4F10-A359-BE17C55A683A}" destId="{EDF158E6-EAB2-4D76-8EA2-4A5719C68222}" srcOrd="5" destOrd="0" presId="urn:microsoft.com/office/officeart/2005/8/layout/hProcess11"/>
    <dgm:cxn modelId="{F348757D-8065-4431-81E3-50CE51047C22}" type="presParOf" srcId="{1F746E26-A212-4F10-A359-BE17C55A683A}" destId="{A5096177-6108-49B4-AF65-558135C2FAF3}" srcOrd="6" destOrd="0" presId="urn:microsoft.com/office/officeart/2005/8/layout/hProcess11"/>
    <dgm:cxn modelId="{CA6A6279-9087-471C-8C00-74A30936A25C}" type="presParOf" srcId="{A5096177-6108-49B4-AF65-558135C2FAF3}" destId="{D429F85B-A9CE-425D-8D16-C0F24B980CF0}" srcOrd="0" destOrd="0" presId="urn:microsoft.com/office/officeart/2005/8/layout/hProcess11"/>
    <dgm:cxn modelId="{7BF1AA65-0317-422D-969E-2C239D71FCA2}" type="presParOf" srcId="{A5096177-6108-49B4-AF65-558135C2FAF3}" destId="{B54AD22C-AF6B-42E1-97BA-263B41558600}" srcOrd="1" destOrd="0" presId="urn:microsoft.com/office/officeart/2005/8/layout/hProcess11"/>
    <dgm:cxn modelId="{8DD6BDB6-9D0C-49D3-BED4-3335CA2A52D0}" type="presParOf" srcId="{A5096177-6108-49B4-AF65-558135C2FAF3}" destId="{869671F4-392C-4FAD-9037-09F05217208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24282-4474-4EA3-BF93-E60A9CA22BAD}">
      <dsp:nvSpPr>
        <dsp:cNvPr id="0" name=""/>
        <dsp:cNvSpPr/>
      </dsp:nvSpPr>
      <dsp:spPr>
        <a:xfrm>
          <a:off x="0" y="1371599"/>
          <a:ext cx="9143999" cy="1828800"/>
        </a:xfrm>
        <a:prstGeom prst="notchedRightArrow">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3B7BEBCD-8D25-49DD-B9B2-39A5DDE41EF4}">
      <dsp:nvSpPr>
        <dsp:cNvPr id="0" name=""/>
        <dsp:cNvSpPr/>
      </dsp:nvSpPr>
      <dsp:spPr>
        <a:xfrm>
          <a:off x="4118" y="0"/>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113792" numCol="1" spcCol="1270" anchor="b" anchorCtr="0">
          <a:noAutofit/>
        </a:bodyPr>
        <a:lstStyle/>
        <a:p>
          <a:pPr lvl="0" algn="ctr" defTabSz="711200">
            <a:lnSpc>
              <a:spcPct val="90000"/>
            </a:lnSpc>
            <a:spcBef>
              <a:spcPct val="0"/>
            </a:spcBef>
            <a:spcAft>
              <a:spcPct val="35000"/>
            </a:spcAft>
          </a:pPr>
          <a:r>
            <a:rPr lang="en-GB" sz="1600" kern="1200" dirty="0"/>
            <a:t>Construction of Shape Functions</a:t>
          </a:r>
        </a:p>
      </dsp:txBody>
      <dsp:txXfrm>
        <a:off x="4118" y="0"/>
        <a:ext cx="1981050" cy="1828800"/>
      </dsp:txXfrm>
    </dsp:sp>
    <dsp:sp modelId="{C3233577-30CE-4F5D-B738-C1FFA536F8FD}">
      <dsp:nvSpPr>
        <dsp:cNvPr id="0" name=""/>
        <dsp:cNvSpPr/>
      </dsp:nvSpPr>
      <dsp:spPr>
        <a:xfrm>
          <a:off x="766044"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F002CC4-3CE9-4DDB-926B-F2CF569ED9D4}">
      <dsp:nvSpPr>
        <dsp:cNvPr id="0" name=""/>
        <dsp:cNvSpPr/>
      </dsp:nvSpPr>
      <dsp:spPr>
        <a:xfrm>
          <a:off x="2133649" y="2740017"/>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113792" rIns="0" bIns="0" numCol="1" spcCol="1270" anchor="t" anchorCtr="0">
          <a:noAutofit/>
        </a:bodyPr>
        <a:lstStyle/>
        <a:p>
          <a:pPr lvl="0" algn="ctr" defTabSz="711200">
            <a:lnSpc>
              <a:spcPct val="90000"/>
            </a:lnSpc>
            <a:spcBef>
              <a:spcPct val="0"/>
            </a:spcBef>
            <a:spcAft>
              <a:spcPct val="35000"/>
            </a:spcAft>
          </a:pPr>
          <a:r>
            <a:rPr lang="en-GB" sz="1600" kern="1200" dirty="0"/>
            <a:t>Calculation of Strain Matrix </a:t>
          </a:r>
        </a:p>
      </dsp:txBody>
      <dsp:txXfrm>
        <a:off x="2133649" y="2740017"/>
        <a:ext cx="1981050" cy="1828800"/>
      </dsp:txXfrm>
    </dsp:sp>
    <dsp:sp modelId="{1BA8EB98-1B24-4A55-8791-339510379AAA}">
      <dsp:nvSpPr>
        <dsp:cNvPr id="0" name=""/>
        <dsp:cNvSpPr/>
      </dsp:nvSpPr>
      <dsp:spPr>
        <a:xfrm>
          <a:off x="2846147"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101E681-3479-4F44-B478-661C5AE2E553}">
      <dsp:nvSpPr>
        <dsp:cNvPr id="0" name=""/>
        <dsp:cNvSpPr/>
      </dsp:nvSpPr>
      <dsp:spPr>
        <a:xfrm>
          <a:off x="4164325" y="0"/>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113792" numCol="1" spcCol="1270" anchor="b" anchorCtr="0">
          <a:noAutofit/>
        </a:bodyPr>
        <a:lstStyle/>
        <a:p>
          <a:pPr lvl="0" algn="ctr" defTabSz="711200">
            <a:lnSpc>
              <a:spcPct val="90000"/>
            </a:lnSpc>
            <a:spcBef>
              <a:spcPct val="0"/>
            </a:spcBef>
            <a:spcAft>
              <a:spcPct val="35000"/>
            </a:spcAft>
          </a:pPr>
          <a:r>
            <a:rPr lang="en-GB" sz="1600" kern="1200" dirty="0"/>
            <a:t>Construction of Element Stiffness/Mass/Force Matrices in Local Coordinate System</a:t>
          </a:r>
        </a:p>
      </dsp:txBody>
      <dsp:txXfrm>
        <a:off x="4164325" y="0"/>
        <a:ext cx="1981050" cy="1828800"/>
      </dsp:txXfrm>
    </dsp:sp>
    <dsp:sp modelId="{B279AD5C-0AE8-4076-BF3A-A85AABECED4E}">
      <dsp:nvSpPr>
        <dsp:cNvPr id="0" name=""/>
        <dsp:cNvSpPr/>
      </dsp:nvSpPr>
      <dsp:spPr>
        <a:xfrm>
          <a:off x="4926251"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429F85B-A9CE-425D-8D16-C0F24B980CF0}">
      <dsp:nvSpPr>
        <dsp:cNvPr id="0" name=""/>
        <dsp:cNvSpPr/>
      </dsp:nvSpPr>
      <dsp:spPr>
        <a:xfrm>
          <a:off x="6244429" y="2743199"/>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109728" rIns="0" bIns="113792" numCol="1" spcCol="1270" anchor="t" anchorCtr="0">
          <a:noAutofit/>
        </a:bodyPr>
        <a:lstStyle/>
        <a:p>
          <a:pPr lvl="0" algn="ctr" defTabSz="711200">
            <a:lnSpc>
              <a:spcPct val="90000"/>
            </a:lnSpc>
            <a:spcBef>
              <a:spcPct val="0"/>
            </a:spcBef>
            <a:spcAft>
              <a:spcPct val="35000"/>
            </a:spcAft>
          </a:pPr>
          <a:r>
            <a:rPr lang="en-GB" sz="1600" kern="1200" dirty="0"/>
            <a:t>Forming Global Stiffness/Mass/Force Matrices in Global Coordinate System</a:t>
          </a:r>
        </a:p>
      </dsp:txBody>
      <dsp:txXfrm>
        <a:off x="6244429" y="2743199"/>
        <a:ext cx="1981050" cy="1828800"/>
      </dsp:txXfrm>
    </dsp:sp>
    <dsp:sp modelId="{B54AD22C-AF6B-42E1-97BA-263B41558600}">
      <dsp:nvSpPr>
        <dsp:cNvPr id="0" name=""/>
        <dsp:cNvSpPr/>
      </dsp:nvSpPr>
      <dsp:spPr>
        <a:xfrm>
          <a:off x="7006354"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8.wmf"/><Relationship Id="rId1" Type="http://schemas.openxmlformats.org/officeDocument/2006/relationships/image" Target="../media/image7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53.wmf"/><Relationship Id="rId4" Type="http://schemas.openxmlformats.org/officeDocument/2006/relationships/image" Target="../media/image1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53.wmf"/><Relationship Id="rId4" Type="http://schemas.openxmlformats.org/officeDocument/2006/relationships/image" Target="../media/image136.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38.wmf"/><Relationship Id="rId4" Type="http://schemas.openxmlformats.org/officeDocument/2006/relationships/image" Target="../media/image1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2DF304E0-55F5-4AD3-BFD5-B0A346A721C6}" type="datetimeFigureOut">
              <a:rPr lang="en-GB" smtClean="0"/>
              <a:pPr/>
              <a:t>04/10/2022</a:t>
            </a:fld>
            <a:endParaRPr lang="en-GB"/>
          </a:p>
        </p:txBody>
      </p:sp>
      <p:sp>
        <p:nvSpPr>
          <p:cNvPr id="4" name="Slide Image Placeholder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52E7778C-FE3B-4F2B-AFB8-C9F6F858CD53}" type="slidenum">
              <a:rPr lang="en-GB" smtClean="0"/>
              <a:pPr/>
              <a:t>‹#›</a:t>
            </a:fld>
            <a:endParaRPr lang="en-GB"/>
          </a:p>
        </p:txBody>
      </p:sp>
    </p:spTree>
    <p:extLst>
      <p:ext uri="{BB962C8B-B14F-4D97-AF65-F5344CB8AC3E}">
        <p14:creationId xmlns:p14="http://schemas.microsoft.com/office/powerpoint/2010/main" val="14528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cambridge.org/core/search?filters%5bauthorTerms%5d=A.%20Filippone&amp;eventCode=SE-AU" TargetMode="External"/><Relationship Id="rId3" Type="http://schemas.openxmlformats.org/officeDocument/2006/relationships/hyperlink" Target="https://www.cambridge.org/core/journals/aeronautical-journal/volume/B1E34009EE35AABE672B64E4D9476267" TargetMode="External"/><Relationship Id="rId7" Type="http://schemas.openxmlformats.org/officeDocument/2006/relationships/hyperlink" Target="https://www.cambridge.org/core/search?filters%5bauthorTerms%5d=S.%20Zhong&amp;eventCode=SE-AU"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ambridge.org/core/search?filters%5bauthorTerms%5d=C.%20Soutis&amp;eventCode=SE-AU" TargetMode="External"/><Relationship Id="rId5" Type="http://schemas.openxmlformats.org/officeDocument/2006/relationships/hyperlink" Target="https://www.cambridge.org/core/search?filters%5bauthorTerms%5d=R.%20Wu&amp;eventCode=SE-AU" TargetMode="External"/><Relationship Id="rId4" Type="http://schemas.openxmlformats.org/officeDocument/2006/relationships/hyperlink" Target="https://www.cambridge.org/core/journals/aeronautical-journal/issue/265E4181B6021CBE1A13A2A0C291C11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 morphing </a:t>
            </a:r>
            <a:r>
              <a:rPr lang="en-US" sz="1200" b="1" i="0" kern="1200" dirty="0" err="1">
                <a:solidFill>
                  <a:schemeClr val="tx1"/>
                </a:solidFill>
                <a:effectLst/>
                <a:latin typeface="+mn-lt"/>
                <a:ea typeface="+mn-ea"/>
                <a:cs typeface="+mn-cs"/>
              </a:rPr>
              <a:t>aerofoil</a:t>
            </a:r>
            <a:r>
              <a:rPr lang="en-US" sz="1200" b="1" i="0" kern="1200" dirty="0">
                <a:solidFill>
                  <a:schemeClr val="tx1"/>
                </a:solidFill>
                <a:effectLst/>
                <a:latin typeface="+mn-lt"/>
                <a:ea typeface="+mn-ea"/>
                <a:cs typeface="+mn-cs"/>
              </a:rPr>
              <a:t> with highly controllable aerodynamic performance</a:t>
            </a:r>
          </a:p>
          <a:p>
            <a:pPr fontAlgn="base"/>
            <a:r>
              <a:rPr lang="en-US" sz="1200" b="1" i="0" kern="1200" dirty="0">
                <a:solidFill>
                  <a:schemeClr val="tx1"/>
                </a:solidFill>
                <a:effectLst/>
                <a:latin typeface="+mn-lt"/>
                <a:ea typeface="+mn-ea"/>
                <a:cs typeface="+mn-cs"/>
              </a:rPr>
              <a:t>The Aeronautical Journal, </a:t>
            </a:r>
            <a:r>
              <a:rPr lang="en-US" sz="1200" b="1" i="0" u="none" strike="noStrike" kern="1200" dirty="0">
                <a:solidFill>
                  <a:schemeClr val="tx1"/>
                </a:solidFill>
                <a:effectLst/>
                <a:latin typeface="+mn-lt"/>
                <a:ea typeface="+mn-ea"/>
                <a:cs typeface="+mn-cs"/>
                <a:hlinkClick r:id="rId3" tooltip="Volume 121 "/>
              </a:rPr>
              <a:t>Volume 121</a:t>
            </a:r>
            <a:r>
              <a:rPr lang="en-US" sz="1200" b="1"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4" tooltip="Issue 1235 "/>
              </a:rPr>
              <a:t>Issue 1235</a:t>
            </a:r>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January 2017 , pp. 54-72</a:t>
            </a:r>
          </a:p>
          <a:p>
            <a:pPr fontAlgn="base"/>
            <a:r>
              <a:rPr lang="en-US" sz="1200" b="0" i="0" u="none" strike="noStrike" kern="1200" dirty="0">
                <a:solidFill>
                  <a:schemeClr val="tx1"/>
                </a:solidFill>
                <a:effectLst/>
                <a:latin typeface="+mn-lt"/>
                <a:ea typeface="+mn-ea"/>
                <a:cs typeface="+mn-cs"/>
                <a:hlinkClick r:id="rId5"/>
              </a:rPr>
              <a:t>R. Wu</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(a1)</a:t>
            </a:r>
            <a:r>
              <a:rPr lang="en-US" sz="1200" b="0" i="0" u="none" strike="noStrike" kern="1200" dirty="0">
                <a:solidFill>
                  <a:schemeClr val="tx1"/>
                </a:solidFill>
                <a:effectLst/>
                <a:latin typeface="+mn-lt"/>
                <a:ea typeface="+mn-ea"/>
                <a:cs typeface="+mn-cs"/>
                <a:hlinkClick r:id="rId6"/>
              </a:rPr>
              <a:t>C. </a:t>
            </a:r>
            <a:r>
              <a:rPr lang="en-US" sz="1200" b="0" i="0" u="none" strike="noStrike" kern="1200" dirty="0" err="1">
                <a:solidFill>
                  <a:schemeClr val="tx1"/>
                </a:solidFill>
                <a:effectLst/>
                <a:latin typeface="+mn-lt"/>
                <a:ea typeface="+mn-ea"/>
                <a:cs typeface="+mn-cs"/>
                <a:hlinkClick r:id="rId6"/>
              </a:rPr>
              <a:t>Soutis</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(a2)</a:t>
            </a:r>
            <a:r>
              <a:rPr lang="en-US" sz="1200" b="0" i="0" u="none" strike="noStrike" kern="1200" dirty="0">
                <a:solidFill>
                  <a:schemeClr val="tx1"/>
                </a:solidFill>
                <a:effectLst/>
                <a:latin typeface="+mn-lt"/>
                <a:ea typeface="+mn-ea"/>
                <a:cs typeface="+mn-cs"/>
                <a:hlinkClick r:id="rId7"/>
              </a:rPr>
              <a:t>S. </a:t>
            </a:r>
            <a:r>
              <a:rPr lang="en-US" sz="1200" b="0" i="0" u="none" strike="noStrike" kern="1200" dirty="0" err="1">
                <a:solidFill>
                  <a:schemeClr val="tx1"/>
                </a:solidFill>
                <a:effectLst/>
                <a:latin typeface="+mn-lt"/>
                <a:ea typeface="+mn-ea"/>
                <a:cs typeface="+mn-cs"/>
                <a:hlinkClick r:id="rId7"/>
              </a:rPr>
              <a:t>Zhong</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(a1)</a:t>
            </a:r>
            <a:r>
              <a:rPr lang="en-US" sz="1200" b="0" i="0" u="sng" kern="1200" dirty="0">
                <a:solidFill>
                  <a:schemeClr val="tx1"/>
                </a:solidFill>
                <a:effectLst/>
                <a:latin typeface="+mn-lt"/>
                <a:ea typeface="+mn-ea"/>
                <a:cs typeface="+mn-cs"/>
                <a:hlinkClick r:id="rId8"/>
              </a:rPr>
              <a:t>A. </a:t>
            </a:r>
            <a:r>
              <a:rPr lang="en-US" sz="1200" b="0" i="0" u="sng" kern="1200" dirty="0" err="1">
                <a:solidFill>
                  <a:schemeClr val="tx1"/>
                </a:solidFill>
                <a:effectLst/>
                <a:latin typeface="+mn-lt"/>
                <a:ea typeface="+mn-ea"/>
                <a:cs typeface="+mn-cs"/>
                <a:hlinkClick r:id="rId8"/>
              </a:rPr>
              <a:t>Filippone</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(a1)</a:t>
            </a:r>
            <a:endParaRPr lang="en-US" sz="1200" b="0" i="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2E7778C-FE3B-4F2B-AFB8-C9F6F858CD53}" type="slidenum">
              <a:rPr lang="en-GB" smtClean="0"/>
              <a:pPr/>
              <a:t>6</a:t>
            </a:fld>
            <a:endParaRPr lang="en-GB"/>
          </a:p>
        </p:txBody>
      </p:sp>
    </p:spTree>
    <p:extLst>
      <p:ext uri="{BB962C8B-B14F-4D97-AF65-F5344CB8AC3E}">
        <p14:creationId xmlns:p14="http://schemas.microsoft.com/office/powerpoint/2010/main" val="250248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E7778C-FE3B-4F2B-AFB8-C9F6F858CD53}" type="slidenum">
              <a:rPr lang="en-GB" smtClean="0"/>
              <a:pPr/>
              <a:t>7</a:t>
            </a:fld>
            <a:endParaRPr lang="en-GB"/>
          </a:p>
        </p:txBody>
      </p:sp>
    </p:spTree>
    <p:extLst>
      <p:ext uri="{BB962C8B-B14F-4D97-AF65-F5344CB8AC3E}">
        <p14:creationId xmlns:p14="http://schemas.microsoft.com/office/powerpoint/2010/main" val="97327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Half-Bandwidth=</a:t>
            </a:r>
            <a:r>
              <a:rPr lang="en-GB" baseline="0" dirty="0" err="1"/>
              <a:t>n</a:t>
            </a:r>
            <a:r>
              <a:rPr lang="en-GB" baseline="-25000" dirty="0" err="1"/>
              <a:t>b</a:t>
            </a:r>
            <a:r>
              <a:rPr lang="en-GB" dirty="0"/>
              <a:t>=</a:t>
            </a:r>
            <a:r>
              <a:rPr lang="en-GB" baseline="0" dirty="0" err="1"/>
              <a:t>n</a:t>
            </a:r>
            <a:r>
              <a:rPr lang="en-GB" baseline="-25000" dirty="0" err="1"/>
              <a:t>d</a:t>
            </a:r>
            <a:r>
              <a:rPr lang="en-GB" dirty="0"/>
              <a:t>*(m+1)=8. Note that </a:t>
            </a:r>
            <a:r>
              <a:rPr lang="en-GB" baseline="0" dirty="0" err="1"/>
              <a:t>n</a:t>
            </a:r>
            <a:r>
              <a:rPr lang="en-GB" baseline="-25000" dirty="0" err="1"/>
              <a:t>d</a:t>
            </a:r>
            <a:r>
              <a:rPr lang="en-GB" baseline="0" dirty="0"/>
              <a:t> is the number of DOFs at each node =2, i.e. each node has two degrees of freedom one horizontal and one vertical. m=Max difference between node numbers of each element=4-1=3 (for element 2 where the node ID of 1 is subtracted from node ID of 4) and this is the largest difference in the whole structure.</a:t>
            </a:r>
            <a:endParaRPr lang="en-GB" dirty="0"/>
          </a:p>
        </p:txBody>
      </p:sp>
      <p:sp>
        <p:nvSpPr>
          <p:cNvPr id="4" name="Slide Number Placeholder 3"/>
          <p:cNvSpPr>
            <a:spLocks noGrp="1"/>
          </p:cNvSpPr>
          <p:nvPr>
            <p:ph type="sldNum" sz="quarter" idx="10"/>
          </p:nvPr>
        </p:nvSpPr>
        <p:spPr/>
        <p:txBody>
          <a:bodyPr/>
          <a:lstStyle/>
          <a:p>
            <a:fld id="{52E7778C-FE3B-4F2B-AFB8-C9F6F858CD53}" type="slidenum">
              <a:rPr lang="en-GB" smtClean="0"/>
              <a:pPr/>
              <a:t>43</a:t>
            </a:fld>
            <a:endParaRPr lang="en-GB"/>
          </a:p>
        </p:txBody>
      </p:sp>
    </p:spTree>
    <p:extLst>
      <p:ext uri="{BB962C8B-B14F-4D97-AF65-F5344CB8AC3E}">
        <p14:creationId xmlns:p14="http://schemas.microsoft.com/office/powerpoint/2010/main" val="134144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5772BC5-332D-4760-A2EA-74B586E6B8E1}" type="datetime1">
              <a:rPr lang="en-GB" smtClean="0"/>
              <a:pPr/>
              <a:t>04/10/2022</a:t>
            </a:fld>
            <a:endParaRPr lang="en-GB" dirty="0"/>
          </a:p>
        </p:txBody>
      </p:sp>
      <p:sp>
        <p:nvSpPr>
          <p:cNvPr id="17" name="Footer Placeholder 16"/>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dirty="0">
              <a:latin typeface="Arial" panose="020B0604020202020204" pitchFamily="34" charset="0"/>
              <a:cs typeface="Arial" panose="020B0604020202020204" pitchFamily="34" charset="0"/>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latin typeface="Arial" panose="020B0604020202020204" pitchFamily="34" charset="0"/>
                <a:cs typeface="Arial" panose="020B0604020202020204" pitchFamily="34" charset="0"/>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632C86-C6EA-4907-9E5F-61C4946B8008}" type="datetime1">
              <a:rPr lang="en-GB" smtClean="0"/>
              <a:pPr/>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A747D-AE3D-4D5D-8B12-85F07A6732D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6AA747D-AE3D-4D5D-8B12-85F07A6732DE}"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B8B350-B5D3-445A-879B-64E1C2985510}" type="datetime1">
              <a:rPr lang="en-GB" smtClean="0"/>
              <a:pPr/>
              <a:t>04/10/2022</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shade val="75000"/>
                  </a:schemeClr>
                </a:solidFill>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A60978AC-7BD0-402A-988C-4A5800E43688}" type="datetime1">
              <a:rPr lang="en-GB" smtClean="0"/>
              <a:pPr/>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46AA747D-AE3D-4D5D-8B12-85F07A6732DE}"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50EF1EF-D236-47FA-84AE-B0F96520DD5B}" type="datetime1">
              <a:rPr lang="en-GB" smtClean="0"/>
              <a:pPr/>
              <a:t>04/10/2022</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lgn="l">
              <a:defRPr/>
            </a:lvl1pPr>
          </a:lstStyle>
          <a:p>
            <a:r>
              <a:rPr kumimoji="0" lang="en-US" dirty="0"/>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34E50114-5487-40AB-B2EC-7A59D83ABD5A}" type="datetime1">
              <a:rPr lang="en-GB" smtClean="0"/>
              <a:pPr/>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A747D-AE3D-4D5D-8B12-85F07A6732DE}"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8A4FEAC-9B45-4D29-AEC3-BBEF670256F7}" type="datetime1">
              <a:rPr lang="en-GB" smtClean="0"/>
              <a:pPr/>
              <a:t>04/10/2022</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AA747D-AE3D-4D5D-8B12-85F07A6732DE}"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59EA691-148B-4307-9A7F-6C0A4732307B}" type="datetime1">
              <a:rPr lang="en-GB" smtClean="0"/>
              <a:pPr/>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46AA747D-AE3D-4D5D-8B12-85F07A6732D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FD25230-C8AC-4F1E-B85D-CCDAEEB28809}" type="datetime1">
              <a:rPr lang="en-GB" smtClean="0"/>
              <a:pPr/>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AA747D-AE3D-4D5D-8B12-85F07A6732D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F5C04D1-B898-4ABF-AB66-A3B86F8059CB}" type="datetime1">
              <a:rPr lang="en-GB" smtClean="0"/>
              <a:pPr/>
              <a:t>04/10/2022</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6AA747D-AE3D-4D5D-8B12-85F07A6732DE}"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E804FDE-380F-42F6-BF4B-D5A43956792C}" type="datetime1">
              <a:rPr lang="en-GB" smtClean="0"/>
              <a:pPr/>
              <a:t>04/10/2022</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1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6DD2B41-2B9A-49C4-82E2-E50AC5878B29}" type="datetime1">
              <a:rPr lang="en-GB" smtClean="0"/>
              <a:pPr/>
              <a:t>04/10/2022</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400">
                <a:solidFill>
                  <a:schemeClr val="accent3">
                    <a:shade val="75000"/>
                  </a:schemeClr>
                </a:solidFill>
                <a:latin typeface="Arial" panose="020B0604020202020204" pitchFamily="34" charset="0"/>
                <a:cs typeface="Arial" panose="020B0604020202020204" pitchFamily="34" charset="0"/>
              </a:defRPr>
            </a:lvl1pPr>
          </a:lstStyle>
          <a:p>
            <a:fld id="{46AA747D-AE3D-4D5D-8B12-85F07A6732DE}" type="slidenum">
              <a:rPr lang="en-GB" smtClean="0"/>
              <a:pPr/>
              <a:t>‹#›</a:t>
            </a:fld>
            <a:endParaRPr lang="en-GB"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5.bin"/><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3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2.png"/><Relationship Id="rId3" Type="http://schemas.openxmlformats.org/officeDocument/2006/relationships/image" Target="../media/image39.png"/><Relationship Id="rId7" Type="http://schemas.openxmlformats.org/officeDocument/2006/relationships/image" Target="../media/image36.wmf"/><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oleObject" Target="../embeddings/oleObject10.bin"/><Relationship Id="rId5" Type="http://schemas.openxmlformats.org/officeDocument/2006/relationships/image" Target="../media/image35.wmf"/><Relationship Id="rId10" Type="http://schemas.openxmlformats.org/officeDocument/2006/relationships/image" Target="../media/image40.png"/><Relationship Id="rId4" Type="http://schemas.openxmlformats.org/officeDocument/2006/relationships/oleObject" Target="../embeddings/oleObject7.bin"/><Relationship Id="rId9"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2.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49.png"/><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46.wmf"/><Relationship Id="rId10" Type="http://schemas.openxmlformats.org/officeDocument/2006/relationships/image" Target="../media/image50.png"/><Relationship Id="rId4" Type="http://schemas.openxmlformats.org/officeDocument/2006/relationships/oleObject" Target="../embeddings/oleObject16.bin"/><Relationship Id="rId9" Type="http://schemas.openxmlformats.org/officeDocument/2006/relationships/image" Target="../media/image48.wmf"/></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2.w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8.pn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53.wmf"/><Relationship Id="rId4" Type="http://schemas.openxmlformats.org/officeDocument/2006/relationships/image" Target="../media/image54.png"/><Relationship Id="rId9"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24.bin"/><Relationship Id="rId3" Type="http://schemas.openxmlformats.org/officeDocument/2006/relationships/image" Target="../media/image64.png"/><Relationship Id="rId7" Type="http://schemas.openxmlformats.org/officeDocument/2006/relationships/oleObject" Target="../embeddings/oleObject22.bin"/><Relationship Id="rId12" Type="http://schemas.openxmlformats.org/officeDocument/2006/relationships/image" Target="../media/image56.png"/><Relationship Id="rId2" Type="http://schemas.openxmlformats.org/officeDocument/2006/relationships/slideLayout" Target="../slideLayouts/slideLayout2.xml"/><Relationship Id="rId16" Type="http://schemas.openxmlformats.org/officeDocument/2006/relationships/image" Target="../media/image63.wmf"/><Relationship Id="rId1" Type="http://schemas.openxmlformats.org/officeDocument/2006/relationships/vmlDrawing" Target="../drawings/vmlDrawing11.vml"/><Relationship Id="rId6" Type="http://schemas.openxmlformats.org/officeDocument/2006/relationships/image" Target="../media/image59.wmf"/><Relationship Id="rId11" Type="http://schemas.openxmlformats.org/officeDocument/2006/relationships/image" Target="../media/image61.wmf"/><Relationship Id="rId5" Type="http://schemas.openxmlformats.org/officeDocument/2006/relationships/oleObject" Target="../embeddings/oleObject21.bin"/><Relationship Id="rId15" Type="http://schemas.openxmlformats.org/officeDocument/2006/relationships/oleObject" Target="../embeddings/oleObject25.bin"/><Relationship Id="rId10" Type="http://schemas.openxmlformats.org/officeDocument/2006/relationships/oleObject" Target="../embeddings/oleObject23.bin"/><Relationship Id="rId4" Type="http://schemas.openxmlformats.org/officeDocument/2006/relationships/image" Target="../media/image65.png"/><Relationship Id="rId9" Type="http://schemas.openxmlformats.org/officeDocument/2006/relationships/image" Target="../media/image55.png"/><Relationship Id="rId14" Type="http://schemas.openxmlformats.org/officeDocument/2006/relationships/image" Target="../media/image62.wmf"/></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6.bin"/><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png"/><Relationship Id="rId5" Type="http://schemas.openxmlformats.org/officeDocument/2006/relationships/image" Target="../media/image57.png"/><Relationship Id="rId4" Type="http://schemas.openxmlformats.org/officeDocument/2006/relationships/image" Target="../media/image70.wmf"/><Relationship Id="rId9" Type="http://schemas.openxmlformats.org/officeDocument/2006/relationships/image" Target="../media/image71.wmf"/></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image" Target="../media/image67.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73.wmf"/><Relationship Id="rId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4.png"/><Relationship Id="rId3" Type="http://schemas.openxmlformats.org/officeDocument/2006/relationships/oleObject" Target="../embeddings/oleObject30.bin"/><Relationship Id="rId7" Type="http://schemas.openxmlformats.org/officeDocument/2006/relationships/image" Target="../media/image74.png"/><Relationship Id="rId12"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8.png"/><Relationship Id="rId11" Type="http://schemas.openxmlformats.org/officeDocument/2006/relationships/image" Target="../media/image37.wmf"/><Relationship Id="rId5" Type="http://schemas.openxmlformats.org/officeDocument/2006/relationships/image" Target="../media/image67.png"/><Relationship Id="rId10" Type="http://schemas.openxmlformats.org/officeDocument/2006/relationships/oleObject" Target="../embeddings/oleObject32.bin"/><Relationship Id="rId4" Type="http://schemas.openxmlformats.org/officeDocument/2006/relationships/image" Target="../media/image77.wmf"/><Relationship Id="rId9" Type="http://schemas.openxmlformats.org/officeDocument/2006/relationships/image" Target="../media/image38.wmf"/></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4.bin"/><Relationship Id="rId5" Type="http://schemas.openxmlformats.org/officeDocument/2006/relationships/image" Target="../media/image31.w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76.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4.wmf"/><Relationship Id="rId5" Type="http://schemas.openxmlformats.org/officeDocument/2006/relationships/oleObject" Target="../embeddings/oleObject35.bin"/><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oleObject" Target="../embeddings/oleObject37.bin"/><Relationship Id="rId3" Type="http://schemas.openxmlformats.org/officeDocument/2006/relationships/image" Target="../media/image67.png"/><Relationship Id="rId7" Type="http://schemas.openxmlformats.org/officeDocument/2006/relationships/image" Target="../media/image97.png"/><Relationship Id="rId12"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wmf"/><Relationship Id="rId15" Type="http://schemas.openxmlformats.org/officeDocument/2006/relationships/image" Target="../media/image93.png"/><Relationship Id="rId10" Type="http://schemas.openxmlformats.org/officeDocument/2006/relationships/image" Target="../media/image100.png"/><Relationship Id="rId4" Type="http://schemas.openxmlformats.org/officeDocument/2006/relationships/oleObject" Target="../embeddings/oleObject36.bin"/><Relationship Id="rId9" Type="http://schemas.openxmlformats.org/officeDocument/2006/relationships/image" Target="../media/image99.png"/><Relationship Id="rId14" Type="http://schemas.openxmlformats.org/officeDocument/2006/relationships/image" Target="../media/image9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02.wmf"/><Relationship Id="rId4"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6.png"/><Relationship Id="rId5" Type="http://schemas.openxmlformats.org/officeDocument/2006/relationships/image" Target="../media/image100.png"/><Relationship Id="rId4" Type="http://schemas.openxmlformats.org/officeDocument/2006/relationships/image" Target="../media/image10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96.png"/><Relationship Id="rId4" Type="http://schemas.openxmlformats.org/officeDocument/2006/relationships/image" Target="../media/image10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96.png"/><Relationship Id="rId4" Type="http://schemas.openxmlformats.org/officeDocument/2006/relationships/image" Target="../media/image10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96.png"/><Relationship Id="rId4" Type="http://schemas.openxmlformats.org/officeDocument/2006/relationships/image" Target="../media/image10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96.png"/><Relationship Id="rId4" Type="http://schemas.openxmlformats.org/officeDocument/2006/relationships/image" Target="../media/image10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96.png"/><Relationship Id="rId4" Type="http://schemas.openxmlformats.org/officeDocument/2006/relationships/image" Target="../media/image10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108.wmf"/></Relationships>
</file>

<file path=ppt/slides/_rels/slide58.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46.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10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111.wmf"/></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11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11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00.png"/><Relationship Id="rId4" Type="http://schemas.openxmlformats.org/officeDocument/2006/relationships/image" Target="../media/image114.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53.bin"/><Relationship Id="rId5" Type="http://schemas.openxmlformats.org/officeDocument/2006/relationships/image" Target="../media/image100.png"/><Relationship Id="rId4" Type="http://schemas.openxmlformats.org/officeDocument/2006/relationships/image" Target="../media/image115.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00.png"/><Relationship Id="rId4" Type="http://schemas.openxmlformats.org/officeDocument/2006/relationships/image" Target="../media/image117.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00.png"/><Relationship Id="rId4" Type="http://schemas.openxmlformats.org/officeDocument/2006/relationships/image" Target="../media/image118.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00.png"/><Relationship Id="rId4" Type="http://schemas.openxmlformats.org/officeDocument/2006/relationships/image" Target="../media/image119.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20.wmf"/></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121.wmf"/><Relationship Id="rId4" Type="http://schemas.openxmlformats.org/officeDocument/2006/relationships/oleObject" Target="../embeddings/oleObject58.bin"/></Relationships>
</file>

<file path=ppt/slides/_rels/slide6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124.png"/><Relationship Id="rId4" Type="http://schemas.openxmlformats.org/officeDocument/2006/relationships/image" Target="../media/image1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7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8.png"/><Relationship Id="rId7"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24.png"/><Relationship Id="rId5" Type="http://schemas.openxmlformats.org/officeDocument/2006/relationships/image" Target="../media/image126.wmf"/><Relationship Id="rId10" Type="http://schemas.openxmlformats.org/officeDocument/2006/relationships/image" Target="../media/image127.wmf"/><Relationship Id="rId4" Type="http://schemas.openxmlformats.org/officeDocument/2006/relationships/oleObject" Target="../embeddings/oleObject59.bin"/><Relationship Id="rId9" Type="http://schemas.openxmlformats.org/officeDocument/2006/relationships/oleObject" Target="../embeddings/oleObject60.bin"/></Relationships>
</file>

<file path=ppt/slides/_rels/slide72.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132.wmf"/><Relationship Id="rId3" Type="http://schemas.openxmlformats.org/officeDocument/2006/relationships/image" Target="../media/image90.png"/><Relationship Id="rId7" Type="http://schemas.openxmlformats.org/officeDocument/2006/relationships/oleObject" Target="../embeddings/oleObject61.bin"/><Relationship Id="rId12"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56.png"/><Relationship Id="rId11" Type="http://schemas.openxmlformats.org/officeDocument/2006/relationships/image" Target="../media/image131.wmf"/><Relationship Id="rId5" Type="http://schemas.openxmlformats.org/officeDocument/2006/relationships/image" Target="../media/image55.png"/><Relationship Id="rId15" Type="http://schemas.openxmlformats.org/officeDocument/2006/relationships/image" Target="../media/image133.wmf"/><Relationship Id="rId10" Type="http://schemas.openxmlformats.org/officeDocument/2006/relationships/oleObject" Target="../embeddings/oleObject62.bin"/><Relationship Id="rId4" Type="http://schemas.openxmlformats.org/officeDocument/2006/relationships/image" Target="../media/image54.png"/><Relationship Id="rId9" Type="http://schemas.openxmlformats.org/officeDocument/2006/relationships/image" Target="../media/image130.png"/><Relationship Id="rId14" Type="http://schemas.openxmlformats.org/officeDocument/2006/relationships/oleObject" Target="../embeddings/oleObject64.bin"/></Relationships>
</file>

<file path=ppt/slides/_rels/slide73.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68.bin"/><Relationship Id="rId3" Type="http://schemas.openxmlformats.org/officeDocument/2006/relationships/image" Target="../media/image93.png"/><Relationship Id="rId7" Type="http://schemas.openxmlformats.org/officeDocument/2006/relationships/oleObject" Target="../embeddings/oleObject65.bin"/><Relationship Id="rId12"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56.png"/><Relationship Id="rId11" Type="http://schemas.openxmlformats.org/officeDocument/2006/relationships/oleObject" Target="../embeddings/oleObject67.bin"/><Relationship Id="rId5" Type="http://schemas.openxmlformats.org/officeDocument/2006/relationships/image" Target="../media/image55.png"/><Relationship Id="rId10" Type="http://schemas.openxmlformats.org/officeDocument/2006/relationships/image" Target="../media/image134.wmf"/><Relationship Id="rId4" Type="http://schemas.openxmlformats.org/officeDocument/2006/relationships/image" Target="../media/image54.png"/><Relationship Id="rId9" Type="http://schemas.openxmlformats.org/officeDocument/2006/relationships/oleObject" Target="../embeddings/oleObject66.bin"/><Relationship Id="rId14" Type="http://schemas.openxmlformats.org/officeDocument/2006/relationships/image" Target="../media/image136.wmf"/></Relationships>
</file>

<file path=ppt/slides/_rels/slide74.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37.wmf"/><Relationship Id="rId11" Type="http://schemas.openxmlformats.org/officeDocument/2006/relationships/image" Target="../media/image75.png"/><Relationship Id="rId5" Type="http://schemas.openxmlformats.org/officeDocument/2006/relationships/oleObject" Target="../embeddings/oleObject70.bin"/><Relationship Id="rId10" Type="http://schemas.openxmlformats.org/officeDocument/2006/relationships/image" Target="../media/image139.wmf"/><Relationship Id="rId4" Type="http://schemas.openxmlformats.org/officeDocument/2006/relationships/image" Target="../media/image38.wmf"/><Relationship Id="rId9" Type="http://schemas.openxmlformats.org/officeDocument/2006/relationships/oleObject" Target="../embeddings/oleObject72.bin"/></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By</a:t>
            </a:r>
          </a:p>
          <a:p>
            <a:r>
              <a:rPr lang="en-GB" dirty="0"/>
              <a:t>Dr. </a:t>
            </a:r>
            <a:r>
              <a:rPr lang="en-GB" dirty="0" err="1"/>
              <a:t>Mahdi</a:t>
            </a:r>
            <a:r>
              <a:rPr lang="en-GB" dirty="0"/>
              <a:t> </a:t>
            </a:r>
            <a:r>
              <a:rPr lang="en-GB" dirty="0" err="1"/>
              <a:t>Damghani</a:t>
            </a:r>
            <a:endParaRPr lang="en-GB" dirty="0"/>
          </a:p>
          <a:p>
            <a:endParaRPr lang="en-GB" dirty="0"/>
          </a:p>
          <a:p>
            <a:r>
              <a:rPr lang="en-GB" smtClean="0"/>
              <a:t>2022-2023</a:t>
            </a:r>
            <a:endParaRPr lang="en-GB" dirty="0"/>
          </a:p>
        </p:txBody>
      </p:sp>
      <p:sp>
        <p:nvSpPr>
          <p:cNvPr id="2" name="Title 1"/>
          <p:cNvSpPr>
            <a:spLocks noGrp="1"/>
          </p:cNvSpPr>
          <p:nvPr>
            <p:ph type="ctrTitle"/>
          </p:nvPr>
        </p:nvSpPr>
        <p:spPr/>
        <p:txBody>
          <a:bodyPr>
            <a:normAutofit fontScale="90000"/>
          </a:bodyPr>
          <a:lstStyle/>
          <a:p>
            <a:r>
              <a:rPr lang="en-GB" dirty="0"/>
              <a:t>Structural Design and Inspection-Finite Element Method (Trusses)</a:t>
            </a:r>
          </a:p>
        </p:txBody>
      </p:sp>
      <p:sp>
        <p:nvSpPr>
          <p:cNvPr id="4" name="Slide Number Placeholder 3"/>
          <p:cNvSpPr>
            <a:spLocks noGrp="1"/>
          </p:cNvSpPr>
          <p:nvPr>
            <p:ph type="sldNum" sz="quarter" idx="12"/>
          </p:nvPr>
        </p:nvSpPr>
        <p:spPr/>
        <p:txBody>
          <a:bodyPr/>
          <a:lstStyle/>
          <a:p>
            <a:fld id="{46AA747D-AE3D-4D5D-8B12-85F07A6732DE}"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Finite Element Analysis (FEA) process</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10</a:t>
            </a:fld>
            <a:endParaRPr lang="en-GB"/>
          </a:p>
        </p:txBody>
      </p:sp>
      <p:graphicFrame>
        <p:nvGraphicFramePr>
          <p:cNvPr id="5" name="Content Placeholder 4"/>
          <p:cNvGraphicFramePr>
            <a:graphicFrameLocks noGrp="1"/>
          </p:cNvGraphicFramePr>
          <p:nvPr>
            <p:ph sz="quarter" idx="1"/>
          </p:nvPr>
        </p:nvGraphicFramePr>
        <p:xfrm>
          <a:off x="0" y="1527175"/>
          <a:ext cx="914399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6703086"/>
              </p:ext>
            </p:extLst>
          </p:nvPr>
        </p:nvGraphicFramePr>
        <p:xfrm>
          <a:off x="6400800" y="5102225"/>
          <a:ext cx="1576387" cy="917575"/>
        </p:xfrm>
        <a:graphic>
          <a:graphicData uri="http://schemas.openxmlformats.org/presentationml/2006/ole">
            <mc:AlternateContent xmlns:mc="http://schemas.openxmlformats.org/markup-compatibility/2006">
              <mc:Choice xmlns:v="urn:schemas-microsoft-com:vml" Requires="v">
                <p:oleObj spid="_x0000_s178199" name="Equation" r:id="rId8" imgW="698400" imgH="406080" progId="Equation.DSMT4">
                  <p:embed/>
                </p:oleObj>
              </mc:Choice>
              <mc:Fallback>
                <p:oleObj name="Equation" r:id="rId8" imgW="698400" imgH="406080" progId="Equation.DSMT4">
                  <p:embed/>
                  <p:pic>
                    <p:nvPicPr>
                      <p:cNvPr id="0" name=""/>
                      <p:cNvPicPr/>
                      <p:nvPr/>
                    </p:nvPicPr>
                    <p:blipFill>
                      <a:blip r:embed="rId9"/>
                      <a:stretch>
                        <a:fillRect/>
                      </a:stretch>
                    </p:blipFill>
                    <p:spPr>
                      <a:xfrm>
                        <a:off x="6400800" y="5102225"/>
                        <a:ext cx="1576387" cy="917575"/>
                      </a:xfrm>
                      <a:prstGeom prst="rect">
                        <a:avLst/>
                      </a:prstGeom>
                      <a:solidFill>
                        <a:srgbClr val="FFFF00"/>
                      </a:solidFill>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Displacement in FEM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11</a:t>
            </a:fld>
            <a:endParaRPr lang="en-GB"/>
          </a:p>
        </p:txBody>
      </p:sp>
      <p:sp>
        <p:nvSpPr>
          <p:cNvPr id="4" name="Content Placeholder 3"/>
          <p:cNvSpPr>
            <a:spLocks noGrp="1"/>
          </p:cNvSpPr>
          <p:nvPr>
            <p:ph sz="quarter" idx="1"/>
          </p:nvPr>
        </p:nvSpPr>
        <p:spPr>
          <a:xfrm>
            <a:off x="301752" y="1527048"/>
            <a:ext cx="8503920" cy="987552"/>
          </a:xfrm>
        </p:spPr>
        <p:txBody>
          <a:bodyPr/>
          <a:lstStyle/>
          <a:p>
            <a:r>
              <a:rPr lang="en-GB" dirty="0"/>
              <a:t>In finite element methods, the displacement for an element is written in the form;</a:t>
            </a:r>
          </a:p>
        </p:txBody>
      </p:sp>
      <p:graphicFrame>
        <p:nvGraphicFramePr>
          <p:cNvPr id="5" name="Object 4"/>
          <p:cNvGraphicFramePr>
            <a:graphicFrameLocks noChangeAspect="1"/>
          </p:cNvGraphicFramePr>
          <p:nvPr/>
        </p:nvGraphicFramePr>
        <p:xfrm>
          <a:off x="3556000" y="2622550"/>
          <a:ext cx="2311400" cy="577850"/>
        </p:xfrm>
        <a:graphic>
          <a:graphicData uri="http://schemas.openxmlformats.org/presentationml/2006/ole">
            <mc:AlternateContent xmlns:mc="http://schemas.openxmlformats.org/markup-compatibility/2006">
              <mc:Choice xmlns:v="urn:schemas-microsoft-com:vml" Requires="v">
                <p:oleObj spid="_x0000_s2206" name="Equation" r:id="rId3" imgW="965200" imgH="241300" progId="Equation.3">
                  <p:embed/>
                </p:oleObj>
              </mc:Choice>
              <mc:Fallback>
                <p:oleObj name="Equation" r:id="rId3" imgW="965200" imgH="241300" progId="Equation.3">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2622550"/>
                        <a:ext cx="231140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ular Callout 6"/>
          <p:cNvSpPr/>
          <p:nvPr/>
        </p:nvSpPr>
        <p:spPr>
          <a:xfrm>
            <a:off x="304800" y="3810000"/>
            <a:ext cx="2590800" cy="533400"/>
          </a:xfrm>
          <a:prstGeom prst="wedgeRectCallout">
            <a:avLst>
              <a:gd name="adj1" fmla="val 87290"/>
              <a:gd name="adj2" fmla="val -180358"/>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rPr>
              <a:t>Approximated displacement within the element</a:t>
            </a:r>
          </a:p>
        </p:txBody>
      </p:sp>
      <p:sp>
        <p:nvSpPr>
          <p:cNvPr id="8" name="Rectangular Callout 7"/>
          <p:cNvSpPr/>
          <p:nvPr/>
        </p:nvSpPr>
        <p:spPr>
          <a:xfrm>
            <a:off x="3581400" y="3810000"/>
            <a:ext cx="1828800" cy="381000"/>
          </a:xfrm>
          <a:prstGeom prst="wedgeRectCallout">
            <a:avLst>
              <a:gd name="adj1" fmla="val 24999"/>
              <a:gd name="adj2" fmla="val -261037"/>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rPr>
              <a:t>Shape function</a:t>
            </a:r>
          </a:p>
        </p:txBody>
      </p:sp>
      <p:sp>
        <p:nvSpPr>
          <p:cNvPr id="9" name="Rectangular Callout 8"/>
          <p:cNvSpPr/>
          <p:nvPr/>
        </p:nvSpPr>
        <p:spPr>
          <a:xfrm>
            <a:off x="6096000" y="3810000"/>
            <a:ext cx="2819400" cy="495300"/>
          </a:xfrm>
          <a:prstGeom prst="wedgeRectCallout">
            <a:avLst>
              <a:gd name="adj1" fmla="val -59332"/>
              <a:gd name="adj2" fmla="val -204636"/>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rPr>
              <a:t>Vectors of displacements at the two nodes of the element</a:t>
            </a:r>
          </a:p>
        </p:txBody>
      </p:sp>
      <p:pic>
        <p:nvPicPr>
          <p:cNvPr id="2053" name="Picture 5"/>
          <p:cNvPicPr>
            <a:picLocks noChangeAspect="1" noChangeArrowheads="1"/>
          </p:cNvPicPr>
          <p:nvPr/>
        </p:nvPicPr>
        <p:blipFill>
          <a:blip r:embed="rId5" cstate="print"/>
          <a:srcRect/>
          <a:stretch>
            <a:fillRect/>
          </a:stretch>
        </p:blipFill>
        <p:spPr bwMode="auto">
          <a:xfrm>
            <a:off x="6731794" y="4371975"/>
            <a:ext cx="1547812" cy="1023685"/>
          </a:xfrm>
          <a:prstGeom prst="rect">
            <a:avLst/>
          </a:prstGeom>
          <a:noFill/>
          <a:ln w="9525">
            <a:noFill/>
            <a:miter lim="800000"/>
            <a:headEnd/>
            <a:tailEnd/>
          </a:ln>
        </p:spPr>
      </p:pic>
      <p:sp>
        <p:nvSpPr>
          <p:cNvPr id="13" name="Flowchart: Process 12"/>
          <p:cNvSpPr/>
          <p:nvPr/>
        </p:nvSpPr>
        <p:spPr>
          <a:xfrm>
            <a:off x="3581400" y="4267200"/>
            <a:ext cx="1828800" cy="1905000"/>
          </a:xfrm>
          <a:prstGeom prst="flowChartProcess">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latin typeface="Arial" panose="020B0604020202020204" pitchFamily="34" charset="0"/>
                <a:cs typeface="Arial" panose="020B0604020202020204" pitchFamily="34" charset="0"/>
              </a:rPr>
              <a:t>This function approximates displacements within the element by just having displacements at the two nodes, i.e. </a:t>
            </a:r>
            <a:r>
              <a:rPr lang="en-GB" sz="1500" b="1" dirty="0">
                <a:solidFill>
                  <a:schemeClr val="tx1"/>
                </a:solidFill>
                <a:latin typeface="Arial" panose="020B0604020202020204" pitchFamily="34" charset="0"/>
                <a:cs typeface="Arial" panose="020B0604020202020204" pitchFamily="34" charset="0"/>
              </a:rPr>
              <a:t>d</a:t>
            </a:r>
            <a:r>
              <a:rPr lang="en-GB" sz="1500" baseline="-25000" dirty="0">
                <a:solidFill>
                  <a:schemeClr val="tx1"/>
                </a:solidFill>
                <a:latin typeface="Arial" panose="020B0604020202020204" pitchFamily="34" charset="0"/>
                <a:cs typeface="Arial" panose="020B0604020202020204" pitchFamily="34" charset="0"/>
              </a:rPr>
              <a:t>e</a:t>
            </a:r>
            <a:r>
              <a:rPr lang="en-GB" sz="1500" dirty="0">
                <a:solidFill>
                  <a:schemeClr val="tx1"/>
                </a:solidFill>
                <a:latin typeface="Arial" panose="020B0604020202020204" pitchFamily="34" charset="0"/>
                <a:cs typeface="Arial" panose="020B0604020202020204" pitchFamily="34" charset="0"/>
              </a:rPr>
              <a:t>.</a:t>
            </a:r>
          </a:p>
        </p:txBody>
      </p:sp>
      <p:sp>
        <p:nvSpPr>
          <p:cNvPr id="14" name="Up Ribbon 13"/>
          <p:cNvSpPr/>
          <p:nvPr/>
        </p:nvSpPr>
        <p:spPr>
          <a:xfrm>
            <a:off x="228600" y="4876800"/>
            <a:ext cx="3124200" cy="990600"/>
          </a:xfrm>
          <a:prstGeom prst="ribbon2">
            <a:avLst/>
          </a:prstGeom>
          <a:solidFill>
            <a:srgbClr val="FFC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lumMod val="25000"/>
                  </a:schemeClr>
                </a:solidFill>
              </a:rPr>
              <a:t>Question:</a:t>
            </a:r>
          </a:p>
          <a:p>
            <a:pPr algn="ctr"/>
            <a:r>
              <a:rPr lang="en-GB" sz="1600" dirty="0">
                <a:solidFill>
                  <a:schemeClr val="bg2">
                    <a:lumMod val="25000"/>
                  </a:schemeClr>
                </a:solidFill>
              </a:rPr>
              <a:t>What should be </a:t>
            </a:r>
            <a:r>
              <a:rPr lang="en-GB" sz="1600" b="1" dirty="0">
                <a:solidFill>
                  <a:schemeClr val="bg2">
                    <a:lumMod val="25000"/>
                  </a:schemeClr>
                </a:solidFill>
              </a:rPr>
              <a:t>N</a:t>
            </a:r>
            <a:r>
              <a:rPr lang="en-GB" sz="1600" dirty="0">
                <a:solidFill>
                  <a:schemeClr val="bg2">
                    <a:lumMod val="25000"/>
                  </a:schemeClr>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blinds(horizontal)">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Shape function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12</a:t>
            </a:fld>
            <a:endParaRPr lang="en-GB"/>
          </a:p>
        </p:txBody>
      </p:sp>
      <p:sp>
        <p:nvSpPr>
          <p:cNvPr id="4" name="Content Placeholder 3"/>
          <p:cNvSpPr>
            <a:spLocks noGrp="1"/>
          </p:cNvSpPr>
          <p:nvPr>
            <p:ph sz="quarter" idx="1"/>
          </p:nvPr>
        </p:nvSpPr>
        <p:spPr>
          <a:xfrm>
            <a:off x="301752" y="1981200"/>
            <a:ext cx="8503920" cy="4572000"/>
          </a:xfrm>
        </p:spPr>
        <p:txBody>
          <a:bodyPr/>
          <a:lstStyle/>
          <a:p>
            <a:r>
              <a:rPr lang="en-GB" dirty="0"/>
              <a:t>If we assume the axial displacement in the truss element is linear;</a:t>
            </a:r>
          </a:p>
          <a:p>
            <a:r>
              <a:rPr lang="en-GB" dirty="0"/>
              <a:t>It can be  approximated as below;</a:t>
            </a:r>
          </a:p>
        </p:txBody>
      </p:sp>
      <p:pic>
        <p:nvPicPr>
          <p:cNvPr id="3074" name="Picture 2"/>
          <p:cNvPicPr>
            <a:picLocks noChangeAspect="1" noChangeArrowheads="1"/>
          </p:cNvPicPr>
          <p:nvPr/>
        </p:nvPicPr>
        <p:blipFill>
          <a:blip r:embed="rId2" cstate="print"/>
          <a:srcRect/>
          <a:stretch>
            <a:fillRect/>
          </a:stretch>
        </p:blipFill>
        <p:spPr bwMode="auto">
          <a:xfrm>
            <a:off x="1752600" y="3654552"/>
            <a:ext cx="5423958" cy="1666875"/>
          </a:xfrm>
          <a:prstGeom prst="rect">
            <a:avLst/>
          </a:prstGeom>
          <a:noFill/>
          <a:ln w="9525">
            <a:noFill/>
            <a:miter lim="800000"/>
            <a:headEnd/>
            <a:tailEnd/>
          </a:ln>
        </p:spPr>
      </p:pic>
      <p:sp>
        <p:nvSpPr>
          <p:cNvPr id="6" name="Rectangular Callout 5"/>
          <p:cNvSpPr/>
          <p:nvPr/>
        </p:nvSpPr>
        <p:spPr>
          <a:xfrm>
            <a:off x="7010400" y="4873752"/>
            <a:ext cx="1828800" cy="914400"/>
          </a:xfrm>
          <a:prstGeom prst="wedgeRectCallout">
            <a:avLst>
              <a:gd name="adj1" fmla="val -113036"/>
              <a:gd name="adj2" fmla="val -34128"/>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002060"/>
                </a:solidFill>
                <a:latin typeface="Arial" panose="020B0604020202020204" pitchFamily="34" charset="0"/>
                <a:cs typeface="Arial" panose="020B0604020202020204" pitchFamily="34" charset="0"/>
              </a:rPr>
              <a:t>Two unknowns in the form of 2x1 matrix</a:t>
            </a:r>
          </a:p>
        </p:txBody>
      </p:sp>
      <p:sp>
        <p:nvSpPr>
          <p:cNvPr id="7" name="Rectangular Callout 6"/>
          <p:cNvSpPr/>
          <p:nvPr/>
        </p:nvSpPr>
        <p:spPr>
          <a:xfrm>
            <a:off x="304800" y="4873752"/>
            <a:ext cx="2590800" cy="533400"/>
          </a:xfrm>
          <a:prstGeom prst="wedgeRectCallout">
            <a:avLst>
              <a:gd name="adj1" fmla="val 117070"/>
              <a:gd name="adj2" fmla="val -51787"/>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002060"/>
                </a:solidFill>
                <a:latin typeface="Arial" panose="020B0604020202020204" pitchFamily="34" charset="0"/>
                <a:cs typeface="Arial" panose="020B0604020202020204" pitchFamily="34" charset="0"/>
              </a:rPr>
              <a:t>Vector of polynomial basis functions</a:t>
            </a:r>
          </a:p>
        </p:txBody>
      </p:sp>
      <p:sp>
        <p:nvSpPr>
          <p:cNvPr id="9" name="Flowchart: Process 8"/>
          <p:cNvSpPr/>
          <p:nvPr/>
        </p:nvSpPr>
        <p:spPr>
          <a:xfrm>
            <a:off x="304800" y="5483352"/>
            <a:ext cx="2590800" cy="838200"/>
          </a:xfrm>
          <a:prstGeom prst="flowChartProcess">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Arial" panose="020B0604020202020204" pitchFamily="34" charset="0"/>
                <a:cs typeface="Arial" panose="020B0604020202020204" pitchFamily="34" charset="0"/>
              </a:rPr>
              <a:t>This matrix is 1x2 because we have a 2 DOF element</a:t>
            </a:r>
            <a:endParaRPr lang="en-GB" sz="1700" baseline="-25000" dirty="0">
              <a:solidFill>
                <a:schemeClr val="tx1"/>
              </a:solidFill>
              <a:latin typeface="Arial" panose="020B0604020202020204" pitchFamily="34" charset="0"/>
              <a:cs typeface="Arial" panose="020B0604020202020204"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6363815" y="37153"/>
            <a:ext cx="2742086" cy="20519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from maths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13</a:t>
            </a:fld>
            <a:endParaRPr lang="en-GB"/>
          </a:p>
        </p:txBody>
      </p:sp>
      <p:sp>
        <p:nvSpPr>
          <p:cNvPr id="17" name="Content Placeholder 16"/>
          <p:cNvSpPr>
            <a:spLocks noGrp="1"/>
          </p:cNvSpPr>
          <p:nvPr>
            <p:ph sz="quarter" idx="1"/>
          </p:nvPr>
        </p:nvSpPr>
        <p:spPr/>
        <p:txBody>
          <a:bodyPr/>
          <a:lstStyle/>
          <a:p>
            <a:r>
              <a:rPr lang="en-GB" dirty="0"/>
              <a:t>The multiplication of a 1</a:t>
            </a:r>
            <a:r>
              <a:rPr lang="en-GB" dirty="0">
                <a:latin typeface="Arial" pitchFamily="34" charset="0"/>
                <a:cs typeface="Arial" pitchFamily="34" charset="0"/>
              </a:rPr>
              <a:t>x</a:t>
            </a:r>
            <a:r>
              <a:rPr lang="en-GB" dirty="0"/>
              <a:t>2 matrix by 2</a:t>
            </a:r>
            <a:r>
              <a:rPr lang="en-GB" dirty="0">
                <a:latin typeface="Arial" pitchFamily="34" charset="0"/>
                <a:cs typeface="Arial" pitchFamily="34" charset="0"/>
              </a:rPr>
              <a:t>x</a:t>
            </a:r>
            <a:r>
              <a:rPr lang="en-GB" dirty="0"/>
              <a:t>1 matrix is a 1</a:t>
            </a:r>
            <a:r>
              <a:rPr lang="en-GB" dirty="0">
                <a:latin typeface="Arial" pitchFamily="34" charset="0"/>
                <a:cs typeface="Arial" pitchFamily="34" charset="0"/>
              </a:rPr>
              <a:t>x</a:t>
            </a:r>
            <a:r>
              <a:rPr lang="en-GB" dirty="0"/>
              <a:t>1 matrix or a scalar value;</a:t>
            </a:r>
          </a:p>
        </p:txBody>
      </p:sp>
      <p:pic>
        <p:nvPicPr>
          <p:cNvPr id="5" name="Picture 2"/>
          <p:cNvPicPr>
            <a:picLocks noChangeAspect="1" noChangeArrowheads="1"/>
          </p:cNvPicPr>
          <p:nvPr/>
        </p:nvPicPr>
        <p:blipFill>
          <a:blip r:embed="rId3" cstate="print"/>
          <a:srcRect/>
          <a:stretch>
            <a:fillRect/>
          </a:stretch>
        </p:blipFill>
        <p:spPr bwMode="auto">
          <a:xfrm>
            <a:off x="1676400" y="3200400"/>
            <a:ext cx="5423958" cy="1666875"/>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97631834"/>
              </p:ext>
            </p:extLst>
          </p:nvPr>
        </p:nvGraphicFramePr>
        <p:xfrm>
          <a:off x="2661613" y="4856523"/>
          <a:ext cx="1700075" cy="388937"/>
        </p:xfrm>
        <a:graphic>
          <a:graphicData uri="http://schemas.openxmlformats.org/presentationml/2006/ole">
            <mc:AlternateContent xmlns:mc="http://schemas.openxmlformats.org/markup-compatibility/2006">
              <mc:Choice xmlns:v="urn:schemas-microsoft-com:vml" Requires="v">
                <p:oleObj spid="_x0000_s73948" name="Equation" r:id="rId4" imgW="774360" imgH="177480" progId="Equation.3">
                  <p:embed/>
                </p:oleObj>
              </mc:Choice>
              <mc:Fallback>
                <p:oleObj name="Equation" r:id="rId4" imgW="774360" imgH="177480" progId="Equation.3">
                  <p:embed/>
                  <p:pic>
                    <p:nvPicPr>
                      <p:cNvPr id="0" name="Picture 10"/>
                      <p:cNvPicPr>
                        <a:picLocks noChangeAspect="1" noChangeArrowheads="1"/>
                      </p:cNvPicPr>
                      <p:nvPr/>
                    </p:nvPicPr>
                    <p:blipFill>
                      <a:blip r:embed="rId5"/>
                      <a:srcRect/>
                      <a:stretch>
                        <a:fillRect/>
                      </a:stretch>
                    </p:blipFill>
                    <p:spPr bwMode="auto">
                      <a:xfrm>
                        <a:off x="2661613" y="4856523"/>
                        <a:ext cx="1700075"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1" name="Object 3"/>
          <p:cNvGraphicFramePr>
            <a:graphicFrameLocks noChangeAspect="1"/>
          </p:cNvGraphicFramePr>
          <p:nvPr/>
        </p:nvGraphicFramePr>
        <p:xfrm>
          <a:off x="6019800" y="4868863"/>
          <a:ext cx="1700213" cy="388937"/>
        </p:xfrm>
        <a:graphic>
          <a:graphicData uri="http://schemas.openxmlformats.org/presentationml/2006/ole">
            <mc:AlternateContent xmlns:mc="http://schemas.openxmlformats.org/markup-compatibility/2006">
              <mc:Choice xmlns:v="urn:schemas-microsoft-com:vml" Requires="v">
                <p:oleObj spid="_x0000_s73949" name="Equation" r:id="rId6" imgW="774028" imgH="177646" progId="Equation.3">
                  <p:embed/>
                </p:oleObj>
              </mc:Choice>
              <mc:Fallback>
                <p:oleObj name="Equation" r:id="rId6" imgW="774028" imgH="177646"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868863"/>
                        <a:ext cx="1700213"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flipV="1">
            <a:off x="3505200" y="4267200"/>
            <a:ext cx="838200" cy="609600"/>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867400" y="4267200"/>
            <a:ext cx="990600" cy="533400"/>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from maths</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14</a:t>
            </a:fld>
            <a:endParaRPr lang="en-GB"/>
          </a:p>
        </p:txBody>
      </p:sp>
      <p:sp>
        <p:nvSpPr>
          <p:cNvPr id="4" name="Content Placeholder 3"/>
          <p:cNvSpPr>
            <a:spLocks noGrp="1"/>
          </p:cNvSpPr>
          <p:nvPr>
            <p:ph sz="quarter" idx="1"/>
          </p:nvPr>
        </p:nvSpPr>
        <p:spPr/>
        <p:txBody>
          <a:bodyPr/>
          <a:lstStyle/>
          <a:p>
            <a:r>
              <a:rPr lang="en-GB" dirty="0"/>
              <a:t>Transpose of matrix </a:t>
            </a:r>
            <a:r>
              <a:rPr lang="en-GB" b="1" dirty="0"/>
              <a:t>A</a:t>
            </a:r>
            <a:r>
              <a:rPr lang="en-GB" dirty="0"/>
              <a:t> is shown as </a:t>
            </a:r>
            <a:r>
              <a:rPr lang="en-GB" b="1" dirty="0"/>
              <a:t>A</a:t>
            </a:r>
            <a:r>
              <a:rPr lang="en-GB" baseline="30000" dirty="0"/>
              <a:t>T</a:t>
            </a:r>
            <a:r>
              <a:rPr lang="en-GB" dirty="0"/>
              <a:t>;</a:t>
            </a:r>
          </a:p>
        </p:txBody>
      </p:sp>
      <p:pic>
        <p:nvPicPr>
          <p:cNvPr id="74755" name="Picture 3"/>
          <p:cNvPicPr>
            <a:picLocks noChangeAspect="1" noChangeArrowheads="1"/>
          </p:cNvPicPr>
          <p:nvPr/>
        </p:nvPicPr>
        <p:blipFill>
          <a:blip r:embed="rId2" cstate="print"/>
          <a:srcRect l="20500" t="29333" r="62500" b="41334"/>
          <a:stretch>
            <a:fillRect/>
          </a:stretch>
        </p:blipFill>
        <p:spPr bwMode="auto">
          <a:xfrm>
            <a:off x="457200" y="2057400"/>
            <a:ext cx="2590800" cy="2514600"/>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57200" y="4648200"/>
            <a:ext cx="5423958" cy="1666875"/>
          </a:xfrm>
          <a:prstGeom prst="rect">
            <a:avLst/>
          </a:prstGeom>
          <a:noFill/>
          <a:ln w="9525">
            <a:noFill/>
            <a:miter lim="800000"/>
            <a:headEnd/>
            <a:tailEnd/>
          </a:ln>
        </p:spPr>
      </p:pic>
      <p:sp>
        <p:nvSpPr>
          <p:cNvPr id="8" name="Oval 7"/>
          <p:cNvSpPr/>
          <p:nvPr/>
        </p:nvSpPr>
        <p:spPr>
          <a:xfrm>
            <a:off x="3165675" y="5715000"/>
            <a:ext cx="609600" cy="5334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Shape function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15</a:t>
            </a:fld>
            <a:endParaRPr lang="en-GB"/>
          </a:p>
        </p:txBody>
      </p:sp>
      <p:sp>
        <p:nvSpPr>
          <p:cNvPr id="4" name="Content Placeholder 3"/>
          <p:cNvSpPr>
            <a:spLocks noGrp="1"/>
          </p:cNvSpPr>
          <p:nvPr>
            <p:ph sz="quarter" idx="1"/>
          </p:nvPr>
        </p:nvSpPr>
        <p:spPr/>
        <p:txBody>
          <a:bodyPr/>
          <a:lstStyle/>
          <a:p>
            <a:r>
              <a:rPr lang="en-GB" dirty="0"/>
              <a:t>In order to construct the shape function, boundary conditions must be met;</a:t>
            </a:r>
          </a:p>
        </p:txBody>
      </p:sp>
      <p:pic>
        <p:nvPicPr>
          <p:cNvPr id="5" name="Picture 4"/>
          <p:cNvPicPr>
            <a:picLocks noChangeAspect="1" noChangeArrowheads="1"/>
          </p:cNvPicPr>
          <p:nvPr/>
        </p:nvPicPr>
        <p:blipFill>
          <a:blip r:embed="rId2" cstate="print"/>
          <a:srcRect/>
          <a:stretch>
            <a:fillRect/>
          </a:stretch>
        </p:blipFill>
        <p:spPr bwMode="auto">
          <a:xfrm>
            <a:off x="177800" y="2387600"/>
            <a:ext cx="5257800" cy="3934593"/>
          </a:xfrm>
          <a:prstGeom prst="rect">
            <a:avLst/>
          </a:prstGeom>
          <a:noFill/>
          <a:ln w="9525">
            <a:solidFill>
              <a:schemeClr val="tx1"/>
            </a:solidFill>
            <a:miter lim="800000"/>
            <a:headEnd/>
            <a:tailEnd/>
          </a:ln>
        </p:spPr>
      </p:pic>
      <p:pic>
        <p:nvPicPr>
          <p:cNvPr id="4098" name="Picture 2"/>
          <p:cNvPicPr>
            <a:picLocks noChangeAspect="1" noChangeArrowheads="1"/>
          </p:cNvPicPr>
          <p:nvPr/>
        </p:nvPicPr>
        <p:blipFill>
          <a:blip r:embed="rId3" cstate="print"/>
          <a:srcRect b="55555"/>
          <a:stretch>
            <a:fillRect/>
          </a:stretch>
        </p:blipFill>
        <p:spPr bwMode="auto">
          <a:xfrm>
            <a:off x="381000" y="5867400"/>
            <a:ext cx="3006090" cy="304800"/>
          </a:xfrm>
          <a:prstGeom prst="rect">
            <a:avLst/>
          </a:prstGeom>
          <a:noFill/>
          <a:ln w="22225">
            <a:solidFill>
              <a:srgbClr val="FF0000"/>
            </a:solidFill>
            <a:miter lim="800000"/>
            <a:headEnd/>
            <a:tailEnd/>
          </a:ln>
        </p:spPr>
      </p:pic>
      <p:pic>
        <p:nvPicPr>
          <p:cNvPr id="10" name="Picture 2"/>
          <p:cNvPicPr>
            <a:picLocks noChangeAspect="1" noChangeArrowheads="1"/>
          </p:cNvPicPr>
          <p:nvPr/>
        </p:nvPicPr>
        <p:blipFill>
          <a:blip r:embed="rId3" cstate="print"/>
          <a:srcRect t="55555"/>
          <a:stretch>
            <a:fillRect/>
          </a:stretch>
        </p:blipFill>
        <p:spPr bwMode="auto">
          <a:xfrm>
            <a:off x="1981200" y="2514600"/>
            <a:ext cx="3006090" cy="304800"/>
          </a:xfrm>
          <a:prstGeom prst="rect">
            <a:avLst/>
          </a:prstGeom>
          <a:noFill/>
          <a:ln w="19050">
            <a:solidFill>
              <a:srgbClr val="FF0000"/>
            </a:solidFill>
            <a:miter lim="800000"/>
            <a:headEnd/>
            <a:tailEnd/>
          </a:ln>
        </p:spPr>
      </p:pic>
      <p:pic>
        <p:nvPicPr>
          <p:cNvPr id="4099" name="Picture 3"/>
          <p:cNvPicPr>
            <a:picLocks noChangeArrowheads="1"/>
          </p:cNvPicPr>
          <p:nvPr/>
        </p:nvPicPr>
        <p:blipFill>
          <a:blip r:embed="rId4" cstate="print"/>
          <a:srcRect/>
          <a:stretch>
            <a:fillRect/>
          </a:stretch>
        </p:blipFill>
        <p:spPr bwMode="auto">
          <a:xfrm>
            <a:off x="5461000" y="2387600"/>
            <a:ext cx="3505200" cy="1504950"/>
          </a:xfrm>
          <a:prstGeom prst="rect">
            <a:avLst/>
          </a:prstGeom>
          <a:noFill/>
          <a:ln w="9525">
            <a:solidFill>
              <a:schemeClr val="tx1"/>
            </a:solidFill>
            <a:miter lim="800000"/>
            <a:headEnd/>
            <a:tailEnd/>
          </a:ln>
        </p:spPr>
      </p:pic>
      <p:pic>
        <p:nvPicPr>
          <p:cNvPr id="4100" name="Picture 4"/>
          <p:cNvPicPr>
            <a:picLocks noChangeArrowheads="1"/>
          </p:cNvPicPr>
          <p:nvPr/>
        </p:nvPicPr>
        <p:blipFill>
          <a:blip r:embed="rId5" cstate="print"/>
          <a:srcRect/>
          <a:stretch>
            <a:fillRect/>
          </a:stretch>
        </p:blipFill>
        <p:spPr bwMode="auto">
          <a:xfrm>
            <a:off x="5464048" y="4800600"/>
            <a:ext cx="3502152" cy="1508760"/>
          </a:xfrm>
          <a:prstGeom prst="rect">
            <a:avLst/>
          </a:prstGeom>
          <a:noFill/>
          <a:ln w="9525">
            <a:solidFill>
              <a:schemeClr val="tx1"/>
            </a:solidFill>
            <a:miter lim="800000"/>
            <a:headEnd/>
            <a:tailEnd/>
          </a:ln>
        </p:spPr>
      </p:pic>
      <p:sp>
        <p:nvSpPr>
          <p:cNvPr id="13" name="Flowchart: Process 12"/>
          <p:cNvSpPr/>
          <p:nvPr/>
        </p:nvSpPr>
        <p:spPr>
          <a:xfrm>
            <a:off x="5464048" y="4381500"/>
            <a:ext cx="3502152" cy="381000"/>
          </a:xfrm>
          <a:prstGeom prst="flowChartProcess">
            <a:avLst/>
          </a:pr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lumMod val="25000"/>
                  </a:schemeClr>
                </a:solidFill>
              </a:rPr>
              <a:t>Inverting the matrix</a:t>
            </a:r>
          </a:p>
        </p:txBody>
      </p:sp>
      <p:pic>
        <p:nvPicPr>
          <p:cNvPr id="11" name="Picture 2"/>
          <p:cNvPicPr>
            <a:picLocks noChangeAspect="1" noChangeArrowheads="1"/>
          </p:cNvPicPr>
          <p:nvPr/>
        </p:nvPicPr>
        <p:blipFill rotWithShape="1">
          <a:blip r:embed="rId6" cstate="print"/>
          <a:srcRect t="21937" r="57854" b="50634"/>
          <a:stretch/>
        </p:blipFill>
        <p:spPr bwMode="auto">
          <a:xfrm>
            <a:off x="6781800" y="76200"/>
            <a:ext cx="2286000" cy="45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linds(horizontal)">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linds(horizontal)">
                                      <p:cBhvr>
                                        <p:cTn id="22" dur="500"/>
                                        <p:tgtEl>
                                          <p:spTgt spid="410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16</a:t>
            </a:fld>
            <a:endParaRPr lang="en-GB"/>
          </a:p>
        </p:txBody>
      </p:sp>
      <p:sp>
        <p:nvSpPr>
          <p:cNvPr id="4" name="Content Placeholder 3"/>
          <p:cNvSpPr>
            <a:spLocks noGrp="1"/>
          </p:cNvSpPr>
          <p:nvPr>
            <p:ph sz="quarter" idx="1"/>
          </p:nvPr>
        </p:nvSpPr>
        <p:spPr/>
        <p:txBody>
          <a:bodyPr/>
          <a:lstStyle/>
          <a:p>
            <a:r>
              <a:rPr lang="en-GB" dirty="0"/>
              <a:t>How did the following come about?</a:t>
            </a:r>
          </a:p>
          <a:p>
            <a:endParaRPr lang="en-GB" dirty="0"/>
          </a:p>
          <a:p>
            <a:endParaRPr lang="en-GB" dirty="0"/>
          </a:p>
          <a:p>
            <a:pPr>
              <a:buNone/>
            </a:pPr>
            <a:endParaRPr lang="en-GB" dirty="0"/>
          </a:p>
          <a:p>
            <a:r>
              <a:rPr lang="en-GB" dirty="0"/>
              <a:t>Reason;</a:t>
            </a:r>
          </a:p>
        </p:txBody>
      </p:sp>
      <p:pic>
        <p:nvPicPr>
          <p:cNvPr id="5" name="Picture 3"/>
          <p:cNvPicPr>
            <a:picLocks noChangeArrowheads="1"/>
          </p:cNvPicPr>
          <p:nvPr/>
        </p:nvPicPr>
        <p:blipFill>
          <a:blip r:embed="rId3" cstate="print"/>
          <a:srcRect/>
          <a:stretch>
            <a:fillRect/>
          </a:stretch>
        </p:blipFill>
        <p:spPr bwMode="auto">
          <a:xfrm>
            <a:off x="187125" y="2022675"/>
            <a:ext cx="3505200" cy="1504950"/>
          </a:xfrm>
          <a:prstGeom prst="rect">
            <a:avLst/>
          </a:prstGeom>
          <a:noFill/>
          <a:ln w="9525">
            <a:solidFill>
              <a:schemeClr val="tx1"/>
            </a:solid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87125" y="3962400"/>
            <a:ext cx="3471332" cy="1066800"/>
          </a:xfrm>
          <a:prstGeom prst="rect">
            <a:avLst/>
          </a:prstGeom>
          <a:noFill/>
          <a:ln w="9525">
            <a:solidFill>
              <a:schemeClr val="tx1"/>
            </a:solidFill>
            <a:miter lim="800000"/>
            <a:headEnd/>
            <a:tailEnd/>
          </a:ln>
        </p:spPr>
      </p:pic>
      <p:graphicFrame>
        <p:nvGraphicFramePr>
          <p:cNvPr id="7" name="Object 6"/>
          <p:cNvGraphicFramePr>
            <a:graphicFrameLocks noChangeAspect="1"/>
          </p:cNvGraphicFramePr>
          <p:nvPr/>
        </p:nvGraphicFramePr>
        <p:xfrm>
          <a:off x="3763700" y="4066325"/>
          <a:ext cx="5176838" cy="858951"/>
        </p:xfrm>
        <a:graphic>
          <a:graphicData uri="http://schemas.openxmlformats.org/presentationml/2006/ole">
            <mc:AlternateContent xmlns:mc="http://schemas.openxmlformats.org/markup-compatibility/2006">
              <mc:Choice xmlns:v="urn:schemas-microsoft-com:vml" Requires="v">
                <p:oleObj spid="_x0000_s75887" name="Equation" r:id="rId5" imgW="2908300" imgH="482600" progId="Equation.3">
                  <p:embed/>
                </p:oleObj>
              </mc:Choice>
              <mc:Fallback>
                <p:oleObj name="Equation" r:id="rId5" imgW="2908300" imgH="482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3700" y="4066325"/>
                        <a:ext cx="5176838" cy="8589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3"/>
          <p:cNvPicPr>
            <a:picLocks noChangeArrowheads="1"/>
          </p:cNvPicPr>
          <p:nvPr/>
        </p:nvPicPr>
        <p:blipFill>
          <a:blip r:embed="rId3" cstate="print"/>
          <a:srcRect/>
          <a:stretch>
            <a:fillRect/>
          </a:stretch>
        </p:blipFill>
        <p:spPr bwMode="auto">
          <a:xfrm>
            <a:off x="187125" y="5093825"/>
            <a:ext cx="3505200" cy="150495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Shape function for the truss element</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17</a:t>
            </a:fld>
            <a:endParaRPr lang="en-GB"/>
          </a:p>
        </p:txBody>
      </p:sp>
      <p:pic>
        <p:nvPicPr>
          <p:cNvPr id="5122" name="Picture 2"/>
          <p:cNvPicPr>
            <a:picLocks noChangeAspect="1" noChangeArrowheads="1"/>
          </p:cNvPicPr>
          <p:nvPr/>
        </p:nvPicPr>
        <p:blipFill>
          <a:blip r:embed="rId3" cstate="print"/>
          <a:srcRect/>
          <a:stretch>
            <a:fillRect/>
          </a:stretch>
        </p:blipFill>
        <p:spPr bwMode="auto">
          <a:xfrm>
            <a:off x="190500" y="2844800"/>
            <a:ext cx="5333999" cy="3429000"/>
          </a:xfrm>
          <a:prstGeom prst="rect">
            <a:avLst/>
          </a:prstGeom>
          <a:noFill/>
          <a:ln w="9525">
            <a:solidFill>
              <a:schemeClr val="tx1"/>
            </a:solidFill>
            <a:miter lim="800000"/>
            <a:headEnd/>
            <a:tailEnd/>
          </a:ln>
        </p:spPr>
      </p:pic>
      <p:pic>
        <p:nvPicPr>
          <p:cNvPr id="6" name="Picture 4"/>
          <p:cNvPicPr>
            <a:picLocks noChangeArrowheads="1"/>
          </p:cNvPicPr>
          <p:nvPr/>
        </p:nvPicPr>
        <p:blipFill>
          <a:blip r:embed="rId4" cstate="print"/>
          <a:srcRect/>
          <a:stretch>
            <a:fillRect/>
          </a:stretch>
        </p:blipFill>
        <p:spPr bwMode="auto">
          <a:xfrm>
            <a:off x="190500" y="1499839"/>
            <a:ext cx="2971800" cy="1066800"/>
          </a:xfrm>
          <a:prstGeom prst="rect">
            <a:avLst/>
          </a:prstGeom>
          <a:noFill/>
          <a:ln w="9525">
            <a:solidFill>
              <a:schemeClr val="tx1"/>
            </a:solidFill>
            <a:miter lim="800000"/>
            <a:headEnd/>
            <a:tailEnd/>
          </a:ln>
        </p:spPr>
      </p:pic>
      <p:cxnSp>
        <p:nvCxnSpPr>
          <p:cNvPr id="9" name="Straight Arrow Connector 8"/>
          <p:cNvCxnSpPr>
            <a:stCxn id="6" idx="3"/>
            <a:endCxn id="7" idx="1"/>
          </p:cNvCxnSpPr>
          <p:nvPr/>
        </p:nvCxnSpPr>
        <p:spPr>
          <a:xfrm>
            <a:off x="3162300" y="2033239"/>
            <a:ext cx="1981200" cy="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5122" idx="0"/>
          </p:cNvCxnSpPr>
          <p:nvPr/>
        </p:nvCxnSpPr>
        <p:spPr>
          <a:xfrm flipH="1">
            <a:off x="2857500" y="2618678"/>
            <a:ext cx="4191000" cy="226122"/>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5" cstate="print"/>
          <a:srcRect/>
          <a:stretch>
            <a:fillRect/>
          </a:stretch>
        </p:blipFill>
        <p:spPr bwMode="auto">
          <a:xfrm>
            <a:off x="5143500" y="1447800"/>
            <a:ext cx="3810000" cy="1170878"/>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2387600" y="5902325"/>
            <a:ext cx="2838450" cy="676275"/>
          </a:xfrm>
          <a:prstGeom prst="rect">
            <a:avLst/>
          </a:prstGeom>
          <a:noFill/>
          <a:ln w="9525">
            <a:solidFill>
              <a:schemeClr val="tx1"/>
            </a:solidFill>
            <a:miter lim="800000"/>
            <a:headEnd/>
            <a:tailEnd/>
          </a:ln>
        </p:spPr>
      </p:pic>
      <p:cxnSp>
        <p:nvCxnSpPr>
          <p:cNvPr id="14" name="Straight Arrow Connector 13"/>
          <p:cNvCxnSpPr>
            <a:stCxn id="5123" idx="0"/>
          </p:cNvCxnSpPr>
          <p:nvPr/>
        </p:nvCxnSpPr>
        <p:spPr>
          <a:xfrm flipH="1" flipV="1">
            <a:off x="1854200" y="5283200"/>
            <a:ext cx="1952625" cy="619125"/>
          </a:xfrm>
          <a:prstGeom prst="straightConnector1">
            <a:avLst/>
          </a:prstGeom>
          <a:ln w="317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7" cstate="print"/>
          <a:srcRect/>
          <a:stretch>
            <a:fillRect/>
          </a:stretch>
        </p:blipFill>
        <p:spPr bwMode="auto">
          <a:xfrm>
            <a:off x="5588000" y="2859921"/>
            <a:ext cx="3362325" cy="1635879"/>
          </a:xfrm>
          <a:prstGeom prst="rect">
            <a:avLst/>
          </a:prstGeom>
          <a:noFill/>
          <a:ln w="9525">
            <a:solidFill>
              <a:schemeClr val="tx1"/>
            </a:solidFill>
            <a:miter lim="800000"/>
            <a:headEnd/>
            <a:tailEnd/>
          </a:ln>
        </p:spPr>
      </p:pic>
      <p:sp>
        <p:nvSpPr>
          <p:cNvPr id="25" name="Flowchart: Process 24"/>
          <p:cNvSpPr/>
          <p:nvPr/>
        </p:nvSpPr>
        <p:spPr>
          <a:xfrm>
            <a:off x="5588000" y="4572000"/>
            <a:ext cx="3340100" cy="533400"/>
          </a:xfrm>
          <a:prstGeom prst="flowChartProcess">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itchFamily="34" charset="0"/>
                <a:cs typeface="Arial" pitchFamily="34" charset="0"/>
              </a:rPr>
              <a:t>We have 2 shape functions because the element has 2 DOFs</a:t>
            </a:r>
            <a:endParaRPr lang="en-GB" sz="1600" baseline="-25000" dirty="0">
              <a:solidFill>
                <a:schemeClr val="tx1"/>
              </a:solidFill>
              <a:latin typeface="Arial" pitchFamily="34" charset="0"/>
              <a:cs typeface="Arial" pitchFamily="34" charset="0"/>
            </a:endParaRPr>
          </a:p>
        </p:txBody>
      </p:sp>
      <p:sp>
        <p:nvSpPr>
          <p:cNvPr id="26" name="Flowchart: Process 25"/>
          <p:cNvSpPr/>
          <p:nvPr/>
        </p:nvSpPr>
        <p:spPr>
          <a:xfrm>
            <a:off x="5588000" y="5130800"/>
            <a:ext cx="3340100" cy="762000"/>
          </a:xfrm>
          <a:prstGeom prst="flowChartProcess">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88900"/>
            <a:r>
              <a:rPr lang="en-GB" sz="1600" i="1" dirty="0">
                <a:solidFill>
                  <a:schemeClr val="tx1"/>
                </a:solidFill>
                <a:latin typeface="Arial" pitchFamily="34" charset="0"/>
                <a:cs typeface="Arial" pitchFamily="34" charset="0"/>
              </a:rPr>
              <a:t>N</a:t>
            </a:r>
            <a:r>
              <a:rPr lang="en-GB" sz="1600" baseline="-25000" dirty="0">
                <a:solidFill>
                  <a:schemeClr val="tx1"/>
                </a:solidFill>
                <a:latin typeface="Arial" pitchFamily="34" charset="0"/>
                <a:cs typeface="Arial" pitchFamily="34" charset="0"/>
              </a:rPr>
              <a:t>1</a:t>
            </a:r>
            <a:r>
              <a:rPr lang="en-GB" sz="1600" dirty="0">
                <a:solidFill>
                  <a:schemeClr val="tx1"/>
                </a:solidFill>
                <a:latin typeface="Arial" pitchFamily="34" charset="0"/>
                <a:cs typeface="Arial" pitchFamily="34" charset="0"/>
              </a:rPr>
              <a:t> is contribution of node 1 to the overall displacement of element and is unit at node 1</a:t>
            </a:r>
            <a:endParaRPr lang="en-GB" sz="1600" baseline="-25000" dirty="0">
              <a:solidFill>
                <a:schemeClr val="tx1"/>
              </a:solidFill>
              <a:latin typeface="Arial" pitchFamily="34" charset="0"/>
              <a:cs typeface="Arial" pitchFamily="34" charset="0"/>
            </a:endParaRPr>
          </a:p>
        </p:txBody>
      </p:sp>
      <p:sp>
        <p:nvSpPr>
          <p:cNvPr id="27" name="Flowchart: Process 26"/>
          <p:cNvSpPr/>
          <p:nvPr/>
        </p:nvSpPr>
        <p:spPr>
          <a:xfrm>
            <a:off x="5588000" y="5918200"/>
            <a:ext cx="3340100" cy="762000"/>
          </a:xfrm>
          <a:prstGeom prst="flowChartProcess">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i="1" dirty="0">
                <a:solidFill>
                  <a:schemeClr val="tx1"/>
                </a:solidFill>
                <a:latin typeface="Arial" pitchFamily="34" charset="0"/>
                <a:cs typeface="Arial" pitchFamily="34" charset="0"/>
              </a:rPr>
              <a:t>N</a:t>
            </a:r>
            <a:r>
              <a:rPr lang="en-GB" sz="1600" baseline="-25000" dirty="0">
                <a:solidFill>
                  <a:schemeClr val="tx1"/>
                </a:solidFill>
                <a:latin typeface="Arial" pitchFamily="34" charset="0"/>
                <a:cs typeface="Arial" pitchFamily="34" charset="0"/>
              </a:rPr>
              <a:t>2</a:t>
            </a:r>
            <a:r>
              <a:rPr lang="en-GB" sz="1600" dirty="0">
                <a:solidFill>
                  <a:schemeClr val="tx1"/>
                </a:solidFill>
                <a:latin typeface="Arial" pitchFamily="34" charset="0"/>
                <a:cs typeface="Arial" pitchFamily="34" charset="0"/>
              </a:rPr>
              <a:t> is contribution of node </a:t>
            </a:r>
            <a:r>
              <a:rPr lang="en-GB" sz="1600">
                <a:solidFill>
                  <a:schemeClr val="tx1"/>
                </a:solidFill>
                <a:latin typeface="Arial" pitchFamily="34" charset="0"/>
                <a:cs typeface="Arial" pitchFamily="34" charset="0"/>
              </a:rPr>
              <a:t>2 to </a:t>
            </a:r>
            <a:r>
              <a:rPr lang="en-GB" sz="1600" dirty="0">
                <a:solidFill>
                  <a:schemeClr val="tx1"/>
                </a:solidFill>
                <a:latin typeface="Arial" pitchFamily="34" charset="0"/>
                <a:cs typeface="Arial" pitchFamily="34" charset="0"/>
              </a:rPr>
              <a:t>the overall displacement of element and is unit at node 2</a:t>
            </a:r>
            <a:endParaRPr lang="en-GB" sz="1600" baseline="-25000" dirty="0">
              <a:solidFill>
                <a:schemeClr val="tx1"/>
              </a:solidFill>
              <a:latin typeface="Arial" pitchFamily="34" charset="0"/>
              <a:cs typeface="Arial" pitchFamily="34" charset="0"/>
            </a:endParaRPr>
          </a:p>
        </p:txBody>
      </p:sp>
      <p:graphicFrame>
        <p:nvGraphicFramePr>
          <p:cNvPr id="5125" name="Object 5"/>
          <p:cNvGraphicFramePr>
            <a:graphicFrameLocks noChangeAspect="1"/>
          </p:cNvGraphicFramePr>
          <p:nvPr/>
        </p:nvGraphicFramePr>
        <p:xfrm>
          <a:off x="6516595" y="2667000"/>
          <a:ext cx="1230405" cy="685800"/>
        </p:xfrm>
        <a:graphic>
          <a:graphicData uri="http://schemas.openxmlformats.org/presentationml/2006/ole">
            <mc:AlternateContent xmlns:mc="http://schemas.openxmlformats.org/markup-compatibility/2006">
              <mc:Choice xmlns:v="urn:schemas-microsoft-com:vml" Requires="v">
                <p:oleObj spid="_x0000_s5282" name="Equation" r:id="rId8" imgW="774364" imgH="431613" progId="Equation.3">
                  <p:embed/>
                </p:oleObj>
              </mc:Choice>
              <mc:Fallback>
                <p:oleObj name="Equation" r:id="rId8" imgW="774364" imgH="431613" progId="Equation.3">
                  <p:embed/>
                  <p:pic>
                    <p:nvPicPr>
                      <p:cNvPr id="0" name="Picture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595" y="2667000"/>
                        <a:ext cx="1230405" cy="685800"/>
                      </a:xfrm>
                      <a:prstGeom prst="rect">
                        <a:avLst/>
                      </a:prstGeom>
                      <a:solidFill>
                        <a:srgbClr val="FFFF00">
                          <a:alpha val="49019"/>
                        </a:srgbClr>
                      </a:solidFill>
                    </p:spPr>
                  </p:pic>
                </p:oleObj>
              </mc:Fallback>
            </mc:AlternateContent>
          </a:graphicData>
        </a:graphic>
      </p:graphicFrame>
      <p:sp>
        <p:nvSpPr>
          <p:cNvPr id="16" name="Oval Callout 15"/>
          <p:cNvSpPr/>
          <p:nvPr/>
        </p:nvSpPr>
        <p:spPr>
          <a:xfrm>
            <a:off x="1230775" y="1447800"/>
            <a:ext cx="1143000" cy="914400"/>
          </a:xfrm>
          <a:prstGeom prst="wedgeEllipseCallout">
            <a:avLst>
              <a:gd name="adj1" fmla="val 166866"/>
              <a:gd name="adj2" fmla="val 111867"/>
            </a:avLst>
          </a:prstGeom>
          <a:solidFill>
            <a:srgbClr val="00B050">
              <a:alpha val="34000"/>
            </a:srgbClr>
          </a:solidFill>
          <a:ln>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a:off x="2438400" y="1447800"/>
            <a:ext cx="609600" cy="914400"/>
          </a:xfrm>
          <a:prstGeom prst="wedgeEllipseCallout">
            <a:avLst>
              <a:gd name="adj1" fmla="val 380917"/>
              <a:gd name="adj2" fmla="val 110601"/>
            </a:avLst>
          </a:prstGeom>
          <a:solidFill>
            <a:srgbClr val="00B050">
              <a:alpha val="34000"/>
            </a:srgbClr>
          </a:solidFill>
          <a:ln>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Callout 17"/>
          <p:cNvSpPr/>
          <p:nvPr/>
        </p:nvSpPr>
        <p:spPr>
          <a:xfrm>
            <a:off x="6922625" y="1563550"/>
            <a:ext cx="762000" cy="914400"/>
          </a:xfrm>
          <a:prstGeom prst="wedgeEllipseCallout">
            <a:avLst>
              <a:gd name="adj1" fmla="val -532374"/>
              <a:gd name="adj2" fmla="val 121994"/>
            </a:avLst>
          </a:prstGeom>
          <a:solidFill>
            <a:srgbClr val="00B050">
              <a:alpha val="34000"/>
            </a:srgbClr>
          </a:solidFill>
          <a:ln>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blinds(horizont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5123"/>
                                        </p:tgtEl>
                                        <p:attrNameLst>
                                          <p:attrName>style.visibility</p:attrName>
                                        </p:attrNameLst>
                                      </p:cBhvr>
                                      <p:to>
                                        <p:strVal val="visible"/>
                                      </p:to>
                                    </p:set>
                                    <p:animEffect transition="in" filter="blinds(horizontal)">
                                      <p:cBhvr>
                                        <p:cTn id="44" dur="500"/>
                                        <p:tgtEl>
                                          <p:spTgt spid="5123"/>
                                        </p:tgtEl>
                                      </p:cBhvr>
                                    </p:animEffect>
                                  </p:childTnLst>
                                </p:cTn>
                              </p:par>
                              <p:par>
                                <p:cTn id="45" presetID="3"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124"/>
                                        </p:tgtEl>
                                        <p:attrNameLst>
                                          <p:attrName>style.visibility</p:attrName>
                                        </p:attrNameLst>
                                      </p:cBhvr>
                                      <p:to>
                                        <p:strVal val="visible"/>
                                      </p:to>
                                    </p:set>
                                    <p:animEffect transition="in" filter="blinds(horizontal)">
                                      <p:cBhvr>
                                        <p:cTn id="52" dur="500"/>
                                        <p:tgtEl>
                                          <p:spTgt spid="512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ox(in)">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5125"/>
                                        </p:tgtEl>
                                        <p:attrNameLst>
                                          <p:attrName>style.visibility</p:attrName>
                                        </p:attrNameLst>
                                      </p:cBhvr>
                                      <p:to>
                                        <p:strVal val="visible"/>
                                      </p:to>
                                    </p:set>
                                    <p:animEffect transition="in" filter="diamond(in)">
                                      <p:cBhvr>
                                        <p:cTn id="7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18</a:t>
            </a:fld>
            <a:endParaRPr lang="en-GB"/>
          </a:p>
        </p:txBody>
      </p:sp>
      <p:sp>
        <p:nvSpPr>
          <p:cNvPr id="4" name="Content Placeholder 3"/>
          <p:cNvSpPr>
            <a:spLocks noGrp="1"/>
          </p:cNvSpPr>
          <p:nvPr>
            <p:ph sz="quarter" idx="1"/>
          </p:nvPr>
        </p:nvSpPr>
        <p:spPr/>
        <p:txBody>
          <a:bodyPr/>
          <a:lstStyle/>
          <a:p>
            <a:r>
              <a:rPr lang="en-GB" dirty="0"/>
              <a:t>Since the shape functions bring about linear change of displacements within the element, these elements are called </a:t>
            </a:r>
            <a:r>
              <a:rPr lang="en-GB" i="1" dirty="0">
                <a:latin typeface="Times New Roman" panose="02020603050405020304" pitchFamily="18" charset="0"/>
                <a:cs typeface="Times New Roman" panose="02020603050405020304" pitchFamily="18" charset="0"/>
              </a:rPr>
              <a:t>Linear Element</a:t>
            </a:r>
            <a:r>
              <a:rPr lang="en-GB" i="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Strain calculation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19</a:t>
            </a:fld>
            <a:endParaRPr lang="en-GB"/>
          </a:p>
        </p:txBody>
      </p:sp>
      <p:pic>
        <p:nvPicPr>
          <p:cNvPr id="6146" name="Picture 2"/>
          <p:cNvPicPr>
            <a:picLocks noChangeAspect="1" noChangeArrowheads="1"/>
          </p:cNvPicPr>
          <p:nvPr/>
        </p:nvPicPr>
        <p:blipFill>
          <a:blip r:embed="rId3" cstate="print"/>
          <a:srcRect/>
          <a:stretch>
            <a:fillRect/>
          </a:stretch>
        </p:blipFill>
        <p:spPr bwMode="auto">
          <a:xfrm>
            <a:off x="228600" y="1657350"/>
            <a:ext cx="2733675" cy="933450"/>
          </a:xfrm>
          <a:prstGeom prst="rect">
            <a:avLst/>
          </a:prstGeom>
          <a:noFill/>
          <a:ln w="9525">
            <a:solidFill>
              <a:schemeClr val="tx1"/>
            </a:solidFill>
            <a:miter lim="800000"/>
            <a:headEnd/>
            <a:tailEnd/>
          </a:ln>
        </p:spPr>
      </p:pic>
      <p:graphicFrame>
        <p:nvGraphicFramePr>
          <p:cNvPr id="6" name="Object 5"/>
          <p:cNvGraphicFramePr>
            <a:graphicFrameLocks noChangeAspect="1"/>
          </p:cNvGraphicFramePr>
          <p:nvPr/>
        </p:nvGraphicFramePr>
        <p:xfrm>
          <a:off x="3333221" y="1758950"/>
          <a:ext cx="1790700" cy="730250"/>
        </p:xfrm>
        <a:graphic>
          <a:graphicData uri="http://schemas.openxmlformats.org/presentationml/2006/ole">
            <mc:AlternateContent xmlns:mc="http://schemas.openxmlformats.org/markup-compatibility/2006">
              <mc:Choice xmlns:v="urn:schemas-microsoft-com:vml" Requires="v">
                <p:oleObj spid="_x0000_s6779" name="Equation" r:id="rId4" imgW="965200" imgH="393700" progId="Equation.3">
                  <p:embed/>
                </p:oleObj>
              </mc:Choice>
              <mc:Fallback>
                <p:oleObj name="Equation" r:id="rId4" imgW="965200" imgH="393700" progId="Equation.3">
                  <p:embed/>
                  <p:pic>
                    <p:nvPicPr>
                      <p:cNvPr id="0" name="Picture 2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221" y="1758950"/>
                        <a:ext cx="17907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5494867" y="1912144"/>
          <a:ext cx="1601787" cy="423863"/>
        </p:xfrm>
        <a:graphic>
          <a:graphicData uri="http://schemas.openxmlformats.org/presentationml/2006/ole">
            <mc:AlternateContent xmlns:mc="http://schemas.openxmlformats.org/markup-compatibility/2006">
              <mc:Choice xmlns:v="urn:schemas-microsoft-com:vml" Requires="v">
                <p:oleObj spid="_x0000_s6780" name="Equation" r:id="rId6" imgW="863225" imgH="228501" progId="Equation.3">
                  <p:embed/>
                </p:oleObj>
              </mc:Choice>
              <mc:Fallback>
                <p:oleObj name="Equation" r:id="rId6" imgW="863225" imgH="228501" progId="Equation.3">
                  <p:embed/>
                  <p:pic>
                    <p:nvPicPr>
                      <p:cNvPr id="0" name="Picture 2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4867" y="1912144"/>
                        <a:ext cx="1601787" cy="423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7467600" y="1912144"/>
          <a:ext cx="1436688" cy="423863"/>
        </p:xfrm>
        <a:graphic>
          <a:graphicData uri="http://schemas.openxmlformats.org/presentationml/2006/ole">
            <mc:AlternateContent xmlns:mc="http://schemas.openxmlformats.org/markup-compatibility/2006">
              <mc:Choice xmlns:v="urn:schemas-microsoft-com:vml" Requires="v">
                <p:oleObj spid="_x0000_s6781" name="Equation" r:id="rId8" imgW="774364" imgH="228501" progId="Equation.3">
                  <p:embed/>
                </p:oleObj>
              </mc:Choice>
              <mc:Fallback>
                <p:oleObj name="Equation" r:id="rId8" imgW="774364" imgH="228501" progId="Equation.3">
                  <p:embed/>
                  <p:pic>
                    <p:nvPicPr>
                      <p:cNvPr id="0" name="Picture 2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1912144"/>
                        <a:ext cx="1436688" cy="423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Callout 2 8"/>
          <p:cNvSpPr/>
          <p:nvPr/>
        </p:nvSpPr>
        <p:spPr>
          <a:xfrm>
            <a:off x="1219200" y="1828800"/>
            <a:ext cx="304800" cy="228600"/>
          </a:xfrm>
          <a:prstGeom prst="borderCallout2">
            <a:avLst>
              <a:gd name="adj1" fmla="val 107639"/>
              <a:gd name="adj2" fmla="val 108334"/>
              <a:gd name="adj3" fmla="val 590973"/>
              <a:gd name="adj4" fmla="val 595834"/>
              <a:gd name="adj5" fmla="val 201389"/>
              <a:gd name="adj6" fmla="val 1061667"/>
            </a:avLst>
          </a:prstGeom>
          <a:noFill/>
          <a:ln w="15875">
            <a:solidFill>
              <a:srgbClr val="00206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ine Callout 2 9"/>
          <p:cNvSpPr/>
          <p:nvPr/>
        </p:nvSpPr>
        <p:spPr>
          <a:xfrm>
            <a:off x="3810000" y="1676400"/>
            <a:ext cx="457200" cy="838200"/>
          </a:xfrm>
          <a:prstGeom prst="borderCallout2">
            <a:avLst>
              <a:gd name="adj1" fmla="val 106124"/>
              <a:gd name="adj2" fmla="val 104167"/>
              <a:gd name="adj3" fmla="val 180367"/>
              <a:gd name="adj4" fmla="val 248215"/>
              <a:gd name="adj5" fmla="val 71086"/>
              <a:gd name="adj6" fmla="val 510874"/>
            </a:avLst>
          </a:prstGeom>
          <a:noFill/>
          <a:ln w="1587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Callout 2 10"/>
          <p:cNvSpPr/>
          <p:nvPr/>
        </p:nvSpPr>
        <p:spPr>
          <a:xfrm>
            <a:off x="6019800" y="1676400"/>
            <a:ext cx="457200" cy="838200"/>
          </a:xfrm>
          <a:prstGeom prst="borderCallout2">
            <a:avLst>
              <a:gd name="adj1" fmla="val 101578"/>
              <a:gd name="adj2" fmla="val 104167"/>
              <a:gd name="adj3" fmla="val 180367"/>
              <a:gd name="adj4" fmla="val 248215"/>
              <a:gd name="adj5" fmla="val 68056"/>
              <a:gd name="adj6" fmla="val 460874"/>
            </a:avLst>
          </a:prstGeom>
          <a:noFill/>
          <a:ln w="15875">
            <a:solidFill>
              <a:schemeClr val="accent6">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53" name="Picture 9"/>
          <p:cNvPicPr>
            <a:picLocks noChangeAspect="1" noChangeArrowheads="1"/>
          </p:cNvPicPr>
          <p:nvPr/>
        </p:nvPicPr>
        <p:blipFill>
          <a:blip r:embed="rId10" cstate="print"/>
          <a:srcRect/>
          <a:stretch>
            <a:fillRect/>
          </a:stretch>
        </p:blipFill>
        <p:spPr bwMode="auto">
          <a:xfrm>
            <a:off x="1752600" y="3429000"/>
            <a:ext cx="5257800" cy="722615"/>
          </a:xfrm>
          <a:prstGeom prst="rect">
            <a:avLst/>
          </a:prstGeom>
          <a:noFill/>
          <a:ln w="9525">
            <a:solidFill>
              <a:schemeClr val="tx1"/>
            </a:solidFill>
            <a:miter lim="800000"/>
            <a:headEnd/>
            <a:tailEnd/>
          </a:ln>
        </p:spPr>
      </p:pic>
      <p:graphicFrame>
        <p:nvGraphicFramePr>
          <p:cNvPr id="6154" name="Object 10"/>
          <p:cNvGraphicFramePr>
            <a:graphicFrameLocks noChangeAspect="1"/>
          </p:cNvGraphicFramePr>
          <p:nvPr/>
        </p:nvGraphicFramePr>
        <p:xfrm>
          <a:off x="3063081" y="4318000"/>
          <a:ext cx="2636838" cy="895350"/>
        </p:xfrm>
        <a:graphic>
          <a:graphicData uri="http://schemas.openxmlformats.org/presentationml/2006/ole">
            <mc:AlternateContent xmlns:mc="http://schemas.openxmlformats.org/markup-compatibility/2006">
              <mc:Choice xmlns:v="urn:schemas-microsoft-com:vml" Requires="v">
                <p:oleObj spid="_x0000_s6782" name="Equation" r:id="rId11" imgW="1422400" imgH="482600" progId="Equation.3">
                  <p:embed/>
                </p:oleObj>
              </mc:Choice>
              <mc:Fallback>
                <p:oleObj name="Equation" r:id="rId11" imgW="1422400" imgH="482600" progId="Equation.3">
                  <p:embed/>
                  <p:pic>
                    <p:nvPicPr>
                      <p:cNvPr id="0" name="Picture 2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3081" y="4318000"/>
                        <a:ext cx="2636838" cy="895350"/>
                      </a:xfrm>
                      <a:prstGeom prst="rect">
                        <a:avLst/>
                      </a:prstGeom>
                      <a:solidFill>
                        <a:srgbClr val="FFFF00"/>
                      </a:solidFill>
                      <a:ln w="9525">
                        <a:solidFill>
                          <a:schemeClr val="tx1"/>
                        </a:solidFill>
                        <a:miter lim="800000"/>
                        <a:headEnd/>
                        <a:tailEnd/>
                      </a:ln>
                    </p:spPr>
                  </p:pic>
                </p:oleObj>
              </mc:Fallback>
            </mc:AlternateContent>
          </a:graphicData>
        </a:graphic>
      </p:graphicFrame>
      <p:sp>
        <p:nvSpPr>
          <p:cNvPr id="17" name="Up Ribbon 16"/>
          <p:cNvSpPr/>
          <p:nvPr/>
        </p:nvSpPr>
        <p:spPr>
          <a:xfrm>
            <a:off x="152400" y="5486400"/>
            <a:ext cx="2438400" cy="838200"/>
          </a:xfrm>
          <a:prstGeom prst="ribbon2">
            <a:avLst>
              <a:gd name="adj1" fmla="val 16667"/>
              <a:gd name="adj2" fmla="val 62500"/>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700" b="1" dirty="0">
                <a:solidFill>
                  <a:srgbClr val="002060"/>
                </a:solidFill>
              </a:rPr>
              <a:t>B</a:t>
            </a:r>
            <a:r>
              <a:rPr lang="en-GB" sz="1700" dirty="0">
                <a:solidFill>
                  <a:srgbClr val="002060"/>
                </a:solidFill>
              </a:rPr>
              <a:t> is called strain matrix</a:t>
            </a:r>
          </a:p>
        </p:txBody>
      </p:sp>
      <p:sp>
        <p:nvSpPr>
          <p:cNvPr id="18" name="Up Ribbon 17"/>
          <p:cNvSpPr/>
          <p:nvPr/>
        </p:nvSpPr>
        <p:spPr>
          <a:xfrm>
            <a:off x="6477000" y="5486400"/>
            <a:ext cx="2438400" cy="838200"/>
          </a:xfrm>
          <a:prstGeom prst="ribbon2">
            <a:avLst>
              <a:gd name="adj1" fmla="val 16667"/>
              <a:gd name="adj2" fmla="val 62500"/>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700" i="1" dirty="0">
                <a:solidFill>
                  <a:srgbClr val="002060"/>
                </a:solidFill>
              </a:rPr>
              <a:t>L</a:t>
            </a:r>
            <a:r>
              <a:rPr lang="en-GB" sz="1700" dirty="0">
                <a:solidFill>
                  <a:srgbClr val="002060"/>
                </a:solidFill>
              </a:rPr>
              <a:t> is differential operator</a:t>
            </a:r>
          </a:p>
        </p:txBody>
      </p:sp>
      <p:pic>
        <p:nvPicPr>
          <p:cNvPr id="15" name="Picture 2"/>
          <p:cNvPicPr>
            <a:picLocks noChangeAspect="1" noChangeArrowheads="1"/>
          </p:cNvPicPr>
          <p:nvPr/>
        </p:nvPicPr>
        <p:blipFill rotWithShape="1">
          <a:blip r:embed="rId13" cstate="print"/>
          <a:srcRect l="15000" t="50370" r="55000" b="16296"/>
          <a:stretch/>
        </p:blipFill>
        <p:spPr bwMode="auto">
          <a:xfrm>
            <a:off x="571499" y="4194175"/>
            <a:ext cx="1600201" cy="1143000"/>
          </a:xfrm>
          <a:prstGeom prst="rect">
            <a:avLst/>
          </a:prstGeom>
          <a:noFill/>
          <a:ln w="9525">
            <a:solidFill>
              <a:schemeClr val="tx1"/>
            </a:solidFill>
            <a:miter lim="800000"/>
            <a:headEnd/>
            <a:tailEnd/>
          </a:ln>
        </p:spPr>
      </p:pic>
      <p:cxnSp>
        <p:nvCxnSpPr>
          <p:cNvPr id="5" name="Straight Arrow Connector 4"/>
          <p:cNvCxnSpPr>
            <a:stCxn id="15" idx="3"/>
          </p:cNvCxnSpPr>
          <p:nvPr/>
        </p:nvCxnSpPr>
        <p:spPr>
          <a:xfrm flipV="1">
            <a:off x="2171700" y="4038600"/>
            <a:ext cx="1714500" cy="727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13" cstate="print"/>
          <a:srcRect/>
          <a:stretch>
            <a:fillRect/>
          </a:stretch>
        </p:blipFill>
        <p:spPr bwMode="auto">
          <a:xfrm>
            <a:off x="6571488" y="60722"/>
            <a:ext cx="2528711" cy="1625600"/>
          </a:xfrm>
          <a:prstGeom prst="rect">
            <a:avLst/>
          </a:prstGeom>
          <a:noFill/>
          <a:ln w="9525">
            <a:solidFill>
              <a:schemeClr val="tx1"/>
            </a:solidFill>
            <a:miter lim="800000"/>
            <a:headEnd/>
            <a:tailEnd/>
          </a:ln>
        </p:spPr>
      </p:pic>
      <p:sp>
        <p:nvSpPr>
          <p:cNvPr id="4" name="Rectangle 3"/>
          <p:cNvSpPr/>
          <p:nvPr/>
        </p:nvSpPr>
        <p:spPr>
          <a:xfrm>
            <a:off x="6858000" y="1467697"/>
            <a:ext cx="457200" cy="189653"/>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blinds(horizontal)">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Effect transition="in" filter="blinds(horizontal)">
                                      <p:cBhvr>
                                        <p:cTn id="37" dur="500"/>
                                        <p:tgtEl>
                                          <p:spTgt spid="61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153"/>
                                        </p:tgtEl>
                                        <p:attrNameLst>
                                          <p:attrName>style.visibility</p:attrName>
                                        </p:attrNameLst>
                                      </p:cBhvr>
                                      <p:to>
                                        <p:strVal val="visible"/>
                                      </p:to>
                                    </p:set>
                                    <p:animEffect transition="in" filter="blinds(horizontal)">
                                      <p:cBhvr>
                                        <p:cTn id="52" dur="500"/>
                                        <p:tgtEl>
                                          <p:spTgt spid="615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6154"/>
                                        </p:tgtEl>
                                        <p:attrNameLst>
                                          <p:attrName>style.visibility</p:attrName>
                                        </p:attrNameLst>
                                      </p:cBhvr>
                                      <p:to>
                                        <p:strVal val="visible"/>
                                      </p:to>
                                    </p:set>
                                    <p:animEffect transition="in" filter="blinds(horizontal)">
                                      <p:cBhvr>
                                        <p:cTn id="63"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973"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802649" y="2076822"/>
            <a:ext cx="2550151" cy="3590415"/>
          </a:xfrm>
          <a:prstGeom prst="rect">
            <a:avLst/>
          </a:prstGeom>
          <a:ln w="6350">
            <a:solidFill>
              <a:schemeClr val="tx1"/>
            </a:solidFill>
          </a:ln>
        </p:spPr>
      </p:pic>
      <p:sp>
        <p:nvSpPr>
          <p:cNvPr id="11" name="TextBox 10"/>
          <p:cNvSpPr txBox="1"/>
          <p:nvPr/>
        </p:nvSpPr>
        <p:spPr>
          <a:xfrm>
            <a:off x="838763"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1</a:t>
            </a:r>
          </a:p>
        </p:txBody>
      </p:sp>
      <p:sp>
        <p:nvSpPr>
          <p:cNvPr id="12" name="TextBox 11"/>
          <p:cNvSpPr txBox="1"/>
          <p:nvPr/>
        </p:nvSpPr>
        <p:spPr>
          <a:xfrm>
            <a:off x="5935408"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2</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7" name="Picture 6"/>
          <p:cNvPicPr>
            <a:picLocks noChangeAspect="1"/>
          </p:cNvPicPr>
          <p:nvPr/>
        </p:nvPicPr>
        <p:blipFill rotWithShape="1">
          <a:blip r:embed="rId3" cstate="print"/>
          <a:srcRect l="12774" t="32266" r="72058" b="27995"/>
          <a:stretch/>
        </p:blipFill>
        <p:spPr>
          <a:xfrm>
            <a:off x="5908048" y="2076821"/>
            <a:ext cx="2550152" cy="3590415"/>
          </a:xfrm>
          <a:prstGeom prst="rect">
            <a:avLst/>
          </a:prstGeom>
          <a:ln>
            <a:solidFill>
              <a:schemeClr val="tx1"/>
            </a:solidFill>
          </a:ln>
        </p:spPr>
      </p:pic>
    </p:spTree>
    <p:extLst>
      <p:ext uri="{BB962C8B-B14F-4D97-AF65-F5344CB8AC3E}">
        <p14:creationId xmlns:p14="http://schemas.microsoft.com/office/powerpoint/2010/main" val="418910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20</a:t>
            </a:fld>
            <a:endParaRPr lang="en-GB"/>
          </a:p>
        </p:txBody>
      </p:sp>
      <p:sp>
        <p:nvSpPr>
          <p:cNvPr id="6" name="Can 5"/>
          <p:cNvSpPr/>
          <p:nvPr/>
        </p:nvSpPr>
        <p:spPr>
          <a:xfrm rot="16200000">
            <a:off x="3256026" y="172973"/>
            <a:ext cx="1905000" cy="6740652"/>
          </a:xfrm>
          <a:prstGeom prst="can">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2420673798"/>
              </p:ext>
            </p:extLst>
          </p:nvPr>
        </p:nvGraphicFramePr>
        <p:xfrm>
          <a:off x="874713" y="3355974"/>
          <a:ext cx="344487" cy="374650"/>
        </p:xfrm>
        <a:graphic>
          <a:graphicData uri="http://schemas.openxmlformats.org/presentationml/2006/ole">
            <mc:AlternateContent xmlns:mc="http://schemas.openxmlformats.org/markup-compatibility/2006">
              <mc:Choice xmlns:v="urn:schemas-microsoft-com:vml" Requires="v">
                <p:oleObj spid="_x0000_s77344" name="Equation" r:id="rId3" imgW="152268" imgH="164957" progId="Equation.3">
                  <p:embed/>
                </p:oleObj>
              </mc:Choice>
              <mc:Fallback>
                <p:oleObj name="Equation" r:id="rId3" imgW="152268" imgH="164957"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3355974"/>
                        <a:ext cx="34448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a:off x="1022804" y="1982787"/>
            <a:ext cx="629239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3500420401"/>
              </p:ext>
            </p:extLst>
          </p:nvPr>
        </p:nvGraphicFramePr>
        <p:xfrm>
          <a:off x="4143375" y="1524000"/>
          <a:ext cx="288925" cy="519112"/>
        </p:xfrm>
        <a:graphic>
          <a:graphicData uri="http://schemas.openxmlformats.org/presentationml/2006/ole">
            <mc:AlternateContent xmlns:mc="http://schemas.openxmlformats.org/markup-compatibility/2006">
              <mc:Choice xmlns:v="urn:schemas-microsoft-com:vml" Requires="v">
                <p:oleObj spid="_x0000_s77345" name="Equation" r:id="rId5" imgW="126890" imgH="228402" progId="Equation.3">
                  <p:embed/>
                </p:oleObj>
              </mc:Choice>
              <mc:Fallback>
                <p:oleObj name="Equation" r:id="rId5" imgW="126890" imgH="228402" progId="Equation.3">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5" y="1524000"/>
                        <a:ext cx="28892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a:off x="1022804" y="2211387"/>
            <a:ext cx="95839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46662443"/>
              </p:ext>
            </p:extLst>
          </p:nvPr>
        </p:nvGraphicFramePr>
        <p:xfrm>
          <a:off x="1285875" y="2206625"/>
          <a:ext cx="433388" cy="404812"/>
        </p:xfrm>
        <a:graphic>
          <a:graphicData uri="http://schemas.openxmlformats.org/presentationml/2006/ole">
            <mc:AlternateContent xmlns:mc="http://schemas.openxmlformats.org/markup-compatibility/2006">
              <mc:Choice xmlns:v="urn:schemas-microsoft-com:vml" Requires="v">
                <p:oleObj spid="_x0000_s77346" name="Equation" r:id="rId7" imgW="190335" imgH="177646" progId="Equation.3">
                  <p:embed/>
                </p:oleObj>
              </mc:Choice>
              <mc:Fallback>
                <p:oleObj name="Equation" r:id="rId7" imgW="190335" imgH="177646" progId="Equation.3">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2206625"/>
                        <a:ext cx="433388"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17393944"/>
              </p:ext>
            </p:extLst>
          </p:nvPr>
        </p:nvGraphicFramePr>
        <p:xfrm>
          <a:off x="1492617" y="4743450"/>
          <a:ext cx="2468563" cy="517525"/>
        </p:xfrm>
        <a:graphic>
          <a:graphicData uri="http://schemas.openxmlformats.org/presentationml/2006/ole">
            <mc:AlternateContent xmlns:mc="http://schemas.openxmlformats.org/markup-compatibility/2006">
              <mc:Choice xmlns:v="urn:schemas-microsoft-com:vml" Requires="v">
                <p:oleObj spid="_x0000_s77347" name="Equation" r:id="rId9" imgW="1091726" imgH="228501" progId="Equation.3">
                  <p:embed/>
                </p:oleObj>
              </mc:Choice>
              <mc:Fallback>
                <p:oleObj name="Equation" r:id="rId9" imgW="1091726" imgH="228501" progId="Equation.3">
                  <p:embed/>
                  <p:pic>
                    <p:nvPicPr>
                      <p:cNvPr id="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2617" y="4743450"/>
                        <a:ext cx="2468563" cy="517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00165316"/>
              </p:ext>
            </p:extLst>
          </p:nvPr>
        </p:nvGraphicFramePr>
        <p:xfrm>
          <a:off x="5089525" y="4801393"/>
          <a:ext cx="1463675" cy="401638"/>
        </p:xfrm>
        <a:graphic>
          <a:graphicData uri="http://schemas.openxmlformats.org/presentationml/2006/ole">
            <mc:AlternateContent xmlns:mc="http://schemas.openxmlformats.org/markup-compatibility/2006">
              <mc:Choice xmlns:v="urn:schemas-microsoft-com:vml" Requires="v">
                <p:oleObj spid="_x0000_s77348" name="Equation" r:id="rId11" imgW="647419" imgH="177723" progId="Equation.3">
                  <p:embed/>
                </p:oleObj>
              </mc:Choice>
              <mc:Fallback>
                <p:oleObj name="Equation" r:id="rId11" imgW="647419" imgH="177723" progId="Equation.3">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9525" y="4801393"/>
                        <a:ext cx="1463675" cy="401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rc 13"/>
          <p:cNvSpPr/>
          <p:nvPr/>
        </p:nvSpPr>
        <p:spPr>
          <a:xfrm>
            <a:off x="1752600" y="2590800"/>
            <a:ext cx="381000" cy="1981200"/>
          </a:xfrm>
          <a:prstGeom prst="arc">
            <a:avLst>
              <a:gd name="adj1" fmla="val 16200000"/>
              <a:gd name="adj2" fmla="val 5068348"/>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4155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Element local stiffness matrix</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21</a:t>
            </a:fld>
            <a:endParaRPr lang="en-GB"/>
          </a:p>
        </p:txBody>
      </p:sp>
      <p:pic>
        <p:nvPicPr>
          <p:cNvPr id="8194" name="Picture 2"/>
          <p:cNvPicPr>
            <a:picLocks noChangeAspect="1" noChangeArrowheads="1"/>
          </p:cNvPicPr>
          <p:nvPr/>
        </p:nvPicPr>
        <p:blipFill>
          <a:blip r:embed="rId3" cstate="print"/>
          <a:srcRect/>
          <a:stretch>
            <a:fillRect/>
          </a:stretch>
        </p:blipFill>
        <p:spPr bwMode="auto">
          <a:xfrm>
            <a:off x="3297359" y="1617663"/>
            <a:ext cx="2604922" cy="1100137"/>
          </a:xfrm>
          <a:prstGeom prst="rect">
            <a:avLst/>
          </a:prstGeom>
          <a:noFill/>
          <a:ln w="9525">
            <a:solidFill>
              <a:schemeClr val="tx1"/>
            </a:solidFill>
            <a:miter lim="800000"/>
            <a:headEnd/>
            <a:tailEnd/>
          </a:ln>
        </p:spPr>
      </p:pic>
      <p:sp>
        <p:nvSpPr>
          <p:cNvPr id="7" name="Rectangular Callout 6"/>
          <p:cNvSpPr/>
          <p:nvPr/>
        </p:nvSpPr>
        <p:spPr>
          <a:xfrm>
            <a:off x="228600" y="1447800"/>
            <a:ext cx="2590800" cy="533400"/>
          </a:xfrm>
          <a:prstGeom prst="wedgeRectCallout">
            <a:avLst>
              <a:gd name="adj1" fmla="val 69521"/>
              <a:gd name="adj2" fmla="val 52975"/>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002060"/>
                </a:solidFill>
                <a:latin typeface="Arial" panose="020B0604020202020204" pitchFamily="34" charset="0"/>
                <a:cs typeface="Arial" panose="020B0604020202020204" pitchFamily="34" charset="0"/>
              </a:rPr>
              <a:t>Element stiffness matrix</a:t>
            </a:r>
          </a:p>
          <a:p>
            <a:pPr algn="ctr"/>
            <a:r>
              <a:rPr lang="en-GB" sz="1700" dirty="0">
                <a:solidFill>
                  <a:srgbClr val="002060"/>
                </a:solidFill>
                <a:latin typeface="Arial" panose="020B0604020202020204" pitchFamily="34" charset="0"/>
                <a:cs typeface="Arial" panose="020B0604020202020204" pitchFamily="34" charset="0"/>
              </a:rPr>
              <a:t>(see chapter 3 of Ref. 2)</a:t>
            </a:r>
          </a:p>
        </p:txBody>
      </p:sp>
      <p:graphicFrame>
        <p:nvGraphicFramePr>
          <p:cNvPr id="8196" name="Object 4"/>
          <p:cNvGraphicFramePr>
            <a:graphicFrameLocks noChangeAspect="1"/>
          </p:cNvGraphicFramePr>
          <p:nvPr/>
        </p:nvGraphicFramePr>
        <p:xfrm>
          <a:off x="304800" y="2751137"/>
          <a:ext cx="3933825" cy="893763"/>
        </p:xfrm>
        <a:graphic>
          <a:graphicData uri="http://schemas.openxmlformats.org/presentationml/2006/ole">
            <mc:AlternateContent xmlns:mc="http://schemas.openxmlformats.org/markup-compatibility/2006">
              <mc:Choice xmlns:v="urn:schemas-microsoft-com:vml" Requires="v">
                <p:oleObj spid="_x0000_s8670" name="Equation" r:id="rId4" imgW="2120900" imgH="482600" progId="Equation.3">
                  <p:embed/>
                </p:oleObj>
              </mc:Choice>
              <mc:Fallback>
                <p:oleObj name="Equation" r:id="rId4" imgW="2120900" imgH="482600" progId="Equation.3">
                  <p:embed/>
                  <p:pic>
                    <p:nvPicPr>
                      <p:cNvPr id="0" name="Picture 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51137"/>
                        <a:ext cx="3933825"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5584825" y="3033712"/>
          <a:ext cx="706438" cy="328613"/>
        </p:xfrm>
        <a:graphic>
          <a:graphicData uri="http://schemas.openxmlformats.org/presentationml/2006/ole">
            <mc:AlternateContent xmlns:mc="http://schemas.openxmlformats.org/markup-compatibility/2006">
              <mc:Choice xmlns:v="urn:schemas-microsoft-com:vml" Requires="v">
                <p:oleObj spid="_x0000_s8671" name="Equation" r:id="rId6" imgW="380670" imgH="177646" progId="Equation.3">
                  <p:embed/>
                </p:oleObj>
              </mc:Choice>
              <mc:Fallback>
                <p:oleObj name="Equation" r:id="rId6" imgW="380670" imgH="177646" progId="Equation.3">
                  <p:embed/>
                  <p:pic>
                    <p:nvPicPr>
                      <p:cNvPr id="0" name="Picture 1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4825" y="3033712"/>
                        <a:ext cx="706438" cy="328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7637462" y="3033712"/>
          <a:ext cx="1201738" cy="328613"/>
        </p:xfrm>
        <a:graphic>
          <a:graphicData uri="http://schemas.openxmlformats.org/presentationml/2006/ole">
            <mc:AlternateContent xmlns:mc="http://schemas.openxmlformats.org/markup-compatibility/2006">
              <mc:Choice xmlns:v="urn:schemas-microsoft-com:vml" Requires="v">
                <p:oleObj spid="_x0000_s8672" name="Equation" r:id="rId8" imgW="647419" imgH="177723" progId="Equation.3">
                  <p:embed/>
                </p:oleObj>
              </mc:Choice>
              <mc:Fallback>
                <p:oleObj name="Equation" r:id="rId8" imgW="647419" imgH="177723" progId="Equation.3">
                  <p:embed/>
                  <p:pic>
                    <p:nvPicPr>
                      <p:cNvPr id="0" name="Picture 1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7462" y="3033712"/>
                        <a:ext cx="1201738" cy="328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9" name="Picture 7"/>
          <p:cNvPicPr>
            <a:picLocks noChangeAspect="1" noChangeArrowheads="1"/>
          </p:cNvPicPr>
          <p:nvPr/>
        </p:nvPicPr>
        <p:blipFill>
          <a:blip r:embed="rId10" cstate="print"/>
          <a:srcRect/>
          <a:stretch>
            <a:fillRect/>
          </a:stretch>
        </p:blipFill>
        <p:spPr bwMode="auto">
          <a:xfrm>
            <a:off x="2019300" y="3683000"/>
            <a:ext cx="5161040" cy="2695575"/>
          </a:xfrm>
          <a:prstGeom prst="rect">
            <a:avLst/>
          </a:prstGeom>
          <a:noFill/>
          <a:ln w="9525">
            <a:solidFill>
              <a:schemeClr val="tx1"/>
            </a:solidFill>
            <a:miter lim="800000"/>
            <a:headEnd/>
            <a:tailEnd/>
          </a:ln>
        </p:spPr>
      </p:pic>
      <p:sp>
        <p:nvSpPr>
          <p:cNvPr id="12" name="Flowchart: Process 11"/>
          <p:cNvSpPr/>
          <p:nvPr/>
        </p:nvSpPr>
        <p:spPr>
          <a:xfrm>
            <a:off x="5702300" y="5207000"/>
            <a:ext cx="1447800" cy="838200"/>
          </a:xfrm>
          <a:prstGeom prst="flowChartProcess">
            <a:avLst/>
          </a:prstGeom>
          <a:solidFill>
            <a:srgbClr val="FFFF00">
              <a:alpha val="18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Up Ribbon 12"/>
          <p:cNvSpPr/>
          <p:nvPr/>
        </p:nvSpPr>
        <p:spPr>
          <a:xfrm rot="5400000">
            <a:off x="-381000" y="4648200"/>
            <a:ext cx="2514600" cy="838200"/>
          </a:xfrm>
          <a:prstGeom prst="ribbon2">
            <a:avLst>
              <a:gd name="adj1" fmla="val 16667"/>
              <a:gd name="adj2" fmla="val 75000"/>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700" i="1" dirty="0">
                <a:solidFill>
                  <a:srgbClr val="002060"/>
                </a:solidFill>
                <a:latin typeface="Arial" panose="020B0604020202020204" pitchFamily="34" charset="0"/>
                <a:cs typeface="Arial" panose="020B0604020202020204" pitchFamily="34" charset="0"/>
              </a:rPr>
              <a:t>A</a:t>
            </a:r>
            <a:r>
              <a:rPr lang="en-GB" sz="1700" dirty="0">
                <a:solidFill>
                  <a:srgbClr val="002060"/>
                </a:solidFill>
                <a:latin typeface="Arial" panose="020B0604020202020204" pitchFamily="34" charset="0"/>
                <a:cs typeface="Arial" panose="020B0604020202020204" pitchFamily="34" charset="0"/>
              </a:rPr>
              <a:t> is cross sectional area</a:t>
            </a:r>
          </a:p>
        </p:txBody>
      </p:sp>
      <p:sp>
        <p:nvSpPr>
          <p:cNvPr id="14" name="Up Ribbon 13"/>
          <p:cNvSpPr/>
          <p:nvPr/>
        </p:nvSpPr>
        <p:spPr>
          <a:xfrm rot="5400000">
            <a:off x="6858000" y="4419600"/>
            <a:ext cx="2590800" cy="1219200"/>
          </a:xfrm>
          <a:prstGeom prst="ribbon2">
            <a:avLst>
              <a:gd name="adj1" fmla="val 16667"/>
              <a:gd name="adj2" fmla="val 75000"/>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700" i="1" dirty="0">
                <a:solidFill>
                  <a:srgbClr val="002060"/>
                </a:solidFill>
                <a:latin typeface="Arial" panose="020B0604020202020204" pitchFamily="34" charset="0"/>
                <a:cs typeface="Arial" panose="020B0604020202020204" pitchFamily="34" charset="0"/>
              </a:rPr>
              <a:t>E </a:t>
            </a:r>
            <a:r>
              <a:rPr lang="en-GB" sz="1700" dirty="0">
                <a:solidFill>
                  <a:srgbClr val="002060"/>
                </a:solidFill>
                <a:latin typeface="Arial" panose="020B0604020202020204" pitchFamily="34" charset="0"/>
                <a:cs typeface="Arial" panose="020B0604020202020204" pitchFamily="34" charset="0"/>
              </a:rPr>
              <a:t> is modulus of elasticity (material constant)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blinds(horizontal)">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linds(horizontal)">
                                      <p:cBhvr>
                                        <p:cTn id="17" dur="500"/>
                                        <p:tgtEl>
                                          <p:spTgt spid="81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blinds(horizontal)">
                                      <p:cBhvr>
                                        <p:cTn id="22" dur="500"/>
                                        <p:tgtEl>
                                          <p:spTgt spid="819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199"/>
                                        </p:tgtEl>
                                        <p:attrNameLst>
                                          <p:attrName>style.visibility</p:attrName>
                                        </p:attrNameLst>
                                      </p:cBhvr>
                                      <p:to>
                                        <p:strVal val="visible"/>
                                      </p:to>
                                    </p:set>
                                    <p:animEffect transition="in" filter="blinds(horizontal)">
                                      <p:cBhvr>
                                        <p:cTn id="27" dur="500"/>
                                        <p:tgtEl>
                                          <p:spTgt spid="819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Elements mass matrix</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22</a:t>
            </a:fld>
            <a:endParaRPr lang="en-GB"/>
          </a:p>
        </p:txBody>
      </p:sp>
      <p:sp>
        <p:nvSpPr>
          <p:cNvPr id="4" name="Content Placeholder 3"/>
          <p:cNvSpPr>
            <a:spLocks noGrp="1"/>
          </p:cNvSpPr>
          <p:nvPr>
            <p:ph sz="quarter" idx="1"/>
          </p:nvPr>
        </p:nvSpPr>
        <p:spPr/>
        <p:txBody>
          <a:bodyPr/>
          <a:lstStyle/>
          <a:p>
            <a:r>
              <a:rPr lang="en-GB" dirty="0"/>
              <a:t>Following similar procedure as stiffness matrix;</a:t>
            </a:r>
          </a:p>
          <a:p>
            <a:pPr lvl="1"/>
            <a:r>
              <a:rPr lang="en-GB" dirty="0"/>
              <a:t>Students are advised to familiarise themselves with chapter 3 of ref. 2</a:t>
            </a:r>
          </a:p>
        </p:txBody>
      </p:sp>
      <p:pic>
        <p:nvPicPr>
          <p:cNvPr id="9218" name="Picture 2"/>
          <p:cNvPicPr>
            <a:picLocks noChangeAspect="1" noChangeArrowheads="1"/>
          </p:cNvPicPr>
          <p:nvPr/>
        </p:nvPicPr>
        <p:blipFill>
          <a:blip r:embed="rId2" cstate="print"/>
          <a:srcRect/>
          <a:stretch>
            <a:fillRect/>
          </a:stretch>
        </p:blipFill>
        <p:spPr bwMode="auto">
          <a:xfrm>
            <a:off x="990600" y="3090863"/>
            <a:ext cx="7287761" cy="3005137"/>
          </a:xfrm>
          <a:prstGeom prst="rect">
            <a:avLst/>
          </a:prstGeom>
          <a:noFill/>
          <a:ln w="9525">
            <a:solidFill>
              <a:schemeClr val="tx1"/>
            </a:solidFill>
            <a:miter lim="800000"/>
            <a:headEnd/>
            <a:tailEnd/>
          </a:ln>
        </p:spPr>
      </p:pic>
      <p:sp>
        <p:nvSpPr>
          <p:cNvPr id="6" name="Flowchart: Process 5"/>
          <p:cNvSpPr/>
          <p:nvPr/>
        </p:nvSpPr>
        <p:spPr>
          <a:xfrm>
            <a:off x="6858000" y="4495800"/>
            <a:ext cx="1371600" cy="1066800"/>
          </a:xfrm>
          <a:prstGeom prst="flowChartProcess">
            <a:avLst/>
          </a:prstGeom>
          <a:solidFill>
            <a:srgbClr val="FFFF00">
              <a:alpha val="18000"/>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Nodal forces</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23</a:t>
            </a:fld>
            <a:endParaRPr lang="en-GB"/>
          </a:p>
        </p:txBody>
      </p:sp>
      <p:pic>
        <p:nvPicPr>
          <p:cNvPr id="5" name="Picture 4"/>
          <p:cNvPicPr>
            <a:picLocks noChangeAspect="1" noChangeArrowheads="1"/>
          </p:cNvPicPr>
          <p:nvPr/>
        </p:nvPicPr>
        <p:blipFill>
          <a:blip r:embed="rId3" cstate="print"/>
          <a:srcRect/>
          <a:stretch>
            <a:fillRect/>
          </a:stretch>
        </p:blipFill>
        <p:spPr bwMode="auto">
          <a:xfrm>
            <a:off x="1349829" y="1899368"/>
            <a:ext cx="6422571" cy="4806232"/>
          </a:xfrm>
          <a:prstGeom prst="rect">
            <a:avLst/>
          </a:prstGeom>
          <a:noFill/>
          <a:ln w="9525">
            <a:noFill/>
            <a:miter lim="800000"/>
            <a:headEnd/>
            <a:tailEnd/>
          </a:ln>
        </p:spPr>
      </p:pic>
      <p:sp>
        <p:nvSpPr>
          <p:cNvPr id="6" name="Rectangular Callout 5"/>
          <p:cNvSpPr/>
          <p:nvPr/>
        </p:nvSpPr>
        <p:spPr>
          <a:xfrm>
            <a:off x="685800" y="3419250"/>
            <a:ext cx="2438400" cy="685800"/>
          </a:xfrm>
          <a:prstGeom prst="wedgeRectCallout">
            <a:avLst>
              <a:gd name="adj1" fmla="val 18378"/>
              <a:gd name="adj2" fmla="val 221834"/>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latin typeface="Arial" panose="020B0604020202020204" pitchFamily="34" charset="0"/>
                <a:cs typeface="Arial" panose="020B0604020202020204" pitchFamily="34" charset="0"/>
              </a:rPr>
              <a:t>Surface force (applied at the node 1)</a:t>
            </a:r>
          </a:p>
        </p:txBody>
      </p:sp>
      <p:sp>
        <p:nvSpPr>
          <p:cNvPr id="7" name="Rectangular Callout 6"/>
          <p:cNvSpPr/>
          <p:nvPr/>
        </p:nvSpPr>
        <p:spPr>
          <a:xfrm>
            <a:off x="6477000" y="4714650"/>
            <a:ext cx="2438400" cy="685800"/>
          </a:xfrm>
          <a:prstGeom prst="wedgeRectCallout">
            <a:avLst>
              <a:gd name="adj1" fmla="val -38914"/>
              <a:gd name="adj2" fmla="val -309647"/>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latin typeface="Arial" panose="020B0604020202020204" pitchFamily="34" charset="0"/>
                <a:cs typeface="Arial" panose="020B0604020202020204" pitchFamily="34" charset="0"/>
              </a:rPr>
              <a:t>Surface force (applied at the node 2)</a:t>
            </a:r>
          </a:p>
        </p:txBody>
      </p:sp>
      <p:sp>
        <p:nvSpPr>
          <p:cNvPr id="8" name="Rectangular Callout 7"/>
          <p:cNvSpPr/>
          <p:nvPr/>
        </p:nvSpPr>
        <p:spPr>
          <a:xfrm>
            <a:off x="6540500" y="6022750"/>
            <a:ext cx="2438400" cy="685800"/>
          </a:xfrm>
          <a:prstGeom prst="wedgeRectCallout">
            <a:avLst>
              <a:gd name="adj1" fmla="val -126935"/>
              <a:gd name="adj2" fmla="val -272610"/>
            </a:avLst>
          </a:prstGeom>
          <a:solidFill>
            <a:srgbClr val="FFC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002060"/>
                </a:solidFill>
                <a:latin typeface="Arial" panose="020B0604020202020204" pitchFamily="34" charset="0"/>
                <a:cs typeface="Arial" panose="020B0604020202020204" pitchFamily="34" charset="0"/>
              </a:rPr>
              <a:t>Body forces (applied between nodes)</a:t>
            </a:r>
          </a:p>
        </p:txBody>
      </p:sp>
      <p:graphicFrame>
        <p:nvGraphicFramePr>
          <p:cNvPr id="9" name="Object 8"/>
          <p:cNvGraphicFramePr>
            <a:graphicFrameLocks noChangeAspect="1"/>
          </p:cNvGraphicFramePr>
          <p:nvPr/>
        </p:nvGraphicFramePr>
        <p:xfrm>
          <a:off x="152399" y="5727700"/>
          <a:ext cx="1884265" cy="980850"/>
        </p:xfrm>
        <a:graphic>
          <a:graphicData uri="http://schemas.openxmlformats.org/presentationml/2006/ole">
            <mc:AlternateContent xmlns:mc="http://schemas.openxmlformats.org/markup-compatibility/2006">
              <mc:Choice xmlns:v="urn:schemas-microsoft-com:vml" Requires="v">
                <p:oleObj spid="_x0000_s10400" name="Equation" r:id="rId4" imgW="927100" imgH="482600" progId="Equation.3">
                  <p:embed/>
                </p:oleObj>
              </mc:Choice>
              <mc:Fallback>
                <p:oleObj name="Equation" r:id="rId4" imgW="927100" imgH="482600" progId="Equation.3">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5727700"/>
                        <a:ext cx="1884265" cy="980850"/>
                      </a:xfrm>
                      <a:prstGeom prst="rect">
                        <a:avLst/>
                      </a:prstGeom>
                      <a:solidFill>
                        <a:srgbClr val="FFFF00"/>
                      </a:solidFill>
                      <a:ln w="9525">
                        <a:solidFill>
                          <a:schemeClr val="tx1"/>
                        </a:solidFill>
                        <a:miter lim="800000"/>
                        <a:headEnd/>
                        <a:tailEnd/>
                      </a:ln>
                    </p:spPr>
                  </p:pic>
                </p:oleObj>
              </mc:Fallback>
            </mc:AlternateContent>
          </a:graphicData>
        </a:graphic>
      </p:graphicFrame>
      <p:sp>
        <p:nvSpPr>
          <p:cNvPr id="10" name="Up Ribbon 9"/>
          <p:cNvSpPr/>
          <p:nvPr/>
        </p:nvSpPr>
        <p:spPr>
          <a:xfrm>
            <a:off x="1193800" y="1524000"/>
            <a:ext cx="6705600" cy="685800"/>
          </a:xfrm>
          <a:prstGeom prst="ribbon2">
            <a:avLst>
              <a:gd name="adj1" fmla="val 16667"/>
              <a:gd name="adj2" fmla="val 75000"/>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latin typeface="Arial" panose="020B0604020202020204" pitchFamily="34" charset="0"/>
                <a:cs typeface="Arial" panose="020B0604020202020204" pitchFamily="34" charset="0"/>
              </a:rPr>
              <a:t>Note that in FEA, body forces are always transferred to the nodes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stiffness matrix</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24</a:t>
            </a:fld>
            <a:endParaRPr lang="en-GB"/>
          </a:p>
        </p:txBody>
      </p:sp>
      <p:sp>
        <p:nvSpPr>
          <p:cNvPr id="4" name="Content Placeholder 3"/>
          <p:cNvSpPr>
            <a:spLocks noGrp="1"/>
          </p:cNvSpPr>
          <p:nvPr>
            <p:ph sz="quarter" idx="1"/>
          </p:nvPr>
        </p:nvSpPr>
        <p:spPr/>
        <p:txBody>
          <a:bodyPr/>
          <a:lstStyle/>
          <a:p>
            <a:r>
              <a:rPr lang="en-GB" dirty="0"/>
              <a:t>A structure is comprised of lots of members and each member consists of a set of elements;</a:t>
            </a:r>
          </a:p>
          <a:p>
            <a:r>
              <a:rPr lang="en-GB" dirty="0"/>
              <a:t>So far, we got stiffness matrix of each element in its local coordinate system;</a:t>
            </a:r>
          </a:p>
          <a:p>
            <a:r>
              <a:rPr lang="en-GB" dirty="0"/>
              <a:t>Now the challenge is;</a:t>
            </a:r>
          </a:p>
          <a:p>
            <a:pPr lvl="1"/>
            <a:r>
              <a:rPr lang="en-GB" dirty="0"/>
              <a:t>To convert stiffness matrix of each element from local to global coordinate system;</a:t>
            </a:r>
          </a:p>
          <a:p>
            <a:pPr lvl="1"/>
            <a:r>
              <a:rPr lang="en-GB" dirty="0"/>
              <a:t>Assemble global stiffness matrix of each element into global stiffness of the entire structure.</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stiffness matrix</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25</a:t>
            </a:fld>
            <a:endParaRPr lang="en-GB"/>
          </a:p>
        </p:txBody>
      </p:sp>
      <p:pic>
        <p:nvPicPr>
          <p:cNvPr id="5" name="Picture 4"/>
          <p:cNvPicPr>
            <a:picLocks noChangeAspect="1" noChangeArrowheads="1"/>
          </p:cNvPicPr>
          <p:nvPr/>
        </p:nvPicPr>
        <p:blipFill>
          <a:blip r:embed="rId3" cstate="print"/>
          <a:srcRect l="7119" t="4756" r="3898" b="1703"/>
          <a:stretch>
            <a:fillRect/>
          </a:stretch>
        </p:blipFill>
        <p:spPr bwMode="auto">
          <a:xfrm>
            <a:off x="3352800" y="1638300"/>
            <a:ext cx="5600700" cy="4724400"/>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228600" y="2160594"/>
            <a:ext cx="1143000" cy="381000"/>
          </a:xfrm>
          <a:prstGeom prst="rect">
            <a:avLst/>
          </a:prstGeom>
          <a:noFill/>
          <a:ln w="9525">
            <a:solidFill>
              <a:srgbClr val="FF0000"/>
            </a:solidFill>
            <a:miter lim="800000"/>
            <a:headEnd/>
            <a:tailEnd/>
          </a:ln>
        </p:spPr>
      </p:pic>
      <p:sp>
        <p:nvSpPr>
          <p:cNvPr id="7" name="Flowchart: Process 6"/>
          <p:cNvSpPr/>
          <p:nvPr/>
        </p:nvSpPr>
        <p:spPr>
          <a:xfrm>
            <a:off x="228600" y="1308100"/>
            <a:ext cx="3502152" cy="381000"/>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i="1" dirty="0">
                <a:solidFill>
                  <a:schemeClr val="bg2">
                    <a:lumMod val="25000"/>
                  </a:schemeClr>
                </a:solidFill>
                <a:latin typeface="Times New Roman" pitchFamily="18" charset="0"/>
                <a:cs typeface="Times New Roman" pitchFamily="18" charset="0"/>
              </a:rPr>
              <a:t>1, 2</a:t>
            </a:r>
            <a:r>
              <a:rPr lang="en-GB" sz="1600" dirty="0">
                <a:solidFill>
                  <a:schemeClr val="bg2">
                    <a:lumMod val="25000"/>
                  </a:schemeClr>
                </a:solidFill>
                <a:latin typeface="Arial" pitchFamily="34" charset="0"/>
                <a:cs typeface="Arial" pitchFamily="34" charset="0"/>
              </a:rPr>
              <a:t> is the node ID in </a:t>
            </a:r>
            <a:r>
              <a:rPr lang="en-GB" sz="1600" i="1" u="sng" dirty="0">
                <a:solidFill>
                  <a:schemeClr val="bg2">
                    <a:lumMod val="25000"/>
                  </a:schemeClr>
                </a:solidFill>
                <a:latin typeface="Arial" pitchFamily="34" charset="0"/>
                <a:cs typeface="Arial" pitchFamily="34" charset="0"/>
              </a:rPr>
              <a:t>local</a:t>
            </a:r>
            <a:r>
              <a:rPr lang="en-GB" sz="1600" dirty="0">
                <a:solidFill>
                  <a:schemeClr val="bg2">
                    <a:lumMod val="25000"/>
                  </a:schemeClr>
                </a:solidFill>
                <a:latin typeface="Arial" pitchFamily="34" charset="0"/>
                <a:cs typeface="Arial" pitchFamily="34" charset="0"/>
              </a:rPr>
              <a:t> system</a:t>
            </a:r>
          </a:p>
        </p:txBody>
      </p:sp>
      <p:sp>
        <p:nvSpPr>
          <p:cNvPr id="8" name="Flowchart: Process 7"/>
          <p:cNvSpPr/>
          <p:nvPr/>
        </p:nvSpPr>
        <p:spPr>
          <a:xfrm>
            <a:off x="228600" y="1734347"/>
            <a:ext cx="3502152" cy="381000"/>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i="1" dirty="0" err="1">
                <a:solidFill>
                  <a:schemeClr val="bg2">
                    <a:lumMod val="25000"/>
                  </a:schemeClr>
                </a:solidFill>
                <a:latin typeface="Times New Roman" pitchFamily="18" charset="0"/>
                <a:cs typeface="Times New Roman" pitchFamily="18" charset="0"/>
              </a:rPr>
              <a:t>i</a:t>
            </a:r>
            <a:r>
              <a:rPr lang="en-GB" sz="1700" i="1" dirty="0">
                <a:solidFill>
                  <a:schemeClr val="bg2">
                    <a:lumMod val="25000"/>
                  </a:schemeClr>
                </a:solidFill>
                <a:latin typeface="Times New Roman" pitchFamily="18" charset="0"/>
                <a:cs typeface="Times New Roman" pitchFamily="18" charset="0"/>
              </a:rPr>
              <a:t>, j</a:t>
            </a:r>
            <a:r>
              <a:rPr lang="en-GB" sz="1600" dirty="0">
                <a:solidFill>
                  <a:schemeClr val="bg2">
                    <a:lumMod val="25000"/>
                  </a:schemeClr>
                </a:solidFill>
                <a:latin typeface="Arial" pitchFamily="34" charset="0"/>
                <a:cs typeface="Arial" pitchFamily="34" charset="0"/>
              </a:rPr>
              <a:t> is the node ID in </a:t>
            </a:r>
            <a:r>
              <a:rPr lang="en-GB" sz="1600" i="1" u="sng" dirty="0">
                <a:solidFill>
                  <a:schemeClr val="bg2">
                    <a:lumMod val="25000"/>
                  </a:schemeClr>
                </a:solidFill>
                <a:latin typeface="Arial" pitchFamily="34" charset="0"/>
                <a:cs typeface="Arial" pitchFamily="34" charset="0"/>
              </a:rPr>
              <a:t>global </a:t>
            </a:r>
            <a:r>
              <a:rPr lang="en-GB" sz="1600" dirty="0">
                <a:solidFill>
                  <a:schemeClr val="bg2">
                    <a:lumMod val="25000"/>
                  </a:schemeClr>
                </a:solidFill>
                <a:latin typeface="Arial" pitchFamily="34" charset="0"/>
                <a:cs typeface="Arial" pitchFamily="34" charset="0"/>
              </a:rPr>
              <a:t>system</a:t>
            </a:r>
          </a:p>
        </p:txBody>
      </p:sp>
      <p:pic>
        <p:nvPicPr>
          <p:cNvPr id="11267" name="Picture 3"/>
          <p:cNvPicPr>
            <a:picLocks noChangeAspect="1" noChangeArrowheads="1"/>
          </p:cNvPicPr>
          <p:nvPr/>
        </p:nvPicPr>
        <p:blipFill>
          <a:blip r:embed="rId5" cstate="print"/>
          <a:srcRect/>
          <a:stretch>
            <a:fillRect/>
          </a:stretch>
        </p:blipFill>
        <p:spPr bwMode="auto">
          <a:xfrm>
            <a:off x="228600" y="2586841"/>
            <a:ext cx="1819275" cy="1934581"/>
          </a:xfrm>
          <a:prstGeom prst="rect">
            <a:avLst/>
          </a:prstGeom>
          <a:noFill/>
          <a:ln w="9525">
            <a:solidFill>
              <a:srgbClr val="FF0000"/>
            </a:solid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2108200" y="2586841"/>
            <a:ext cx="2033588" cy="1066800"/>
          </a:xfrm>
          <a:prstGeom prst="rect">
            <a:avLst/>
          </a:prstGeom>
          <a:noFill/>
          <a:ln w="9525">
            <a:solidFill>
              <a:srgbClr val="FF0000"/>
            </a:solidFill>
            <a:miter lim="800000"/>
            <a:headEnd/>
            <a:tailEnd/>
          </a:ln>
        </p:spPr>
      </p:pic>
      <p:pic>
        <p:nvPicPr>
          <p:cNvPr id="11269" name="Picture 5"/>
          <p:cNvPicPr>
            <a:picLocks noChangeAspect="1" noChangeArrowheads="1"/>
          </p:cNvPicPr>
          <p:nvPr/>
        </p:nvPicPr>
        <p:blipFill>
          <a:blip r:embed="rId7" cstate="print"/>
          <a:srcRect/>
          <a:stretch>
            <a:fillRect/>
          </a:stretch>
        </p:blipFill>
        <p:spPr bwMode="auto">
          <a:xfrm>
            <a:off x="7161684" y="4495800"/>
            <a:ext cx="1779116" cy="1850758"/>
          </a:xfrm>
          <a:prstGeom prst="rect">
            <a:avLst/>
          </a:prstGeom>
          <a:noFill/>
          <a:ln w="9525">
            <a:solidFill>
              <a:srgbClr val="FF0000"/>
            </a:solidFill>
            <a:miter lim="800000"/>
            <a:headEnd/>
            <a:tailEnd/>
          </a:ln>
        </p:spPr>
      </p:pic>
      <p:pic>
        <p:nvPicPr>
          <p:cNvPr id="11270" name="Picture 6"/>
          <p:cNvPicPr>
            <a:picLocks noChangeAspect="1" noChangeArrowheads="1"/>
          </p:cNvPicPr>
          <p:nvPr/>
        </p:nvPicPr>
        <p:blipFill>
          <a:blip r:embed="rId8" cstate="print"/>
          <a:srcRect/>
          <a:stretch>
            <a:fillRect/>
          </a:stretch>
        </p:blipFill>
        <p:spPr bwMode="auto">
          <a:xfrm>
            <a:off x="228600" y="5145314"/>
            <a:ext cx="2438400" cy="1230086"/>
          </a:xfrm>
          <a:prstGeom prst="rect">
            <a:avLst/>
          </a:prstGeom>
          <a:noFill/>
          <a:ln w="9525">
            <a:solidFill>
              <a:srgbClr val="FF0000"/>
            </a:solidFill>
            <a:miter lim="800000"/>
            <a:headEnd/>
            <a:tailEnd/>
          </a:ln>
        </p:spPr>
      </p:pic>
      <p:sp>
        <p:nvSpPr>
          <p:cNvPr id="14" name="Flowchart: Process 13"/>
          <p:cNvSpPr/>
          <p:nvPr/>
        </p:nvSpPr>
        <p:spPr>
          <a:xfrm>
            <a:off x="228600" y="4566669"/>
            <a:ext cx="2438400" cy="533400"/>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solidFill>
                  <a:schemeClr val="bg2">
                    <a:lumMod val="25000"/>
                  </a:schemeClr>
                </a:solidFill>
                <a:latin typeface="Times New Roman" pitchFamily="18" charset="0"/>
                <a:cs typeface="Times New Roman" pitchFamily="18" charset="0"/>
              </a:rPr>
              <a:t>x</a:t>
            </a:r>
            <a:r>
              <a:rPr lang="en-GB" sz="1700" dirty="0">
                <a:solidFill>
                  <a:schemeClr val="bg2">
                    <a:lumMod val="25000"/>
                  </a:schemeClr>
                </a:solidFill>
                <a:latin typeface="Times New Roman" pitchFamily="18" charset="0"/>
                <a:cs typeface="Times New Roman" pitchFamily="18" charset="0"/>
              </a:rPr>
              <a:t> is the axial direction of element</a:t>
            </a:r>
            <a:endParaRPr lang="en-GB" sz="1600" dirty="0">
              <a:solidFill>
                <a:schemeClr val="bg2">
                  <a:lumMod val="25000"/>
                </a:schemeClr>
              </a:solidFill>
              <a:latin typeface="Arial" pitchFamily="34" charset="0"/>
              <a:cs typeface="Arial" pitchFamily="34" charset="0"/>
            </a:endParaRPr>
          </a:p>
        </p:txBody>
      </p:sp>
      <p:sp>
        <p:nvSpPr>
          <p:cNvPr id="15" name="Rectangular Callout 14"/>
          <p:cNvSpPr/>
          <p:nvPr/>
        </p:nvSpPr>
        <p:spPr>
          <a:xfrm>
            <a:off x="8102600" y="4610100"/>
            <a:ext cx="533400" cy="838200"/>
          </a:xfrm>
          <a:prstGeom prst="wedgeRectCallout">
            <a:avLst>
              <a:gd name="adj1" fmla="val -620833"/>
              <a:gd name="adj2" fmla="val -3144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ular Callout 15"/>
          <p:cNvSpPr/>
          <p:nvPr/>
        </p:nvSpPr>
        <p:spPr>
          <a:xfrm>
            <a:off x="8102600" y="5524500"/>
            <a:ext cx="533400" cy="723900"/>
          </a:xfrm>
          <a:prstGeom prst="wedgeRectCallout">
            <a:avLst>
              <a:gd name="adj1" fmla="val -127975"/>
              <a:gd name="adj2" fmla="val -43175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Object 16"/>
          <p:cNvGraphicFramePr>
            <a:graphicFrameLocks noChangeAspect="1"/>
          </p:cNvGraphicFramePr>
          <p:nvPr/>
        </p:nvGraphicFramePr>
        <p:xfrm>
          <a:off x="4267200" y="2667000"/>
          <a:ext cx="1183105" cy="936625"/>
        </p:xfrm>
        <a:graphic>
          <a:graphicData uri="http://schemas.openxmlformats.org/presentationml/2006/ole">
            <mc:AlternateContent xmlns:mc="http://schemas.openxmlformats.org/markup-compatibility/2006">
              <mc:Choice xmlns:v="urn:schemas-microsoft-com:vml" Requires="v">
                <p:oleObj spid="_x0000_s87149" name="Equation" r:id="rId9" imgW="609336" imgH="482391" progId="Equation.3">
                  <p:embed/>
                </p:oleObj>
              </mc:Choice>
              <mc:Fallback>
                <p:oleObj name="Equation" r:id="rId9" imgW="609336" imgH="482391"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2667000"/>
                        <a:ext cx="1183105" cy="936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blinds(horizontal)">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blinds(horizontal)">
                                      <p:cBhvr>
                                        <p:cTn id="22" dur="500"/>
                                        <p:tgtEl>
                                          <p:spTgt spid="112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blinds(horizontal)">
                                      <p:cBhvr>
                                        <p:cTn id="27" dur="5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11270"/>
                                        </p:tgtEl>
                                        <p:attrNameLst>
                                          <p:attrName>style.visibility</p:attrName>
                                        </p:attrNameLst>
                                      </p:cBhvr>
                                      <p:to>
                                        <p:strVal val="visible"/>
                                      </p:to>
                                    </p:set>
                                    <p:animEffect transition="in" filter="blinds(horizontal)">
                                      <p:cBhvr>
                                        <p:cTn id="40" dur="500"/>
                                        <p:tgtEl>
                                          <p:spTgt spid="1127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269"/>
                                        </p:tgtEl>
                                        <p:attrNameLst>
                                          <p:attrName>style.visibility</p:attrName>
                                        </p:attrNameLst>
                                      </p:cBhvr>
                                      <p:to>
                                        <p:strVal val="visible"/>
                                      </p:to>
                                    </p:set>
                                    <p:animEffect transition="in" filter="blinds(horizontal)">
                                      <p:cBhvr>
                                        <p:cTn id="45" dur="500"/>
                                        <p:tgtEl>
                                          <p:spTgt spid="1126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85800" y="2884025"/>
            <a:ext cx="228600" cy="2286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Demonstration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26</a:t>
            </a:fld>
            <a:endParaRPr lang="en-GB"/>
          </a:p>
        </p:txBody>
      </p:sp>
      <p:sp>
        <p:nvSpPr>
          <p:cNvPr id="11" name="Content Placeholder 10"/>
          <p:cNvSpPr>
            <a:spLocks noGrp="1"/>
          </p:cNvSpPr>
          <p:nvPr>
            <p:ph sz="quarter" idx="1"/>
          </p:nvPr>
        </p:nvSpPr>
        <p:spPr>
          <a:xfrm>
            <a:off x="301752" y="1371600"/>
            <a:ext cx="8503920" cy="4572000"/>
          </a:xfrm>
        </p:spPr>
        <p:txBody>
          <a:bodyPr/>
          <a:lstStyle/>
          <a:p>
            <a:r>
              <a:rPr lang="en-GB" dirty="0"/>
              <a:t>Look at element 4</a:t>
            </a:r>
          </a:p>
        </p:txBody>
      </p:sp>
      <p:pic>
        <p:nvPicPr>
          <p:cNvPr id="5" name="Picture 4"/>
          <p:cNvPicPr>
            <a:picLocks noChangeAspect="1"/>
          </p:cNvPicPr>
          <p:nvPr/>
        </p:nvPicPr>
        <p:blipFill>
          <a:blip r:embed="rId3" cstate="print"/>
          <a:srcRect l="8565" t="17583" r="2361"/>
          <a:stretch>
            <a:fillRect/>
          </a:stretch>
        </p:blipFill>
        <p:spPr>
          <a:xfrm>
            <a:off x="4953000" y="1462238"/>
            <a:ext cx="3962400" cy="2500162"/>
          </a:xfrm>
          <a:prstGeom prst="rect">
            <a:avLst/>
          </a:prstGeom>
          <a:ln>
            <a:solidFill>
              <a:schemeClr val="tx1"/>
            </a:solidFill>
          </a:ln>
        </p:spPr>
      </p:pic>
      <p:sp>
        <p:nvSpPr>
          <p:cNvPr id="6" name="Oval 5"/>
          <p:cNvSpPr/>
          <p:nvPr/>
        </p:nvSpPr>
        <p:spPr>
          <a:xfrm>
            <a:off x="5715000" y="29718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 name="Oval 6"/>
          <p:cNvSpPr/>
          <p:nvPr/>
        </p:nvSpPr>
        <p:spPr>
          <a:xfrm>
            <a:off x="6934200" y="29718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8" name="Oval 7"/>
          <p:cNvSpPr/>
          <p:nvPr/>
        </p:nvSpPr>
        <p:spPr>
          <a:xfrm>
            <a:off x="8153400" y="29718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9" name="Oval 8"/>
          <p:cNvSpPr/>
          <p:nvPr/>
        </p:nvSpPr>
        <p:spPr>
          <a:xfrm>
            <a:off x="6934200" y="17526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0" name="Oval 9"/>
          <p:cNvSpPr/>
          <p:nvPr/>
        </p:nvSpPr>
        <p:spPr>
          <a:xfrm>
            <a:off x="5715000" y="17526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2" name="Rectangle 11"/>
          <p:cNvSpPr/>
          <p:nvPr/>
        </p:nvSpPr>
        <p:spPr>
          <a:xfrm>
            <a:off x="6248400" y="2895600"/>
            <a:ext cx="304800" cy="304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3" name="Rectangle 12"/>
          <p:cNvSpPr/>
          <p:nvPr/>
        </p:nvSpPr>
        <p:spPr>
          <a:xfrm>
            <a:off x="7391400" y="2895600"/>
            <a:ext cx="304800" cy="304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4" name="Rectangle 13"/>
          <p:cNvSpPr/>
          <p:nvPr/>
        </p:nvSpPr>
        <p:spPr>
          <a:xfrm>
            <a:off x="7467600" y="2209800"/>
            <a:ext cx="304800" cy="304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15" name="Rectangle 14"/>
          <p:cNvSpPr/>
          <p:nvPr/>
        </p:nvSpPr>
        <p:spPr>
          <a:xfrm>
            <a:off x="6858000" y="2209800"/>
            <a:ext cx="304800" cy="304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16" name="Rectangle 15"/>
          <p:cNvSpPr/>
          <p:nvPr/>
        </p:nvSpPr>
        <p:spPr>
          <a:xfrm>
            <a:off x="6248400" y="1676400"/>
            <a:ext cx="304800" cy="304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17" name="Rectangle 16"/>
          <p:cNvSpPr/>
          <p:nvPr/>
        </p:nvSpPr>
        <p:spPr>
          <a:xfrm>
            <a:off x="6324600" y="2286000"/>
            <a:ext cx="304800" cy="304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cxnSp>
        <p:nvCxnSpPr>
          <p:cNvPr id="19" name="Straight Connector 18"/>
          <p:cNvCxnSpPr/>
          <p:nvPr/>
        </p:nvCxnSpPr>
        <p:spPr>
          <a:xfrm>
            <a:off x="685800" y="2133600"/>
            <a:ext cx="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63300" y="30017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3" name="Oval 22"/>
          <p:cNvSpPr/>
          <p:nvPr/>
        </p:nvSpPr>
        <p:spPr>
          <a:xfrm>
            <a:off x="556550" y="19050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pic>
        <p:nvPicPr>
          <p:cNvPr id="115714" name="Picture 2" descr="Image result for xy axis"/>
          <p:cNvPicPr>
            <a:picLocks noChangeAspect="1" noChangeArrowheads="1"/>
          </p:cNvPicPr>
          <p:nvPr/>
        </p:nvPicPr>
        <p:blipFill>
          <a:blip r:embed="rId4" cstate="print"/>
          <a:srcRect/>
          <a:stretch>
            <a:fillRect/>
          </a:stretch>
        </p:blipFill>
        <p:spPr bwMode="auto">
          <a:xfrm>
            <a:off x="8001000" y="1676400"/>
            <a:ext cx="762000" cy="762000"/>
          </a:xfrm>
          <a:prstGeom prst="rect">
            <a:avLst/>
          </a:prstGeom>
          <a:noFill/>
        </p:spPr>
      </p:pic>
      <p:sp>
        <p:nvSpPr>
          <p:cNvPr id="25" name="TextBox 24"/>
          <p:cNvSpPr txBox="1"/>
          <p:nvPr/>
        </p:nvSpPr>
        <p:spPr>
          <a:xfrm>
            <a:off x="762000" y="2286000"/>
            <a:ext cx="1371600" cy="461665"/>
          </a:xfrm>
          <a:prstGeom prst="rect">
            <a:avLst/>
          </a:prstGeom>
          <a:noFill/>
        </p:spPr>
        <p:txBody>
          <a:bodyPr wrap="square" rtlCol="0">
            <a:spAutoFit/>
          </a:bodyPr>
          <a:lstStyle/>
          <a:p>
            <a:r>
              <a:rPr lang="en-GB" sz="1200" dirty="0">
                <a:latin typeface="Arial" pitchFamily="34" charset="0"/>
                <a:cs typeface="Arial" pitchFamily="34" charset="0"/>
              </a:rPr>
              <a:t>Node numbering in global system</a:t>
            </a:r>
          </a:p>
        </p:txBody>
      </p:sp>
      <p:cxnSp>
        <p:nvCxnSpPr>
          <p:cNvPr id="26" name="Straight Connector 25"/>
          <p:cNvCxnSpPr/>
          <p:nvPr/>
        </p:nvCxnSpPr>
        <p:spPr>
          <a:xfrm>
            <a:off x="3352800" y="2133600"/>
            <a:ext cx="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230300" y="30017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8" name="Oval 27"/>
          <p:cNvSpPr/>
          <p:nvPr/>
        </p:nvSpPr>
        <p:spPr>
          <a:xfrm>
            <a:off x="3223550" y="1905000"/>
            <a:ext cx="228600" cy="2286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9" name="TextBox 28"/>
          <p:cNvSpPr txBox="1"/>
          <p:nvPr/>
        </p:nvSpPr>
        <p:spPr>
          <a:xfrm>
            <a:off x="3429000" y="2239700"/>
            <a:ext cx="1371600" cy="461665"/>
          </a:xfrm>
          <a:prstGeom prst="rect">
            <a:avLst/>
          </a:prstGeom>
          <a:noFill/>
        </p:spPr>
        <p:txBody>
          <a:bodyPr wrap="square" rtlCol="0">
            <a:spAutoFit/>
          </a:bodyPr>
          <a:lstStyle/>
          <a:p>
            <a:r>
              <a:rPr lang="en-GB" sz="1200" dirty="0">
                <a:latin typeface="Arial" pitchFamily="34" charset="0"/>
                <a:cs typeface="Arial" pitchFamily="34" charset="0"/>
              </a:rPr>
              <a:t>Node numbering in local system</a:t>
            </a:r>
          </a:p>
        </p:txBody>
      </p:sp>
      <p:cxnSp>
        <p:nvCxnSpPr>
          <p:cNvPr id="31" name="Straight Connector 30"/>
          <p:cNvCxnSpPr>
            <a:stCxn id="22" idx="6"/>
          </p:cNvCxnSpPr>
          <p:nvPr/>
        </p:nvCxnSpPr>
        <p:spPr>
          <a:xfrm>
            <a:off x="791900" y="3116000"/>
            <a:ext cx="960700" cy="820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nvGraphicFramePr>
        <p:xfrm>
          <a:off x="1092200" y="2743200"/>
          <a:ext cx="508000" cy="203200"/>
        </p:xfrm>
        <a:graphic>
          <a:graphicData uri="http://schemas.openxmlformats.org/presentationml/2006/ole">
            <mc:AlternateContent xmlns:mc="http://schemas.openxmlformats.org/markup-compatibility/2006">
              <mc:Choice xmlns:v="urn:schemas-microsoft-com:vml" Requires="v">
                <p:oleObj spid="_x0000_s116250" name="Equation" r:id="rId5" imgW="507780" imgH="203112" progId="Equation.3">
                  <p:embed/>
                </p:oleObj>
              </mc:Choice>
              <mc:Fallback>
                <p:oleObj name="Equation" r:id="rId5" imgW="507780" imgH="203112"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2743200"/>
                        <a:ext cx="508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6" name="Object 4"/>
          <p:cNvGraphicFramePr>
            <a:graphicFrameLocks noChangeAspect="1"/>
          </p:cNvGraphicFramePr>
          <p:nvPr/>
        </p:nvGraphicFramePr>
        <p:xfrm>
          <a:off x="228600" y="3352800"/>
          <a:ext cx="1322388" cy="392112"/>
        </p:xfrm>
        <a:graphic>
          <a:graphicData uri="http://schemas.openxmlformats.org/presentationml/2006/ole">
            <mc:AlternateContent xmlns:mc="http://schemas.openxmlformats.org/markup-compatibility/2006">
              <mc:Choice xmlns:v="urn:schemas-microsoft-com:vml" Requires="v">
                <p:oleObj spid="_x0000_s116251" name="Equation" r:id="rId7" imgW="685800" imgH="203200" progId="Equation.3">
                  <p:embed/>
                </p:oleObj>
              </mc:Choice>
              <mc:Fallback>
                <p:oleObj name="Equation" r:id="rId7" imgW="685800" imgH="2032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2800"/>
                        <a:ext cx="1322388" cy="39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 name="Picture 3"/>
          <p:cNvPicPr>
            <a:picLocks noChangeAspect="1" noChangeArrowheads="1"/>
          </p:cNvPicPr>
          <p:nvPr/>
        </p:nvPicPr>
        <p:blipFill>
          <a:blip r:embed="rId9" cstate="print"/>
          <a:srcRect/>
          <a:stretch>
            <a:fillRect/>
          </a:stretch>
        </p:blipFill>
        <p:spPr bwMode="auto">
          <a:xfrm>
            <a:off x="228600" y="3886200"/>
            <a:ext cx="1819275" cy="1934581"/>
          </a:xfrm>
          <a:prstGeom prst="rect">
            <a:avLst/>
          </a:prstGeom>
          <a:noFill/>
          <a:ln w="9525">
            <a:solidFill>
              <a:srgbClr val="FF0000"/>
            </a:solidFill>
            <a:miter lim="800000"/>
            <a:headEnd/>
            <a:tailEnd/>
          </a:ln>
        </p:spPr>
      </p:pic>
      <p:graphicFrame>
        <p:nvGraphicFramePr>
          <p:cNvPr id="115717" name="Object 5"/>
          <p:cNvGraphicFramePr>
            <a:graphicFrameLocks noChangeAspect="1"/>
          </p:cNvGraphicFramePr>
          <p:nvPr/>
        </p:nvGraphicFramePr>
        <p:xfrm>
          <a:off x="2133600" y="3962400"/>
          <a:ext cx="1346200" cy="1812925"/>
        </p:xfrm>
        <a:graphic>
          <a:graphicData uri="http://schemas.openxmlformats.org/presentationml/2006/ole">
            <mc:AlternateContent xmlns:mc="http://schemas.openxmlformats.org/markup-compatibility/2006">
              <mc:Choice xmlns:v="urn:schemas-microsoft-com:vml" Requires="v">
                <p:oleObj spid="_x0000_s116252" name="Equation" r:id="rId10" imgW="698500" imgH="939800" progId="Equation.3">
                  <p:embed/>
                </p:oleObj>
              </mc:Choice>
              <mc:Fallback>
                <p:oleObj name="Equation" r:id="rId10" imgW="698500" imgH="93980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3962400"/>
                        <a:ext cx="1346200"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4"/>
          <p:cNvPicPr>
            <a:picLocks noChangeAspect="1" noChangeArrowheads="1"/>
          </p:cNvPicPr>
          <p:nvPr/>
        </p:nvPicPr>
        <p:blipFill>
          <a:blip r:embed="rId12" cstate="print"/>
          <a:srcRect/>
          <a:stretch>
            <a:fillRect/>
          </a:stretch>
        </p:blipFill>
        <p:spPr bwMode="auto">
          <a:xfrm>
            <a:off x="3821112" y="3944075"/>
            <a:ext cx="2033588" cy="1066800"/>
          </a:xfrm>
          <a:prstGeom prst="rect">
            <a:avLst/>
          </a:prstGeom>
          <a:noFill/>
          <a:ln w="9525">
            <a:solidFill>
              <a:srgbClr val="FF0000"/>
            </a:solidFill>
            <a:miter lim="800000"/>
            <a:headEnd/>
            <a:tailEnd/>
          </a:ln>
        </p:spPr>
      </p:pic>
      <p:graphicFrame>
        <p:nvGraphicFramePr>
          <p:cNvPr id="115718" name="Object 6"/>
          <p:cNvGraphicFramePr>
            <a:graphicFrameLocks noChangeAspect="1"/>
          </p:cNvGraphicFramePr>
          <p:nvPr/>
        </p:nvGraphicFramePr>
        <p:xfrm>
          <a:off x="3810000" y="5054600"/>
          <a:ext cx="5116513" cy="1574800"/>
        </p:xfrm>
        <a:graphic>
          <a:graphicData uri="http://schemas.openxmlformats.org/presentationml/2006/ole">
            <mc:AlternateContent xmlns:mc="http://schemas.openxmlformats.org/markup-compatibility/2006">
              <mc:Choice xmlns:v="urn:schemas-microsoft-com:vml" Requires="v">
                <p:oleObj spid="_x0000_s116253" name="Equation" r:id="rId13" imgW="2971800" imgH="914400" progId="Equation.3">
                  <p:embed/>
                </p:oleObj>
              </mc:Choice>
              <mc:Fallback>
                <p:oleObj name="Equation" r:id="rId13" imgW="2971800" imgH="9144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5054600"/>
                        <a:ext cx="5116513" cy="157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Oval Callout 38"/>
          <p:cNvSpPr/>
          <p:nvPr/>
        </p:nvSpPr>
        <p:spPr>
          <a:xfrm>
            <a:off x="2209800" y="5791200"/>
            <a:ext cx="1447800" cy="457200"/>
          </a:xfrm>
          <a:prstGeom prst="wedgeEllipseCallout">
            <a:avLst>
              <a:gd name="adj1" fmla="val 115876"/>
              <a:gd name="adj2" fmla="val -122311"/>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Cos</a:t>
            </a:r>
            <a:r>
              <a:rPr lang="el-GR" dirty="0">
                <a:latin typeface="Arial"/>
                <a:cs typeface="Arial"/>
              </a:rPr>
              <a:t>α</a:t>
            </a:r>
            <a:endParaRPr lang="en-GB" dirty="0"/>
          </a:p>
        </p:txBody>
      </p:sp>
      <p:sp>
        <p:nvSpPr>
          <p:cNvPr id="40" name="Oval Callout 39"/>
          <p:cNvSpPr/>
          <p:nvPr/>
        </p:nvSpPr>
        <p:spPr>
          <a:xfrm>
            <a:off x="2209800" y="6324600"/>
            <a:ext cx="1447800" cy="457200"/>
          </a:xfrm>
          <a:prstGeom prst="wedgeEllipseCallout">
            <a:avLst>
              <a:gd name="adj1" fmla="val 184630"/>
              <a:gd name="adj2" fmla="val -218513"/>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Sin</a:t>
            </a:r>
            <a:r>
              <a:rPr lang="el-GR" dirty="0">
                <a:latin typeface="Arial"/>
                <a:cs typeface="Arial"/>
              </a:rPr>
              <a:t>α</a:t>
            </a:r>
            <a:endParaRPr lang="en-GB" dirty="0"/>
          </a:p>
        </p:txBody>
      </p:sp>
      <p:cxnSp>
        <p:nvCxnSpPr>
          <p:cNvPr id="38" name="Straight Arrow Connector 37"/>
          <p:cNvCxnSpPr/>
          <p:nvPr/>
        </p:nvCxnSpPr>
        <p:spPr>
          <a:xfrm flipH="1" flipV="1">
            <a:off x="7045125" y="2712720"/>
            <a:ext cx="0" cy="381000"/>
          </a:xfrm>
          <a:prstGeom prst="straightConnector1">
            <a:avLst/>
          </a:prstGeom>
          <a:ln w="2222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010400" y="2514600"/>
            <a:ext cx="228600" cy="369332"/>
          </a:xfrm>
          <a:prstGeom prst="rect">
            <a:avLst/>
          </a:prstGeom>
          <a:noFill/>
          <a:ln>
            <a:noFill/>
            <a:prstDash val="solid"/>
          </a:ln>
        </p:spPr>
        <p:txBody>
          <a:bodyPr wrap="square" rtlCol="0">
            <a:spAutoFit/>
          </a:bodyPr>
          <a:lstStyle/>
          <a:p>
            <a:r>
              <a:rPr lang="en-GB" b="1" i="1" dirty="0">
                <a:solidFill>
                  <a:srgbClr val="FF0000"/>
                </a:solidFill>
              </a:rPr>
              <a:t>x</a:t>
            </a:r>
          </a:p>
        </p:txBody>
      </p:sp>
      <p:graphicFrame>
        <p:nvGraphicFramePr>
          <p:cNvPr id="42" name="Object 41"/>
          <p:cNvGraphicFramePr>
            <a:graphicFrameLocks noChangeAspect="1"/>
          </p:cNvGraphicFramePr>
          <p:nvPr/>
        </p:nvGraphicFramePr>
        <p:xfrm>
          <a:off x="5920450" y="4084900"/>
          <a:ext cx="2507582" cy="774700"/>
        </p:xfrm>
        <a:graphic>
          <a:graphicData uri="http://schemas.openxmlformats.org/presentationml/2006/ole">
            <mc:AlternateContent xmlns:mc="http://schemas.openxmlformats.org/markup-compatibility/2006">
              <mc:Choice xmlns:v="urn:schemas-microsoft-com:vml" Requires="v">
                <p:oleObj spid="_x0000_s116254" name="Equation" r:id="rId15" imgW="1562100" imgH="482600" progId="Equation.3">
                  <p:embed/>
                </p:oleObj>
              </mc:Choice>
              <mc:Fallback>
                <p:oleObj name="Equation" r:id="rId15" imgW="1562100" imgH="48260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0450" y="4084900"/>
                        <a:ext cx="2507582" cy="77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Oval Callout 42"/>
          <p:cNvSpPr/>
          <p:nvPr/>
        </p:nvSpPr>
        <p:spPr>
          <a:xfrm>
            <a:off x="7273725" y="2534603"/>
            <a:ext cx="261276" cy="315912"/>
          </a:xfrm>
          <a:prstGeom prst="wedgeEllipseCallout">
            <a:avLst>
              <a:gd name="adj1" fmla="val -78086"/>
              <a:gd name="adj2" fmla="val 93903"/>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Arial"/>
                <a:cs typeface="Arial"/>
              </a:rPr>
              <a:t>α</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5717"/>
                                        </p:tgtEl>
                                        <p:attrNameLst>
                                          <p:attrName>style.visibility</p:attrName>
                                        </p:attrNameLst>
                                      </p:cBhvr>
                                      <p:to>
                                        <p:strVal val="visible"/>
                                      </p:to>
                                    </p:set>
                                    <p:animEffect transition="in" filter="blinds(horizontal)">
                                      <p:cBhvr>
                                        <p:cTn id="57" dur="500"/>
                                        <p:tgtEl>
                                          <p:spTgt spid="1157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linds(horizontal)">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5718"/>
                                        </p:tgtEl>
                                        <p:attrNameLst>
                                          <p:attrName>style.visibility</p:attrName>
                                        </p:attrNameLst>
                                      </p:cBhvr>
                                      <p:to>
                                        <p:strVal val="visible"/>
                                      </p:to>
                                    </p:set>
                                    <p:animEffect transition="in" filter="blinds(horizontal)">
                                      <p:cBhvr>
                                        <p:cTn id="72" dur="500"/>
                                        <p:tgtEl>
                                          <p:spTgt spid="1157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linds(horizontal)">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linds(horizontal)">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blinds(horizontal)">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39" grpId="0" animBg="1"/>
      <p:bldP spid="40"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stiffness matrix</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27</a:t>
            </a:fld>
            <a:endParaRPr lang="en-GB"/>
          </a:p>
        </p:txBody>
      </p:sp>
      <p:pic>
        <p:nvPicPr>
          <p:cNvPr id="12290" name="Picture 2"/>
          <p:cNvPicPr>
            <a:picLocks noChangeAspect="1" noChangeArrowheads="1"/>
          </p:cNvPicPr>
          <p:nvPr/>
        </p:nvPicPr>
        <p:blipFill>
          <a:blip r:embed="rId2" cstate="print"/>
          <a:srcRect/>
          <a:stretch>
            <a:fillRect/>
          </a:stretch>
        </p:blipFill>
        <p:spPr bwMode="auto">
          <a:xfrm>
            <a:off x="619028" y="1752600"/>
            <a:ext cx="3471008" cy="1676400"/>
          </a:xfrm>
          <a:prstGeom prst="rect">
            <a:avLst/>
          </a:prstGeom>
          <a:noFill/>
          <a:ln w="9525">
            <a:solidFill>
              <a:schemeClr val="tx1"/>
            </a:solid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800600" y="1752599"/>
            <a:ext cx="3657600" cy="1683143"/>
          </a:xfrm>
          <a:prstGeom prst="rect">
            <a:avLst/>
          </a:prstGeom>
          <a:noFill/>
          <a:ln w="9525">
            <a:solidFill>
              <a:schemeClr val="tx1"/>
            </a:solid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609600" y="4038600"/>
            <a:ext cx="3489864" cy="1676400"/>
          </a:xfrm>
          <a:prstGeom prst="rect">
            <a:avLst/>
          </a:prstGeom>
          <a:noFill/>
          <a:ln w="9525">
            <a:solidFill>
              <a:schemeClr val="tx1"/>
            </a:solid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4800600" y="4000500"/>
            <a:ext cx="3657600" cy="1752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par>
                                <p:cTn id="8" presetID="3" presetClass="entr" presetSubtype="1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blinds(horizontal)">
                                      <p:cBhvr>
                                        <p:cTn id="10" dur="500"/>
                                        <p:tgtEl>
                                          <p:spTgt spid="1229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blinds(horizontal)">
                                      <p:cBhvr>
                                        <p:cTn id="15" dur="500"/>
                                        <p:tgtEl>
                                          <p:spTgt spid="12291"/>
                                        </p:tgtEl>
                                      </p:cBhvr>
                                    </p:animEffect>
                                  </p:childTnLst>
                                </p:cTn>
                              </p:par>
                              <p:par>
                                <p:cTn id="16" presetID="3" presetClass="entr" presetSubtype="10" fill="hold" nodeType="with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blinds(horizontal)">
                                      <p:cBhvr>
                                        <p:cTn id="1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in global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28</a:t>
            </a:fld>
            <a:endParaRPr lang="en-GB"/>
          </a:p>
        </p:txBody>
      </p:sp>
      <p:sp>
        <p:nvSpPr>
          <p:cNvPr id="6" name="Content Placeholder 5"/>
          <p:cNvSpPr>
            <a:spLocks noGrp="1"/>
          </p:cNvSpPr>
          <p:nvPr>
            <p:ph sz="quarter" idx="1"/>
          </p:nvPr>
        </p:nvSpPr>
        <p:spPr/>
        <p:txBody>
          <a:bodyPr/>
          <a:lstStyle/>
          <a:p>
            <a:r>
              <a:rPr lang="en-GB" dirty="0"/>
              <a:t>We know for springs;</a:t>
            </a:r>
          </a:p>
          <a:p>
            <a:r>
              <a:rPr lang="en-GB" dirty="0"/>
              <a:t>Using similar concept for truss elements we have (in global system);</a:t>
            </a:r>
          </a:p>
        </p:txBody>
      </p:sp>
      <p:graphicFrame>
        <p:nvGraphicFramePr>
          <p:cNvPr id="13315" name="Content Placeholder 4"/>
          <p:cNvGraphicFramePr>
            <a:graphicFrameLocks noChangeAspect="1"/>
          </p:cNvGraphicFramePr>
          <p:nvPr/>
        </p:nvGraphicFramePr>
        <p:xfrm>
          <a:off x="4038600" y="1600200"/>
          <a:ext cx="1201615" cy="381000"/>
        </p:xfrm>
        <a:graphic>
          <a:graphicData uri="http://schemas.openxmlformats.org/presentationml/2006/ole">
            <mc:AlternateContent xmlns:mc="http://schemas.openxmlformats.org/markup-compatibility/2006">
              <mc:Choice xmlns:v="urn:schemas-microsoft-com:vml" Requires="v">
                <p:oleObj spid="_x0000_s13631" name="Equation" r:id="rId3" imgW="520474" imgH="165028" progId="Equation.3">
                  <p:embed/>
                </p:oleObj>
              </mc:Choice>
              <mc:Fallback>
                <p:oleObj name="Equation" r:id="rId3" imgW="520474" imgH="165028" progId="Equation.3">
                  <p:embed/>
                  <p:pic>
                    <p:nvPicPr>
                      <p:cNvPr id="0"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00200"/>
                        <a:ext cx="120161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p:cNvPicPr>
            <a:picLocks noChangeAspect="1" noChangeArrowheads="1"/>
          </p:cNvPicPr>
          <p:nvPr/>
        </p:nvPicPr>
        <p:blipFill>
          <a:blip r:embed="rId5" cstate="print"/>
          <a:srcRect/>
          <a:stretch>
            <a:fillRect/>
          </a:stretch>
        </p:blipFill>
        <p:spPr bwMode="auto">
          <a:xfrm>
            <a:off x="914400" y="3864242"/>
            <a:ext cx="1779116" cy="1850758"/>
          </a:xfrm>
          <a:prstGeom prst="rect">
            <a:avLst/>
          </a:prstGeom>
          <a:noFill/>
          <a:ln w="9525">
            <a:solidFill>
              <a:srgbClr val="FF0000"/>
            </a:solidFill>
            <a:miter lim="800000"/>
            <a:headEnd/>
            <a:tailEnd/>
          </a:ln>
        </p:spPr>
      </p:pic>
      <p:pic>
        <p:nvPicPr>
          <p:cNvPr id="11" name="Picture 3"/>
          <p:cNvPicPr>
            <a:picLocks noChangeAspect="1" noChangeArrowheads="1"/>
          </p:cNvPicPr>
          <p:nvPr/>
        </p:nvPicPr>
        <p:blipFill>
          <a:blip r:embed="rId6" cstate="print"/>
          <a:srcRect l="37173" r="4188"/>
          <a:stretch>
            <a:fillRect/>
          </a:stretch>
        </p:blipFill>
        <p:spPr bwMode="auto">
          <a:xfrm>
            <a:off x="6858001" y="3866077"/>
            <a:ext cx="1034369" cy="1847088"/>
          </a:xfrm>
          <a:prstGeom prst="rect">
            <a:avLst/>
          </a:prstGeom>
          <a:noFill/>
          <a:ln w="9525">
            <a:solidFill>
              <a:srgbClr val="FF0000"/>
            </a:solidFill>
            <a:miter lim="800000"/>
            <a:headEnd/>
            <a:tailEnd/>
          </a:ln>
        </p:spPr>
      </p:pic>
      <p:pic>
        <p:nvPicPr>
          <p:cNvPr id="12" name="Picture 3"/>
          <p:cNvPicPr>
            <a:picLocks noChangeAspect="1" noChangeArrowheads="1"/>
          </p:cNvPicPr>
          <p:nvPr/>
        </p:nvPicPr>
        <p:blipFill>
          <a:blip r:embed="rId7" cstate="print"/>
          <a:srcRect/>
          <a:stretch>
            <a:fillRect/>
          </a:stretch>
        </p:blipFill>
        <p:spPr bwMode="auto">
          <a:xfrm>
            <a:off x="2768827" y="3866077"/>
            <a:ext cx="4013864" cy="1847088"/>
          </a:xfrm>
          <a:prstGeom prst="rect">
            <a:avLst/>
          </a:prstGeom>
          <a:noFill/>
          <a:ln w="9525">
            <a:solidFill>
              <a:srgbClr val="FF0000"/>
            </a:solidFill>
            <a:miter lim="800000"/>
            <a:headEnd/>
            <a:tailEnd/>
          </a:ln>
        </p:spPr>
      </p:pic>
      <p:graphicFrame>
        <p:nvGraphicFramePr>
          <p:cNvPr id="13318" name="Content Placeholder 4"/>
          <p:cNvGraphicFramePr>
            <a:graphicFrameLocks noChangeAspect="1"/>
          </p:cNvGraphicFramePr>
          <p:nvPr/>
        </p:nvGraphicFramePr>
        <p:xfrm>
          <a:off x="809625" y="3048000"/>
          <a:ext cx="1552575" cy="527050"/>
        </p:xfrm>
        <a:graphic>
          <a:graphicData uri="http://schemas.openxmlformats.org/presentationml/2006/ole">
            <mc:AlternateContent xmlns:mc="http://schemas.openxmlformats.org/markup-compatibility/2006">
              <mc:Choice xmlns:v="urn:schemas-microsoft-com:vml" Requires="v">
                <p:oleObj spid="_x0000_s13632" name="Equation" r:id="rId8" imgW="672808" imgH="228501" progId="Equation.3">
                  <p:embed/>
                </p:oleObj>
              </mc:Choice>
              <mc:Fallback>
                <p:oleObj name="Equation" r:id="rId8" imgW="672808" imgH="228501" progId="Equation.3">
                  <p:embed/>
                  <p:pic>
                    <p:nvPicPr>
                      <p:cNvPr id="0" name="Picture 1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625" y="3048000"/>
                        <a:ext cx="15525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flipV="1">
            <a:off x="3657600" y="4789621"/>
            <a:ext cx="4158570" cy="10979"/>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05400" y="3886200"/>
            <a:ext cx="0" cy="1676401"/>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841500" y="4800600"/>
            <a:ext cx="533400" cy="0"/>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6200" y="3505200"/>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a:t>
            </a:r>
            <a:r>
              <a:rPr lang="en-GB" i="1" dirty="0" err="1">
                <a:solidFill>
                  <a:schemeClr val="accent6">
                    <a:lumMod val="50000"/>
                  </a:schemeClr>
                </a:solidFill>
                <a:latin typeface="Times New Roman" pitchFamily="18" charset="0"/>
                <a:cs typeface="Times New Roman" pitchFamily="18" charset="0"/>
              </a:rPr>
              <a:t>i</a:t>
            </a:r>
            <a:endParaRPr lang="en-GB" i="1" dirty="0">
              <a:solidFill>
                <a:schemeClr val="accent6">
                  <a:lumMod val="50000"/>
                </a:schemeClr>
              </a:solidFill>
              <a:latin typeface="Times New Roman" pitchFamily="18" charset="0"/>
              <a:cs typeface="Times New Roman" pitchFamily="18" charset="0"/>
            </a:endParaRPr>
          </a:p>
        </p:txBody>
      </p:sp>
      <p:sp>
        <p:nvSpPr>
          <p:cNvPr id="21" name="TextBox 20"/>
          <p:cNvSpPr txBox="1"/>
          <p:nvPr/>
        </p:nvSpPr>
        <p:spPr>
          <a:xfrm>
            <a:off x="5334000" y="3505200"/>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j</a:t>
            </a:r>
          </a:p>
        </p:txBody>
      </p:sp>
      <p:sp>
        <p:nvSpPr>
          <p:cNvPr id="22" name="TextBox 21"/>
          <p:cNvSpPr txBox="1"/>
          <p:nvPr/>
        </p:nvSpPr>
        <p:spPr>
          <a:xfrm>
            <a:off x="2819400" y="3897868"/>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a:t>
            </a:r>
            <a:r>
              <a:rPr lang="en-GB" i="1" dirty="0" err="1">
                <a:solidFill>
                  <a:schemeClr val="accent6">
                    <a:lumMod val="50000"/>
                  </a:schemeClr>
                </a:solidFill>
                <a:latin typeface="Times New Roman" pitchFamily="18" charset="0"/>
                <a:cs typeface="Times New Roman" pitchFamily="18" charset="0"/>
              </a:rPr>
              <a:t>i</a:t>
            </a:r>
            <a:endParaRPr lang="en-GB" i="1" dirty="0">
              <a:solidFill>
                <a:schemeClr val="accent6">
                  <a:lumMod val="50000"/>
                </a:schemeClr>
              </a:solidFill>
              <a:latin typeface="Times New Roman" pitchFamily="18" charset="0"/>
              <a:cs typeface="Times New Roman" pitchFamily="18" charset="0"/>
            </a:endParaRPr>
          </a:p>
        </p:txBody>
      </p:sp>
      <p:sp>
        <p:nvSpPr>
          <p:cNvPr id="23" name="TextBox 22"/>
          <p:cNvSpPr txBox="1"/>
          <p:nvPr/>
        </p:nvSpPr>
        <p:spPr>
          <a:xfrm>
            <a:off x="2819400" y="5257800"/>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29</a:t>
            </a:fld>
            <a:endParaRPr lang="en-GB"/>
          </a:p>
        </p:txBody>
      </p:sp>
      <p:sp>
        <p:nvSpPr>
          <p:cNvPr id="15" name="Content Placeholder 14"/>
          <p:cNvSpPr>
            <a:spLocks noGrp="1"/>
          </p:cNvSpPr>
          <p:nvPr>
            <p:ph sz="quarter" idx="1"/>
          </p:nvPr>
        </p:nvSpPr>
        <p:spPr/>
        <p:txBody>
          <a:bodyPr/>
          <a:lstStyle/>
          <a:p>
            <a:endParaRPr lang="en-GB" dirty="0"/>
          </a:p>
          <a:p>
            <a:endParaRPr lang="en-GB" dirty="0"/>
          </a:p>
          <a:p>
            <a:endParaRPr lang="en-GB" dirty="0"/>
          </a:p>
          <a:p>
            <a:endParaRPr lang="en-GB" dirty="0"/>
          </a:p>
          <a:p>
            <a:pPr>
              <a:buNone/>
            </a:pPr>
            <a:endParaRPr lang="en-GB" dirty="0"/>
          </a:p>
        </p:txBody>
      </p:sp>
      <p:pic>
        <p:nvPicPr>
          <p:cNvPr id="5" name="Picture 5"/>
          <p:cNvPicPr>
            <a:picLocks noChangeAspect="1" noChangeArrowheads="1"/>
          </p:cNvPicPr>
          <p:nvPr/>
        </p:nvPicPr>
        <p:blipFill>
          <a:blip r:embed="rId3" cstate="print"/>
          <a:srcRect/>
          <a:stretch>
            <a:fillRect/>
          </a:stretch>
        </p:blipFill>
        <p:spPr bwMode="auto">
          <a:xfrm>
            <a:off x="914400" y="1959242"/>
            <a:ext cx="1779116" cy="1850758"/>
          </a:xfrm>
          <a:prstGeom prst="rect">
            <a:avLst/>
          </a:prstGeom>
          <a:noFill/>
          <a:ln w="9525">
            <a:solidFill>
              <a:srgbClr val="FF0000"/>
            </a:solidFill>
            <a:miter lim="800000"/>
            <a:headEnd/>
            <a:tailEnd/>
          </a:ln>
        </p:spPr>
      </p:pic>
      <p:pic>
        <p:nvPicPr>
          <p:cNvPr id="6" name="Picture 3"/>
          <p:cNvPicPr>
            <a:picLocks noChangeAspect="1" noChangeArrowheads="1"/>
          </p:cNvPicPr>
          <p:nvPr/>
        </p:nvPicPr>
        <p:blipFill>
          <a:blip r:embed="rId4" cstate="print"/>
          <a:srcRect l="37173" r="4188"/>
          <a:stretch>
            <a:fillRect/>
          </a:stretch>
        </p:blipFill>
        <p:spPr bwMode="auto">
          <a:xfrm>
            <a:off x="6858001" y="1961077"/>
            <a:ext cx="1034369" cy="1847088"/>
          </a:xfrm>
          <a:prstGeom prst="rect">
            <a:avLst/>
          </a:prstGeom>
          <a:noFill/>
          <a:ln w="9525">
            <a:solidFill>
              <a:srgbClr val="FF0000"/>
            </a:solid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2768827" y="1961077"/>
            <a:ext cx="4013864" cy="1847088"/>
          </a:xfrm>
          <a:prstGeom prst="rect">
            <a:avLst/>
          </a:prstGeom>
          <a:noFill/>
          <a:ln w="9525">
            <a:solidFill>
              <a:srgbClr val="FF0000"/>
            </a:solidFill>
            <a:miter lim="800000"/>
            <a:headEnd/>
            <a:tailEnd/>
          </a:ln>
        </p:spPr>
      </p:pic>
      <p:cxnSp>
        <p:nvCxnSpPr>
          <p:cNvPr id="8" name="Straight Connector 7"/>
          <p:cNvCxnSpPr/>
          <p:nvPr/>
        </p:nvCxnSpPr>
        <p:spPr>
          <a:xfrm flipV="1">
            <a:off x="3657600" y="2884621"/>
            <a:ext cx="4158570" cy="10979"/>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105400" y="1981200"/>
            <a:ext cx="0" cy="1676401"/>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41500" y="2895600"/>
            <a:ext cx="533400" cy="0"/>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200" y="1600200"/>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a:t>
            </a:r>
            <a:r>
              <a:rPr lang="en-GB" i="1" dirty="0" err="1">
                <a:solidFill>
                  <a:schemeClr val="accent6">
                    <a:lumMod val="50000"/>
                  </a:schemeClr>
                </a:solidFill>
                <a:latin typeface="Times New Roman" pitchFamily="18" charset="0"/>
                <a:cs typeface="Times New Roman" pitchFamily="18" charset="0"/>
              </a:rPr>
              <a:t>i</a:t>
            </a:r>
            <a:endParaRPr lang="en-GB" i="1" dirty="0">
              <a:solidFill>
                <a:schemeClr val="accent6">
                  <a:lumMod val="50000"/>
                </a:schemeClr>
              </a:solidFill>
              <a:latin typeface="Times New Roman" pitchFamily="18" charset="0"/>
              <a:cs typeface="Times New Roman" pitchFamily="18" charset="0"/>
            </a:endParaRPr>
          </a:p>
        </p:txBody>
      </p:sp>
      <p:sp>
        <p:nvSpPr>
          <p:cNvPr id="12" name="TextBox 11"/>
          <p:cNvSpPr txBox="1"/>
          <p:nvPr/>
        </p:nvSpPr>
        <p:spPr>
          <a:xfrm>
            <a:off x="5334000" y="1600200"/>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j</a:t>
            </a:r>
          </a:p>
        </p:txBody>
      </p:sp>
      <p:sp>
        <p:nvSpPr>
          <p:cNvPr id="13" name="TextBox 12"/>
          <p:cNvSpPr txBox="1"/>
          <p:nvPr/>
        </p:nvSpPr>
        <p:spPr>
          <a:xfrm>
            <a:off x="2819400" y="1992868"/>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a:t>
            </a:r>
            <a:r>
              <a:rPr lang="en-GB" i="1" dirty="0" err="1">
                <a:solidFill>
                  <a:schemeClr val="accent6">
                    <a:lumMod val="50000"/>
                  </a:schemeClr>
                </a:solidFill>
                <a:latin typeface="Times New Roman" pitchFamily="18" charset="0"/>
                <a:cs typeface="Times New Roman" pitchFamily="18" charset="0"/>
              </a:rPr>
              <a:t>i</a:t>
            </a:r>
            <a:endParaRPr lang="en-GB" i="1" dirty="0">
              <a:solidFill>
                <a:schemeClr val="accent6">
                  <a:lumMod val="50000"/>
                </a:schemeClr>
              </a:solidFill>
              <a:latin typeface="Times New Roman" pitchFamily="18" charset="0"/>
              <a:cs typeface="Times New Roman" pitchFamily="18" charset="0"/>
            </a:endParaRPr>
          </a:p>
        </p:txBody>
      </p:sp>
      <p:sp>
        <p:nvSpPr>
          <p:cNvPr id="14" name="TextBox 13"/>
          <p:cNvSpPr txBox="1"/>
          <p:nvPr/>
        </p:nvSpPr>
        <p:spPr>
          <a:xfrm>
            <a:off x="2819400" y="3352800"/>
            <a:ext cx="990600" cy="369332"/>
          </a:xfrm>
          <a:prstGeom prst="rect">
            <a:avLst/>
          </a:prstGeom>
          <a:noFill/>
        </p:spPr>
        <p:txBody>
          <a:bodyPr wrap="square" rtlCol="0">
            <a:spAutoFit/>
          </a:bodyPr>
          <a:lstStyle/>
          <a:p>
            <a:r>
              <a:rPr lang="en-GB" i="1" dirty="0">
                <a:solidFill>
                  <a:schemeClr val="accent6">
                    <a:lumMod val="50000"/>
                  </a:schemeClr>
                </a:solidFill>
                <a:latin typeface="Times New Roman" pitchFamily="18" charset="0"/>
                <a:cs typeface="Times New Roman" pitchFamily="18" charset="0"/>
              </a:rPr>
              <a:t>Node j</a:t>
            </a:r>
          </a:p>
        </p:txBody>
      </p:sp>
      <p:graphicFrame>
        <p:nvGraphicFramePr>
          <p:cNvPr id="16" name="Object 15"/>
          <p:cNvGraphicFramePr>
            <a:graphicFrameLocks noChangeAspect="1"/>
          </p:cNvGraphicFramePr>
          <p:nvPr/>
        </p:nvGraphicFramePr>
        <p:xfrm>
          <a:off x="1524000" y="4038600"/>
          <a:ext cx="5699760" cy="1676400"/>
        </p:xfrm>
        <a:graphic>
          <a:graphicData uri="http://schemas.openxmlformats.org/presentationml/2006/ole">
            <mc:AlternateContent xmlns:mc="http://schemas.openxmlformats.org/markup-compatibility/2006">
              <mc:Choice xmlns:v="urn:schemas-microsoft-com:vml" Requires="v">
                <p:oleObj spid="_x0000_s145516" name="Equation" r:id="rId6" imgW="3022600" imgH="889000" progId="Equation.3">
                  <p:embed/>
                </p:oleObj>
              </mc:Choice>
              <mc:Fallback>
                <p:oleObj name="Equation" r:id="rId6" imgW="3022600" imgH="889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038600"/>
                        <a:ext cx="569976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Familiarisation with Finite Element Analysis and Methods (FEA) of truss elements;</a:t>
            </a:r>
          </a:p>
          <a:p>
            <a:r>
              <a:rPr lang="en-GB" dirty="0"/>
              <a:t>Familiarity with the concepts of local and global stiffness matrices, strain matrix, shape functions, force matrix, displacement matrix </a:t>
            </a:r>
            <a:r>
              <a:rPr lang="en-GB" dirty="0" err="1"/>
              <a:t>etc</a:t>
            </a:r>
            <a:r>
              <a:rPr lang="en-GB" dirty="0"/>
              <a:t>;</a:t>
            </a:r>
          </a:p>
          <a:p>
            <a:r>
              <a:rPr lang="en-GB" dirty="0"/>
              <a:t>Ability to assemble global stiffness matrix for a truss shape structure;</a:t>
            </a:r>
          </a:p>
          <a:p>
            <a:r>
              <a:rPr lang="en-GB" dirty="0"/>
              <a:t>Familiarisation with Finite Element Modelling (FEM) of truss structures using ABAQUS CAE (Tutorial).</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51801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 stresses/strain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30</a:t>
            </a:fld>
            <a:endParaRPr lang="en-GB"/>
          </a:p>
        </p:txBody>
      </p:sp>
      <p:sp>
        <p:nvSpPr>
          <p:cNvPr id="4" name="Content Placeholder 3"/>
          <p:cNvSpPr>
            <a:spLocks noGrp="1"/>
          </p:cNvSpPr>
          <p:nvPr>
            <p:ph sz="quarter" idx="1"/>
          </p:nvPr>
        </p:nvSpPr>
        <p:spPr>
          <a:xfrm>
            <a:off x="301752" y="2286000"/>
            <a:ext cx="8503920" cy="3813048"/>
          </a:xfrm>
        </p:spPr>
        <p:txBody>
          <a:bodyPr/>
          <a:lstStyle/>
          <a:p>
            <a:r>
              <a:rPr lang="en-GB" dirty="0"/>
              <a:t>Therefore in FEA, the entire structure is discretised into elements;</a:t>
            </a:r>
          </a:p>
          <a:p>
            <a:r>
              <a:rPr lang="en-GB" dirty="0"/>
              <a:t>Displacements at nodes are calculated;</a:t>
            </a:r>
          </a:p>
          <a:p>
            <a:r>
              <a:rPr lang="en-GB" dirty="0"/>
              <a:t>Then strains within elements are obtained;</a:t>
            </a:r>
          </a:p>
          <a:p>
            <a:r>
              <a:rPr lang="en-GB" dirty="0"/>
              <a:t>Then stresses within elements are obtained.</a:t>
            </a:r>
          </a:p>
          <a:p>
            <a:endParaRPr lang="en-GB" dirty="0"/>
          </a:p>
        </p:txBody>
      </p:sp>
      <p:pic>
        <p:nvPicPr>
          <p:cNvPr id="14339" name="Picture 3"/>
          <p:cNvPicPr>
            <a:picLocks noChangeAspect="1" noChangeArrowheads="1"/>
          </p:cNvPicPr>
          <p:nvPr/>
        </p:nvPicPr>
        <p:blipFill>
          <a:blip r:embed="rId3" cstate="print"/>
          <a:srcRect/>
          <a:stretch>
            <a:fillRect/>
          </a:stretch>
        </p:blipFill>
        <p:spPr bwMode="auto">
          <a:xfrm>
            <a:off x="3429000" y="1647825"/>
            <a:ext cx="2724150" cy="485775"/>
          </a:xfrm>
          <a:prstGeom prst="rect">
            <a:avLst/>
          </a:prstGeom>
          <a:noFill/>
          <a:ln w="9525">
            <a:solidFill>
              <a:schemeClr val="tx1"/>
            </a:solidFill>
            <a:miter lim="800000"/>
            <a:headEnd/>
            <a:tailEnd/>
          </a:ln>
        </p:spPr>
      </p:pic>
      <p:graphicFrame>
        <p:nvGraphicFramePr>
          <p:cNvPr id="6" name="Object 5"/>
          <p:cNvGraphicFramePr>
            <a:graphicFrameLocks noChangeAspect="1"/>
          </p:cNvGraphicFramePr>
          <p:nvPr/>
        </p:nvGraphicFramePr>
        <p:xfrm>
          <a:off x="533400" y="1676400"/>
          <a:ext cx="2334126" cy="457200"/>
        </p:xfrm>
        <a:graphic>
          <a:graphicData uri="http://schemas.openxmlformats.org/presentationml/2006/ole">
            <mc:AlternateContent xmlns:mc="http://schemas.openxmlformats.org/markup-compatibility/2006">
              <mc:Choice xmlns:v="urn:schemas-microsoft-com:vml" Requires="v">
                <p:oleObj spid="_x0000_s129132" name="Equation" r:id="rId4" imgW="1231366" imgH="241195" progId="Equation.3">
                  <p:embed/>
                </p:oleObj>
              </mc:Choice>
              <mc:Fallback>
                <p:oleObj name="Equation" r:id="rId4" imgW="1231366" imgH="241195"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2334126"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31</a:t>
            </a:fld>
            <a:endParaRPr lang="en-GB"/>
          </a:p>
        </p:txBody>
      </p:sp>
      <p:sp>
        <p:nvSpPr>
          <p:cNvPr id="4" name="Content Placeholder 3"/>
          <p:cNvSpPr>
            <a:spLocks noGrp="1"/>
          </p:cNvSpPr>
          <p:nvPr>
            <p:ph sz="quarter" idx="1"/>
          </p:nvPr>
        </p:nvSpPr>
        <p:spPr/>
        <p:txBody>
          <a:bodyPr/>
          <a:lstStyle/>
          <a:p>
            <a:r>
              <a:rPr lang="en-GB" dirty="0"/>
              <a:t>follow instructions in “T1a.pdf” document to familiarise yourself with </a:t>
            </a:r>
            <a:r>
              <a:rPr lang="en-GB" dirty="0" err="1"/>
              <a:t>Abaqus</a:t>
            </a:r>
            <a:r>
              <a:rPr lang="en-GB" dirty="0"/>
              <a:t> CAE.</a:t>
            </a:r>
          </a:p>
        </p:txBody>
      </p:sp>
    </p:spTree>
    <p:extLst>
      <p:ext uri="{BB962C8B-B14F-4D97-AF65-F5344CB8AC3E}">
        <p14:creationId xmlns:p14="http://schemas.microsoft.com/office/powerpoint/2010/main" val="20410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1b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32</a:t>
            </a:fld>
            <a:endParaRPr lang="en-GB"/>
          </a:p>
        </p:txBody>
      </p:sp>
      <p:sp>
        <p:nvSpPr>
          <p:cNvPr id="4" name="Content Placeholder 3"/>
          <p:cNvSpPr>
            <a:spLocks noGrp="1"/>
          </p:cNvSpPr>
          <p:nvPr>
            <p:ph sz="quarter" idx="1"/>
          </p:nvPr>
        </p:nvSpPr>
        <p:spPr>
          <a:xfrm>
            <a:off x="301752" y="1527048"/>
            <a:ext cx="4956048" cy="4572000"/>
          </a:xfrm>
        </p:spPr>
        <p:txBody>
          <a:bodyPr>
            <a:noAutofit/>
          </a:bodyPr>
          <a:lstStyle/>
          <a:p>
            <a:r>
              <a:rPr lang="en-US" sz="2500" dirty="0"/>
              <a:t>Consider the plane truss structure. Obtain; </a:t>
            </a:r>
          </a:p>
          <a:p>
            <a:pPr lvl="1"/>
            <a:r>
              <a:rPr lang="en-US" sz="2000" dirty="0"/>
              <a:t>Nodal displacements</a:t>
            </a:r>
          </a:p>
          <a:p>
            <a:pPr lvl="1"/>
            <a:r>
              <a:rPr lang="en-US" sz="2000" dirty="0"/>
              <a:t>Forces in each member</a:t>
            </a:r>
          </a:p>
          <a:p>
            <a:pPr lvl="1"/>
            <a:r>
              <a:rPr lang="en-US" sz="2000" dirty="0"/>
              <a:t>Stresses in each member </a:t>
            </a:r>
          </a:p>
          <a:p>
            <a:pPr marL="274320" lvl="1" indent="0">
              <a:buNone/>
            </a:pPr>
            <a:r>
              <a:rPr lang="en-US" sz="2500" dirty="0">
                <a:solidFill>
                  <a:schemeClr val="tx1"/>
                </a:solidFill>
              </a:rPr>
              <a:t>using FEA and record them for the next lecture session.</a:t>
            </a:r>
          </a:p>
          <a:p>
            <a:pPr marL="274320" lvl="1" indent="0">
              <a:buNone/>
            </a:pPr>
            <a:r>
              <a:rPr lang="en-US" sz="2500" dirty="0">
                <a:solidFill>
                  <a:schemeClr val="tx1"/>
                </a:solidFill>
              </a:rPr>
              <a:t>Assume Poisson’s ratio of 0.3</a:t>
            </a:r>
            <a:endParaRPr lang="en-GB" sz="2500" dirty="0">
              <a:solidFill>
                <a:schemeClr val="tx1"/>
              </a:solidFill>
            </a:endParaRPr>
          </a:p>
        </p:txBody>
      </p:sp>
      <p:pic>
        <p:nvPicPr>
          <p:cNvPr id="5" name="Picture 4"/>
          <p:cNvPicPr>
            <a:picLocks noChangeAspect="1"/>
          </p:cNvPicPr>
          <p:nvPr/>
        </p:nvPicPr>
        <p:blipFill>
          <a:blip r:embed="rId2" cstate="print"/>
          <a:stretch>
            <a:fillRect/>
          </a:stretch>
        </p:blipFill>
        <p:spPr>
          <a:xfrm>
            <a:off x="5715000" y="1708708"/>
            <a:ext cx="3145900" cy="3278681"/>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228598" y="5124600"/>
            <a:ext cx="8686801" cy="1200000"/>
          </a:xfrm>
          <a:prstGeom prst="rect">
            <a:avLst/>
          </a:prstGeom>
          <a:ln>
            <a:solidFill>
              <a:srgbClr val="00B050"/>
            </a:solidFill>
          </a:ln>
        </p:spPr>
      </p:pic>
    </p:spTree>
    <p:extLst>
      <p:ext uri="{BB962C8B-B14F-4D97-AF65-F5344CB8AC3E}">
        <p14:creationId xmlns:p14="http://schemas.microsoft.com/office/powerpoint/2010/main" val="38725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81289" tIns="90644" rIns="181289" bIns="90644"/>
          <a:lstStyle/>
          <a:p>
            <a:r>
              <a:rPr lang="en-GB" dirty="0"/>
              <a:t>Summary of last lecture</a:t>
            </a:r>
          </a:p>
        </p:txBody>
      </p:sp>
      <p:sp>
        <p:nvSpPr>
          <p:cNvPr id="3" name="Content Placeholder 2"/>
          <p:cNvSpPr>
            <a:spLocks noGrp="1"/>
          </p:cNvSpPr>
          <p:nvPr>
            <p:ph idx="1"/>
          </p:nvPr>
        </p:nvSpPr>
        <p:spPr>
          <a:xfrm>
            <a:off x="642347" y="1616978"/>
            <a:ext cx="7859306" cy="5134062"/>
          </a:xfrm>
        </p:spPr>
        <p:txBody>
          <a:bodyPr lIns="181289" tIns="90644" rIns="181289" bIns="90644">
            <a:normAutofit/>
          </a:bodyPr>
          <a:lstStyle/>
          <a:p>
            <a:r>
              <a:rPr lang="en-GB" sz="2000" dirty="0"/>
              <a:t>Element stiffness in local system;</a:t>
            </a:r>
          </a:p>
          <a:p>
            <a:r>
              <a:rPr lang="en-GB" sz="2000" dirty="0"/>
              <a:t>Element stiffness in global system;</a:t>
            </a:r>
          </a:p>
          <a:p>
            <a:endParaRPr lang="en-GB" sz="2000" dirty="0"/>
          </a:p>
          <a:p>
            <a:endParaRPr lang="en-GB" sz="2000" dirty="0"/>
          </a:p>
          <a:p>
            <a:endParaRPr lang="en-GB" sz="2000" dirty="0"/>
          </a:p>
          <a:p>
            <a:endParaRPr lang="en-GB" sz="2000" dirty="0"/>
          </a:p>
          <a:p>
            <a:endParaRPr lang="en-GB" sz="2000" dirty="0"/>
          </a:p>
          <a:p>
            <a:r>
              <a:rPr lang="en-GB" sz="2000" dirty="0"/>
              <a:t>Element strains;</a:t>
            </a:r>
          </a:p>
          <a:p>
            <a:endParaRPr lang="en-GB" sz="2000" dirty="0"/>
          </a:p>
          <a:p>
            <a:pPr>
              <a:buNone/>
            </a:pPr>
            <a:endParaRPr lang="en-GB" sz="2000" dirty="0"/>
          </a:p>
          <a:p>
            <a:r>
              <a:rPr lang="en-GB" sz="2000" dirty="0"/>
              <a:t>Element stresses;</a:t>
            </a:r>
          </a:p>
          <a:p>
            <a:r>
              <a:rPr lang="en-GB" sz="2000" dirty="0"/>
              <a:t>Converting local displacements to global ones;</a:t>
            </a:r>
          </a:p>
        </p:txBody>
      </p:sp>
      <p:sp>
        <p:nvSpPr>
          <p:cNvPr id="4" name="Slide Number Placeholder 3"/>
          <p:cNvSpPr>
            <a:spLocks noGrp="1"/>
          </p:cNvSpPr>
          <p:nvPr>
            <p:ph type="sldNum" sz="quarter" idx="12"/>
          </p:nvPr>
        </p:nvSpPr>
        <p:spPr/>
        <p:txBody>
          <a:bodyPr tIns="90644" bIns="90644"/>
          <a:lstStyle/>
          <a:p>
            <a:fld id="{6D22F896-40B5-4ADD-8801-0D06FADFA095}" type="slidenum">
              <a:rPr lang="en-US" smtClean="0"/>
              <a:pPr/>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4224811"/>
              </p:ext>
            </p:extLst>
          </p:nvPr>
        </p:nvGraphicFramePr>
        <p:xfrm>
          <a:off x="5109389" y="1689289"/>
          <a:ext cx="1578579" cy="604007"/>
        </p:xfrm>
        <a:graphic>
          <a:graphicData uri="http://schemas.openxmlformats.org/presentationml/2006/ole">
            <mc:AlternateContent xmlns:mc="http://schemas.openxmlformats.org/markup-compatibility/2006">
              <mc:Choice xmlns:v="urn:schemas-microsoft-com:vml" Requires="v">
                <p:oleObj spid="_x0000_s173373" name="Equation" r:id="rId3" imgW="1193760" imgH="457200" progId="Equation.3">
                  <p:embed/>
                </p:oleObj>
              </mc:Choice>
              <mc:Fallback>
                <p:oleObj name="Equation" r:id="rId3" imgW="119376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389" y="1689289"/>
                        <a:ext cx="1578579" cy="6040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3"/>
          <p:cNvPicPr>
            <a:picLocks noChangeAspect="1" noChangeArrowheads="1"/>
          </p:cNvPicPr>
          <p:nvPr/>
        </p:nvPicPr>
        <p:blipFill>
          <a:blip r:embed="rId5" cstate="print"/>
          <a:srcRect/>
          <a:stretch>
            <a:fillRect/>
          </a:stretch>
        </p:blipFill>
        <p:spPr bwMode="auto">
          <a:xfrm>
            <a:off x="1076793" y="2447489"/>
            <a:ext cx="3269169" cy="1503017"/>
          </a:xfrm>
          <a:prstGeom prst="rect">
            <a:avLst/>
          </a:prstGeom>
          <a:noFill/>
          <a:ln w="9525">
            <a:solidFill>
              <a:schemeClr val="tx1"/>
            </a:solidFill>
            <a:miter lim="800000"/>
            <a:headEnd/>
            <a:tailEnd/>
          </a:ln>
        </p:spPr>
      </p:pic>
      <p:pic>
        <p:nvPicPr>
          <p:cNvPr id="7" name="Picture 6"/>
          <p:cNvPicPr>
            <a:picLocks noChangeAspect="1" noChangeArrowheads="1"/>
          </p:cNvPicPr>
          <p:nvPr/>
        </p:nvPicPr>
        <p:blipFill>
          <a:blip r:embed="rId6" cstate="print"/>
          <a:srcRect/>
          <a:stretch>
            <a:fillRect/>
          </a:stretch>
        </p:blipFill>
        <p:spPr bwMode="auto">
          <a:xfrm>
            <a:off x="4706349" y="2673991"/>
            <a:ext cx="2048793" cy="1032595"/>
          </a:xfrm>
          <a:prstGeom prst="rect">
            <a:avLst/>
          </a:prstGeom>
          <a:noFill/>
          <a:ln w="9525">
            <a:solidFill>
              <a:schemeClr val="tx1"/>
            </a:solidFill>
            <a:miter lim="800000"/>
            <a:headEnd/>
            <a:tailEnd/>
          </a:ln>
        </p:spPr>
      </p:pic>
      <p:pic>
        <p:nvPicPr>
          <p:cNvPr id="8" name="Picture 3"/>
          <p:cNvPicPr>
            <a:picLocks noChangeAspect="1" noChangeArrowheads="1"/>
          </p:cNvPicPr>
          <p:nvPr/>
        </p:nvPicPr>
        <p:blipFill>
          <a:blip r:embed="rId7" cstate="print"/>
          <a:srcRect/>
          <a:stretch>
            <a:fillRect/>
          </a:stretch>
        </p:blipFill>
        <p:spPr bwMode="auto">
          <a:xfrm>
            <a:off x="3211737" y="5200074"/>
            <a:ext cx="2097074" cy="373611"/>
          </a:xfrm>
          <a:prstGeom prst="rect">
            <a:avLst/>
          </a:prstGeom>
          <a:noFill/>
          <a:ln w="9525">
            <a:solidFill>
              <a:schemeClr val="tx1"/>
            </a:solidFill>
            <a:miter lim="800000"/>
            <a:headEnd/>
            <a:tailEnd/>
          </a:ln>
        </p:spPr>
      </p:pic>
      <p:graphicFrame>
        <p:nvGraphicFramePr>
          <p:cNvPr id="9" name="Object 10"/>
          <p:cNvGraphicFramePr>
            <a:graphicFrameLocks noChangeAspect="1"/>
          </p:cNvGraphicFramePr>
          <p:nvPr>
            <p:extLst>
              <p:ext uri="{D42A27DB-BD31-4B8C-83A1-F6EECF244321}">
                <p14:modId xmlns:p14="http://schemas.microsoft.com/office/powerpoint/2010/main" val="3685582872"/>
              </p:ext>
            </p:extLst>
          </p:nvPr>
        </p:nvGraphicFramePr>
        <p:xfrm>
          <a:off x="3056762" y="4486014"/>
          <a:ext cx="1817520" cy="616581"/>
        </p:xfrm>
        <a:graphic>
          <a:graphicData uri="http://schemas.openxmlformats.org/presentationml/2006/ole">
            <mc:AlternateContent xmlns:mc="http://schemas.openxmlformats.org/markup-compatibility/2006">
              <mc:Choice xmlns:v="urn:schemas-microsoft-com:vml" Requires="v">
                <p:oleObj spid="_x0000_s173374" name="Equation" r:id="rId8" imgW="1422400" imgH="482600" progId="Equation.3">
                  <p:embed/>
                </p:oleObj>
              </mc:Choice>
              <mc:Fallback>
                <p:oleObj name="Equation" r:id="rId8" imgW="1422400" imgH="4826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6762" y="4486014"/>
                        <a:ext cx="1817520" cy="616581"/>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35817206"/>
              </p:ext>
            </p:extLst>
          </p:nvPr>
        </p:nvGraphicFramePr>
        <p:xfrm>
          <a:off x="1561500" y="4692702"/>
          <a:ext cx="1347955" cy="397319"/>
        </p:xfrm>
        <a:graphic>
          <a:graphicData uri="http://schemas.openxmlformats.org/presentationml/2006/ole">
            <mc:AlternateContent xmlns:mc="http://schemas.openxmlformats.org/markup-compatibility/2006">
              <mc:Choice xmlns:v="urn:schemas-microsoft-com:vml" Requires="v">
                <p:oleObj spid="_x0000_s173375" name="Equation" r:id="rId10" imgW="774364" imgH="228501" progId="Equation.3">
                  <p:embed/>
                </p:oleObj>
              </mc:Choice>
              <mc:Fallback>
                <p:oleObj name="Equation" r:id="rId10" imgW="774364" imgH="228501"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1500" y="4692702"/>
                        <a:ext cx="1347955" cy="3973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4"/>
          <p:cNvPicPr>
            <a:picLocks noChangeAspect="1" noChangeArrowheads="1"/>
          </p:cNvPicPr>
          <p:nvPr/>
        </p:nvPicPr>
        <p:blipFill>
          <a:blip r:embed="rId12" cstate="print"/>
          <a:srcRect/>
          <a:stretch>
            <a:fillRect/>
          </a:stretch>
        </p:blipFill>
        <p:spPr bwMode="auto">
          <a:xfrm>
            <a:off x="5412718" y="4648340"/>
            <a:ext cx="1728670" cy="906011"/>
          </a:xfrm>
          <a:prstGeom prst="rect">
            <a:avLst/>
          </a:prstGeom>
          <a:noFill/>
          <a:ln w="9525">
            <a:solidFill>
              <a:schemeClr val="tx1"/>
            </a:solidFill>
            <a:miter lim="800000"/>
            <a:headEnd/>
            <a:tailEnd/>
          </a:ln>
        </p:spPr>
      </p:pic>
      <p:pic>
        <p:nvPicPr>
          <p:cNvPr id="15" name="Picture 2"/>
          <p:cNvPicPr>
            <a:picLocks noChangeAspect="1" noChangeArrowheads="1"/>
          </p:cNvPicPr>
          <p:nvPr/>
        </p:nvPicPr>
        <p:blipFill>
          <a:blip r:embed="rId13" cstate="print"/>
          <a:srcRect/>
          <a:stretch>
            <a:fillRect/>
          </a:stretch>
        </p:blipFill>
        <p:spPr bwMode="auto">
          <a:xfrm>
            <a:off x="6376279" y="5694028"/>
            <a:ext cx="1067391" cy="35547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6594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last lecture</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34</a:t>
            </a:fld>
            <a:endParaRPr lang="en-GB"/>
          </a:p>
        </p:txBody>
      </p:sp>
      <p:sp>
        <p:nvSpPr>
          <p:cNvPr id="10" name="Content Placeholder 9"/>
          <p:cNvSpPr>
            <a:spLocks noGrp="1"/>
          </p:cNvSpPr>
          <p:nvPr>
            <p:ph sz="quarter" idx="1"/>
          </p:nvPr>
        </p:nvSpPr>
        <p:spPr/>
        <p:txBody>
          <a:bodyPr/>
          <a:lstStyle/>
          <a:p>
            <a:r>
              <a:rPr lang="en-GB" dirty="0"/>
              <a:t>Linear shape function to approximate inter-nodal displacements.</a:t>
            </a:r>
          </a:p>
        </p:txBody>
      </p:sp>
      <p:pic>
        <p:nvPicPr>
          <p:cNvPr id="7" name="Picture 4"/>
          <p:cNvPicPr>
            <a:picLocks noChangeAspect="1" noChangeArrowheads="1"/>
          </p:cNvPicPr>
          <p:nvPr/>
        </p:nvPicPr>
        <p:blipFill>
          <a:blip r:embed="rId3" cstate="print"/>
          <a:srcRect/>
          <a:stretch>
            <a:fillRect/>
          </a:stretch>
        </p:blipFill>
        <p:spPr bwMode="auto">
          <a:xfrm>
            <a:off x="2869550" y="4293340"/>
            <a:ext cx="3362325" cy="1635879"/>
          </a:xfrm>
          <a:prstGeom prst="rect">
            <a:avLst/>
          </a:prstGeom>
          <a:noFill/>
          <a:ln w="9525">
            <a:solidFill>
              <a:schemeClr val="tx1"/>
            </a:solidFill>
            <a:miter lim="800000"/>
            <a:headEnd/>
            <a:tailEnd/>
          </a:ln>
        </p:spPr>
      </p:pic>
      <p:graphicFrame>
        <p:nvGraphicFramePr>
          <p:cNvPr id="8" name="Object 5"/>
          <p:cNvGraphicFramePr>
            <a:graphicFrameLocks noChangeAspect="1"/>
          </p:cNvGraphicFramePr>
          <p:nvPr>
            <p:extLst>
              <p:ext uri="{D42A27DB-BD31-4B8C-83A1-F6EECF244321}">
                <p14:modId xmlns:p14="http://schemas.microsoft.com/office/powerpoint/2010/main" val="676885921"/>
              </p:ext>
            </p:extLst>
          </p:nvPr>
        </p:nvGraphicFramePr>
        <p:xfrm>
          <a:off x="3798145" y="4100419"/>
          <a:ext cx="1230405" cy="685800"/>
        </p:xfrm>
        <a:graphic>
          <a:graphicData uri="http://schemas.openxmlformats.org/presentationml/2006/ole">
            <mc:AlternateContent xmlns:mc="http://schemas.openxmlformats.org/markup-compatibility/2006">
              <mc:Choice xmlns:v="urn:schemas-microsoft-com:vml" Requires="v">
                <p:oleObj spid="_x0000_s179238" name="Equation" r:id="rId4" imgW="774364" imgH="431613" progId="Equation.3">
                  <p:embed/>
                </p:oleObj>
              </mc:Choice>
              <mc:Fallback>
                <p:oleObj name="Equation" r:id="rId4" imgW="774364"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145" y="4100419"/>
                        <a:ext cx="1230405" cy="685800"/>
                      </a:xfrm>
                      <a:prstGeom prst="rect">
                        <a:avLst/>
                      </a:prstGeom>
                      <a:solidFill>
                        <a:srgbClr val="FFFF00">
                          <a:alpha val="49019"/>
                        </a:srgbClr>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96098024"/>
              </p:ext>
            </p:extLst>
          </p:nvPr>
        </p:nvGraphicFramePr>
        <p:xfrm>
          <a:off x="2438400" y="2957419"/>
          <a:ext cx="4052888" cy="944563"/>
        </p:xfrm>
        <a:graphic>
          <a:graphicData uri="http://schemas.openxmlformats.org/presentationml/2006/ole">
            <mc:AlternateContent xmlns:mc="http://schemas.openxmlformats.org/markup-compatibility/2006">
              <mc:Choice xmlns:v="urn:schemas-microsoft-com:vml" Requires="v">
                <p:oleObj spid="_x0000_s179239" name="Equation" r:id="rId6" imgW="2070000" imgH="482400" progId="Equation.DSMT4">
                  <p:embed/>
                </p:oleObj>
              </mc:Choice>
              <mc:Fallback>
                <p:oleObj name="Equation" r:id="rId6" imgW="2070000" imgH="482400" progId="Equation.DSMT4">
                  <p:embed/>
                  <p:pic>
                    <p:nvPicPr>
                      <p:cNvPr id="0" name=""/>
                      <p:cNvPicPr/>
                      <p:nvPr/>
                    </p:nvPicPr>
                    <p:blipFill>
                      <a:blip r:embed="rId7"/>
                      <a:stretch>
                        <a:fillRect/>
                      </a:stretch>
                    </p:blipFill>
                    <p:spPr>
                      <a:xfrm>
                        <a:off x="2438400" y="2957419"/>
                        <a:ext cx="4052888" cy="944563"/>
                      </a:xfrm>
                      <a:prstGeom prst="rect">
                        <a:avLst/>
                      </a:prstGeom>
                    </p:spPr>
                  </p:pic>
                </p:oleObj>
              </mc:Fallback>
            </mc:AlternateContent>
          </a:graphicData>
        </a:graphic>
      </p:graphicFrame>
    </p:spTree>
    <p:extLst>
      <p:ext uri="{BB962C8B-B14F-4D97-AF65-F5344CB8AC3E}">
        <p14:creationId xmlns:p14="http://schemas.microsoft.com/office/powerpoint/2010/main" val="153912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35</a:t>
            </a:fld>
            <a:endParaRPr lang="en-GB"/>
          </a:p>
        </p:txBody>
      </p:sp>
      <p:sp>
        <p:nvSpPr>
          <p:cNvPr id="4" name="Content Placeholder 3"/>
          <p:cNvSpPr>
            <a:spLocks noGrp="1"/>
          </p:cNvSpPr>
          <p:nvPr>
            <p:ph sz="quarter" idx="1"/>
          </p:nvPr>
        </p:nvSpPr>
        <p:spPr/>
        <p:txBody>
          <a:bodyPr/>
          <a:lstStyle/>
          <a:p>
            <a:pPr algn="just"/>
            <a:r>
              <a:rPr lang="en-US" dirty="0"/>
              <a:t>Consider a bar of uniform cross-sectional area. The bar is fixed at one end and is subjected to a horizontal load of </a:t>
            </a:r>
            <a:r>
              <a:rPr lang="en-US" i="1" dirty="0"/>
              <a:t>P </a:t>
            </a:r>
            <a:r>
              <a:rPr lang="en-US" dirty="0"/>
              <a:t>at the free end. The dimensions of the bar are shown in the figure, and the bar is made of an isotropic material with Young’s modulus </a:t>
            </a:r>
            <a:r>
              <a:rPr lang="en-US" i="1" dirty="0"/>
              <a:t>E</a:t>
            </a:r>
            <a:r>
              <a:rPr lang="en-US" dirty="0"/>
              <a:t>. </a:t>
            </a:r>
            <a:endParaRPr lang="en-GB" dirty="0"/>
          </a:p>
        </p:txBody>
      </p:sp>
      <p:pic>
        <p:nvPicPr>
          <p:cNvPr id="5" name="Picture 4"/>
          <p:cNvPicPr>
            <a:picLocks noChangeAspect="1"/>
          </p:cNvPicPr>
          <p:nvPr/>
        </p:nvPicPr>
        <p:blipFill>
          <a:blip r:embed="rId2" cstate="print"/>
          <a:stretch>
            <a:fillRect/>
          </a:stretch>
        </p:blipFill>
        <p:spPr>
          <a:xfrm>
            <a:off x="2286000" y="4262536"/>
            <a:ext cx="3887712" cy="1833464"/>
          </a:xfrm>
          <a:prstGeom prst="rect">
            <a:avLst/>
          </a:prstGeom>
          <a:ln>
            <a:solidFill>
              <a:schemeClr val="tx1"/>
            </a:solidFill>
          </a:ln>
        </p:spPr>
      </p:pic>
    </p:spTree>
    <p:extLst>
      <p:ext uri="{BB962C8B-B14F-4D97-AF65-F5344CB8AC3E}">
        <p14:creationId xmlns:p14="http://schemas.microsoft.com/office/powerpoint/2010/main" val="120533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36</a:t>
            </a:fld>
            <a:endParaRPr lang="en-GB"/>
          </a:p>
        </p:txBody>
      </p:sp>
      <p:sp>
        <p:nvSpPr>
          <p:cNvPr id="4" name="Content Placeholder 3"/>
          <p:cNvSpPr>
            <a:spLocks noGrp="1"/>
          </p:cNvSpPr>
          <p:nvPr>
            <p:ph sz="quarter" idx="1"/>
          </p:nvPr>
        </p:nvSpPr>
        <p:spPr/>
        <p:txBody>
          <a:bodyPr/>
          <a:lstStyle/>
          <a:p>
            <a:r>
              <a:rPr lang="en-GB" dirty="0"/>
              <a:t>We know that the exact solution for this simple example is:</a:t>
            </a:r>
          </a:p>
          <a:p>
            <a:endParaRPr lang="en-GB" dirty="0"/>
          </a:p>
          <a:p>
            <a:endParaRPr lang="en-GB" dirty="0"/>
          </a:p>
          <a:p>
            <a:r>
              <a:rPr lang="en-GB" dirty="0"/>
              <a:t>Now let’s see how Finite Element Method (FEM) deals with such problems;</a:t>
            </a:r>
          </a:p>
        </p:txBody>
      </p:sp>
      <p:pic>
        <p:nvPicPr>
          <p:cNvPr id="6" name="Picture 5"/>
          <p:cNvPicPr>
            <a:picLocks noChangeAspect="1"/>
          </p:cNvPicPr>
          <p:nvPr/>
        </p:nvPicPr>
        <p:blipFill>
          <a:blip r:embed="rId2" cstate="print"/>
          <a:stretch>
            <a:fillRect/>
          </a:stretch>
        </p:blipFill>
        <p:spPr>
          <a:xfrm>
            <a:off x="2310095" y="2533743"/>
            <a:ext cx="4523809" cy="742857"/>
          </a:xfrm>
          <a:prstGeom prst="rect">
            <a:avLst/>
          </a:prstGeom>
          <a:ln>
            <a:solidFill>
              <a:schemeClr val="tx1"/>
            </a:solidFill>
          </a:ln>
        </p:spPr>
      </p:pic>
      <p:pic>
        <p:nvPicPr>
          <p:cNvPr id="7" name="Picture 6"/>
          <p:cNvPicPr>
            <a:picLocks noChangeAspect="1"/>
          </p:cNvPicPr>
          <p:nvPr/>
        </p:nvPicPr>
        <p:blipFill>
          <a:blip r:embed="rId3" cstate="print"/>
          <a:stretch>
            <a:fillRect/>
          </a:stretch>
        </p:blipFill>
        <p:spPr>
          <a:xfrm>
            <a:off x="5410200" y="5115076"/>
            <a:ext cx="3009524" cy="1209524"/>
          </a:xfrm>
          <a:prstGeom prst="rect">
            <a:avLst/>
          </a:prstGeom>
          <a:ln>
            <a:solidFill>
              <a:schemeClr val="tx1"/>
            </a:solidFill>
          </a:ln>
        </p:spPr>
      </p:pic>
      <p:pic>
        <p:nvPicPr>
          <p:cNvPr id="8" name="Picture 7"/>
          <p:cNvPicPr>
            <a:picLocks noChangeAspect="1"/>
          </p:cNvPicPr>
          <p:nvPr/>
        </p:nvPicPr>
        <p:blipFill>
          <a:blip r:embed="rId4" cstate="print"/>
          <a:stretch>
            <a:fillRect/>
          </a:stretch>
        </p:blipFill>
        <p:spPr>
          <a:xfrm>
            <a:off x="457200" y="5114381"/>
            <a:ext cx="4680699" cy="1210219"/>
          </a:xfrm>
          <a:prstGeom prst="rect">
            <a:avLst/>
          </a:prstGeom>
          <a:ln>
            <a:solidFill>
              <a:schemeClr val="tx1"/>
            </a:solidFill>
          </a:ln>
        </p:spPr>
      </p:pic>
      <p:sp>
        <p:nvSpPr>
          <p:cNvPr id="9" name="Flowchart: Process 8"/>
          <p:cNvSpPr/>
          <p:nvPr/>
        </p:nvSpPr>
        <p:spPr>
          <a:xfrm>
            <a:off x="457200" y="4654133"/>
            <a:ext cx="4680699" cy="381000"/>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bg2">
                    <a:lumMod val="25000"/>
                  </a:schemeClr>
                </a:solidFill>
                <a:latin typeface="Times New Roman" pitchFamily="18" charset="0"/>
                <a:cs typeface="Times New Roman" pitchFamily="18" charset="0"/>
              </a:rPr>
              <a:t>Modelling the structure with one element only</a:t>
            </a:r>
            <a:endParaRPr lang="en-GB" sz="16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29572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37</a:t>
            </a:fld>
            <a:endParaRPr lang="en-GB"/>
          </a:p>
        </p:txBody>
      </p:sp>
      <p:sp>
        <p:nvSpPr>
          <p:cNvPr id="4" name="Content Placeholder 3"/>
          <p:cNvSpPr>
            <a:spLocks noGrp="1"/>
          </p:cNvSpPr>
          <p:nvPr>
            <p:ph sz="quarter" idx="1"/>
          </p:nvPr>
        </p:nvSpPr>
        <p:spPr>
          <a:xfrm>
            <a:off x="301752" y="3429000"/>
            <a:ext cx="8503920" cy="2670048"/>
          </a:xfrm>
        </p:spPr>
        <p:txBody>
          <a:bodyPr/>
          <a:lstStyle/>
          <a:p>
            <a:r>
              <a:rPr lang="en-GB" dirty="0"/>
              <a:t>No transformation of stiffness matrix  is required as </a:t>
            </a:r>
            <a:r>
              <a:rPr lang="en-GB" i="1" dirty="0"/>
              <a:t>local</a:t>
            </a:r>
            <a:r>
              <a:rPr lang="en-GB" dirty="0"/>
              <a:t> (</a:t>
            </a:r>
            <a:r>
              <a:rPr lang="en-GB" i="1" dirty="0" err="1">
                <a:latin typeface="Times New Roman" panose="02020603050405020304" pitchFamily="18" charset="0"/>
                <a:cs typeface="Times New Roman" panose="02020603050405020304" pitchFamily="18" charset="0"/>
              </a:rPr>
              <a:t>xy</a:t>
            </a:r>
            <a:r>
              <a:rPr lang="en-GB" dirty="0"/>
              <a:t>) and </a:t>
            </a:r>
            <a:r>
              <a:rPr lang="en-GB" i="1" dirty="0"/>
              <a:t>global</a:t>
            </a:r>
            <a:r>
              <a:rPr lang="en-GB" dirty="0"/>
              <a:t> coordinate (</a:t>
            </a:r>
            <a:r>
              <a:rPr lang="en-GB" i="1" dirty="0">
                <a:latin typeface="Times New Roman" panose="02020603050405020304" pitchFamily="18" charset="0"/>
                <a:cs typeface="Times New Roman" panose="02020603050405020304" pitchFamily="18" charset="0"/>
              </a:rPr>
              <a:t>XY</a:t>
            </a:r>
            <a:r>
              <a:rPr lang="en-GB" dirty="0"/>
              <a:t>) system are the same;</a:t>
            </a:r>
          </a:p>
          <a:p>
            <a:r>
              <a:rPr lang="en-GB" dirty="0"/>
              <a:t>There is no need for assembling stiffness matrix as only one element is used.</a:t>
            </a:r>
          </a:p>
        </p:txBody>
      </p:sp>
      <p:pic>
        <p:nvPicPr>
          <p:cNvPr id="5" name="Picture 4"/>
          <p:cNvPicPr>
            <a:picLocks noChangeAspect="1"/>
          </p:cNvPicPr>
          <p:nvPr/>
        </p:nvPicPr>
        <p:blipFill>
          <a:blip r:embed="rId2" cstate="print"/>
          <a:stretch>
            <a:fillRect/>
          </a:stretch>
        </p:blipFill>
        <p:spPr>
          <a:xfrm>
            <a:off x="1905000" y="1828800"/>
            <a:ext cx="5304864" cy="1371600"/>
          </a:xfrm>
          <a:prstGeom prst="rect">
            <a:avLst/>
          </a:prstGeom>
          <a:ln>
            <a:solidFill>
              <a:schemeClr val="tx1"/>
            </a:solidFill>
          </a:ln>
        </p:spPr>
      </p:pic>
      <p:grpSp>
        <p:nvGrpSpPr>
          <p:cNvPr id="11" name="Group 10"/>
          <p:cNvGrpSpPr/>
          <p:nvPr/>
        </p:nvGrpSpPr>
        <p:grpSpPr>
          <a:xfrm>
            <a:off x="2362200" y="1447800"/>
            <a:ext cx="1905000" cy="1600200"/>
            <a:chOff x="2362200" y="1447800"/>
            <a:chExt cx="1905000" cy="1600200"/>
          </a:xfrm>
        </p:grpSpPr>
        <p:cxnSp>
          <p:nvCxnSpPr>
            <p:cNvPr id="7" name="Straight Arrow Connector 6"/>
            <p:cNvCxnSpPr/>
            <p:nvPr/>
          </p:nvCxnSpPr>
          <p:spPr>
            <a:xfrm>
              <a:off x="2667000" y="2667000"/>
              <a:ext cx="1066800" cy="0"/>
            </a:xfrm>
            <a:prstGeom prst="straightConnector1">
              <a:avLst/>
            </a:prstGeom>
            <a:ln w="34925">
              <a:solidFill>
                <a:srgbClr val="00B0F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133600" y="2142653"/>
              <a:ext cx="1066800" cy="0"/>
            </a:xfrm>
            <a:prstGeom prst="straightConnector1">
              <a:avLst/>
            </a:prstGeom>
            <a:ln w="34925">
              <a:solidFill>
                <a:srgbClr val="00B0F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678668"/>
              <a:ext cx="838200" cy="369332"/>
            </a:xfrm>
            <a:prstGeom prst="rect">
              <a:avLst/>
            </a:prstGeom>
            <a:noFill/>
          </p:spPr>
          <p:txBody>
            <a:bodyPr wrap="square" rtlCol="0">
              <a:spAutoFit/>
            </a:bodyPr>
            <a:lstStyle/>
            <a:p>
              <a:r>
                <a:rPr lang="en-GB" b="1" i="1" dirty="0">
                  <a:solidFill>
                    <a:srgbClr val="00B0F0"/>
                  </a:solidFill>
                </a:rPr>
                <a:t>x</a:t>
              </a:r>
            </a:p>
          </p:txBody>
        </p:sp>
        <p:sp>
          <p:nvSpPr>
            <p:cNvPr id="10" name="TextBox 9"/>
            <p:cNvSpPr txBox="1"/>
            <p:nvPr/>
          </p:nvSpPr>
          <p:spPr>
            <a:xfrm>
              <a:off x="2362200" y="1447800"/>
              <a:ext cx="838200" cy="369332"/>
            </a:xfrm>
            <a:prstGeom prst="rect">
              <a:avLst/>
            </a:prstGeom>
            <a:noFill/>
          </p:spPr>
          <p:txBody>
            <a:bodyPr wrap="square" rtlCol="0">
              <a:spAutoFit/>
            </a:bodyPr>
            <a:lstStyle/>
            <a:p>
              <a:r>
                <a:rPr lang="en-GB" b="1" i="1" dirty="0">
                  <a:solidFill>
                    <a:srgbClr val="00B0F0"/>
                  </a:solidFill>
                </a:rPr>
                <a:t>y</a:t>
              </a:r>
            </a:p>
          </p:txBody>
        </p:sp>
      </p:grpSp>
      <p:grpSp>
        <p:nvGrpSpPr>
          <p:cNvPr id="12" name="Group 11"/>
          <p:cNvGrpSpPr/>
          <p:nvPr/>
        </p:nvGrpSpPr>
        <p:grpSpPr>
          <a:xfrm>
            <a:off x="1600200" y="1981200"/>
            <a:ext cx="1905000" cy="1600200"/>
            <a:chOff x="2362200" y="1447800"/>
            <a:chExt cx="1905000" cy="1600200"/>
          </a:xfrm>
        </p:grpSpPr>
        <p:cxnSp>
          <p:nvCxnSpPr>
            <p:cNvPr id="13" name="Straight Arrow Connector 12"/>
            <p:cNvCxnSpPr/>
            <p:nvPr/>
          </p:nvCxnSpPr>
          <p:spPr>
            <a:xfrm>
              <a:off x="2667000" y="2667000"/>
              <a:ext cx="1066800" cy="0"/>
            </a:xfrm>
            <a:prstGeom prst="straightConnector1">
              <a:avLst/>
            </a:prstGeom>
            <a:ln w="349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133600" y="2142653"/>
              <a:ext cx="1066800" cy="0"/>
            </a:xfrm>
            <a:prstGeom prst="straightConnector1">
              <a:avLst/>
            </a:prstGeom>
            <a:ln w="349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2678668"/>
              <a:ext cx="838200" cy="369332"/>
            </a:xfrm>
            <a:prstGeom prst="rect">
              <a:avLst/>
            </a:prstGeom>
            <a:noFill/>
          </p:spPr>
          <p:txBody>
            <a:bodyPr wrap="square" rtlCol="0">
              <a:spAutoFit/>
            </a:bodyPr>
            <a:lstStyle/>
            <a:p>
              <a:r>
                <a:rPr lang="en-GB" b="1" i="1" dirty="0">
                  <a:solidFill>
                    <a:srgbClr val="00B050"/>
                  </a:solidFill>
                </a:rPr>
                <a:t>X</a:t>
              </a:r>
            </a:p>
          </p:txBody>
        </p:sp>
        <p:sp>
          <p:nvSpPr>
            <p:cNvPr id="16" name="TextBox 15"/>
            <p:cNvSpPr txBox="1"/>
            <p:nvPr/>
          </p:nvSpPr>
          <p:spPr>
            <a:xfrm>
              <a:off x="2362200" y="1447800"/>
              <a:ext cx="838200" cy="369332"/>
            </a:xfrm>
            <a:prstGeom prst="rect">
              <a:avLst/>
            </a:prstGeom>
            <a:noFill/>
          </p:spPr>
          <p:txBody>
            <a:bodyPr wrap="square" rtlCol="0">
              <a:spAutoFit/>
            </a:bodyPr>
            <a:lstStyle/>
            <a:p>
              <a:r>
                <a:rPr lang="en-GB" b="1" i="1" dirty="0">
                  <a:solidFill>
                    <a:srgbClr val="00B050"/>
                  </a:solidFill>
                </a:rPr>
                <a:t>Y</a:t>
              </a:r>
            </a:p>
          </p:txBody>
        </p:sp>
      </p:grpSp>
    </p:spTree>
    <p:extLst>
      <p:ext uri="{BB962C8B-B14F-4D97-AF65-F5344CB8AC3E}">
        <p14:creationId xmlns:p14="http://schemas.microsoft.com/office/powerpoint/2010/main" val="17752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38</a:t>
            </a:fld>
            <a:endParaRPr lang="en-GB"/>
          </a:p>
        </p:txBody>
      </p:sp>
      <p:sp>
        <p:nvSpPr>
          <p:cNvPr id="4" name="Content Placeholder 3"/>
          <p:cNvSpPr>
            <a:spLocks noGrp="1"/>
          </p:cNvSpPr>
          <p:nvPr>
            <p:ph sz="quarter" idx="1"/>
          </p:nvPr>
        </p:nvSpPr>
        <p:spPr>
          <a:xfrm>
            <a:off x="301752" y="2743200"/>
            <a:ext cx="8503920" cy="3355848"/>
          </a:xfrm>
        </p:spPr>
        <p:txBody>
          <a:bodyPr/>
          <a:lstStyle/>
          <a:p>
            <a:r>
              <a:rPr lang="en-GB" dirty="0"/>
              <a:t>We do not know </a:t>
            </a:r>
            <a:r>
              <a:rPr lang="en-GB" i="1" dirty="0"/>
              <a:t>F</a:t>
            </a:r>
            <a:r>
              <a:rPr lang="en-GB" i="1" baseline="-25000" dirty="0"/>
              <a:t>1</a:t>
            </a:r>
            <a:r>
              <a:rPr lang="en-GB" baseline="-25000" dirty="0"/>
              <a:t> </a:t>
            </a:r>
            <a:r>
              <a:rPr lang="en-GB" dirty="0"/>
              <a:t>, however it is not important as this is on the boundary. What we know is:</a:t>
            </a:r>
            <a:endParaRPr lang="en-GB" baseline="-25000" dirty="0"/>
          </a:p>
          <a:p>
            <a:endParaRPr lang="en-GB" baseline="-25000" dirty="0"/>
          </a:p>
          <a:p>
            <a:endParaRPr lang="en-GB" baseline="-25000" dirty="0"/>
          </a:p>
          <a:p>
            <a:r>
              <a:rPr lang="en-GB" dirty="0"/>
              <a:t>Therefore;</a:t>
            </a:r>
          </a:p>
        </p:txBody>
      </p:sp>
      <p:pic>
        <p:nvPicPr>
          <p:cNvPr id="5" name="Picture 4"/>
          <p:cNvPicPr>
            <a:picLocks noChangeAspect="1"/>
          </p:cNvPicPr>
          <p:nvPr/>
        </p:nvPicPr>
        <p:blipFill>
          <a:blip r:embed="rId2" cstate="print"/>
          <a:stretch>
            <a:fillRect/>
          </a:stretch>
        </p:blipFill>
        <p:spPr>
          <a:xfrm>
            <a:off x="305267" y="1447800"/>
            <a:ext cx="3733333" cy="1152381"/>
          </a:xfrm>
          <a:prstGeom prst="rect">
            <a:avLst/>
          </a:prstGeom>
          <a:ln>
            <a:solidFill>
              <a:schemeClr val="tx1"/>
            </a:solidFill>
          </a:ln>
        </p:spPr>
      </p:pic>
      <p:pic>
        <p:nvPicPr>
          <p:cNvPr id="7" name="Picture 6"/>
          <p:cNvPicPr>
            <a:picLocks noChangeAspect="1"/>
          </p:cNvPicPr>
          <p:nvPr/>
        </p:nvPicPr>
        <p:blipFill>
          <a:blip r:embed="rId3" cstate="print"/>
          <a:stretch>
            <a:fillRect/>
          </a:stretch>
        </p:blipFill>
        <p:spPr>
          <a:xfrm>
            <a:off x="5105400" y="1437238"/>
            <a:ext cx="3736848" cy="1162943"/>
          </a:xfrm>
          <a:prstGeom prst="rect">
            <a:avLst/>
          </a:prstGeom>
          <a:ln>
            <a:solidFill>
              <a:schemeClr val="tx1"/>
            </a:solidFill>
          </a:ln>
        </p:spPr>
      </p:pic>
      <p:sp>
        <p:nvSpPr>
          <p:cNvPr id="8" name="TextBox 7"/>
          <p:cNvSpPr txBox="1"/>
          <p:nvPr/>
        </p:nvSpPr>
        <p:spPr>
          <a:xfrm>
            <a:off x="5562600" y="1575656"/>
            <a:ext cx="381000" cy="369332"/>
          </a:xfrm>
          <a:prstGeom prst="rect">
            <a:avLst/>
          </a:prstGeom>
          <a:noFill/>
        </p:spPr>
        <p:txBody>
          <a:bodyPr wrap="square" rtlCol="0">
            <a:spAutoFit/>
          </a:bodyPr>
          <a:lstStyle/>
          <a:p>
            <a:r>
              <a:rPr lang="en-GB" dirty="0">
                <a:solidFill>
                  <a:srgbClr val="FF0000"/>
                </a:solidFill>
              </a:rPr>
              <a:t>1</a:t>
            </a:r>
          </a:p>
        </p:txBody>
      </p:sp>
      <p:sp>
        <p:nvSpPr>
          <p:cNvPr id="9" name="TextBox 8"/>
          <p:cNvSpPr txBox="1"/>
          <p:nvPr/>
        </p:nvSpPr>
        <p:spPr>
          <a:xfrm>
            <a:off x="7924800" y="1535668"/>
            <a:ext cx="381000" cy="369332"/>
          </a:xfrm>
          <a:prstGeom prst="rect">
            <a:avLst/>
          </a:prstGeom>
          <a:noFill/>
        </p:spPr>
        <p:txBody>
          <a:bodyPr wrap="square" rtlCol="0">
            <a:spAutoFit/>
          </a:bodyPr>
          <a:lstStyle/>
          <a:p>
            <a:r>
              <a:rPr lang="en-GB" dirty="0">
                <a:solidFill>
                  <a:srgbClr val="FF0000"/>
                </a:solidFill>
              </a:rPr>
              <a:t>2</a:t>
            </a:r>
          </a:p>
        </p:txBody>
      </p:sp>
      <p:pic>
        <p:nvPicPr>
          <p:cNvPr id="10" name="Picture 9"/>
          <p:cNvPicPr>
            <a:picLocks noChangeAspect="1"/>
          </p:cNvPicPr>
          <p:nvPr/>
        </p:nvPicPr>
        <p:blipFill>
          <a:blip r:embed="rId4" cstate="print"/>
          <a:stretch>
            <a:fillRect/>
          </a:stretch>
        </p:blipFill>
        <p:spPr>
          <a:xfrm>
            <a:off x="328158" y="3733800"/>
            <a:ext cx="2695238" cy="457143"/>
          </a:xfrm>
          <a:prstGeom prst="rect">
            <a:avLst/>
          </a:prstGeom>
          <a:ln>
            <a:solidFill>
              <a:schemeClr val="tx1"/>
            </a:solidFill>
          </a:ln>
        </p:spPr>
      </p:pic>
      <p:pic>
        <p:nvPicPr>
          <p:cNvPr id="11" name="Picture 10"/>
          <p:cNvPicPr>
            <a:picLocks noChangeAspect="1"/>
          </p:cNvPicPr>
          <p:nvPr/>
        </p:nvPicPr>
        <p:blipFill>
          <a:blip r:embed="rId5" cstate="print"/>
          <a:stretch>
            <a:fillRect/>
          </a:stretch>
        </p:blipFill>
        <p:spPr>
          <a:xfrm>
            <a:off x="301752" y="4827759"/>
            <a:ext cx="3572462" cy="993591"/>
          </a:xfrm>
          <a:prstGeom prst="rect">
            <a:avLst/>
          </a:prstGeom>
          <a:ln>
            <a:solidFill>
              <a:schemeClr val="tx1"/>
            </a:solidFill>
          </a:ln>
        </p:spPr>
      </p:pic>
      <p:sp>
        <p:nvSpPr>
          <p:cNvPr id="12" name="Flowchart: Process 11"/>
          <p:cNvSpPr/>
          <p:nvPr/>
        </p:nvSpPr>
        <p:spPr>
          <a:xfrm>
            <a:off x="292700" y="5867343"/>
            <a:ext cx="3572462" cy="484416"/>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2">
                    <a:lumMod val="25000"/>
                  </a:schemeClr>
                </a:solidFill>
                <a:latin typeface="Arial" panose="020B0604020202020204" pitchFamily="34" charset="0"/>
                <a:cs typeface="Arial" panose="020B0604020202020204" pitchFamily="34" charset="0"/>
              </a:rPr>
              <a:t>Rows and column of nodes with zero displacement are omitted</a:t>
            </a:r>
          </a:p>
        </p:txBody>
      </p:sp>
      <p:pic>
        <p:nvPicPr>
          <p:cNvPr id="13" name="Picture 12"/>
          <p:cNvPicPr>
            <a:picLocks noChangeAspect="1"/>
          </p:cNvPicPr>
          <p:nvPr/>
        </p:nvPicPr>
        <p:blipFill>
          <a:blip r:embed="rId6" cstate="print"/>
          <a:stretch>
            <a:fillRect/>
          </a:stretch>
        </p:blipFill>
        <p:spPr>
          <a:xfrm>
            <a:off x="4711372" y="4114800"/>
            <a:ext cx="1085714" cy="600000"/>
          </a:xfrm>
          <a:prstGeom prst="rect">
            <a:avLst/>
          </a:prstGeom>
          <a:ln>
            <a:solidFill>
              <a:schemeClr val="tx1"/>
            </a:solidFill>
          </a:ln>
        </p:spPr>
      </p:pic>
      <p:cxnSp>
        <p:nvCxnSpPr>
          <p:cNvPr id="14" name="Straight Arrow Connector 13"/>
          <p:cNvCxnSpPr>
            <a:stCxn id="11" idx="3"/>
            <a:endCxn id="13" idx="1"/>
          </p:cNvCxnSpPr>
          <p:nvPr/>
        </p:nvCxnSpPr>
        <p:spPr>
          <a:xfrm flipV="1">
            <a:off x="3874214" y="4414800"/>
            <a:ext cx="837158" cy="909755"/>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7" cstate="print"/>
          <a:srcRect t="19996" r="71319" b="26664"/>
          <a:stretch/>
        </p:blipFill>
        <p:spPr>
          <a:xfrm>
            <a:off x="4711372" y="4753028"/>
            <a:ext cx="1693557" cy="457200"/>
          </a:xfrm>
          <a:prstGeom prst="rect">
            <a:avLst/>
          </a:prstGeom>
          <a:ln>
            <a:solidFill>
              <a:schemeClr val="tx1"/>
            </a:solidFill>
          </a:ln>
        </p:spPr>
      </p:pic>
      <p:pic>
        <p:nvPicPr>
          <p:cNvPr id="19" name="Picture 18"/>
          <p:cNvPicPr>
            <a:picLocks noChangeAspect="1"/>
          </p:cNvPicPr>
          <p:nvPr/>
        </p:nvPicPr>
        <p:blipFill rotWithShape="1">
          <a:blip r:embed="rId7" cstate="print"/>
          <a:srcRect l="28612" r="40417"/>
          <a:stretch/>
        </p:blipFill>
        <p:spPr>
          <a:xfrm>
            <a:off x="6838006" y="4553057"/>
            <a:ext cx="1828800" cy="857143"/>
          </a:xfrm>
          <a:prstGeom prst="rect">
            <a:avLst/>
          </a:prstGeom>
          <a:ln>
            <a:solidFill>
              <a:schemeClr val="tx1"/>
            </a:solidFill>
          </a:ln>
        </p:spPr>
      </p:pic>
      <p:pic>
        <p:nvPicPr>
          <p:cNvPr id="20" name="Picture 19"/>
          <p:cNvPicPr>
            <a:picLocks noChangeAspect="1"/>
          </p:cNvPicPr>
          <p:nvPr/>
        </p:nvPicPr>
        <p:blipFill rotWithShape="1">
          <a:blip r:embed="rId7" cstate="print"/>
          <a:srcRect l="59583" r="412"/>
          <a:stretch/>
        </p:blipFill>
        <p:spPr>
          <a:xfrm>
            <a:off x="5181600" y="5486400"/>
            <a:ext cx="2362200" cy="857143"/>
          </a:xfrm>
          <a:prstGeom prst="rect">
            <a:avLst/>
          </a:prstGeom>
          <a:ln>
            <a:solidFill>
              <a:schemeClr val="tx1"/>
            </a:solidFill>
          </a:ln>
        </p:spPr>
      </p:pic>
      <p:cxnSp>
        <p:nvCxnSpPr>
          <p:cNvPr id="21" name="Straight Arrow Connector 20"/>
          <p:cNvCxnSpPr>
            <a:stCxn id="11" idx="3"/>
            <a:endCxn id="18" idx="1"/>
          </p:cNvCxnSpPr>
          <p:nvPr/>
        </p:nvCxnSpPr>
        <p:spPr>
          <a:xfrm flipV="1">
            <a:off x="3874214" y="4981628"/>
            <a:ext cx="837158" cy="342927"/>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19" idx="1"/>
          </p:cNvCxnSpPr>
          <p:nvPr/>
        </p:nvCxnSpPr>
        <p:spPr>
          <a:xfrm>
            <a:off x="6404929" y="4981628"/>
            <a:ext cx="433077" cy="1"/>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2"/>
            <a:endCxn id="20" idx="0"/>
          </p:cNvCxnSpPr>
          <p:nvPr/>
        </p:nvCxnSpPr>
        <p:spPr>
          <a:xfrm flipH="1">
            <a:off x="6362700" y="5410200"/>
            <a:ext cx="1389706" cy="762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3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39</a:t>
            </a:fld>
            <a:endParaRPr lang="en-GB"/>
          </a:p>
        </p:txBody>
      </p:sp>
      <p:sp>
        <p:nvSpPr>
          <p:cNvPr id="4" name="Content Placeholder 3"/>
          <p:cNvSpPr>
            <a:spLocks noGrp="1"/>
          </p:cNvSpPr>
          <p:nvPr>
            <p:ph sz="quarter" idx="1"/>
          </p:nvPr>
        </p:nvSpPr>
        <p:spPr/>
        <p:txBody>
          <a:bodyPr/>
          <a:lstStyle/>
          <a:p>
            <a:r>
              <a:rPr lang="en-GB" dirty="0"/>
              <a:t>Stress in the bar is then calculated as;</a:t>
            </a:r>
          </a:p>
          <a:p>
            <a:endParaRPr lang="en-GB" dirty="0"/>
          </a:p>
          <a:p>
            <a:endParaRPr lang="en-GB" dirty="0"/>
          </a:p>
          <a:p>
            <a:endParaRPr lang="en-GB" dirty="0"/>
          </a:p>
          <a:p>
            <a:r>
              <a:rPr lang="en-GB" dirty="0"/>
              <a:t>This was a very simple example showing the process now let’s look at a more practical and challenging example.</a:t>
            </a:r>
          </a:p>
        </p:txBody>
      </p:sp>
      <p:pic>
        <p:nvPicPr>
          <p:cNvPr id="5" name="Picture 4"/>
          <p:cNvPicPr>
            <a:picLocks noChangeAspect="1"/>
          </p:cNvPicPr>
          <p:nvPr/>
        </p:nvPicPr>
        <p:blipFill>
          <a:blip r:embed="rId2" cstate="print"/>
          <a:stretch>
            <a:fillRect/>
          </a:stretch>
        </p:blipFill>
        <p:spPr>
          <a:xfrm>
            <a:off x="2652952" y="2286000"/>
            <a:ext cx="3838095" cy="1000000"/>
          </a:xfrm>
          <a:prstGeom prst="rect">
            <a:avLst/>
          </a:prstGeom>
          <a:ln>
            <a:solidFill>
              <a:schemeClr val="tx1"/>
            </a:solidFill>
          </a:ln>
        </p:spPr>
      </p:pic>
    </p:spTree>
    <p:extLst>
      <p:ext uri="{BB962C8B-B14F-4D97-AF65-F5344CB8AC3E}">
        <p14:creationId xmlns:p14="http://schemas.microsoft.com/office/powerpoint/2010/main" val="238057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a:t>
            </a:fld>
            <a:endParaRPr lang="en-GB"/>
          </a:p>
        </p:txBody>
      </p:sp>
      <p:pic>
        <p:nvPicPr>
          <p:cNvPr id="5" name="Content Placeholder 4"/>
          <p:cNvPicPr>
            <a:picLocks noGrp="1" noChangeAspect="1"/>
          </p:cNvPicPr>
          <p:nvPr>
            <p:ph sz="quarter" idx="1"/>
          </p:nvPr>
        </p:nvPicPr>
        <p:blipFill>
          <a:blip r:embed="rId2" cstate="print"/>
          <a:stretch>
            <a:fillRect/>
          </a:stretch>
        </p:blipFill>
        <p:spPr>
          <a:xfrm>
            <a:off x="228600" y="1467697"/>
            <a:ext cx="3809524" cy="2257143"/>
          </a:xfrm>
          <a:prstGeom prst="rect">
            <a:avLst/>
          </a:prstGeom>
          <a:noFill/>
          <a:ln>
            <a:solidFill>
              <a:schemeClr val="tx1"/>
            </a:solidFill>
          </a:ln>
        </p:spPr>
      </p:pic>
      <p:pic>
        <p:nvPicPr>
          <p:cNvPr id="7" name="Picture 6"/>
          <p:cNvPicPr>
            <a:picLocks noChangeAspect="1"/>
          </p:cNvPicPr>
          <p:nvPr/>
        </p:nvPicPr>
        <p:blipFill>
          <a:blip r:embed="rId3" cstate="print"/>
          <a:stretch>
            <a:fillRect/>
          </a:stretch>
        </p:blipFill>
        <p:spPr>
          <a:xfrm>
            <a:off x="609600" y="3390900"/>
            <a:ext cx="3911600" cy="2933700"/>
          </a:xfrm>
          <a:prstGeom prst="rect">
            <a:avLst/>
          </a:prstGeom>
          <a:ln>
            <a:solidFill>
              <a:schemeClr val="tx1"/>
            </a:solidFill>
          </a:ln>
        </p:spPr>
      </p:pic>
      <p:pic>
        <p:nvPicPr>
          <p:cNvPr id="8" name="Picture 7"/>
          <p:cNvPicPr>
            <a:picLocks noChangeAspect="1"/>
          </p:cNvPicPr>
          <p:nvPr/>
        </p:nvPicPr>
        <p:blipFill>
          <a:blip r:embed="rId4" cstate="print"/>
          <a:stretch>
            <a:fillRect/>
          </a:stretch>
        </p:blipFill>
        <p:spPr>
          <a:xfrm>
            <a:off x="4561019" y="3852598"/>
            <a:ext cx="4278181" cy="2700602"/>
          </a:xfrm>
          <a:prstGeom prst="rect">
            <a:avLst/>
          </a:prstGeom>
          <a:ln>
            <a:solidFill>
              <a:schemeClr val="tx1"/>
            </a:solidFill>
          </a:ln>
        </p:spPr>
      </p:pic>
      <p:pic>
        <p:nvPicPr>
          <p:cNvPr id="6" name="Picture 5"/>
          <p:cNvPicPr>
            <a:picLocks noChangeAspect="1"/>
          </p:cNvPicPr>
          <p:nvPr/>
        </p:nvPicPr>
        <p:blipFill>
          <a:blip r:embed="rId5" cstate="print"/>
          <a:stretch>
            <a:fillRect/>
          </a:stretch>
        </p:blipFill>
        <p:spPr>
          <a:xfrm>
            <a:off x="4095776" y="1524000"/>
            <a:ext cx="4895824" cy="2785724"/>
          </a:xfrm>
          <a:prstGeom prst="rect">
            <a:avLst/>
          </a:prstGeom>
          <a:ln>
            <a:solidFill>
              <a:schemeClr val="tx1"/>
            </a:solidFill>
          </a:ln>
        </p:spPr>
      </p:pic>
    </p:spTree>
    <p:extLst>
      <p:ext uri="{BB962C8B-B14F-4D97-AF65-F5344CB8AC3E}">
        <p14:creationId xmlns:p14="http://schemas.microsoft.com/office/powerpoint/2010/main" val="3793148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40</a:t>
            </a:fld>
            <a:endParaRPr lang="en-GB"/>
          </a:p>
        </p:txBody>
      </p:sp>
      <p:sp>
        <p:nvSpPr>
          <p:cNvPr id="4" name="Content Placeholder 3"/>
          <p:cNvSpPr>
            <a:spLocks noGrp="1"/>
          </p:cNvSpPr>
          <p:nvPr>
            <p:ph sz="quarter" idx="1"/>
          </p:nvPr>
        </p:nvSpPr>
        <p:spPr>
          <a:xfrm>
            <a:off x="301752" y="1527048"/>
            <a:ext cx="4422648" cy="4572000"/>
          </a:xfrm>
        </p:spPr>
        <p:txBody>
          <a:bodyPr>
            <a:noAutofit/>
          </a:bodyPr>
          <a:lstStyle/>
          <a:p>
            <a:r>
              <a:rPr lang="en-US" sz="2500" dirty="0"/>
              <a:t>Consider the plane truss structure. Obtain stresses in each element using FEA.</a:t>
            </a:r>
            <a:endParaRPr lang="en-GB" sz="2500" dirty="0"/>
          </a:p>
        </p:txBody>
      </p:sp>
      <p:pic>
        <p:nvPicPr>
          <p:cNvPr id="5" name="Picture 4"/>
          <p:cNvPicPr>
            <a:picLocks noChangeAspect="1"/>
          </p:cNvPicPr>
          <p:nvPr/>
        </p:nvPicPr>
        <p:blipFill>
          <a:blip r:embed="rId2" cstate="print"/>
          <a:stretch>
            <a:fillRect/>
          </a:stretch>
        </p:blipFill>
        <p:spPr>
          <a:xfrm>
            <a:off x="4724400" y="1708708"/>
            <a:ext cx="4136500" cy="4311092"/>
          </a:xfrm>
          <a:prstGeom prst="rect">
            <a:avLst/>
          </a:prstGeom>
          <a:ln>
            <a:solidFill>
              <a:schemeClr val="tx1"/>
            </a:solidFill>
          </a:ln>
        </p:spPr>
      </p:pic>
    </p:spTree>
    <p:extLst>
      <p:ext uri="{BB962C8B-B14F-4D97-AF65-F5344CB8AC3E}">
        <p14:creationId xmlns:p14="http://schemas.microsoft.com/office/powerpoint/2010/main" val="700996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41</a:t>
            </a:fld>
            <a:endParaRPr lang="en-GB"/>
          </a:p>
        </p:txBody>
      </p:sp>
      <p:pic>
        <p:nvPicPr>
          <p:cNvPr id="5" name="Picture 4"/>
          <p:cNvPicPr>
            <a:picLocks noChangeAspect="1"/>
          </p:cNvPicPr>
          <p:nvPr/>
        </p:nvPicPr>
        <p:blipFill>
          <a:blip r:embed="rId2" cstate="print"/>
          <a:stretch>
            <a:fillRect/>
          </a:stretch>
        </p:blipFill>
        <p:spPr>
          <a:xfrm>
            <a:off x="228600" y="1438543"/>
            <a:ext cx="3054949" cy="2828657"/>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5860451" y="1438543"/>
            <a:ext cx="3054949" cy="2828657"/>
          </a:xfrm>
          <a:prstGeom prst="rect">
            <a:avLst/>
          </a:prstGeom>
          <a:ln>
            <a:solidFill>
              <a:schemeClr val="tx1"/>
            </a:solidFill>
          </a:ln>
        </p:spPr>
      </p:pic>
      <p:sp>
        <p:nvSpPr>
          <p:cNvPr id="7" name="Rectangular Callout 6"/>
          <p:cNvSpPr/>
          <p:nvPr/>
        </p:nvSpPr>
        <p:spPr>
          <a:xfrm>
            <a:off x="2025804" y="4495800"/>
            <a:ext cx="1752600" cy="457200"/>
          </a:xfrm>
          <a:prstGeom prst="wedgeRectCallout">
            <a:avLst>
              <a:gd name="adj1" fmla="val -50919"/>
              <a:gd name="adj2" fmla="val -185481"/>
            </a:avLst>
          </a:prstGeom>
          <a:solidFill>
            <a:srgbClr val="FFC000">
              <a:alpha val="6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Element numbers in squares</a:t>
            </a:r>
          </a:p>
        </p:txBody>
      </p:sp>
      <p:sp>
        <p:nvSpPr>
          <p:cNvPr id="8" name="Rectangular Callout 7"/>
          <p:cNvSpPr/>
          <p:nvPr/>
        </p:nvSpPr>
        <p:spPr>
          <a:xfrm>
            <a:off x="228600" y="4506363"/>
            <a:ext cx="1752600" cy="436075"/>
          </a:xfrm>
          <a:prstGeom prst="wedgeRectCallout">
            <a:avLst>
              <a:gd name="adj1" fmla="val -13896"/>
              <a:gd name="adj2" fmla="val -195306"/>
            </a:avLst>
          </a:prstGeom>
          <a:solidFill>
            <a:srgbClr val="FFC000">
              <a:alpha val="6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Global node numbers in circles</a:t>
            </a:r>
          </a:p>
        </p:txBody>
      </p:sp>
      <p:sp>
        <p:nvSpPr>
          <p:cNvPr id="9" name="Flowchart: Process 8"/>
          <p:cNvSpPr/>
          <p:nvPr/>
        </p:nvSpPr>
        <p:spPr>
          <a:xfrm>
            <a:off x="228600" y="4980159"/>
            <a:ext cx="3549804" cy="1344441"/>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bg2">
                    <a:lumMod val="25000"/>
                  </a:schemeClr>
                </a:solidFill>
                <a:latin typeface="Arial" panose="020B0604020202020204" pitchFamily="34" charset="0"/>
                <a:cs typeface="Arial" panose="020B0604020202020204" pitchFamily="34" charset="0"/>
              </a:rPr>
              <a:t>As a good practice, use node numbering strategy such as anti-clockwise direction (in this example) as for large problems this saves both computational and memory storage costs.</a:t>
            </a:r>
          </a:p>
        </p:txBody>
      </p:sp>
      <p:grpSp>
        <p:nvGrpSpPr>
          <p:cNvPr id="10" name="Group 9"/>
          <p:cNvGrpSpPr/>
          <p:nvPr/>
        </p:nvGrpSpPr>
        <p:grpSpPr>
          <a:xfrm>
            <a:off x="5804029" y="3209453"/>
            <a:ext cx="1511171" cy="1122279"/>
            <a:chOff x="2603629" y="1609253"/>
            <a:chExt cx="1511171" cy="1122279"/>
          </a:xfrm>
        </p:grpSpPr>
        <p:cxnSp>
          <p:nvCxnSpPr>
            <p:cNvPr id="11" name="Straight Arrow Connector 10"/>
            <p:cNvCxnSpPr/>
            <p:nvPr/>
          </p:nvCxnSpPr>
          <p:spPr>
            <a:xfrm>
              <a:off x="2667000" y="2667000"/>
              <a:ext cx="1066800" cy="0"/>
            </a:xfrm>
            <a:prstGeom prst="straightConnector1">
              <a:avLst/>
            </a:prstGeom>
            <a:ln w="349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133600" y="2142653"/>
              <a:ext cx="1066800" cy="0"/>
            </a:xfrm>
            <a:prstGeom prst="straightConnector1">
              <a:avLst/>
            </a:prstGeom>
            <a:ln w="349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6600" y="2362200"/>
              <a:ext cx="838200" cy="369332"/>
            </a:xfrm>
            <a:prstGeom prst="rect">
              <a:avLst/>
            </a:prstGeom>
            <a:noFill/>
          </p:spPr>
          <p:txBody>
            <a:bodyPr wrap="square" rtlCol="0">
              <a:spAutoFit/>
            </a:bodyPr>
            <a:lstStyle/>
            <a:p>
              <a:r>
                <a:rPr lang="en-GB" b="1" i="1" dirty="0">
                  <a:solidFill>
                    <a:srgbClr val="00B050"/>
                  </a:solidFill>
                </a:rPr>
                <a:t>X</a:t>
              </a:r>
            </a:p>
          </p:txBody>
        </p:sp>
        <p:sp>
          <p:nvSpPr>
            <p:cNvPr id="14" name="TextBox 13"/>
            <p:cNvSpPr txBox="1"/>
            <p:nvPr/>
          </p:nvSpPr>
          <p:spPr>
            <a:xfrm>
              <a:off x="2603629" y="1719003"/>
              <a:ext cx="838200" cy="369332"/>
            </a:xfrm>
            <a:prstGeom prst="rect">
              <a:avLst/>
            </a:prstGeom>
            <a:noFill/>
          </p:spPr>
          <p:txBody>
            <a:bodyPr wrap="square" rtlCol="0">
              <a:spAutoFit/>
            </a:bodyPr>
            <a:lstStyle/>
            <a:p>
              <a:r>
                <a:rPr lang="en-GB" b="1" i="1" dirty="0">
                  <a:solidFill>
                    <a:srgbClr val="00B050"/>
                  </a:solidFill>
                </a:rPr>
                <a:t>Y</a:t>
              </a:r>
            </a:p>
          </p:txBody>
        </p:sp>
      </p:grpSp>
      <p:sp>
        <p:nvSpPr>
          <p:cNvPr id="15" name="Rectangular Callout 14"/>
          <p:cNvSpPr/>
          <p:nvPr/>
        </p:nvSpPr>
        <p:spPr>
          <a:xfrm>
            <a:off x="7162800" y="4495800"/>
            <a:ext cx="1752600" cy="457200"/>
          </a:xfrm>
          <a:prstGeom prst="wedgeRectCallout">
            <a:avLst>
              <a:gd name="adj1" fmla="val -43852"/>
              <a:gd name="adj2" fmla="val -185481"/>
            </a:avLst>
          </a:prstGeom>
          <a:solidFill>
            <a:srgbClr val="FFC000">
              <a:alpha val="6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Element local coordinate system</a:t>
            </a:r>
          </a:p>
        </p:txBody>
      </p:sp>
      <p:sp>
        <p:nvSpPr>
          <p:cNvPr id="16" name="Rectangular Callout 15"/>
          <p:cNvSpPr/>
          <p:nvPr/>
        </p:nvSpPr>
        <p:spPr>
          <a:xfrm>
            <a:off x="5181600" y="4495800"/>
            <a:ext cx="1905000" cy="457200"/>
          </a:xfrm>
          <a:prstGeom prst="wedgeRectCallout">
            <a:avLst>
              <a:gd name="adj1" fmla="val -2919"/>
              <a:gd name="adj2" fmla="val -96372"/>
            </a:avLst>
          </a:prstGeom>
          <a:solidFill>
            <a:srgbClr val="FFC000">
              <a:alpha val="6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Structure global coordinate system</a:t>
            </a:r>
          </a:p>
        </p:txBody>
      </p:sp>
      <p:sp>
        <p:nvSpPr>
          <p:cNvPr id="17" name="Flowchart: Process 16"/>
          <p:cNvSpPr/>
          <p:nvPr/>
        </p:nvSpPr>
        <p:spPr>
          <a:xfrm>
            <a:off x="5181600" y="4998265"/>
            <a:ext cx="3733800" cy="945335"/>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bg2">
                    <a:lumMod val="25000"/>
                  </a:schemeClr>
                </a:solidFill>
                <a:latin typeface="Arial" panose="020B0604020202020204" pitchFamily="34" charset="0"/>
                <a:cs typeface="Arial" panose="020B0604020202020204" pitchFamily="34" charset="0"/>
              </a:rPr>
              <a:t>In the global system each node has two DOFs (as denoted by </a:t>
            </a:r>
            <a:r>
              <a:rPr lang="en-GB" sz="1500" i="1" dirty="0">
                <a:solidFill>
                  <a:schemeClr val="bg2">
                    <a:lumMod val="25000"/>
                  </a:schemeClr>
                </a:solidFill>
                <a:latin typeface="Arial" panose="020B0604020202020204" pitchFamily="34" charset="0"/>
                <a:cs typeface="Arial" panose="020B0604020202020204" pitchFamily="34" charset="0"/>
              </a:rPr>
              <a:t>D</a:t>
            </a:r>
            <a:r>
              <a:rPr lang="en-GB" sz="1500" i="1" baseline="-25000" dirty="0">
                <a:solidFill>
                  <a:schemeClr val="bg2">
                    <a:lumMod val="25000"/>
                  </a:schemeClr>
                </a:solidFill>
                <a:latin typeface="Arial" panose="020B0604020202020204" pitchFamily="34" charset="0"/>
                <a:cs typeface="Arial" panose="020B0604020202020204" pitchFamily="34" charset="0"/>
              </a:rPr>
              <a:t>i</a:t>
            </a:r>
            <a:r>
              <a:rPr lang="en-GB" sz="1500" dirty="0">
                <a:solidFill>
                  <a:schemeClr val="bg2">
                    <a:lumMod val="25000"/>
                  </a:schemeClr>
                </a:solidFill>
                <a:latin typeface="Arial" panose="020B0604020202020204" pitchFamily="34" charset="0"/>
                <a:cs typeface="Arial" panose="020B0604020202020204" pitchFamily="34" charset="0"/>
              </a:rPr>
              <a:t>), whereas in local system each element has only one DOF.</a:t>
            </a:r>
          </a:p>
        </p:txBody>
      </p:sp>
      <p:sp>
        <p:nvSpPr>
          <p:cNvPr id="4" name="Freeform 3"/>
          <p:cNvSpPr/>
          <p:nvPr/>
        </p:nvSpPr>
        <p:spPr>
          <a:xfrm>
            <a:off x="970156" y="1672683"/>
            <a:ext cx="2166296" cy="2362283"/>
          </a:xfrm>
          <a:custGeom>
            <a:avLst/>
            <a:gdLst>
              <a:gd name="connsiteX0" fmla="*/ 0 w 2166296"/>
              <a:gd name="connsiteY0" fmla="*/ 2207941 h 2362283"/>
              <a:gd name="connsiteX1" fmla="*/ 825190 w 2166296"/>
              <a:gd name="connsiteY1" fmla="*/ 2352907 h 2362283"/>
              <a:gd name="connsiteX2" fmla="*/ 2007220 w 2166296"/>
              <a:gd name="connsiteY2" fmla="*/ 2230244 h 2362283"/>
              <a:gd name="connsiteX3" fmla="*/ 2085278 w 2166296"/>
              <a:gd name="connsiteY3" fmla="*/ 1293541 h 2362283"/>
              <a:gd name="connsiteX4" fmla="*/ 1360449 w 2166296"/>
              <a:gd name="connsiteY4" fmla="*/ 390293 h 2362283"/>
              <a:gd name="connsiteX5" fmla="*/ 512956 w 2166296"/>
              <a:gd name="connsiteY5" fmla="*/ 0 h 236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296" h="2362283">
                <a:moveTo>
                  <a:pt x="0" y="2207941"/>
                </a:moveTo>
                <a:cubicBezTo>
                  <a:pt x="245326" y="2278565"/>
                  <a:pt x="490653" y="2349190"/>
                  <a:pt x="825190" y="2352907"/>
                </a:cubicBezTo>
                <a:cubicBezTo>
                  <a:pt x="1159727" y="2356624"/>
                  <a:pt x="1797205" y="2406805"/>
                  <a:pt x="2007220" y="2230244"/>
                </a:cubicBezTo>
                <a:cubicBezTo>
                  <a:pt x="2217235" y="2053683"/>
                  <a:pt x="2193073" y="1600199"/>
                  <a:pt x="2085278" y="1293541"/>
                </a:cubicBezTo>
                <a:cubicBezTo>
                  <a:pt x="1977483" y="986883"/>
                  <a:pt x="1622503" y="605883"/>
                  <a:pt x="1360449" y="390293"/>
                </a:cubicBezTo>
                <a:cubicBezTo>
                  <a:pt x="1098395" y="174703"/>
                  <a:pt x="805675" y="87351"/>
                  <a:pt x="512956" y="0"/>
                </a:cubicBezTo>
              </a:path>
            </a:pathLst>
          </a:custGeom>
          <a:noFill/>
          <a:ln w="22225">
            <a:headEnd type="ova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1581912" y="1732002"/>
            <a:ext cx="1923288" cy="553998"/>
          </a:xfrm>
          <a:prstGeom prst="rect">
            <a:avLst/>
          </a:prstGeom>
          <a:noFill/>
        </p:spPr>
        <p:txBody>
          <a:bodyPr wrap="square" rtlCol="0">
            <a:spAutoFit/>
          </a:bodyPr>
          <a:lstStyle/>
          <a:p>
            <a:r>
              <a:rPr lang="en-GB" sz="1500" dirty="0">
                <a:solidFill>
                  <a:srgbClr val="C00000"/>
                </a:solidFill>
                <a:latin typeface="Arial" panose="020B0604020202020204" pitchFamily="34" charset="0"/>
                <a:cs typeface="Arial" panose="020B0604020202020204" pitchFamily="34" charset="0"/>
              </a:rPr>
              <a:t>Counter-clockwise node numbering</a:t>
            </a:r>
          </a:p>
        </p:txBody>
      </p:sp>
    </p:spTree>
    <p:extLst>
      <p:ext uri="{BB962C8B-B14F-4D97-AF65-F5344CB8AC3E}">
        <p14:creationId xmlns:p14="http://schemas.microsoft.com/office/powerpoint/2010/main" val="257869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6" grpId="0" animBg="1"/>
      <p:bldP spid="17" grpId="0" animBg="1"/>
      <p:bldP spid="4" grpId="0" animBg="1"/>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42</a:t>
            </a:fld>
            <a:endParaRPr lang="en-GB"/>
          </a:p>
        </p:txBody>
      </p:sp>
      <p:sp>
        <p:nvSpPr>
          <p:cNvPr id="4" name="Content Placeholder 3"/>
          <p:cNvSpPr>
            <a:spLocks noGrp="1"/>
          </p:cNvSpPr>
          <p:nvPr>
            <p:ph sz="quarter" idx="1"/>
          </p:nvPr>
        </p:nvSpPr>
        <p:spPr/>
        <p:txBody>
          <a:bodyPr/>
          <a:lstStyle/>
          <a:p>
            <a:r>
              <a:rPr lang="en-GB" dirty="0"/>
              <a:t>Good node numbering leads to computational saving;</a:t>
            </a:r>
          </a:p>
          <a:p>
            <a:r>
              <a:rPr lang="en-GB" dirty="0"/>
              <a:t>Most commercial software have in-built optimiser (bandwidth minimising algorithm) that optimises node numbering prior to assembling global stiffness matrix to reduce solution time;</a:t>
            </a:r>
          </a:p>
          <a:p>
            <a:r>
              <a:rPr lang="en-GB" dirty="0"/>
              <a:t>For 2D problems and hand calculation use counter-clockwise node numbering scheme;</a:t>
            </a:r>
          </a:p>
          <a:p>
            <a:r>
              <a:rPr lang="en-GB" dirty="0"/>
              <a:t>For computer simulation you do not need to worry about this.</a:t>
            </a:r>
          </a:p>
        </p:txBody>
      </p:sp>
    </p:spTree>
    <p:extLst>
      <p:ext uri="{BB962C8B-B14F-4D97-AF65-F5344CB8AC3E}">
        <p14:creationId xmlns:p14="http://schemas.microsoft.com/office/powerpoint/2010/main" val="2199918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GB" dirty="0"/>
              <a:t>Illustration of node numbering effects for a truss structure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43</a:t>
            </a:fld>
            <a:endParaRPr lang="en-GB"/>
          </a:p>
        </p:txBody>
      </p:sp>
      <p:pic>
        <p:nvPicPr>
          <p:cNvPr id="5" name="Picture 4"/>
          <p:cNvPicPr>
            <a:picLocks noChangeAspect="1"/>
          </p:cNvPicPr>
          <p:nvPr/>
        </p:nvPicPr>
        <p:blipFill>
          <a:blip r:embed="rId3"/>
          <a:stretch>
            <a:fillRect/>
          </a:stretch>
        </p:blipFill>
        <p:spPr>
          <a:xfrm>
            <a:off x="4779618" y="1594590"/>
            <a:ext cx="4125087" cy="2991994"/>
          </a:xfrm>
          <a:prstGeom prst="rect">
            <a:avLst/>
          </a:prstGeom>
        </p:spPr>
      </p:pic>
      <p:pic>
        <p:nvPicPr>
          <p:cNvPr id="6" name="Picture 5"/>
          <p:cNvPicPr>
            <a:picLocks noChangeAspect="1"/>
          </p:cNvPicPr>
          <p:nvPr/>
        </p:nvPicPr>
        <p:blipFill>
          <a:blip r:embed="rId4"/>
          <a:stretch>
            <a:fillRect/>
          </a:stretch>
        </p:blipFill>
        <p:spPr>
          <a:xfrm>
            <a:off x="187872" y="1605259"/>
            <a:ext cx="4590288" cy="3935241"/>
          </a:xfrm>
          <a:prstGeom prst="rect">
            <a:avLst/>
          </a:prstGeom>
        </p:spPr>
      </p:pic>
      <p:sp>
        <p:nvSpPr>
          <p:cNvPr id="7" name="Rectangular Callout 6"/>
          <p:cNvSpPr/>
          <p:nvPr/>
        </p:nvSpPr>
        <p:spPr>
          <a:xfrm>
            <a:off x="4818888" y="4741420"/>
            <a:ext cx="3867912" cy="799079"/>
          </a:xfrm>
          <a:prstGeom prst="wedgeRectCallout">
            <a:avLst>
              <a:gd name="adj1" fmla="val -104228"/>
              <a:gd name="adj2" fmla="val -369252"/>
            </a:avLst>
          </a:prstGeom>
          <a:solidFill>
            <a:srgbClr val="00206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The </a:t>
            </a:r>
            <a:r>
              <a:rPr lang="en-GB" sz="1500" i="1" dirty="0">
                <a:latin typeface="Times New Roman" panose="02020603050405020304" pitchFamily="18" charset="0"/>
                <a:cs typeface="Times New Roman" panose="02020603050405020304" pitchFamily="18" charset="0"/>
              </a:rPr>
              <a:t>skyline</a:t>
            </a:r>
            <a:r>
              <a:rPr lang="en-GB" sz="1500" dirty="0">
                <a:latin typeface="Arial" panose="020B0604020202020204" pitchFamily="34" charset="0"/>
                <a:cs typeface="Arial" panose="020B0604020202020204" pitchFamily="34" charset="0"/>
              </a:rPr>
              <a:t> is an envelope that begins with the first nonzero coefficient in each column of the stiffness matrix.</a:t>
            </a:r>
          </a:p>
        </p:txBody>
      </p:sp>
      <p:sp>
        <p:nvSpPr>
          <p:cNvPr id="8" name="Rectangular Callout 7"/>
          <p:cNvSpPr/>
          <p:nvPr/>
        </p:nvSpPr>
        <p:spPr>
          <a:xfrm>
            <a:off x="4818888" y="5601721"/>
            <a:ext cx="3867912" cy="799079"/>
          </a:xfrm>
          <a:prstGeom prst="wedgeRectCallout">
            <a:avLst>
              <a:gd name="adj1" fmla="val -74715"/>
              <a:gd name="adj2" fmla="val -84994"/>
            </a:avLst>
          </a:prstGeom>
          <a:solidFill>
            <a:srgbClr val="FFFF0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A matrix is </a:t>
            </a:r>
            <a:r>
              <a:rPr lang="en-GB" sz="1600" i="1" dirty="0">
                <a:solidFill>
                  <a:schemeClr val="tx1"/>
                </a:solidFill>
                <a:latin typeface="Times New Roman" panose="02020603050405020304" pitchFamily="18" charset="0"/>
                <a:cs typeface="Times New Roman" panose="02020603050405020304" pitchFamily="18" charset="0"/>
              </a:rPr>
              <a:t>banded</a:t>
            </a:r>
            <a:r>
              <a:rPr lang="en-GB" sz="1600" dirty="0">
                <a:solidFill>
                  <a:schemeClr val="tx1"/>
                </a:solidFill>
                <a:latin typeface="Arial" panose="020B0604020202020204" pitchFamily="34" charset="0"/>
                <a:cs typeface="Arial" panose="020B0604020202020204" pitchFamily="34" charset="0"/>
              </a:rPr>
              <a:t> if the nonzero terms of the matrix are gathered about the main diagonal.</a:t>
            </a:r>
          </a:p>
        </p:txBody>
      </p:sp>
      <p:sp>
        <p:nvSpPr>
          <p:cNvPr id="10" name="Rectangular Callout 9"/>
          <p:cNvSpPr/>
          <p:nvPr/>
        </p:nvSpPr>
        <p:spPr>
          <a:xfrm>
            <a:off x="4948341" y="714905"/>
            <a:ext cx="3867912" cy="799079"/>
          </a:xfrm>
          <a:prstGeom prst="wedgeRectCallout">
            <a:avLst>
              <a:gd name="adj1" fmla="val -101216"/>
              <a:gd name="adj2" fmla="val 124918"/>
            </a:avLst>
          </a:prstGeom>
          <a:solidFill>
            <a:srgbClr val="00206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In </a:t>
            </a:r>
            <a:r>
              <a:rPr lang="en-GB" sz="1500" i="1" dirty="0" err="1">
                <a:latin typeface="Times New Roman" panose="02020603050405020304" pitchFamily="18" charset="0"/>
                <a:cs typeface="Times New Roman" panose="02020603050405020304" pitchFamily="18" charset="0"/>
              </a:rPr>
              <a:t>skylining</a:t>
            </a:r>
            <a:r>
              <a:rPr lang="en-GB" sz="1500" dirty="0">
                <a:latin typeface="Arial" panose="020B0604020202020204" pitchFamily="34" charset="0"/>
                <a:cs typeface="Arial" panose="020B0604020202020204" pitchFamily="34" charset="0"/>
              </a:rPr>
              <a:t> method only the coefficients between the main diagonal and skyline is stored in the computer for efficiency.</a:t>
            </a:r>
          </a:p>
        </p:txBody>
      </p:sp>
      <p:sp>
        <p:nvSpPr>
          <p:cNvPr id="11" name="Rectangular Callout 10"/>
          <p:cNvSpPr/>
          <p:nvPr/>
        </p:nvSpPr>
        <p:spPr>
          <a:xfrm>
            <a:off x="685800" y="5601721"/>
            <a:ext cx="3867912" cy="799079"/>
          </a:xfrm>
          <a:prstGeom prst="wedgeRectCallout">
            <a:avLst>
              <a:gd name="adj1" fmla="val 4940"/>
              <a:gd name="adj2" fmla="val -126539"/>
            </a:avLst>
          </a:prstGeom>
          <a:solidFill>
            <a:srgbClr val="FFFF0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In </a:t>
            </a:r>
            <a:r>
              <a:rPr lang="en-GB" sz="1600" i="1" dirty="0">
                <a:solidFill>
                  <a:schemeClr val="tx1"/>
                </a:solidFill>
                <a:latin typeface="Times New Roman" panose="02020603050405020304" pitchFamily="18" charset="0"/>
                <a:cs typeface="Times New Roman" panose="02020603050405020304" pitchFamily="18" charset="0"/>
              </a:rPr>
              <a:t>banded</a:t>
            </a:r>
            <a:r>
              <a:rPr lang="en-GB" sz="1600" dirty="0">
                <a:solidFill>
                  <a:schemeClr val="tx1"/>
                </a:solidFill>
                <a:latin typeface="Arial" panose="020B0604020202020204" pitchFamily="34" charset="0"/>
                <a:cs typeface="Arial" panose="020B0604020202020204" pitchFamily="34" charset="0"/>
              </a:rPr>
              <a:t> method only coefficients in half-bandwidth are stored in the computer.</a:t>
            </a:r>
          </a:p>
        </p:txBody>
      </p:sp>
      <p:cxnSp>
        <p:nvCxnSpPr>
          <p:cNvPr id="13" name="Straight Connector 12"/>
          <p:cNvCxnSpPr/>
          <p:nvPr/>
        </p:nvCxnSpPr>
        <p:spPr>
          <a:xfrm>
            <a:off x="1676400" y="1981200"/>
            <a:ext cx="2286000" cy="2181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451397"/>
            <a:ext cx="1981200" cy="195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143000" y="2743200"/>
            <a:ext cx="1360380" cy="1295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3321097"/>
            <a:ext cx="1371600" cy="323165"/>
          </a:xfrm>
          <a:prstGeom prst="rect">
            <a:avLst/>
          </a:prstGeom>
          <a:noFill/>
        </p:spPr>
        <p:txBody>
          <a:bodyPr wrap="square" rtlCol="0">
            <a:spAutoFit/>
          </a:bodyPr>
          <a:lstStyle/>
          <a:p>
            <a:r>
              <a:rPr lang="en-GB" sz="1500" dirty="0">
                <a:solidFill>
                  <a:srgbClr val="C00000"/>
                </a:solidFill>
                <a:latin typeface="Arial" panose="020B0604020202020204" pitchFamily="34" charset="0"/>
                <a:cs typeface="Arial" panose="020B0604020202020204" pitchFamily="34" charset="0"/>
              </a:rPr>
              <a:t>bandwidth</a:t>
            </a:r>
          </a:p>
        </p:txBody>
      </p:sp>
      <p:sp>
        <p:nvSpPr>
          <p:cNvPr id="20" name="Rectangle 19"/>
          <p:cNvSpPr/>
          <p:nvPr/>
        </p:nvSpPr>
        <p:spPr>
          <a:xfrm>
            <a:off x="533400" y="4953000"/>
            <a:ext cx="1066800" cy="533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92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384048"/>
            <a:ext cx="8534400" cy="758952"/>
          </a:xfrm>
        </p:spPr>
        <p:txBody>
          <a:bodyPr>
            <a:normAutofit fontScale="90000"/>
          </a:bodyPr>
          <a:lstStyle/>
          <a:p>
            <a:r>
              <a:rPr lang="en-GB" dirty="0"/>
              <a:t>Illustration of node numbering effects for a truss structure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44</a:t>
            </a:fld>
            <a:endParaRPr lang="en-GB"/>
          </a:p>
        </p:txBody>
      </p:sp>
      <p:sp>
        <p:nvSpPr>
          <p:cNvPr id="4" name="Content Placeholder 3"/>
          <p:cNvSpPr>
            <a:spLocks noGrp="1"/>
          </p:cNvSpPr>
          <p:nvPr>
            <p:ph sz="quarter" idx="1"/>
          </p:nvPr>
        </p:nvSpPr>
        <p:spPr/>
        <p:txBody>
          <a:bodyPr/>
          <a:lstStyle/>
          <a:p>
            <a:r>
              <a:rPr lang="en-GB" dirty="0"/>
              <a:t>There are other storage methods such as </a:t>
            </a:r>
            <a:r>
              <a:rPr lang="en-GB" i="1" dirty="0" err="1">
                <a:latin typeface="Times New Roman" panose="02020603050405020304" pitchFamily="18" charset="0"/>
                <a:cs typeface="Times New Roman" panose="02020603050405020304" pitchFamily="18" charset="0"/>
              </a:rPr>
              <a:t>Wavefront</a:t>
            </a:r>
            <a:r>
              <a:rPr lang="en-GB" i="1" dirty="0">
                <a:latin typeface="Times New Roman" panose="02020603050405020304" pitchFamily="18" charset="0"/>
                <a:cs typeface="Times New Roman" panose="02020603050405020304" pitchFamily="18" charset="0"/>
              </a:rPr>
              <a:t> (frontal) </a:t>
            </a:r>
            <a:r>
              <a:rPr lang="en-GB" i="1" dirty="0" err="1">
                <a:latin typeface="Times New Roman" panose="02020603050405020304" pitchFamily="18" charset="0"/>
                <a:cs typeface="Times New Roman" panose="02020603050405020304" pitchFamily="18" charset="0"/>
              </a:rPr>
              <a:t>metohd</a:t>
            </a:r>
            <a:r>
              <a:rPr lang="en-GB" dirty="0"/>
              <a:t> </a:t>
            </a:r>
            <a:r>
              <a:rPr lang="en-GB" dirty="0" err="1"/>
              <a:t>etc</a:t>
            </a:r>
            <a:r>
              <a:rPr lang="en-GB" dirty="0"/>
              <a:t> that is beyond the scope of this lecture;</a:t>
            </a:r>
          </a:p>
          <a:p>
            <a:r>
              <a:rPr lang="en-GB" i="1" dirty="0" err="1">
                <a:latin typeface="Times New Roman" panose="02020603050405020304" pitchFamily="18" charset="0"/>
                <a:cs typeface="Times New Roman" panose="02020603050405020304" pitchFamily="18" charset="0"/>
              </a:rPr>
              <a:t>Wavefront</a:t>
            </a:r>
            <a:r>
              <a:rPr lang="en-GB" i="1" dirty="0">
                <a:latin typeface="Times New Roman" panose="02020603050405020304" pitchFamily="18" charset="0"/>
                <a:cs typeface="Times New Roman" panose="02020603050405020304" pitchFamily="18" charset="0"/>
              </a:rPr>
              <a:t> method</a:t>
            </a:r>
            <a:r>
              <a:rPr lang="en-GB" dirty="0"/>
              <a:t> is the most efficient method adopted by most FE software;</a:t>
            </a:r>
          </a:p>
          <a:p>
            <a:r>
              <a:rPr lang="en-GB" i="1" dirty="0" err="1">
                <a:latin typeface="Times New Roman" panose="02020603050405020304" pitchFamily="18" charset="0"/>
                <a:cs typeface="Times New Roman" panose="02020603050405020304" pitchFamily="18" charset="0"/>
              </a:rPr>
              <a:t>Skylining</a:t>
            </a:r>
            <a:r>
              <a:rPr lang="en-GB" dirty="0"/>
              <a:t> is more efficient than bandwidth method due to storing less data.</a:t>
            </a:r>
          </a:p>
        </p:txBody>
      </p:sp>
    </p:spTree>
    <p:extLst>
      <p:ext uri="{BB962C8B-B14F-4D97-AF65-F5344CB8AC3E}">
        <p14:creationId xmlns:p14="http://schemas.microsoft.com/office/powerpoint/2010/main" val="1122367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
            <a:ext cx="8534400" cy="758952"/>
          </a:xfrm>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45</a:t>
            </a:fld>
            <a:endParaRPr lang="en-GB"/>
          </a:p>
        </p:txBody>
      </p:sp>
      <p:pic>
        <p:nvPicPr>
          <p:cNvPr id="6" name="Picture 5"/>
          <p:cNvPicPr>
            <a:picLocks noChangeAspect="1"/>
          </p:cNvPicPr>
          <p:nvPr/>
        </p:nvPicPr>
        <p:blipFill>
          <a:blip r:embed="rId2" cstate="print"/>
          <a:stretch>
            <a:fillRect/>
          </a:stretch>
        </p:blipFill>
        <p:spPr>
          <a:xfrm>
            <a:off x="228600" y="780106"/>
            <a:ext cx="3054949" cy="2828657"/>
          </a:xfrm>
          <a:prstGeom prst="rect">
            <a:avLst/>
          </a:prstGeom>
          <a:ln>
            <a:solidFill>
              <a:srgbClr val="FF0000"/>
            </a:solidFill>
          </a:ln>
        </p:spPr>
      </p:pic>
      <p:pic>
        <p:nvPicPr>
          <p:cNvPr id="7" name="Picture 6"/>
          <p:cNvPicPr>
            <a:picLocks noChangeAspect="1"/>
          </p:cNvPicPr>
          <p:nvPr/>
        </p:nvPicPr>
        <p:blipFill>
          <a:blip r:embed="rId3" cstate="print"/>
          <a:stretch>
            <a:fillRect/>
          </a:stretch>
        </p:blipFill>
        <p:spPr>
          <a:xfrm>
            <a:off x="5860451" y="780106"/>
            <a:ext cx="3054949" cy="2828657"/>
          </a:xfrm>
          <a:prstGeom prst="rect">
            <a:avLst/>
          </a:prstGeom>
          <a:ln>
            <a:solidFill>
              <a:srgbClr val="FF0000"/>
            </a:solidFill>
          </a:ln>
        </p:spPr>
      </p:pic>
      <p:pic>
        <p:nvPicPr>
          <p:cNvPr id="8" name="Picture 7"/>
          <p:cNvPicPr>
            <a:picLocks noChangeAspect="1"/>
          </p:cNvPicPr>
          <p:nvPr/>
        </p:nvPicPr>
        <p:blipFill>
          <a:blip r:embed="rId4" cstate="print"/>
          <a:stretch>
            <a:fillRect/>
          </a:stretch>
        </p:blipFill>
        <p:spPr>
          <a:xfrm>
            <a:off x="228599" y="4906819"/>
            <a:ext cx="8686801" cy="1722581"/>
          </a:xfrm>
          <a:prstGeom prst="rect">
            <a:avLst/>
          </a:prstGeom>
          <a:ln>
            <a:solidFill>
              <a:srgbClr val="7030A0"/>
            </a:solidFill>
          </a:ln>
        </p:spPr>
      </p:pic>
      <p:pic>
        <p:nvPicPr>
          <p:cNvPr id="9" name="Picture 8"/>
          <p:cNvPicPr>
            <a:picLocks noChangeAspect="1"/>
          </p:cNvPicPr>
          <p:nvPr/>
        </p:nvPicPr>
        <p:blipFill>
          <a:blip r:embed="rId5" cstate="print"/>
          <a:stretch>
            <a:fillRect/>
          </a:stretch>
        </p:blipFill>
        <p:spPr>
          <a:xfrm>
            <a:off x="228598" y="3657600"/>
            <a:ext cx="8686801" cy="1200000"/>
          </a:xfrm>
          <a:prstGeom prst="rect">
            <a:avLst/>
          </a:prstGeom>
          <a:ln>
            <a:solidFill>
              <a:srgbClr val="00B050"/>
            </a:solidFill>
          </a:ln>
        </p:spPr>
      </p:pic>
      <p:pic>
        <p:nvPicPr>
          <p:cNvPr id="10" name="Picture 6"/>
          <p:cNvPicPr>
            <a:picLocks noChangeAspect="1" noChangeArrowheads="1"/>
          </p:cNvPicPr>
          <p:nvPr/>
        </p:nvPicPr>
        <p:blipFill>
          <a:blip r:embed="rId6" cstate="print"/>
          <a:srcRect/>
          <a:stretch>
            <a:fillRect/>
          </a:stretch>
        </p:blipFill>
        <p:spPr bwMode="auto">
          <a:xfrm>
            <a:off x="3352982" y="1721817"/>
            <a:ext cx="2438400" cy="1230086"/>
          </a:xfrm>
          <a:prstGeom prst="rect">
            <a:avLst/>
          </a:prstGeom>
          <a:noFill/>
          <a:ln w="9525">
            <a:solidFill>
              <a:srgbClr val="FF0000"/>
            </a:solidFill>
            <a:miter lim="800000"/>
            <a:headEnd/>
            <a:tailEnd/>
          </a:ln>
        </p:spPr>
      </p:pic>
      <p:sp>
        <p:nvSpPr>
          <p:cNvPr id="11" name="Rectangular Callout 10"/>
          <p:cNvSpPr/>
          <p:nvPr/>
        </p:nvSpPr>
        <p:spPr>
          <a:xfrm>
            <a:off x="3352618" y="1721817"/>
            <a:ext cx="2438764" cy="1230086"/>
          </a:xfrm>
          <a:prstGeom prst="wedgeRectCallout">
            <a:avLst>
              <a:gd name="adj1" fmla="val 92764"/>
              <a:gd name="adj2" fmla="val 267109"/>
            </a:avLst>
          </a:prstGeom>
          <a:no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880229" y="2438400"/>
            <a:ext cx="1511171" cy="1122279"/>
            <a:chOff x="2603629" y="1609253"/>
            <a:chExt cx="1511171" cy="1122279"/>
          </a:xfrm>
        </p:grpSpPr>
        <p:cxnSp>
          <p:nvCxnSpPr>
            <p:cNvPr id="13" name="Straight Arrow Connector 12"/>
            <p:cNvCxnSpPr/>
            <p:nvPr/>
          </p:nvCxnSpPr>
          <p:spPr>
            <a:xfrm>
              <a:off x="2667000" y="2667000"/>
              <a:ext cx="1066800" cy="0"/>
            </a:xfrm>
            <a:prstGeom prst="straightConnector1">
              <a:avLst/>
            </a:prstGeom>
            <a:ln w="349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133600" y="2142653"/>
              <a:ext cx="1066800" cy="0"/>
            </a:xfrm>
            <a:prstGeom prst="straightConnector1">
              <a:avLst/>
            </a:prstGeom>
            <a:ln w="349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2362200"/>
              <a:ext cx="838200" cy="369332"/>
            </a:xfrm>
            <a:prstGeom prst="rect">
              <a:avLst/>
            </a:prstGeom>
            <a:noFill/>
          </p:spPr>
          <p:txBody>
            <a:bodyPr wrap="square" rtlCol="0">
              <a:spAutoFit/>
            </a:bodyPr>
            <a:lstStyle/>
            <a:p>
              <a:r>
                <a:rPr lang="en-GB" b="1" i="1" dirty="0">
                  <a:solidFill>
                    <a:srgbClr val="00B050"/>
                  </a:solidFill>
                </a:rPr>
                <a:t>X</a:t>
              </a:r>
            </a:p>
          </p:txBody>
        </p:sp>
        <p:sp>
          <p:nvSpPr>
            <p:cNvPr id="16" name="TextBox 15"/>
            <p:cNvSpPr txBox="1"/>
            <p:nvPr/>
          </p:nvSpPr>
          <p:spPr>
            <a:xfrm>
              <a:off x="2603629" y="1719003"/>
              <a:ext cx="838200" cy="369332"/>
            </a:xfrm>
            <a:prstGeom prst="rect">
              <a:avLst/>
            </a:prstGeom>
            <a:noFill/>
          </p:spPr>
          <p:txBody>
            <a:bodyPr wrap="square" rtlCol="0">
              <a:spAutoFit/>
            </a:bodyPr>
            <a:lstStyle/>
            <a:p>
              <a:r>
                <a:rPr lang="en-GB" b="1" i="1" dirty="0">
                  <a:solidFill>
                    <a:srgbClr val="00B050"/>
                  </a:solidFill>
                </a:rPr>
                <a:t>Y</a:t>
              </a:r>
            </a:p>
          </p:txBody>
        </p:sp>
      </p:grpSp>
    </p:spTree>
    <p:extLst>
      <p:ext uri="{BB962C8B-B14F-4D97-AF65-F5344CB8AC3E}">
        <p14:creationId xmlns:p14="http://schemas.microsoft.com/office/powerpoint/2010/main" val="25971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46</a:t>
            </a:fld>
            <a:endParaRPr lang="en-GB"/>
          </a:p>
        </p:txBody>
      </p:sp>
      <p:sp>
        <p:nvSpPr>
          <p:cNvPr id="4" name="Content Placeholder 3"/>
          <p:cNvSpPr>
            <a:spLocks noGrp="1"/>
          </p:cNvSpPr>
          <p:nvPr>
            <p:ph sz="quarter" idx="1"/>
          </p:nvPr>
        </p:nvSpPr>
        <p:spPr/>
        <p:txBody>
          <a:bodyPr/>
          <a:lstStyle/>
          <a:p>
            <a:r>
              <a:rPr lang="en-GB" dirty="0"/>
              <a:t>Please note that;</a:t>
            </a:r>
          </a:p>
        </p:txBody>
      </p:sp>
      <p:pic>
        <p:nvPicPr>
          <p:cNvPr id="6" name="Picture 6"/>
          <p:cNvPicPr>
            <a:picLocks noChangeAspect="1" noChangeArrowheads="1"/>
          </p:cNvPicPr>
          <p:nvPr/>
        </p:nvPicPr>
        <p:blipFill>
          <a:blip r:embed="rId3" cstate="print"/>
          <a:srcRect/>
          <a:stretch>
            <a:fillRect/>
          </a:stretch>
        </p:blipFill>
        <p:spPr bwMode="auto">
          <a:xfrm>
            <a:off x="533400" y="2286000"/>
            <a:ext cx="2438400" cy="1230086"/>
          </a:xfrm>
          <a:prstGeom prst="rect">
            <a:avLst/>
          </a:prstGeom>
          <a:noFill/>
          <a:ln w="9525">
            <a:solidFill>
              <a:srgbClr val="FF0000"/>
            </a:solidFill>
            <a:miter lim="800000"/>
            <a:headEnd/>
            <a:tailEnd/>
          </a:ln>
        </p:spPr>
      </p:pic>
      <p:grpSp>
        <p:nvGrpSpPr>
          <p:cNvPr id="12" name="Group 11"/>
          <p:cNvGrpSpPr/>
          <p:nvPr/>
        </p:nvGrpSpPr>
        <p:grpSpPr>
          <a:xfrm>
            <a:off x="3962401" y="1676400"/>
            <a:ext cx="4953000" cy="4586112"/>
            <a:chOff x="3962401" y="1676400"/>
            <a:chExt cx="4953000" cy="4586112"/>
          </a:xfrm>
        </p:grpSpPr>
        <p:pic>
          <p:nvPicPr>
            <p:cNvPr id="5" name="Picture 4"/>
            <p:cNvPicPr>
              <a:picLocks noChangeAspect="1"/>
            </p:cNvPicPr>
            <p:nvPr/>
          </p:nvPicPr>
          <p:blipFill>
            <a:blip r:embed="rId4" cstate="print"/>
            <a:stretch>
              <a:fillRect/>
            </a:stretch>
          </p:blipFill>
          <p:spPr>
            <a:xfrm>
              <a:off x="3962401" y="1676400"/>
              <a:ext cx="4953000" cy="4586112"/>
            </a:xfrm>
            <a:prstGeom prst="rect">
              <a:avLst/>
            </a:prstGeom>
            <a:ln>
              <a:solidFill>
                <a:srgbClr val="FF0000"/>
              </a:solidFill>
            </a:ln>
          </p:spPr>
        </p:pic>
        <p:cxnSp>
          <p:nvCxnSpPr>
            <p:cNvPr id="8" name="Straight Connector 7"/>
            <p:cNvCxnSpPr/>
            <p:nvPr/>
          </p:nvCxnSpPr>
          <p:spPr>
            <a:xfrm>
              <a:off x="7772400" y="5029200"/>
              <a:ext cx="990600" cy="0"/>
            </a:xfrm>
            <a:prstGeom prst="line">
              <a:avLst/>
            </a:prstGeom>
            <a:ln w="412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7315200" y="4419600"/>
              <a:ext cx="914400" cy="914400"/>
            </a:xfrm>
            <a:prstGeom prst="arc">
              <a:avLst>
                <a:gd name="adj1" fmla="val 12514828"/>
                <a:gd name="adj2" fmla="val 999004"/>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8001000" y="4050268"/>
              <a:ext cx="609600" cy="369332"/>
            </a:xfrm>
            <a:prstGeom prst="rect">
              <a:avLst/>
            </a:prstGeom>
            <a:noFill/>
          </p:spPr>
          <p:txBody>
            <a:bodyPr wrap="square" rtlCol="0">
              <a:spAutoFit/>
            </a:bodyPr>
            <a:lstStyle/>
            <a:p>
              <a:r>
                <a:rPr lang="el-GR" b="1" i="1" dirty="0">
                  <a:solidFill>
                    <a:srgbClr val="7030A0"/>
                  </a:solidFill>
                </a:rPr>
                <a:t>θ</a:t>
              </a:r>
              <a:endParaRPr lang="en-GB" b="1" i="1" dirty="0">
                <a:solidFill>
                  <a:srgbClr val="7030A0"/>
                </a:solidFill>
              </a:endParaRPr>
            </a:p>
          </p:txBody>
        </p:sp>
      </p:grpSp>
      <p:graphicFrame>
        <p:nvGraphicFramePr>
          <p:cNvPr id="13" name="Object 12"/>
          <p:cNvGraphicFramePr>
            <a:graphicFrameLocks noChangeAspect="1"/>
          </p:cNvGraphicFramePr>
          <p:nvPr>
            <p:extLst>
              <p:ext uri="{D42A27DB-BD31-4B8C-83A1-F6EECF244321}">
                <p14:modId xmlns:p14="http://schemas.microsoft.com/office/powerpoint/2010/main" val="806260264"/>
              </p:ext>
            </p:extLst>
          </p:nvPr>
        </p:nvGraphicFramePr>
        <p:xfrm>
          <a:off x="585608" y="4344888"/>
          <a:ext cx="2333985" cy="836712"/>
        </p:xfrm>
        <a:graphic>
          <a:graphicData uri="http://schemas.openxmlformats.org/presentationml/2006/ole">
            <mc:AlternateContent xmlns:mc="http://schemas.openxmlformats.org/markup-compatibility/2006">
              <mc:Choice xmlns:v="urn:schemas-microsoft-com:vml" Requires="v">
                <p:oleObj spid="_x0000_s14481" name="Equation" r:id="rId5" imgW="1346200" imgH="482600" progId="Equation.3">
                  <p:embed/>
                </p:oleObj>
              </mc:Choice>
              <mc:Fallback>
                <p:oleObj name="Equation" r:id="rId5" imgW="1346200" imgH="482600" progId="Equation.3">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08" y="4344888"/>
                        <a:ext cx="2333985" cy="83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a:stCxn id="6" idx="2"/>
          </p:cNvCxnSpPr>
          <p:nvPr/>
        </p:nvCxnSpPr>
        <p:spPr>
          <a:xfrm>
            <a:off x="1752600" y="3516086"/>
            <a:ext cx="0" cy="828802"/>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585608" y="5212535"/>
            <a:ext cx="2333985" cy="1004712"/>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bg2">
                    <a:lumMod val="25000"/>
                  </a:schemeClr>
                </a:solidFill>
                <a:latin typeface="Arial" panose="020B0604020202020204" pitchFamily="34" charset="0"/>
                <a:cs typeface="Arial" panose="020B0604020202020204" pitchFamily="34" charset="0"/>
              </a:rPr>
              <a:t>Represents the orientation of each element in relation to the global coordinate system</a:t>
            </a:r>
          </a:p>
        </p:txBody>
      </p:sp>
    </p:spTree>
    <p:extLst>
      <p:ext uri="{BB962C8B-B14F-4D97-AF65-F5344CB8AC3E}">
        <p14:creationId xmlns:p14="http://schemas.microsoft.com/office/powerpoint/2010/main" val="27893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47</a:t>
            </a:fld>
            <a:endParaRPr lang="en-GB"/>
          </a:p>
        </p:txBody>
      </p:sp>
      <p:sp>
        <p:nvSpPr>
          <p:cNvPr id="4" name="Content Placeholder 3"/>
          <p:cNvSpPr>
            <a:spLocks noGrp="1"/>
          </p:cNvSpPr>
          <p:nvPr>
            <p:ph sz="quarter" idx="1"/>
          </p:nvPr>
        </p:nvSpPr>
        <p:spPr/>
        <p:txBody>
          <a:bodyPr>
            <a:normAutofit/>
          </a:bodyPr>
          <a:lstStyle/>
          <a:p>
            <a:r>
              <a:rPr lang="en-GB" dirty="0"/>
              <a:t>Elements stiffness matrix in global system;</a:t>
            </a:r>
          </a:p>
          <a:p>
            <a:endParaRPr lang="en-GB" dirty="0"/>
          </a:p>
          <a:p>
            <a:endParaRPr lang="en-GB" dirty="0"/>
          </a:p>
          <a:p>
            <a:endParaRPr lang="en-GB" dirty="0"/>
          </a:p>
          <a:p>
            <a:endParaRPr lang="en-GB" dirty="0"/>
          </a:p>
          <a:p>
            <a:endParaRPr lang="en-GB" dirty="0"/>
          </a:p>
          <a:p>
            <a:r>
              <a:rPr lang="en-GB" dirty="0"/>
              <a:t>Also note that since we are performing static analysis (not dynamic or vibration analysis) there is no need for mass matrix and therefore we ignore it.</a:t>
            </a:r>
          </a:p>
        </p:txBody>
      </p:sp>
      <p:grpSp>
        <p:nvGrpSpPr>
          <p:cNvPr id="13" name="Group 12"/>
          <p:cNvGrpSpPr/>
          <p:nvPr/>
        </p:nvGrpSpPr>
        <p:grpSpPr>
          <a:xfrm>
            <a:off x="914400" y="2187842"/>
            <a:ext cx="6977970" cy="1850758"/>
            <a:chOff x="914400" y="2340242"/>
            <a:chExt cx="6977970" cy="1850758"/>
          </a:xfrm>
        </p:grpSpPr>
        <p:pic>
          <p:nvPicPr>
            <p:cNvPr id="5" name="Picture 5"/>
            <p:cNvPicPr>
              <a:picLocks noChangeAspect="1" noChangeArrowheads="1"/>
            </p:cNvPicPr>
            <p:nvPr/>
          </p:nvPicPr>
          <p:blipFill>
            <a:blip r:embed="rId2" cstate="print"/>
            <a:srcRect/>
            <a:stretch>
              <a:fillRect/>
            </a:stretch>
          </p:blipFill>
          <p:spPr bwMode="auto">
            <a:xfrm>
              <a:off x="914400" y="2340242"/>
              <a:ext cx="1779116" cy="1850758"/>
            </a:xfrm>
            <a:prstGeom prst="rect">
              <a:avLst/>
            </a:prstGeom>
            <a:noFill/>
            <a:ln w="9525">
              <a:solidFill>
                <a:srgbClr val="FF0000"/>
              </a:solidFill>
              <a:miter lim="800000"/>
              <a:headEnd/>
              <a:tailEnd/>
            </a:ln>
          </p:spPr>
        </p:pic>
        <p:pic>
          <p:nvPicPr>
            <p:cNvPr id="6" name="Picture 3"/>
            <p:cNvPicPr>
              <a:picLocks noChangeAspect="1" noChangeArrowheads="1"/>
            </p:cNvPicPr>
            <p:nvPr/>
          </p:nvPicPr>
          <p:blipFill>
            <a:blip r:embed="rId3" cstate="print"/>
            <a:srcRect l="37173" r="4188"/>
            <a:stretch>
              <a:fillRect/>
            </a:stretch>
          </p:blipFill>
          <p:spPr bwMode="auto">
            <a:xfrm>
              <a:off x="6858001" y="2342077"/>
              <a:ext cx="1034369" cy="1847088"/>
            </a:xfrm>
            <a:prstGeom prst="rect">
              <a:avLst/>
            </a:prstGeom>
            <a:noFill/>
            <a:ln w="9525">
              <a:solidFill>
                <a:srgbClr val="FF0000"/>
              </a:solid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768827" y="2342077"/>
              <a:ext cx="4013864" cy="1847088"/>
            </a:xfrm>
            <a:prstGeom prst="rect">
              <a:avLst/>
            </a:prstGeom>
            <a:noFill/>
            <a:ln w="9525">
              <a:solidFill>
                <a:srgbClr val="FF0000"/>
              </a:solidFill>
              <a:miter lim="800000"/>
              <a:headEnd/>
              <a:tailEnd/>
            </a:ln>
          </p:spPr>
        </p:pic>
      </p:grpSp>
    </p:spTree>
    <p:extLst>
      <p:ext uri="{BB962C8B-B14F-4D97-AF65-F5344CB8AC3E}">
        <p14:creationId xmlns:p14="http://schemas.microsoft.com/office/powerpoint/2010/main" val="2735659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48</a:t>
            </a:fld>
            <a:endParaRPr lang="en-GB"/>
          </a:p>
        </p:txBody>
      </p:sp>
      <p:grpSp>
        <p:nvGrpSpPr>
          <p:cNvPr id="10" name="Group 9"/>
          <p:cNvGrpSpPr/>
          <p:nvPr/>
        </p:nvGrpSpPr>
        <p:grpSpPr>
          <a:xfrm>
            <a:off x="227215" y="1752600"/>
            <a:ext cx="3354185" cy="1362546"/>
            <a:chOff x="568302" y="1658112"/>
            <a:chExt cx="4010438" cy="1666608"/>
          </a:xfrm>
        </p:grpSpPr>
        <p:pic>
          <p:nvPicPr>
            <p:cNvPr id="8" name="Picture 3"/>
            <p:cNvPicPr>
              <a:picLocks noChangeAspect="1" noChangeArrowheads="1"/>
            </p:cNvPicPr>
            <p:nvPr/>
          </p:nvPicPr>
          <p:blipFill rotWithShape="1">
            <a:blip r:embed="rId3" cstate="print"/>
            <a:srcRect l="3181" r="3797" b="4125"/>
            <a:stretch/>
          </p:blipFill>
          <p:spPr bwMode="auto">
            <a:xfrm>
              <a:off x="914400" y="1658112"/>
              <a:ext cx="3664340" cy="1666608"/>
            </a:xfrm>
            <a:prstGeom prst="rect">
              <a:avLst/>
            </a:prstGeom>
            <a:noFill/>
            <a:ln w="9525">
              <a:noFill/>
              <a:miter lim="800000"/>
              <a:headEnd/>
              <a:tailEnd/>
            </a:ln>
          </p:spPr>
        </p:pic>
        <p:graphicFrame>
          <p:nvGraphicFramePr>
            <p:cNvPr id="9" name="Object 8"/>
            <p:cNvGraphicFramePr>
              <a:graphicFrameLocks noChangeAspect="1"/>
            </p:cNvGraphicFramePr>
            <p:nvPr>
              <p:extLst>
                <p:ext uri="{D42A27DB-BD31-4B8C-83A1-F6EECF244321}">
                  <p14:modId xmlns:p14="http://schemas.microsoft.com/office/powerpoint/2010/main" val="1247793127"/>
                </p:ext>
              </p:extLst>
            </p:nvPr>
          </p:nvGraphicFramePr>
          <p:xfrm>
            <a:off x="568302" y="2228413"/>
            <a:ext cx="457199" cy="342900"/>
          </p:xfrm>
          <a:graphic>
            <a:graphicData uri="http://schemas.openxmlformats.org/presentationml/2006/ole">
              <mc:AlternateContent xmlns:mc="http://schemas.openxmlformats.org/markup-compatibility/2006">
                <mc:Choice xmlns:v="urn:schemas-microsoft-com:vml" Requires="v">
                  <p:oleObj spid="_x0000_s15544" name="Equation" r:id="rId4" imgW="253890" imgH="190417" progId="Equation.3">
                    <p:embed/>
                  </p:oleObj>
                </mc:Choice>
                <mc:Fallback>
                  <p:oleObj name="Equation" r:id="rId4" imgW="253890" imgH="190417"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02" y="2228413"/>
                          <a:ext cx="457199"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6"/>
          <p:cNvGrpSpPr/>
          <p:nvPr/>
        </p:nvGrpSpPr>
        <p:grpSpPr>
          <a:xfrm>
            <a:off x="3702865" y="1762776"/>
            <a:ext cx="5257800" cy="1352371"/>
            <a:chOff x="333076" y="3352800"/>
            <a:chExt cx="5257800" cy="1352371"/>
          </a:xfrm>
        </p:grpSpPr>
        <p:pic>
          <p:nvPicPr>
            <p:cNvPr id="12" name="Picture 11"/>
            <p:cNvPicPr>
              <a:picLocks noChangeAspect="1"/>
            </p:cNvPicPr>
            <p:nvPr/>
          </p:nvPicPr>
          <p:blipFill>
            <a:blip r:embed="rId6" cstate="print"/>
            <a:stretch>
              <a:fillRect/>
            </a:stretch>
          </p:blipFill>
          <p:spPr>
            <a:xfrm>
              <a:off x="3200400" y="3355848"/>
              <a:ext cx="2390476" cy="1349322"/>
            </a:xfrm>
            <a:prstGeom prst="rect">
              <a:avLst/>
            </a:prstGeom>
          </p:spPr>
        </p:pic>
        <p:pic>
          <p:nvPicPr>
            <p:cNvPr id="11" name="Picture 10"/>
            <p:cNvPicPr>
              <a:picLocks noChangeAspect="1"/>
            </p:cNvPicPr>
            <p:nvPr/>
          </p:nvPicPr>
          <p:blipFill rotWithShape="1">
            <a:blip r:embed="rId7" cstate="print"/>
            <a:srcRect l="1045" t="5334" r="-1"/>
            <a:stretch/>
          </p:blipFill>
          <p:spPr>
            <a:xfrm>
              <a:off x="333076" y="3352800"/>
              <a:ext cx="2968676" cy="1352371"/>
            </a:xfrm>
            <a:prstGeom prst="rect">
              <a:avLst/>
            </a:prstGeom>
          </p:spPr>
        </p:pic>
      </p:grpSp>
      <p:grpSp>
        <p:nvGrpSpPr>
          <p:cNvPr id="18" name="Group 17"/>
          <p:cNvGrpSpPr/>
          <p:nvPr/>
        </p:nvGrpSpPr>
        <p:grpSpPr>
          <a:xfrm>
            <a:off x="228600" y="3276600"/>
            <a:ext cx="5282657" cy="1373977"/>
            <a:chOff x="381000" y="3124199"/>
            <a:chExt cx="5282657" cy="1373977"/>
          </a:xfrm>
        </p:grpSpPr>
        <p:pic>
          <p:nvPicPr>
            <p:cNvPr id="13" name="Picture 12"/>
            <p:cNvPicPr>
              <a:picLocks noChangeAspect="1"/>
            </p:cNvPicPr>
            <p:nvPr/>
          </p:nvPicPr>
          <p:blipFill rotWithShape="1">
            <a:blip r:embed="rId8" cstate="print"/>
            <a:srcRect l="2792" t="5264"/>
            <a:stretch/>
          </p:blipFill>
          <p:spPr>
            <a:xfrm>
              <a:off x="381000" y="3124200"/>
              <a:ext cx="2925514" cy="1371419"/>
            </a:xfrm>
            <a:prstGeom prst="rect">
              <a:avLst/>
            </a:prstGeom>
          </p:spPr>
        </p:pic>
        <p:pic>
          <p:nvPicPr>
            <p:cNvPr id="14" name="Picture 13"/>
            <p:cNvPicPr>
              <a:picLocks noChangeAspect="1"/>
            </p:cNvPicPr>
            <p:nvPr/>
          </p:nvPicPr>
          <p:blipFill>
            <a:blip r:embed="rId9" cstate="print"/>
            <a:stretch>
              <a:fillRect/>
            </a:stretch>
          </p:blipFill>
          <p:spPr>
            <a:xfrm>
              <a:off x="3301752" y="3124199"/>
              <a:ext cx="2361905" cy="1373977"/>
            </a:xfrm>
            <a:prstGeom prst="rect">
              <a:avLst/>
            </a:prstGeom>
          </p:spPr>
        </p:pic>
      </p:grpSp>
      <p:grpSp>
        <p:nvGrpSpPr>
          <p:cNvPr id="19" name="Group 18"/>
          <p:cNvGrpSpPr/>
          <p:nvPr/>
        </p:nvGrpSpPr>
        <p:grpSpPr>
          <a:xfrm>
            <a:off x="228600" y="4724400"/>
            <a:ext cx="8248095" cy="1409524"/>
            <a:chOff x="304800" y="4572000"/>
            <a:chExt cx="8248095" cy="1409524"/>
          </a:xfrm>
        </p:grpSpPr>
        <p:pic>
          <p:nvPicPr>
            <p:cNvPr id="16" name="Picture 15"/>
            <p:cNvPicPr>
              <a:picLocks noChangeAspect="1"/>
            </p:cNvPicPr>
            <p:nvPr/>
          </p:nvPicPr>
          <p:blipFill>
            <a:blip r:embed="rId10" cstate="print"/>
            <a:stretch>
              <a:fillRect/>
            </a:stretch>
          </p:blipFill>
          <p:spPr>
            <a:xfrm>
              <a:off x="4114800" y="4572000"/>
              <a:ext cx="4438095" cy="1409524"/>
            </a:xfrm>
            <a:prstGeom prst="rect">
              <a:avLst/>
            </a:prstGeom>
          </p:spPr>
        </p:pic>
        <p:pic>
          <p:nvPicPr>
            <p:cNvPr id="15" name="Picture 14"/>
            <p:cNvPicPr>
              <a:picLocks noChangeAspect="1"/>
            </p:cNvPicPr>
            <p:nvPr/>
          </p:nvPicPr>
          <p:blipFill>
            <a:blip r:embed="rId11" cstate="print"/>
            <a:stretch>
              <a:fillRect/>
            </a:stretch>
          </p:blipFill>
          <p:spPr>
            <a:xfrm>
              <a:off x="304800" y="4572000"/>
              <a:ext cx="3923809" cy="1409524"/>
            </a:xfrm>
            <a:prstGeom prst="rect">
              <a:avLst/>
            </a:prstGeom>
          </p:spPr>
        </p:pic>
      </p:grpSp>
      <p:cxnSp>
        <p:nvCxnSpPr>
          <p:cNvPr id="21" name="Straight Connector 20"/>
          <p:cNvCxnSpPr/>
          <p:nvPr/>
        </p:nvCxnSpPr>
        <p:spPr>
          <a:xfrm>
            <a:off x="7391400" y="18288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896100" y="24384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24300" y="33528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29000" y="39624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05500" y="48006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495800" y="5410200"/>
            <a:ext cx="2819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12" cstate="print"/>
          <a:stretch>
            <a:fillRect/>
          </a:stretch>
        </p:blipFill>
        <p:spPr>
          <a:xfrm>
            <a:off x="7261440" y="33884"/>
            <a:ext cx="1828800" cy="1693334"/>
          </a:xfrm>
          <a:prstGeom prst="rect">
            <a:avLst/>
          </a:prstGeom>
          <a:ln>
            <a:solidFill>
              <a:srgbClr val="FF0000"/>
            </a:solidFill>
          </a:ln>
        </p:spPr>
      </p:pic>
      <p:graphicFrame>
        <p:nvGraphicFramePr>
          <p:cNvPr id="28" name="Object 27"/>
          <p:cNvGraphicFramePr>
            <a:graphicFrameLocks noChangeAspect="1"/>
          </p:cNvGraphicFramePr>
          <p:nvPr>
            <p:extLst>
              <p:ext uri="{D42A27DB-BD31-4B8C-83A1-F6EECF244321}">
                <p14:modId xmlns:p14="http://schemas.microsoft.com/office/powerpoint/2010/main" val="2842389176"/>
              </p:ext>
            </p:extLst>
          </p:nvPr>
        </p:nvGraphicFramePr>
        <p:xfrm>
          <a:off x="7902359" y="72419"/>
          <a:ext cx="1159363" cy="415621"/>
        </p:xfrm>
        <a:graphic>
          <a:graphicData uri="http://schemas.openxmlformats.org/presentationml/2006/ole">
            <mc:AlternateContent xmlns:mc="http://schemas.openxmlformats.org/markup-compatibility/2006">
              <mc:Choice xmlns:v="urn:schemas-microsoft-com:vml" Requires="v">
                <p:oleObj spid="_x0000_s15545" name="Equation" r:id="rId13" imgW="1346200" imgH="482600" progId="Equation.3">
                  <p:embed/>
                </p:oleObj>
              </mc:Choice>
              <mc:Fallback>
                <p:oleObj name="Equation" r:id="rId13" imgW="1346200" imgH="482600" progId="Equation.3">
                  <p:embed/>
                  <p:pic>
                    <p:nvPicPr>
                      <p:cNvPr id="13"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02359" y="72419"/>
                        <a:ext cx="1159363" cy="415621"/>
                      </a:xfrm>
                      <a:prstGeom prst="rect">
                        <a:avLst/>
                      </a:prstGeom>
                      <a:noFill/>
                      <a:ln w="9525">
                        <a:solidFill>
                          <a:schemeClr val="tx1"/>
                        </a:solidFill>
                        <a:miter lim="800000"/>
                        <a:headEnd/>
                        <a:tailEnd/>
                      </a:ln>
                    </p:spPr>
                  </p:pic>
                </p:oleObj>
              </mc:Fallback>
            </mc:AlternateContent>
          </a:graphicData>
        </a:graphic>
      </p:graphicFrame>
      <p:pic>
        <p:nvPicPr>
          <p:cNvPr id="29" name="Picture 28"/>
          <p:cNvPicPr>
            <a:picLocks noChangeAspect="1"/>
          </p:cNvPicPr>
          <p:nvPr/>
        </p:nvPicPr>
        <p:blipFill rotWithShape="1">
          <a:blip r:embed="rId15" cstate="print"/>
          <a:srcRect l="72807" t="7040" r="2512"/>
          <a:stretch/>
        </p:blipFill>
        <p:spPr>
          <a:xfrm>
            <a:off x="5018806" y="43760"/>
            <a:ext cx="2143993" cy="1601322"/>
          </a:xfrm>
          <a:prstGeom prst="rect">
            <a:avLst/>
          </a:prstGeom>
          <a:ln>
            <a:solidFill>
              <a:srgbClr val="7030A0"/>
            </a:solidFill>
          </a:ln>
        </p:spPr>
      </p:pic>
      <p:sp>
        <p:nvSpPr>
          <p:cNvPr id="4" name="TextBox 3"/>
          <p:cNvSpPr txBox="1"/>
          <p:nvPr/>
        </p:nvSpPr>
        <p:spPr>
          <a:xfrm>
            <a:off x="5771335" y="815876"/>
            <a:ext cx="394243" cy="246221"/>
          </a:xfrm>
          <a:prstGeom prst="rect">
            <a:avLst/>
          </a:prstGeom>
          <a:solidFill>
            <a:srgbClr val="FFC000"/>
          </a:solidFill>
        </p:spPr>
        <p:txBody>
          <a:bodyPr wrap="square" rtlCol="0">
            <a:spAutoFit/>
          </a:bodyPr>
          <a:lstStyle/>
          <a:p>
            <a:pPr algn="ctr"/>
            <a:r>
              <a:rPr lang="en-GB" sz="1000" dirty="0">
                <a:latin typeface="Arial" panose="020B0604020202020204" pitchFamily="34" charset="0"/>
                <a:cs typeface="Arial" panose="020B0604020202020204" pitchFamily="34" charset="0"/>
              </a:rPr>
              <a:t>el 1</a:t>
            </a:r>
          </a:p>
        </p:txBody>
      </p:sp>
      <p:sp>
        <p:nvSpPr>
          <p:cNvPr id="30" name="TextBox 29"/>
          <p:cNvSpPr txBox="1"/>
          <p:nvPr/>
        </p:nvSpPr>
        <p:spPr>
          <a:xfrm>
            <a:off x="5777957" y="1099851"/>
            <a:ext cx="394243" cy="246221"/>
          </a:xfrm>
          <a:prstGeom prst="rect">
            <a:avLst/>
          </a:prstGeom>
          <a:solidFill>
            <a:srgbClr val="FFC000"/>
          </a:solidFill>
        </p:spPr>
        <p:txBody>
          <a:bodyPr wrap="square" rtlCol="0">
            <a:spAutoFit/>
          </a:bodyPr>
          <a:lstStyle/>
          <a:p>
            <a:pPr algn="ctr"/>
            <a:r>
              <a:rPr lang="en-GB" sz="1000" dirty="0">
                <a:latin typeface="Arial" panose="020B0604020202020204" pitchFamily="34" charset="0"/>
                <a:cs typeface="Arial" panose="020B0604020202020204" pitchFamily="34" charset="0"/>
              </a:rPr>
              <a:t>el 2</a:t>
            </a:r>
          </a:p>
        </p:txBody>
      </p:sp>
      <p:sp>
        <p:nvSpPr>
          <p:cNvPr id="31" name="TextBox 30"/>
          <p:cNvSpPr txBox="1"/>
          <p:nvPr/>
        </p:nvSpPr>
        <p:spPr>
          <a:xfrm>
            <a:off x="5777957" y="1387030"/>
            <a:ext cx="394243" cy="246221"/>
          </a:xfrm>
          <a:prstGeom prst="rect">
            <a:avLst/>
          </a:prstGeom>
          <a:solidFill>
            <a:srgbClr val="FFC000"/>
          </a:solidFill>
        </p:spPr>
        <p:txBody>
          <a:bodyPr wrap="square" rtlCol="0">
            <a:spAutoFit/>
          </a:bodyPr>
          <a:lstStyle/>
          <a:p>
            <a:pPr algn="ctr"/>
            <a:r>
              <a:rPr lang="en-GB" sz="1000" dirty="0">
                <a:latin typeface="Arial" panose="020B0604020202020204" pitchFamily="34" charset="0"/>
                <a:cs typeface="Arial" panose="020B0604020202020204" pitchFamily="34" charset="0"/>
              </a:rPr>
              <a:t>el 3</a:t>
            </a:r>
          </a:p>
        </p:txBody>
      </p:sp>
    </p:spTree>
    <p:extLst>
      <p:ext uri="{BB962C8B-B14F-4D97-AF65-F5344CB8AC3E}">
        <p14:creationId xmlns:p14="http://schemas.microsoft.com/office/powerpoint/2010/main" val="335082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90"/>
                                          </p:val>
                                        </p:tav>
                                        <p:tav tm="100000">
                                          <p:val>
                                            <p:fltVal val="0"/>
                                          </p:val>
                                        </p:tav>
                                      </p:tavLst>
                                    </p:anim>
                                    <p:animEffect transition="in" filter="fade">
                                      <p:cBhvr>
                                        <p:cTn id="18" dur="1000"/>
                                        <p:tgtEl>
                                          <p:spTgt spid="22"/>
                                        </p:tgtEl>
                                      </p:cBhvr>
                                    </p:animEffect>
                                  </p:childTnLst>
                                </p:cTn>
                              </p:par>
                              <p:par>
                                <p:cTn id="19" presetID="3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90"/>
                                          </p:val>
                                        </p:tav>
                                        <p:tav tm="100000">
                                          <p:val>
                                            <p:fltVal val="0"/>
                                          </p:val>
                                        </p:tav>
                                      </p:tavLst>
                                    </p:anim>
                                    <p:animEffect transition="in" filter="fade">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fltVal val="0"/>
                                          </p:val>
                                        </p:tav>
                                        <p:tav tm="100000">
                                          <p:val>
                                            <p:strVal val="#ppt_w"/>
                                          </p:val>
                                        </p:tav>
                                      </p:tavLst>
                                    </p:anim>
                                    <p:anim calcmode="lin" valueType="num">
                                      <p:cBhvr>
                                        <p:cTn id="34" dur="1000" fill="hold"/>
                                        <p:tgtEl>
                                          <p:spTgt spid="24"/>
                                        </p:tgtEl>
                                        <p:attrNameLst>
                                          <p:attrName>ppt_h</p:attrName>
                                        </p:attrNameLst>
                                      </p:cBhvr>
                                      <p:tavLst>
                                        <p:tav tm="0">
                                          <p:val>
                                            <p:fltVal val="0"/>
                                          </p:val>
                                        </p:tav>
                                        <p:tav tm="100000">
                                          <p:val>
                                            <p:strVal val="#ppt_h"/>
                                          </p:val>
                                        </p:tav>
                                      </p:tavLst>
                                    </p:anim>
                                    <p:anim calcmode="lin" valueType="num">
                                      <p:cBhvr>
                                        <p:cTn id="35" dur="1000" fill="hold"/>
                                        <p:tgtEl>
                                          <p:spTgt spid="24"/>
                                        </p:tgtEl>
                                        <p:attrNameLst>
                                          <p:attrName>style.rotation</p:attrName>
                                        </p:attrNameLst>
                                      </p:cBhvr>
                                      <p:tavLst>
                                        <p:tav tm="0">
                                          <p:val>
                                            <p:fltVal val="90"/>
                                          </p:val>
                                        </p:tav>
                                        <p:tav tm="100000">
                                          <p:val>
                                            <p:fltVal val="0"/>
                                          </p:val>
                                        </p:tav>
                                      </p:tavLst>
                                    </p:anim>
                                    <p:animEffect transition="in" filter="fade">
                                      <p:cBhvr>
                                        <p:cTn id="36" dur="1000"/>
                                        <p:tgtEl>
                                          <p:spTgt spid="24"/>
                                        </p:tgtEl>
                                      </p:cBhvr>
                                    </p:animEffect>
                                  </p:childTnLst>
                                </p:cTn>
                              </p:par>
                              <p:par>
                                <p:cTn id="37" presetID="3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 calcmode="lin" valueType="num">
                                      <p:cBhvr>
                                        <p:cTn id="41" dur="1000" fill="hold"/>
                                        <p:tgtEl>
                                          <p:spTgt spid="25"/>
                                        </p:tgtEl>
                                        <p:attrNameLst>
                                          <p:attrName>style.rotation</p:attrName>
                                        </p:attrNameLst>
                                      </p:cBhvr>
                                      <p:tavLst>
                                        <p:tav tm="0">
                                          <p:val>
                                            <p:fltVal val="90"/>
                                          </p:val>
                                        </p:tav>
                                        <p:tav tm="100000">
                                          <p:val>
                                            <p:fltVal val="0"/>
                                          </p:val>
                                        </p:tav>
                                      </p:tavLst>
                                    </p:anim>
                                    <p:animEffect transition="in" filter="fad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fltVal val="0"/>
                                          </p:val>
                                        </p:tav>
                                        <p:tav tm="100000">
                                          <p:val>
                                            <p:strVal val="#ppt_w"/>
                                          </p:val>
                                        </p:tav>
                                      </p:tavLst>
                                    </p:anim>
                                    <p:anim calcmode="lin" valueType="num">
                                      <p:cBhvr>
                                        <p:cTn id="52" dur="1000" fill="hold"/>
                                        <p:tgtEl>
                                          <p:spTgt spid="27"/>
                                        </p:tgtEl>
                                        <p:attrNameLst>
                                          <p:attrName>ppt_h</p:attrName>
                                        </p:attrNameLst>
                                      </p:cBhvr>
                                      <p:tavLst>
                                        <p:tav tm="0">
                                          <p:val>
                                            <p:fltVal val="0"/>
                                          </p:val>
                                        </p:tav>
                                        <p:tav tm="100000">
                                          <p:val>
                                            <p:strVal val="#ppt_h"/>
                                          </p:val>
                                        </p:tav>
                                      </p:tavLst>
                                    </p:anim>
                                    <p:anim calcmode="lin" valueType="num">
                                      <p:cBhvr>
                                        <p:cTn id="53" dur="1000" fill="hold"/>
                                        <p:tgtEl>
                                          <p:spTgt spid="27"/>
                                        </p:tgtEl>
                                        <p:attrNameLst>
                                          <p:attrName>style.rotation</p:attrName>
                                        </p:attrNameLst>
                                      </p:cBhvr>
                                      <p:tavLst>
                                        <p:tav tm="0">
                                          <p:val>
                                            <p:fltVal val="90"/>
                                          </p:val>
                                        </p:tav>
                                        <p:tav tm="100000">
                                          <p:val>
                                            <p:fltVal val="0"/>
                                          </p:val>
                                        </p:tav>
                                      </p:tavLst>
                                    </p:anim>
                                    <p:animEffect transition="in" filter="fade">
                                      <p:cBhvr>
                                        <p:cTn id="54" dur="1000"/>
                                        <p:tgtEl>
                                          <p:spTgt spid="27"/>
                                        </p:tgtEl>
                                      </p:cBhvr>
                                    </p:animEffect>
                                  </p:childTnLst>
                                </p:cTn>
                              </p:par>
                              <p:par>
                                <p:cTn id="55" presetID="3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fltVal val="0"/>
                                          </p:val>
                                        </p:tav>
                                        <p:tav tm="100000">
                                          <p:val>
                                            <p:strVal val="#ppt_w"/>
                                          </p:val>
                                        </p:tav>
                                      </p:tavLst>
                                    </p:anim>
                                    <p:anim calcmode="lin" valueType="num">
                                      <p:cBhvr>
                                        <p:cTn id="58" dur="1000" fill="hold"/>
                                        <p:tgtEl>
                                          <p:spTgt spid="26"/>
                                        </p:tgtEl>
                                        <p:attrNameLst>
                                          <p:attrName>ppt_h</p:attrName>
                                        </p:attrNameLst>
                                      </p:cBhvr>
                                      <p:tavLst>
                                        <p:tav tm="0">
                                          <p:val>
                                            <p:fltVal val="0"/>
                                          </p:val>
                                        </p:tav>
                                        <p:tav tm="100000">
                                          <p:val>
                                            <p:strVal val="#ppt_h"/>
                                          </p:val>
                                        </p:tav>
                                      </p:tavLst>
                                    </p:anim>
                                    <p:anim calcmode="lin" valueType="num">
                                      <p:cBhvr>
                                        <p:cTn id="59" dur="1000" fill="hold"/>
                                        <p:tgtEl>
                                          <p:spTgt spid="26"/>
                                        </p:tgtEl>
                                        <p:attrNameLst>
                                          <p:attrName>style.rotation</p:attrName>
                                        </p:attrNameLst>
                                      </p:cBhvr>
                                      <p:tavLst>
                                        <p:tav tm="0">
                                          <p:val>
                                            <p:fltVal val="90"/>
                                          </p:val>
                                        </p:tav>
                                        <p:tav tm="100000">
                                          <p:val>
                                            <p:fltVal val="0"/>
                                          </p:val>
                                        </p:tav>
                                      </p:tavLst>
                                    </p:anim>
                                    <p:animEffect transition="in" filter="fade">
                                      <p:cBhvr>
                                        <p:cTn id="60" dur="1000"/>
                                        <p:tgtEl>
                                          <p:spTgt spid="26"/>
                                        </p:tgtEl>
                                      </p:cBhvr>
                                    </p:animEffec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49</a:t>
            </a:fld>
            <a:endParaRPr lang="en-GB"/>
          </a:p>
        </p:txBody>
      </p:sp>
      <p:sp>
        <p:nvSpPr>
          <p:cNvPr id="4" name="Content Placeholder 3"/>
          <p:cNvSpPr>
            <a:spLocks noGrp="1"/>
          </p:cNvSpPr>
          <p:nvPr>
            <p:ph sz="quarter" idx="1"/>
          </p:nvPr>
        </p:nvSpPr>
        <p:spPr/>
        <p:txBody>
          <a:bodyPr/>
          <a:lstStyle/>
          <a:p>
            <a:pPr algn="just"/>
            <a:r>
              <a:rPr lang="en-GB" dirty="0"/>
              <a:t>So far, we have stiffness matrix of each element in the global coordinate system;</a:t>
            </a:r>
          </a:p>
          <a:p>
            <a:pPr algn="just"/>
            <a:r>
              <a:rPr lang="en-GB" dirty="0"/>
              <a:t>The questions is how to assemble them to get stiffness matrix of the entire structure!!!</a:t>
            </a:r>
          </a:p>
          <a:p>
            <a:pPr algn="just"/>
            <a:r>
              <a:rPr lang="en-GB" dirty="0"/>
              <a:t>Structure has 3 nodes and each node has 2 DOFs, therefore the stiffness matrix of structure should be a 6</a:t>
            </a:r>
            <a:r>
              <a:rPr lang="en-GB" dirty="0">
                <a:latin typeface="Arial" panose="020B0604020202020204" pitchFamily="34" charset="0"/>
                <a:cs typeface="Arial" panose="020B0604020202020204" pitchFamily="34" charset="0"/>
              </a:rPr>
              <a:t>x</a:t>
            </a:r>
            <a:r>
              <a:rPr lang="en-GB" dirty="0"/>
              <a:t>6 matrix.</a:t>
            </a:r>
          </a:p>
          <a:p>
            <a:pPr algn="just"/>
            <a:r>
              <a:rPr lang="en-GB" dirty="0"/>
              <a:t>As a general rule of thumb, the size of stiffness matrix is the number of nodes in the structure times the number of DOF at each node.</a:t>
            </a:r>
          </a:p>
        </p:txBody>
      </p:sp>
    </p:spTree>
    <p:extLst>
      <p:ext uri="{BB962C8B-B14F-4D97-AF65-F5344CB8AC3E}">
        <p14:creationId xmlns:p14="http://schemas.microsoft.com/office/powerpoint/2010/main" val="222553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a:t>
            </a:fld>
            <a:endParaRPr lang="en-GB"/>
          </a:p>
        </p:txBody>
      </p:sp>
      <p:pic>
        <p:nvPicPr>
          <p:cNvPr id="144386" name="Picture 2"/>
          <p:cNvPicPr>
            <a:picLocks noChangeAspect="1" noChangeArrowheads="1"/>
          </p:cNvPicPr>
          <p:nvPr/>
        </p:nvPicPr>
        <p:blipFill>
          <a:blip r:embed="rId2" cstate="print"/>
          <a:srcRect/>
          <a:stretch>
            <a:fillRect/>
          </a:stretch>
        </p:blipFill>
        <p:spPr bwMode="auto">
          <a:xfrm>
            <a:off x="304800" y="1524000"/>
            <a:ext cx="4179888" cy="2787211"/>
          </a:xfrm>
          <a:prstGeom prst="rect">
            <a:avLst/>
          </a:prstGeom>
          <a:noFill/>
          <a:ln w="9525">
            <a:solidFill>
              <a:schemeClr val="tx1"/>
            </a:solidFill>
            <a:miter lim="800000"/>
            <a:headEnd/>
            <a:tailEnd/>
          </a:ln>
        </p:spPr>
      </p:pic>
      <p:pic>
        <p:nvPicPr>
          <p:cNvPr id="144387" name="Picture 3"/>
          <p:cNvPicPr>
            <a:picLocks noChangeAspect="1" noChangeArrowheads="1"/>
          </p:cNvPicPr>
          <p:nvPr/>
        </p:nvPicPr>
        <p:blipFill>
          <a:blip r:embed="rId3" cstate="print"/>
          <a:srcRect/>
          <a:stretch>
            <a:fillRect/>
          </a:stretch>
        </p:blipFill>
        <p:spPr bwMode="auto">
          <a:xfrm>
            <a:off x="3962400" y="2743199"/>
            <a:ext cx="4902454" cy="3676641"/>
          </a:xfrm>
          <a:prstGeom prst="rect">
            <a:avLst/>
          </a:prstGeom>
          <a:noFill/>
          <a:ln w="9525">
            <a:solidFill>
              <a:schemeClr val="tx1"/>
            </a:solidFill>
            <a:miter lim="800000"/>
            <a:headEnd/>
            <a:tailEnd/>
          </a:ln>
        </p:spPr>
      </p:pic>
      <p:sp>
        <p:nvSpPr>
          <p:cNvPr id="7" name="TextBox 6"/>
          <p:cNvSpPr txBox="1"/>
          <p:nvPr/>
        </p:nvSpPr>
        <p:spPr>
          <a:xfrm>
            <a:off x="4114800" y="5943600"/>
            <a:ext cx="2819400" cy="430887"/>
          </a:xfrm>
          <a:prstGeom prst="rect">
            <a:avLst/>
          </a:prstGeom>
          <a:noFill/>
        </p:spPr>
        <p:txBody>
          <a:bodyPr wrap="square" rtlCol="0">
            <a:spAutoFit/>
          </a:bodyPr>
          <a:lstStyle/>
          <a:p>
            <a:r>
              <a:rPr lang="en-GB" sz="2200" b="1" dirty="0">
                <a:solidFill>
                  <a:srgbClr val="FFFF00"/>
                </a:solidFill>
              </a:rPr>
              <a:t>Solar Impulse 2</a:t>
            </a:r>
          </a:p>
        </p:txBody>
      </p:sp>
      <p:pic>
        <p:nvPicPr>
          <p:cNvPr id="144389" name="Picture 5"/>
          <p:cNvPicPr>
            <a:picLocks noChangeAspect="1" noChangeArrowheads="1"/>
          </p:cNvPicPr>
          <p:nvPr/>
        </p:nvPicPr>
        <p:blipFill>
          <a:blip r:embed="rId4" cstate="print"/>
          <a:srcRect/>
          <a:stretch>
            <a:fillRect/>
          </a:stretch>
        </p:blipFill>
        <p:spPr bwMode="auto">
          <a:xfrm>
            <a:off x="228600" y="4038600"/>
            <a:ext cx="3932899" cy="2667000"/>
          </a:xfrm>
          <a:prstGeom prst="rect">
            <a:avLst/>
          </a:prstGeom>
          <a:noFill/>
          <a:ln w="9525">
            <a:solidFill>
              <a:schemeClr val="tx1"/>
            </a:solidFill>
            <a:miter lim="800000"/>
            <a:headEnd/>
            <a:tailEnd/>
          </a:ln>
        </p:spPr>
      </p:pic>
      <p:pic>
        <p:nvPicPr>
          <p:cNvPr id="144390" name="Picture 6"/>
          <p:cNvPicPr>
            <a:picLocks noChangeAspect="1" noChangeArrowheads="1"/>
          </p:cNvPicPr>
          <p:nvPr/>
        </p:nvPicPr>
        <p:blipFill>
          <a:blip r:embed="rId5" cstate="print"/>
          <a:srcRect/>
          <a:stretch>
            <a:fillRect/>
          </a:stretch>
        </p:blipFill>
        <p:spPr bwMode="auto">
          <a:xfrm flipV="1">
            <a:off x="5004262" y="1330125"/>
            <a:ext cx="3998913" cy="2244551"/>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50</a:t>
            </a:fld>
            <a:endParaRPr lang="en-GB"/>
          </a:p>
        </p:txBody>
      </p:sp>
      <p:sp>
        <p:nvSpPr>
          <p:cNvPr id="44" name="Content Placeholder 43"/>
          <p:cNvSpPr>
            <a:spLocks noGrp="1"/>
          </p:cNvSpPr>
          <p:nvPr>
            <p:ph sz="quarter" idx="1"/>
          </p:nvPr>
        </p:nvSpPr>
        <p:spPr/>
        <p:txBody>
          <a:bodyPr>
            <a:normAutofit/>
          </a:bodyPr>
          <a:lstStyle/>
          <a:p>
            <a:r>
              <a:rPr lang="en-GB" sz="2500" dirty="0"/>
              <a:t>This is how structure’s stiffness matrix should look like;</a:t>
            </a:r>
          </a:p>
        </p:txBody>
      </p:sp>
      <p:pic>
        <p:nvPicPr>
          <p:cNvPr id="45" name="Picture 44"/>
          <p:cNvPicPr>
            <a:picLocks noChangeAspect="1"/>
          </p:cNvPicPr>
          <p:nvPr/>
        </p:nvPicPr>
        <p:blipFill>
          <a:blip r:embed="rId3" cstate="print"/>
          <a:stretch>
            <a:fillRect/>
          </a:stretch>
        </p:blipFill>
        <p:spPr>
          <a:xfrm>
            <a:off x="4953000" y="2560829"/>
            <a:ext cx="3962400" cy="3668890"/>
          </a:xfrm>
          <a:prstGeom prst="rect">
            <a:avLst/>
          </a:prstGeom>
          <a:ln>
            <a:solidFill>
              <a:srgbClr val="FF0000"/>
            </a:solidFill>
          </a:ln>
        </p:spPr>
      </p:pic>
      <p:graphicFrame>
        <p:nvGraphicFramePr>
          <p:cNvPr id="46" name="Content Placeholder 9"/>
          <p:cNvGraphicFramePr>
            <a:graphicFrameLocks noChangeAspect="1"/>
          </p:cNvGraphicFramePr>
          <p:nvPr>
            <p:extLst>
              <p:ext uri="{D42A27DB-BD31-4B8C-83A1-F6EECF244321}">
                <p14:modId xmlns:p14="http://schemas.microsoft.com/office/powerpoint/2010/main" val="635307219"/>
              </p:ext>
            </p:extLst>
          </p:nvPr>
        </p:nvGraphicFramePr>
        <p:xfrm>
          <a:off x="990600" y="2770188"/>
          <a:ext cx="3668713" cy="3602037"/>
        </p:xfrm>
        <a:graphic>
          <a:graphicData uri="http://schemas.openxmlformats.org/presentationml/2006/ole">
            <mc:AlternateContent xmlns:mc="http://schemas.openxmlformats.org/markup-compatibility/2006">
              <mc:Choice xmlns:v="urn:schemas-microsoft-com:vml" Requires="v">
                <p:oleObj spid="_x0000_s16524" name="Equation" r:id="rId4" imgW="1409700" imgH="1384300" progId="Equation.3">
                  <p:embed/>
                </p:oleObj>
              </mc:Choice>
              <mc:Fallback>
                <p:oleObj name="Equation" r:id="rId4" imgW="1409700" imgH="1384300" progId="Equation.3">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770188"/>
                        <a:ext cx="3668713" cy="3602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7" name="Straight Connector 46"/>
          <p:cNvCxnSpPr/>
          <p:nvPr/>
        </p:nvCxnSpPr>
        <p:spPr>
          <a:xfrm flipH="1">
            <a:off x="2057400" y="2743200"/>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165475" y="2743200"/>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219200" y="3913359"/>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219200" y="5105400"/>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86967" y="25497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52" name="TextBox 51"/>
          <p:cNvSpPr txBox="1"/>
          <p:nvPr/>
        </p:nvSpPr>
        <p:spPr>
          <a:xfrm>
            <a:off x="1662286" y="25497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53" name="TextBox 52"/>
          <p:cNvSpPr txBox="1"/>
          <p:nvPr/>
        </p:nvSpPr>
        <p:spPr>
          <a:xfrm>
            <a:off x="1086967" y="22383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54" name="TextBox 53"/>
          <p:cNvSpPr txBox="1"/>
          <p:nvPr/>
        </p:nvSpPr>
        <p:spPr>
          <a:xfrm>
            <a:off x="2142653" y="25577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55" name="TextBox 54"/>
          <p:cNvSpPr txBox="1"/>
          <p:nvPr/>
        </p:nvSpPr>
        <p:spPr>
          <a:xfrm>
            <a:off x="2717972" y="25577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56" name="TextBox 55"/>
          <p:cNvSpPr txBox="1"/>
          <p:nvPr/>
        </p:nvSpPr>
        <p:spPr>
          <a:xfrm>
            <a:off x="2142653" y="22463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57" name="TextBox 56"/>
          <p:cNvSpPr txBox="1"/>
          <p:nvPr/>
        </p:nvSpPr>
        <p:spPr>
          <a:xfrm>
            <a:off x="3185642" y="25577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58" name="TextBox 57"/>
          <p:cNvSpPr txBox="1"/>
          <p:nvPr/>
        </p:nvSpPr>
        <p:spPr>
          <a:xfrm>
            <a:off x="3760961" y="25577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59" name="TextBox 58"/>
          <p:cNvSpPr txBox="1"/>
          <p:nvPr/>
        </p:nvSpPr>
        <p:spPr>
          <a:xfrm>
            <a:off x="3185642" y="22463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60" name="Flowchart: Connector 59"/>
          <p:cNvSpPr/>
          <p:nvPr/>
        </p:nvSpPr>
        <p:spPr>
          <a:xfrm>
            <a:off x="5420559" y="5635238"/>
            <a:ext cx="152400" cy="152400"/>
          </a:xfrm>
          <a:prstGeom prst="flowChartConnector">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Connector 60"/>
          <p:cNvSpPr/>
          <p:nvPr/>
        </p:nvSpPr>
        <p:spPr>
          <a:xfrm>
            <a:off x="7552853" y="5324947"/>
            <a:ext cx="152400" cy="152400"/>
          </a:xfrm>
          <a:prstGeom prst="flowChartConnector">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lowchart: Connector 61"/>
          <p:cNvSpPr/>
          <p:nvPr/>
        </p:nvSpPr>
        <p:spPr>
          <a:xfrm>
            <a:off x="5880226" y="3645058"/>
            <a:ext cx="152400" cy="152400"/>
          </a:xfrm>
          <a:prstGeom prst="flowChartConnector">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578988" y="2916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64" name="TextBox 63"/>
          <p:cNvSpPr txBox="1"/>
          <p:nvPr/>
        </p:nvSpPr>
        <p:spPr>
          <a:xfrm>
            <a:off x="573385" y="3505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65" name="TextBox 64"/>
          <p:cNvSpPr txBox="1"/>
          <p:nvPr/>
        </p:nvSpPr>
        <p:spPr>
          <a:xfrm rot="16200000">
            <a:off x="-115473" y="3203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66" name="TextBox 65"/>
          <p:cNvSpPr txBox="1"/>
          <p:nvPr/>
        </p:nvSpPr>
        <p:spPr>
          <a:xfrm>
            <a:off x="566576" y="4108261"/>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67" name="TextBox 66"/>
          <p:cNvSpPr txBox="1"/>
          <p:nvPr/>
        </p:nvSpPr>
        <p:spPr>
          <a:xfrm>
            <a:off x="560973" y="4697241"/>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68" name="TextBox 67"/>
          <p:cNvSpPr txBox="1"/>
          <p:nvPr/>
        </p:nvSpPr>
        <p:spPr>
          <a:xfrm rot="16200000">
            <a:off x="-127885" y="4395085"/>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69" name="TextBox 68"/>
          <p:cNvSpPr txBox="1"/>
          <p:nvPr/>
        </p:nvSpPr>
        <p:spPr>
          <a:xfrm>
            <a:off x="566576" y="5251261"/>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70" name="TextBox 69"/>
          <p:cNvSpPr txBox="1"/>
          <p:nvPr/>
        </p:nvSpPr>
        <p:spPr>
          <a:xfrm>
            <a:off x="560973" y="5840241"/>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71" name="TextBox 70"/>
          <p:cNvSpPr txBox="1"/>
          <p:nvPr/>
        </p:nvSpPr>
        <p:spPr>
          <a:xfrm rot="16200000">
            <a:off x="-127885" y="5538085"/>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72" name="TextBox 71"/>
          <p:cNvSpPr txBox="1"/>
          <p:nvPr/>
        </p:nvSpPr>
        <p:spPr>
          <a:xfrm>
            <a:off x="5791200" y="2648635"/>
            <a:ext cx="1447800" cy="323165"/>
          </a:xfrm>
          <a:prstGeom prst="rect">
            <a:avLst/>
          </a:prstGeom>
          <a:solidFill>
            <a:schemeClr val="bg2"/>
          </a:solidFill>
          <a:ln>
            <a:noFill/>
          </a:ln>
        </p:spPr>
        <p:txBody>
          <a:bodyPr wrap="square" rtlCol="0">
            <a:spAutoFit/>
          </a:bodyPr>
          <a:lstStyle/>
          <a:p>
            <a:r>
              <a:rPr lang="en-GB" sz="1500" dirty="0">
                <a:latin typeface="Arial" panose="020B0604020202020204" pitchFamily="34" charset="0"/>
                <a:cs typeface="Arial" panose="020B0604020202020204" pitchFamily="34" charset="0"/>
              </a:rPr>
              <a:t>Remember </a:t>
            </a:r>
            <a:r>
              <a:rPr lang="en-GB" sz="1500" i="1" dirty="0">
                <a:latin typeface="Arial" panose="020B0604020202020204" pitchFamily="34" charset="0"/>
                <a:cs typeface="Arial" panose="020B0604020202020204" pitchFamily="34" charset="0"/>
              </a:rPr>
              <a:t>D</a:t>
            </a:r>
            <a:r>
              <a:rPr lang="en-GB" sz="1500" i="1" baseline="-25000" dirty="0">
                <a:latin typeface="Arial" panose="020B0604020202020204" pitchFamily="34" charset="0"/>
                <a:cs typeface="Arial" panose="020B0604020202020204" pitchFamily="34" charset="0"/>
              </a:rPr>
              <a:t>2i</a:t>
            </a:r>
          </a:p>
        </p:txBody>
      </p:sp>
      <p:sp>
        <p:nvSpPr>
          <p:cNvPr id="73" name="TextBox 72"/>
          <p:cNvSpPr txBox="1"/>
          <p:nvPr/>
        </p:nvSpPr>
        <p:spPr>
          <a:xfrm>
            <a:off x="6400800" y="3105691"/>
            <a:ext cx="1676400" cy="323165"/>
          </a:xfrm>
          <a:prstGeom prst="rect">
            <a:avLst/>
          </a:prstGeom>
          <a:solidFill>
            <a:schemeClr val="bg2"/>
          </a:solidFill>
          <a:ln>
            <a:noFill/>
          </a:ln>
        </p:spPr>
        <p:txBody>
          <a:bodyPr wrap="square" rtlCol="0">
            <a:spAutoFit/>
          </a:bodyPr>
          <a:lstStyle/>
          <a:p>
            <a:r>
              <a:rPr lang="en-GB" sz="1500" dirty="0">
                <a:latin typeface="Arial" panose="020B0604020202020204" pitchFamily="34" charset="0"/>
                <a:cs typeface="Arial" panose="020B0604020202020204" pitchFamily="34" charset="0"/>
              </a:rPr>
              <a:t>Remember </a:t>
            </a:r>
            <a:r>
              <a:rPr lang="en-GB" sz="1500" i="1" dirty="0">
                <a:latin typeface="Arial" panose="020B0604020202020204" pitchFamily="34" charset="0"/>
                <a:cs typeface="Arial" panose="020B0604020202020204" pitchFamily="34" charset="0"/>
              </a:rPr>
              <a:t>D</a:t>
            </a:r>
            <a:r>
              <a:rPr lang="en-GB" sz="1500" i="1" baseline="-25000" dirty="0">
                <a:latin typeface="Arial" panose="020B0604020202020204" pitchFamily="34" charset="0"/>
                <a:cs typeface="Arial" panose="020B0604020202020204" pitchFamily="34" charset="0"/>
              </a:rPr>
              <a:t>2i-1</a:t>
            </a:r>
          </a:p>
        </p:txBody>
      </p:sp>
      <p:sp>
        <p:nvSpPr>
          <p:cNvPr id="4" name="Rectangular Callout 3"/>
          <p:cNvSpPr/>
          <p:nvPr/>
        </p:nvSpPr>
        <p:spPr>
          <a:xfrm>
            <a:off x="4495800" y="1981200"/>
            <a:ext cx="2286000" cy="381000"/>
          </a:xfrm>
          <a:prstGeom prst="wedgeRectCallout">
            <a:avLst>
              <a:gd name="adj1" fmla="val -62784"/>
              <a:gd name="adj2" fmla="val 121037"/>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Global DOF numbers</a:t>
            </a:r>
          </a:p>
        </p:txBody>
      </p:sp>
    </p:spTree>
    <p:extLst>
      <p:ext uri="{BB962C8B-B14F-4D97-AF65-F5344CB8AC3E}">
        <p14:creationId xmlns:p14="http://schemas.microsoft.com/office/powerpoint/2010/main" val="25141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51</a:t>
            </a:fld>
            <a:endParaRPr lang="en-GB"/>
          </a:p>
        </p:txBody>
      </p:sp>
      <p:grpSp>
        <p:nvGrpSpPr>
          <p:cNvPr id="44" name="Group 43"/>
          <p:cNvGrpSpPr/>
          <p:nvPr/>
        </p:nvGrpSpPr>
        <p:grpSpPr>
          <a:xfrm>
            <a:off x="4876800" y="1781133"/>
            <a:ext cx="4048446" cy="4238667"/>
            <a:chOff x="4800279" y="1676400"/>
            <a:chExt cx="4048446" cy="4238667"/>
          </a:xfrm>
        </p:grpSpPr>
        <p:graphicFrame>
          <p:nvGraphicFramePr>
            <p:cNvPr id="8" name="Content Placeholder 9"/>
            <p:cNvGraphicFramePr>
              <a:graphicFrameLocks noChangeAspect="1"/>
            </p:cNvGraphicFramePr>
            <p:nvPr>
              <p:extLst>
                <p:ext uri="{D42A27DB-BD31-4B8C-83A1-F6EECF244321}">
                  <p14:modId xmlns:p14="http://schemas.microsoft.com/office/powerpoint/2010/main" val="3307407920"/>
                </p:ext>
              </p:extLst>
            </p:nvPr>
          </p:nvGraphicFramePr>
          <p:xfrm>
            <a:off x="5543550" y="2300288"/>
            <a:ext cx="3305175" cy="3568700"/>
          </p:xfrm>
          <a:graphic>
            <a:graphicData uri="http://schemas.openxmlformats.org/presentationml/2006/ole">
              <mc:AlternateContent xmlns:mc="http://schemas.openxmlformats.org/markup-compatibility/2006">
                <mc:Choice xmlns:v="urn:schemas-microsoft-com:vml" Requires="v">
                  <p:oleObj spid="_x0000_s17541" name="Equation" r:id="rId3" imgW="1270000" imgH="1371600" progId="Equation.3">
                    <p:embed/>
                  </p:oleObj>
                </mc:Choice>
                <mc:Fallback>
                  <p:oleObj name="Equation" r:id="rId3" imgW="1270000" imgH="137160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2300288"/>
                          <a:ext cx="3305175" cy="356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flipH="1">
              <a:off x="6594475" y="2257467"/>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61275" y="2257467"/>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591475" y="3427626"/>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591475" y="4619667"/>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1655" y="1987841"/>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4" name="TextBox 13"/>
            <p:cNvSpPr txBox="1"/>
            <p:nvPr/>
          </p:nvSpPr>
          <p:spPr>
            <a:xfrm>
              <a:off x="6146974" y="1987841"/>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5" name="TextBox 14"/>
            <p:cNvSpPr txBox="1"/>
            <p:nvPr/>
          </p:nvSpPr>
          <p:spPr>
            <a:xfrm>
              <a:off x="5571655" y="1676400"/>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 name="TextBox 15"/>
            <p:cNvSpPr txBox="1"/>
            <p:nvPr/>
          </p:nvSpPr>
          <p:spPr>
            <a:xfrm>
              <a:off x="6627341" y="199585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 name="TextBox 16"/>
            <p:cNvSpPr txBox="1"/>
            <p:nvPr/>
          </p:nvSpPr>
          <p:spPr>
            <a:xfrm>
              <a:off x="7202660" y="199585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8" name="TextBox 17"/>
            <p:cNvSpPr txBox="1"/>
            <p:nvPr/>
          </p:nvSpPr>
          <p:spPr>
            <a:xfrm>
              <a:off x="6627341" y="1684416"/>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9" name="TextBox 18"/>
            <p:cNvSpPr txBox="1"/>
            <p:nvPr/>
          </p:nvSpPr>
          <p:spPr>
            <a:xfrm>
              <a:off x="7712375" y="199585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20" name="TextBox 19"/>
            <p:cNvSpPr txBox="1"/>
            <p:nvPr/>
          </p:nvSpPr>
          <p:spPr>
            <a:xfrm>
              <a:off x="8287694" y="199585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21" name="TextBox 20"/>
            <p:cNvSpPr txBox="1"/>
            <p:nvPr/>
          </p:nvSpPr>
          <p:spPr>
            <a:xfrm>
              <a:off x="7712375" y="168441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22" name="TextBox 21"/>
            <p:cNvSpPr txBox="1"/>
            <p:nvPr/>
          </p:nvSpPr>
          <p:spPr>
            <a:xfrm>
              <a:off x="5150667" y="243048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23" name="TextBox 22"/>
            <p:cNvSpPr txBox="1"/>
            <p:nvPr/>
          </p:nvSpPr>
          <p:spPr>
            <a:xfrm>
              <a:off x="5145064" y="301946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24" name="TextBox 23"/>
            <p:cNvSpPr txBox="1"/>
            <p:nvPr/>
          </p:nvSpPr>
          <p:spPr>
            <a:xfrm rot="16200000">
              <a:off x="4456206" y="2717311"/>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25" name="TextBox 24"/>
            <p:cNvSpPr txBox="1"/>
            <p:nvPr/>
          </p:nvSpPr>
          <p:spPr>
            <a:xfrm>
              <a:off x="5138255" y="3622528"/>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26" name="TextBox 25"/>
            <p:cNvSpPr txBox="1"/>
            <p:nvPr/>
          </p:nvSpPr>
          <p:spPr>
            <a:xfrm>
              <a:off x="5132652" y="4211508"/>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27" name="TextBox 26"/>
            <p:cNvSpPr txBox="1"/>
            <p:nvPr/>
          </p:nvSpPr>
          <p:spPr>
            <a:xfrm rot="16200000">
              <a:off x="4443794" y="3909352"/>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28" name="TextBox 27"/>
            <p:cNvSpPr txBox="1"/>
            <p:nvPr/>
          </p:nvSpPr>
          <p:spPr>
            <a:xfrm>
              <a:off x="5138255" y="4765528"/>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29" name="TextBox 28"/>
            <p:cNvSpPr txBox="1"/>
            <p:nvPr/>
          </p:nvSpPr>
          <p:spPr>
            <a:xfrm>
              <a:off x="5132652" y="5354508"/>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30" name="TextBox 29"/>
            <p:cNvSpPr txBox="1"/>
            <p:nvPr/>
          </p:nvSpPr>
          <p:spPr>
            <a:xfrm rot="16200000">
              <a:off x="4443794" y="5052352"/>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grpSp>
      <p:grpSp>
        <p:nvGrpSpPr>
          <p:cNvPr id="54" name="Group 53"/>
          <p:cNvGrpSpPr/>
          <p:nvPr/>
        </p:nvGrpSpPr>
        <p:grpSpPr>
          <a:xfrm>
            <a:off x="241040" y="4991276"/>
            <a:ext cx="4438095" cy="1409524"/>
            <a:chOff x="152400" y="4991276"/>
            <a:chExt cx="4438095" cy="1409524"/>
          </a:xfrm>
        </p:grpSpPr>
        <p:pic>
          <p:nvPicPr>
            <p:cNvPr id="7" name="Picture 6"/>
            <p:cNvPicPr>
              <a:picLocks noChangeAspect="1"/>
            </p:cNvPicPr>
            <p:nvPr/>
          </p:nvPicPr>
          <p:blipFill>
            <a:blip r:embed="rId5" cstate="print"/>
            <a:stretch>
              <a:fillRect/>
            </a:stretch>
          </p:blipFill>
          <p:spPr>
            <a:xfrm>
              <a:off x="152400" y="4991276"/>
              <a:ext cx="4438095" cy="1409524"/>
            </a:xfrm>
            <a:prstGeom prst="rect">
              <a:avLst/>
            </a:prstGeom>
          </p:spPr>
        </p:pic>
        <p:cxnSp>
          <p:nvCxnSpPr>
            <p:cNvPr id="41" name="Straight Connector 40"/>
            <p:cNvCxnSpPr/>
            <p:nvPr/>
          </p:nvCxnSpPr>
          <p:spPr>
            <a:xfrm>
              <a:off x="2010247" y="5100915"/>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00547" y="5710515"/>
              <a:ext cx="2819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83335" y="1415760"/>
            <a:ext cx="2399628" cy="1623187"/>
            <a:chOff x="457200" y="1326335"/>
            <a:chExt cx="2399628" cy="1623187"/>
          </a:xfrm>
        </p:grpSpPr>
        <p:pic>
          <p:nvPicPr>
            <p:cNvPr id="5" name="Picture 4"/>
            <p:cNvPicPr>
              <a:picLocks noChangeAspect="1"/>
            </p:cNvPicPr>
            <p:nvPr/>
          </p:nvPicPr>
          <p:blipFill>
            <a:blip r:embed="rId6" cstate="print"/>
            <a:stretch>
              <a:fillRect/>
            </a:stretch>
          </p:blipFill>
          <p:spPr>
            <a:xfrm>
              <a:off x="466352" y="1600200"/>
              <a:ext cx="2390476" cy="1349322"/>
            </a:xfrm>
            <a:prstGeom prst="rect">
              <a:avLst/>
            </a:prstGeom>
          </p:spPr>
        </p:pic>
        <p:cxnSp>
          <p:nvCxnSpPr>
            <p:cNvPr id="37" name="Straight Connector 36"/>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45" name="TextBox 44"/>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46" name="TextBox 45"/>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47" name="TextBox 46"/>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grpSp>
        <p:nvGrpSpPr>
          <p:cNvPr id="53" name="Group 52"/>
          <p:cNvGrpSpPr/>
          <p:nvPr/>
        </p:nvGrpSpPr>
        <p:grpSpPr>
          <a:xfrm>
            <a:off x="259830" y="3081835"/>
            <a:ext cx="2361905" cy="1651618"/>
            <a:chOff x="533695" y="3090888"/>
            <a:chExt cx="2361905" cy="1651618"/>
          </a:xfrm>
        </p:grpSpPr>
        <p:pic>
          <p:nvPicPr>
            <p:cNvPr id="6" name="Picture 5"/>
            <p:cNvPicPr>
              <a:picLocks noChangeAspect="1"/>
            </p:cNvPicPr>
            <p:nvPr/>
          </p:nvPicPr>
          <p:blipFill>
            <a:blip r:embed="rId7" cstate="print"/>
            <a:stretch>
              <a:fillRect/>
            </a:stretch>
          </p:blipFill>
          <p:spPr>
            <a:xfrm>
              <a:off x="533695" y="3368529"/>
              <a:ext cx="2361905" cy="1373977"/>
            </a:xfrm>
            <a:prstGeom prst="rect">
              <a:avLst/>
            </a:prstGeom>
          </p:spPr>
        </p:pic>
        <p:cxnSp>
          <p:nvCxnSpPr>
            <p:cNvPr id="39" name="Straight Connector 38"/>
            <p:cNvCxnSpPr/>
            <p:nvPr/>
          </p:nvCxnSpPr>
          <p:spPr>
            <a:xfrm>
              <a:off x="1315689" y="3444729"/>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20389" y="4054329"/>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16786" y="309088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50" name="TextBox 49"/>
            <p:cNvSpPr txBox="1"/>
            <p:nvPr/>
          </p:nvSpPr>
          <p:spPr>
            <a:xfrm>
              <a:off x="1357351" y="3108509"/>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51" name="TextBox 50"/>
            <p:cNvSpPr txBox="1"/>
            <p:nvPr/>
          </p:nvSpPr>
          <p:spPr>
            <a:xfrm rot="16200000">
              <a:off x="405466" y="359941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52" name="TextBox 51"/>
            <p:cNvSpPr txBox="1"/>
            <p:nvPr/>
          </p:nvSpPr>
          <p:spPr>
            <a:xfrm rot="16200000">
              <a:off x="405466" y="4209018"/>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grpSp>
      <p:sp>
        <p:nvSpPr>
          <p:cNvPr id="55" name="TextBox 54"/>
          <p:cNvSpPr txBox="1"/>
          <p:nvPr/>
        </p:nvSpPr>
        <p:spPr>
          <a:xfrm>
            <a:off x="511691" y="4755820"/>
            <a:ext cx="1587196"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56" name="TextBox 55"/>
          <p:cNvSpPr txBox="1"/>
          <p:nvPr/>
        </p:nvSpPr>
        <p:spPr>
          <a:xfrm>
            <a:off x="2164321" y="4773441"/>
            <a:ext cx="1483433"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57" name="TextBox 56"/>
          <p:cNvSpPr txBox="1"/>
          <p:nvPr/>
        </p:nvSpPr>
        <p:spPr>
          <a:xfrm rot="16200000">
            <a:off x="127530" y="52643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58" name="TextBox 57"/>
          <p:cNvSpPr txBox="1"/>
          <p:nvPr/>
        </p:nvSpPr>
        <p:spPr>
          <a:xfrm rot="16200000">
            <a:off x="127530" y="5873950"/>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Tree>
    <p:extLst>
      <p:ext uri="{BB962C8B-B14F-4D97-AF65-F5344CB8AC3E}">
        <p14:creationId xmlns:p14="http://schemas.microsoft.com/office/powerpoint/2010/main" val="2609443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52</a:t>
            </a:fld>
            <a:endParaRPr lang="en-GB"/>
          </a:p>
        </p:txBody>
      </p:sp>
      <p:grpSp>
        <p:nvGrpSpPr>
          <p:cNvPr id="155" name="Group 154"/>
          <p:cNvGrpSpPr/>
          <p:nvPr/>
        </p:nvGrpSpPr>
        <p:grpSpPr>
          <a:xfrm>
            <a:off x="4876800" y="1781133"/>
            <a:ext cx="4048446" cy="4238667"/>
            <a:chOff x="4800279" y="1676400"/>
            <a:chExt cx="4048446" cy="4238667"/>
          </a:xfrm>
        </p:grpSpPr>
        <p:graphicFrame>
          <p:nvGraphicFramePr>
            <p:cNvPr id="156" name="Content Placeholder 9"/>
            <p:cNvGraphicFramePr>
              <a:graphicFrameLocks noChangeAspect="1"/>
            </p:cNvGraphicFramePr>
            <p:nvPr>
              <p:extLst>
                <p:ext uri="{D42A27DB-BD31-4B8C-83A1-F6EECF244321}">
                  <p14:modId xmlns:p14="http://schemas.microsoft.com/office/powerpoint/2010/main" val="1959468212"/>
                </p:ext>
              </p:extLst>
            </p:nvPr>
          </p:nvGraphicFramePr>
          <p:xfrm>
            <a:off x="5543550" y="2300288"/>
            <a:ext cx="3305175" cy="3568700"/>
          </p:xfrm>
          <a:graphic>
            <a:graphicData uri="http://schemas.openxmlformats.org/presentationml/2006/ole">
              <mc:AlternateContent xmlns:mc="http://schemas.openxmlformats.org/markup-compatibility/2006">
                <mc:Choice xmlns:v="urn:schemas-microsoft-com:vml" Requires="v">
                  <p:oleObj spid="_x0000_s18562" name="Equation" r:id="rId3" imgW="1270000" imgH="1371600" progId="Equation.3">
                    <p:embed/>
                  </p:oleObj>
                </mc:Choice>
                <mc:Fallback>
                  <p:oleObj name="Equation" r:id="rId3" imgW="1270000" imgH="1371600" progId="Equation.3">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2300288"/>
                          <a:ext cx="3305175" cy="356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594475" y="2257467"/>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661275" y="2257467"/>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591475" y="3427626"/>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5591475" y="4619667"/>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571655" y="1987841"/>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6146974" y="1987841"/>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571655" y="1676400"/>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627341" y="199585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202660" y="199585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627341" y="1684416"/>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712375" y="199585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287694" y="199585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712375" y="168441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5150667" y="243048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5145064" y="301946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4456206" y="2717311"/>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5138255" y="3622528"/>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5132652" y="4211508"/>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4443794" y="3909352"/>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5138255" y="4765528"/>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77" name="TextBox 176"/>
            <p:cNvSpPr txBox="1"/>
            <p:nvPr/>
          </p:nvSpPr>
          <p:spPr>
            <a:xfrm>
              <a:off x="5132652" y="5354508"/>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78" name="TextBox 177"/>
            <p:cNvSpPr txBox="1"/>
            <p:nvPr/>
          </p:nvSpPr>
          <p:spPr>
            <a:xfrm rot="16200000">
              <a:off x="4443794" y="5052352"/>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gr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sp>
        <p:nvSpPr>
          <p:cNvPr id="203" name="Rectangle 202"/>
          <p:cNvSpPr/>
          <p:nvPr/>
        </p:nvSpPr>
        <p:spPr>
          <a:xfrm>
            <a:off x="519151" y="1765825"/>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5789673" y="2492996"/>
            <a:ext cx="795598"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a:off x="990600" y="2032525"/>
            <a:ext cx="4799073" cy="945041"/>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340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53</a:t>
            </a:fld>
            <a:endParaRPr lang="en-GB"/>
          </a:p>
        </p:txBody>
      </p:sp>
      <p:grpSp>
        <p:nvGrpSpPr>
          <p:cNvPr id="155" name="Group 154"/>
          <p:cNvGrpSpPr/>
          <p:nvPr/>
        </p:nvGrpSpPr>
        <p:grpSpPr>
          <a:xfrm>
            <a:off x="4876800" y="1781133"/>
            <a:ext cx="4082235" cy="4238667"/>
            <a:chOff x="4800279" y="1676400"/>
            <a:chExt cx="4082235" cy="4238667"/>
          </a:xfrm>
        </p:grpSpPr>
        <p:graphicFrame>
          <p:nvGraphicFramePr>
            <p:cNvPr id="156" name="Content Placeholder 9"/>
            <p:cNvGraphicFramePr>
              <a:graphicFrameLocks noChangeAspect="1"/>
            </p:cNvGraphicFramePr>
            <p:nvPr>
              <p:extLst>
                <p:ext uri="{D42A27DB-BD31-4B8C-83A1-F6EECF244321}">
                  <p14:modId xmlns:p14="http://schemas.microsoft.com/office/powerpoint/2010/main" val="608301412"/>
                </p:ext>
              </p:extLst>
            </p:nvPr>
          </p:nvGraphicFramePr>
          <p:xfrm>
            <a:off x="5510664" y="2300330"/>
            <a:ext cx="3371850" cy="3568700"/>
          </p:xfrm>
          <a:graphic>
            <a:graphicData uri="http://schemas.openxmlformats.org/presentationml/2006/ole">
              <mc:AlternateContent xmlns:mc="http://schemas.openxmlformats.org/markup-compatibility/2006">
                <mc:Choice xmlns:v="urn:schemas-microsoft-com:vml" Requires="v">
                  <p:oleObj spid="_x0000_s19586" name="Equation" r:id="rId3" imgW="1295400" imgH="1371600" progId="Equation.3">
                    <p:embed/>
                  </p:oleObj>
                </mc:Choice>
                <mc:Fallback>
                  <p:oleObj name="Equation" r:id="rId3" imgW="1295400" imgH="1371600" progId="Equation.3">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664" y="2300330"/>
                          <a:ext cx="3371850" cy="356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594475" y="2257467"/>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661275" y="2257467"/>
              <a:ext cx="34925" cy="3657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591475" y="3427626"/>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5591475" y="4619667"/>
              <a:ext cx="281743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571655" y="1987841"/>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6146974" y="1987841"/>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571655" y="1676400"/>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627341" y="199585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202660" y="199585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627341" y="1684416"/>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712375" y="199585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287694" y="199585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712375" y="168441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5150667" y="2430487"/>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5145064" y="3019467"/>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4456206" y="2717311"/>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5138255" y="3622528"/>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5132652" y="4211508"/>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4443794" y="3909352"/>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5138255" y="4765528"/>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77" name="TextBox 176"/>
            <p:cNvSpPr txBox="1"/>
            <p:nvPr/>
          </p:nvSpPr>
          <p:spPr>
            <a:xfrm>
              <a:off x="5132652" y="5354508"/>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78" name="TextBox 177"/>
            <p:cNvSpPr txBox="1"/>
            <p:nvPr/>
          </p:nvSpPr>
          <p:spPr>
            <a:xfrm rot="16200000">
              <a:off x="4443794" y="5052352"/>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gr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sp>
        <p:nvSpPr>
          <p:cNvPr id="203" name="Rectangle 202"/>
          <p:cNvSpPr/>
          <p:nvPr/>
        </p:nvSpPr>
        <p:spPr>
          <a:xfrm>
            <a:off x="519151" y="1765825"/>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5789673" y="2492996"/>
            <a:ext cx="795598"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a:off x="990600" y="2032525"/>
            <a:ext cx="4799073" cy="945041"/>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41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54</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2634880999"/>
              </p:ext>
            </p:extLst>
          </p:nvPr>
        </p:nvGraphicFramePr>
        <p:xfrm>
          <a:off x="5465194" y="2405064"/>
          <a:ext cx="3427442" cy="3305452"/>
        </p:xfrm>
        <a:graphic>
          <a:graphicData uri="http://schemas.openxmlformats.org/presentationml/2006/ole">
            <mc:AlternateContent xmlns:mc="http://schemas.openxmlformats.org/markup-compatibility/2006">
              <mc:Choice xmlns:v="urn:schemas-microsoft-com:vml" Requires="v">
                <p:oleObj spid="_x0000_s20611" name="Equation" r:id="rId3" imgW="1422400" imgH="1371600" progId="Equation.3">
                  <p:embed/>
                </p:oleObj>
              </mc:Choice>
              <mc:Fallback>
                <p:oleObj name="Equation" r:id="rId3" imgW="1422400" imgH="1371600"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194" y="2405064"/>
                        <a:ext cx="3427442" cy="3305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687688"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768653"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667997" y="3505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5667997" y="4648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648176"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6223495"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648176"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70386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27918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703862"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788896"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364215"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788896"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50747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50691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43803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50623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50567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43679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50623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77" name="TextBox 176"/>
          <p:cNvSpPr txBox="1"/>
          <p:nvPr/>
        </p:nvSpPr>
        <p:spPr>
          <a:xfrm>
            <a:off x="50567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78" name="TextBox 177"/>
          <p:cNvSpPr txBox="1"/>
          <p:nvPr/>
        </p:nvSpPr>
        <p:spPr>
          <a:xfrm rot="16200000">
            <a:off x="43679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sp>
        <p:nvSpPr>
          <p:cNvPr id="203" name="Rectangle 202"/>
          <p:cNvSpPr/>
          <p:nvPr/>
        </p:nvSpPr>
        <p:spPr>
          <a:xfrm>
            <a:off x="1052551" y="1765825"/>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6765355" y="2492996"/>
            <a:ext cx="960257"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a:off x="1524000" y="2032525"/>
            <a:ext cx="5241355" cy="945041"/>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90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55</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2626154554"/>
              </p:ext>
            </p:extLst>
          </p:nvPr>
        </p:nvGraphicFramePr>
        <p:xfrm>
          <a:off x="5329238" y="2405063"/>
          <a:ext cx="3702050" cy="3305175"/>
        </p:xfrm>
        <a:graphic>
          <a:graphicData uri="http://schemas.openxmlformats.org/presentationml/2006/ole">
            <mc:AlternateContent xmlns:mc="http://schemas.openxmlformats.org/markup-compatibility/2006">
              <mc:Choice xmlns:v="urn:schemas-microsoft-com:vml" Requires="v">
                <p:oleObj spid="_x0000_s21634" name="Equation" r:id="rId3" imgW="1536700" imgH="1371600" progId="Equation.3">
                  <p:embed/>
                </p:oleObj>
              </mc:Choice>
              <mc:Fallback>
                <p:oleObj name="Equation" r:id="rId3" imgW="1536700" imgH="1371600" progId="Equation.3">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2405063"/>
                        <a:ext cx="370205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687688"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920731"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667997" y="3505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5667997" y="4648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562600"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6137919"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5626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767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342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767042"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910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85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910042"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9223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9167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42279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9099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9043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42155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9099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77" name="TextBox 176"/>
          <p:cNvSpPr txBox="1"/>
          <p:nvPr/>
        </p:nvSpPr>
        <p:spPr>
          <a:xfrm>
            <a:off x="49043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sp>
        <p:nvSpPr>
          <p:cNvPr id="203" name="Rectangle 202"/>
          <p:cNvSpPr/>
          <p:nvPr/>
        </p:nvSpPr>
        <p:spPr>
          <a:xfrm>
            <a:off x="533400" y="2380306"/>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5526797" y="3563294"/>
            <a:ext cx="102640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a:off x="1004849" y="2647006"/>
            <a:ext cx="4521948" cy="1400858"/>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42155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Tree>
    <p:extLst>
      <p:ext uri="{BB962C8B-B14F-4D97-AF65-F5344CB8AC3E}">
        <p14:creationId xmlns:p14="http://schemas.microsoft.com/office/powerpoint/2010/main" val="667309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56</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2427139938"/>
              </p:ext>
            </p:extLst>
          </p:nvPr>
        </p:nvGraphicFramePr>
        <p:xfrm>
          <a:off x="5329238" y="2405063"/>
          <a:ext cx="3702050" cy="3305175"/>
        </p:xfrm>
        <a:graphic>
          <a:graphicData uri="http://schemas.openxmlformats.org/presentationml/2006/ole">
            <mc:AlternateContent xmlns:mc="http://schemas.openxmlformats.org/markup-compatibility/2006">
              <mc:Choice xmlns:v="urn:schemas-microsoft-com:vml" Requires="v">
                <p:oleObj spid="_x0000_s22660" name="Equation" r:id="rId3" imgW="1536700" imgH="1371600" progId="Equation.3">
                  <p:embed/>
                </p:oleObj>
              </mc:Choice>
              <mc:Fallback>
                <p:oleObj name="Equation" r:id="rId3" imgW="1536700" imgH="1371600" progId="Equation.3">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2405063"/>
                        <a:ext cx="370205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687688"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920731"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667997" y="3505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5667997" y="4648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562600"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6137919"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5626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767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342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767042"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910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85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910042"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9223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9167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42279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9099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9043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42155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9099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77" name="TextBox 176"/>
          <p:cNvSpPr txBox="1"/>
          <p:nvPr/>
        </p:nvSpPr>
        <p:spPr>
          <a:xfrm>
            <a:off x="49043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sp>
        <p:nvSpPr>
          <p:cNvPr id="203" name="Rectangle 202"/>
          <p:cNvSpPr/>
          <p:nvPr/>
        </p:nvSpPr>
        <p:spPr>
          <a:xfrm>
            <a:off x="1035865" y="2389359"/>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6822197" y="3581400"/>
            <a:ext cx="102640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a:off x="1507314" y="2656059"/>
            <a:ext cx="5314883" cy="1409911"/>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42155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Tree>
    <p:extLst>
      <p:ext uri="{BB962C8B-B14F-4D97-AF65-F5344CB8AC3E}">
        <p14:creationId xmlns:p14="http://schemas.microsoft.com/office/powerpoint/2010/main" val="3962426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57</a:t>
            </a:fld>
            <a:endParaRPr lang="en-GB"/>
          </a:p>
        </p:txBody>
      </p:sp>
      <p:graphicFrame>
        <p:nvGraphicFramePr>
          <p:cNvPr id="156" name="Content Placeholder 9"/>
          <p:cNvGraphicFramePr>
            <a:graphicFrameLocks noChangeAspect="1"/>
          </p:cNvGraphicFramePr>
          <p:nvPr/>
        </p:nvGraphicFramePr>
        <p:xfrm>
          <a:off x="5329238" y="2405063"/>
          <a:ext cx="3702050" cy="3305175"/>
        </p:xfrm>
        <a:graphic>
          <a:graphicData uri="http://schemas.openxmlformats.org/presentationml/2006/ole">
            <mc:AlternateContent xmlns:mc="http://schemas.openxmlformats.org/markup-compatibility/2006">
              <mc:Choice xmlns:v="urn:schemas-microsoft-com:vml" Requires="v">
                <p:oleObj spid="_x0000_s23682" name="Equation" r:id="rId3" imgW="1536700" imgH="1371600" progId="Equation.3">
                  <p:embed/>
                </p:oleObj>
              </mc:Choice>
              <mc:Fallback>
                <p:oleObj name="Equation" r:id="rId3" imgW="1536700" imgH="1371600" progId="Equation.3">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2405063"/>
                        <a:ext cx="370205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687688"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920731"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667997" y="3505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5667997" y="4648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562600"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6137919"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5626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767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342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767042"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910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85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910042"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9223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9167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42279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9099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9043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42155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9099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77" name="TextBox 176"/>
          <p:cNvSpPr txBox="1"/>
          <p:nvPr/>
        </p:nvSpPr>
        <p:spPr>
          <a:xfrm>
            <a:off x="49043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grpSp>
        <p:nvGrpSpPr>
          <p:cNvPr id="191" name="Group 190"/>
          <p:cNvGrpSpPr/>
          <p:nvPr/>
        </p:nvGrpSpPr>
        <p:grpSpPr>
          <a:xfrm>
            <a:off x="259830" y="3081835"/>
            <a:ext cx="2361905" cy="1651618"/>
            <a:chOff x="533695" y="3090888"/>
            <a:chExt cx="2361905" cy="1651618"/>
          </a:xfrm>
        </p:grpSpPr>
        <p:pic>
          <p:nvPicPr>
            <p:cNvPr id="192" name="Picture 191"/>
            <p:cNvPicPr>
              <a:picLocks noChangeAspect="1"/>
            </p:cNvPicPr>
            <p:nvPr/>
          </p:nvPicPr>
          <p:blipFill>
            <a:blip r:embed="rId6" cstate="print"/>
            <a:stretch>
              <a:fillRect/>
            </a:stretch>
          </p:blipFill>
          <p:spPr>
            <a:xfrm>
              <a:off x="533695" y="3368529"/>
              <a:ext cx="2361905" cy="1373977"/>
            </a:xfrm>
            <a:prstGeom prst="rect">
              <a:avLst/>
            </a:prstGeom>
          </p:spPr>
        </p:pic>
        <p:cxnSp>
          <p:nvCxnSpPr>
            <p:cNvPr id="193" name="Straight Connector 192"/>
            <p:cNvCxnSpPr/>
            <p:nvPr/>
          </p:nvCxnSpPr>
          <p:spPr>
            <a:xfrm>
              <a:off x="1315689" y="3444729"/>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20389" y="4054329"/>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6786" y="309088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6" name="TextBox 195"/>
            <p:cNvSpPr txBox="1"/>
            <p:nvPr/>
          </p:nvSpPr>
          <p:spPr>
            <a:xfrm>
              <a:off x="1357351" y="3108509"/>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197" name="TextBox 196"/>
            <p:cNvSpPr txBox="1"/>
            <p:nvPr/>
          </p:nvSpPr>
          <p:spPr>
            <a:xfrm rot="16200000">
              <a:off x="405466" y="359941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8" name="TextBox 197"/>
            <p:cNvSpPr txBox="1"/>
            <p:nvPr/>
          </p:nvSpPr>
          <p:spPr>
            <a:xfrm rot="16200000">
              <a:off x="405466" y="4209018"/>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grpSp>
      <p:sp>
        <p:nvSpPr>
          <p:cNvPr id="203" name="Rectangle 202"/>
          <p:cNvSpPr/>
          <p:nvPr/>
        </p:nvSpPr>
        <p:spPr>
          <a:xfrm>
            <a:off x="568192" y="3429000"/>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5526797" y="2438400"/>
            <a:ext cx="102640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1039641" y="2922970"/>
            <a:ext cx="4487156" cy="772730"/>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42155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4" name="Rectangular Callout 3"/>
          <p:cNvSpPr/>
          <p:nvPr/>
        </p:nvSpPr>
        <p:spPr>
          <a:xfrm>
            <a:off x="3124200" y="1658524"/>
            <a:ext cx="1853369" cy="779876"/>
          </a:xfrm>
          <a:prstGeom prst="wedgeRectCallout">
            <a:avLst>
              <a:gd name="adj1" fmla="val 79374"/>
              <a:gd name="adj2" fmla="val 58051"/>
            </a:avLst>
          </a:prstGeom>
          <a:solidFill>
            <a:schemeClr val="accent1">
              <a:alpha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rPr>
              <a:t>We already have this populated!!!</a:t>
            </a:r>
          </a:p>
          <a:p>
            <a:r>
              <a:rPr lang="en-GB" sz="1500" dirty="0">
                <a:solidFill>
                  <a:srgbClr val="002060"/>
                </a:solidFill>
              </a:rPr>
              <a:t>Add them up</a:t>
            </a:r>
          </a:p>
        </p:txBody>
      </p:sp>
    </p:spTree>
    <p:extLst>
      <p:ext uri="{BB962C8B-B14F-4D97-AF65-F5344CB8AC3E}">
        <p14:creationId xmlns:p14="http://schemas.microsoft.com/office/powerpoint/2010/main" val="11797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58</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4046032302"/>
              </p:ext>
            </p:extLst>
          </p:nvPr>
        </p:nvGraphicFramePr>
        <p:xfrm>
          <a:off x="5329238" y="2405063"/>
          <a:ext cx="3702050" cy="3305175"/>
        </p:xfrm>
        <a:graphic>
          <a:graphicData uri="http://schemas.openxmlformats.org/presentationml/2006/ole">
            <mc:AlternateContent xmlns:mc="http://schemas.openxmlformats.org/markup-compatibility/2006">
              <mc:Choice xmlns:v="urn:schemas-microsoft-com:vml" Requires="v">
                <p:oleObj spid="_x0000_s24836" name="Equation" r:id="rId3" imgW="1536700" imgH="1371600" progId="Equation.3">
                  <p:embed/>
                </p:oleObj>
              </mc:Choice>
              <mc:Fallback>
                <p:oleObj name="Equation" r:id="rId3" imgW="1536700" imgH="1371600" progId="Equation.3">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2405063"/>
                        <a:ext cx="370205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687688"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920731"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667997" y="3505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5667997" y="4648200"/>
            <a:ext cx="301880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562600"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6137919"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5626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767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342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767042"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910042"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85361"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910042"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9223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9167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42279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9099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9043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42155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9099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77" name="TextBox 176"/>
          <p:cNvSpPr txBox="1"/>
          <p:nvPr/>
        </p:nvSpPr>
        <p:spPr>
          <a:xfrm>
            <a:off x="49043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grpSp>
        <p:nvGrpSpPr>
          <p:cNvPr id="191" name="Group 190"/>
          <p:cNvGrpSpPr/>
          <p:nvPr/>
        </p:nvGrpSpPr>
        <p:grpSpPr>
          <a:xfrm>
            <a:off x="259830" y="3081835"/>
            <a:ext cx="2361905" cy="1651618"/>
            <a:chOff x="533695" y="3090888"/>
            <a:chExt cx="2361905" cy="1651618"/>
          </a:xfrm>
        </p:grpSpPr>
        <p:pic>
          <p:nvPicPr>
            <p:cNvPr id="192" name="Picture 191"/>
            <p:cNvPicPr>
              <a:picLocks noChangeAspect="1"/>
            </p:cNvPicPr>
            <p:nvPr/>
          </p:nvPicPr>
          <p:blipFill>
            <a:blip r:embed="rId6" cstate="print"/>
            <a:stretch>
              <a:fillRect/>
            </a:stretch>
          </p:blipFill>
          <p:spPr>
            <a:xfrm>
              <a:off x="533695" y="3368529"/>
              <a:ext cx="2361905" cy="1373977"/>
            </a:xfrm>
            <a:prstGeom prst="rect">
              <a:avLst/>
            </a:prstGeom>
          </p:spPr>
        </p:pic>
        <p:cxnSp>
          <p:nvCxnSpPr>
            <p:cNvPr id="193" name="Straight Connector 192"/>
            <p:cNvCxnSpPr/>
            <p:nvPr/>
          </p:nvCxnSpPr>
          <p:spPr>
            <a:xfrm>
              <a:off x="1315689" y="3444729"/>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20389" y="4054329"/>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6786" y="309088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6" name="TextBox 195"/>
            <p:cNvSpPr txBox="1"/>
            <p:nvPr/>
          </p:nvSpPr>
          <p:spPr>
            <a:xfrm>
              <a:off x="1357351" y="3108509"/>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197" name="TextBox 196"/>
            <p:cNvSpPr txBox="1"/>
            <p:nvPr/>
          </p:nvSpPr>
          <p:spPr>
            <a:xfrm rot="16200000">
              <a:off x="405466" y="359941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8" name="TextBox 197"/>
            <p:cNvSpPr txBox="1"/>
            <p:nvPr/>
          </p:nvSpPr>
          <p:spPr>
            <a:xfrm rot="16200000">
              <a:off x="405466" y="4209018"/>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grpSp>
      <p:sp>
        <p:nvSpPr>
          <p:cNvPr id="203" name="Rectangle 202"/>
          <p:cNvSpPr/>
          <p:nvPr/>
        </p:nvSpPr>
        <p:spPr>
          <a:xfrm>
            <a:off x="568192" y="3429000"/>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5526797" y="2438400"/>
            <a:ext cx="102640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1039641" y="2922970"/>
            <a:ext cx="4487156" cy="772730"/>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42155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graphicFrame>
        <p:nvGraphicFramePr>
          <p:cNvPr id="5" name="Object 4"/>
          <p:cNvGraphicFramePr>
            <a:graphicFrameLocks noChangeAspect="1"/>
          </p:cNvGraphicFramePr>
          <p:nvPr>
            <p:extLst>
              <p:ext uri="{D42A27DB-BD31-4B8C-83A1-F6EECF244321}">
                <p14:modId xmlns:p14="http://schemas.microsoft.com/office/powerpoint/2010/main" val="2284715591"/>
              </p:ext>
            </p:extLst>
          </p:nvPr>
        </p:nvGraphicFramePr>
        <p:xfrm>
          <a:off x="2819400" y="2422192"/>
          <a:ext cx="1365016" cy="702008"/>
        </p:xfrm>
        <a:graphic>
          <a:graphicData uri="http://schemas.openxmlformats.org/presentationml/2006/ole">
            <mc:AlternateContent xmlns:mc="http://schemas.openxmlformats.org/markup-compatibility/2006">
              <mc:Choice xmlns:v="urn:schemas-microsoft-com:vml" Requires="v">
                <p:oleObj spid="_x0000_s24837" name="Equation" r:id="rId7" imgW="889000" imgH="457200" progId="Equation.3">
                  <p:embed/>
                </p:oleObj>
              </mc:Choice>
              <mc:Fallback>
                <p:oleObj name="Equation" r:id="rId7" imgW="889000" imgH="457200" progId="Equation.3">
                  <p:embed/>
                  <p:pic>
                    <p:nvPicPr>
                      <p:cNvPr id="0" name="Picture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422192"/>
                        <a:ext cx="1365016" cy="7020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4726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59</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4161379564"/>
              </p:ext>
            </p:extLst>
          </p:nvPr>
        </p:nvGraphicFramePr>
        <p:xfrm>
          <a:off x="5014870" y="2405063"/>
          <a:ext cx="4038600" cy="3305175"/>
        </p:xfrm>
        <a:graphic>
          <a:graphicData uri="http://schemas.openxmlformats.org/presentationml/2006/ole">
            <mc:AlternateContent xmlns:mc="http://schemas.openxmlformats.org/markup-compatibility/2006">
              <mc:Choice xmlns:v="urn:schemas-microsoft-com:vml" Requires="v">
                <p:oleObj spid="_x0000_s25728" name="Equation" r:id="rId3" imgW="1676400" imgH="1371600" progId="Equation.3">
                  <p:embed/>
                </p:oleObj>
              </mc:Choice>
              <mc:Fallback>
                <p:oleObj name="Equation" r:id="rId3" imgW="1676400" imgH="13716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870" y="2405063"/>
                        <a:ext cx="403860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324600"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696200"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181600" y="3505200"/>
            <a:ext cx="3672359"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5181600" y="4648200"/>
            <a:ext cx="3641899"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196358"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5771677"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51816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5532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1285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553200"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8486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239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848600"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626641"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621038"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3932180"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614229"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608626"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3919768"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614229"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grpSp>
        <p:nvGrpSpPr>
          <p:cNvPr id="191" name="Group 190"/>
          <p:cNvGrpSpPr/>
          <p:nvPr/>
        </p:nvGrpSpPr>
        <p:grpSpPr>
          <a:xfrm>
            <a:off x="259830" y="3081835"/>
            <a:ext cx="2361905" cy="1651618"/>
            <a:chOff x="533695" y="3090888"/>
            <a:chExt cx="2361905" cy="1651618"/>
          </a:xfrm>
        </p:grpSpPr>
        <p:pic>
          <p:nvPicPr>
            <p:cNvPr id="192" name="Picture 191"/>
            <p:cNvPicPr>
              <a:picLocks noChangeAspect="1"/>
            </p:cNvPicPr>
            <p:nvPr/>
          </p:nvPicPr>
          <p:blipFill>
            <a:blip r:embed="rId6" cstate="print"/>
            <a:stretch>
              <a:fillRect/>
            </a:stretch>
          </p:blipFill>
          <p:spPr>
            <a:xfrm>
              <a:off x="533695" y="3368529"/>
              <a:ext cx="2361905" cy="1373977"/>
            </a:xfrm>
            <a:prstGeom prst="rect">
              <a:avLst/>
            </a:prstGeom>
          </p:spPr>
        </p:pic>
        <p:cxnSp>
          <p:nvCxnSpPr>
            <p:cNvPr id="193" name="Straight Connector 192"/>
            <p:cNvCxnSpPr/>
            <p:nvPr/>
          </p:nvCxnSpPr>
          <p:spPr>
            <a:xfrm>
              <a:off x="1315689" y="3444729"/>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20389" y="4054329"/>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6786" y="309088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6" name="TextBox 195"/>
            <p:cNvSpPr txBox="1"/>
            <p:nvPr/>
          </p:nvSpPr>
          <p:spPr>
            <a:xfrm>
              <a:off x="1357351" y="3108509"/>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197" name="TextBox 196"/>
            <p:cNvSpPr txBox="1"/>
            <p:nvPr/>
          </p:nvSpPr>
          <p:spPr>
            <a:xfrm rot="16200000">
              <a:off x="405466" y="359941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8" name="TextBox 197"/>
            <p:cNvSpPr txBox="1"/>
            <p:nvPr/>
          </p:nvSpPr>
          <p:spPr>
            <a:xfrm rot="16200000">
              <a:off x="405466" y="4209018"/>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grpSp>
      <p:sp>
        <p:nvSpPr>
          <p:cNvPr id="203" name="Rectangle 202"/>
          <p:cNvSpPr/>
          <p:nvPr/>
        </p:nvSpPr>
        <p:spPr>
          <a:xfrm>
            <a:off x="1052551" y="3429000"/>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7772400" y="2438400"/>
            <a:ext cx="1051098"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1524000" y="2922970"/>
            <a:ext cx="6248400" cy="772730"/>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3919768"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7" name="TextBox 176"/>
          <p:cNvSpPr txBox="1"/>
          <p:nvPr/>
        </p:nvSpPr>
        <p:spPr>
          <a:xfrm>
            <a:off x="4608626"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Tree>
    <p:extLst>
      <p:ext uri="{BB962C8B-B14F-4D97-AF65-F5344CB8AC3E}">
        <p14:creationId xmlns:p14="http://schemas.microsoft.com/office/powerpoint/2010/main" val="233643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a:t>
            </a:fld>
            <a:endParaRPr lang="en-GB"/>
          </a:p>
        </p:txBody>
      </p:sp>
      <p:pic>
        <p:nvPicPr>
          <p:cNvPr id="178178" name="Picture 2" descr="Image result for rib hinge trailing edge tru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26" y="2455701"/>
            <a:ext cx="3924274" cy="1648196"/>
          </a:xfrm>
          <a:prstGeom prst="rect">
            <a:avLst/>
          </a:prstGeom>
          <a:noFill/>
          <a:extLst>
            <a:ext uri="{909E8E84-426E-40DD-AFC4-6F175D3DCCD1}">
              <a14:hiddenFill xmlns:a14="http://schemas.microsoft.com/office/drawing/2010/main">
                <a:solidFill>
                  <a:srgbClr val="FFFFFF"/>
                </a:solidFill>
              </a14:hiddenFill>
            </a:ext>
          </a:extLst>
        </p:spPr>
      </p:pic>
      <p:pic>
        <p:nvPicPr>
          <p:cNvPr id="178180" name="Picture 4" descr="https://static.cambridge.org/resource/id/urn:cambridge.org:id:binary:20170117050242161-0009:S0001924016001135:S0001924016001135_fig3g.gif?pub-status=l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25" y="4267200"/>
            <a:ext cx="389912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091896" y="4120423"/>
            <a:ext cx="3594904" cy="2051777"/>
          </a:xfrm>
          <a:prstGeom prst="rect">
            <a:avLst/>
          </a:prstGeom>
        </p:spPr>
      </p:pic>
      <p:pic>
        <p:nvPicPr>
          <p:cNvPr id="8" name="Picture 7"/>
          <p:cNvPicPr>
            <a:picLocks noChangeAspect="1"/>
          </p:cNvPicPr>
          <p:nvPr/>
        </p:nvPicPr>
        <p:blipFill>
          <a:blip r:embed="rId6"/>
          <a:stretch>
            <a:fillRect/>
          </a:stretch>
        </p:blipFill>
        <p:spPr>
          <a:xfrm>
            <a:off x="5091895" y="2487176"/>
            <a:ext cx="3594904" cy="1616721"/>
          </a:xfrm>
          <a:prstGeom prst="rect">
            <a:avLst/>
          </a:prstGeom>
        </p:spPr>
      </p:pic>
      <p:sp>
        <p:nvSpPr>
          <p:cNvPr id="9" name="Rectangular Callout 8"/>
          <p:cNvSpPr/>
          <p:nvPr/>
        </p:nvSpPr>
        <p:spPr>
          <a:xfrm>
            <a:off x="685800" y="1467697"/>
            <a:ext cx="3429000" cy="665903"/>
          </a:xfrm>
          <a:prstGeom prst="wedgeRectCallout">
            <a:avLst>
              <a:gd name="adj1" fmla="val 47601"/>
              <a:gd name="adj2" fmla="val 122059"/>
            </a:avLst>
          </a:pr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Camber morphing wing and truss structural system</a:t>
            </a:r>
          </a:p>
        </p:txBody>
      </p:sp>
      <p:sp>
        <p:nvSpPr>
          <p:cNvPr id="12" name="Rectangular Callout 11"/>
          <p:cNvSpPr/>
          <p:nvPr/>
        </p:nvSpPr>
        <p:spPr>
          <a:xfrm>
            <a:off x="5181600" y="1467697"/>
            <a:ext cx="3429000" cy="665903"/>
          </a:xfrm>
          <a:prstGeom prst="wedgeRectCallout">
            <a:avLst>
              <a:gd name="adj1" fmla="val 47601"/>
              <a:gd name="adj2" fmla="val 122059"/>
            </a:avLst>
          </a:pr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Span morphing wing and truss structural system (zig zag wing)</a:t>
            </a:r>
          </a:p>
        </p:txBody>
      </p:sp>
    </p:spTree>
    <p:extLst>
      <p:ext uri="{BB962C8B-B14F-4D97-AF65-F5344CB8AC3E}">
        <p14:creationId xmlns:p14="http://schemas.microsoft.com/office/powerpoint/2010/main" val="433066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60</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1043676556"/>
              </p:ext>
            </p:extLst>
          </p:nvPr>
        </p:nvGraphicFramePr>
        <p:xfrm>
          <a:off x="4751559" y="2405063"/>
          <a:ext cx="4284663" cy="3305175"/>
        </p:xfrm>
        <a:graphic>
          <a:graphicData uri="http://schemas.openxmlformats.org/presentationml/2006/ole">
            <mc:AlternateContent xmlns:mc="http://schemas.openxmlformats.org/markup-compatibility/2006">
              <mc:Choice xmlns:v="urn:schemas-microsoft-com:vml" Requires="v">
                <p:oleObj spid="_x0000_s26752" name="Equation" r:id="rId3" imgW="1778000" imgH="1371600" progId="Equation.3">
                  <p:embed/>
                </p:oleObj>
              </mc:Choice>
              <mc:Fallback>
                <p:oleObj name="Equation" r:id="rId3" imgW="1778000" imgH="13716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559" y="2405063"/>
                        <a:ext cx="4284663"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324600"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696200"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4892977" y="3541413"/>
            <a:ext cx="3870024" cy="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4953000" y="4648200"/>
            <a:ext cx="3810000" cy="6676"/>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967758"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5515918"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49530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4770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0523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477000"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8486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239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848600"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3127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3071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36183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3003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2947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36059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3003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grpSp>
        <p:nvGrpSpPr>
          <p:cNvPr id="191" name="Group 190"/>
          <p:cNvGrpSpPr/>
          <p:nvPr/>
        </p:nvGrpSpPr>
        <p:grpSpPr>
          <a:xfrm>
            <a:off x="259830" y="3081835"/>
            <a:ext cx="2361905" cy="1651618"/>
            <a:chOff x="533695" y="3090888"/>
            <a:chExt cx="2361905" cy="1651618"/>
          </a:xfrm>
        </p:grpSpPr>
        <p:pic>
          <p:nvPicPr>
            <p:cNvPr id="192" name="Picture 191"/>
            <p:cNvPicPr>
              <a:picLocks noChangeAspect="1"/>
            </p:cNvPicPr>
            <p:nvPr/>
          </p:nvPicPr>
          <p:blipFill>
            <a:blip r:embed="rId6" cstate="print"/>
            <a:stretch>
              <a:fillRect/>
            </a:stretch>
          </p:blipFill>
          <p:spPr>
            <a:xfrm>
              <a:off x="533695" y="3368529"/>
              <a:ext cx="2361905" cy="1373977"/>
            </a:xfrm>
            <a:prstGeom prst="rect">
              <a:avLst/>
            </a:prstGeom>
          </p:spPr>
        </p:pic>
        <p:cxnSp>
          <p:nvCxnSpPr>
            <p:cNvPr id="193" name="Straight Connector 192"/>
            <p:cNvCxnSpPr/>
            <p:nvPr/>
          </p:nvCxnSpPr>
          <p:spPr>
            <a:xfrm>
              <a:off x="1315689" y="3444729"/>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20389" y="4054329"/>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6786" y="309088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6" name="TextBox 195"/>
            <p:cNvSpPr txBox="1"/>
            <p:nvPr/>
          </p:nvSpPr>
          <p:spPr>
            <a:xfrm>
              <a:off x="1357351" y="3108509"/>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197" name="TextBox 196"/>
            <p:cNvSpPr txBox="1"/>
            <p:nvPr/>
          </p:nvSpPr>
          <p:spPr>
            <a:xfrm rot="16200000">
              <a:off x="405466" y="359941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8" name="TextBox 197"/>
            <p:cNvSpPr txBox="1"/>
            <p:nvPr/>
          </p:nvSpPr>
          <p:spPr>
            <a:xfrm rot="16200000">
              <a:off x="405466" y="4209018"/>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grpSp>
      <p:sp>
        <p:nvSpPr>
          <p:cNvPr id="203" name="Rectangle 202"/>
          <p:cNvSpPr/>
          <p:nvPr/>
        </p:nvSpPr>
        <p:spPr>
          <a:xfrm>
            <a:off x="560559" y="4074812"/>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4892977" y="4669661"/>
            <a:ext cx="1383065"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a:off x="1032008" y="4341512"/>
            <a:ext cx="3860969" cy="812719"/>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36059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7" name="TextBox 176"/>
          <p:cNvSpPr txBox="1"/>
          <p:nvPr/>
        </p:nvSpPr>
        <p:spPr>
          <a:xfrm>
            <a:off x="42947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Tree>
    <p:extLst>
      <p:ext uri="{BB962C8B-B14F-4D97-AF65-F5344CB8AC3E}">
        <p14:creationId xmlns:p14="http://schemas.microsoft.com/office/powerpoint/2010/main" val="3218725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61</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2753672974"/>
              </p:ext>
            </p:extLst>
          </p:nvPr>
        </p:nvGraphicFramePr>
        <p:xfrm>
          <a:off x="4751559" y="2405063"/>
          <a:ext cx="4284663" cy="3305175"/>
        </p:xfrm>
        <a:graphic>
          <a:graphicData uri="http://schemas.openxmlformats.org/presentationml/2006/ole">
            <mc:AlternateContent xmlns:mc="http://schemas.openxmlformats.org/markup-compatibility/2006">
              <mc:Choice xmlns:v="urn:schemas-microsoft-com:vml" Requires="v">
                <p:oleObj spid="_x0000_s27777" name="Equation" r:id="rId3" imgW="1778000" imgH="1371600" progId="Equation.3">
                  <p:embed/>
                </p:oleObj>
              </mc:Choice>
              <mc:Fallback>
                <p:oleObj name="Equation" r:id="rId3" imgW="1778000" imgH="13716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559" y="2405063"/>
                        <a:ext cx="4284663"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324600"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696200"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4892977" y="3541413"/>
            <a:ext cx="3870024" cy="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4953000" y="4648200"/>
            <a:ext cx="3810000" cy="6676"/>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967758"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5515918"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49530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4770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0523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477000"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8486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239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848600"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3127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3071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36183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3003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2947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36059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3003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grpSp>
        <p:nvGrpSpPr>
          <p:cNvPr id="183" name="Group 182"/>
          <p:cNvGrpSpPr/>
          <p:nvPr/>
        </p:nvGrpSpPr>
        <p:grpSpPr>
          <a:xfrm>
            <a:off x="183335" y="1415760"/>
            <a:ext cx="2399628" cy="1623187"/>
            <a:chOff x="457200" y="1326335"/>
            <a:chExt cx="2399628" cy="1623187"/>
          </a:xfrm>
        </p:grpSpPr>
        <p:pic>
          <p:nvPicPr>
            <p:cNvPr id="184" name="Picture 183"/>
            <p:cNvPicPr>
              <a:picLocks noChangeAspect="1"/>
            </p:cNvPicPr>
            <p:nvPr/>
          </p:nvPicPr>
          <p:blipFill>
            <a:blip r:embed="rId5" cstate="print"/>
            <a:stretch>
              <a:fillRect/>
            </a:stretch>
          </p:blipFill>
          <p:spPr>
            <a:xfrm>
              <a:off x="466352" y="1600200"/>
              <a:ext cx="2390476" cy="1349322"/>
            </a:xfrm>
            <a:prstGeom prst="rect">
              <a:avLst/>
            </a:prstGeom>
          </p:spPr>
        </p:pic>
        <p:cxnSp>
          <p:nvCxnSpPr>
            <p:cNvPr id="185" name="Straight Connector 184"/>
            <p:cNvCxnSpPr/>
            <p:nvPr/>
          </p:nvCxnSpPr>
          <p:spPr>
            <a:xfrm>
              <a:off x="1288235" y="1676400"/>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792935" y="2286000"/>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85556" y="132682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88" name="TextBox 187"/>
            <p:cNvSpPr txBox="1"/>
            <p:nvPr/>
          </p:nvSpPr>
          <p:spPr>
            <a:xfrm>
              <a:off x="1326121" y="1326335"/>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189" name="TextBox 188"/>
            <p:cNvSpPr txBox="1"/>
            <p:nvPr/>
          </p:nvSpPr>
          <p:spPr>
            <a:xfrm rot="16200000">
              <a:off x="328971" y="1835350"/>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0" name="TextBox 189"/>
            <p:cNvSpPr txBox="1"/>
            <p:nvPr/>
          </p:nvSpPr>
          <p:spPr>
            <a:xfrm rot="16200000">
              <a:off x="328971" y="24449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grpSp>
      <p:grpSp>
        <p:nvGrpSpPr>
          <p:cNvPr id="191" name="Group 190"/>
          <p:cNvGrpSpPr/>
          <p:nvPr/>
        </p:nvGrpSpPr>
        <p:grpSpPr>
          <a:xfrm>
            <a:off x="259830" y="3081835"/>
            <a:ext cx="2361905" cy="1651618"/>
            <a:chOff x="533695" y="3090888"/>
            <a:chExt cx="2361905" cy="1651618"/>
          </a:xfrm>
        </p:grpSpPr>
        <p:pic>
          <p:nvPicPr>
            <p:cNvPr id="192" name="Picture 191"/>
            <p:cNvPicPr>
              <a:picLocks noChangeAspect="1"/>
            </p:cNvPicPr>
            <p:nvPr/>
          </p:nvPicPr>
          <p:blipFill>
            <a:blip r:embed="rId6" cstate="print"/>
            <a:stretch>
              <a:fillRect/>
            </a:stretch>
          </p:blipFill>
          <p:spPr>
            <a:xfrm>
              <a:off x="533695" y="3368529"/>
              <a:ext cx="2361905" cy="1373977"/>
            </a:xfrm>
            <a:prstGeom prst="rect">
              <a:avLst/>
            </a:prstGeom>
          </p:spPr>
        </p:pic>
        <p:cxnSp>
          <p:nvCxnSpPr>
            <p:cNvPr id="193" name="Straight Connector 192"/>
            <p:cNvCxnSpPr/>
            <p:nvPr/>
          </p:nvCxnSpPr>
          <p:spPr>
            <a:xfrm>
              <a:off x="1315689" y="3444729"/>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20389" y="4054329"/>
              <a:ext cx="9906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6786" y="309088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6" name="TextBox 195"/>
            <p:cNvSpPr txBox="1"/>
            <p:nvPr/>
          </p:nvSpPr>
          <p:spPr>
            <a:xfrm>
              <a:off x="1357351" y="3108509"/>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197" name="TextBox 196"/>
            <p:cNvSpPr txBox="1"/>
            <p:nvPr/>
          </p:nvSpPr>
          <p:spPr>
            <a:xfrm rot="16200000">
              <a:off x="405466" y="3599418"/>
              <a:ext cx="502679" cy="246221"/>
            </a:xfrm>
            <a:prstGeom prst="rect">
              <a:avLst/>
            </a:prstGeom>
            <a:solidFill>
              <a:srgbClr val="92D05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1</a:t>
              </a:r>
            </a:p>
          </p:txBody>
        </p:sp>
        <p:sp>
          <p:nvSpPr>
            <p:cNvPr id="198" name="TextBox 197"/>
            <p:cNvSpPr txBox="1"/>
            <p:nvPr/>
          </p:nvSpPr>
          <p:spPr>
            <a:xfrm rot="16200000">
              <a:off x="405466" y="4209018"/>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grpSp>
      <p:sp>
        <p:nvSpPr>
          <p:cNvPr id="203" name="Rectangle 202"/>
          <p:cNvSpPr/>
          <p:nvPr/>
        </p:nvSpPr>
        <p:spPr>
          <a:xfrm>
            <a:off x="1052551" y="4074812"/>
            <a:ext cx="471449"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7760935" y="4669661"/>
            <a:ext cx="1075217"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a:off x="1524000" y="4341512"/>
            <a:ext cx="6236935" cy="812719"/>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36059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7" name="TextBox 176"/>
          <p:cNvSpPr txBox="1"/>
          <p:nvPr/>
        </p:nvSpPr>
        <p:spPr>
          <a:xfrm>
            <a:off x="42947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Tree>
    <p:extLst>
      <p:ext uri="{BB962C8B-B14F-4D97-AF65-F5344CB8AC3E}">
        <p14:creationId xmlns:p14="http://schemas.microsoft.com/office/powerpoint/2010/main" val="3983726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62</a:t>
            </a:fld>
            <a:endParaRPr lang="en-GB"/>
          </a:p>
        </p:txBody>
      </p:sp>
      <p:graphicFrame>
        <p:nvGraphicFramePr>
          <p:cNvPr id="156" name="Content Placeholder 9"/>
          <p:cNvGraphicFramePr>
            <a:graphicFrameLocks noChangeAspect="1"/>
          </p:cNvGraphicFramePr>
          <p:nvPr>
            <p:extLst>
              <p:ext uri="{D42A27DB-BD31-4B8C-83A1-F6EECF244321}">
                <p14:modId xmlns:p14="http://schemas.microsoft.com/office/powerpoint/2010/main" val="3592798203"/>
              </p:ext>
            </p:extLst>
          </p:nvPr>
        </p:nvGraphicFramePr>
        <p:xfrm>
          <a:off x="4751559" y="2405063"/>
          <a:ext cx="4284663" cy="3305175"/>
        </p:xfrm>
        <a:graphic>
          <a:graphicData uri="http://schemas.openxmlformats.org/presentationml/2006/ole">
            <mc:AlternateContent xmlns:mc="http://schemas.openxmlformats.org/markup-compatibility/2006">
              <mc:Choice xmlns:v="urn:schemas-microsoft-com:vml" Requires="v">
                <p:oleObj spid="_x0000_s28803" name="Equation" r:id="rId3" imgW="1778000" imgH="1371600" progId="Equation.3">
                  <p:embed/>
                </p:oleObj>
              </mc:Choice>
              <mc:Fallback>
                <p:oleObj name="Equation" r:id="rId3" imgW="1778000" imgH="1371600"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559" y="2405063"/>
                        <a:ext cx="4284663"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6324600" y="2362200"/>
            <a:ext cx="18234"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696200" y="2362200"/>
            <a:ext cx="4069" cy="32766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4892977" y="3541413"/>
            <a:ext cx="3870024" cy="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4953000" y="4648200"/>
            <a:ext cx="3810000" cy="6676"/>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967758" y="20925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5515918" y="209257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4953000" y="1781133"/>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64770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70523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6477000" y="1789149"/>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848600" y="21005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423919" y="210059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848600" y="1789149"/>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4312788" y="253522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4307185" y="3124200"/>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3618327" y="282204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3" name="TextBox 172"/>
          <p:cNvSpPr txBox="1"/>
          <p:nvPr/>
        </p:nvSpPr>
        <p:spPr>
          <a:xfrm>
            <a:off x="4300376" y="3611074"/>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74" name="TextBox 173"/>
          <p:cNvSpPr txBox="1"/>
          <p:nvPr/>
        </p:nvSpPr>
        <p:spPr>
          <a:xfrm>
            <a:off x="4294773" y="4200054"/>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75" name="TextBox 174"/>
          <p:cNvSpPr txBox="1"/>
          <p:nvPr/>
        </p:nvSpPr>
        <p:spPr>
          <a:xfrm rot="16200000">
            <a:off x="3605915" y="3897898"/>
            <a:ext cx="1005358"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76" name="TextBox 175"/>
          <p:cNvSpPr txBox="1"/>
          <p:nvPr/>
        </p:nvSpPr>
        <p:spPr>
          <a:xfrm>
            <a:off x="4300376" y="4717862"/>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grpSp>
        <p:nvGrpSpPr>
          <p:cNvPr id="179" name="Group 178"/>
          <p:cNvGrpSpPr/>
          <p:nvPr/>
        </p:nvGrpSpPr>
        <p:grpSpPr>
          <a:xfrm>
            <a:off x="241040" y="4991276"/>
            <a:ext cx="4438095" cy="1409524"/>
            <a:chOff x="152400" y="4991276"/>
            <a:chExt cx="4438095" cy="1409524"/>
          </a:xfrm>
        </p:grpSpPr>
        <p:pic>
          <p:nvPicPr>
            <p:cNvPr id="180" name="Picture 179"/>
            <p:cNvPicPr>
              <a:picLocks noChangeAspect="1"/>
            </p:cNvPicPr>
            <p:nvPr/>
          </p:nvPicPr>
          <p:blipFill>
            <a:blip r:embed="rId5" cstate="print"/>
            <a:stretch>
              <a:fillRect/>
            </a:stretch>
          </p:blipFill>
          <p:spPr>
            <a:xfrm>
              <a:off x="152400" y="4991276"/>
              <a:ext cx="4438095" cy="1409524"/>
            </a:xfrm>
            <a:prstGeom prst="rect">
              <a:avLst/>
            </a:prstGeom>
          </p:spPr>
        </p:pic>
        <p:cxnSp>
          <p:nvCxnSpPr>
            <p:cNvPr id="181" name="Straight Connector 180"/>
            <p:cNvCxnSpPr/>
            <p:nvPr/>
          </p:nvCxnSpPr>
          <p:spPr>
            <a:xfrm>
              <a:off x="2010247" y="5100915"/>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600547" y="5710515"/>
              <a:ext cx="2819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99" name="TextBox 198"/>
          <p:cNvSpPr txBox="1"/>
          <p:nvPr/>
        </p:nvSpPr>
        <p:spPr>
          <a:xfrm>
            <a:off x="511691" y="4755820"/>
            <a:ext cx="1587196"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0" name="TextBox 199"/>
          <p:cNvSpPr txBox="1"/>
          <p:nvPr/>
        </p:nvSpPr>
        <p:spPr>
          <a:xfrm>
            <a:off x="2164321" y="4773441"/>
            <a:ext cx="1483433"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1" name="TextBox 200"/>
          <p:cNvSpPr txBox="1"/>
          <p:nvPr/>
        </p:nvSpPr>
        <p:spPr>
          <a:xfrm rot="16200000">
            <a:off x="127530" y="52643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2" name="TextBox 201"/>
          <p:cNvSpPr txBox="1"/>
          <p:nvPr/>
        </p:nvSpPr>
        <p:spPr>
          <a:xfrm rot="16200000">
            <a:off x="127530" y="5873950"/>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3" name="Rectangle 202"/>
          <p:cNvSpPr/>
          <p:nvPr/>
        </p:nvSpPr>
        <p:spPr>
          <a:xfrm>
            <a:off x="560559" y="5105400"/>
            <a:ext cx="1465904"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6415258" y="3602861"/>
            <a:ext cx="1204742"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2026463" y="4087431"/>
            <a:ext cx="4388795" cy="1284669"/>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3605915" y="5004686"/>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7" name="TextBox 176"/>
          <p:cNvSpPr txBox="1"/>
          <p:nvPr/>
        </p:nvSpPr>
        <p:spPr>
          <a:xfrm>
            <a:off x="4294773" y="5306842"/>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56" name="Rectangular Callout 55"/>
          <p:cNvSpPr/>
          <p:nvPr/>
        </p:nvSpPr>
        <p:spPr>
          <a:xfrm>
            <a:off x="2819400" y="1582324"/>
            <a:ext cx="1853369" cy="779876"/>
          </a:xfrm>
          <a:prstGeom prst="wedgeRectCallout">
            <a:avLst>
              <a:gd name="adj1" fmla="val 143367"/>
              <a:gd name="adj2" fmla="val 206645"/>
            </a:avLst>
          </a:prstGeom>
          <a:solidFill>
            <a:schemeClr val="accent1">
              <a:alpha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rPr>
              <a:t>We already have this populated!!!</a:t>
            </a:r>
          </a:p>
          <a:p>
            <a:r>
              <a:rPr lang="en-GB" sz="1500" dirty="0">
                <a:solidFill>
                  <a:srgbClr val="002060"/>
                </a:solidFill>
              </a:rPr>
              <a:t>Add them up</a:t>
            </a:r>
          </a:p>
        </p:txBody>
      </p:sp>
    </p:spTree>
    <p:extLst>
      <p:ext uri="{BB962C8B-B14F-4D97-AF65-F5344CB8AC3E}">
        <p14:creationId xmlns:p14="http://schemas.microsoft.com/office/powerpoint/2010/main" val="10805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63</a:t>
            </a:fld>
            <a:endParaRPr lang="en-GB"/>
          </a:p>
        </p:txBody>
      </p:sp>
      <p:grpSp>
        <p:nvGrpSpPr>
          <p:cNvPr id="10" name="Group 9"/>
          <p:cNvGrpSpPr/>
          <p:nvPr/>
        </p:nvGrpSpPr>
        <p:grpSpPr>
          <a:xfrm>
            <a:off x="4038600" y="2085290"/>
            <a:ext cx="4850735" cy="2639110"/>
            <a:chOff x="4038600" y="1772595"/>
            <a:chExt cx="4850735" cy="2639110"/>
          </a:xfrm>
        </p:grpSpPr>
        <p:graphicFrame>
          <p:nvGraphicFramePr>
            <p:cNvPr id="156" name="Content Placeholder 9"/>
            <p:cNvGraphicFramePr>
              <a:graphicFrameLocks noChangeAspect="1"/>
            </p:cNvGraphicFramePr>
            <p:nvPr>
              <p:extLst>
                <p:ext uri="{D42A27DB-BD31-4B8C-83A1-F6EECF244321}">
                  <p14:modId xmlns:p14="http://schemas.microsoft.com/office/powerpoint/2010/main" val="271682500"/>
                </p:ext>
              </p:extLst>
            </p:nvPr>
          </p:nvGraphicFramePr>
          <p:xfrm>
            <a:off x="4038600" y="1828800"/>
            <a:ext cx="4850735" cy="2582905"/>
          </p:xfrm>
          <a:graphic>
            <a:graphicData uri="http://schemas.openxmlformats.org/presentationml/2006/ole">
              <mc:AlternateContent xmlns:mc="http://schemas.openxmlformats.org/markup-compatibility/2006">
                <mc:Choice xmlns:v="urn:schemas-microsoft-com:vml" Requires="v">
                  <p:oleObj spid="_x0000_s29950" name="Equation" r:id="rId3" imgW="2717800" imgH="1447800" progId="Equation.3">
                    <p:embed/>
                  </p:oleObj>
                </mc:Choice>
                <mc:Fallback>
                  <p:oleObj name="Equation" r:id="rId3" imgW="2717800" imgH="144780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28800"/>
                          <a:ext cx="4850735" cy="25829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5181600" y="1772595"/>
              <a:ext cx="27143" cy="263911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839912" y="1784315"/>
              <a:ext cx="8688" cy="2559085"/>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4177419" y="2700452"/>
              <a:ext cx="4585581"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4177419" y="3541700"/>
              <a:ext cx="4585580" cy="21833"/>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4141961"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4712001"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4141961" y="154227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53340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6580361"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5208743" y="1542274"/>
            <a:ext cx="2487457"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77724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8347719"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7772400" y="1542274"/>
            <a:ext cx="1005358"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3545943" y="22529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3545943" y="262410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3017014" y="2475593"/>
            <a:ext cx="671573"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5" name="TextBox 174"/>
          <p:cNvSpPr txBox="1"/>
          <p:nvPr/>
        </p:nvSpPr>
        <p:spPr>
          <a:xfrm rot="16200000">
            <a:off x="3036438" y="3294369"/>
            <a:ext cx="632724"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grpSp>
        <p:nvGrpSpPr>
          <p:cNvPr id="179" name="Group 178"/>
          <p:cNvGrpSpPr/>
          <p:nvPr/>
        </p:nvGrpSpPr>
        <p:grpSpPr>
          <a:xfrm>
            <a:off x="241040" y="4991276"/>
            <a:ext cx="4438095" cy="1409524"/>
            <a:chOff x="152400" y="4991276"/>
            <a:chExt cx="4438095" cy="1409524"/>
          </a:xfrm>
        </p:grpSpPr>
        <p:pic>
          <p:nvPicPr>
            <p:cNvPr id="180" name="Picture 179"/>
            <p:cNvPicPr>
              <a:picLocks noChangeAspect="1"/>
            </p:cNvPicPr>
            <p:nvPr/>
          </p:nvPicPr>
          <p:blipFill>
            <a:blip r:embed="rId5" cstate="print"/>
            <a:stretch>
              <a:fillRect/>
            </a:stretch>
          </p:blipFill>
          <p:spPr>
            <a:xfrm>
              <a:off x="152400" y="4991276"/>
              <a:ext cx="4438095" cy="1409524"/>
            </a:xfrm>
            <a:prstGeom prst="rect">
              <a:avLst/>
            </a:prstGeom>
          </p:spPr>
        </p:pic>
        <p:cxnSp>
          <p:nvCxnSpPr>
            <p:cNvPr id="181" name="Straight Connector 180"/>
            <p:cNvCxnSpPr/>
            <p:nvPr/>
          </p:nvCxnSpPr>
          <p:spPr>
            <a:xfrm>
              <a:off x="2010247" y="5100915"/>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600547" y="5710515"/>
              <a:ext cx="2819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99" name="TextBox 198"/>
          <p:cNvSpPr txBox="1"/>
          <p:nvPr/>
        </p:nvSpPr>
        <p:spPr>
          <a:xfrm>
            <a:off x="511691" y="4755820"/>
            <a:ext cx="1587196"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0" name="TextBox 199"/>
          <p:cNvSpPr txBox="1"/>
          <p:nvPr/>
        </p:nvSpPr>
        <p:spPr>
          <a:xfrm>
            <a:off x="2164321" y="4773441"/>
            <a:ext cx="1483433"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1" name="TextBox 200"/>
          <p:cNvSpPr txBox="1"/>
          <p:nvPr/>
        </p:nvSpPr>
        <p:spPr>
          <a:xfrm rot="16200000">
            <a:off x="127530" y="52643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2" name="TextBox 201"/>
          <p:cNvSpPr txBox="1"/>
          <p:nvPr/>
        </p:nvSpPr>
        <p:spPr>
          <a:xfrm rot="16200000">
            <a:off x="127530" y="5873950"/>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3" name="Rectangle 202"/>
          <p:cNvSpPr/>
          <p:nvPr/>
        </p:nvSpPr>
        <p:spPr>
          <a:xfrm>
            <a:off x="560559" y="5105400"/>
            <a:ext cx="1465904"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5224586" y="2957574"/>
            <a:ext cx="254781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2026463" y="3442144"/>
            <a:ext cx="3198123" cy="1929956"/>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3020535" y="4072271"/>
            <a:ext cx="664530"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graphicFrame>
        <p:nvGraphicFramePr>
          <p:cNvPr id="57" name="Object 56"/>
          <p:cNvGraphicFramePr>
            <a:graphicFrameLocks noChangeAspect="1"/>
          </p:cNvGraphicFramePr>
          <p:nvPr>
            <p:extLst>
              <p:ext uri="{D42A27DB-BD31-4B8C-83A1-F6EECF244321}">
                <p14:modId xmlns:p14="http://schemas.microsoft.com/office/powerpoint/2010/main" val="2620143860"/>
              </p:ext>
            </p:extLst>
          </p:nvPr>
        </p:nvGraphicFramePr>
        <p:xfrm>
          <a:off x="501980" y="3360268"/>
          <a:ext cx="2476500" cy="817563"/>
        </p:xfrm>
        <a:graphic>
          <a:graphicData uri="http://schemas.openxmlformats.org/presentationml/2006/ole">
            <mc:AlternateContent xmlns:mc="http://schemas.openxmlformats.org/markup-compatibility/2006">
              <mc:Choice xmlns:v="urn:schemas-microsoft-com:vml" Requires="v">
                <p:oleObj spid="_x0000_s29951" name="Equation" r:id="rId6" imgW="1612900" imgH="533400" progId="Equation.3">
                  <p:embed/>
                </p:oleObj>
              </mc:Choice>
              <mc:Fallback>
                <p:oleObj name="Equation" r:id="rId6" imgW="1612900" imgH="53340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980" y="3360268"/>
                        <a:ext cx="2476500" cy="81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Box 48"/>
          <p:cNvSpPr txBox="1"/>
          <p:nvPr/>
        </p:nvSpPr>
        <p:spPr>
          <a:xfrm>
            <a:off x="3554241" y="3124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50" name="TextBox 49"/>
          <p:cNvSpPr txBox="1"/>
          <p:nvPr/>
        </p:nvSpPr>
        <p:spPr>
          <a:xfrm>
            <a:off x="3554241" y="3495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51" name="TextBox 50"/>
          <p:cNvSpPr txBox="1"/>
          <p:nvPr/>
        </p:nvSpPr>
        <p:spPr>
          <a:xfrm>
            <a:off x="3554241" y="3886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52" name="TextBox 51"/>
          <p:cNvSpPr txBox="1"/>
          <p:nvPr/>
        </p:nvSpPr>
        <p:spPr>
          <a:xfrm>
            <a:off x="3554241" y="4257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Tree>
    <p:extLst>
      <p:ext uri="{BB962C8B-B14F-4D97-AF65-F5344CB8AC3E}">
        <p14:creationId xmlns:p14="http://schemas.microsoft.com/office/powerpoint/2010/main" val="3174467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64</a:t>
            </a:fld>
            <a:endParaRPr lang="en-GB"/>
          </a:p>
        </p:txBody>
      </p:sp>
      <p:grpSp>
        <p:nvGrpSpPr>
          <p:cNvPr id="10" name="Group 9"/>
          <p:cNvGrpSpPr/>
          <p:nvPr/>
        </p:nvGrpSpPr>
        <p:grpSpPr>
          <a:xfrm>
            <a:off x="2514600" y="2085290"/>
            <a:ext cx="6346825" cy="2639110"/>
            <a:chOff x="2568575" y="1772595"/>
            <a:chExt cx="6346825" cy="2639110"/>
          </a:xfrm>
        </p:grpSpPr>
        <p:graphicFrame>
          <p:nvGraphicFramePr>
            <p:cNvPr id="156" name="Content Placeholder 9"/>
            <p:cNvGraphicFramePr>
              <a:graphicFrameLocks noChangeAspect="1"/>
            </p:cNvGraphicFramePr>
            <p:nvPr>
              <p:extLst>
                <p:ext uri="{D42A27DB-BD31-4B8C-83A1-F6EECF244321}">
                  <p14:modId xmlns:p14="http://schemas.microsoft.com/office/powerpoint/2010/main" val="2262457614"/>
                </p:ext>
              </p:extLst>
            </p:nvPr>
          </p:nvGraphicFramePr>
          <p:xfrm>
            <a:off x="2568575" y="1828843"/>
            <a:ext cx="6346825" cy="2582862"/>
          </p:xfrm>
          <a:graphic>
            <a:graphicData uri="http://schemas.openxmlformats.org/presentationml/2006/ole">
              <mc:AlternateContent xmlns:mc="http://schemas.openxmlformats.org/markup-compatibility/2006">
                <mc:Choice xmlns:v="urn:schemas-microsoft-com:vml" Requires="v">
                  <p:oleObj spid="_x0000_s30846" name="Equation" r:id="rId3" imgW="3556000" imgH="1447800" progId="Equation.3">
                    <p:embed/>
                  </p:oleObj>
                </mc:Choice>
                <mc:Fallback>
                  <p:oleObj name="Equation" r:id="rId3" imgW="3556000" imgH="1447800" progId="Equation.3">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5" y="1828843"/>
                          <a:ext cx="6346825" cy="2582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3684432" y="1772595"/>
              <a:ext cx="27143" cy="263911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6302375" y="1784315"/>
              <a:ext cx="8688" cy="2559085"/>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720975" y="2700452"/>
              <a:ext cx="6042026"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720975" y="3541700"/>
              <a:ext cx="6042024"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25908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3160840"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2590800" y="154227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3859057"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5105418"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3733800" y="1542274"/>
            <a:ext cx="2487457"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63246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7543800"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6358899" y="1542274"/>
            <a:ext cx="2418859"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2076263" y="22529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2076263" y="262410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1547334" y="2475593"/>
            <a:ext cx="671573"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5" name="TextBox 174"/>
          <p:cNvSpPr txBox="1"/>
          <p:nvPr/>
        </p:nvSpPr>
        <p:spPr>
          <a:xfrm rot="16200000">
            <a:off x="1566758" y="3294369"/>
            <a:ext cx="632724"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grpSp>
        <p:nvGrpSpPr>
          <p:cNvPr id="179" name="Group 178"/>
          <p:cNvGrpSpPr/>
          <p:nvPr/>
        </p:nvGrpSpPr>
        <p:grpSpPr>
          <a:xfrm>
            <a:off x="241040" y="4991276"/>
            <a:ext cx="4438095" cy="1409524"/>
            <a:chOff x="152400" y="4991276"/>
            <a:chExt cx="4438095" cy="1409524"/>
          </a:xfrm>
        </p:grpSpPr>
        <p:pic>
          <p:nvPicPr>
            <p:cNvPr id="180" name="Picture 179"/>
            <p:cNvPicPr>
              <a:picLocks noChangeAspect="1"/>
            </p:cNvPicPr>
            <p:nvPr/>
          </p:nvPicPr>
          <p:blipFill>
            <a:blip r:embed="rId5" cstate="print"/>
            <a:stretch>
              <a:fillRect/>
            </a:stretch>
          </p:blipFill>
          <p:spPr>
            <a:xfrm>
              <a:off x="152400" y="4991276"/>
              <a:ext cx="4438095" cy="1409524"/>
            </a:xfrm>
            <a:prstGeom prst="rect">
              <a:avLst/>
            </a:prstGeom>
          </p:spPr>
        </p:pic>
        <p:cxnSp>
          <p:nvCxnSpPr>
            <p:cNvPr id="181" name="Straight Connector 180"/>
            <p:cNvCxnSpPr/>
            <p:nvPr/>
          </p:nvCxnSpPr>
          <p:spPr>
            <a:xfrm>
              <a:off x="2010247" y="5100915"/>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600547" y="5710515"/>
              <a:ext cx="2819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99" name="TextBox 198"/>
          <p:cNvSpPr txBox="1"/>
          <p:nvPr/>
        </p:nvSpPr>
        <p:spPr>
          <a:xfrm>
            <a:off x="511691" y="4755820"/>
            <a:ext cx="1587196"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0" name="TextBox 199"/>
          <p:cNvSpPr txBox="1"/>
          <p:nvPr/>
        </p:nvSpPr>
        <p:spPr>
          <a:xfrm>
            <a:off x="2164321" y="4773441"/>
            <a:ext cx="1483433"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1" name="TextBox 200"/>
          <p:cNvSpPr txBox="1"/>
          <p:nvPr/>
        </p:nvSpPr>
        <p:spPr>
          <a:xfrm rot="16200000">
            <a:off x="127530" y="52643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2" name="TextBox 201"/>
          <p:cNvSpPr txBox="1"/>
          <p:nvPr/>
        </p:nvSpPr>
        <p:spPr>
          <a:xfrm rot="16200000">
            <a:off x="127530" y="5873950"/>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3" name="Rectangle 202"/>
          <p:cNvSpPr/>
          <p:nvPr/>
        </p:nvSpPr>
        <p:spPr>
          <a:xfrm>
            <a:off x="2115496" y="5105400"/>
            <a:ext cx="1465904"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6215187" y="2957574"/>
            <a:ext cx="254781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3581400" y="3442144"/>
            <a:ext cx="2633787" cy="1929956"/>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1550855" y="4072271"/>
            <a:ext cx="664530"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49" name="TextBox 48"/>
          <p:cNvSpPr txBox="1"/>
          <p:nvPr/>
        </p:nvSpPr>
        <p:spPr>
          <a:xfrm>
            <a:off x="2084561" y="3124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50" name="TextBox 49"/>
          <p:cNvSpPr txBox="1"/>
          <p:nvPr/>
        </p:nvSpPr>
        <p:spPr>
          <a:xfrm>
            <a:off x="2084561" y="3495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51" name="TextBox 50"/>
          <p:cNvSpPr txBox="1"/>
          <p:nvPr/>
        </p:nvSpPr>
        <p:spPr>
          <a:xfrm>
            <a:off x="2084561" y="3886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52" name="TextBox 51"/>
          <p:cNvSpPr txBox="1"/>
          <p:nvPr/>
        </p:nvSpPr>
        <p:spPr>
          <a:xfrm>
            <a:off x="2084561" y="4257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Tree>
    <p:extLst>
      <p:ext uri="{BB962C8B-B14F-4D97-AF65-F5344CB8AC3E}">
        <p14:creationId xmlns:p14="http://schemas.microsoft.com/office/powerpoint/2010/main" val="1164234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65</a:t>
            </a:fld>
            <a:endParaRPr lang="en-GB"/>
          </a:p>
        </p:txBody>
      </p:sp>
      <p:grpSp>
        <p:nvGrpSpPr>
          <p:cNvPr id="10" name="Group 9"/>
          <p:cNvGrpSpPr/>
          <p:nvPr/>
        </p:nvGrpSpPr>
        <p:grpSpPr>
          <a:xfrm>
            <a:off x="2514600" y="2085290"/>
            <a:ext cx="6346825" cy="2685148"/>
            <a:chOff x="2568575" y="1772595"/>
            <a:chExt cx="6346825" cy="2685148"/>
          </a:xfrm>
        </p:grpSpPr>
        <p:graphicFrame>
          <p:nvGraphicFramePr>
            <p:cNvPr id="156" name="Content Placeholder 9"/>
            <p:cNvGraphicFramePr>
              <a:graphicFrameLocks noChangeAspect="1"/>
            </p:cNvGraphicFramePr>
            <p:nvPr>
              <p:extLst>
                <p:ext uri="{D42A27DB-BD31-4B8C-83A1-F6EECF244321}">
                  <p14:modId xmlns:p14="http://schemas.microsoft.com/office/powerpoint/2010/main" val="183452118"/>
                </p:ext>
              </p:extLst>
            </p:nvPr>
          </p:nvGraphicFramePr>
          <p:xfrm>
            <a:off x="2568575" y="1784393"/>
            <a:ext cx="6346825" cy="2673350"/>
          </p:xfrm>
          <a:graphic>
            <a:graphicData uri="http://schemas.openxmlformats.org/presentationml/2006/ole">
              <mc:AlternateContent xmlns:mc="http://schemas.openxmlformats.org/markup-compatibility/2006">
                <mc:Choice xmlns:v="urn:schemas-microsoft-com:vml" Requires="v">
                  <p:oleObj spid="_x0000_s31871" name="Equation" r:id="rId3" imgW="3556000" imgH="1498600" progId="Equation.3">
                    <p:embed/>
                  </p:oleObj>
                </mc:Choice>
                <mc:Fallback>
                  <p:oleObj name="Equation" r:id="rId3" imgW="3556000" imgH="1498600" progId="Equation.3">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5" y="1784393"/>
                          <a:ext cx="6346825" cy="267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3684432" y="1772595"/>
              <a:ext cx="27143" cy="263911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6302375" y="1784315"/>
              <a:ext cx="8688" cy="2559085"/>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720975" y="2700452"/>
              <a:ext cx="6042026"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720975" y="3541700"/>
              <a:ext cx="6042024"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25908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3160840"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2590800" y="154227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3859057"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5105418"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3733800" y="1542274"/>
            <a:ext cx="2487457"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63246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7543800"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6358899" y="1542274"/>
            <a:ext cx="2418859"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2076263" y="22529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2076263" y="262410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1547334" y="2475593"/>
            <a:ext cx="671573"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5" name="TextBox 174"/>
          <p:cNvSpPr txBox="1"/>
          <p:nvPr/>
        </p:nvSpPr>
        <p:spPr>
          <a:xfrm rot="16200000">
            <a:off x="1566758" y="3294369"/>
            <a:ext cx="632724"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grpSp>
        <p:nvGrpSpPr>
          <p:cNvPr id="179" name="Group 178"/>
          <p:cNvGrpSpPr/>
          <p:nvPr/>
        </p:nvGrpSpPr>
        <p:grpSpPr>
          <a:xfrm>
            <a:off x="241040" y="4991276"/>
            <a:ext cx="4438095" cy="1409524"/>
            <a:chOff x="152400" y="4991276"/>
            <a:chExt cx="4438095" cy="1409524"/>
          </a:xfrm>
        </p:grpSpPr>
        <p:pic>
          <p:nvPicPr>
            <p:cNvPr id="180" name="Picture 179"/>
            <p:cNvPicPr>
              <a:picLocks noChangeAspect="1"/>
            </p:cNvPicPr>
            <p:nvPr/>
          </p:nvPicPr>
          <p:blipFill>
            <a:blip r:embed="rId5" cstate="print"/>
            <a:stretch>
              <a:fillRect/>
            </a:stretch>
          </p:blipFill>
          <p:spPr>
            <a:xfrm>
              <a:off x="152400" y="4991276"/>
              <a:ext cx="4438095" cy="1409524"/>
            </a:xfrm>
            <a:prstGeom prst="rect">
              <a:avLst/>
            </a:prstGeom>
          </p:spPr>
        </p:pic>
        <p:cxnSp>
          <p:nvCxnSpPr>
            <p:cNvPr id="181" name="Straight Connector 180"/>
            <p:cNvCxnSpPr/>
            <p:nvPr/>
          </p:nvCxnSpPr>
          <p:spPr>
            <a:xfrm>
              <a:off x="2010247" y="5100915"/>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600547" y="5710515"/>
              <a:ext cx="2819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99" name="TextBox 198"/>
          <p:cNvSpPr txBox="1"/>
          <p:nvPr/>
        </p:nvSpPr>
        <p:spPr>
          <a:xfrm>
            <a:off x="511691" y="4755820"/>
            <a:ext cx="1587196"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0" name="TextBox 199"/>
          <p:cNvSpPr txBox="1"/>
          <p:nvPr/>
        </p:nvSpPr>
        <p:spPr>
          <a:xfrm>
            <a:off x="2164321" y="4773441"/>
            <a:ext cx="1483433"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1" name="TextBox 200"/>
          <p:cNvSpPr txBox="1"/>
          <p:nvPr/>
        </p:nvSpPr>
        <p:spPr>
          <a:xfrm rot="16200000">
            <a:off x="127530" y="52643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2" name="TextBox 201"/>
          <p:cNvSpPr txBox="1"/>
          <p:nvPr/>
        </p:nvSpPr>
        <p:spPr>
          <a:xfrm rot="16200000">
            <a:off x="127530" y="5873950"/>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3" name="Rectangle 202"/>
          <p:cNvSpPr/>
          <p:nvPr/>
        </p:nvSpPr>
        <p:spPr>
          <a:xfrm>
            <a:off x="591496" y="5733106"/>
            <a:ext cx="1465904"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3624387" y="3831461"/>
            <a:ext cx="254781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2057400" y="4316031"/>
            <a:ext cx="1566987" cy="1683775"/>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1550855" y="4072271"/>
            <a:ext cx="664530"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49" name="TextBox 48"/>
          <p:cNvSpPr txBox="1"/>
          <p:nvPr/>
        </p:nvSpPr>
        <p:spPr>
          <a:xfrm>
            <a:off x="2084561" y="3124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50" name="TextBox 49"/>
          <p:cNvSpPr txBox="1"/>
          <p:nvPr/>
        </p:nvSpPr>
        <p:spPr>
          <a:xfrm>
            <a:off x="2084561" y="3495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51" name="TextBox 50"/>
          <p:cNvSpPr txBox="1"/>
          <p:nvPr/>
        </p:nvSpPr>
        <p:spPr>
          <a:xfrm>
            <a:off x="2084561" y="3886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52" name="TextBox 51"/>
          <p:cNvSpPr txBox="1"/>
          <p:nvPr/>
        </p:nvSpPr>
        <p:spPr>
          <a:xfrm>
            <a:off x="2084561" y="4257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Tree>
    <p:extLst>
      <p:ext uri="{BB962C8B-B14F-4D97-AF65-F5344CB8AC3E}">
        <p14:creationId xmlns:p14="http://schemas.microsoft.com/office/powerpoint/2010/main" val="8262573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66</a:t>
            </a:fld>
            <a:endParaRPr lang="en-GB"/>
          </a:p>
        </p:txBody>
      </p:sp>
      <p:grpSp>
        <p:nvGrpSpPr>
          <p:cNvPr id="10" name="Group 9"/>
          <p:cNvGrpSpPr/>
          <p:nvPr/>
        </p:nvGrpSpPr>
        <p:grpSpPr>
          <a:xfrm>
            <a:off x="2424113" y="2085290"/>
            <a:ext cx="6527800" cy="2685148"/>
            <a:chOff x="2478088" y="1772595"/>
            <a:chExt cx="6527800" cy="2685148"/>
          </a:xfrm>
        </p:grpSpPr>
        <p:graphicFrame>
          <p:nvGraphicFramePr>
            <p:cNvPr id="156" name="Content Placeholder 9"/>
            <p:cNvGraphicFramePr>
              <a:graphicFrameLocks noChangeAspect="1"/>
            </p:cNvGraphicFramePr>
            <p:nvPr>
              <p:extLst>
                <p:ext uri="{D42A27DB-BD31-4B8C-83A1-F6EECF244321}">
                  <p14:modId xmlns:p14="http://schemas.microsoft.com/office/powerpoint/2010/main" val="4011449724"/>
                </p:ext>
              </p:extLst>
            </p:nvPr>
          </p:nvGraphicFramePr>
          <p:xfrm>
            <a:off x="2478088" y="1784393"/>
            <a:ext cx="6527800" cy="2673350"/>
          </p:xfrm>
          <a:graphic>
            <a:graphicData uri="http://schemas.openxmlformats.org/presentationml/2006/ole">
              <mc:AlternateContent xmlns:mc="http://schemas.openxmlformats.org/markup-compatibility/2006">
                <mc:Choice xmlns:v="urn:schemas-microsoft-com:vml" Requires="v">
                  <p:oleObj spid="_x0000_s32894" name="Equation" r:id="rId3" imgW="3657600" imgH="1498600" progId="Equation.3">
                    <p:embed/>
                  </p:oleObj>
                </mc:Choice>
                <mc:Fallback>
                  <p:oleObj name="Equation" r:id="rId3" imgW="3657600" imgH="1498600" progId="Equation.3">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088" y="1784393"/>
                          <a:ext cx="6527800" cy="267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7" name="Straight Connector 156"/>
            <p:cNvCxnSpPr/>
            <p:nvPr/>
          </p:nvCxnSpPr>
          <p:spPr>
            <a:xfrm flipH="1">
              <a:off x="3684432" y="1772595"/>
              <a:ext cx="27143" cy="263911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6302375" y="1784315"/>
              <a:ext cx="8688" cy="2559085"/>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2720975" y="2659105"/>
              <a:ext cx="6042026"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2720975" y="3541700"/>
              <a:ext cx="6042024"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25908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62" name="TextBox 161"/>
          <p:cNvSpPr txBox="1"/>
          <p:nvPr/>
        </p:nvSpPr>
        <p:spPr>
          <a:xfrm>
            <a:off x="3160840"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63" name="TextBox 162"/>
          <p:cNvSpPr txBox="1"/>
          <p:nvPr/>
        </p:nvSpPr>
        <p:spPr>
          <a:xfrm>
            <a:off x="2590800" y="1542274"/>
            <a:ext cx="1005358"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64" name="TextBox 163"/>
          <p:cNvSpPr txBox="1"/>
          <p:nvPr/>
        </p:nvSpPr>
        <p:spPr>
          <a:xfrm>
            <a:off x="3859057"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165" name="TextBox 164"/>
          <p:cNvSpPr txBox="1"/>
          <p:nvPr/>
        </p:nvSpPr>
        <p:spPr>
          <a:xfrm>
            <a:off x="5105418"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166" name="TextBox 165"/>
          <p:cNvSpPr txBox="1"/>
          <p:nvPr/>
        </p:nvSpPr>
        <p:spPr>
          <a:xfrm>
            <a:off x="3733800" y="1542274"/>
            <a:ext cx="2487457"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7" name="TextBox 166"/>
          <p:cNvSpPr txBox="1"/>
          <p:nvPr/>
        </p:nvSpPr>
        <p:spPr>
          <a:xfrm>
            <a:off x="6324600" y="1853715"/>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168" name="TextBox 167"/>
          <p:cNvSpPr txBox="1"/>
          <p:nvPr/>
        </p:nvSpPr>
        <p:spPr>
          <a:xfrm>
            <a:off x="7543800" y="18537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
        <p:nvSpPr>
          <p:cNvPr id="169" name="TextBox 168"/>
          <p:cNvSpPr txBox="1"/>
          <p:nvPr/>
        </p:nvSpPr>
        <p:spPr>
          <a:xfrm>
            <a:off x="6358899" y="1542274"/>
            <a:ext cx="2418859"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0" name="TextBox 169"/>
          <p:cNvSpPr txBox="1"/>
          <p:nvPr/>
        </p:nvSpPr>
        <p:spPr>
          <a:xfrm>
            <a:off x="1939538" y="225299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D1</a:t>
            </a:r>
          </a:p>
        </p:txBody>
      </p:sp>
      <p:sp>
        <p:nvSpPr>
          <p:cNvPr id="171" name="TextBox 170"/>
          <p:cNvSpPr txBox="1"/>
          <p:nvPr/>
        </p:nvSpPr>
        <p:spPr>
          <a:xfrm>
            <a:off x="1939538" y="262410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D2</a:t>
            </a:r>
          </a:p>
        </p:txBody>
      </p:sp>
      <p:sp>
        <p:nvSpPr>
          <p:cNvPr id="172" name="TextBox 171"/>
          <p:cNvSpPr txBox="1"/>
          <p:nvPr/>
        </p:nvSpPr>
        <p:spPr>
          <a:xfrm rot="16200000">
            <a:off x="1410609" y="2475593"/>
            <a:ext cx="671573"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75" name="TextBox 174"/>
          <p:cNvSpPr txBox="1"/>
          <p:nvPr/>
        </p:nvSpPr>
        <p:spPr>
          <a:xfrm rot="16200000">
            <a:off x="1430033" y="3294369"/>
            <a:ext cx="632724"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grpSp>
        <p:nvGrpSpPr>
          <p:cNvPr id="179" name="Group 178"/>
          <p:cNvGrpSpPr/>
          <p:nvPr/>
        </p:nvGrpSpPr>
        <p:grpSpPr>
          <a:xfrm>
            <a:off x="241040" y="4991276"/>
            <a:ext cx="4438095" cy="1409524"/>
            <a:chOff x="152400" y="4991276"/>
            <a:chExt cx="4438095" cy="1409524"/>
          </a:xfrm>
        </p:grpSpPr>
        <p:pic>
          <p:nvPicPr>
            <p:cNvPr id="180" name="Picture 179"/>
            <p:cNvPicPr>
              <a:picLocks noChangeAspect="1"/>
            </p:cNvPicPr>
            <p:nvPr/>
          </p:nvPicPr>
          <p:blipFill>
            <a:blip r:embed="rId5" cstate="print"/>
            <a:stretch>
              <a:fillRect/>
            </a:stretch>
          </p:blipFill>
          <p:spPr>
            <a:xfrm>
              <a:off x="152400" y="4991276"/>
              <a:ext cx="4438095" cy="1409524"/>
            </a:xfrm>
            <a:prstGeom prst="rect">
              <a:avLst/>
            </a:prstGeom>
          </p:spPr>
        </p:pic>
        <p:cxnSp>
          <p:nvCxnSpPr>
            <p:cNvPr id="181" name="Straight Connector 180"/>
            <p:cNvCxnSpPr/>
            <p:nvPr/>
          </p:nvCxnSpPr>
          <p:spPr>
            <a:xfrm>
              <a:off x="2010247" y="5100915"/>
              <a:ext cx="0" cy="121920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600547" y="5710515"/>
              <a:ext cx="2819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99" name="TextBox 198"/>
          <p:cNvSpPr txBox="1"/>
          <p:nvPr/>
        </p:nvSpPr>
        <p:spPr>
          <a:xfrm>
            <a:off x="511691" y="4755820"/>
            <a:ext cx="1587196"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0" name="TextBox 199"/>
          <p:cNvSpPr txBox="1"/>
          <p:nvPr/>
        </p:nvSpPr>
        <p:spPr>
          <a:xfrm>
            <a:off x="2164321" y="4773441"/>
            <a:ext cx="1483433"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1" name="TextBox 200"/>
          <p:cNvSpPr txBox="1"/>
          <p:nvPr/>
        </p:nvSpPr>
        <p:spPr>
          <a:xfrm rot="16200000">
            <a:off x="127530" y="5264350"/>
            <a:ext cx="502679" cy="246221"/>
          </a:xfrm>
          <a:prstGeom prst="rect">
            <a:avLst/>
          </a:prstGeom>
          <a:solidFill>
            <a:srgbClr val="00B0F0"/>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2</a:t>
            </a:r>
          </a:p>
        </p:txBody>
      </p:sp>
      <p:sp>
        <p:nvSpPr>
          <p:cNvPr id="202" name="TextBox 201"/>
          <p:cNvSpPr txBox="1"/>
          <p:nvPr/>
        </p:nvSpPr>
        <p:spPr>
          <a:xfrm rot="16200000">
            <a:off x="127530" y="5873950"/>
            <a:ext cx="502679" cy="246221"/>
          </a:xfrm>
          <a:prstGeom prst="rect">
            <a:avLst/>
          </a:prstGeom>
          <a:solidFill>
            <a:schemeClr val="accent6">
              <a:lumMod val="75000"/>
            </a:schemeClr>
          </a:solidFill>
        </p:spPr>
        <p:txBody>
          <a:bodyPr wrap="square" lIns="0" rIns="0" rtlCol="0">
            <a:spAutoFit/>
          </a:bodyPr>
          <a:lstStyle/>
          <a:p>
            <a:pPr algn="ctr"/>
            <a:r>
              <a:rPr lang="en-GB" sz="1000" b="1" dirty="0">
                <a:latin typeface="Arial" panose="020B0604020202020204" pitchFamily="34" charset="0"/>
                <a:cs typeface="Arial" panose="020B0604020202020204" pitchFamily="34" charset="0"/>
              </a:rPr>
              <a:t>Node 3</a:t>
            </a:r>
          </a:p>
        </p:txBody>
      </p:sp>
      <p:sp>
        <p:nvSpPr>
          <p:cNvPr id="203" name="Rectangle 202"/>
          <p:cNvSpPr/>
          <p:nvPr/>
        </p:nvSpPr>
        <p:spPr>
          <a:xfrm>
            <a:off x="2133600" y="5733106"/>
            <a:ext cx="1465904" cy="5334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6248400" y="3831461"/>
            <a:ext cx="2547813" cy="969139"/>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p:cNvCxnSpPr>
            <a:stCxn id="203" idx="3"/>
            <a:endCxn id="204" idx="1"/>
          </p:cNvCxnSpPr>
          <p:nvPr/>
        </p:nvCxnSpPr>
        <p:spPr>
          <a:xfrm flipV="1">
            <a:off x="3599504" y="4316031"/>
            <a:ext cx="2648896" cy="1683775"/>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6200000">
            <a:off x="1414130" y="4072271"/>
            <a:ext cx="664530"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49" name="TextBox 48"/>
          <p:cNvSpPr txBox="1"/>
          <p:nvPr/>
        </p:nvSpPr>
        <p:spPr>
          <a:xfrm>
            <a:off x="1947836" y="3124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D3</a:t>
            </a:r>
          </a:p>
        </p:txBody>
      </p:sp>
      <p:sp>
        <p:nvSpPr>
          <p:cNvPr id="50" name="TextBox 49"/>
          <p:cNvSpPr txBox="1"/>
          <p:nvPr/>
        </p:nvSpPr>
        <p:spPr>
          <a:xfrm>
            <a:off x="1947836" y="3495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D4</a:t>
            </a:r>
          </a:p>
        </p:txBody>
      </p:sp>
      <p:sp>
        <p:nvSpPr>
          <p:cNvPr id="51" name="TextBox 50"/>
          <p:cNvSpPr txBox="1"/>
          <p:nvPr/>
        </p:nvSpPr>
        <p:spPr>
          <a:xfrm>
            <a:off x="1947836" y="3886200"/>
            <a:ext cx="430039" cy="261610"/>
          </a:xfrm>
          <a:prstGeom prst="rect">
            <a:avLst/>
          </a:prstGeom>
          <a:solidFill>
            <a:srgbClr val="FFFF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D5</a:t>
            </a:r>
          </a:p>
        </p:txBody>
      </p:sp>
      <p:sp>
        <p:nvSpPr>
          <p:cNvPr id="52" name="TextBox 51"/>
          <p:cNvSpPr txBox="1"/>
          <p:nvPr/>
        </p:nvSpPr>
        <p:spPr>
          <a:xfrm>
            <a:off x="1947836" y="4257315"/>
            <a:ext cx="430039" cy="261610"/>
          </a:xfrm>
          <a:prstGeom prst="rect">
            <a:avLst/>
          </a:prstGeom>
          <a:solidFill>
            <a:srgbClr val="FFC000"/>
          </a:solidFill>
        </p:spPr>
        <p:txBody>
          <a:bodyPr wrap="square" lIns="0" rIns="0" rtlCol="0">
            <a:spAutoFit/>
          </a:bodyPr>
          <a:lstStyle/>
          <a:p>
            <a:pPr algn="ctr"/>
            <a:r>
              <a:rPr lang="en-GB" sz="1100" b="1" dirty="0">
                <a:latin typeface="Arial" panose="020B0604020202020204" pitchFamily="34" charset="0"/>
                <a:cs typeface="Arial" panose="020B0604020202020204" pitchFamily="34" charset="0"/>
              </a:rPr>
              <a:t>D6</a:t>
            </a:r>
          </a:p>
        </p:txBody>
      </p:sp>
    </p:spTree>
    <p:extLst>
      <p:ext uri="{BB962C8B-B14F-4D97-AF65-F5344CB8AC3E}">
        <p14:creationId xmlns:p14="http://schemas.microsoft.com/office/powerpoint/2010/main" val="1461072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67</a:t>
            </a:fld>
            <a:endParaRPr lang="en-GB"/>
          </a:p>
        </p:txBody>
      </p:sp>
      <p:sp>
        <p:nvSpPr>
          <p:cNvPr id="4" name="Content Placeholder 3"/>
          <p:cNvSpPr>
            <a:spLocks noGrp="1"/>
          </p:cNvSpPr>
          <p:nvPr>
            <p:ph sz="quarter" idx="1"/>
          </p:nvPr>
        </p:nvSpPr>
        <p:spPr/>
        <p:txBody>
          <a:bodyPr/>
          <a:lstStyle/>
          <a:p>
            <a:r>
              <a:rPr lang="en-GB" dirty="0"/>
              <a:t>Finally, the structure’s stiffness matrix is;</a:t>
            </a:r>
          </a:p>
          <a:p>
            <a:endParaRPr lang="en-GB" dirty="0"/>
          </a:p>
          <a:p>
            <a:endParaRPr lang="en-GB" dirty="0"/>
          </a:p>
          <a:p>
            <a:endParaRPr lang="en-GB" dirty="0"/>
          </a:p>
          <a:p>
            <a:endParaRPr lang="en-GB" dirty="0"/>
          </a:p>
          <a:p>
            <a:endParaRPr lang="en-GB" dirty="0"/>
          </a:p>
          <a:p>
            <a:endParaRPr lang="en-GB" dirty="0"/>
          </a:p>
          <a:p>
            <a:r>
              <a:rPr lang="en-GB" dirty="0"/>
              <a:t>The half bandwidth (</a:t>
            </a:r>
            <a:r>
              <a:rPr lang="en-GB" i="1" dirty="0" err="1"/>
              <a:t>n</a:t>
            </a:r>
            <a:r>
              <a:rPr lang="en-GB" i="1" baseline="-25000" dirty="0" err="1"/>
              <a:t>b</a:t>
            </a:r>
            <a:r>
              <a:rPr lang="en-GB" dirty="0"/>
              <a:t>) of the global stiffness matrix is </a:t>
            </a:r>
            <a:r>
              <a:rPr lang="en-GB" i="1" dirty="0" err="1"/>
              <a:t>n</a:t>
            </a:r>
            <a:r>
              <a:rPr lang="en-GB" i="1" baseline="-25000" dirty="0" err="1"/>
              <a:t>d</a:t>
            </a:r>
            <a:r>
              <a:rPr lang="en-GB" dirty="0"/>
              <a:t>*(</a:t>
            </a:r>
            <a:r>
              <a:rPr lang="en-GB" i="1" dirty="0"/>
              <a:t>m</a:t>
            </a:r>
            <a:r>
              <a:rPr lang="en-GB" dirty="0"/>
              <a:t>+1)=2*(2+1)=6 (see notes of slide 43).</a:t>
            </a:r>
          </a:p>
        </p:txBody>
      </p:sp>
      <p:graphicFrame>
        <p:nvGraphicFramePr>
          <p:cNvPr id="6" name="Content Placeholder 9"/>
          <p:cNvGraphicFramePr>
            <a:graphicFrameLocks noChangeAspect="1"/>
          </p:cNvGraphicFramePr>
          <p:nvPr>
            <p:extLst>
              <p:ext uri="{D42A27DB-BD31-4B8C-83A1-F6EECF244321}">
                <p14:modId xmlns:p14="http://schemas.microsoft.com/office/powerpoint/2010/main" val="2305873646"/>
              </p:ext>
            </p:extLst>
          </p:nvPr>
        </p:nvGraphicFramePr>
        <p:xfrm>
          <a:off x="428625" y="2127250"/>
          <a:ext cx="8159750" cy="2673350"/>
        </p:xfrm>
        <a:graphic>
          <a:graphicData uri="http://schemas.openxmlformats.org/presentationml/2006/ole">
            <mc:AlternateContent xmlns:mc="http://schemas.openxmlformats.org/markup-compatibility/2006">
              <mc:Choice xmlns:v="urn:schemas-microsoft-com:vml" Requires="v">
                <p:oleObj spid="_x0000_s33916" name="Equation" r:id="rId3" imgW="4572000" imgH="1498600" progId="Equation.3">
                  <p:embed/>
                </p:oleObj>
              </mc:Choice>
              <mc:Fallback>
                <p:oleObj name="Equation" r:id="rId3" imgW="4572000" imgH="149860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127250"/>
                        <a:ext cx="8159750" cy="267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3940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68</a:t>
            </a:fld>
            <a:endParaRPr lang="en-GB"/>
          </a:p>
        </p:txBody>
      </p:sp>
      <p:sp>
        <p:nvSpPr>
          <p:cNvPr id="4" name="Content Placeholder 3"/>
          <p:cNvSpPr>
            <a:spLocks noGrp="1"/>
          </p:cNvSpPr>
          <p:nvPr>
            <p:ph sz="quarter" idx="1"/>
          </p:nvPr>
        </p:nvSpPr>
        <p:spPr/>
        <p:txBody>
          <a:bodyPr/>
          <a:lstStyle/>
          <a:p>
            <a:r>
              <a:rPr lang="en-GB" dirty="0"/>
              <a:t>How about global force matrix?</a:t>
            </a:r>
          </a:p>
        </p:txBody>
      </p:sp>
      <p:pic>
        <p:nvPicPr>
          <p:cNvPr id="5" name="Picture 4"/>
          <p:cNvPicPr>
            <a:picLocks noChangeAspect="1"/>
          </p:cNvPicPr>
          <p:nvPr/>
        </p:nvPicPr>
        <p:blipFill>
          <a:blip r:embed="rId3" cstate="print"/>
          <a:stretch>
            <a:fillRect/>
          </a:stretch>
        </p:blipFill>
        <p:spPr>
          <a:xfrm>
            <a:off x="4818888" y="2054352"/>
            <a:ext cx="4097310" cy="4270248"/>
          </a:xfrm>
          <a:prstGeom prst="rect">
            <a:avLst/>
          </a:prstGeom>
          <a:ln>
            <a:solidFill>
              <a:schemeClr val="tx1"/>
            </a:solidFill>
          </a:ln>
        </p:spPr>
      </p:pic>
      <p:graphicFrame>
        <p:nvGraphicFramePr>
          <p:cNvPr id="11" name="Object 10"/>
          <p:cNvGraphicFramePr>
            <a:graphicFrameLocks noChangeAspect="1"/>
          </p:cNvGraphicFramePr>
          <p:nvPr>
            <p:extLst>
              <p:ext uri="{D42A27DB-BD31-4B8C-83A1-F6EECF244321}">
                <p14:modId xmlns:p14="http://schemas.microsoft.com/office/powerpoint/2010/main" val="1423567131"/>
              </p:ext>
            </p:extLst>
          </p:nvPr>
        </p:nvGraphicFramePr>
        <p:xfrm>
          <a:off x="641350" y="2508534"/>
          <a:ext cx="1644650" cy="2749266"/>
        </p:xfrm>
        <a:graphic>
          <a:graphicData uri="http://schemas.openxmlformats.org/presentationml/2006/ole">
            <mc:AlternateContent xmlns:mc="http://schemas.openxmlformats.org/markup-compatibility/2006">
              <mc:Choice xmlns:v="urn:schemas-microsoft-com:vml" Requires="v">
                <p:oleObj spid="_x0000_s174182" name="Equation" r:id="rId4" imgW="850680" imgH="1422360" progId="Equation.3">
                  <p:embed/>
                </p:oleObj>
              </mc:Choice>
              <mc:Fallback>
                <p:oleObj name="Equation" r:id="rId4" imgW="850680" imgH="1422360" progId="Equation.3">
                  <p:embed/>
                  <p:pic>
                    <p:nvPicPr>
                      <p:cNvPr id="0" name=""/>
                      <p:cNvPicPr/>
                      <p:nvPr/>
                    </p:nvPicPr>
                    <p:blipFill>
                      <a:blip r:embed="rId5"/>
                      <a:stretch>
                        <a:fillRect/>
                      </a:stretch>
                    </p:blipFill>
                    <p:spPr>
                      <a:xfrm>
                        <a:off x="641350" y="2508534"/>
                        <a:ext cx="1644650" cy="2749266"/>
                      </a:xfrm>
                      <a:prstGeom prst="rect">
                        <a:avLst/>
                      </a:prstGeom>
                    </p:spPr>
                  </p:pic>
                </p:oleObj>
              </mc:Fallback>
            </mc:AlternateContent>
          </a:graphicData>
        </a:graphic>
      </p:graphicFrame>
      <p:sp>
        <p:nvSpPr>
          <p:cNvPr id="12" name="TextBox 11"/>
          <p:cNvSpPr txBox="1"/>
          <p:nvPr/>
        </p:nvSpPr>
        <p:spPr>
          <a:xfrm>
            <a:off x="2549138" y="2655260"/>
            <a:ext cx="430039" cy="261610"/>
          </a:xfrm>
          <a:prstGeom prst="rect">
            <a:avLst/>
          </a:prstGeom>
          <a:solidFill>
            <a:srgbClr val="FFFF00"/>
          </a:solidFill>
        </p:spPr>
        <p:txBody>
          <a:bodyPr wrap="square" lIns="0" rIns="0" rtlCol="0">
            <a:spAutoFit/>
          </a:bodyPr>
          <a:lstStyle/>
          <a:p>
            <a:pPr algn="ctr"/>
            <a:r>
              <a:rPr lang="en-GB" sz="1100" b="1" dirty="0" err="1">
                <a:latin typeface="Arial" panose="020B0604020202020204" pitchFamily="34" charset="0"/>
                <a:cs typeface="Arial" panose="020B0604020202020204" pitchFamily="34" charset="0"/>
              </a:rPr>
              <a:t>Fx</a:t>
            </a:r>
            <a:endParaRPr lang="en-GB" sz="1100" b="1" dirty="0">
              <a:latin typeface="Arial" panose="020B0604020202020204" pitchFamily="34" charset="0"/>
              <a:cs typeface="Arial" panose="020B0604020202020204" pitchFamily="34" charset="0"/>
            </a:endParaRPr>
          </a:p>
        </p:txBody>
      </p:sp>
      <p:sp>
        <p:nvSpPr>
          <p:cNvPr id="13" name="TextBox 12"/>
          <p:cNvSpPr txBox="1"/>
          <p:nvPr/>
        </p:nvSpPr>
        <p:spPr>
          <a:xfrm>
            <a:off x="2549138" y="3091190"/>
            <a:ext cx="430039" cy="261610"/>
          </a:xfrm>
          <a:prstGeom prst="rect">
            <a:avLst/>
          </a:prstGeom>
          <a:solidFill>
            <a:srgbClr val="FFC000"/>
          </a:solidFill>
        </p:spPr>
        <p:txBody>
          <a:bodyPr wrap="square" lIns="0" rIns="0" rtlCol="0">
            <a:spAutoFit/>
          </a:bodyPr>
          <a:lstStyle/>
          <a:p>
            <a:pPr algn="ctr"/>
            <a:r>
              <a:rPr lang="en-GB" sz="1100" b="1" dirty="0" err="1">
                <a:latin typeface="Arial" panose="020B0604020202020204" pitchFamily="34" charset="0"/>
                <a:cs typeface="Arial" panose="020B0604020202020204" pitchFamily="34" charset="0"/>
              </a:rPr>
              <a:t>Fy</a:t>
            </a:r>
            <a:endParaRPr lang="en-GB" sz="1100" b="1" dirty="0">
              <a:latin typeface="Arial" panose="020B0604020202020204" pitchFamily="34" charset="0"/>
              <a:cs typeface="Arial" panose="020B0604020202020204" pitchFamily="34" charset="0"/>
            </a:endParaRPr>
          </a:p>
        </p:txBody>
      </p:sp>
      <p:sp>
        <p:nvSpPr>
          <p:cNvPr id="14" name="TextBox 13"/>
          <p:cNvSpPr txBox="1"/>
          <p:nvPr/>
        </p:nvSpPr>
        <p:spPr>
          <a:xfrm rot="16200000">
            <a:off x="2020209" y="2877863"/>
            <a:ext cx="671573" cy="292388"/>
          </a:xfrm>
          <a:prstGeom prst="rect">
            <a:avLst/>
          </a:prstGeom>
          <a:solidFill>
            <a:srgbClr val="92D05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1</a:t>
            </a:r>
          </a:p>
        </p:txBody>
      </p:sp>
      <p:sp>
        <p:nvSpPr>
          <p:cNvPr id="15" name="TextBox 14"/>
          <p:cNvSpPr txBox="1"/>
          <p:nvPr/>
        </p:nvSpPr>
        <p:spPr>
          <a:xfrm rot="16200000">
            <a:off x="2039633" y="3772839"/>
            <a:ext cx="632724" cy="292388"/>
          </a:xfrm>
          <a:prstGeom prst="rect">
            <a:avLst/>
          </a:prstGeom>
          <a:solidFill>
            <a:srgbClr val="00B0F0"/>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2</a:t>
            </a:r>
          </a:p>
        </p:txBody>
      </p:sp>
      <p:sp>
        <p:nvSpPr>
          <p:cNvPr id="16" name="TextBox 15"/>
          <p:cNvSpPr txBox="1"/>
          <p:nvPr/>
        </p:nvSpPr>
        <p:spPr>
          <a:xfrm rot="16200000">
            <a:off x="2023730" y="4626941"/>
            <a:ext cx="664530" cy="292388"/>
          </a:xfrm>
          <a:prstGeom prst="rect">
            <a:avLst/>
          </a:prstGeom>
          <a:solidFill>
            <a:schemeClr val="accent6">
              <a:lumMod val="75000"/>
            </a:schemeClr>
          </a:solidFill>
        </p:spPr>
        <p:txBody>
          <a:bodyPr wrap="square" lIns="0" rIns="0" rtlCol="0">
            <a:spAutoFit/>
          </a:bodyPr>
          <a:lstStyle/>
          <a:p>
            <a:pPr algn="ctr"/>
            <a:r>
              <a:rPr lang="en-GB" sz="1300" b="1" dirty="0">
                <a:latin typeface="Arial" panose="020B0604020202020204" pitchFamily="34" charset="0"/>
                <a:cs typeface="Arial" panose="020B0604020202020204" pitchFamily="34" charset="0"/>
              </a:rPr>
              <a:t>Node 3</a:t>
            </a:r>
          </a:p>
        </p:txBody>
      </p:sp>
      <p:sp>
        <p:nvSpPr>
          <p:cNvPr id="17" name="TextBox 16"/>
          <p:cNvSpPr txBox="1"/>
          <p:nvPr/>
        </p:nvSpPr>
        <p:spPr>
          <a:xfrm>
            <a:off x="2557436" y="3602670"/>
            <a:ext cx="430039" cy="261610"/>
          </a:xfrm>
          <a:prstGeom prst="rect">
            <a:avLst/>
          </a:prstGeom>
          <a:solidFill>
            <a:srgbClr val="FFFF00"/>
          </a:solidFill>
        </p:spPr>
        <p:txBody>
          <a:bodyPr wrap="square" lIns="0" rIns="0" rtlCol="0">
            <a:spAutoFit/>
          </a:bodyPr>
          <a:lstStyle/>
          <a:p>
            <a:pPr algn="ctr"/>
            <a:r>
              <a:rPr lang="en-GB" sz="1100" b="1" dirty="0" err="1">
                <a:latin typeface="Arial" panose="020B0604020202020204" pitchFamily="34" charset="0"/>
                <a:cs typeface="Arial" panose="020B0604020202020204" pitchFamily="34" charset="0"/>
              </a:rPr>
              <a:t>Fx</a:t>
            </a:r>
            <a:endParaRPr lang="en-GB" sz="1100" b="1" dirty="0">
              <a:latin typeface="Arial" panose="020B0604020202020204" pitchFamily="34" charset="0"/>
              <a:cs typeface="Arial" panose="020B0604020202020204" pitchFamily="34" charset="0"/>
            </a:endParaRPr>
          </a:p>
        </p:txBody>
      </p:sp>
      <p:sp>
        <p:nvSpPr>
          <p:cNvPr id="18" name="TextBox 17"/>
          <p:cNvSpPr txBox="1"/>
          <p:nvPr/>
        </p:nvSpPr>
        <p:spPr>
          <a:xfrm>
            <a:off x="2557436" y="3973785"/>
            <a:ext cx="430039" cy="261610"/>
          </a:xfrm>
          <a:prstGeom prst="rect">
            <a:avLst/>
          </a:prstGeom>
          <a:solidFill>
            <a:srgbClr val="FFC000"/>
          </a:solidFill>
        </p:spPr>
        <p:txBody>
          <a:bodyPr wrap="square" lIns="0" rIns="0" rtlCol="0">
            <a:spAutoFit/>
          </a:bodyPr>
          <a:lstStyle/>
          <a:p>
            <a:pPr algn="ctr"/>
            <a:r>
              <a:rPr lang="en-GB" sz="1100" b="1" dirty="0" err="1">
                <a:latin typeface="Arial" panose="020B0604020202020204" pitchFamily="34" charset="0"/>
                <a:cs typeface="Arial" panose="020B0604020202020204" pitchFamily="34" charset="0"/>
              </a:rPr>
              <a:t>Fy</a:t>
            </a:r>
            <a:endParaRPr lang="en-GB" sz="1100" b="1" dirty="0">
              <a:latin typeface="Arial" panose="020B0604020202020204" pitchFamily="34" charset="0"/>
              <a:cs typeface="Arial" panose="020B0604020202020204" pitchFamily="34" charset="0"/>
            </a:endParaRPr>
          </a:p>
        </p:txBody>
      </p:sp>
      <p:sp>
        <p:nvSpPr>
          <p:cNvPr id="19" name="TextBox 18"/>
          <p:cNvSpPr txBox="1"/>
          <p:nvPr/>
        </p:nvSpPr>
        <p:spPr>
          <a:xfrm>
            <a:off x="2557436" y="4440870"/>
            <a:ext cx="430039" cy="261610"/>
          </a:xfrm>
          <a:prstGeom prst="rect">
            <a:avLst/>
          </a:prstGeom>
          <a:solidFill>
            <a:srgbClr val="FFFF00"/>
          </a:solidFill>
        </p:spPr>
        <p:txBody>
          <a:bodyPr wrap="square" lIns="0" rIns="0" rtlCol="0">
            <a:spAutoFit/>
          </a:bodyPr>
          <a:lstStyle/>
          <a:p>
            <a:pPr algn="ctr"/>
            <a:r>
              <a:rPr lang="en-GB" sz="1100" b="1" dirty="0" err="1">
                <a:latin typeface="Arial" panose="020B0604020202020204" pitchFamily="34" charset="0"/>
                <a:cs typeface="Arial" panose="020B0604020202020204" pitchFamily="34" charset="0"/>
              </a:rPr>
              <a:t>Fx</a:t>
            </a:r>
            <a:endParaRPr lang="en-GB" sz="1100" b="1" dirty="0">
              <a:latin typeface="Arial" panose="020B0604020202020204" pitchFamily="34" charset="0"/>
              <a:cs typeface="Arial" panose="020B0604020202020204" pitchFamily="34" charset="0"/>
            </a:endParaRPr>
          </a:p>
        </p:txBody>
      </p:sp>
      <p:sp>
        <p:nvSpPr>
          <p:cNvPr id="20" name="TextBox 19"/>
          <p:cNvSpPr txBox="1"/>
          <p:nvPr/>
        </p:nvSpPr>
        <p:spPr>
          <a:xfrm>
            <a:off x="2557436" y="4811985"/>
            <a:ext cx="430039" cy="261610"/>
          </a:xfrm>
          <a:prstGeom prst="rect">
            <a:avLst/>
          </a:prstGeom>
          <a:solidFill>
            <a:srgbClr val="FFC000"/>
          </a:solidFill>
        </p:spPr>
        <p:txBody>
          <a:bodyPr wrap="square" lIns="0" rIns="0" rtlCol="0">
            <a:spAutoFit/>
          </a:bodyPr>
          <a:lstStyle/>
          <a:p>
            <a:pPr algn="ctr"/>
            <a:r>
              <a:rPr lang="en-GB" sz="1100" b="1" dirty="0" err="1">
                <a:latin typeface="Arial" panose="020B0604020202020204" pitchFamily="34" charset="0"/>
                <a:cs typeface="Arial" panose="020B0604020202020204" pitchFamily="34" charset="0"/>
              </a:rPr>
              <a:t>Fy</a:t>
            </a:r>
            <a:endParaRPr lang="en-GB"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3234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69</a:t>
            </a:fld>
            <a:endParaRPr lang="en-GB"/>
          </a:p>
        </p:txBody>
      </p:sp>
      <p:pic>
        <p:nvPicPr>
          <p:cNvPr id="5" name="Picture 4"/>
          <p:cNvPicPr>
            <a:picLocks noChangeAspect="1"/>
          </p:cNvPicPr>
          <p:nvPr/>
        </p:nvPicPr>
        <p:blipFill>
          <a:blip r:embed="rId2" cstate="print"/>
          <a:stretch>
            <a:fillRect/>
          </a:stretch>
        </p:blipFill>
        <p:spPr>
          <a:xfrm>
            <a:off x="6642897" y="1407813"/>
            <a:ext cx="2339649" cy="2438400"/>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533400" y="1676400"/>
            <a:ext cx="1857143" cy="314286"/>
          </a:xfrm>
          <a:prstGeom prst="rect">
            <a:avLst/>
          </a:prstGeom>
          <a:ln>
            <a:solidFill>
              <a:schemeClr val="tx1"/>
            </a:solidFill>
          </a:ln>
        </p:spPr>
      </p:pic>
      <p:pic>
        <p:nvPicPr>
          <p:cNvPr id="7" name="Picture 6"/>
          <p:cNvPicPr>
            <a:picLocks noChangeAspect="1"/>
          </p:cNvPicPr>
          <p:nvPr/>
        </p:nvPicPr>
        <p:blipFill>
          <a:blip r:embed="rId4" cstate="print"/>
          <a:stretch>
            <a:fillRect/>
          </a:stretch>
        </p:blipFill>
        <p:spPr>
          <a:xfrm>
            <a:off x="533400" y="2209800"/>
            <a:ext cx="5181600" cy="2339546"/>
          </a:xfrm>
          <a:prstGeom prst="rect">
            <a:avLst/>
          </a:prstGeom>
          <a:ln>
            <a:solidFill>
              <a:schemeClr val="tx1"/>
            </a:solidFill>
          </a:ln>
        </p:spPr>
      </p:pic>
      <p:pic>
        <p:nvPicPr>
          <p:cNvPr id="8" name="Picture 7"/>
          <p:cNvPicPr>
            <a:picLocks noChangeAspect="1"/>
          </p:cNvPicPr>
          <p:nvPr/>
        </p:nvPicPr>
        <p:blipFill>
          <a:blip r:embed="rId5" cstate="print"/>
          <a:stretch>
            <a:fillRect/>
          </a:stretch>
        </p:blipFill>
        <p:spPr>
          <a:xfrm>
            <a:off x="533400" y="4800600"/>
            <a:ext cx="4361905" cy="1190476"/>
          </a:xfrm>
          <a:prstGeom prst="rect">
            <a:avLst/>
          </a:prstGeom>
          <a:ln>
            <a:solidFill>
              <a:schemeClr val="tx1"/>
            </a:solidFill>
          </a:ln>
        </p:spPr>
      </p:pic>
      <p:sp>
        <p:nvSpPr>
          <p:cNvPr id="9" name="Flowchart: Process 8"/>
          <p:cNvSpPr/>
          <p:nvPr/>
        </p:nvSpPr>
        <p:spPr>
          <a:xfrm>
            <a:off x="533400" y="5991076"/>
            <a:ext cx="4361905" cy="333524"/>
          </a:xfrm>
          <a:prstGeom prst="flowChartProcess">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2">
                    <a:lumMod val="25000"/>
                  </a:schemeClr>
                </a:solidFill>
                <a:latin typeface="Arial" panose="020B0604020202020204" pitchFamily="34" charset="0"/>
                <a:cs typeface="Arial" panose="020B0604020202020204" pitchFamily="34" charset="0"/>
              </a:rPr>
              <a:t>Condensed global stiffness matrix</a:t>
            </a:r>
          </a:p>
        </p:txBody>
      </p:sp>
      <p:pic>
        <p:nvPicPr>
          <p:cNvPr id="10" name="Picture 9"/>
          <p:cNvPicPr>
            <a:picLocks noChangeAspect="1"/>
          </p:cNvPicPr>
          <p:nvPr/>
        </p:nvPicPr>
        <p:blipFill>
          <a:blip r:embed="rId6" cstate="print"/>
          <a:stretch>
            <a:fillRect/>
          </a:stretch>
        </p:blipFill>
        <p:spPr>
          <a:xfrm>
            <a:off x="5905227" y="3847176"/>
            <a:ext cx="3077320" cy="2849371"/>
          </a:xfrm>
          <a:prstGeom prst="rect">
            <a:avLst/>
          </a:prstGeom>
          <a:ln>
            <a:solidFill>
              <a:schemeClr val="tx1"/>
            </a:solidFill>
          </a:ln>
        </p:spPr>
      </p:pic>
    </p:spTree>
    <p:extLst>
      <p:ext uri="{BB962C8B-B14F-4D97-AF65-F5344CB8AC3E}">
        <p14:creationId xmlns:p14="http://schemas.microsoft.com/office/powerpoint/2010/main" val="690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sz="quarter" idx="1"/>
          </p:nvPr>
        </p:nvSpPr>
        <p:spPr/>
        <p:txBody>
          <a:bodyPr/>
          <a:lstStyle/>
          <a:p>
            <a:r>
              <a:rPr lang="en-GB" dirty="0"/>
              <a:t>Refer to chapter 6 of Reference 1;</a:t>
            </a:r>
          </a:p>
          <a:p>
            <a:r>
              <a:rPr lang="en-GB" dirty="0"/>
              <a:t>Refer to chapter 4 of Reference 2;</a:t>
            </a:r>
          </a:p>
          <a:p>
            <a:r>
              <a:rPr lang="en-GB" dirty="0"/>
              <a:t>This method is used in most of commercially available FE based software to solve structural problems;</a:t>
            </a:r>
          </a:p>
          <a:p>
            <a:r>
              <a:rPr lang="en-GB" dirty="0"/>
              <a:t>Some typical software in aerospace industry are;</a:t>
            </a:r>
          </a:p>
          <a:p>
            <a:pPr lvl="1"/>
            <a:r>
              <a:rPr lang="en-GB" dirty="0"/>
              <a:t>Altair </a:t>
            </a:r>
            <a:r>
              <a:rPr lang="en-GB" dirty="0" err="1"/>
              <a:t>HyperWorks</a:t>
            </a:r>
            <a:r>
              <a:rPr lang="en-GB" dirty="0"/>
              <a:t> (mostly for optimisation purposes)</a:t>
            </a:r>
          </a:p>
          <a:p>
            <a:pPr lvl="1"/>
            <a:r>
              <a:rPr lang="en-GB" dirty="0"/>
              <a:t>MSC Nastran (mostly for linear analysis)</a:t>
            </a:r>
          </a:p>
          <a:p>
            <a:pPr lvl="1"/>
            <a:r>
              <a:rPr lang="en-GB" dirty="0" err="1"/>
              <a:t>Abaqus</a:t>
            </a:r>
            <a:r>
              <a:rPr lang="en-GB" dirty="0"/>
              <a:t> (mostly for non-linear analysis)</a:t>
            </a:r>
          </a:p>
          <a:p>
            <a:pPr lvl="1"/>
            <a:r>
              <a:rPr lang="en-GB" dirty="0" err="1"/>
              <a:t>Ansys</a:t>
            </a:r>
            <a:r>
              <a:rPr lang="en-GB" dirty="0"/>
              <a:t> (mostly for non-linear analysis)</a:t>
            </a:r>
          </a:p>
          <a:p>
            <a:endParaRPr lang="en-GB" dirty="0"/>
          </a:p>
        </p:txBody>
      </p:sp>
      <p:sp>
        <p:nvSpPr>
          <p:cNvPr id="13" name="Slide Number Placeholder 12"/>
          <p:cNvSpPr>
            <a:spLocks noGrp="1"/>
          </p:cNvSpPr>
          <p:nvPr>
            <p:ph type="sldNum" sz="quarter" idx="12"/>
          </p:nvPr>
        </p:nvSpPr>
        <p:spPr/>
        <p:txBody>
          <a:bodyPr/>
          <a:lstStyle/>
          <a:p>
            <a:fld id="{46AA747D-AE3D-4D5D-8B12-85F07A6732DE}" type="slidenum">
              <a:rPr lang="en-GB" smtClean="0"/>
              <a:pPr/>
              <a:t>7</a:t>
            </a:fld>
            <a:endParaRPr lang="en-GB"/>
          </a:p>
        </p:txBody>
      </p:sp>
    </p:spTree>
    <p:extLst>
      <p:ext uri="{BB962C8B-B14F-4D97-AF65-F5344CB8AC3E}">
        <p14:creationId xmlns:p14="http://schemas.microsoft.com/office/powerpoint/2010/main" val="2650144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70</a:t>
            </a:fld>
            <a:endParaRPr lang="en-GB"/>
          </a:p>
        </p:txBody>
      </p:sp>
      <p:pic>
        <p:nvPicPr>
          <p:cNvPr id="21" name="Picture 20"/>
          <p:cNvPicPr>
            <a:picLocks noChangeAspect="1"/>
          </p:cNvPicPr>
          <p:nvPr/>
        </p:nvPicPr>
        <p:blipFill>
          <a:blip r:embed="rId2" cstate="print"/>
          <a:stretch>
            <a:fillRect/>
          </a:stretch>
        </p:blipFill>
        <p:spPr>
          <a:xfrm>
            <a:off x="285180" y="1507120"/>
            <a:ext cx="2725920" cy="461310"/>
          </a:xfrm>
          <a:prstGeom prst="rect">
            <a:avLst/>
          </a:prstGeom>
          <a:ln>
            <a:solidFill>
              <a:schemeClr val="tx1"/>
            </a:solidFill>
          </a:ln>
        </p:spPr>
      </p:pic>
      <p:pic>
        <p:nvPicPr>
          <p:cNvPr id="22" name="Picture 21"/>
          <p:cNvPicPr>
            <a:picLocks noChangeAspect="1"/>
          </p:cNvPicPr>
          <p:nvPr/>
        </p:nvPicPr>
        <p:blipFill>
          <a:blip r:embed="rId3" cstate="print"/>
          <a:stretch>
            <a:fillRect/>
          </a:stretch>
        </p:blipFill>
        <p:spPr>
          <a:xfrm>
            <a:off x="2481147" y="2499149"/>
            <a:ext cx="6463562" cy="291836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36448" y="3161609"/>
            <a:ext cx="1914025" cy="2248591"/>
          </a:xfrm>
          <a:prstGeom prst="rect">
            <a:avLst/>
          </a:prstGeom>
          <a:ln>
            <a:solidFill>
              <a:schemeClr val="tx1"/>
            </a:solidFill>
          </a:ln>
        </p:spPr>
      </p:pic>
      <p:cxnSp>
        <p:nvCxnSpPr>
          <p:cNvPr id="9" name="Straight Connector 8"/>
          <p:cNvCxnSpPr/>
          <p:nvPr/>
        </p:nvCxnSpPr>
        <p:spPr>
          <a:xfrm>
            <a:off x="228600" y="3386932"/>
            <a:ext cx="25938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600" y="3691732"/>
            <a:ext cx="25938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1648" y="4834732"/>
            <a:ext cx="25877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5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71</a:t>
            </a:fld>
            <a:endParaRPr lang="en-GB"/>
          </a:p>
        </p:txBody>
      </p:sp>
      <p:pic>
        <p:nvPicPr>
          <p:cNvPr id="6" name="Picture 5"/>
          <p:cNvPicPr>
            <a:picLocks noChangeAspect="1"/>
          </p:cNvPicPr>
          <p:nvPr/>
        </p:nvPicPr>
        <p:blipFill rotWithShape="1">
          <a:blip r:embed="rId3" cstate="print"/>
          <a:srcRect r="18062"/>
          <a:stretch/>
        </p:blipFill>
        <p:spPr>
          <a:xfrm>
            <a:off x="1326335" y="1600200"/>
            <a:ext cx="1295400" cy="117840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800736882"/>
              </p:ext>
            </p:extLst>
          </p:nvPr>
        </p:nvGraphicFramePr>
        <p:xfrm>
          <a:off x="6188075" y="1600201"/>
          <a:ext cx="744538" cy="1189038"/>
        </p:xfrm>
        <a:graphic>
          <a:graphicData uri="http://schemas.openxmlformats.org/presentationml/2006/ole">
            <mc:AlternateContent xmlns:mc="http://schemas.openxmlformats.org/markup-compatibility/2006">
              <mc:Choice xmlns:v="urn:schemas-microsoft-com:vml" Requires="v">
                <p:oleObj spid="_x0000_s35040" name="Equation" r:id="rId4" imgW="444307" imgH="710891" progId="Equation.3">
                  <p:embed/>
                </p:oleObj>
              </mc:Choice>
              <mc:Fallback>
                <p:oleObj name="Equation" r:id="rId4" imgW="444307" imgH="710891"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075" y="1600201"/>
                        <a:ext cx="744538" cy="1189038"/>
                      </a:xfrm>
                      <a:prstGeom prst="rect">
                        <a:avLst/>
                      </a:prstGeom>
                      <a:solidFill>
                        <a:schemeClr val="bg1"/>
                      </a:solidFill>
                      <a:ln w="9525">
                        <a:solidFill>
                          <a:schemeClr val="bg1"/>
                        </a:solidFill>
                        <a:miter lim="800000"/>
                        <a:headEnd/>
                        <a:tailEnd/>
                      </a:ln>
                    </p:spPr>
                  </p:pic>
                </p:oleObj>
              </mc:Fallback>
            </mc:AlternateContent>
          </a:graphicData>
        </a:graphic>
      </p:graphicFrame>
      <p:pic>
        <p:nvPicPr>
          <p:cNvPr id="5" name="Picture 4"/>
          <p:cNvPicPr>
            <a:picLocks noChangeAspect="1"/>
          </p:cNvPicPr>
          <p:nvPr/>
        </p:nvPicPr>
        <p:blipFill rotWithShape="1">
          <a:blip r:embed="rId6" cstate="print"/>
          <a:srcRect l="3948" r="12653"/>
          <a:stretch/>
        </p:blipFill>
        <p:spPr>
          <a:xfrm>
            <a:off x="2590800" y="1600201"/>
            <a:ext cx="3637788" cy="1190476"/>
          </a:xfrm>
          <a:prstGeom prst="rect">
            <a:avLst/>
          </a:prstGeom>
          <a:ln>
            <a:noFill/>
          </a:ln>
        </p:spPr>
      </p:pic>
      <p:pic>
        <p:nvPicPr>
          <p:cNvPr id="8" name="Picture 7"/>
          <p:cNvPicPr>
            <a:picLocks noChangeAspect="1"/>
          </p:cNvPicPr>
          <p:nvPr/>
        </p:nvPicPr>
        <p:blipFill>
          <a:blip r:embed="rId7" cstate="print"/>
          <a:stretch>
            <a:fillRect/>
          </a:stretch>
        </p:blipFill>
        <p:spPr>
          <a:xfrm>
            <a:off x="1327089" y="2895601"/>
            <a:ext cx="5605524" cy="1259541"/>
          </a:xfrm>
          <a:prstGeom prst="rect">
            <a:avLst/>
          </a:prstGeom>
        </p:spPr>
      </p:pic>
      <p:pic>
        <p:nvPicPr>
          <p:cNvPr id="9" name="Picture 8"/>
          <p:cNvPicPr>
            <a:picLocks noChangeAspect="1"/>
          </p:cNvPicPr>
          <p:nvPr/>
        </p:nvPicPr>
        <p:blipFill>
          <a:blip r:embed="rId8" cstate="print"/>
          <a:stretch>
            <a:fillRect/>
          </a:stretch>
        </p:blipFill>
        <p:spPr>
          <a:xfrm>
            <a:off x="1334634" y="4260065"/>
            <a:ext cx="2167943" cy="1073935"/>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673764357"/>
              </p:ext>
            </p:extLst>
          </p:nvPr>
        </p:nvGraphicFramePr>
        <p:xfrm>
          <a:off x="2144751" y="1797204"/>
          <a:ext cx="152400" cy="213360"/>
        </p:xfrm>
        <a:graphic>
          <a:graphicData uri="http://schemas.openxmlformats.org/presentationml/2006/ole">
            <mc:AlternateContent xmlns:mc="http://schemas.openxmlformats.org/markup-compatibility/2006">
              <mc:Choice xmlns:v="urn:schemas-microsoft-com:vml" Requires="v">
                <p:oleObj spid="_x0000_s35041" name="Equation" r:id="rId9" imgW="126720" imgH="177480" progId="Equation.3">
                  <p:embed/>
                </p:oleObj>
              </mc:Choice>
              <mc:Fallback>
                <p:oleObj name="Equation" r:id="rId9" imgW="126720" imgH="177480" progId="Equation.3">
                  <p:embed/>
                  <p:pic>
                    <p:nvPicPr>
                      <p:cNvPr id="0" name=""/>
                      <p:cNvPicPr/>
                      <p:nvPr/>
                    </p:nvPicPr>
                    <p:blipFill>
                      <a:blip r:embed="rId10"/>
                      <a:stretch>
                        <a:fillRect/>
                      </a:stretch>
                    </p:blipFill>
                    <p:spPr>
                      <a:xfrm>
                        <a:off x="2144751" y="1797204"/>
                        <a:ext cx="152400" cy="21336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95021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72</a:t>
            </a:fld>
            <a:endParaRPr lang="en-GB"/>
          </a:p>
        </p:txBody>
      </p:sp>
      <p:pic>
        <p:nvPicPr>
          <p:cNvPr id="5" name="Picture 4"/>
          <p:cNvPicPr>
            <a:picLocks noChangeAspect="1"/>
          </p:cNvPicPr>
          <p:nvPr/>
        </p:nvPicPr>
        <p:blipFill>
          <a:blip r:embed="rId3" cstate="print"/>
          <a:stretch>
            <a:fillRect/>
          </a:stretch>
        </p:blipFill>
        <p:spPr>
          <a:xfrm>
            <a:off x="5761880" y="1527048"/>
            <a:ext cx="3077320" cy="2849371"/>
          </a:xfrm>
          <a:prstGeom prst="rect">
            <a:avLst/>
          </a:prstGeom>
          <a:ln>
            <a:solidFill>
              <a:schemeClr val="tx1"/>
            </a:solidFill>
          </a:ln>
        </p:spPr>
      </p:pic>
      <p:pic>
        <p:nvPicPr>
          <p:cNvPr id="7" name="Picture 2"/>
          <p:cNvPicPr>
            <a:picLocks noChangeAspect="1" noChangeArrowheads="1"/>
          </p:cNvPicPr>
          <p:nvPr/>
        </p:nvPicPr>
        <p:blipFill>
          <a:blip r:embed="rId4" cstate="print"/>
          <a:srcRect/>
          <a:stretch>
            <a:fillRect/>
          </a:stretch>
        </p:blipFill>
        <p:spPr bwMode="auto">
          <a:xfrm>
            <a:off x="188495" y="1425498"/>
            <a:ext cx="1143000" cy="381000"/>
          </a:xfrm>
          <a:prstGeom prst="rect">
            <a:avLst/>
          </a:prstGeom>
          <a:noFill/>
          <a:ln w="9525">
            <a:solidFill>
              <a:srgbClr val="FF0000"/>
            </a:solid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188495" y="1851745"/>
            <a:ext cx="1819275" cy="1934581"/>
          </a:xfrm>
          <a:prstGeom prst="rect">
            <a:avLst/>
          </a:prstGeom>
          <a:noFill/>
          <a:ln w="9525">
            <a:solidFill>
              <a:srgbClr val="FF0000"/>
            </a:solid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2068095" y="1851745"/>
            <a:ext cx="2033588" cy="1066800"/>
          </a:xfrm>
          <a:prstGeom prst="rect">
            <a:avLst/>
          </a:prstGeom>
          <a:noFill/>
          <a:ln w="9525">
            <a:solidFill>
              <a:srgbClr val="FF0000"/>
            </a:solidFill>
            <a:miter lim="800000"/>
            <a:headEnd/>
            <a:tailEnd/>
          </a:ln>
        </p:spPr>
      </p:pic>
      <p:graphicFrame>
        <p:nvGraphicFramePr>
          <p:cNvPr id="10" name="Object 9"/>
          <p:cNvGraphicFramePr>
            <a:graphicFrameLocks noChangeAspect="1"/>
          </p:cNvGraphicFramePr>
          <p:nvPr>
            <p:extLst>
              <p:ext uri="{D42A27DB-BD31-4B8C-83A1-F6EECF244321}">
                <p14:modId xmlns:p14="http://schemas.microsoft.com/office/powerpoint/2010/main" val="430651525"/>
              </p:ext>
            </p:extLst>
          </p:nvPr>
        </p:nvGraphicFramePr>
        <p:xfrm>
          <a:off x="4162008" y="1851745"/>
          <a:ext cx="1183105" cy="936625"/>
        </p:xfrm>
        <a:graphic>
          <a:graphicData uri="http://schemas.openxmlformats.org/presentationml/2006/ole">
            <mc:AlternateContent xmlns:mc="http://schemas.openxmlformats.org/markup-compatibility/2006">
              <mc:Choice xmlns:v="urn:schemas-microsoft-com:vml" Requires="v">
                <p:oleObj spid="_x0000_s175491" name="Equation" r:id="rId7" imgW="609336" imgH="482391" progId="Equation.3">
                  <p:embed/>
                </p:oleObj>
              </mc:Choice>
              <mc:Fallback>
                <p:oleObj name="Equation" r:id="rId7" imgW="609336" imgH="482391" progId="Equation.3">
                  <p:embed/>
                  <p:pic>
                    <p:nvPicPr>
                      <p:cNvPr id="17"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2008" y="1851745"/>
                        <a:ext cx="1183105" cy="936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p:nvPicPr>
        <p:blipFill>
          <a:blip r:embed="rId9" cstate="print"/>
          <a:stretch>
            <a:fillRect/>
          </a:stretch>
        </p:blipFill>
        <p:spPr>
          <a:xfrm>
            <a:off x="188495" y="3821151"/>
            <a:ext cx="2167943" cy="1073935"/>
          </a:xfrm>
          <a:prstGeom prst="rect">
            <a:avLst/>
          </a:prstGeom>
          <a:ln>
            <a:solidFill>
              <a:srgbClr val="FF0000"/>
            </a:solidFill>
          </a:ln>
        </p:spPr>
      </p:pic>
      <p:graphicFrame>
        <p:nvGraphicFramePr>
          <p:cNvPr id="12" name="Object 11"/>
          <p:cNvGraphicFramePr>
            <a:graphicFrameLocks noChangeAspect="1"/>
          </p:cNvGraphicFramePr>
          <p:nvPr>
            <p:extLst>
              <p:ext uri="{D42A27DB-BD31-4B8C-83A1-F6EECF244321}">
                <p14:modId xmlns:p14="http://schemas.microsoft.com/office/powerpoint/2010/main" val="379294927"/>
              </p:ext>
            </p:extLst>
          </p:nvPr>
        </p:nvGraphicFramePr>
        <p:xfrm>
          <a:off x="188495" y="4941888"/>
          <a:ext cx="2743200" cy="1447800"/>
        </p:xfrm>
        <a:graphic>
          <a:graphicData uri="http://schemas.openxmlformats.org/presentationml/2006/ole">
            <mc:AlternateContent xmlns:mc="http://schemas.openxmlformats.org/markup-compatibility/2006">
              <mc:Choice xmlns:v="urn:schemas-microsoft-com:vml" Requires="v">
                <p:oleObj spid="_x0000_s175492" name="Equation" r:id="rId10" imgW="1828800" imgH="965160" progId="Equation.3">
                  <p:embed/>
                </p:oleObj>
              </mc:Choice>
              <mc:Fallback>
                <p:oleObj name="Equation" r:id="rId10" imgW="1828800" imgH="965160" progId="Equation.3">
                  <p:embed/>
                  <p:pic>
                    <p:nvPicPr>
                      <p:cNvPr id="0" name=""/>
                      <p:cNvPicPr/>
                      <p:nvPr/>
                    </p:nvPicPr>
                    <p:blipFill>
                      <a:blip r:embed="rId11"/>
                      <a:stretch>
                        <a:fillRect/>
                      </a:stretch>
                    </p:blipFill>
                    <p:spPr>
                      <a:xfrm>
                        <a:off x="188495" y="4941888"/>
                        <a:ext cx="2743200" cy="1447800"/>
                      </a:xfrm>
                      <a:prstGeom prst="rect">
                        <a:avLst/>
                      </a:prstGeom>
                      <a:ln>
                        <a:solidFill>
                          <a:schemeClr val="tx1"/>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85641723"/>
              </p:ext>
            </p:extLst>
          </p:nvPr>
        </p:nvGraphicFramePr>
        <p:xfrm>
          <a:off x="6096000" y="4922838"/>
          <a:ext cx="2743200" cy="1485900"/>
        </p:xfrm>
        <a:graphic>
          <a:graphicData uri="http://schemas.openxmlformats.org/presentationml/2006/ole">
            <mc:AlternateContent xmlns:mc="http://schemas.openxmlformats.org/markup-compatibility/2006">
              <mc:Choice xmlns:v="urn:schemas-microsoft-com:vml" Requires="v">
                <p:oleObj spid="_x0000_s175493" name="Equation" r:id="rId12" imgW="1828800" imgH="990360" progId="Equation.3">
                  <p:embed/>
                </p:oleObj>
              </mc:Choice>
              <mc:Fallback>
                <p:oleObj name="Equation" r:id="rId12" imgW="1828800" imgH="990360" progId="Equation.3">
                  <p:embed/>
                  <p:pic>
                    <p:nvPicPr>
                      <p:cNvPr id="12" name="Object 11"/>
                      <p:cNvPicPr/>
                      <p:nvPr/>
                    </p:nvPicPr>
                    <p:blipFill>
                      <a:blip r:embed="rId13"/>
                      <a:stretch>
                        <a:fillRect/>
                      </a:stretch>
                    </p:blipFill>
                    <p:spPr>
                      <a:xfrm>
                        <a:off x="6096000" y="4922838"/>
                        <a:ext cx="2743200" cy="1485900"/>
                      </a:xfrm>
                      <a:prstGeom prst="rect">
                        <a:avLst/>
                      </a:prstGeom>
                      <a:ln>
                        <a:solidFill>
                          <a:schemeClr val="tx1"/>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637695"/>
              </p:ext>
            </p:extLst>
          </p:nvPr>
        </p:nvGraphicFramePr>
        <p:xfrm>
          <a:off x="3151773" y="4960938"/>
          <a:ext cx="2724150" cy="1409700"/>
        </p:xfrm>
        <a:graphic>
          <a:graphicData uri="http://schemas.openxmlformats.org/presentationml/2006/ole">
            <mc:AlternateContent xmlns:mc="http://schemas.openxmlformats.org/markup-compatibility/2006">
              <mc:Choice xmlns:v="urn:schemas-microsoft-com:vml" Requires="v">
                <p:oleObj spid="_x0000_s175494" name="Equation" r:id="rId14" imgW="1815840" imgH="939600" progId="Equation.3">
                  <p:embed/>
                </p:oleObj>
              </mc:Choice>
              <mc:Fallback>
                <p:oleObj name="Equation" r:id="rId14" imgW="1815840" imgH="939600" progId="Equation.3">
                  <p:embed/>
                  <p:pic>
                    <p:nvPicPr>
                      <p:cNvPr id="13" name="Object 12"/>
                      <p:cNvPicPr/>
                      <p:nvPr/>
                    </p:nvPicPr>
                    <p:blipFill>
                      <a:blip r:embed="rId15"/>
                      <a:stretch>
                        <a:fillRect/>
                      </a:stretch>
                    </p:blipFill>
                    <p:spPr>
                      <a:xfrm>
                        <a:off x="3151773" y="4960938"/>
                        <a:ext cx="2724150" cy="14097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7872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73</a:t>
            </a:fld>
            <a:endParaRPr lang="en-GB"/>
          </a:p>
        </p:txBody>
      </p:sp>
      <p:pic>
        <p:nvPicPr>
          <p:cNvPr id="5" name="Picture 4"/>
          <p:cNvPicPr>
            <a:picLocks noChangeAspect="1"/>
          </p:cNvPicPr>
          <p:nvPr/>
        </p:nvPicPr>
        <p:blipFill>
          <a:blip r:embed="rId3" cstate="print"/>
          <a:stretch>
            <a:fillRect/>
          </a:stretch>
        </p:blipFill>
        <p:spPr>
          <a:xfrm>
            <a:off x="228599" y="1630219"/>
            <a:ext cx="8686801" cy="1722581"/>
          </a:xfrm>
          <a:prstGeom prst="rect">
            <a:avLst/>
          </a:prstGeom>
          <a:ln>
            <a:solidFill>
              <a:srgbClr val="7030A0"/>
            </a:solidFill>
          </a:ln>
        </p:spPr>
      </p:pic>
      <p:pic>
        <p:nvPicPr>
          <p:cNvPr id="6" name="Picture 2"/>
          <p:cNvPicPr>
            <a:picLocks noChangeAspect="1" noChangeArrowheads="1"/>
          </p:cNvPicPr>
          <p:nvPr/>
        </p:nvPicPr>
        <p:blipFill>
          <a:blip r:embed="rId4" cstate="print"/>
          <a:srcRect/>
          <a:stretch>
            <a:fillRect/>
          </a:stretch>
        </p:blipFill>
        <p:spPr bwMode="auto">
          <a:xfrm>
            <a:off x="5590676" y="3429000"/>
            <a:ext cx="1143000" cy="381000"/>
          </a:xfrm>
          <a:prstGeom prst="rect">
            <a:avLst/>
          </a:prstGeom>
          <a:noFill/>
          <a:ln w="9525">
            <a:solidFill>
              <a:srgbClr val="FF0000"/>
            </a:solid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228600" y="3429000"/>
            <a:ext cx="1819275" cy="1934581"/>
          </a:xfrm>
          <a:prstGeom prst="rect">
            <a:avLst/>
          </a:prstGeom>
          <a:noFill/>
          <a:ln w="9525">
            <a:solidFill>
              <a:srgbClr val="FF0000"/>
            </a:solid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2156578" y="3429000"/>
            <a:ext cx="2033588" cy="1066800"/>
          </a:xfrm>
          <a:prstGeom prst="rect">
            <a:avLst/>
          </a:prstGeom>
          <a:noFill/>
          <a:ln w="9525">
            <a:solidFill>
              <a:srgbClr val="FF0000"/>
            </a:solidFill>
            <a:miter lim="800000"/>
            <a:headEnd/>
            <a:tailEnd/>
          </a:ln>
        </p:spPr>
      </p:pic>
      <p:graphicFrame>
        <p:nvGraphicFramePr>
          <p:cNvPr id="9" name="Object 8"/>
          <p:cNvGraphicFramePr>
            <a:graphicFrameLocks noChangeAspect="1"/>
          </p:cNvGraphicFramePr>
          <p:nvPr>
            <p:extLst>
              <p:ext uri="{D42A27DB-BD31-4B8C-83A1-F6EECF244321}">
                <p14:modId xmlns:p14="http://schemas.microsoft.com/office/powerpoint/2010/main" val="3104928752"/>
              </p:ext>
            </p:extLst>
          </p:nvPr>
        </p:nvGraphicFramePr>
        <p:xfrm>
          <a:off x="4298869" y="3429000"/>
          <a:ext cx="1183105" cy="936625"/>
        </p:xfrm>
        <a:graphic>
          <a:graphicData uri="http://schemas.openxmlformats.org/presentationml/2006/ole">
            <mc:AlternateContent xmlns:mc="http://schemas.openxmlformats.org/markup-compatibility/2006">
              <mc:Choice xmlns:v="urn:schemas-microsoft-com:vml" Requires="v">
                <p:oleObj spid="_x0000_s176502" name="Equation" r:id="rId7" imgW="609336" imgH="482391" progId="Equation.3">
                  <p:embed/>
                </p:oleObj>
              </mc:Choice>
              <mc:Fallback>
                <p:oleObj name="Equation" r:id="rId7" imgW="609336" imgH="482391"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8869" y="3429000"/>
                        <a:ext cx="1183105" cy="936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64954110"/>
              </p:ext>
            </p:extLst>
          </p:nvPr>
        </p:nvGraphicFramePr>
        <p:xfrm>
          <a:off x="228600" y="5486536"/>
          <a:ext cx="2076008" cy="795067"/>
        </p:xfrm>
        <a:graphic>
          <a:graphicData uri="http://schemas.openxmlformats.org/presentationml/2006/ole">
            <mc:AlternateContent xmlns:mc="http://schemas.openxmlformats.org/markup-compatibility/2006">
              <mc:Choice xmlns:v="urn:schemas-microsoft-com:vml" Requires="v">
                <p:oleObj spid="_x0000_s176503" name="Equation" r:id="rId9" imgW="1193760" imgH="457200" progId="Equation.3">
                  <p:embed/>
                </p:oleObj>
              </mc:Choice>
              <mc:Fallback>
                <p:oleObj name="Equation" r:id="rId9" imgW="1193760" imgH="457200" progId="Equation.3">
                  <p:embed/>
                  <p:pic>
                    <p:nvPicPr>
                      <p:cNvPr id="0" name=""/>
                      <p:cNvPicPr/>
                      <p:nvPr/>
                    </p:nvPicPr>
                    <p:blipFill>
                      <a:blip r:embed="rId10"/>
                      <a:stretch>
                        <a:fillRect/>
                      </a:stretch>
                    </p:blipFill>
                    <p:spPr>
                      <a:xfrm>
                        <a:off x="228600" y="5486536"/>
                        <a:ext cx="2076008" cy="79506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48304972"/>
              </p:ext>
            </p:extLst>
          </p:nvPr>
        </p:nvGraphicFramePr>
        <p:xfrm>
          <a:off x="2590800" y="5486536"/>
          <a:ext cx="2076008" cy="795067"/>
        </p:xfrm>
        <a:graphic>
          <a:graphicData uri="http://schemas.openxmlformats.org/presentationml/2006/ole">
            <mc:AlternateContent xmlns:mc="http://schemas.openxmlformats.org/markup-compatibility/2006">
              <mc:Choice xmlns:v="urn:schemas-microsoft-com:vml" Requires="v">
                <p:oleObj spid="_x0000_s176504" name="Equation" r:id="rId11" imgW="1193760" imgH="457200" progId="Equation.3">
                  <p:embed/>
                </p:oleObj>
              </mc:Choice>
              <mc:Fallback>
                <p:oleObj name="Equation" r:id="rId11" imgW="1193760" imgH="457200" progId="Equation.3">
                  <p:embed/>
                  <p:pic>
                    <p:nvPicPr>
                      <p:cNvPr id="10" name="Object 9"/>
                      <p:cNvPicPr/>
                      <p:nvPr/>
                    </p:nvPicPr>
                    <p:blipFill>
                      <a:blip r:embed="rId12"/>
                      <a:stretch>
                        <a:fillRect/>
                      </a:stretch>
                    </p:blipFill>
                    <p:spPr>
                      <a:xfrm>
                        <a:off x="2590800" y="5486536"/>
                        <a:ext cx="2076008" cy="79506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87997568"/>
              </p:ext>
            </p:extLst>
          </p:nvPr>
        </p:nvGraphicFramePr>
        <p:xfrm>
          <a:off x="4953000" y="5419725"/>
          <a:ext cx="4064000" cy="928688"/>
        </p:xfrm>
        <a:graphic>
          <a:graphicData uri="http://schemas.openxmlformats.org/presentationml/2006/ole">
            <mc:AlternateContent xmlns:mc="http://schemas.openxmlformats.org/markup-compatibility/2006">
              <mc:Choice xmlns:v="urn:schemas-microsoft-com:vml" Requires="v">
                <p:oleObj spid="_x0000_s176505" name="Equation" r:id="rId13" imgW="2336760" imgH="533160" progId="Equation.3">
                  <p:embed/>
                </p:oleObj>
              </mc:Choice>
              <mc:Fallback>
                <p:oleObj name="Equation" r:id="rId13" imgW="2336760" imgH="533160" progId="Equation.3">
                  <p:embed/>
                  <p:pic>
                    <p:nvPicPr>
                      <p:cNvPr id="11" name="Object 10"/>
                      <p:cNvPicPr/>
                      <p:nvPr/>
                    </p:nvPicPr>
                    <p:blipFill>
                      <a:blip r:embed="rId14"/>
                      <a:stretch>
                        <a:fillRect/>
                      </a:stretch>
                    </p:blipFill>
                    <p:spPr>
                      <a:xfrm>
                        <a:off x="4953000" y="5419725"/>
                        <a:ext cx="4064000" cy="928688"/>
                      </a:xfrm>
                      <a:prstGeom prst="rect">
                        <a:avLst/>
                      </a:prstGeom>
                    </p:spPr>
                  </p:pic>
                </p:oleObj>
              </mc:Fallback>
            </mc:AlternateContent>
          </a:graphicData>
        </a:graphic>
      </p:graphicFrame>
    </p:spTree>
    <p:extLst>
      <p:ext uri="{BB962C8B-B14F-4D97-AF65-F5344CB8AC3E}">
        <p14:creationId xmlns:p14="http://schemas.microsoft.com/office/powerpoint/2010/main" val="1753564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74</a:t>
            </a:fld>
            <a:endParaRPr lang="en-GB"/>
          </a:p>
        </p:txBody>
      </p:sp>
      <p:graphicFrame>
        <p:nvGraphicFramePr>
          <p:cNvPr id="5" name="Object 10"/>
          <p:cNvGraphicFramePr>
            <a:graphicFrameLocks noChangeAspect="1"/>
          </p:cNvGraphicFramePr>
          <p:nvPr>
            <p:extLst>
              <p:ext uri="{D42A27DB-BD31-4B8C-83A1-F6EECF244321}">
                <p14:modId xmlns:p14="http://schemas.microsoft.com/office/powerpoint/2010/main" val="1085672604"/>
              </p:ext>
            </p:extLst>
          </p:nvPr>
        </p:nvGraphicFramePr>
        <p:xfrm>
          <a:off x="301752" y="1600200"/>
          <a:ext cx="2816882" cy="955608"/>
        </p:xfrm>
        <a:graphic>
          <a:graphicData uri="http://schemas.openxmlformats.org/presentationml/2006/ole">
            <mc:AlternateContent xmlns:mc="http://schemas.openxmlformats.org/markup-compatibility/2006">
              <mc:Choice xmlns:v="urn:schemas-microsoft-com:vml" Requires="v">
                <p:oleObj spid="_x0000_s177518" name="Equation" r:id="rId3" imgW="1422400" imgH="482600" progId="Equation.3">
                  <p:embed/>
                </p:oleObj>
              </mc:Choice>
              <mc:Fallback>
                <p:oleObj name="Equation" r:id="rId3" imgW="1422400" imgH="482600" progId="Equation.3">
                  <p:embed/>
                  <p:pic>
                    <p:nvPicPr>
                      <p:cNvPr id="9"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 y="1600200"/>
                        <a:ext cx="2816882" cy="955608"/>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6533593"/>
              </p:ext>
            </p:extLst>
          </p:nvPr>
        </p:nvGraphicFramePr>
        <p:xfrm>
          <a:off x="276224" y="2971800"/>
          <a:ext cx="1636963" cy="501650"/>
        </p:xfrm>
        <a:graphic>
          <a:graphicData uri="http://schemas.openxmlformats.org/presentationml/2006/ole">
            <mc:AlternateContent xmlns:mc="http://schemas.openxmlformats.org/markup-compatibility/2006">
              <mc:Choice xmlns:v="urn:schemas-microsoft-com:vml" Requires="v">
                <p:oleObj spid="_x0000_s177519" name="Equation" r:id="rId5" imgW="787320" imgH="241200" progId="Equation.3">
                  <p:embed/>
                </p:oleObj>
              </mc:Choice>
              <mc:Fallback>
                <p:oleObj name="Equation" r:id="rId5" imgW="787320" imgH="241200" progId="Equation.3">
                  <p:embed/>
                  <p:pic>
                    <p:nvPicPr>
                      <p:cNvPr id="0" name=""/>
                      <p:cNvPicPr/>
                      <p:nvPr/>
                    </p:nvPicPr>
                    <p:blipFill>
                      <a:blip r:embed="rId6"/>
                      <a:stretch>
                        <a:fillRect/>
                      </a:stretch>
                    </p:blipFill>
                    <p:spPr>
                      <a:xfrm>
                        <a:off x="276224" y="2971800"/>
                        <a:ext cx="1636963" cy="5016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62229652"/>
              </p:ext>
            </p:extLst>
          </p:nvPr>
        </p:nvGraphicFramePr>
        <p:xfrm>
          <a:off x="276224" y="3910013"/>
          <a:ext cx="1636963" cy="501650"/>
        </p:xfrm>
        <a:graphic>
          <a:graphicData uri="http://schemas.openxmlformats.org/presentationml/2006/ole">
            <mc:AlternateContent xmlns:mc="http://schemas.openxmlformats.org/markup-compatibility/2006">
              <mc:Choice xmlns:v="urn:schemas-microsoft-com:vml" Requires="v">
                <p:oleObj spid="_x0000_s177520" name="Equation" r:id="rId7" imgW="787320" imgH="241200" progId="Equation.3">
                  <p:embed/>
                </p:oleObj>
              </mc:Choice>
              <mc:Fallback>
                <p:oleObj name="Equation" r:id="rId7" imgW="787320" imgH="241200" progId="Equation.3">
                  <p:embed/>
                  <p:pic>
                    <p:nvPicPr>
                      <p:cNvPr id="6" name="Object 5"/>
                      <p:cNvPicPr/>
                      <p:nvPr/>
                    </p:nvPicPr>
                    <p:blipFill>
                      <a:blip r:embed="rId8"/>
                      <a:stretch>
                        <a:fillRect/>
                      </a:stretch>
                    </p:blipFill>
                    <p:spPr>
                      <a:xfrm>
                        <a:off x="276224" y="3910013"/>
                        <a:ext cx="1636963" cy="5016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76577806"/>
              </p:ext>
            </p:extLst>
          </p:nvPr>
        </p:nvGraphicFramePr>
        <p:xfrm>
          <a:off x="276224" y="4848225"/>
          <a:ext cx="2771776" cy="528638"/>
        </p:xfrm>
        <a:graphic>
          <a:graphicData uri="http://schemas.openxmlformats.org/presentationml/2006/ole">
            <mc:AlternateContent xmlns:mc="http://schemas.openxmlformats.org/markup-compatibility/2006">
              <mc:Choice xmlns:v="urn:schemas-microsoft-com:vml" Requires="v">
                <p:oleObj spid="_x0000_s177521" name="Equation" r:id="rId9" imgW="1333440" imgH="253800" progId="Equation.3">
                  <p:embed/>
                </p:oleObj>
              </mc:Choice>
              <mc:Fallback>
                <p:oleObj name="Equation" r:id="rId9" imgW="1333440" imgH="253800" progId="Equation.3">
                  <p:embed/>
                  <p:pic>
                    <p:nvPicPr>
                      <p:cNvPr id="7" name="Object 6"/>
                      <p:cNvPicPr/>
                      <p:nvPr/>
                    </p:nvPicPr>
                    <p:blipFill>
                      <a:blip r:embed="rId10"/>
                      <a:stretch>
                        <a:fillRect/>
                      </a:stretch>
                    </p:blipFill>
                    <p:spPr>
                      <a:xfrm>
                        <a:off x="276224" y="4848225"/>
                        <a:ext cx="2771776" cy="528638"/>
                      </a:xfrm>
                      <a:prstGeom prst="rect">
                        <a:avLst/>
                      </a:prstGeom>
                    </p:spPr>
                  </p:pic>
                </p:oleObj>
              </mc:Fallback>
            </mc:AlternateContent>
          </a:graphicData>
        </a:graphic>
      </p:graphicFrame>
      <p:pic>
        <p:nvPicPr>
          <p:cNvPr id="9" name="Picture 8"/>
          <p:cNvPicPr>
            <a:picLocks noChangeAspect="1"/>
          </p:cNvPicPr>
          <p:nvPr/>
        </p:nvPicPr>
        <p:blipFill>
          <a:blip r:embed="rId11" cstate="print"/>
          <a:stretch>
            <a:fillRect/>
          </a:stretch>
        </p:blipFill>
        <p:spPr>
          <a:xfrm>
            <a:off x="4537362" y="1685575"/>
            <a:ext cx="4378038" cy="4562825"/>
          </a:xfrm>
          <a:prstGeom prst="rect">
            <a:avLst/>
          </a:prstGeom>
          <a:ln>
            <a:solidFill>
              <a:schemeClr val="tx1"/>
            </a:solidFill>
          </a:ln>
        </p:spPr>
      </p:pic>
    </p:spTree>
    <p:extLst>
      <p:ext uri="{BB962C8B-B14F-4D97-AF65-F5344CB8AC3E}">
        <p14:creationId xmlns:p14="http://schemas.microsoft.com/office/powerpoint/2010/main" val="26257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75</a:t>
            </a:fld>
            <a:endParaRPr lang="en-GB"/>
          </a:p>
        </p:txBody>
      </p:sp>
      <p:pic>
        <p:nvPicPr>
          <p:cNvPr id="5" name="Content Placeholder 4"/>
          <p:cNvPicPr>
            <a:picLocks noGrp="1" noChangeAspect="1"/>
          </p:cNvPicPr>
          <p:nvPr>
            <p:ph sz="quarter" idx="1"/>
          </p:nvPr>
        </p:nvPicPr>
        <p:blipFill rotWithShape="1">
          <a:blip r:embed="rId2" cstate="print"/>
          <a:srcRect b="71112"/>
          <a:stretch/>
        </p:blipFill>
        <p:spPr>
          <a:xfrm>
            <a:off x="3204676" y="1600200"/>
            <a:ext cx="5710724" cy="1600200"/>
          </a:xfrm>
          <a:prstGeom prst="rect">
            <a:avLst/>
          </a:prstGeom>
          <a:ln>
            <a:solidFill>
              <a:schemeClr val="tx1"/>
            </a:solidFill>
          </a:ln>
        </p:spPr>
      </p:pic>
      <p:pic>
        <p:nvPicPr>
          <p:cNvPr id="6" name="Picture 3"/>
          <p:cNvPicPr>
            <a:picLocks noChangeAspect="1" noChangeArrowheads="1"/>
          </p:cNvPicPr>
          <p:nvPr/>
        </p:nvPicPr>
        <p:blipFill>
          <a:blip r:embed="rId3" cstate="print"/>
          <a:srcRect/>
          <a:stretch>
            <a:fillRect/>
          </a:stretch>
        </p:blipFill>
        <p:spPr bwMode="auto">
          <a:xfrm>
            <a:off x="331695" y="3848100"/>
            <a:ext cx="2563905" cy="457200"/>
          </a:xfrm>
          <a:prstGeom prst="rect">
            <a:avLst/>
          </a:prstGeom>
          <a:noFill/>
          <a:ln w="9525">
            <a:solidFill>
              <a:schemeClr val="tx1"/>
            </a:solidFill>
            <a:miter lim="800000"/>
            <a:headEnd/>
            <a:tailEnd/>
          </a:ln>
        </p:spPr>
      </p:pic>
      <p:pic>
        <p:nvPicPr>
          <p:cNvPr id="7" name="Content Placeholder 4"/>
          <p:cNvPicPr>
            <a:picLocks noChangeAspect="1"/>
          </p:cNvPicPr>
          <p:nvPr/>
        </p:nvPicPr>
        <p:blipFill rotWithShape="1">
          <a:blip r:embed="rId2" cstate="print"/>
          <a:srcRect t="35308" b="35804"/>
          <a:stretch/>
        </p:blipFill>
        <p:spPr>
          <a:xfrm>
            <a:off x="3204676" y="3276600"/>
            <a:ext cx="5710724" cy="1600200"/>
          </a:xfrm>
          <a:prstGeom prst="rect">
            <a:avLst/>
          </a:prstGeom>
          <a:ln>
            <a:solidFill>
              <a:schemeClr val="tx1"/>
            </a:solidFill>
          </a:ln>
        </p:spPr>
      </p:pic>
      <p:pic>
        <p:nvPicPr>
          <p:cNvPr id="8" name="Content Placeholder 4"/>
          <p:cNvPicPr>
            <a:picLocks noChangeAspect="1"/>
          </p:cNvPicPr>
          <p:nvPr/>
        </p:nvPicPr>
        <p:blipFill rotWithShape="1">
          <a:blip r:embed="rId2" cstate="print"/>
          <a:srcRect t="70615"/>
          <a:stretch/>
        </p:blipFill>
        <p:spPr>
          <a:xfrm>
            <a:off x="3204676" y="4952999"/>
            <a:ext cx="5710724" cy="1627715"/>
          </a:xfrm>
          <a:prstGeom prst="rect">
            <a:avLst/>
          </a:prstGeom>
          <a:ln>
            <a:solidFill>
              <a:schemeClr val="tx1"/>
            </a:solidFill>
          </a:ln>
        </p:spPr>
      </p:pic>
      <p:sp>
        <p:nvSpPr>
          <p:cNvPr id="11" name="Rectangle 10"/>
          <p:cNvSpPr/>
          <p:nvPr/>
        </p:nvSpPr>
        <p:spPr>
          <a:xfrm>
            <a:off x="6438900" y="5387340"/>
            <a:ext cx="152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44995F4-43DA-440B-9209-E642D05CC468}"/>
              </a:ext>
            </a:extLst>
          </p:cNvPr>
          <p:cNvSpPr txBox="1"/>
          <p:nvPr/>
        </p:nvSpPr>
        <p:spPr>
          <a:xfrm>
            <a:off x="3886200" y="6183868"/>
            <a:ext cx="15240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036876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76</a:t>
            </a:fld>
            <a:endParaRPr lang="en-GB"/>
          </a:p>
        </p:txBody>
      </p:sp>
      <p:sp>
        <p:nvSpPr>
          <p:cNvPr id="4" name="Content Placeholder 3"/>
          <p:cNvSpPr>
            <a:spLocks noGrp="1"/>
          </p:cNvSpPr>
          <p:nvPr>
            <p:ph sz="quarter" idx="1"/>
          </p:nvPr>
        </p:nvSpPr>
        <p:spPr/>
        <p:txBody>
          <a:bodyPr/>
          <a:lstStyle/>
          <a:p>
            <a:r>
              <a:rPr lang="en-GB" dirty="0"/>
              <a:t>Students are required to obtain strain in each member;</a:t>
            </a:r>
          </a:p>
          <a:p>
            <a:r>
              <a:rPr lang="en-GB" dirty="0"/>
              <a:t>An excel file is uploaded to BB with solved examples for two truss examples. The file is designed to give you infinite number of problem combinations to solve by hand for further practice.</a:t>
            </a:r>
          </a:p>
        </p:txBody>
      </p:sp>
    </p:spTree>
    <p:extLst>
      <p:ext uri="{BB962C8B-B14F-4D97-AF65-F5344CB8AC3E}">
        <p14:creationId xmlns:p14="http://schemas.microsoft.com/office/powerpoint/2010/main" val="32954706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77</a:t>
            </a:fld>
            <a:endParaRPr lang="en-GB"/>
          </a:p>
        </p:txBody>
      </p:sp>
      <p:sp>
        <p:nvSpPr>
          <p:cNvPr id="4" name="Content Placeholder 3"/>
          <p:cNvSpPr>
            <a:spLocks noGrp="1"/>
          </p:cNvSpPr>
          <p:nvPr>
            <p:ph sz="quarter" idx="1"/>
          </p:nvPr>
        </p:nvSpPr>
        <p:spPr/>
        <p:txBody>
          <a:bodyPr/>
          <a:lstStyle/>
          <a:p>
            <a:r>
              <a:rPr lang="en-GB" dirty="0"/>
              <a:t>Students are advised to study about second , third and … order elements</a:t>
            </a:r>
          </a:p>
          <a:p>
            <a:r>
              <a:rPr lang="en-GB" dirty="0"/>
              <a:t>What is their difference with first order elements?</a:t>
            </a:r>
          </a:p>
          <a:p>
            <a:r>
              <a:rPr lang="en-GB" dirty="0"/>
              <a:t>How many shape functions do they have?</a:t>
            </a:r>
          </a:p>
          <a:p>
            <a:r>
              <a:rPr lang="en-GB" dirty="0"/>
              <a:t>How does using higher order elements affect the solution time of analysis?</a:t>
            </a:r>
          </a:p>
        </p:txBody>
      </p:sp>
    </p:spTree>
    <p:extLst>
      <p:ext uri="{BB962C8B-B14F-4D97-AF65-F5344CB8AC3E}">
        <p14:creationId xmlns:p14="http://schemas.microsoft.com/office/powerpoint/2010/main" val="2950110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78</a:t>
            </a:fld>
            <a:endParaRPr lang="en-GB"/>
          </a:p>
        </p:txBody>
      </p:sp>
      <p:sp>
        <p:nvSpPr>
          <p:cNvPr id="4" name="Content Placeholder 3"/>
          <p:cNvSpPr>
            <a:spLocks noGrp="1"/>
          </p:cNvSpPr>
          <p:nvPr>
            <p:ph sz="quarter" idx="1"/>
          </p:nvPr>
        </p:nvSpPr>
        <p:spPr>
          <a:xfrm>
            <a:off x="301752" y="1527048"/>
            <a:ext cx="8689848" cy="4572000"/>
          </a:xfrm>
        </p:spPr>
        <p:txBody>
          <a:bodyPr>
            <a:normAutofit/>
          </a:bodyPr>
          <a:lstStyle/>
          <a:p>
            <a:r>
              <a:rPr lang="en-GB" sz="1700" dirty="0"/>
              <a:t>The pin-jointed truss shown in the figure is attached to a vertical wall at the points </a:t>
            </a:r>
            <a:r>
              <a:rPr lang="en-GB" sz="1700" i="1" dirty="0"/>
              <a:t>A</a:t>
            </a:r>
            <a:r>
              <a:rPr lang="en-GB" sz="1700" dirty="0"/>
              <a:t>, </a:t>
            </a:r>
            <a:r>
              <a:rPr lang="en-GB" sz="1700" i="1" dirty="0"/>
              <a:t>B</a:t>
            </a:r>
            <a:r>
              <a:rPr lang="en-GB" sz="1700" dirty="0"/>
              <a:t>, </a:t>
            </a:r>
            <a:r>
              <a:rPr lang="en-GB" sz="1700" i="1" dirty="0"/>
              <a:t>C</a:t>
            </a:r>
            <a:r>
              <a:rPr lang="en-GB" sz="1700" dirty="0"/>
              <a:t> and </a:t>
            </a:r>
            <a:r>
              <a:rPr lang="en-GB" sz="1700" i="1" dirty="0"/>
              <a:t>D</a:t>
            </a:r>
            <a:r>
              <a:rPr lang="en-GB" sz="1700" dirty="0"/>
              <a:t>; the members </a:t>
            </a:r>
            <a:r>
              <a:rPr lang="en-GB" sz="1700" i="1" dirty="0"/>
              <a:t>BE</a:t>
            </a:r>
            <a:r>
              <a:rPr lang="en-GB" sz="1700" dirty="0"/>
              <a:t>, </a:t>
            </a:r>
            <a:r>
              <a:rPr lang="en-GB" sz="1700" i="1" dirty="0"/>
              <a:t>BF</a:t>
            </a:r>
            <a:r>
              <a:rPr lang="en-GB" sz="1700" dirty="0"/>
              <a:t>, </a:t>
            </a:r>
            <a:r>
              <a:rPr lang="en-GB" sz="1700" i="1" dirty="0"/>
              <a:t>EF</a:t>
            </a:r>
            <a:r>
              <a:rPr lang="en-GB" sz="1700" dirty="0"/>
              <a:t> and </a:t>
            </a:r>
            <a:r>
              <a:rPr lang="en-GB" sz="1700" i="1" dirty="0"/>
              <a:t>AF </a:t>
            </a:r>
            <a:r>
              <a:rPr lang="en-GB" sz="1700" dirty="0"/>
              <a:t>are in the same horizontal plane. The truss supports vertically downward loads of 9 and 6</a:t>
            </a:r>
            <a:r>
              <a:rPr lang="en-GB" sz="1700" i="1" dirty="0"/>
              <a:t>kN</a:t>
            </a:r>
            <a:r>
              <a:rPr lang="en-GB" sz="1700" dirty="0"/>
              <a:t> at </a:t>
            </a:r>
            <a:r>
              <a:rPr lang="en-GB" sz="1700" i="1" dirty="0"/>
              <a:t>E</a:t>
            </a:r>
            <a:r>
              <a:rPr lang="en-GB" sz="1700" dirty="0"/>
              <a:t> and </a:t>
            </a:r>
            <a:r>
              <a:rPr lang="en-GB" sz="1700" i="1" dirty="0"/>
              <a:t>F</a:t>
            </a:r>
            <a:r>
              <a:rPr lang="en-GB" sz="1700" dirty="0"/>
              <a:t>, respectively, and a horizontal load of 3</a:t>
            </a:r>
            <a:r>
              <a:rPr lang="en-GB" sz="1700" i="1" dirty="0"/>
              <a:t>kN</a:t>
            </a:r>
            <a:r>
              <a:rPr lang="en-GB" sz="1700" dirty="0"/>
              <a:t> at </a:t>
            </a:r>
            <a:r>
              <a:rPr lang="en-GB" sz="1700" i="1" dirty="0"/>
              <a:t>E</a:t>
            </a:r>
            <a:r>
              <a:rPr lang="en-GB" sz="1700" dirty="0"/>
              <a:t> in the direction </a:t>
            </a:r>
            <a:r>
              <a:rPr lang="en-GB" sz="1700" i="1" dirty="0"/>
              <a:t>EF</a:t>
            </a:r>
            <a:r>
              <a:rPr lang="en-GB" sz="1700" dirty="0"/>
              <a:t>. Obtain forces in the truss members using </a:t>
            </a:r>
            <a:r>
              <a:rPr lang="en-GB" sz="1700" dirty="0" err="1"/>
              <a:t>Abaqus</a:t>
            </a:r>
            <a:r>
              <a:rPr lang="en-GB" sz="1700" dirty="0"/>
              <a:t>. Note that ABFE is on a horizontal plane.</a:t>
            </a:r>
          </a:p>
        </p:txBody>
      </p:sp>
      <p:pic>
        <p:nvPicPr>
          <p:cNvPr id="72706" name="Picture 2"/>
          <p:cNvPicPr>
            <a:picLocks noChangeAspect="1" noChangeArrowheads="1"/>
          </p:cNvPicPr>
          <p:nvPr/>
        </p:nvPicPr>
        <p:blipFill>
          <a:blip r:embed="rId2" cstate="print"/>
          <a:srcRect/>
          <a:stretch>
            <a:fillRect/>
          </a:stretch>
        </p:blipFill>
        <p:spPr bwMode="auto">
          <a:xfrm>
            <a:off x="1187149" y="3158925"/>
            <a:ext cx="6901626" cy="32004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2b</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79</a:t>
            </a:fld>
            <a:endParaRPr lang="en-GB"/>
          </a:p>
        </p:txBody>
      </p:sp>
      <p:sp>
        <p:nvSpPr>
          <p:cNvPr id="4" name="Content Placeholder 3"/>
          <p:cNvSpPr>
            <a:spLocks noGrp="1"/>
          </p:cNvSpPr>
          <p:nvPr>
            <p:ph sz="quarter" idx="1"/>
          </p:nvPr>
        </p:nvSpPr>
        <p:spPr/>
        <p:txBody>
          <a:bodyPr>
            <a:normAutofit/>
          </a:bodyPr>
          <a:lstStyle/>
          <a:p>
            <a:r>
              <a:rPr lang="en-GB" sz="2300" dirty="0"/>
              <a:t>The truss shown in the figure is supported by a hinge at </a:t>
            </a:r>
            <a:r>
              <a:rPr lang="en-GB" sz="2300" i="1" dirty="0"/>
              <a:t>A</a:t>
            </a:r>
            <a:r>
              <a:rPr lang="en-GB" sz="2300" dirty="0"/>
              <a:t> and a cable at </a:t>
            </a:r>
            <a:r>
              <a:rPr lang="en-GB" sz="2300" i="1" dirty="0"/>
              <a:t>D</a:t>
            </a:r>
            <a:r>
              <a:rPr lang="en-GB" sz="2300" dirty="0"/>
              <a:t> which is inclined at an angle of 45</a:t>
            </a:r>
            <a:r>
              <a:rPr lang="en-GB" sz="2300" baseline="30000" dirty="0"/>
              <a:t>◦</a:t>
            </a:r>
            <a:r>
              <a:rPr lang="en-GB" sz="2300" dirty="0"/>
              <a:t> to the horizontal members. Calculate the tension, </a:t>
            </a:r>
            <a:r>
              <a:rPr lang="en-GB" sz="2300" i="1" dirty="0"/>
              <a:t>T,  </a:t>
            </a:r>
            <a:r>
              <a:rPr lang="en-GB" sz="2300" dirty="0"/>
              <a:t>in the cable and hence the forces in all the members.</a:t>
            </a:r>
          </a:p>
        </p:txBody>
      </p:sp>
      <p:pic>
        <p:nvPicPr>
          <p:cNvPr id="73730" name="Picture 2"/>
          <p:cNvPicPr>
            <a:picLocks noChangeAspect="1" noChangeArrowheads="1"/>
          </p:cNvPicPr>
          <p:nvPr/>
        </p:nvPicPr>
        <p:blipFill>
          <a:blip r:embed="rId2" cstate="print"/>
          <a:srcRect/>
          <a:stretch>
            <a:fillRect/>
          </a:stretch>
        </p:blipFill>
        <p:spPr bwMode="auto">
          <a:xfrm>
            <a:off x="1676400" y="3124200"/>
            <a:ext cx="5858712" cy="3200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8</a:t>
            </a:fld>
            <a:endParaRPr lang="en-GB"/>
          </a:p>
        </p:txBody>
      </p:sp>
      <p:sp>
        <p:nvSpPr>
          <p:cNvPr id="4" name="Content Placeholder 3"/>
          <p:cNvSpPr>
            <a:spLocks noGrp="1"/>
          </p:cNvSpPr>
          <p:nvPr>
            <p:ph sz="quarter" idx="1"/>
          </p:nvPr>
        </p:nvSpPr>
        <p:spPr>
          <a:xfrm>
            <a:off x="301752" y="1527048"/>
            <a:ext cx="8503920" cy="1673352"/>
          </a:xfrm>
        </p:spPr>
        <p:txBody>
          <a:bodyPr>
            <a:normAutofit fontScale="92500" lnSpcReduction="10000"/>
          </a:bodyPr>
          <a:lstStyle/>
          <a:p>
            <a:r>
              <a:rPr lang="en-GB" dirty="0"/>
              <a:t>Consider a truss structure, pin jointed, having a number of truss or bar members carrying axial load only;</a:t>
            </a:r>
          </a:p>
          <a:p>
            <a:r>
              <a:rPr lang="en-GB" dirty="0"/>
              <a:t>Each member can be called as a truss/bar element of a uniform cross section bounded by two nodes, i.e. </a:t>
            </a:r>
            <a:r>
              <a:rPr lang="en-GB" dirty="0" err="1"/>
              <a:t>n</a:t>
            </a:r>
            <a:r>
              <a:rPr lang="en-GB" baseline="-25000" dirty="0" err="1"/>
              <a:t>d</a:t>
            </a:r>
            <a:r>
              <a:rPr lang="en-GB" dirty="0"/>
              <a:t>=2.</a:t>
            </a:r>
          </a:p>
        </p:txBody>
      </p:sp>
      <p:pic>
        <p:nvPicPr>
          <p:cNvPr id="72706" name="Picture 2"/>
          <p:cNvPicPr>
            <a:picLocks noChangeAspect="1" noChangeArrowheads="1"/>
          </p:cNvPicPr>
          <p:nvPr/>
        </p:nvPicPr>
        <p:blipFill>
          <a:blip r:embed="rId2" cstate="print"/>
          <a:srcRect/>
          <a:stretch>
            <a:fillRect/>
          </a:stretch>
        </p:blipFill>
        <p:spPr bwMode="auto">
          <a:xfrm>
            <a:off x="1371600" y="3086203"/>
            <a:ext cx="6627813" cy="3314597"/>
          </a:xfrm>
          <a:prstGeom prst="rect">
            <a:avLst/>
          </a:prstGeom>
          <a:noFill/>
          <a:ln w="9525">
            <a:noFill/>
            <a:miter lim="800000"/>
            <a:headEnd/>
            <a:tailEnd/>
          </a:ln>
        </p:spPr>
      </p:pic>
      <p:cxnSp>
        <p:nvCxnSpPr>
          <p:cNvPr id="7" name="Straight Connector 6"/>
          <p:cNvCxnSpPr/>
          <p:nvPr/>
        </p:nvCxnSpPr>
        <p:spPr>
          <a:xfrm flipH="1">
            <a:off x="4648200" y="3657600"/>
            <a:ext cx="1676400" cy="1752600"/>
          </a:xfrm>
          <a:prstGeom prst="line">
            <a:avLst/>
          </a:prstGeom>
          <a:ln w="7302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283125" y="3539925"/>
            <a:ext cx="152400" cy="152400"/>
          </a:xfrm>
          <a:prstGeom prst="ellipse">
            <a:avLst/>
          </a:prstGeom>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572000" y="5334000"/>
            <a:ext cx="152400" cy="152400"/>
          </a:xfrm>
          <a:prstGeom prst="ellipse">
            <a:avLst/>
          </a:prstGeom>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linds(horizontal)">
                                      <p:cBhvr>
                                        <p:cTn id="7" dur="500"/>
                                        <p:tgtEl>
                                          <p:spTgt spid="727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2c</a:t>
            </a:r>
          </a:p>
        </p:txBody>
      </p:sp>
      <p:sp>
        <p:nvSpPr>
          <p:cNvPr id="3" name="Slide Number Placeholder 2"/>
          <p:cNvSpPr>
            <a:spLocks noGrp="1"/>
          </p:cNvSpPr>
          <p:nvPr>
            <p:ph type="sldNum" sz="quarter" idx="12"/>
          </p:nvPr>
        </p:nvSpPr>
        <p:spPr/>
        <p:txBody>
          <a:bodyPr/>
          <a:lstStyle/>
          <a:p>
            <a:fld id="{46AA747D-AE3D-4D5D-8B12-85F07A6732DE}" type="slidenum">
              <a:rPr lang="en-GB" smtClean="0"/>
              <a:pPr/>
              <a:t>80</a:t>
            </a:fld>
            <a:endParaRPr lang="en-GB"/>
          </a:p>
        </p:txBody>
      </p:sp>
      <p:sp>
        <p:nvSpPr>
          <p:cNvPr id="4" name="Content Placeholder 3"/>
          <p:cNvSpPr>
            <a:spLocks noGrp="1"/>
          </p:cNvSpPr>
          <p:nvPr>
            <p:ph sz="quarter" idx="1"/>
          </p:nvPr>
        </p:nvSpPr>
        <p:spPr/>
        <p:txBody>
          <a:bodyPr/>
          <a:lstStyle/>
          <a:p>
            <a:r>
              <a:rPr lang="en-US" dirty="0"/>
              <a:t>Use the FEA to find the magnitude and direction of the deflection of the joint C in the truss. All members have a cross-sectional area of 500mm</a:t>
            </a:r>
            <a:r>
              <a:rPr lang="en-US" baseline="30000" dirty="0"/>
              <a:t>2</a:t>
            </a:r>
            <a:r>
              <a:rPr lang="en-US" dirty="0"/>
              <a:t> and a Young’s modulus of 200,000 N/mm</a:t>
            </a:r>
            <a:r>
              <a:rPr lang="en-US" baseline="30000" dirty="0"/>
              <a:t>2</a:t>
            </a:r>
            <a:r>
              <a:rPr lang="en-US" dirty="0"/>
              <a:t>.</a:t>
            </a:r>
            <a:endParaRPr lang="en-GB" dirty="0"/>
          </a:p>
        </p:txBody>
      </p:sp>
      <p:pic>
        <p:nvPicPr>
          <p:cNvPr id="5" name="Picture 4"/>
          <p:cNvPicPr>
            <a:picLocks noChangeAspect="1"/>
          </p:cNvPicPr>
          <p:nvPr/>
        </p:nvPicPr>
        <p:blipFill>
          <a:blip r:embed="rId2" cstate="print"/>
          <a:stretch>
            <a:fillRect/>
          </a:stretch>
        </p:blipFill>
        <p:spPr>
          <a:xfrm>
            <a:off x="2362200" y="3291038"/>
            <a:ext cx="4448424" cy="3033562"/>
          </a:xfrm>
          <a:prstGeom prst="rect">
            <a:avLst/>
          </a:prstGeom>
        </p:spPr>
      </p:pic>
    </p:spTree>
    <p:extLst>
      <p:ext uri="{BB962C8B-B14F-4D97-AF65-F5344CB8AC3E}">
        <p14:creationId xmlns:p14="http://schemas.microsoft.com/office/powerpoint/2010/main" val="86335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2D/3D truss element</a:t>
            </a:r>
          </a:p>
        </p:txBody>
      </p:sp>
      <p:sp>
        <p:nvSpPr>
          <p:cNvPr id="3" name="Slide Number Placeholder 2"/>
          <p:cNvSpPr>
            <a:spLocks noGrp="1"/>
          </p:cNvSpPr>
          <p:nvPr>
            <p:ph type="sldNum" sz="quarter" idx="12"/>
          </p:nvPr>
        </p:nvSpPr>
        <p:spPr/>
        <p:txBody>
          <a:bodyPr/>
          <a:lstStyle/>
          <a:p>
            <a:fld id="{46AA747D-AE3D-4D5D-8B12-85F07A6732DE}" type="slidenum">
              <a:rPr lang="en-GB" smtClean="0"/>
              <a:pPr/>
              <a:t>9</a:t>
            </a:fld>
            <a:endParaRPr lang="en-GB"/>
          </a:p>
        </p:txBody>
      </p:sp>
      <p:pic>
        <p:nvPicPr>
          <p:cNvPr id="1028" name="Picture 4"/>
          <p:cNvPicPr>
            <a:picLocks noChangeAspect="1" noChangeArrowheads="1"/>
          </p:cNvPicPr>
          <p:nvPr/>
        </p:nvPicPr>
        <p:blipFill>
          <a:blip r:embed="rId2" cstate="print"/>
          <a:srcRect/>
          <a:stretch>
            <a:fillRect/>
          </a:stretch>
        </p:blipFill>
        <p:spPr bwMode="auto">
          <a:xfrm>
            <a:off x="1382487" y="1566218"/>
            <a:ext cx="6422571" cy="4806232"/>
          </a:xfrm>
          <a:prstGeom prst="rect">
            <a:avLst/>
          </a:prstGeom>
          <a:noFill/>
          <a:ln w="9525">
            <a:noFill/>
            <a:miter lim="800000"/>
            <a:headEnd/>
            <a:tailEnd/>
          </a:ln>
        </p:spPr>
      </p:pic>
      <p:sp>
        <p:nvSpPr>
          <p:cNvPr id="8" name="TextBox 7"/>
          <p:cNvSpPr txBox="1"/>
          <p:nvPr/>
        </p:nvSpPr>
        <p:spPr>
          <a:xfrm rot="19616600">
            <a:off x="5171698" y="4798976"/>
            <a:ext cx="1752600" cy="276999"/>
          </a:xfrm>
          <a:prstGeom prst="rect">
            <a:avLst/>
          </a:prstGeom>
          <a:solidFill>
            <a:srgbClr val="FFFF00"/>
          </a:solidFill>
        </p:spPr>
        <p:txBody>
          <a:bodyPr wrap="square" rtlCol="0">
            <a:spAutoFit/>
          </a:bodyPr>
          <a:lstStyle/>
          <a:p>
            <a:r>
              <a:rPr lang="en-GB" sz="1200" dirty="0">
                <a:latin typeface="Arial" panose="020B0604020202020204" pitchFamily="34" charset="0"/>
                <a:cs typeface="Arial" panose="020B0604020202020204" pitchFamily="34" charset="0"/>
              </a:rPr>
              <a:t>The length of element</a:t>
            </a:r>
          </a:p>
        </p:txBody>
      </p:sp>
      <p:sp>
        <p:nvSpPr>
          <p:cNvPr id="9" name="Rectangle 8"/>
          <p:cNvSpPr/>
          <p:nvPr/>
        </p:nvSpPr>
        <p:spPr>
          <a:xfrm>
            <a:off x="1752600" y="4038600"/>
            <a:ext cx="1143000" cy="609600"/>
          </a:xfrm>
          <a:prstGeom prst="rect">
            <a:avLst/>
          </a:prstGeom>
          <a:solidFill>
            <a:srgbClr val="FF0000">
              <a:alpha val="20000"/>
            </a:srgbClr>
          </a:solid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191000" y="2242458"/>
            <a:ext cx="1143000" cy="609600"/>
          </a:xfrm>
          <a:prstGeom prst="rect">
            <a:avLst/>
          </a:prstGeom>
          <a:solidFill>
            <a:srgbClr val="FF0000">
              <a:alpha val="20000"/>
            </a:srgbClr>
          </a:solid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505200" y="6019800"/>
            <a:ext cx="2057400" cy="276999"/>
          </a:xfrm>
          <a:prstGeom prst="rect">
            <a:avLst/>
          </a:prstGeom>
          <a:solidFill>
            <a:srgbClr val="FFFF00"/>
          </a:solidFill>
        </p:spPr>
        <p:txBody>
          <a:bodyPr wrap="square" rtlCol="0">
            <a:spAutoFit/>
          </a:bodyPr>
          <a:lstStyle/>
          <a:p>
            <a:r>
              <a:rPr lang="en-GB" sz="1200" dirty="0">
                <a:latin typeface="Arial" panose="020B0604020202020204" pitchFamily="34" charset="0"/>
                <a:cs typeface="Arial" panose="020B0604020202020204" pitchFamily="34" charset="0"/>
              </a:rPr>
              <a:t>Global coordinate system</a:t>
            </a:r>
          </a:p>
        </p:txBody>
      </p:sp>
      <p:sp>
        <p:nvSpPr>
          <p:cNvPr id="13" name="Rectangular Callout 12"/>
          <p:cNvSpPr/>
          <p:nvPr/>
        </p:nvSpPr>
        <p:spPr>
          <a:xfrm>
            <a:off x="685800" y="2209798"/>
            <a:ext cx="2286000" cy="533401"/>
          </a:xfrm>
          <a:prstGeom prst="wedgeRectCallout">
            <a:avLst>
              <a:gd name="adj1" fmla="val 62879"/>
              <a:gd name="adj2" fmla="val 409403"/>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Node 1 has only 1 DOF (axial) in local system</a:t>
            </a:r>
          </a:p>
        </p:txBody>
      </p:sp>
      <p:sp>
        <p:nvSpPr>
          <p:cNvPr id="14" name="Rectangular Callout 13"/>
          <p:cNvSpPr/>
          <p:nvPr/>
        </p:nvSpPr>
        <p:spPr>
          <a:xfrm>
            <a:off x="3505200" y="1662314"/>
            <a:ext cx="2209800" cy="547485"/>
          </a:xfrm>
          <a:prstGeom prst="wedgeRectCallout">
            <a:avLst>
              <a:gd name="adj1" fmla="val 71029"/>
              <a:gd name="adj2" fmla="val 121563"/>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Node 2 has only 1 DOF (axial) in local system</a:t>
            </a:r>
          </a:p>
        </p:txBody>
      </p:sp>
      <p:sp>
        <p:nvSpPr>
          <p:cNvPr id="12" name="TextBox 11"/>
          <p:cNvSpPr txBox="1"/>
          <p:nvPr/>
        </p:nvSpPr>
        <p:spPr>
          <a:xfrm>
            <a:off x="6553200" y="1144531"/>
            <a:ext cx="2057400" cy="646331"/>
          </a:xfrm>
          <a:prstGeom prst="rect">
            <a:avLst/>
          </a:prstGeom>
          <a:solidFill>
            <a:srgbClr val="FFFF00"/>
          </a:solidFill>
        </p:spPr>
        <p:txBody>
          <a:bodyPr wrap="square" rtlCol="0">
            <a:spAutoFit/>
          </a:bodyPr>
          <a:lstStyle/>
          <a:p>
            <a:r>
              <a:rPr lang="en-GB" sz="1200" dirty="0">
                <a:latin typeface="Arial" panose="020B0604020202020204" pitchFamily="34" charset="0"/>
                <a:cs typeface="Arial" panose="020B0604020202020204" pitchFamily="34" charset="0"/>
              </a:rPr>
              <a:t>Local coordinate system with origin at node 1 which is aligned to the member</a:t>
            </a:r>
          </a:p>
        </p:txBody>
      </p:sp>
      <p:sp>
        <p:nvSpPr>
          <p:cNvPr id="4" name="Rectangle 3"/>
          <p:cNvSpPr/>
          <p:nvPr/>
        </p:nvSpPr>
        <p:spPr>
          <a:xfrm>
            <a:off x="7239000" y="1867062"/>
            <a:ext cx="419100" cy="34273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Up Arrow Callout 4"/>
          <p:cNvSpPr/>
          <p:nvPr/>
        </p:nvSpPr>
        <p:spPr>
          <a:xfrm>
            <a:off x="6172200" y="4953001"/>
            <a:ext cx="1905000" cy="1157216"/>
          </a:xfrm>
          <a:prstGeom prst="upArrowCallout">
            <a:avLst>
              <a:gd name="adj1" fmla="val 25000"/>
              <a:gd name="adj2" fmla="val 49217"/>
              <a:gd name="adj3" fmla="val 13311"/>
              <a:gd name="adj4" fmla="val 64977"/>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Therefore, this truss element has 2 DOFs in total</a:t>
            </a:r>
          </a:p>
        </p:txBody>
      </p:sp>
      <p:pic>
        <p:nvPicPr>
          <p:cNvPr id="6" name="Picture 5"/>
          <p:cNvPicPr>
            <a:picLocks noChangeAspect="1"/>
          </p:cNvPicPr>
          <p:nvPr/>
        </p:nvPicPr>
        <p:blipFill>
          <a:blip r:embed="rId3"/>
          <a:stretch>
            <a:fillRect/>
          </a:stretch>
        </p:blipFill>
        <p:spPr>
          <a:xfrm>
            <a:off x="76200" y="94415"/>
            <a:ext cx="3389777" cy="1696447"/>
          </a:xfrm>
          <a:prstGeom prst="rect">
            <a:avLst/>
          </a:prstGeom>
        </p:spPr>
      </p:pic>
    </p:spTree>
    <p:extLst>
      <p:ext uri="{BB962C8B-B14F-4D97-AF65-F5344CB8AC3E}">
        <p14:creationId xmlns:p14="http://schemas.microsoft.com/office/powerpoint/2010/main" val="56946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8072</TotalTime>
  <Words>2808</Words>
  <Application>Microsoft Office PowerPoint</Application>
  <PresentationFormat>On-screen Show (4:3)</PresentationFormat>
  <Paragraphs>805</Paragraphs>
  <Slides>80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8" baseType="lpstr">
      <vt:lpstr>Arial</vt:lpstr>
      <vt:lpstr>Calibri</vt:lpstr>
      <vt:lpstr>Georgia</vt:lpstr>
      <vt:lpstr>Times New Roman</vt:lpstr>
      <vt:lpstr>Wingdings</vt:lpstr>
      <vt:lpstr>Wingdings 2</vt:lpstr>
      <vt:lpstr>Civic</vt:lpstr>
      <vt:lpstr>Equation</vt:lpstr>
      <vt:lpstr>Structural Design and Inspection-Finite Element Method (Trusses)</vt:lpstr>
      <vt:lpstr>Suggested Readings</vt:lpstr>
      <vt:lpstr>Objective(s)</vt:lpstr>
      <vt:lpstr>Introduction </vt:lpstr>
      <vt:lpstr>Introduction </vt:lpstr>
      <vt:lpstr>Introduction </vt:lpstr>
      <vt:lpstr>Introduction </vt:lpstr>
      <vt:lpstr>Note </vt:lpstr>
      <vt:lpstr>2D/3D truss element</vt:lpstr>
      <vt:lpstr>The Finite Element Analysis (FEA) process</vt:lpstr>
      <vt:lpstr>Displacement in FEM </vt:lpstr>
      <vt:lpstr>Shape function </vt:lpstr>
      <vt:lpstr>Reminder from maths  </vt:lpstr>
      <vt:lpstr>Reminder from maths</vt:lpstr>
      <vt:lpstr>Shape function</vt:lpstr>
      <vt:lpstr>Note </vt:lpstr>
      <vt:lpstr>Shape function for the truss element</vt:lpstr>
      <vt:lpstr>Note </vt:lpstr>
      <vt:lpstr>Strain calculation</vt:lpstr>
      <vt:lpstr>Reminder  </vt:lpstr>
      <vt:lpstr>Element local stiffness matrix</vt:lpstr>
      <vt:lpstr>Elements mass matrix</vt:lpstr>
      <vt:lpstr>Nodal forces</vt:lpstr>
      <vt:lpstr>Global stiffness matrix</vt:lpstr>
      <vt:lpstr>Global stiffness matrix</vt:lpstr>
      <vt:lpstr>Demonstration </vt:lpstr>
      <vt:lpstr>Global stiffness matrix</vt:lpstr>
      <vt:lpstr>Summary in global system</vt:lpstr>
      <vt:lpstr>Note </vt:lpstr>
      <vt:lpstr>Recover stresses/strain</vt:lpstr>
      <vt:lpstr>Tutorial 1a</vt:lpstr>
      <vt:lpstr>Tutorial 1b </vt:lpstr>
      <vt:lpstr>Summary of last lecture</vt:lpstr>
      <vt:lpstr>Summary of last lecture</vt:lpstr>
      <vt:lpstr>Example </vt:lpstr>
      <vt:lpstr>Solution </vt:lpstr>
      <vt:lpstr>Solution </vt:lpstr>
      <vt:lpstr>Solution </vt:lpstr>
      <vt:lpstr>Solution </vt:lpstr>
      <vt:lpstr>Example </vt:lpstr>
      <vt:lpstr>Solution </vt:lpstr>
      <vt:lpstr>Note </vt:lpstr>
      <vt:lpstr>Illustration of node numbering effects for a truss structure </vt:lpstr>
      <vt:lpstr>Illustration of node numbering effects for a truss structure </vt:lpstr>
      <vt:lpstr>Solution </vt:lpstr>
      <vt:lpstr>Solution </vt:lpstr>
      <vt:lpstr>Solution </vt:lpstr>
      <vt:lpstr>Solution </vt:lpstr>
      <vt:lpstr>Solution </vt:lpstr>
      <vt:lpstr>Solution</vt:lpstr>
      <vt:lpstr>Solution</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 </vt:lpstr>
      <vt:lpstr>Solution</vt:lpstr>
      <vt:lpstr>Solution</vt:lpstr>
      <vt:lpstr>Solution</vt:lpstr>
      <vt:lpstr>Solution </vt:lpstr>
      <vt:lpstr>Reminder </vt:lpstr>
      <vt:lpstr>Reminder </vt:lpstr>
      <vt:lpstr>Reminder </vt:lpstr>
      <vt:lpstr>Solution </vt:lpstr>
      <vt:lpstr>Task </vt:lpstr>
      <vt:lpstr>Note </vt:lpstr>
      <vt:lpstr>Tutorial 2a</vt:lpstr>
      <vt:lpstr>Tutorial 2b</vt:lpstr>
      <vt:lpstr>Tutorial 2c</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Damghani</dc:creator>
  <cp:lastModifiedBy>Mahdi Damghani</cp:lastModifiedBy>
  <cp:revision>432</cp:revision>
  <cp:lastPrinted>2016-08-04T08:23:57Z</cp:lastPrinted>
  <dcterms:created xsi:type="dcterms:W3CDTF">2016-07-21T07:20:36Z</dcterms:created>
  <dcterms:modified xsi:type="dcterms:W3CDTF">2022-10-04T08:11:18Z</dcterms:modified>
</cp:coreProperties>
</file>