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6" r:id="rId2"/>
    <p:sldId id="376" r:id="rId3"/>
    <p:sldId id="273" r:id="rId4"/>
    <p:sldId id="274" r:id="rId5"/>
    <p:sldId id="275" r:id="rId6"/>
    <p:sldId id="349" r:id="rId7"/>
    <p:sldId id="375" r:id="rId8"/>
    <p:sldId id="348" r:id="rId9"/>
    <p:sldId id="276" r:id="rId10"/>
    <p:sldId id="284" r:id="rId11"/>
    <p:sldId id="277" r:id="rId12"/>
    <p:sldId id="350" r:id="rId13"/>
    <p:sldId id="278" r:id="rId14"/>
    <p:sldId id="368" r:id="rId15"/>
    <p:sldId id="369" r:id="rId16"/>
    <p:sldId id="351" r:id="rId17"/>
    <p:sldId id="352" r:id="rId18"/>
    <p:sldId id="353" r:id="rId19"/>
    <p:sldId id="354" r:id="rId20"/>
    <p:sldId id="355" r:id="rId21"/>
    <p:sldId id="356" r:id="rId22"/>
    <p:sldId id="357" r:id="rId23"/>
    <p:sldId id="358" r:id="rId24"/>
    <p:sldId id="374" r:id="rId25"/>
    <p:sldId id="370" r:id="rId26"/>
    <p:sldId id="371" r:id="rId27"/>
    <p:sldId id="372" r:id="rId28"/>
    <p:sldId id="377" r:id="rId29"/>
    <p:sldId id="378" r:id="rId30"/>
    <p:sldId id="379" r:id="rId31"/>
    <p:sldId id="380" r:id="rId32"/>
    <p:sldId id="381" r:id="rId33"/>
    <p:sldId id="382" r:id="rId34"/>
    <p:sldId id="386" r:id="rId35"/>
    <p:sldId id="383" r:id="rId36"/>
    <p:sldId id="384" r:id="rId37"/>
    <p:sldId id="385" r:id="rId38"/>
    <p:sldId id="359" r:id="rId39"/>
    <p:sldId id="360" r:id="rId40"/>
    <p:sldId id="361" r:id="rId41"/>
    <p:sldId id="362" r:id="rId42"/>
    <p:sldId id="363" r:id="rId43"/>
    <p:sldId id="364" r:id="rId44"/>
    <p:sldId id="373" r:id="rId45"/>
    <p:sldId id="365" r:id="rId46"/>
    <p:sldId id="366" r:id="rId47"/>
    <p:sldId id="367" r:id="rId48"/>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38" autoAdjust="0"/>
  </p:normalViewPr>
  <p:slideViewPr>
    <p:cSldViewPr>
      <p:cViewPr varScale="1">
        <p:scale>
          <a:sx n="86" d="100"/>
          <a:sy n="86" d="100"/>
        </p:scale>
        <p:origin x="705"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82CFB-AB3F-4E9C-BEFF-D86D4F662876}" type="doc">
      <dgm:prSet loTypeId="urn:microsoft.com/office/officeart/2005/8/layout/hProcess11" loCatId="process" qsTypeId="urn:microsoft.com/office/officeart/2005/8/quickstyle/3d6" qsCatId="3D" csTypeId="urn:microsoft.com/office/officeart/2005/8/colors/accent1_2" csCatId="accent1" phldr="1"/>
      <dgm:spPr/>
    </dgm:pt>
    <dgm:pt modelId="{45EEBFAE-C576-40E7-A5AE-034ADFF25A63}">
      <dgm:prSet phldrT="[Text]"/>
      <dgm:spPr/>
      <dgm:t>
        <a:bodyPr lIns="0" tIns="0" rIns="0"/>
        <a:lstStyle/>
        <a:p>
          <a:r>
            <a:rPr lang="en-GB" dirty="0"/>
            <a:t>Construction of Shape Functions</a:t>
          </a:r>
        </a:p>
      </dgm:t>
    </dgm:pt>
    <dgm:pt modelId="{7237E16B-FD8E-4BBD-AAF3-B7FD0D21C161}" type="parTrans" cxnId="{FEE803A5-6A22-4DF2-8656-B7269E8DD999}">
      <dgm:prSet/>
      <dgm:spPr/>
      <dgm:t>
        <a:bodyPr/>
        <a:lstStyle/>
        <a:p>
          <a:endParaRPr lang="en-GB"/>
        </a:p>
      </dgm:t>
    </dgm:pt>
    <dgm:pt modelId="{371C2CD2-984B-47CA-A49E-52CC3403D9D9}" type="sibTrans" cxnId="{FEE803A5-6A22-4DF2-8656-B7269E8DD999}">
      <dgm:prSet/>
      <dgm:spPr/>
      <dgm:t>
        <a:bodyPr/>
        <a:lstStyle/>
        <a:p>
          <a:endParaRPr lang="en-GB"/>
        </a:p>
      </dgm:t>
    </dgm:pt>
    <dgm:pt modelId="{24C6C347-B861-4587-BD55-C8C643E3E47F}">
      <dgm:prSet phldrT="[Text]"/>
      <dgm:spPr/>
      <dgm:t>
        <a:bodyPr lIns="0" rIns="0" bIns="0"/>
        <a:lstStyle/>
        <a:p>
          <a:r>
            <a:rPr lang="en-GB" dirty="0"/>
            <a:t>Calculation of Strain Matrix </a:t>
          </a:r>
        </a:p>
      </dgm:t>
    </dgm:pt>
    <dgm:pt modelId="{E26A54DA-CC1D-47AA-BF60-52C6AF65292E}" type="parTrans" cxnId="{3F4B9CB1-63BC-43D0-831A-A295FC06A5B9}">
      <dgm:prSet/>
      <dgm:spPr/>
      <dgm:t>
        <a:bodyPr/>
        <a:lstStyle/>
        <a:p>
          <a:endParaRPr lang="en-GB"/>
        </a:p>
      </dgm:t>
    </dgm:pt>
    <dgm:pt modelId="{414606DB-FDB4-41AF-BE49-29B69990FFAF}" type="sibTrans" cxnId="{3F4B9CB1-63BC-43D0-831A-A295FC06A5B9}">
      <dgm:prSet/>
      <dgm:spPr/>
      <dgm:t>
        <a:bodyPr/>
        <a:lstStyle/>
        <a:p>
          <a:endParaRPr lang="en-GB"/>
        </a:p>
      </dgm:t>
    </dgm:pt>
    <dgm:pt modelId="{130EBA25-E8F5-4795-B5CA-7CDBB41FD577}">
      <dgm:prSet phldrT="[Text]"/>
      <dgm:spPr/>
      <dgm:t>
        <a:bodyPr lIns="0" tIns="0" rIns="0"/>
        <a:lstStyle/>
        <a:p>
          <a:r>
            <a:rPr lang="en-GB" dirty="0"/>
            <a:t>Construction of Element Stiffness/Mass/Force Matrices in Local Coordinate System</a:t>
          </a:r>
        </a:p>
      </dgm:t>
    </dgm:pt>
    <dgm:pt modelId="{BBACE5DF-B3B7-41B1-9D15-8FA16AA85734}" type="parTrans" cxnId="{A582544E-AAB8-44B9-A548-C7970B6467A2}">
      <dgm:prSet/>
      <dgm:spPr/>
      <dgm:t>
        <a:bodyPr/>
        <a:lstStyle/>
        <a:p>
          <a:endParaRPr lang="en-GB"/>
        </a:p>
      </dgm:t>
    </dgm:pt>
    <dgm:pt modelId="{262C9D68-3C07-4EB8-827E-845AC141B5CE}" type="sibTrans" cxnId="{A582544E-AAB8-44B9-A548-C7970B6467A2}">
      <dgm:prSet/>
      <dgm:spPr/>
      <dgm:t>
        <a:bodyPr/>
        <a:lstStyle/>
        <a:p>
          <a:endParaRPr lang="en-GB"/>
        </a:p>
      </dgm:t>
    </dgm:pt>
    <dgm:pt modelId="{988B52CD-C7BF-4B74-BF51-BAED76AF753B}">
      <dgm:prSet phldrT="[Text]"/>
      <dgm:spPr/>
      <dgm:t>
        <a:bodyPr lIns="0" tIns="109728" rIns="0"/>
        <a:lstStyle/>
        <a:p>
          <a:r>
            <a:rPr lang="en-GB" dirty="0"/>
            <a:t>Forming Global Stiffness/Mass/Force Matrices in Global Coordinate System</a:t>
          </a:r>
        </a:p>
      </dgm:t>
    </dgm:pt>
    <dgm:pt modelId="{0835D435-C4EC-461D-8F88-DD7792F9CC15}" type="parTrans" cxnId="{C24A8B3C-E965-4634-821A-9C58D348B846}">
      <dgm:prSet/>
      <dgm:spPr/>
      <dgm:t>
        <a:bodyPr/>
        <a:lstStyle/>
        <a:p>
          <a:endParaRPr lang="en-GB"/>
        </a:p>
      </dgm:t>
    </dgm:pt>
    <dgm:pt modelId="{6E99441C-7F01-4F98-A247-E6C97B9ECDAC}" type="sibTrans" cxnId="{C24A8B3C-E965-4634-821A-9C58D348B846}">
      <dgm:prSet/>
      <dgm:spPr/>
      <dgm:t>
        <a:bodyPr/>
        <a:lstStyle/>
        <a:p>
          <a:endParaRPr lang="en-GB"/>
        </a:p>
      </dgm:t>
    </dgm:pt>
    <dgm:pt modelId="{63752BF1-79E5-4DAC-8A64-77543EF26597}" type="pres">
      <dgm:prSet presAssocID="{78982CFB-AB3F-4E9C-BEFF-D86D4F662876}" presName="Name0" presStyleCnt="0">
        <dgm:presLayoutVars>
          <dgm:dir/>
          <dgm:resizeHandles val="exact"/>
        </dgm:presLayoutVars>
      </dgm:prSet>
      <dgm:spPr/>
    </dgm:pt>
    <dgm:pt modelId="{28624282-4474-4EA3-BF93-E60A9CA22BAD}" type="pres">
      <dgm:prSet presAssocID="{78982CFB-AB3F-4E9C-BEFF-D86D4F662876}" presName="arrow" presStyleLbl="bgShp" presStyleIdx="0" presStyleCnt="1"/>
      <dgm:spPr>
        <a:ln>
          <a:noFill/>
        </a:ln>
      </dgm:spPr>
    </dgm:pt>
    <dgm:pt modelId="{1F746E26-A212-4F10-A359-BE17C55A683A}" type="pres">
      <dgm:prSet presAssocID="{78982CFB-AB3F-4E9C-BEFF-D86D4F662876}" presName="points" presStyleCnt="0"/>
      <dgm:spPr/>
    </dgm:pt>
    <dgm:pt modelId="{28802F85-2B0E-40CC-8C38-6A71A7828BDA}" type="pres">
      <dgm:prSet presAssocID="{45EEBFAE-C576-40E7-A5AE-034ADFF25A63}" presName="compositeA" presStyleCnt="0"/>
      <dgm:spPr/>
    </dgm:pt>
    <dgm:pt modelId="{3B7BEBCD-8D25-49DD-B9B2-39A5DDE41EF4}" type="pres">
      <dgm:prSet presAssocID="{45EEBFAE-C576-40E7-A5AE-034ADFF25A63}" presName="textA" presStyleLbl="revTx" presStyleIdx="0" presStyleCnt="4">
        <dgm:presLayoutVars>
          <dgm:bulletEnabled val="1"/>
        </dgm:presLayoutVars>
      </dgm:prSet>
      <dgm:spPr/>
    </dgm:pt>
    <dgm:pt modelId="{C3233577-30CE-4F5D-B738-C1FFA536F8FD}" type="pres">
      <dgm:prSet presAssocID="{45EEBFAE-C576-40E7-A5AE-034ADFF25A63}" presName="circleA" presStyleLbl="node1" presStyleIdx="0" presStyleCnt="4"/>
      <dgm:spPr/>
    </dgm:pt>
    <dgm:pt modelId="{51015FC2-1DB3-4999-8A37-FE9F07F2C676}" type="pres">
      <dgm:prSet presAssocID="{45EEBFAE-C576-40E7-A5AE-034ADFF25A63}" presName="spaceA" presStyleCnt="0"/>
      <dgm:spPr/>
    </dgm:pt>
    <dgm:pt modelId="{0FCDE028-5353-4B79-9886-EE030CB62308}" type="pres">
      <dgm:prSet presAssocID="{371C2CD2-984B-47CA-A49E-52CC3403D9D9}" presName="space" presStyleCnt="0"/>
      <dgm:spPr/>
    </dgm:pt>
    <dgm:pt modelId="{BFA1A05B-6C47-4D2A-BF25-0432D4D9FDCE}" type="pres">
      <dgm:prSet presAssocID="{24C6C347-B861-4587-BD55-C8C643E3E47F}" presName="compositeB" presStyleCnt="0"/>
      <dgm:spPr/>
    </dgm:pt>
    <dgm:pt modelId="{CF002CC4-3CE9-4DDB-926B-F2CF569ED9D4}" type="pres">
      <dgm:prSet presAssocID="{24C6C347-B861-4587-BD55-C8C643E3E47F}" presName="textB" presStyleLbl="revTx" presStyleIdx="1" presStyleCnt="4" custLinFactNeighborX="2495" custLinFactNeighborY="-174">
        <dgm:presLayoutVars>
          <dgm:bulletEnabled val="1"/>
        </dgm:presLayoutVars>
      </dgm:prSet>
      <dgm:spPr/>
    </dgm:pt>
    <dgm:pt modelId="{1BA8EB98-1B24-4A55-8791-339510379AAA}" type="pres">
      <dgm:prSet presAssocID="{24C6C347-B861-4587-BD55-C8C643E3E47F}" presName="circleB" presStyleLbl="node1" presStyleIdx="1" presStyleCnt="4"/>
      <dgm:spPr/>
    </dgm:pt>
    <dgm:pt modelId="{9C2534FB-57F3-4DE5-950E-5A91243660AB}" type="pres">
      <dgm:prSet presAssocID="{24C6C347-B861-4587-BD55-C8C643E3E47F}" presName="spaceB" presStyleCnt="0"/>
      <dgm:spPr/>
    </dgm:pt>
    <dgm:pt modelId="{DE12992F-5FD8-41B9-95B9-0C02340C8F2D}" type="pres">
      <dgm:prSet presAssocID="{414606DB-FDB4-41AF-BE49-29B69990FFAF}" presName="space" presStyleCnt="0"/>
      <dgm:spPr/>
    </dgm:pt>
    <dgm:pt modelId="{9592FDAC-C9E3-49A6-8B95-EBA4F0CA7556}" type="pres">
      <dgm:prSet presAssocID="{130EBA25-E8F5-4795-B5CA-7CDBB41FD577}" presName="compositeA" presStyleCnt="0"/>
      <dgm:spPr/>
    </dgm:pt>
    <dgm:pt modelId="{8101E681-3479-4F44-B478-661C5AE2E553}" type="pres">
      <dgm:prSet presAssocID="{130EBA25-E8F5-4795-B5CA-7CDBB41FD577}" presName="textA" presStyleLbl="revTx" presStyleIdx="2" presStyleCnt="4">
        <dgm:presLayoutVars>
          <dgm:bulletEnabled val="1"/>
        </dgm:presLayoutVars>
      </dgm:prSet>
      <dgm:spPr/>
    </dgm:pt>
    <dgm:pt modelId="{B279AD5C-0AE8-4076-BF3A-A85AABECED4E}" type="pres">
      <dgm:prSet presAssocID="{130EBA25-E8F5-4795-B5CA-7CDBB41FD577}" presName="circleA" presStyleLbl="node1" presStyleIdx="2" presStyleCnt="4"/>
      <dgm:spPr/>
    </dgm:pt>
    <dgm:pt modelId="{DE6F199E-F314-42E4-9D3C-9957E7E6634C}" type="pres">
      <dgm:prSet presAssocID="{130EBA25-E8F5-4795-B5CA-7CDBB41FD577}" presName="spaceA" presStyleCnt="0"/>
      <dgm:spPr/>
    </dgm:pt>
    <dgm:pt modelId="{EDF158E6-EAB2-4D76-8EA2-4A5719C68222}" type="pres">
      <dgm:prSet presAssocID="{262C9D68-3C07-4EB8-827E-845AC141B5CE}" presName="space" presStyleCnt="0"/>
      <dgm:spPr/>
    </dgm:pt>
    <dgm:pt modelId="{A5096177-6108-49B4-AF65-558135C2FAF3}" type="pres">
      <dgm:prSet presAssocID="{988B52CD-C7BF-4B74-BF51-BAED76AF753B}" presName="compositeB" presStyleCnt="0"/>
      <dgm:spPr/>
    </dgm:pt>
    <dgm:pt modelId="{D429F85B-A9CE-425D-8D16-C0F24B980CF0}" type="pres">
      <dgm:prSet presAssocID="{988B52CD-C7BF-4B74-BF51-BAED76AF753B}" presName="textB" presStyleLbl="revTx" presStyleIdx="3" presStyleCnt="4">
        <dgm:presLayoutVars>
          <dgm:bulletEnabled val="1"/>
        </dgm:presLayoutVars>
      </dgm:prSet>
      <dgm:spPr/>
    </dgm:pt>
    <dgm:pt modelId="{B54AD22C-AF6B-42E1-97BA-263B41558600}" type="pres">
      <dgm:prSet presAssocID="{988B52CD-C7BF-4B74-BF51-BAED76AF753B}" presName="circleB" presStyleLbl="node1" presStyleIdx="3" presStyleCnt="4"/>
      <dgm:spPr/>
    </dgm:pt>
    <dgm:pt modelId="{869671F4-392C-4FAD-9037-09F052172081}" type="pres">
      <dgm:prSet presAssocID="{988B52CD-C7BF-4B74-BF51-BAED76AF753B}" presName="spaceB" presStyleCnt="0"/>
      <dgm:spPr/>
    </dgm:pt>
  </dgm:ptLst>
  <dgm:cxnLst>
    <dgm:cxn modelId="{C24A8B3C-E965-4634-821A-9C58D348B846}" srcId="{78982CFB-AB3F-4E9C-BEFF-D86D4F662876}" destId="{988B52CD-C7BF-4B74-BF51-BAED76AF753B}" srcOrd="3" destOrd="0" parTransId="{0835D435-C4EC-461D-8F88-DD7792F9CC15}" sibTransId="{6E99441C-7F01-4F98-A247-E6C97B9ECDAC}"/>
    <dgm:cxn modelId="{B0A9C560-2856-452F-A97E-CAB240A5932D}" type="presOf" srcId="{78982CFB-AB3F-4E9C-BEFF-D86D4F662876}" destId="{63752BF1-79E5-4DAC-8A64-77543EF26597}" srcOrd="0" destOrd="0" presId="urn:microsoft.com/office/officeart/2005/8/layout/hProcess11"/>
    <dgm:cxn modelId="{A582544E-AAB8-44B9-A548-C7970B6467A2}" srcId="{78982CFB-AB3F-4E9C-BEFF-D86D4F662876}" destId="{130EBA25-E8F5-4795-B5CA-7CDBB41FD577}" srcOrd="2" destOrd="0" parTransId="{BBACE5DF-B3B7-41B1-9D15-8FA16AA85734}" sibTransId="{262C9D68-3C07-4EB8-827E-845AC141B5CE}"/>
    <dgm:cxn modelId="{7833FD53-FB13-4EBB-8132-3F660C3A2D2A}" type="presOf" srcId="{45EEBFAE-C576-40E7-A5AE-034ADFF25A63}" destId="{3B7BEBCD-8D25-49DD-B9B2-39A5DDE41EF4}" srcOrd="0" destOrd="0" presId="urn:microsoft.com/office/officeart/2005/8/layout/hProcess11"/>
    <dgm:cxn modelId="{EC3C1D88-B464-4F14-B4E0-8BA2CE7C0204}" type="presOf" srcId="{24C6C347-B861-4587-BD55-C8C643E3E47F}" destId="{CF002CC4-3CE9-4DDB-926B-F2CF569ED9D4}" srcOrd="0" destOrd="0" presId="urn:microsoft.com/office/officeart/2005/8/layout/hProcess11"/>
    <dgm:cxn modelId="{FEE803A5-6A22-4DF2-8656-B7269E8DD999}" srcId="{78982CFB-AB3F-4E9C-BEFF-D86D4F662876}" destId="{45EEBFAE-C576-40E7-A5AE-034ADFF25A63}" srcOrd="0" destOrd="0" parTransId="{7237E16B-FD8E-4BBD-AAF3-B7FD0D21C161}" sibTransId="{371C2CD2-984B-47CA-A49E-52CC3403D9D9}"/>
    <dgm:cxn modelId="{3F4B9CB1-63BC-43D0-831A-A295FC06A5B9}" srcId="{78982CFB-AB3F-4E9C-BEFF-D86D4F662876}" destId="{24C6C347-B861-4587-BD55-C8C643E3E47F}" srcOrd="1" destOrd="0" parTransId="{E26A54DA-CC1D-47AA-BF60-52C6AF65292E}" sibTransId="{414606DB-FDB4-41AF-BE49-29B69990FFAF}"/>
    <dgm:cxn modelId="{FC559AD4-528B-45D3-96E3-EC779F419235}" type="presOf" srcId="{130EBA25-E8F5-4795-B5CA-7CDBB41FD577}" destId="{8101E681-3479-4F44-B478-661C5AE2E553}" srcOrd="0" destOrd="0" presId="urn:microsoft.com/office/officeart/2005/8/layout/hProcess11"/>
    <dgm:cxn modelId="{27AC17D8-72C9-4E57-8F78-32BC2F0BEF00}" type="presOf" srcId="{988B52CD-C7BF-4B74-BF51-BAED76AF753B}" destId="{D429F85B-A9CE-425D-8D16-C0F24B980CF0}" srcOrd="0" destOrd="0" presId="urn:microsoft.com/office/officeart/2005/8/layout/hProcess11"/>
    <dgm:cxn modelId="{91434E8D-B854-496F-8CD7-4DE66B9DB79D}" type="presParOf" srcId="{63752BF1-79E5-4DAC-8A64-77543EF26597}" destId="{28624282-4474-4EA3-BF93-E60A9CA22BAD}" srcOrd="0" destOrd="0" presId="urn:microsoft.com/office/officeart/2005/8/layout/hProcess11"/>
    <dgm:cxn modelId="{179C6B9C-E20A-4AB9-B4F2-F3058B2020DA}" type="presParOf" srcId="{63752BF1-79E5-4DAC-8A64-77543EF26597}" destId="{1F746E26-A212-4F10-A359-BE17C55A683A}" srcOrd="1" destOrd="0" presId="urn:microsoft.com/office/officeart/2005/8/layout/hProcess11"/>
    <dgm:cxn modelId="{B8464D26-094D-4842-8125-1B557BF43149}" type="presParOf" srcId="{1F746E26-A212-4F10-A359-BE17C55A683A}" destId="{28802F85-2B0E-40CC-8C38-6A71A7828BDA}" srcOrd="0" destOrd="0" presId="urn:microsoft.com/office/officeart/2005/8/layout/hProcess11"/>
    <dgm:cxn modelId="{32ADF1B2-FB0C-435C-8C3B-7EFE651939B7}" type="presParOf" srcId="{28802F85-2B0E-40CC-8C38-6A71A7828BDA}" destId="{3B7BEBCD-8D25-49DD-B9B2-39A5DDE41EF4}" srcOrd="0" destOrd="0" presId="urn:microsoft.com/office/officeart/2005/8/layout/hProcess11"/>
    <dgm:cxn modelId="{70A22258-FF79-4C96-A6AB-09797D8BCB35}" type="presParOf" srcId="{28802F85-2B0E-40CC-8C38-6A71A7828BDA}" destId="{C3233577-30CE-4F5D-B738-C1FFA536F8FD}" srcOrd="1" destOrd="0" presId="urn:microsoft.com/office/officeart/2005/8/layout/hProcess11"/>
    <dgm:cxn modelId="{4B01AA29-87D6-40A0-BAAB-2FDE56AB1184}" type="presParOf" srcId="{28802F85-2B0E-40CC-8C38-6A71A7828BDA}" destId="{51015FC2-1DB3-4999-8A37-FE9F07F2C676}" srcOrd="2" destOrd="0" presId="urn:microsoft.com/office/officeart/2005/8/layout/hProcess11"/>
    <dgm:cxn modelId="{EFB1A003-66CB-4C9D-B80A-20F9494DA7E0}" type="presParOf" srcId="{1F746E26-A212-4F10-A359-BE17C55A683A}" destId="{0FCDE028-5353-4B79-9886-EE030CB62308}" srcOrd="1" destOrd="0" presId="urn:microsoft.com/office/officeart/2005/8/layout/hProcess11"/>
    <dgm:cxn modelId="{32D31D9B-F947-4E71-8F00-32E441A2909F}" type="presParOf" srcId="{1F746E26-A212-4F10-A359-BE17C55A683A}" destId="{BFA1A05B-6C47-4D2A-BF25-0432D4D9FDCE}" srcOrd="2" destOrd="0" presId="urn:microsoft.com/office/officeart/2005/8/layout/hProcess11"/>
    <dgm:cxn modelId="{CB021E3F-4980-43C1-AD56-502DB7244107}" type="presParOf" srcId="{BFA1A05B-6C47-4D2A-BF25-0432D4D9FDCE}" destId="{CF002CC4-3CE9-4DDB-926B-F2CF569ED9D4}" srcOrd="0" destOrd="0" presId="urn:microsoft.com/office/officeart/2005/8/layout/hProcess11"/>
    <dgm:cxn modelId="{14A043F9-6A5D-45CC-9B69-7C2513ECD2A0}" type="presParOf" srcId="{BFA1A05B-6C47-4D2A-BF25-0432D4D9FDCE}" destId="{1BA8EB98-1B24-4A55-8791-339510379AAA}" srcOrd="1" destOrd="0" presId="urn:microsoft.com/office/officeart/2005/8/layout/hProcess11"/>
    <dgm:cxn modelId="{A999F40B-8B4D-4AE2-8C2A-22A91EAECB3C}" type="presParOf" srcId="{BFA1A05B-6C47-4D2A-BF25-0432D4D9FDCE}" destId="{9C2534FB-57F3-4DE5-950E-5A91243660AB}" srcOrd="2" destOrd="0" presId="urn:microsoft.com/office/officeart/2005/8/layout/hProcess11"/>
    <dgm:cxn modelId="{FF2589DF-5FE2-4456-9060-D7BAC4A26E56}" type="presParOf" srcId="{1F746E26-A212-4F10-A359-BE17C55A683A}" destId="{DE12992F-5FD8-41B9-95B9-0C02340C8F2D}" srcOrd="3" destOrd="0" presId="urn:microsoft.com/office/officeart/2005/8/layout/hProcess11"/>
    <dgm:cxn modelId="{57051DE2-A089-47DF-A708-89E88AC2DBA2}" type="presParOf" srcId="{1F746E26-A212-4F10-A359-BE17C55A683A}" destId="{9592FDAC-C9E3-49A6-8B95-EBA4F0CA7556}" srcOrd="4" destOrd="0" presId="urn:microsoft.com/office/officeart/2005/8/layout/hProcess11"/>
    <dgm:cxn modelId="{6AC6BE1A-5483-4189-A641-3B8FB417AF42}" type="presParOf" srcId="{9592FDAC-C9E3-49A6-8B95-EBA4F0CA7556}" destId="{8101E681-3479-4F44-B478-661C5AE2E553}" srcOrd="0" destOrd="0" presId="urn:microsoft.com/office/officeart/2005/8/layout/hProcess11"/>
    <dgm:cxn modelId="{8D1CE5C8-F256-471F-87E9-F944C1AE8EA4}" type="presParOf" srcId="{9592FDAC-C9E3-49A6-8B95-EBA4F0CA7556}" destId="{B279AD5C-0AE8-4076-BF3A-A85AABECED4E}" srcOrd="1" destOrd="0" presId="urn:microsoft.com/office/officeart/2005/8/layout/hProcess11"/>
    <dgm:cxn modelId="{0BAE9CD1-4110-4219-BD4D-AD3F6E4C890F}" type="presParOf" srcId="{9592FDAC-C9E3-49A6-8B95-EBA4F0CA7556}" destId="{DE6F199E-F314-42E4-9D3C-9957E7E6634C}" srcOrd="2" destOrd="0" presId="urn:microsoft.com/office/officeart/2005/8/layout/hProcess11"/>
    <dgm:cxn modelId="{C92BE447-8DAC-4D51-8955-F2D176D12014}" type="presParOf" srcId="{1F746E26-A212-4F10-A359-BE17C55A683A}" destId="{EDF158E6-EAB2-4D76-8EA2-4A5719C68222}" srcOrd="5" destOrd="0" presId="urn:microsoft.com/office/officeart/2005/8/layout/hProcess11"/>
    <dgm:cxn modelId="{F348757D-8065-4431-81E3-50CE51047C22}" type="presParOf" srcId="{1F746E26-A212-4F10-A359-BE17C55A683A}" destId="{A5096177-6108-49B4-AF65-558135C2FAF3}" srcOrd="6" destOrd="0" presId="urn:microsoft.com/office/officeart/2005/8/layout/hProcess11"/>
    <dgm:cxn modelId="{CA6A6279-9087-471C-8C00-74A30936A25C}" type="presParOf" srcId="{A5096177-6108-49B4-AF65-558135C2FAF3}" destId="{D429F85B-A9CE-425D-8D16-C0F24B980CF0}" srcOrd="0" destOrd="0" presId="urn:microsoft.com/office/officeart/2005/8/layout/hProcess11"/>
    <dgm:cxn modelId="{7BF1AA65-0317-422D-969E-2C239D71FCA2}" type="presParOf" srcId="{A5096177-6108-49B4-AF65-558135C2FAF3}" destId="{B54AD22C-AF6B-42E1-97BA-263B41558600}" srcOrd="1" destOrd="0" presId="urn:microsoft.com/office/officeart/2005/8/layout/hProcess11"/>
    <dgm:cxn modelId="{8DD6BDB6-9D0C-49D3-BED4-3335CA2A52D0}" type="presParOf" srcId="{A5096177-6108-49B4-AF65-558135C2FAF3}" destId="{869671F4-392C-4FAD-9037-09F05217208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24282-4474-4EA3-BF93-E60A9CA22BAD}">
      <dsp:nvSpPr>
        <dsp:cNvPr id="0" name=""/>
        <dsp:cNvSpPr/>
      </dsp:nvSpPr>
      <dsp:spPr>
        <a:xfrm>
          <a:off x="0" y="1371599"/>
          <a:ext cx="9143999" cy="1828800"/>
        </a:xfrm>
        <a:prstGeom prst="notchedRightArrow">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3B7BEBCD-8D25-49DD-B9B2-39A5DDE41EF4}">
      <dsp:nvSpPr>
        <dsp:cNvPr id="0" name=""/>
        <dsp:cNvSpPr/>
      </dsp:nvSpPr>
      <dsp:spPr>
        <a:xfrm>
          <a:off x="4118" y="0"/>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113792" numCol="1" spcCol="1270" anchor="b" anchorCtr="0">
          <a:noAutofit/>
        </a:bodyPr>
        <a:lstStyle/>
        <a:p>
          <a:pPr marL="0" lvl="0" indent="0" algn="ctr" defTabSz="711200">
            <a:lnSpc>
              <a:spcPct val="90000"/>
            </a:lnSpc>
            <a:spcBef>
              <a:spcPct val="0"/>
            </a:spcBef>
            <a:spcAft>
              <a:spcPct val="35000"/>
            </a:spcAft>
            <a:buNone/>
          </a:pPr>
          <a:r>
            <a:rPr lang="en-GB" sz="1600" kern="1200" dirty="0"/>
            <a:t>Construction of Shape Functions</a:t>
          </a:r>
        </a:p>
      </dsp:txBody>
      <dsp:txXfrm>
        <a:off x="4118" y="0"/>
        <a:ext cx="1981050" cy="1828800"/>
      </dsp:txXfrm>
    </dsp:sp>
    <dsp:sp modelId="{C3233577-30CE-4F5D-B738-C1FFA536F8FD}">
      <dsp:nvSpPr>
        <dsp:cNvPr id="0" name=""/>
        <dsp:cNvSpPr/>
      </dsp:nvSpPr>
      <dsp:spPr>
        <a:xfrm>
          <a:off x="766044"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F002CC4-3CE9-4DDB-926B-F2CF569ED9D4}">
      <dsp:nvSpPr>
        <dsp:cNvPr id="0" name=""/>
        <dsp:cNvSpPr/>
      </dsp:nvSpPr>
      <dsp:spPr>
        <a:xfrm>
          <a:off x="2133649" y="2740017"/>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113792" rIns="0" bIns="0" numCol="1" spcCol="1270" anchor="t" anchorCtr="0">
          <a:noAutofit/>
        </a:bodyPr>
        <a:lstStyle/>
        <a:p>
          <a:pPr marL="0" lvl="0" indent="0" algn="ctr" defTabSz="711200">
            <a:lnSpc>
              <a:spcPct val="90000"/>
            </a:lnSpc>
            <a:spcBef>
              <a:spcPct val="0"/>
            </a:spcBef>
            <a:spcAft>
              <a:spcPct val="35000"/>
            </a:spcAft>
            <a:buNone/>
          </a:pPr>
          <a:r>
            <a:rPr lang="en-GB" sz="1600" kern="1200" dirty="0"/>
            <a:t>Calculation of Strain Matrix </a:t>
          </a:r>
        </a:p>
      </dsp:txBody>
      <dsp:txXfrm>
        <a:off x="2133649" y="2740017"/>
        <a:ext cx="1981050" cy="1828800"/>
      </dsp:txXfrm>
    </dsp:sp>
    <dsp:sp modelId="{1BA8EB98-1B24-4A55-8791-339510379AAA}">
      <dsp:nvSpPr>
        <dsp:cNvPr id="0" name=""/>
        <dsp:cNvSpPr/>
      </dsp:nvSpPr>
      <dsp:spPr>
        <a:xfrm>
          <a:off x="2846147"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101E681-3479-4F44-B478-661C5AE2E553}">
      <dsp:nvSpPr>
        <dsp:cNvPr id="0" name=""/>
        <dsp:cNvSpPr/>
      </dsp:nvSpPr>
      <dsp:spPr>
        <a:xfrm>
          <a:off x="4164325" y="0"/>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113792" numCol="1" spcCol="1270" anchor="b" anchorCtr="0">
          <a:noAutofit/>
        </a:bodyPr>
        <a:lstStyle/>
        <a:p>
          <a:pPr marL="0" lvl="0" indent="0" algn="ctr" defTabSz="711200">
            <a:lnSpc>
              <a:spcPct val="90000"/>
            </a:lnSpc>
            <a:spcBef>
              <a:spcPct val="0"/>
            </a:spcBef>
            <a:spcAft>
              <a:spcPct val="35000"/>
            </a:spcAft>
            <a:buNone/>
          </a:pPr>
          <a:r>
            <a:rPr lang="en-GB" sz="1600" kern="1200" dirty="0"/>
            <a:t>Construction of Element Stiffness/Mass/Force Matrices in Local Coordinate System</a:t>
          </a:r>
        </a:p>
      </dsp:txBody>
      <dsp:txXfrm>
        <a:off x="4164325" y="0"/>
        <a:ext cx="1981050" cy="1828800"/>
      </dsp:txXfrm>
    </dsp:sp>
    <dsp:sp modelId="{B279AD5C-0AE8-4076-BF3A-A85AABECED4E}">
      <dsp:nvSpPr>
        <dsp:cNvPr id="0" name=""/>
        <dsp:cNvSpPr/>
      </dsp:nvSpPr>
      <dsp:spPr>
        <a:xfrm>
          <a:off x="4926251"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429F85B-A9CE-425D-8D16-C0F24B980CF0}">
      <dsp:nvSpPr>
        <dsp:cNvPr id="0" name=""/>
        <dsp:cNvSpPr/>
      </dsp:nvSpPr>
      <dsp:spPr>
        <a:xfrm>
          <a:off x="6244429" y="2743199"/>
          <a:ext cx="1981050" cy="18288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109728" rIns="0" bIns="113792" numCol="1" spcCol="1270" anchor="t" anchorCtr="0">
          <a:noAutofit/>
        </a:bodyPr>
        <a:lstStyle/>
        <a:p>
          <a:pPr marL="0" lvl="0" indent="0" algn="ctr" defTabSz="711200">
            <a:lnSpc>
              <a:spcPct val="90000"/>
            </a:lnSpc>
            <a:spcBef>
              <a:spcPct val="0"/>
            </a:spcBef>
            <a:spcAft>
              <a:spcPct val="35000"/>
            </a:spcAft>
            <a:buNone/>
          </a:pPr>
          <a:r>
            <a:rPr lang="en-GB" sz="1600" kern="1200" dirty="0"/>
            <a:t>Forming Global Stiffness/Mass/Force Matrices in Global Coordinate System</a:t>
          </a:r>
        </a:p>
      </dsp:txBody>
      <dsp:txXfrm>
        <a:off x="6244429" y="2743199"/>
        <a:ext cx="1981050" cy="1828800"/>
      </dsp:txXfrm>
    </dsp:sp>
    <dsp:sp modelId="{B54AD22C-AF6B-42E1-97BA-263B41558600}">
      <dsp:nvSpPr>
        <dsp:cNvPr id="0" name=""/>
        <dsp:cNvSpPr/>
      </dsp:nvSpPr>
      <dsp:spPr>
        <a:xfrm>
          <a:off x="7006354" y="2057400"/>
          <a:ext cx="457200" cy="45720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7.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2DF304E0-55F5-4AD3-BFD5-B0A346A721C6}" type="datetimeFigureOut">
              <a:rPr lang="en-GB" smtClean="0"/>
              <a:pPr/>
              <a:t>15/11/2021</a:t>
            </a:fld>
            <a:endParaRPr lang="en-GB"/>
          </a:p>
        </p:txBody>
      </p:sp>
      <p:sp>
        <p:nvSpPr>
          <p:cNvPr id="4" name="Slide Image Placeholder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52E7778C-FE3B-4F2B-AFB8-C9F6F858CD53}" type="slidenum">
              <a:rPr lang="en-GB" smtClean="0"/>
              <a:pPr/>
              <a:t>‹#›</a:t>
            </a:fld>
            <a:endParaRPr lang="en-GB"/>
          </a:p>
        </p:txBody>
      </p:sp>
    </p:spTree>
    <p:extLst>
      <p:ext uri="{BB962C8B-B14F-4D97-AF65-F5344CB8AC3E}">
        <p14:creationId xmlns:p14="http://schemas.microsoft.com/office/powerpoint/2010/main" val="14528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E7778C-FE3B-4F2B-AFB8-C9F6F858CD53}" type="slidenum">
              <a:rPr lang="en-GB" smtClean="0"/>
              <a:pPr/>
              <a:t>4</a:t>
            </a:fld>
            <a:endParaRPr lang="en-GB"/>
          </a:p>
        </p:txBody>
      </p:sp>
    </p:spTree>
    <p:extLst>
      <p:ext uri="{BB962C8B-B14F-4D97-AF65-F5344CB8AC3E}">
        <p14:creationId xmlns:p14="http://schemas.microsoft.com/office/powerpoint/2010/main" val="97327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5772BC5-332D-4760-A2EA-74B586E6B8E1}" type="datetime1">
              <a:rPr lang="en-GB" smtClean="0"/>
              <a:pPr/>
              <a:t>15/11/2021</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632C86-C6EA-4907-9E5F-61C4946B8008}" type="datetime1">
              <a:rPr lang="en-GB" smtClean="0"/>
              <a:pPr/>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A747D-AE3D-4D5D-8B12-85F07A6732D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6AA747D-AE3D-4D5D-8B12-85F07A6732DE}"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B8B350-B5D3-445A-879B-64E1C2985510}" type="datetime1">
              <a:rPr lang="en-GB" smtClean="0"/>
              <a:pPr/>
              <a:t>15/11/2021</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shade val="75000"/>
                  </a:schemeClr>
                </a:solidFill>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A60978AC-7BD0-402A-988C-4A5800E43688}" type="datetime1">
              <a:rPr lang="en-GB" smtClean="0"/>
              <a:pPr/>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46AA747D-AE3D-4D5D-8B12-85F07A6732DE}"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ariody)"/>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50EF1EF-D236-47FA-84AE-B0F96520DD5B}" type="datetime1">
              <a:rPr lang="en-GB" smtClean="0"/>
              <a:pPr/>
              <a:t>15/11/2021</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Arial" panose="020B0604020202020204" pitchFamily="34" charset="0"/>
                <a:cs typeface="Arial" panose="020B0604020202020204" pitchFamily="34" charset="0"/>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lgn="l">
              <a:defRPr/>
            </a:lvl1pPr>
          </a:lstStyle>
          <a:p>
            <a:r>
              <a:rPr kumimoji="0" lang="en-US" dirty="0"/>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34E50114-5487-40AB-B2EC-7A59D83ABD5A}" type="datetime1">
              <a:rPr lang="en-GB" smtClean="0"/>
              <a:pPr/>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A747D-AE3D-4D5D-8B12-85F07A6732DE}"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8A4FEAC-9B45-4D29-AEC3-BBEF670256F7}" type="datetime1">
              <a:rPr lang="en-GB" smtClean="0"/>
              <a:pPr/>
              <a:t>15/11/2021</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AA747D-AE3D-4D5D-8B12-85F07A6732DE}"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59EA691-148B-4307-9A7F-6C0A4732307B}" type="datetime1">
              <a:rPr lang="en-GB" smtClean="0"/>
              <a:pPr/>
              <a:t>15/11/2021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46AA747D-AE3D-4D5D-8B12-85F07A6732D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FD25230-C8AC-4F1E-B85D-CCDAEEB28809}" type="datetime1">
              <a:rPr lang="en-GB" smtClean="0"/>
              <a:pPr/>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AA747D-AE3D-4D5D-8B12-85F07A6732D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F5C04D1-B898-4ABF-AB66-A3B86F8059CB}" type="datetime1">
              <a:rPr lang="en-GB" smtClean="0"/>
              <a:pPr/>
              <a:t>15/11/2021</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6AA747D-AE3D-4D5D-8B12-85F07A6732DE}"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E804FDE-380F-42F6-BF4B-D5A43956792C}" type="datetime1">
              <a:rPr lang="en-GB" smtClean="0"/>
              <a:pPr/>
              <a:t>15/11/2021</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1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6DD2B41-2B9A-49C4-82E2-E50AC5878B29}" type="datetime1">
              <a:rPr lang="en-GB" smtClean="0"/>
              <a:pPr/>
              <a:t>15/11/2021</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AA747D-AE3D-4D5D-8B12-85F07A6732DE}"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0.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10" Type="http://schemas.openxmlformats.org/officeDocument/2006/relationships/image" Target="../media/image21.png"/><Relationship Id="rId4" Type="http://schemas.openxmlformats.org/officeDocument/2006/relationships/oleObject" Target="../embeddings/oleObject2.bin"/><Relationship Id="rId9"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image" Target="../media/image23.wmf"/><Relationship Id="rId5" Type="http://schemas.openxmlformats.org/officeDocument/2006/relationships/image" Target="../media/image24.png"/><Relationship Id="rId10" Type="http://schemas.openxmlformats.org/officeDocument/2006/relationships/oleObject" Target="../embeddings/oleObject7.bin"/><Relationship Id="rId4" Type="http://schemas.openxmlformats.org/officeDocument/2006/relationships/image" Target="../media/image16.wmf"/><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15.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9.wmf"/><Relationship Id="rId10" Type="http://schemas.openxmlformats.org/officeDocument/2006/relationships/image" Target="../media/image30.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28.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5.pn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37.wmf"/></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7.wmf"/></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By</a:t>
            </a:r>
          </a:p>
          <a:p>
            <a:r>
              <a:rPr lang="en-GB" dirty="0"/>
              <a:t>Dr. </a:t>
            </a:r>
            <a:r>
              <a:rPr lang="en-GB" dirty="0" err="1"/>
              <a:t>Mahdi</a:t>
            </a:r>
            <a:r>
              <a:rPr lang="en-GB" dirty="0"/>
              <a:t> </a:t>
            </a:r>
            <a:r>
              <a:rPr lang="en-GB" dirty="0" err="1"/>
              <a:t>Damghani</a:t>
            </a:r>
            <a:endParaRPr lang="en-GB" dirty="0"/>
          </a:p>
          <a:p>
            <a:endParaRPr lang="en-GB" dirty="0"/>
          </a:p>
          <a:p>
            <a:r>
              <a:rPr lang="en-GB"/>
              <a:t>2021-2022</a:t>
            </a:r>
            <a:endParaRPr lang="en-GB" dirty="0"/>
          </a:p>
        </p:txBody>
      </p:sp>
      <p:sp>
        <p:nvSpPr>
          <p:cNvPr id="2" name="Title 1"/>
          <p:cNvSpPr>
            <a:spLocks noGrp="1"/>
          </p:cNvSpPr>
          <p:nvPr>
            <p:ph type="ctrTitle"/>
          </p:nvPr>
        </p:nvSpPr>
        <p:spPr/>
        <p:txBody>
          <a:bodyPr>
            <a:normAutofit fontScale="90000"/>
          </a:bodyPr>
          <a:lstStyle/>
          <a:p>
            <a:r>
              <a:rPr lang="en-GB" dirty="0"/>
              <a:t>Structural Design and Inspection-Finite Element Method (Frames)</a:t>
            </a:r>
          </a:p>
        </p:txBody>
      </p:sp>
      <p:sp>
        <p:nvSpPr>
          <p:cNvPr id="4" name="Slide Number Placeholder 3"/>
          <p:cNvSpPr>
            <a:spLocks noGrp="1"/>
          </p:cNvSpPr>
          <p:nvPr>
            <p:ph type="sldNum" sz="quarter" idx="12"/>
          </p:nvPr>
        </p:nvSpPr>
        <p:spPr/>
        <p:txBody>
          <a:bodyPr/>
          <a:lstStyle/>
          <a:p>
            <a:fld id="{46AA747D-AE3D-4D5D-8B12-85F07A6732DE}"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Finite Element Analysis (FEA) process</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10</a:t>
            </a:fld>
            <a:endParaRPr lang="en-GB"/>
          </a:p>
        </p:txBody>
      </p:sp>
      <p:graphicFrame>
        <p:nvGraphicFramePr>
          <p:cNvPr id="5" name="Content Placeholder 4"/>
          <p:cNvGraphicFramePr>
            <a:graphicFrameLocks noGrp="1"/>
          </p:cNvGraphicFramePr>
          <p:nvPr>
            <p:ph sz="quarter" idx="1"/>
          </p:nvPr>
        </p:nvGraphicFramePr>
        <p:xfrm>
          <a:off x="0" y="1527175"/>
          <a:ext cx="914399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Displacement in FEM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11</a:t>
            </a:fld>
            <a:endParaRPr lang="en-GB"/>
          </a:p>
        </p:txBody>
      </p:sp>
      <p:sp>
        <p:nvSpPr>
          <p:cNvPr id="4" name="Content Placeholder 3"/>
          <p:cNvSpPr>
            <a:spLocks noGrp="1"/>
          </p:cNvSpPr>
          <p:nvPr>
            <p:ph sz="quarter" idx="1"/>
          </p:nvPr>
        </p:nvSpPr>
        <p:spPr>
          <a:xfrm>
            <a:off x="301752" y="1527048"/>
            <a:ext cx="8503920" cy="987552"/>
          </a:xfrm>
        </p:spPr>
        <p:txBody>
          <a:bodyPr/>
          <a:lstStyle/>
          <a:p>
            <a:r>
              <a:rPr lang="en-GB" dirty="0"/>
              <a:t>In finite element methods the displacement for an element is written in the form;</a:t>
            </a:r>
          </a:p>
        </p:txBody>
      </p:sp>
      <p:graphicFrame>
        <p:nvGraphicFramePr>
          <p:cNvPr id="5" name="Object 4"/>
          <p:cNvGraphicFramePr>
            <a:graphicFrameLocks noChangeAspect="1"/>
          </p:cNvGraphicFramePr>
          <p:nvPr/>
        </p:nvGraphicFramePr>
        <p:xfrm>
          <a:off x="3556000" y="2622550"/>
          <a:ext cx="2311400" cy="577850"/>
        </p:xfrm>
        <a:graphic>
          <a:graphicData uri="http://schemas.openxmlformats.org/presentationml/2006/ole">
            <mc:AlternateContent xmlns:mc="http://schemas.openxmlformats.org/markup-compatibility/2006">
              <mc:Choice xmlns:v="urn:schemas-microsoft-com:vml" Requires="v">
                <p:oleObj spid="_x0000_s2188" name="Equation" r:id="rId3" imgW="965200" imgH="241300" progId="Equation.3">
                  <p:embed/>
                </p:oleObj>
              </mc:Choice>
              <mc:Fallback>
                <p:oleObj name="Equation" r:id="rId3" imgW="965200" imgH="241300" progId="Equation.3">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2622550"/>
                        <a:ext cx="231140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ular Callout 6"/>
          <p:cNvSpPr/>
          <p:nvPr/>
        </p:nvSpPr>
        <p:spPr>
          <a:xfrm>
            <a:off x="304800" y="3810000"/>
            <a:ext cx="2590800" cy="533400"/>
          </a:xfrm>
          <a:prstGeom prst="wedgeRectCallout">
            <a:avLst>
              <a:gd name="adj1" fmla="val 87290"/>
              <a:gd name="adj2" fmla="val -180358"/>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Approximated displacement within the element</a:t>
            </a:r>
          </a:p>
        </p:txBody>
      </p:sp>
      <p:sp>
        <p:nvSpPr>
          <p:cNvPr id="8" name="Rectangular Callout 7"/>
          <p:cNvSpPr/>
          <p:nvPr/>
        </p:nvSpPr>
        <p:spPr>
          <a:xfrm>
            <a:off x="3581400" y="3810000"/>
            <a:ext cx="1828800" cy="381000"/>
          </a:xfrm>
          <a:prstGeom prst="wedgeRectCallout">
            <a:avLst>
              <a:gd name="adj1" fmla="val 24999"/>
              <a:gd name="adj2" fmla="val -261037"/>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Shape function</a:t>
            </a:r>
          </a:p>
        </p:txBody>
      </p:sp>
      <p:sp>
        <p:nvSpPr>
          <p:cNvPr id="9" name="Rectangular Callout 8"/>
          <p:cNvSpPr/>
          <p:nvPr/>
        </p:nvSpPr>
        <p:spPr>
          <a:xfrm>
            <a:off x="6096000" y="3810000"/>
            <a:ext cx="2819400" cy="495300"/>
          </a:xfrm>
          <a:prstGeom prst="wedgeRectCallout">
            <a:avLst>
              <a:gd name="adj1" fmla="val -59332"/>
              <a:gd name="adj2" fmla="val -204636"/>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Vectors of displacements at the two nodes of the element</a:t>
            </a:r>
          </a:p>
        </p:txBody>
      </p:sp>
      <p:sp>
        <p:nvSpPr>
          <p:cNvPr id="13" name="Flowchart: Process 12"/>
          <p:cNvSpPr/>
          <p:nvPr/>
        </p:nvSpPr>
        <p:spPr>
          <a:xfrm>
            <a:off x="3581400" y="4267200"/>
            <a:ext cx="1828800" cy="1905000"/>
          </a:xfrm>
          <a:prstGeom prst="flowChartProcess">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latin typeface="Arial" panose="020B0604020202020204" pitchFamily="34" charset="0"/>
                <a:cs typeface="Arial" panose="020B0604020202020204" pitchFamily="34" charset="0"/>
              </a:rPr>
              <a:t>This function approximates displacements within the element by just having displacements at the two nodes, i.e. </a:t>
            </a:r>
            <a:r>
              <a:rPr lang="en-GB" sz="1500" b="1" dirty="0">
                <a:solidFill>
                  <a:schemeClr val="tx1"/>
                </a:solidFill>
                <a:latin typeface="Arial" panose="020B0604020202020204" pitchFamily="34" charset="0"/>
                <a:cs typeface="Arial" panose="020B0604020202020204" pitchFamily="34" charset="0"/>
              </a:rPr>
              <a:t>d</a:t>
            </a:r>
            <a:r>
              <a:rPr lang="en-GB" sz="1500" baseline="-25000" dirty="0">
                <a:solidFill>
                  <a:schemeClr val="tx1"/>
                </a:solidFill>
                <a:latin typeface="Arial" panose="020B0604020202020204" pitchFamily="34" charset="0"/>
                <a:cs typeface="Arial" panose="020B0604020202020204" pitchFamily="34" charset="0"/>
              </a:rPr>
              <a:t>e</a:t>
            </a:r>
          </a:p>
        </p:txBody>
      </p:sp>
      <p:sp>
        <p:nvSpPr>
          <p:cNvPr id="14" name="Up Ribbon 13"/>
          <p:cNvSpPr/>
          <p:nvPr/>
        </p:nvSpPr>
        <p:spPr>
          <a:xfrm>
            <a:off x="228600" y="4876800"/>
            <a:ext cx="3124200" cy="990600"/>
          </a:xfrm>
          <a:prstGeom prst="ribbon2">
            <a:avLst/>
          </a:prstGeom>
          <a:solidFill>
            <a:srgbClr val="FFC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lumMod val="25000"/>
                  </a:schemeClr>
                </a:solidFill>
              </a:rPr>
              <a:t>Question:</a:t>
            </a:r>
          </a:p>
          <a:p>
            <a:pPr algn="ctr"/>
            <a:r>
              <a:rPr lang="en-GB" sz="1600" dirty="0">
                <a:solidFill>
                  <a:schemeClr val="bg2">
                    <a:lumMod val="25000"/>
                  </a:schemeClr>
                </a:solidFill>
              </a:rPr>
              <a:t>What should be </a:t>
            </a:r>
            <a:r>
              <a:rPr lang="en-GB" sz="1600" b="1" dirty="0">
                <a:solidFill>
                  <a:schemeClr val="bg2">
                    <a:lumMod val="25000"/>
                  </a:schemeClr>
                </a:solidFill>
              </a:rPr>
              <a:t>N</a:t>
            </a:r>
            <a:r>
              <a:rPr lang="en-GB" sz="1600" dirty="0">
                <a:solidFill>
                  <a:schemeClr val="bg2">
                    <a:lumMod val="25000"/>
                  </a:schemeClr>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Displacement in FEM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12</a:t>
            </a:fld>
            <a:endParaRPr lang="en-GB"/>
          </a:p>
        </p:txBody>
      </p:sp>
      <p:sp>
        <p:nvSpPr>
          <p:cNvPr id="4" name="Content Placeholder 3"/>
          <p:cNvSpPr>
            <a:spLocks noGrp="1"/>
          </p:cNvSpPr>
          <p:nvPr>
            <p:ph sz="quarter" idx="1"/>
          </p:nvPr>
        </p:nvSpPr>
        <p:spPr>
          <a:xfrm>
            <a:off x="301752" y="1524000"/>
            <a:ext cx="4059936" cy="4572000"/>
          </a:xfrm>
        </p:spPr>
        <p:txBody>
          <a:bodyPr/>
          <a:lstStyle/>
          <a:p>
            <a:r>
              <a:rPr lang="en-GB" dirty="0"/>
              <a:t>Element displacement vector for general 2D frame element is;</a:t>
            </a:r>
          </a:p>
        </p:txBody>
      </p:sp>
      <p:pic>
        <p:nvPicPr>
          <p:cNvPr id="94210" name="Picture 2"/>
          <p:cNvPicPr>
            <a:picLocks noChangeAspect="1" noChangeArrowheads="1"/>
          </p:cNvPicPr>
          <p:nvPr/>
        </p:nvPicPr>
        <p:blipFill>
          <a:blip r:embed="rId2" cstate="print"/>
          <a:srcRect/>
          <a:stretch>
            <a:fillRect/>
          </a:stretch>
        </p:blipFill>
        <p:spPr bwMode="auto">
          <a:xfrm>
            <a:off x="533400" y="4191000"/>
            <a:ext cx="5763039" cy="2119311"/>
          </a:xfrm>
          <a:prstGeom prst="rect">
            <a:avLst/>
          </a:prstGeom>
          <a:noFill/>
          <a:ln w="9525">
            <a:solidFill>
              <a:schemeClr val="tx1"/>
            </a:solid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105401" y="1438273"/>
            <a:ext cx="3811834" cy="2624875"/>
          </a:xfrm>
          <a:prstGeom prst="rect">
            <a:avLst/>
          </a:prstGeom>
          <a:noFill/>
          <a:ln w="9525">
            <a:solidFill>
              <a:schemeClr val="tx1"/>
            </a:solidFill>
            <a:miter lim="800000"/>
            <a:headEnd/>
            <a:tailEnd/>
          </a:ln>
        </p:spPr>
      </p:pic>
      <p:sp>
        <p:nvSpPr>
          <p:cNvPr id="5" name="Rectangular Callout 4"/>
          <p:cNvSpPr/>
          <p:nvPr/>
        </p:nvSpPr>
        <p:spPr>
          <a:xfrm>
            <a:off x="2039294" y="4191000"/>
            <a:ext cx="457200" cy="1066800"/>
          </a:xfrm>
          <a:prstGeom prst="wedgeRectCallout">
            <a:avLst>
              <a:gd name="adj1" fmla="val 862336"/>
              <a:gd name="adj2" fmla="val -163243"/>
            </a:avLst>
          </a:prstGeom>
          <a:solidFill>
            <a:schemeClr val="accent2">
              <a:tint val="45000"/>
              <a:alpha val="42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8" name="Rectangular Callout 7"/>
          <p:cNvSpPr/>
          <p:nvPr/>
        </p:nvSpPr>
        <p:spPr>
          <a:xfrm>
            <a:off x="2039294" y="5307592"/>
            <a:ext cx="457200" cy="1066800"/>
          </a:xfrm>
          <a:prstGeom prst="wedgeRectCallout">
            <a:avLst>
              <a:gd name="adj1" fmla="val 1220752"/>
              <a:gd name="adj2" fmla="val -327034"/>
            </a:avLst>
          </a:prstGeom>
          <a:solidFill>
            <a:schemeClr val="accent1">
              <a:tint val="45000"/>
              <a:alpha val="34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Shape function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13</a:t>
            </a:fld>
            <a:endParaRPr lang="en-GB"/>
          </a:p>
        </p:txBody>
      </p:sp>
      <p:sp>
        <p:nvSpPr>
          <p:cNvPr id="4" name="Content Placeholder 3"/>
          <p:cNvSpPr>
            <a:spLocks noGrp="1"/>
          </p:cNvSpPr>
          <p:nvPr>
            <p:ph sz="quarter" idx="1"/>
          </p:nvPr>
        </p:nvSpPr>
        <p:spPr/>
        <p:txBody>
          <a:bodyPr/>
          <a:lstStyle/>
          <a:p>
            <a:r>
              <a:rPr lang="en-GB" dirty="0"/>
              <a:t>For this case we </a:t>
            </a:r>
            <a:r>
              <a:rPr lang="en-GB" i="1" u="sng" dirty="0"/>
              <a:t>do not need </a:t>
            </a:r>
            <a:r>
              <a:rPr lang="en-GB" dirty="0"/>
              <a:t>to re-calculate shape functions as we have already done this for truss (axial deformation) elements and beam (transverse deformation and in plane rotation) elements;</a:t>
            </a:r>
          </a:p>
          <a:p>
            <a:pPr marL="0" indent="0">
              <a:buNone/>
            </a:pPr>
            <a:endParaRPr lang="en-GB" dirty="0"/>
          </a:p>
          <a:p>
            <a:r>
              <a:rPr lang="en-GB" dirty="0"/>
              <a:t>For frame elements we just combine stiffness matrix of truss elements with beam elements.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Shape function for truss elements</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14</a:t>
            </a:fld>
            <a:endParaRPr lang="en-GB"/>
          </a:p>
        </p:txBody>
      </p:sp>
      <p:pic>
        <p:nvPicPr>
          <p:cNvPr id="5" name="Picture 4"/>
          <p:cNvPicPr>
            <a:picLocks noChangeAspect="1" noChangeArrowheads="1"/>
          </p:cNvPicPr>
          <p:nvPr/>
        </p:nvPicPr>
        <p:blipFill>
          <a:blip r:embed="rId3" cstate="print"/>
          <a:srcRect/>
          <a:stretch>
            <a:fillRect/>
          </a:stretch>
        </p:blipFill>
        <p:spPr bwMode="auto">
          <a:xfrm>
            <a:off x="4898772" y="1447800"/>
            <a:ext cx="4016628" cy="3005782"/>
          </a:xfrm>
          <a:prstGeom prst="rect">
            <a:avLst/>
          </a:prstGeom>
          <a:noFill/>
          <a:ln w="9525">
            <a:solidFill>
              <a:schemeClr val="tx1"/>
            </a:solidFill>
            <a:miter lim="800000"/>
            <a:headEnd/>
            <a:tailEnd/>
          </a:ln>
        </p:spPr>
      </p:pic>
      <p:graphicFrame>
        <p:nvGraphicFramePr>
          <p:cNvPr id="7" name="Object 6"/>
          <p:cNvGraphicFramePr>
            <a:graphicFrameLocks noChangeAspect="1"/>
          </p:cNvGraphicFramePr>
          <p:nvPr>
            <p:extLst>
              <p:ext uri="{D42A27DB-BD31-4B8C-83A1-F6EECF244321}">
                <p14:modId xmlns:p14="http://schemas.microsoft.com/office/powerpoint/2010/main" val="2092968911"/>
              </p:ext>
            </p:extLst>
          </p:nvPr>
        </p:nvGraphicFramePr>
        <p:xfrm>
          <a:off x="206718" y="1447800"/>
          <a:ext cx="1831848" cy="457962"/>
        </p:xfrm>
        <a:graphic>
          <a:graphicData uri="http://schemas.openxmlformats.org/presentationml/2006/ole">
            <mc:AlternateContent xmlns:mc="http://schemas.openxmlformats.org/markup-compatibility/2006">
              <mc:Choice xmlns:v="urn:schemas-microsoft-com:vml" Requires="v">
                <p:oleObj spid="_x0000_s103669" name="Equation" r:id="rId4" imgW="965200" imgH="241300" progId="Equation.3">
                  <p:embed/>
                </p:oleObj>
              </mc:Choice>
              <mc:Fallback>
                <p:oleObj name="Equation" r:id="rId4" imgW="9652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718" y="1447800"/>
                        <a:ext cx="1831848" cy="457962"/>
                      </a:xfrm>
                      <a:prstGeom prst="rect">
                        <a:avLst/>
                      </a:prstGeom>
                      <a:noFill/>
                      <a:ln>
                        <a:solidFill>
                          <a:schemeClr val="tx1"/>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02981998"/>
              </p:ext>
            </p:extLst>
          </p:nvPr>
        </p:nvGraphicFramePr>
        <p:xfrm>
          <a:off x="206718" y="1948717"/>
          <a:ext cx="2887645" cy="914400"/>
        </p:xfrm>
        <a:graphic>
          <a:graphicData uri="http://schemas.openxmlformats.org/presentationml/2006/ole">
            <mc:AlternateContent xmlns:mc="http://schemas.openxmlformats.org/markup-compatibility/2006">
              <mc:Choice xmlns:v="urn:schemas-microsoft-com:vml" Requires="v">
                <p:oleObj spid="_x0000_s103670" name="Equation" r:id="rId6" imgW="1523880" imgH="482400" progId="Equation.3">
                  <p:embed/>
                </p:oleObj>
              </mc:Choice>
              <mc:Fallback>
                <p:oleObj name="Equation" r:id="rId6" imgW="1523880" imgH="482400" progId="Equation.3">
                  <p:embed/>
                  <p:pic>
                    <p:nvPicPr>
                      <p:cNvPr id="0" name=""/>
                      <p:cNvPicPr>
                        <a:picLocks noChangeAspect="1" noChangeArrowheads="1"/>
                      </p:cNvPicPr>
                      <p:nvPr/>
                    </p:nvPicPr>
                    <p:blipFill>
                      <a:blip r:embed="rId7"/>
                      <a:srcRect/>
                      <a:stretch>
                        <a:fillRect/>
                      </a:stretch>
                    </p:blipFill>
                    <p:spPr bwMode="auto">
                      <a:xfrm>
                        <a:off x="206718" y="1948717"/>
                        <a:ext cx="2887645" cy="914400"/>
                      </a:xfrm>
                      <a:prstGeom prst="rect">
                        <a:avLst/>
                      </a:prstGeom>
                      <a:noFill/>
                      <a:ln>
                        <a:solidFill>
                          <a:schemeClr val="tx1"/>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26472276"/>
              </p:ext>
            </p:extLst>
          </p:nvPr>
        </p:nvGraphicFramePr>
        <p:xfrm>
          <a:off x="206718" y="2906071"/>
          <a:ext cx="3282950" cy="903929"/>
        </p:xfrm>
        <a:graphic>
          <a:graphicData uri="http://schemas.openxmlformats.org/presentationml/2006/ole">
            <mc:AlternateContent xmlns:mc="http://schemas.openxmlformats.org/markup-compatibility/2006">
              <mc:Choice xmlns:v="urn:schemas-microsoft-com:vml" Requires="v">
                <p:oleObj spid="_x0000_s103671" name="Equation" r:id="rId8" imgW="1752480" imgH="482400" progId="Equation.3">
                  <p:embed/>
                </p:oleObj>
              </mc:Choice>
              <mc:Fallback>
                <p:oleObj name="Equation" r:id="rId8" imgW="1752480" imgH="482400" progId="Equation.3">
                  <p:embed/>
                  <p:pic>
                    <p:nvPicPr>
                      <p:cNvPr id="0" name=""/>
                      <p:cNvPicPr>
                        <a:picLocks noChangeAspect="1" noChangeArrowheads="1"/>
                      </p:cNvPicPr>
                      <p:nvPr/>
                    </p:nvPicPr>
                    <p:blipFill>
                      <a:blip r:embed="rId9"/>
                      <a:srcRect/>
                      <a:stretch>
                        <a:fillRect/>
                      </a:stretch>
                    </p:blipFill>
                    <p:spPr bwMode="auto">
                      <a:xfrm>
                        <a:off x="206718" y="2906071"/>
                        <a:ext cx="3282950" cy="903929"/>
                      </a:xfrm>
                      <a:prstGeom prst="rect">
                        <a:avLst/>
                      </a:prstGeom>
                      <a:noFill/>
                      <a:ln>
                        <a:solidFill>
                          <a:schemeClr val="tx1"/>
                        </a:solidFill>
                      </a:ln>
                    </p:spPr>
                  </p:pic>
                </p:oleObj>
              </mc:Fallback>
            </mc:AlternateContent>
          </a:graphicData>
        </a:graphic>
      </p:graphicFrame>
      <p:pic>
        <p:nvPicPr>
          <p:cNvPr id="11" name="Picture 10"/>
          <p:cNvPicPr>
            <a:picLocks noChangeAspect="1"/>
          </p:cNvPicPr>
          <p:nvPr/>
        </p:nvPicPr>
        <p:blipFill>
          <a:blip r:embed="rId10"/>
          <a:stretch>
            <a:fillRect/>
          </a:stretch>
        </p:blipFill>
        <p:spPr>
          <a:xfrm>
            <a:off x="206718" y="3869552"/>
            <a:ext cx="4571429" cy="2742857"/>
          </a:xfrm>
          <a:prstGeom prst="rect">
            <a:avLst/>
          </a:prstGeom>
          <a:ln>
            <a:solidFill>
              <a:schemeClr val="tx1"/>
            </a:solidFill>
          </a:ln>
        </p:spPr>
      </p:pic>
      <p:sp>
        <p:nvSpPr>
          <p:cNvPr id="4" name="Oval Callout 3"/>
          <p:cNvSpPr/>
          <p:nvPr/>
        </p:nvSpPr>
        <p:spPr>
          <a:xfrm>
            <a:off x="1447800" y="2438400"/>
            <a:ext cx="514566" cy="348517"/>
          </a:xfrm>
          <a:prstGeom prst="wedgeEllipseCallout">
            <a:avLst>
              <a:gd name="adj1" fmla="val 1143914"/>
              <a:gd name="adj2" fmla="val 213168"/>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0" name="Oval Callout 9"/>
          <p:cNvSpPr/>
          <p:nvPr/>
        </p:nvSpPr>
        <p:spPr>
          <a:xfrm>
            <a:off x="1952242" y="2019300"/>
            <a:ext cx="514566" cy="348517"/>
          </a:xfrm>
          <a:prstGeom prst="wedgeEllipseCallout">
            <a:avLst>
              <a:gd name="adj1" fmla="val 1247721"/>
              <a:gd name="adj2" fmla="val -153109"/>
            </a:avLst>
          </a:prstGeom>
          <a:solidFill>
            <a:schemeClr val="accent6">
              <a:tint val="45000"/>
              <a:alpha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9579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Reminder: Shape function for beam elements</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15</a:t>
            </a:fld>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2103367447"/>
              </p:ext>
            </p:extLst>
          </p:nvPr>
        </p:nvGraphicFramePr>
        <p:xfrm>
          <a:off x="179559" y="1447800"/>
          <a:ext cx="1831848" cy="457962"/>
        </p:xfrm>
        <a:graphic>
          <a:graphicData uri="http://schemas.openxmlformats.org/presentationml/2006/ole">
            <mc:AlternateContent xmlns:mc="http://schemas.openxmlformats.org/markup-compatibility/2006">
              <mc:Choice xmlns:v="urn:schemas-microsoft-com:vml" Requires="v">
                <p:oleObj spid="_x0000_s104681" name="Equation" r:id="rId3" imgW="965200" imgH="241300" progId="Equation.3">
                  <p:embed/>
                </p:oleObj>
              </mc:Choice>
              <mc:Fallback>
                <p:oleObj name="Equation" r:id="rId3" imgW="9652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59" y="1447800"/>
                        <a:ext cx="1831848" cy="457962"/>
                      </a:xfrm>
                      <a:prstGeom prst="rect">
                        <a:avLst/>
                      </a:prstGeom>
                      <a:noFill/>
                      <a:ln>
                        <a:solidFill>
                          <a:schemeClr val="tx1"/>
                        </a:solidFill>
                      </a:ln>
                    </p:spPr>
                  </p:pic>
                </p:oleObj>
              </mc:Fallback>
            </mc:AlternateContent>
          </a:graphicData>
        </a:graphic>
      </p:graphicFrame>
      <p:pic>
        <p:nvPicPr>
          <p:cNvPr id="10" name="Picture 1"/>
          <p:cNvPicPr>
            <a:picLocks noChangeAspect="1" noChangeArrowheads="1"/>
          </p:cNvPicPr>
          <p:nvPr/>
        </p:nvPicPr>
        <p:blipFill>
          <a:blip r:embed="rId5" cstate="print"/>
          <a:srcRect/>
          <a:stretch>
            <a:fillRect/>
          </a:stretch>
        </p:blipFill>
        <p:spPr bwMode="auto">
          <a:xfrm>
            <a:off x="4515221" y="1676400"/>
            <a:ext cx="4418286" cy="1952622"/>
          </a:xfrm>
          <a:prstGeom prst="rect">
            <a:avLst/>
          </a:prstGeom>
          <a:noFill/>
          <a:ln w="9525">
            <a:solidFill>
              <a:schemeClr val="tx1"/>
            </a:solidFill>
            <a:miter lim="800000"/>
            <a:headEnd/>
            <a:tailEnd/>
          </a:ln>
        </p:spPr>
      </p:pic>
      <p:grpSp>
        <p:nvGrpSpPr>
          <p:cNvPr id="12" name="Group 11"/>
          <p:cNvGrpSpPr/>
          <p:nvPr/>
        </p:nvGrpSpPr>
        <p:grpSpPr>
          <a:xfrm>
            <a:off x="179559" y="1946503"/>
            <a:ext cx="2754123" cy="1676400"/>
            <a:chOff x="2590800" y="2133600"/>
            <a:chExt cx="3897123" cy="2638425"/>
          </a:xfrm>
        </p:grpSpPr>
        <p:pic>
          <p:nvPicPr>
            <p:cNvPr id="13" name="Picture 2"/>
            <p:cNvPicPr>
              <a:picLocks noChangeAspect="1" noChangeArrowheads="1"/>
            </p:cNvPicPr>
            <p:nvPr/>
          </p:nvPicPr>
          <p:blipFill>
            <a:blip r:embed="rId6" cstate="print"/>
            <a:srcRect/>
            <a:stretch>
              <a:fillRect/>
            </a:stretch>
          </p:blipFill>
          <p:spPr bwMode="auto">
            <a:xfrm>
              <a:off x="2590800" y="2133600"/>
              <a:ext cx="3897123" cy="2638425"/>
            </a:xfrm>
            <a:prstGeom prst="rect">
              <a:avLst/>
            </a:prstGeom>
            <a:noFill/>
            <a:ln w="9525">
              <a:solidFill>
                <a:schemeClr val="tx1"/>
              </a:solidFill>
              <a:miter lim="800000"/>
              <a:headEnd/>
              <a:tailEnd/>
            </a:ln>
          </p:spPr>
        </p:pic>
        <p:graphicFrame>
          <p:nvGraphicFramePr>
            <p:cNvPr id="14" name="Object 13"/>
            <p:cNvGraphicFramePr>
              <a:graphicFrameLocks noChangeAspect="1"/>
            </p:cNvGraphicFramePr>
            <p:nvPr>
              <p:extLst>
                <p:ext uri="{D42A27DB-BD31-4B8C-83A1-F6EECF244321}">
                  <p14:modId xmlns:p14="http://schemas.microsoft.com/office/powerpoint/2010/main" val="263304825"/>
                </p:ext>
              </p:extLst>
            </p:nvPr>
          </p:nvGraphicFramePr>
          <p:xfrm>
            <a:off x="4930698" y="3756102"/>
            <a:ext cx="273812" cy="206298"/>
          </p:xfrm>
          <a:graphic>
            <a:graphicData uri="http://schemas.openxmlformats.org/presentationml/2006/ole">
              <mc:AlternateContent xmlns:mc="http://schemas.openxmlformats.org/markup-compatibility/2006">
                <mc:Choice xmlns:v="urn:schemas-microsoft-com:vml" Requires="v">
                  <p:oleObj spid="_x0000_s104682" name="Equation" r:id="rId7" imgW="126720" imgH="75960" progId="Equation.3">
                    <p:embed/>
                  </p:oleObj>
                </mc:Choice>
                <mc:Fallback>
                  <p:oleObj name="Equation" r:id="rId7" imgW="126720" imgH="75960" progId="Equation.3">
                    <p:embed/>
                    <p:pic>
                      <p:nvPicPr>
                        <p:cNvPr id="0" name=""/>
                        <p:cNvPicPr/>
                        <p:nvPr/>
                      </p:nvPicPr>
                      <p:blipFill>
                        <a:blip r:embed="rId8"/>
                        <a:stretch>
                          <a:fillRect/>
                        </a:stretch>
                      </p:blipFill>
                      <p:spPr>
                        <a:xfrm>
                          <a:off x="4930698" y="3756102"/>
                          <a:ext cx="273812" cy="206298"/>
                        </a:xfrm>
                        <a:prstGeom prst="rect">
                          <a:avLst/>
                        </a:prstGeom>
                        <a:solidFill>
                          <a:schemeClr val="bg1"/>
                        </a:solidFill>
                      </p:spPr>
                    </p:pic>
                  </p:oleObj>
                </mc:Fallback>
              </mc:AlternateContent>
            </a:graphicData>
          </a:graphic>
        </p:graphicFrame>
      </p:grpSp>
      <p:pic>
        <p:nvPicPr>
          <p:cNvPr id="4" name="Picture 3"/>
          <p:cNvPicPr>
            <a:picLocks noChangeAspect="1"/>
          </p:cNvPicPr>
          <p:nvPr/>
        </p:nvPicPr>
        <p:blipFill>
          <a:blip r:embed="rId9"/>
          <a:stretch>
            <a:fillRect/>
          </a:stretch>
        </p:blipFill>
        <p:spPr>
          <a:xfrm>
            <a:off x="179559" y="3886543"/>
            <a:ext cx="4571429" cy="2742857"/>
          </a:xfrm>
          <a:prstGeom prst="rect">
            <a:avLst/>
          </a:prstGeom>
          <a:ln>
            <a:solidFill>
              <a:schemeClr val="tx1"/>
            </a:solidFill>
          </a:ln>
        </p:spPr>
      </p:pic>
      <p:graphicFrame>
        <p:nvGraphicFramePr>
          <p:cNvPr id="15" name="Object 14"/>
          <p:cNvGraphicFramePr>
            <a:graphicFrameLocks noChangeAspect="1"/>
          </p:cNvGraphicFramePr>
          <p:nvPr>
            <p:extLst>
              <p:ext uri="{D42A27DB-BD31-4B8C-83A1-F6EECF244321}">
                <p14:modId xmlns:p14="http://schemas.microsoft.com/office/powerpoint/2010/main" val="2309313565"/>
              </p:ext>
            </p:extLst>
          </p:nvPr>
        </p:nvGraphicFramePr>
        <p:xfrm>
          <a:off x="4800600" y="4419600"/>
          <a:ext cx="4083504" cy="1371600"/>
        </p:xfrm>
        <a:graphic>
          <a:graphicData uri="http://schemas.openxmlformats.org/presentationml/2006/ole">
            <mc:AlternateContent xmlns:mc="http://schemas.openxmlformats.org/markup-compatibility/2006">
              <mc:Choice xmlns:v="urn:schemas-microsoft-com:vml" Requires="v">
                <p:oleObj spid="_x0000_s104683" name="Equation" r:id="rId10" imgW="2793960" imgH="939600" progId="Equation.3">
                  <p:embed/>
                </p:oleObj>
              </mc:Choice>
              <mc:Fallback>
                <p:oleObj name="Equation" r:id="rId10" imgW="2793960" imgH="939600" progId="Equation.3">
                  <p:embed/>
                  <p:pic>
                    <p:nvPicPr>
                      <p:cNvPr id="0" name=""/>
                      <p:cNvPicPr>
                        <a:picLocks noChangeAspect="1" noChangeArrowheads="1"/>
                      </p:cNvPicPr>
                      <p:nvPr/>
                    </p:nvPicPr>
                    <p:blipFill>
                      <a:blip r:embed="rId11"/>
                      <a:srcRect/>
                      <a:stretch>
                        <a:fillRect/>
                      </a:stretch>
                    </p:blipFill>
                    <p:spPr bwMode="auto">
                      <a:xfrm>
                        <a:off x="4800600" y="4419600"/>
                        <a:ext cx="4083504" cy="1371600"/>
                      </a:xfrm>
                      <a:prstGeom prst="rect">
                        <a:avLst/>
                      </a:prstGeom>
                      <a:noFill/>
                      <a:ln>
                        <a:solidFill>
                          <a:schemeClr val="tx1"/>
                        </a:solidFill>
                      </a:ln>
                    </p:spPr>
                  </p:pic>
                </p:oleObj>
              </mc:Fallback>
            </mc:AlternateContent>
          </a:graphicData>
        </a:graphic>
      </p:graphicFrame>
      <p:sp>
        <p:nvSpPr>
          <p:cNvPr id="11" name="Oval Callout 10"/>
          <p:cNvSpPr/>
          <p:nvPr/>
        </p:nvSpPr>
        <p:spPr>
          <a:xfrm>
            <a:off x="1672650" y="2003367"/>
            <a:ext cx="160531" cy="348517"/>
          </a:xfrm>
          <a:prstGeom prst="wedgeEllipseCallout">
            <a:avLst>
              <a:gd name="adj1" fmla="val 4234469"/>
              <a:gd name="adj2" fmla="val 80685"/>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521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Stiffness matrix in local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16</a:t>
            </a:fld>
            <a:endParaRPr lang="en-GB"/>
          </a:p>
        </p:txBody>
      </p:sp>
      <p:pic>
        <p:nvPicPr>
          <p:cNvPr id="5" name="Picture 1"/>
          <p:cNvPicPr>
            <a:picLocks noChangeAspect="1" noChangeArrowheads="1"/>
          </p:cNvPicPr>
          <p:nvPr/>
        </p:nvPicPr>
        <p:blipFill>
          <a:blip r:embed="rId3" cstate="print"/>
          <a:srcRect l="7295" t="6977" r="1601" b="2067"/>
          <a:stretch>
            <a:fillRect/>
          </a:stretch>
        </p:blipFill>
        <p:spPr bwMode="auto">
          <a:xfrm>
            <a:off x="193875" y="1466850"/>
            <a:ext cx="3962400" cy="2724150"/>
          </a:xfrm>
          <a:prstGeom prst="rect">
            <a:avLst/>
          </a:prstGeom>
          <a:noFill/>
          <a:ln w="9525">
            <a:solidFill>
              <a:schemeClr val="tx1"/>
            </a:solidFill>
            <a:miter lim="800000"/>
            <a:headEnd/>
            <a:tailEnd/>
          </a:ln>
        </p:spPr>
      </p:pic>
      <p:pic>
        <p:nvPicPr>
          <p:cNvPr id="6" name="Picture 2"/>
          <p:cNvPicPr>
            <a:picLocks noChangeAspect="1" noChangeArrowheads="1"/>
          </p:cNvPicPr>
          <p:nvPr/>
        </p:nvPicPr>
        <p:blipFill>
          <a:blip r:embed="rId4" cstate="print"/>
          <a:srcRect r="62978"/>
          <a:stretch>
            <a:fillRect/>
          </a:stretch>
        </p:blipFill>
        <p:spPr bwMode="auto">
          <a:xfrm>
            <a:off x="6553200" y="1676400"/>
            <a:ext cx="2133600" cy="2119311"/>
          </a:xfrm>
          <a:prstGeom prst="rect">
            <a:avLst/>
          </a:prstGeom>
          <a:noFill/>
          <a:ln w="9525">
            <a:solidFill>
              <a:schemeClr val="tx1"/>
            </a:solidFill>
            <a:miter lim="800000"/>
            <a:headEnd/>
            <a:tailEnd/>
          </a:ln>
        </p:spPr>
      </p:pic>
      <p:graphicFrame>
        <p:nvGraphicFramePr>
          <p:cNvPr id="7" name="Object 6"/>
          <p:cNvGraphicFramePr>
            <a:graphicFrameLocks noChangeAspect="1"/>
          </p:cNvGraphicFramePr>
          <p:nvPr>
            <p:extLst>
              <p:ext uri="{D42A27DB-BD31-4B8C-83A1-F6EECF244321}">
                <p14:modId xmlns:p14="http://schemas.microsoft.com/office/powerpoint/2010/main" val="391328612"/>
              </p:ext>
            </p:extLst>
          </p:nvPr>
        </p:nvGraphicFramePr>
        <p:xfrm>
          <a:off x="609600" y="4724400"/>
          <a:ext cx="2514600" cy="838200"/>
        </p:xfrm>
        <a:graphic>
          <a:graphicData uri="http://schemas.openxmlformats.org/presentationml/2006/ole">
            <mc:AlternateContent xmlns:mc="http://schemas.openxmlformats.org/markup-compatibility/2006">
              <mc:Choice xmlns:v="urn:schemas-microsoft-com:vml" Requires="v">
                <p:oleObj spid="_x0000_s95420" name="Equation" r:id="rId5" imgW="1371600" imgH="457200" progId="Equation.3">
                  <p:embed/>
                </p:oleObj>
              </mc:Choice>
              <mc:Fallback>
                <p:oleObj name="Equation" r:id="rId5" imgW="1371600" imgH="457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724400"/>
                        <a:ext cx="2514600" cy="838200"/>
                      </a:xfrm>
                      <a:prstGeom prst="rect">
                        <a:avLst/>
                      </a:prstGeom>
                      <a:noFill/>
                      <a:ln>
                        <a:solidFill>
                          <a:schemeClr val="tx1"/>
                        </a:solidFill>
                      </a:ln>
                    </p:spPr>
                  </p:pic>
                </p:oleObj>
              </mc:Fallback>
            </mc:AlternateContent>
          </a:graphicData>
        </a:graphic>
      </p:graphicFrame>
      <p:graphicFrame>
        <p:nvGraphicFramePr>
          <p:cNvPr id="95235" name="Object 3"/>
          <p:cNvGraphicFramePr>
            <a:graphicFrameLocks noChangeAspect="1"/>
          </p:cNvGraphicFramePr>
          <p:nvPr>
            <p:extLst>
              <p:ext uri="{D42A27DB-BD31-4B8C-83A1-F6EECF244321}">
                <p14:modId xmlns:p14="http://schemas.microsoft.com/office/powerpoint/2010/main" val="852264950"/>
              </p:ext>
            </p:extLst>
          </p:nvPr>
        </p:nvGraphicFramePr>
        <p:xfrm>
          <a:off x="4495800" y="4305300"/>
          <a:ext cx="4191000" cy="1676400"/>
        </p:xfrm>
        <a:graphic>
          <a:graphicData uri="http://schemas.openxmlformats.org/presentationml/2006/ole">
            <mc:AlternateContent xmlns:mc="http://schemas.openxmlformats.org/markup-compatibility/2006">
              <mc:Choice xmlns:v="urn:schemas-microsoft-com:vml" Requires="v">
                <p:oleObj spid="_x0000_s95421" name="Equation" r:id="rId7" imgW="2286000" imgH="914400" progId="Equation.3">
                  <p:embed/>
                </p:oleObj>
              </mc:Choice>
              <mc:Fallback>
                <p:oleObj name="Equation" r:id="rId7" imgW="2286000" imgH="9144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305300"/>
                        <a:ext cx="4191000" cy="1676400"/>
                      </a:xfrm>
                      <a:prstGeom prst="rect">
                        <a:avLst/>
                      </a:prstGeom>
                      <a:noFill/>
                      <a:ln>
                        <a:solidFill>
                          <a:schemeClr val="tx1"/>
                        </a:solidFill>
                      </a:ln>
                    </p:spPr>
                  </p:pic>
                </p:oleObj>
              </mc:Fallback>
            </mc:AlternateContent>
          </a:graphicData>
        </a:graphic>
      </p:graphicFrame>
      <p:sp>
        <p:nvSpPr>
          <p:cNvPr id="4" name="Explosion 2 3"/>
          <p:cNvSpPr/>
          <p:nvPr/>
        </p:nvSpPr>
        <p:spPr>
          <a:xfrm>
            <a:off x="2895600" y="2362200"/>
            <a:ext cx="4038600" cy="2057400"/>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What is the order of stiffness matrix for frame structures?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Stiffness matrix in local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17</a:t>
            </a:fld>
            <a:endParaRPr lang="en-GB"/>
          </a:p>
        </p:txBody>
      </p:sp>
      <p:sp>
        <p:nvSpPr>
          <p:cNvPr id="8" name="Content Placeholder 7"/>
          <p:cNvSpPr>
            <a:spLocks noGrp="1"/>
          </p:cNvSpPr>
          <p:nvPr>
            <p:ph sz="quarter" idx="1"/>
          </p:nvPr>
        </p:nvSpPr>
        <p:spPr>
          <a:xfrm>
            <a:off x="301752" y="1527048"/>
            <a:ext cx="3508248" cy="2663952"/>
          </a:xfrm>
        </p:spPr>
        <p:txBody>
          <a:bodyPr>
            <a:normAutofit/>
          </a:bodyPr>
          <a:lstStyle/>
          <a:p>
            <a:r>
              <a:rPr lang="en-GB" sz="2500" dirty="0"/>
              <a:t>In order to assemble stiffness matrix of frame element, let’s assume a 6x6 matrix with zero elements;</a:t>
            </a:r>
          </a:p>
        </p:txBody>
      </p:sp>
      <p:pic>
        <p:nvPicPr>
          <p:cNvPr id="96260" name="Picture 4"/>
          <p:cNvPicPr>
            <a:picLocks noChangeAspect="1" noChangeArrowheads="1"/>
          </p:cNvPicPr>
          <p:nvPr/>
        </p:nvPicPr>
        <p:blipFill>
          <a:blip r:embed="rId3" cstate="print"/>
          <a:srcRect/>
          <a:stretch>
            <a:fillRect/>
          </a:stretch>
        </p:blipFill>
        <p:spPr bwMode="auto">
          <a:xfrm>
            <a:off x="4105275" y="3886200"/>
            <a:ext cx="4810125" cy="2438400"/>
          </a:xfrm>
          <a:prstGeom prst="rect">
            <a:avLst/>
          </a:prstGeom>
          <a:noFill/>
          <a:ln w="9525">
            <a:solidFill>
              <a:schemeClr val="tx1"/>
            </a:solidFill>
            <a:miter lim="800000"/>
            <a:headEnd/>
            <a:tailEnd/>
          </a:ln>
        </p:spPr>
      </p:pic>
      <p:sp>
        <p:nvSpPr>
          <p:cNvPr id="9" name="Content Placeholder 7"/>
          <p:cNvSpPr txBox="1">
            <a:spLocks/>
          </p:cNvSpPr>
          <p:nvPr/>
        </p:nvSpPr>
        <p:spPr>
          <a:xfrm>
            <a:off x="304800" y="4194048"/>
            <a:ext cx="3508248" cy="266395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GB" sz="2500" dirty="0"/>
              <a:t>Now adding truss elements contribution to this matrix gives;</a:t>
            </a:r>
            <a:endParaRPr kumimoji="0" lang="en-GB" sz="25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276333095"/>
              </p:ext>
            </p:extLst>
          </p:nvPr>
        </p:nvGraphicFramePr>
        <p:xfrm>
          <a:off x="4076700" y="1676400"/>
          <a:ext cx="4838700" cy="2017713"/>
        </p:xfrm>
        <a:graphic>
          <a:graphicData uri="http://schemas.openxmlformats.org/presentationml/2006/ole">
            <mc:AlternateContent xmlns:mc="http://schemas.openxmlformats.org/markup-compatibility/2006">
              <mc:Choice xmlns:v="urn:schemas-microsoft-com:vml" Requires="v">
                <p:oleObj spid="_x0000_s96493" name="Equation" r:id="rId4" imgW="3288960" imgH="1371600" progId="Equation.3">
                  <p:embed/>
                </p:oleObj>
              </mc:Choice>
              <mc:Fallback>
                <p:oleObj name="Equation" r:id="rId4" imgW="3288960" imgH="13716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1676400"/>
                        <a:ext cx="4838700" cy="2017713"/>
                      </a:xfrm>
                      <a:prstGeom prst="rect">
                        <a:avLst/>
                      </a:prstGeom>
                      <a:noFill/>
                      <a:ln>
                        <a:solidFill>
                          <a:schemeClr val="tx1"/>
                        </a:solid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85222061"/>
              </p:ext>
            </p:extLst>
          </p:nvPr>
        </p:nvGraphicFramePr>
        <p:xfrm>
          <a:off x="2761277" y="6019800"/>
          <a:ext cx="1828800" cy="609600"/>
        </p:xfrm>
        <a:graphic>
          <a:graphicData uri="http://schemas.openxmlformats.org/presentationml/2006/ole">
            <mc:AlternateContent xmlns:mc="http://schemas.openxmlformats.org/markup-compatibility/2006">
              <mc:Choice xmlns:v="urn:schemas-microsoft-com:vml" Requires="v">
                <p:oleObj spid="_x0000_s96494" name="Equation" r:id="rId6" imgW="1371600" imgH="457200" progId="Equation.3">
                  <p:embed/>
                </p:oleObj>
              </mc:Choice>
              <mc:Fallback>
                <p:oleObj name="Equation" r:id="rId6" imgW="1371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1277" y="6019800"/>
                        <a:ext cx="1828800" cy="609600"/>
                      </a:xfrm>
                      <a:prstGeom prst="rect">
                        <a:avLst/>
                      </a:prstGeom>
                      <a:solidFill>
                        <a:schemeClr val="bg2"/>
                      </a:solidFill>
                      <a:ln>
                        <a:solidFill>
                          <a:schemeClr val="tx1"/>
                        </a:solidFill>
                      </a:ln>
                    </p:spPr>
                  </p:pic>
                </p:oleObj>
              </mc:Fallback>
            </mc:AlternateContent>
          </a:graphicData>
        </a:graphic>
      </p:graphicFrame>
      <p:sp>
        <p:nvSpPr>
          <p:cNvPr id="4" name="Rectangle 3"/>
          <p:cNvSpPr/>
          <p:nvPr/>
        </p:nvSpPr>
        <p:spPr>
          <a:xfrm>
            <a:off x="4818888" y="4495800"/>
            <a:ext cx="3029712" cy="304800"/>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6333744" y="4382961"/>
            <a:ext cx="990600" cy="1941639"/>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a:blip r:embed="rId8" cstate="print"/>
          <a:srcRect r="62978"/>
          <a:stretch>
            <a:fillRect/>
          </a:stretch>
        </p:blipFill>
        <p:spPr bwMode="auto">
          <a:xfrm>
            <a:off x="1676400" y="3221643"/>
            <a:ext cx="2133600" cy="2119311"/>
          </a:xfrm>
          <a:prstGeom prst="rect">
            <a:avLst/>
          </a:prstGeom>
          <a:noFill/>
          <a:ln w="9525">
            <a:solidFill>
              <a:schemeClr val="tx1"/>
            </a:solidFill>
            <a:miter lim="800000"/>
            <a:headEnd/>
            <a:tailEnd/>
          </a:ln>
        </p:spPr>
      </p:pic>
      <p:sp>
        <p:nvSpPr>
          <p:cNvPr id="15" name="Oval Callout 14"/>
          <p:cNvSpPr/>
          <p:nvPr/>
        </p:nvSpPr>
        <p:spPr>
          <a:xfrm>
            <a:off x="4185498" y="6306494"/>
            <a:ext cx="359343" cy="342900"/>
          </a:xfrm>
          <a:prstGeom prst="wedgeEllipseCallout">
            <a:avLst>
              <a:gd name="adj1" fmla="val 612450"/>
              <a:gd name="adj2" fmla="val -254596"/>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6" name="Oval Callout 15"/>
          <p:cNvSpPr/>
          <p:nvPr/>
        </p:nvSpPr>
        <p:spPr>
          <a:xfrm>
            <a:off x="3777966" y="5970016"/>
            <a:ext cx="359343" cy="342900"/>
          </a:xfrm>
          <a:prstGeom prst="wedgeEllipseCallout">
            <a:avLst>
              <a:gd name="adj1" fmla="val 310116"/>
              <a:gd name="adj2" fmla="val -405091"/>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7" name="Oval Callout 16"/>
          <p:cNvSpPr/>
          <p:nvPr/>
        </p:nvSpPr>
        <p:spPr>
          <a:xfrm>
            <a:off x="4205526" y="5981700"/>
            <a:ext cx="359343" cy="342900"/>
          </a:xfrm>
          <a:prstGeom prst="wedgeEllipseCallout">
            <a:avLst>
              <a:gd name="adj1" fmla="val 589775"/>
              <a:gd name="adj2" fmla="val -405091"/>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6" name="Explosion 1 5"/>
          <p:cNvSpPr/>
          <p:nvPr/>
        </p:nvSpPr>
        <p:spPr>
          <a:xfrm>
            <a:off x="3323844" y="2450084"/>
            <a:ext cx="3715512" cy="2057400"/>
          </a:xfrm>
          <a:prstGeom prst="irregularSeal1">
            <a:avLst/>
          </a:prstGeom>
          <a:solidFill>
            <a:schemeClr val="accent5">
              <a:tint val="45000"/>
              <a:alpha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500" dirty="0">
                <a:latin typeface="Arial" panose="020B0604020202020204" pitchFamily="34" charset="0"/>
                <a:cs typeface="Arial" panose="020B0604020202020204" pitchFamily="34" charset="0"/>
              </a:rPr>
              <a:t>Intersection of rows 1 and 4 with columns 1 and 4 get populated</a:t>
            </a:r>
          </a:p>
        </p:txBody>
      </p:sp>
      <p:sp>
        <p:nvSpPr>
          <p:cNvPr id="18" name="Rectangle 17"/>
          <p:cNvSpPr/>
          <p:nvPr/>
        </p:nvSpPr>
        <p:spPr>
          <a:xfrm>
            <a:off x="4818706" y="5361159"/>
            <a:ext cx="3029712" cy="304800"/>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4800600" y="4379612"/>
            <a:ext cx="778275" cy="1941639"/>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1602111958"/>
              </p:ext>
            </p:extLst>
          </p:nvPr>
        </p:nvGraphicFramePr>
        <p:xfrm>
          <a:off x="8298505" y="5375635"/>
          <a:ext cx="254001" cy="308430"/>
        </p:xfrm>
        <a:graphic>
          <a:graphicData uri="http://schemas.openxmlformats.org/presentationml/2006/ole">
            <mc:AlternateContent xmlns:mc="http://schemas.openxmlformats.org/markup-compatibility/2006">
              <mc:Choice xmlns:v="urn:schemas-microsoft-com:vml" Requires="v">
                <p:oleObj spid="_x0000_s96495" name="Equation" r:id="rId9" imgW="177480" imgH="215640" progId="Equation.3">
                  <p:embed/>
                </p:oleObj>
              </mc:Choice>
              <mc:Fallback>
                <p:oleObj name="Equation" r:id="rId9" imgW="177480" imgH="215640" progId="Equation.3">
                  <p:embed/>
                  <p:pic>
                    <p:nvPicPr>
                      <p:cNvPr id="0" name=""/>
                      <p:cNvPicPr/>
                      <p:nvPr/>
                    </p:nvPicPr>
                    <p:blipFill>
                      <a:blip r:embed="rId10"/>
                      <a:stretch>
                        <a:fillRect/>
                      </a:stretch>
                    </p:blipFill>
                    <p:spPr>
                      <a:xfrm>
                        <a:off x="8298505" y="5375635"/>
                        <a:ext cx="254001" cy="308430"/>
                      </a:xfrm>
                      <a:prstGeom prst="rect">
                        <a:avLst/>
                      </a:prstGeom>
                      <a:solidFill>
                        <a:schemeClr val="bg1"/>
                      </a:solidFill>
                    </p:spPr>
                  </p:pic>
                </p:oleObj>
              </mc:Fallback>
            </mc:AlternateContent>
          </a:graphicData>
        </a:graphic>
      </p:graphicFrame>
      <p:sp>
        <p:nvSpPr>
          <p:cNvPr id="5" name="Oval 4"/>
          <p:cNvSpPr/>
          <p:nvPr/>
        </p:nvSpPr>
        <p:spPr>
          <a:xfrm>
            <a:off x="3124200" y="3221643"/>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124200" y="4288443"/>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724400" y="3886200"/>
            <a:ext cx="656844"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400800" y="3886200"/>
            <a:ext cx="6858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298505" y="4485447"/>
            <a:ext cx="585299"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298505" y="5355243"/>
            <a:ext cx="616895"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80">
                                          <p:stCondLst>
                                            <p:cond delay="0"/>
                                          </p:stCondLst>
                                        </p:cTn>
                                        <p:tgtEl>
                                          <p:spTgt spid="17"/>
                                        </p:tgtEl>
                                      </p:cBhvr>
                                    </p:animEffect>
                                    <p:anim calcmode="lin" valueType="num">
                                      <p:cBhvr>
                                        <p:cTn id="6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6" dur="26">
                                          <p:stCondLst>
                                            <p:cond delay="650"/>
                                          </p:stCondLst>
                                        </p:cTn>
                                        <p:tgtEl>
                                          <p:spTgt spid="17"/>
                                        </p:tgtEl>
                                      </p:cBhvr>
                                      <p:to x="100000" y="60000"/>
                                    </p:animScale>
                                    <p:animScale>
                                      <p:cBhvr>
                                        <p:cTn id="67" dur="166" decel="50000">
                                          <p:stCondLst>
                                            <p:cond delay="676"/>
                                          </p:stCondLst>
                                        </p:cTn>
                                        <p:tgtEl>
                                          <p:spTgt spid="17"/>
                                        </p:tgtEl>
                                      </p:cBhvr>
                                      <p:to x="100000" y="100000"/>
                                    </p:animScale>
                                    <p:animScale>
                                      <p:cBhvr>
                                        <p:cTn id="68" dur="26">
                                          <p:stCondLst>
                                            <p:cond delay="1312"/>
                                          </p:stCondLst>
                                        </p:cTn>
                                        <p:tgtEl>
                                          <p:spTgt spid="17"/>
                                        </p:tgtEl>
                                      </p:cBhvr>
                                      <p:to x="100000" y="80000"/>
                                    </p:animScale>
                                    <p:animScale>
                                      <p:cBhvr>
                                        <p:cTn id="69" dur="166" decel="50000">
                                          <p:stCondLst>
                                            <p:cond delay="1338"/>
                                          </p:stCondLst>
                                        </p:cTn>
                                        <p:tgtEl>
                                          <p:spTgt spid="17"/>
                                        </p:tgtEl>
                                      </p:cBhvr>
                                      <p:to x="100000" y="100000"/>
                                    </p:animScale>
                                    <p:animScale>
                                      <p:cBhvr>
                                        <p:cTn id="70" dur="26">
                                          <p:stCondLst>
                                            <p:cond delay="1642"/>
                                          </p:stCondLst>
                                        </p:cTn>
                                        <p:tgtEl>
                                          <p:spTgt spid="17"/>
                                        </p:tgtEl>
                                      </p:cBhvr>
                                      <p:to x="100000" y="90000"/>
                                    </p:animScale>
                                    <p:animScale>
                                      <p:cBhvr>
                                        <p:cTn id="71" dur="166" decel="50000">
                                          <p:stCondLst>
                                            <p:cond delay="1668"/>
                                          </p:stCondLst>
                                        </p:cTn>
                                        <p:tgtEl>
                                          <p:spTgt spid="17"/>
                                        </p:tgtEl>
                                      </p:cBhvr>
                                      <p:to x="100000" y="100000"/>
                                    </p:animScale>
                                    <p:animScale>
                                      <p:cBhvr>
                                        <p:cTn id="72" dur="26">
                                          <p:stCondLst>
                                            <p:cond delay="1808"/>
                                          </p:stCondLst>
                                        </p:cTn>
                                        <p:tgtEl>
                                          <p:spTgt spid="17"/>
                                        </p:tgtEl>
                                      </p:cBhvr>
                                      <p:to x="100000" y="95000"/>
                                    </p:animScale>
                                    <p:animScale>
                                      <p:cBhvr>
                                        <p:cTn id="73" dur="166" decel="50000">
                                          <p:stCondLst>
                                            <p:cond delay="1834"/>
                                          </p:stCondLst>
                                        </p:cTn>
                                        <p:tgtEl>
                                          <p:spTgt spid="17"/>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580">
                                          <p:stCondLst>
                                            <p:cond delay="0"/>
                                          </p:stCondLst>
                                        </p:cTn>
                                        <p:tgtEl>
                                          <p:spTgt spid="15"/>
                                        </p:tgtEl>
                                      </p:cBhvr>
                                    </p:animEffect>
                                    <p:anim calcmode="lin" valueType="num">
                                      <p:cBhvr>
                                        <p:cTn id="7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4" dur="26">
                                          <p:stCondLst>
                                            <p:cond delay="650"/>
                                          </p:stCondLst>
                                        </p:cTn>
                                        <p:tgtEl>
                                          <p:spTgt spid="15"/>
                                        </p:tgtEl>
                                      </p:cBhvr>
                                      <p:to x="100000" y="60000"/>
                                    </p:animScale>
                                    <p:animScale>
                                      <p:cBhvr>
                                        <p:cTn id="85" dur="166" decel="50000">
                                          <p:stCondLst>
                                            <p:cond delay="676"/>
                                          </p:stCondLst>
                                        </p:cTn>
                                        <p:tgtEl>
                                          <p:spTgt spid="15"/>
                                        </p:tgtEl>
                                      </p:cBhvr>
                                      <p:to x="100000" y="100000"/>
                                    </p:animScale>
                                    <p:animScale>
                                      <p:cBhvr>
                                        <p:cTn id="86" dur="26">
                                          <p:stCondLst>
                                            <p:cond delay="1312"/>
                                          </p:stCondLst>
                                        </p:cTn>
                                        <p:tgtEl>
                                          <p:spTgt spid="15"/>
                                        </p:tgtEl>
                                      </p:cBhvr>
                                      <p:to x="100000" y="80000"/>
                                    </p:animScale>
                                    <p:animScale>
                                      <p:cBhvr>
                                        <p:cTn id="87" dur="166" decel="50000">
                                          <p:stCondLst>
                                            <p:cond delay="1338"/>
                                          </p:stCondLst>
                                        </p:cTn>
                                        <p:tgtEl>
                                          <p:spTgt spid="15"/>
                                        </p:tgtEl>
                                      </p:cBhvr>
                                      <p:to x="100000" y="100000"/>
                                    </p:animScale>
                                    <p:animScale>
                                      <p:cBhvr>
                                        <p:cTn id="88" dur="26">
                                          <p:stCondLst>
                                            <p:cond delay="1642"/>
                                          </p:stCondLst>
                                        </p:cTn>
                                        <p:tgtEl>
                                          <p:spTgt spid="15"/>
                                        </p:tgtEl>
                                      </p:cBhvr>
                                      <p:to x="100000" y="90000"/>
                                    </p:animScale>
                                    <p:animScale>
                                      <p:cBhvr>
                                        <p:cTn id="89" dur="166" decel="50000">
                                          <p:stCondLst>
                                            <p:cond delay="1668"/>
                                          </p:stCondLst>
                                        </p:cTn>
                                        <p:tgtEl>
                                          <p:spTgt spid="15"/>
                                        </p:tgtEl>
                                      </p:cBhvr>
                                      <p:to x="100000" y="100000"/>
                                    </p:animScale>
                                    <p:animScale>
                                      <p:cBhvr>
                                        <p:cTn id="90" dur="26">
                                          <p:stCondLst>
                                            <p:cond delay="1808"/>
                                          </p:stCondLst>
                                        </p:cTn>
                                        <p:tgtEl>
                                          <p:spTgt spid="15"/>
                                        </p:tgtEl>
                                      </p:cBhvr>
                                      <p:to x="100000" y="95000"/>
                                    </p:animScale>
                                    <p:animScale>
                                      <p:cBhvr>
                                        <p:cTn id="91" dur="166" decel="50000">
                                          <p:stCondLst>
                                            <p:cond delay="1834"/>
                                          </p:stCondLst>
                                        </p:cTn>
                                        <p:tgtEl>
                                          <p:spTgt spid="15"/>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1000"/>
                                        <p:tgtEl>
                                          <p:spTgt spid="6"/>
                                        </p:tgtEl>
                                      </p:cBhvr>
                                    </p:animEffect>
                                    <p:anim calcmode="lin" valueType="num">
                                      <p:cBhvr>
                                        <p:cTn id="97" dur="1000" fill="hold"/>
                                        <p:tgtEl>
                                          <p:spTgt spid="6"/>
                                        </p:tgtEl>
                                        <p:attrNameLst>
                                          <p:attrName>ppt_x</p:attrName>
                                        </p:attrNameLst>
                                      </p:cBhvr>
                                      <p:tavLst>
                                        <p:tav tm="0">
                                          <p:val>
                                            <p:strVal val="#ppt_x"/>
                                          </p:val>
                                        </p:tav>
                                        <p:tav tm="100000">
                                          <p:val>
                                            <p:strVal val="#ppt_x"/>
                                          </p:val>
                                        </p:tav>
                                      </p:tavLst>
                                    </p:anim>
                                    <p:anim calcmode="lin" valueType="num">
                                      <p:cBhvr>
                                        <p:cTn id="9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 calcmode="lin" valueType="num">
                                      <p:cBhvr additive="base">
                                        <p:cTn id="123" dur="500" fill="hold"/>
                                        <p:tgtEl>
                                          <p:spTgt spid="24"/>
                                        </p:tgtEl>
                                        <p:attrNameLst>
                                          <p:attrName>ppt_x</p:attrName>
                                        </p:attrNameLst>
                                      </p:cBhvr>
                                      <p:tavLst>
                                        <p:tav tm="0">
                                          <p:val>
                                            <p:strVal val="#ppt_x"/>
                                          </p:val>
                                        </p:tav>
                                        <p:tav tm="100000">
                                          <p:val>
                                            <p:strVal val="#ppt_x"/>
                                          </p:val>
                                        </p:tav>
                                      </p:tavLst>
                                    </p:anim>
                                    <p:anim calcmode="lin" valueType="num">
                                      <p:cBhvr additive="base">
                                        <p:cTn id="1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5" grpId="0" animBg="1"/>
      <p:bldP spid="16" grpId="0" animBg="1"/>
      <p:bldP spid="17" grpId="0" animBg="1"/>
      <p:bldP spid="6" grpId="0" animBg="1"/>
      <p:bldP spid="18" grpId="0" animBg="1"/>
      <p:bldP spid="19" grpId="0" animBg="1"/>
      <p:bldP spid="5"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Stiffness matrix in local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18</a:t>
            </a:fld>
            <a:endParaRPr lang="en-GB"/>
          </a:p>
        </p:txBody>
      </p:sp>
      <p:sp>
        <p:nvSpPr>
          <p:cNvPr id="8" name="Content Placeholder 7"/>
          <p:cNvSpPr>
            <a:spLocks noGrp="1"/>
          </p:cNvSpPr>
          <p:nvPr>
            <p:ph sz="quarter" idx="1"/>
          </p:nvPr>
        </p:nvSpPr>
        <p:spPr>
          <a:xfrm>
            <a:off x="301752" y="3279648"/>
            <a:ext cx="3508248" cy="1292352"/>
          </a:xfrm>
        </p:spPr>
        <p:txBody>
          <a:bodyPr>
            <a:normAutofit/>
          </a:bodyPr>
          <a:lstStyle/>
          <a:p>
            <a:pPr lvl="0">
              <a:defRPr/>
            </a:pPr>
            <a:r>
              <a:rPr lang="en-GB" sz="2500" dirty="0"/>
              <a:t>Now adding beam element contribution to this matrix gives</a:t>
            </a:r>
          </a:p>
        </p:txBody>
      </p:sp>
      <p:sp>
        <p:nvSpPr>
          <p:cNvPr id="9" name="Content Placeholder 7"/>
          <p:cNvSpPr txBox="1">
            <a:spLocks/>
          </p:cNvSpPr>
          <p:nvPr/>
        </p:nvSpPr>
        <p:spPr>
          <a:xfrm>
            <a:off x="304800" y="4194048"/>
            <a:ext cx="3508248" cy="266395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GB" sz="2500" b="0" i="0" u="none" strike="noStrike" kern="1200" cap="none" spc="0" normalizeH="0" baseline="0" noProof="0" dirty="0">
              <a:ln>
                <a:noFill/>
              </a:ln>
              <a:solidFill>
                <a:schemeClr val="tx1"/>
              </a:solidFill>
              <a:effectLst/>
              <a:uLnTx/>
              <a:uFillTx/>
              <a:latin typeface="+mn-lt"/>
              <a:ea typeface="+mn-ea"/>
              <a:cs typeface="+mn-cs"/>
            </a:endParaRPr>
          </a:p>
        </p:txBody>
      </p:sp>
      <p:pic>
        <p:nvPicPr>
          <p:cNvPr id="97283" name="Picture 3"/>
          <p:cNvPicPr>
            <a:picLocks noChangeAspect="1" noChangeArrowheads="1"/>
          </p:cNvPicPr>
          <p:nvPr/>
        </p:nvPicPr>
        <p:blipFill>
          <a:blip r:embed="rId3" cstate="print"/>
          <a:srcRect/>
          <a:stretch>
            <a:fillRect/>
          </a:stretch>
        </p:blipFill>
        <p:spPr bwMode="auto">
          <a:xfrm>
            <a:off x="4038600" y="2514600"/>
            <a:ext cx="4800600" cy="3209925"/>
          </a:xfrm>
          <a:prstGeom prst="rect">
            <a:avLst/>
          </a:prstGeom>
          <a:noFill/>
          <a:ln w="9525">
            <a:solidFill>
              <a:schemeClr val="tx1"/>
            </a:solidFill>
            <a:miter lim="800000"/>
            <a:headEnd/>
            <a:tailEnd/>
          </a:ln>
        </p:spPr>
      </p:pic>
      <p:graphicFrame>
        <p:nvGraphicFramePr>
          <p:cNvPr id="7" name="Object 3"/>
          <p:cNvGraphicFramePr>
            <a:graphicFrameLocks noChangeAspect="1"/>
          </p:cNvGraphicFramePr>
          <p:nvPr>
            <p:extLst>
              <p:ext uri="{D42A27DB-BD31-4B8C-83A1-F6EECF244321}">
                <p14:modId xmlns:p14="http://schemas.microsoft.com/office/powerpoint/2010/main" val="1869754601"/>
              </p:ext>
            </p:extLst>
          </p:nvPr>
        </p:nvGraphicFramePr>
        <p:xfrm>
          <a:off x="1371600" y="5087221"/>
          <a:ext cx="3093448" cy="1237379"/>
        </p:xfrm>
        <a:graphic>
          <a:graphicData uri="http://schemas.openxmlformats.org/presentationml/2006/ole">
            <mc:AlternateContent xmlns:mc="http://schemas.openxmlformats.org/markup-compatibility/2006">
              <mc:Choice xmlns:v="urn:schemas-microsoft-com:vml" Requires="v">
                <p:oleObj spid="_x0000_s105549" name="Equation" r:id="rId4" imgW="2286000" imgH="914400" progId="Equation.3">
                  <p:embed/>
                </p:oleObj>
              </mc:Choice>
              <mc:Fallback>
                <p:oleObj name="Equation" r:id="rId4" imgW="22860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087221"/>
                        <a:ext cx="3093448" cy="1237379"/>
                      </a:xfrm>
                      <a:prstGeom prst="rect">
                        <a:avLst/>
                      </a:prstGeom>
                      <a:solidFill>
                        <a:schemeClr val="bg2"/>
                      </a:solidFill>
                      <a:ln>
                        <a:solidFill>
                          <a:schemeClr val="tx1"/>
                        </a:solidFill>
                      </a:ln>
                    </p:spPr>
                  </p:pic>
                </p:oleObj>
              </mc:Fallback>
            </mc:AlternateContent>
          </a:graphicData>
        </a:graphic>
      </p:graphicFrame>
      <p:sp>
        <p:nvSpPr>
          <p:cNvPr id="10" name="Rectangle 9"/>
          <p:cNvSpPr/>
          <p:nvPr/>
        </p:nvSpPr>
        <p:spPr>
          <a:xfrm>
            <a:off x="4814930" y="3443805"/>
            <a:ext cx="3029712" cy="44239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4955956" y="3093265"/>
            <a:ext cx="521208" cy="274624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2"/>
          <p:cNvPicPr>
            <a:picLocks noChangeAspect="1" noChangeArrowheads="1"/>
          </p:cNvPicPr>
          <p:nvPr/>
        </p:nvPicPr>
        <p:blipFill>
          <a:blip r:embed="rId6" cstate="print"/>
          <a:srcRect r="62978"/>
          <a:stretch>
            <a:fillRect/>
          </a:stretch>
        </p:blipFill>
        <p:spPr bwMode="auto">
          <a:xfrm>
            <a:off x="1371600" y="1160376"/>
            <a:ext cx="2133600" cy="2119311"/>
          </a:xfrm>
          <a:prstGeom prst="rect">
            <a:avLst/>
          </a:prstGeom>
          <a:noFill/>
          <a:ln w="9525">
            <a:solidFill>
              <a:schemeClr val="tx1"/>
            </a:solidFill>
            <a:miter lim="800000"/>
            <a:headEnd/>
            <a:tailEnd/>
          </a:ln>
        </p:spPr>
      </p:pic>
      <p:sp>
        <p:nvSpPr>
          <p:cNvPr id="18" name="Oval Callout 17"/>
          <p:cNvSpPr/>
          <p:nvPr/>
        </p:nvSpPr>
        <p:spPr>
          <a:xfrm>
            <a:off x="2456506" y="5082706"/>
            <a:ext cx="321165" cy="316254"/>
          </a:xfrm>
          <a:prstGeom prst="wedgeEllipseCallout">
            <a:avLst>
              <a:gd name="adj1" fmla="val 741011"/>
              <a:gd name="adj2" fmla="val -483150"/>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1" name="Explosion 1 20"/>
          <p:cNvSpPr/>
          <p:nvPr/>
        </p:nvSpPr>
        <p:spPr>
          <a:xfrm>
            <a:off x="4818888" y="914400"/>
            <a:ext cx="3715512" cy="2057400"/>
          </a:xfrm>
          <a:prstGeom prst="irregularSeal1">
            <a:avLst/>
          </a:prstGeom>
          <a:solidFill>
            <a:schemeClr val="accent5">
              <a:tint val="45000"/>
              <a:alpha val="60000"/>
            </a:schemeClr>
          </a:solidFill>
        </p:spPr>
        <p:style>
          <a:lnRef idx="1">
            <a:schemeClr val="accent5"/>
          </a:lnRef>
          <a:fillRef idx="2">
            <a:schemeClr val="accent5"/>
          </a:fillRef>
          <a:effectRef idx="1">
            <a:schemeClr val="accent5"/>
          </a:effectRef>
          <a:fontRef idx="minor">
            <a:schemeClr val="dk1"/>
          </a:fontRef>
        </p:style>
        <p:txBody>
          <a:bodyPr rtlCol="0" anchor="ctr">
            <a:normAutofit fontScale="92500"/>
          </a:bodyPr>
          <a:lstStyle/>
          <a:p>
            <a:pPr algn="ctr"/>
            <a:r>
              <a:rPr lang="en-GB" sz="1400" dirty="0">
                <a:latin typeface="Arial" panose="020B0604020202020204" pitchFamily="34" charset="0"/>
                <a:cs typeface="Arial" panose="020B0604020202020204" pitchFamily="34" charset="0"/>
              </a:rPr>
              <a:t>Intersection of rows 2, 3, 5 and 6 with columns 2, 3, 5 and 6 get populated</a:t>
            </a:r>
          </a:p>
        </p:txBody>
      </p:sp>
      <p:sp>
        <p:nvSpPr>
          <p:cNvPr id="22" name="Rectangle 21"/>
          <p:cNvSpPr/>
          <p:nvPr/>
        </p:nvSpPr>
        <p:spPr>
          <a:xfrm>
            <a:off x="5574792" y="3084212"/>
            <a:ext cx="521208" cy="274624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6418906" y="3075159"/>
            <a:ext cx="612556" cy="274624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7159844" y="3075889"/>
            <a:ext cx="612556" cy="274624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4818706" y="3935241"/>
            <a:ext cx="3029712" cy="44239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4809653" y="4679135"/>
            <a:ext cx="3029712" cy="44239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4818706" y="5174522"/>
            <a:ext cx="3029712" cy="442396"/>
          </a:xfrm>
          <a:prstGeom prst="rect">
            <a:avLst/>
          </a:prstGeom>
          <a:solidFill>
            <a:schemeClr val="accent1">
              <a:tint val="95000"/>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Callout 27"/>
          <p:cNvSpPr/>
          <p:nvPr/>
        </p:nvSpPr>
        <p:spPr>
          <a:xfrm>
            <a:off x="2934722" y="5016395"/>
            <a:ext cx="321165" cy="316254"/>
          </a:xfrm>
          <a:prstGeom prst="wedgeEllipseCallout">
            <a:avLst>
              <a:gd name="adj1" fmla="val 791752"/>
              <a:gd name="adj2" fmla="val -474562"/>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9" name="Oval Callout 28"/>
          <p:cNvSpPr/>
          <p:nvPr/>
        </p:nvSpPr>
        <p:spPr>
          <a:xfrm>
            <a:off x="3421688" y="5078343"/>
            <a:ext cx="321165" cy="316254"/>
          </a:xfrm>
          <a:prstGeom prst="wedgeEllipseCallout">
            <a:avLst>
              <a:gd name="adj1" fmla="val 924243"/>
              <a:gd name="adj2" fmla="val -486013"/>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30" name="Oval Callout 29"/>
          <p:cNvSpPr/>
          <p:nvPr/>
        </p:nvSpPr>
        <p:spPr>
          <a:xfrm>
            <a:off x="3964571" y="5078325"/>
            <a:ext cx="321165" cy="316254"/>
          </a:xfrm>
          <a:prstGeom prst="wedgeEllipseCallout">
            <a:avLst>
              <a:gd name="adj1" fmla="val 980621"/>
              <a:gd name="adj2" fmla="val -483151"/>
            </a:avLst>
          </a:prstGeom>
          <a:solidFill>
            <a:schemeClr val="accent2">
              <a:tint val="45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31" name="Oval Callout 30"/>
          <p:cNvSpPr/>
          <p:nvPr/>
        </p:nvSpPr>
        <p:spPr>
          <a:xfrm>
            <a:off x="2921211" y="5367897"/>
            <a:ext cx="321165" cy="316254"/>
          </a:xfrm>
          <a:prstGeom prst="wedgeEllipseCallout">
            <a:avLst>
              <a:gd name="adj1" fmla="val 822761"/>
              <a:gd name="adj2" fmla="val -394406"/>
            </a:avLst>
          </a:prstGeom>
          <a:solidFill>
            <a:schemeClr val="accent4">
              <a:alpha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2" name="Oval Callout 31"/>
          <p:cNvSpPr/>
          <p:nvPr/>
        </p:nvSpPr>
        <p:spPr>
          <a:xfrm>
            <a:off x="3481082" y="5385217"/>
            <a:ext cx="321165" cy="316254"/>
          </a:xfrm>
          <a:prstGeom prst="wedgeEllipseCallout">
            <a:avLst>
              <a:gd name="adj1" fmla="val 918605"/>
              <a:gd name="adj2" fmla="val -405857"/>
            </a:avLst>
          </a:prstGeom>
          <a:solidFill>
            <a:schemeClr val="accent4">
              <a:alpha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3" name="Oval Callout 32"/>
          <p:cNvSpPr/>
          <p:nvPr/>
        </p:nvSpPr>
        <p:spPr>
          <a:xfrm>
            <a:off x="3995322" y="5345025"/>
            <a:ext cx="321165" cy="316254"/>
          </a:xfrm>
          <a:prstGeom prst="wedgeEllipseCallout">
            <a:avLst>
              <a:gd name="adj1" fmla="val 974984"/>
              <a:gd name="adj2" fmla="val -394406"/>
            </a:avLst>
          </a:prstGeom>
          <a:solidFill>
            <a:schemeClr val="accent4">
              <a:alpha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34" name="Oval Callout 33"/>
          <p:cNvSpPr/>
          <p:nvPr/>
        </p:nvSpPr>
        <p:spPr>
          <a:xfrm>
            <a:off x="3447106" y="5706419"/>
            <a:ext cx="321165" cy="316254"/>
          </a:xfrm>
          <a:prstGeom prst="wedgeEllipseCallout">
            <a:avLst>
              <a:gd name="adj1" fmla="val 912967"/>
              <a:gd name="adj2" fmla="val -288486"/>
            </a:avLst>
          </a:prstGeom>
          <a:solidFill>
            <a:schemeClr val="accent3">
              <a:alpha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5" name="Oval Callout 34"/>
          <p:cNvSpPr/>
          <p:nvPr/>
        </p:nvSpPr>
        <p:spPr>
          <a:xfrm>
            <a:off x="4022235" y="5715000"/>
            <a:ext cx="321165" cy="316254"/>
          </a:xfrm>
          <a:prstGeom prst="wedgeEllipseCallout">
            <a:avLst>
              <a:gd name="adj1" fmla="val 943975"/>
              <a:gd name="adj2" fmla="val -271310"/>
            </a:avLst>
          </a:prstGeom>
          <a:solidFill>
            <a:schemeClr val="accent3">
              <a:alpha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6" name="Oval Callout 35"/>
          <p:cNvSpPr/>
          <p:nvPr/>
        </p:nvSpPr>
        <p:spPr>
          <a:xfrm>
            <a:off x="4022235" y="6019800"/>
            <a:ext cx="321165" cy="316254"/>
          </a:xfrm>
          <a:prstGeom prst="wedgeEllipseCallout">
            <a:avLst>
              <a:gd name="adj1" fmla="val 946794"/>
              <a:gd name="adj2" fmla="val -231232"/>
            </a:avLst>
          </a:prstGeom>
          <a:solidFill>
            <a:schemeClr val="accent6">
              <a:alpha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37" name="Oval 36"/>
          <p:cNvSpPr/>
          <p:nvPr/>
        </p:nvSpPr>
        <p:spPr>
          <a:xfrm>
            <a:off x="2818996" y="1551385"/>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818996" y="1860255"/>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818996" y="2593426"/>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2818996" y="2915316"/>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942595" y="2505500"/>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525581" y="2505500"/>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577513" y="2505500"/>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157465" y="2505500"/>
            <a:ext cx="533400"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8180744" y="3351741"/>
            <a:ext cx="626546"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8180744" y="3901663"/>
            <a:ext cx="626546"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8180744" y="4727464"/>
            <a:ext cx="626546"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8180744" y="5297774"/>
            <a:ext cx="626546" cy="359757"/>
          </a:xfrm>
          <a:prstGeom prst="ellipse">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80">
                                          <p:stCondLst>
                                            <p:cond delay="0"/>
                                          </p:stCondLst>
                                        </p:cTn>
                                        <p:tgtEl>
                                          <p:spTgt spid="18"/>
                                        </p:tgtEl>
                                      </p:cBhvr>
                                    </p:animEffect>
                                    <p:anim calcmode="lin" valueType="num">
                                      <p:cBhvr>
                                        <p:cTn id="6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5" dur="26">
                                          <p:stCondLst>
                                            <p:cond delay="650"/>
                                          </p:stCondLst>
                                        </p:cTn>
                                        <p:tgtEl>
                                          <p:spTgt spid="18"/>
                                        </p:tgtEl>
                                      </p:cBhvr>
                                      <p:to x="100000" y="60000"/>
                                    </p:animScale>
                                    <p:animScale>
                                      <p:cBhvr>
                                        <p:cTn id="66" dur="166" decel="50000">
                                          <p:stCondLst>
                                            <p:cond delay="676"/>
                                          </p:stCondLst>
                                        </p:cTn>
                                        <p:tgtEl>
                                          <p:spTgt spid="18"/>
                                        </p:tgtEl>
                                      </p:cBhvr>
                                      <p:to x="100000" y="100000"/>
                                    </p:animScale>
                                    <p:animScale>
                                      <p:cBhvr>
                                        <p:cTn id="67" dur="26">
                                          <p:stCondLst>
                                            <p:cond delay="1312"/>
                                          </p:stCondLst>
                                        </p:cTn>
                                        <p:tgtEl>
                                          <p:spTgt spid="18"/>
                                        </p:tgtEl>
                                      </p:cBhvr>
                                      <p:to x="100000" y="80000"/>
                                    </p:animScale>
                                    <p:animScale>
                                      <p:cBhvr>
                                        <p:cTn id="68" dur="166" decel="50000">
                                          <p:stCondLst>
                                            <p:cond delay="1338"/>
                                          </p:stCondLst>
                                        </p:cTn>
                                        <p:tgtEl>
                                          <p:spTgt spid="18"/>
                                        </p:tgtEl>
                                      </p:cBhvr>
                                      <p:to x="100000" y="100000"/>
                                    </p:animScale>
                                    <p:animScale>
                                      <p:cBhvr>
                                        <p:cTn id="69" dur="26">
                                          <p:stCondLst>
                                            <p:cond delay="1642"/>
                                          </p:stCondLst>
                                        </p:cTn>
                                        <p:tgtEl>
                                          <p:spTgt spid="18"/>
                                        </p:tgtEl>
                                      </p:cBhvr>
                                      <p:to x="100000" y="90000"/>
                                    </p:animScale>
                                    <p:animScale>
                                      <p:cBhvr>
                                        <p:cTn id="70" dur="166" decel="50000">
                                          <p:stCondLst>
                                            <p:cond delay="1668"/>
                                          </p:stCondLst>
                                        </p:cTn>
                                        <p:tgtEl>
                                          <p:spTgt spid="18"/>
                                        </p:tgtEl>
                                      </p:cBhvr>
                                      <p:to x="100000" y="100000"/>
                                    </p:animScale>
                                    <p:animScale>
                                      <p:cBhvr>
                                        <p:cTn id="71" dur="26">
                                          <p:stCondLst>
                                            <p:cond delay="1808"/>
                                          </p:stCondLst>
                                        </p:cTn>
                                        <p:tgtEl>
                                          <p:spTgt spid="18"/>
                                        </p:tgtEl>
                                      </p:cBhvr>
                                      <p:to x="100000" y="95000"/>
                                    </p:animScale>
                                    <p:animScale>
                                      <p:cBhvr>
                                        <p:cTn id="72" dur="166" decel="50000">
                                          <p:stCondLst>
                                            <p:cond delay="1834"/>
                                          </p:stCondLst>
                                        </p:cTn>
                                        <p:tgtEl>
                                          <p:spTgt spid="1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80">
                                          <p:stCondLst>
                                            <p:cond delay="0"/>
                                          </p:stCondLst>
                                        </p:cTn>
                                        <p:tgtEl>
                                          <p:spTgt spid="28"/>
                                        </p:tgtEl>
                                      </p:cBhvr>
                                    </p:animEffect>
                                    <p:anim calcmode="lin" valueType="num">
                                      <p:cBhvr>
                                        <p:cTn id="7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1" dur="26">
                                          <p:stCondLst>
                                            <p:cond delay="650"/>
                                          </p:stCondLst>
                                        </p:cTn>
                                        <p:tgtEl>
                                          <p:spTgt spid="28"/>
                                        </p:tgtEl>
                                      </p:cBhvr>
                                      <p:to x="100000" y="60000"/>
                                    </p:animScale>
                                    <p:animScale>
                                      <p:cBhvr>
                                        <p:cTn id="82" dur="166" decel="50000">
                                          <p:stCondLst>
                                            <p:cond delay="676"/>
                                          </p:stCondLst>
                                        </p:cTn>
                                        <p:tgtEl>
                                          <p:spTgt spid="28"/>
                                        </p:tgtEl>
                                      </p:cBhvr>
                                      <p:to x="100000" y="100000"/>
                                    </p:animScale>
                                    <p:animScale>
                                      <p:cBhvr>
                                        <p:cTn id="83" dur="26">
                                          <p:stCondLst>
                                            <p:cond delay="1312"/>
                                          </p:stCondLst>
                                        </p:cTn>
                                        <p:tgtEl>
                                          <p:spTgt spid="28"/>
                                        </p:tgtEl>
                                      </p:cBhvr>
                                      <p:to x="100000" y="80000"/>
                                    </p:animScale>
                                    <p:animScale>
                                      <p:cBhvr>
                                        <p:cTn id="84" dur="166" decel="50000">
                                          <p:stCondLst>
                                            <p:cond delay="1338"/>
                                          </p:stCondLst>
                                        </p:cTn>
                                        <p:tgtEl>
                                          <p:spTgt spid="28"/>
                                        </p:tgtEl>
                                      </p:cBhvr>
                                      <p:to x="100000" y="100000"/>
                                    </p:animScale>
                                    <p:animScale>
                                      <p:cBhvr>
                                        <p:cTn id="85" dur="26">
                                          <p:stCondLst>
                                            <p:cond delay="1642"/>
                                          </p:stCondLst>
                                        </p:cTn>
                                        <p:tgtEl>
                                          <p:spTgt spid="28"/>
                                        </p:tgtEl>
                                      </p:cBhvr>
                                      <p:to x="100000" y="90000"/>
                                    </p:animScale>
                                    <p:animScale>
                                      <p:cBhvr>
                                        <p:cTn id="86" dur="166" decel="50000">
                                          <p:stCondLst>
                                            <p:cond delay="1668"/>
                                          </p:stCondLst>
                                        </p:cTn>
                                        <p:tgtEl>
                                          <p:spTgt spid="28"/>
                                        </p:tgtEl>
                                      </p:cBhvr>
                                      <p:to x="100000" y="100000"/>
                                    </p:animScale>
                                    <p:animScale>
                                      <p:cBhvr>
                                        <p:cTn id="87" dur="26">
                                          <p:stCondLst>
                                            <p:cond delay="1808"/>
                                          </p:stCondLst>
                                        </p:cTn>
                                        <p:tgtEl>
                                          <p:spTgt spid="28"/>
                                        </p:tgtEl>
                                      </p:cBhvr>
                                      <p:to x="100000" y="95000"/>
                                    </p:animScale>
                                    <p:animScale>
                                      <p:cBhvr>
                                        <p:cTn id="88" dur="166" decel="50000">
                                          <p:stCondLst>
                                            <p:cond delay="1834"/>
                                          </p:stCondLst>
                                        </p:cTn>
                                        <p:tgtEl>
                                          <p:spTgt spid="28"/>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80">
                                          <p:stCondLst>
                                            <p:cond delay="0"/>
                                          </p:stCondLst>
                                        </p:cTn>
                                        <p:tgtEl>
                                          <p:spTgt spid="29"/>
                                        </p:tgtEl>
                                      </p:cBhvr>
                                    </p:animEffect>
                                    <p:anim calcmode="lin" valueType="num">
                                      <p:cBhvr>
                                        <p:cTn id="9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7" dur="26">
                                          <p:stCondLst>
                                            <p:cond delay="650"/>
                                          </p:stCondLst>
                                        </p:cTn>
                                        <p:tgtEl>
                                          <p:spTgt spid="29"/>
                                        </p:tgtEl>
                                      </p:cBhvr>
                                      <p:to x="100000" y="60000"/>
                                    </p:animScale>
                                    <p:animScale>
                                      <p:cBhvr>
                                        <p:cTn id="98" dur="166" decel="50000">
                                          <p:stCondLst>
                                            <p:cond delay="676"/>
                                          </p:stCondLst>
                                        </p:cTn>
                                        <p:tgtEl>
                                          <p:spTgt spid="29"/>
                                        </p:tgtEl>
                                      </p:cBhvr>
                                      <p:to x="100000" y="100000"/>
                                    </p:animScale>
                                    <p:animScale>
                                      <p:cBhvr>
                                        <p:cTn id="99" dur="26">
                                          <p:stCondLst>
                                            <p:cond delay="1312"/>
                                          </p:stCondLst>
                                        </p:cTn>
                                        <p:tgtEl>
                                          <p:spTgt spid="29"/>
                                        </p:tgtEl>
                                      </p:cBhvr>
                                      <p:to x="100000" y="80000"/>
                                    </p:animScale>
                                    <p:animScale>
                                      <p:cBhvr>
                                        <p:cTn id="100" dur="166" decel="50000">
                                          <p:stCondLst>
                                            <p:cond delay="1338"/>
                                          </p:stCondLst>
                                        </p:cTn>
                                        <p:tgtEl>
                                          <p:spTgt spid="29"/>
                                        </p:tgtEl>
                                      </p:cBhvr>
                                      <p:to x="100000" y="100000"/>
                                    </p:animScale>
                                    <p:animScale>
                                      <p:cBhvr>
                                        <p:cTn id="101" dur="26">
                                          <p:stCondLst>
                                            <p:cond delay="1642"/>
                                          </p:stCondLst>
                                        </p:cTn>
                                        <p:tgtEl>
                                          <p:spTgt spid="29"/>
                                        </p:tgtEl>
                                      </p:cBhvr>
                                      <p:to x="100000" y="90000"/>
                                    </p:animScale>
                                    <p:animScale>
                                      <p:cBhvr>
                                        <p:cTn id="102" dur="166" decel="50000">
                                          <p:stCondLst>
                                            <p:cond delay="1668"/>
                                          </p:stCondLst>
                                        </p:cTn>
                                        <p:tgtEl>
                                          <p:spTgt spid="29"/>
                                        </p:tgtEl>
                                      </p:cBhvr>
                                      <p:to x="100000" y="100000"/>
                                    </p:animScale>
                                    <p:animScale>
                                      <p:cBhvr>
                                        <p:cTn id="103" dur="26">
                                          <p:stCondLst>
                                            <p:cond delay="1808"/>
                                          </p:stCondLst>
                                        </p:cTn>
                                        <p:tgtEl>
                                          <p:spTgt spid="29"/>
                                        </p:tgtEl>
                                      </p:cBhvr>
                                      <p:to x="100000" y="95000"/>
                                    </p:animScale>
                                    <p:animScale>
                                      <p:cBhvr>
                                        <p:cTn id="104" dur="166" decel="50000">
                                          <p:stCondLst>
                                            <p:cond delay="1834"/>
                                          </p:stCondLst>
                                        </p:cTn>
                                        <p:tgtEl>
                                          <p:spTgt spid="29"/>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down)">
                                      <p:cBhvr>
                                        <p:cTn id="107" dur="580">
                                          <p:stCondLst>
                                            <p:cond delay="0"/>
                                          </p:stCondLst>
                                        </p:cTn>
                                        <p:tgtEl>
                                          <p:spTgt spid="30"/>
                                        </p:tgtEl>
                                      </p:cBhvr>
                                    </p:animEffect>
                                    <p:anim calcmode="lin" valueType="num">
                                      <p:cBhvr>
                                        <p:cTn id="10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3" dur="26">
                                          <p:stCondLst>
                                            <p:cond delay="650"/>
                                          </p:stCondLst>
                                        </p:cTn>
                                        <p:tgtEl>
                                          <p:spTgt spid="30"/>
                                        </p:tgtEl>
                                      </p:cBhvr>
                                      <p:to x="100000" y="60000"/>
                                    </p:animScale>
                                    <p:animScale>
                                      <p:cBhvr>
                                        <p:cTn id="114" dur="166" decel="50000">
                                          <p:stCondLst>
                                            <p:cond delay="676"/>
                                          </p:stCondLst>
                                        </p:cTn>
                                        <p:tgtEl>
                                          <p:spTgt spid="30"/>
                                        </p:tgtEl>
                                      </p:cBhvr>
                                      <p:to x="100000" y="100000"/>
                                    </p:animScale>
                                    <p:animScale>
                                      <p:cBhvr>
                                        <p:cTn id="115" dur="26">
                                          <p:stCondLst>
                                            <p:cond delay="1312"/>
                                          </p:stCondLst>
                                        </p:cTn>
                                        <p:tgtEl>
                                          <p:spTgt spid="30"/>
                                        </p:tgtEl>
                                      </p:cBhvr>
                                      <p:to x="100000" y="80000"/>
                                    </p:animScale>
                                    <p:animScale>
                                      <p:cBhvr>
                                        <p:cTn id="116" dur="166" decel="50000">
                                          <p:stCondLst>
                                            <p:cond delay="1338"/>
                                          </p:stCondLst>
                                        </p:cTn>
                                        <p:tgtEl>
                                          <p:spTgt spid="30"/>
                                        </p:tgtEl>
                                      </p:cBhvr>
                                      <p:to x="100000" y="100000"/>
                                    </p:animScale>
                                    <p:animScale>
                                      <p:cBhvr>
                                        <p:cTn id="117" dur="26">
                                          <p:stCondLst>
                                            <p:cond delay="1642"/>
                                          </p:stCondLst>
                                        </p:cTn>
                                        <p:tgtEl>
                                          <p:spTgt spid="30"/>
                                        </p:tgtEl>
                                      </p:cBhvr>
                                      <p:to x="100000" y="90000"/>
                                    </p:animScale>
                                    <p:animScale>
                                      <p:cBhvr>
                                        <p:cTn id="118" dur="166" decel="50000">
                                          <p:stCondLst>
                                            <p:cond delay="1668"/>
                                          </p:stCondLst>
                                        </p:cTn>
                                        <p:tgtEl>
                                          <p:spTgt spid="30"/>
                                        </p:tgtEl>
                                      </p:cBhvr>
                                      <p:to x="100000" y="100000"/>
                                    </p:animScale>
                                    <p:animScale>
                                      <p:cBhvr>
                                        <p:cTn id="119" dur="26">
                                          <p:stCondLst>
                                            <p:cond delay="1808"/>
                                          </p:stCondLst>
                                        </p:cTn>
                                        <p:tgtEl>
                                          <p:spTgt spid="30"/>
                                        </p:tgtEl>
                                      </p:cBhvr>
                                      <p:to x="100000" y="95000"/>
                                    </p:animScale>
                                    <p:animScale>
                                      <p:cBhvr>
                                        <p:cTn id="120" dur="166" decel="50000">
                                          <p:stCondLst>
                                            <p:cond delay="1834"/>
                                          </p:stCondLst>
                                        </p:cTn>
                                        <p:tgtEl>
                                          <p:spTgt spid="30"/>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down)">
                                      <p:cBhvr>
                                        <p:cTn id="125" dur="580">
                                          <p:stCondLst>
                                            <p:cond delay="0"/>
                                          </p:stCondLst>
                                        </p:cTn>
                                        <p:tgtEl>
                                          <p:spTgt spid="31"/>
                                        </p:tgtEl>
                                      </p:cBhvr>
                                    </p:animEffect>
                                    <p:anim calcmode="lin" valueType="num">
                                      <p:cBhvr>
                                        <p:cTn id="12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1" dur="26">
                                          <p:stCondLst>
                                            <p:cond delay="650"/>
                                          </p:stCondLst>
                                        </p:cTn>
                                        <p:tgtEl>
                                          <p:spTgt spid="31"/>
                                        </p:tgtEl>
                                      </p:cBhvr>
                                      <p:to x="100000" y="60000"/>
                                    </p:animScale>
                                    <p:animScale>
                                      <p:cBhvr>
                                        <p:cTn id="132" dur="166" decel="50000">
                                          <p:stCondLst>
                                            <p:cond delay="676"/>
                                          </p:stCondLst>
                                        </p:cTn>
                                        <p:tgtEl>
                                          <p:spTgt spid="31"/>
                                        </p:tgtEl>
                                      </p:cBhvr>
                                      <p:to x="100000" y="100000"/>
                                    </p:animScale>
                                    <p:animScale>
                                      <p:cBhvr>
                                        <p:cTn id="133" dur="26">
                                          <p:stCondLst>
                                            <p:cond delay="1312"/>
                                          </p:stCondLst>
                                        </p:cTn>
                                        <p:tgtEl>
                                          <p:spTgt spid="31"/>
                                        </p:tgtEl>
                                      </p:cBhvr>
                                      <p:to x="100000" y="80000"/>
                                    </p:animScale>
                                    <p:animScale>
                                      <p:cBhvr>
                                        <p:cTn id="134" dur="166" decel="50000">
                                          <p:stCondLst>
                                            <p:cond delay="1338"/>
                                          </p:stCondLst>
                                        </p:cTn>
                                        <p:tgtEl>
                                          <p:spTgt spid="31"/>
                                        </p:tgtEl>
                                      </p:cBhvr>
                                      <p:to x="100000" y="100000"/>
                                    </p:animScale>
                                    <p:animScale>
                                      <p:cBhvr>
                                        <p:cTn id="135" dur="26">
                                          <p:stCondLst>
                                            <p:cond delay="1642"/>
                                          </p:stCondLst>
                                        </p:cTn>
                                        <p:tgtEl>
                                          <p:spTgt spid="31"/>
                                        </p:tgtEl>
                                      </p:cBhvr>
                                      <p:to x="100000" y="90000"/>
                                    </p:animScale>
                                    <p:animScale>
                                      <p:cBhvr>
                                        <p:cTn id="136" dur="166" decel="50000">
                                          <p:stCondLst>
                                            <p:cond delay="1668"/>
                                          </p:stCondLst>
                                        </p:cTn>
                                        <p:tgtEl>
                                          <p:spTgt spid="31"/>
                                        </p:tgtEl>
                                      </p:cBhvr>
                                      <p:to x="100000" y="100000"/>
                                    </p:animScale>
                                    <p:animScale>
                                      <p:cBhvr>
                                        <p:cTn id="137" dur="26">
                                          <p:stCondLst>
                                            <p:cond delay="1808"/>
                                          </p:stCondLst>
                                        </p:cTn>
                                        <p:tgtEl>
                                          <p:spTgt spid="31"/>
                                        </p:tgtEl>
                                      </p:cBhvr>
                                      <p:to x="100000" y="95000"/>
                                    </p:animScale>
                                    <p:animScale>
                                      <p:cBhvr>
                                        <p:cTn id="138" dur="166" decel="50000">
                                          <p:stCondLst>
                                            <p:cond delay="1834"/>
                                          </p:stCondLst>
                                        </p:cTn>
                                        <p:tgtEl>
                                          <p:spTgt spid="31"/>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down)">
                                      <p:cBhvr>
                                        <p:cTn id="141" dur="580">
                                          <p:stCondLst>
                                            <p:cond delay="0"/>
                                          </p:stCondLst>
                                        </p:cTn>
                                        <p:tgtEl>
                                          <p:spTgt spid="32"/>
                                        </p:tgtEl>
                                      </p:cBhvr>
                                    </p:animEffect>
                                    <p:anim calcmode="lin" valueType="num">
                                      <p:cBhvr>
                                        <p:cTn id="14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47" dur="26">
                                          <p:stCondLst>
                                            <p:cond delay="650"/>
                                          </p:stCondLst>
                                        </p:cTn>
                                        <p:tgtEl>
                                          <p:spTgt spid="32"/>
                                        </p:tgtEl>
                                      </p:cBhvr>
                                      <p:to x="100000" y="60000"/>
                                    </p:animScale>
                                    <p:animScale>
                                      <p:cBhvr>
                                        <p:cTn id="148" dur="166" decel="50000">
                                          <p:stCondLst>
                                            <p:cond delay="676"/>
                                          </p:stCondLst>
                                        </p:cTn>
                                        <p:tgtEl>
                                          <p:spTgt spid="32"/>
                                        </p:tgtEl>
                                      </p:cBhvr>
                                      <p:to x="100000" y="100000"/>
                                    </p:animScale>
                                    <p:animScale>
                                      <p:cBhvr>
                                        <p:cTn id="149" dur="26">
                                          <p:stCondLst>
                                            <p:cond delay="1312"/>
                                          </p:stCondLst>
                                        </p:cTn>
                                        <p:tgtEl>
                                          <p:spTgt spid="32"/>
                                        </p:tgtEl>
                                      </p:cBhvr>
                                      <p:to x="100000" y="80000"/>
                                    </p:animScale>
                                    <p:animScale>
                                      <p:cBhvr>
                                        <p:cTn id="150" dur="166" decel="50000">
                                          <p:stCondLst>
                                            <p:cond delay="1338"/>
                                          </p:stCondLst>
                                        </p:cTn>
                                        <p:tgtEl>
                                          <p:spTgt spid="32"/>
                                        </p:tgtEl>
                                      </p:cBhvr>
                                      <p:to x="100000" y="100000"/>
                                    </p:animScale>
                                    <p:animScale>
                                      <p:cBhvr>
                                        <p:cTn id="151" dur="26">
                                          <p:stCondLst>
                                            <p:cond delay="1642"/>
                                          </p:stCondLst>
                                        </p:cTn>
                                        <p:tgtEl>
                                          <p:spTgt spid="32"/>
                                        </p:tgtEl>
                                      </p:cBhvr>
                                      <p:to x="100000" y="90000"/>
                                    </p:animScale>
                                    <p:animScale>
                                      <p:cBhvr>
                                        <p:cTn id="152" dur="166" decel="50000">
                                          <p:stCondLst>
                                            <p:cond delay="1668"/>
                                          </p:stCondLst>
                                        </p:cTn>
                                        <p:tgtEl>
                                          <p:spTgt spid="32"/>
                                        </p:tgtEl>
                                      </p:cBhvr>
                                      <p:to x="100000" y="100000"/>
                                    </p:animScale>
                                    <p:animScale>
                                      <p:cBhvr>
                                        <p:cTn id="153" dur="26">
                                          <p:stCondLst>
                                            <p:cond delay="1808"/>
                                          </p:stCondLst>
                                        </p:cTn>
                                        <p:tgtEl>
                                          <p:spTgt spid="32"/>
                                        </p:tgtEl>
                                      </p:cBhvr>
                                      <p:to x="100000" y="95000"/>
                                    </p:animScale>
                                    <p:animScale>
                                      <p:cBhvr>
                                        <p:cTn id="154" dur="166" decel="50000">
                                          <p:stCondLst>
                                            <p:cond delay="1834"/>
                                          </p:stCondLst>
                                        </p:cTn>
                                        <p:tgtEl>
                                          <p:spTgt spid="32"/>
                                        </p:tgtEl>
                                      </p:cBhvr>
                                      <p:to x="100000" y="100000"/>
                                    </p:animScale>
                                  </p:childTnLst>
                                </p:cTn>
                              </p:par>
                              <p:par>
                                <p:cTn id="155" presetID="26" presetClass="entr" presetSubtype="0" fill="hold" grpId="0" nodeType="with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wipe(down)">
                                      <p:cBhvr>
                                        <p:cTn id="157" dur="580">
                                          <p:stCondLst>
                                            <p:cond delay="0"/>
                                          </p:stCondLst>
                                        </p:cTn>
                                        <p:tgtEl>
                                          <p:spTgt spid="33"/>
                                        </p:tgtEl>
                                      </p:cBhvr>
                                    </p:animEffect>
                                    <p:anim calcmode="lin" valueType="num">
                                      <p:cBhvr>
                                        <p:cTn id="1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3" dur="26">
                                          <p:stCondLst>
                                            <p:cond delay="650"/>
                                          </p:stCondLst>
                                        </p:cTn>
                                        <p:tgtEl>
                                          <p:spTgt spid="33"/>
                                        </p:tgtEl>
                                      </p:cBhvr>
                                      <p:to x="100000" y="60000"/>
                                    </p:animScale>
                                    <p:animScale>
                                      <p:cBhvr>
                                        <p:cTn id="164" dur="166" decel="50000">
                                          <p:stCondLst>
                                            <p:cond delay="676"/>
                                          </p:stCondLst>
                                        </p:cTn>
                                        <p:tgtEl>
                                          <p:spTgt spid="33"/>
                                        </p:tgtEl>
                                      </p:cBhvr>
                                      <p:to x="100000" y="100000"/>
                                    </p:animScale>
                                    <p:animScale>
                                      <p:cBhvr>
                                        <p:cTn id="165" dur="26">
                                          <p:stCondLst>
                                            <p:cond delay="1312"/>
                                          </p:stCondLst>
                                        </p:cTn>
                                        <p:tgtEl>
                                          <p:spTgt spid="33"/>
                                        </p:tgtEl>
                                      </p:cBhvr>
                                      <p:to x="100000" y="80000"/>
                                    </p:animScale>
                                    <p:animScale>
                                      <p:cBhvr>
                                        <p:cTn id="166" dur="166" decel="50000">
                                          <p:stCondLst>
                                            <p:cond delay="1338"/>
                                          </p:stCondLst>
                                        </p:cTn>
                                        <p:tgtEl>
                                          <p:spTgt spid="33"/>
                                        </p:tgtEl>
                                      </p:cBhvr>
                                      <p:to x="100000" y="100000"/>
                                    </p:animScale>
                                    <p:animScale>
                                      <p:cBhvr>
                                        <p:cTn id="167" dur="26">
                                          <p:stCondLst>
                                            <p:cond delay="1642"/>
                                          </p:stCondLst>
                                        </p:cTn>
                                        <p:tgtEl>
                                          <p:spTgt spid="33"/>
                                        </p:tgtEl>
                                      </p:cBhvr>
                                      <p:to x="100000" y="90000"/>
                                    </p:animScale>
                                    <p:animScale>
                                      <p:cBhvr>
                                        <p:cTn id="168" dur="166" decel="50000">
                                          <p:stCondLst>
                                            <p:cond delay="1668"/>
                                          </p:stCondLst>
                                        </p:cTn>
                                        <p:tgtEl>
                                          <p:spTgt spid="33"/>
                                        </p:tgtEl>
                                      </p:cBhvr>
                                      <p:to x="100000" y="100000"/>
                                    </p:animScale>
                                    <p:animScale>
                                      <p:cBhvr>
                                        <p:cTn id="169" dur="26">
                                          <p:stCondLst>
                                            <p:cond delay="1808"/>
                                          </p:stCondLst>
                                        </p:cTn>
                                        <p:tgtEl>
                                          <p:spTgt spid="33"/>
                                        </p:tgtEl>
                                      </p:cBhvr>
                                      <p:to x="100000" y="95000"/>
                                    </p:animScale>
                                    <p:animScale>
                                      <p:cBhvr>
                                        <p:cTn id="170" dur="166" decel="50000">
                                          <p:stCondLst>
                                            <p:cond delay="1834"/>
                                          </p:stCondLst>
                                        </p:cTn>
                                        <p:tgtEl>
                                          <p:spTgt spid="33"/>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wipe(down)">
                                      <p:cBhvr>
                                        <p:cTn id="175" dur="580">
                                          <p:stCondLst>
                                            <p:cond delay="0"/>
                                          </p:stCondLst>
                                        </p:cTn>
                                        <p:tgtEl>
                                          <p:spTgt spid="34"/>
                                        </p:tgtEl>
                                      </p:cBhvr>
                                    </p:animEffect>
                                    <p:anim calcmode="lin" valueType="num">
                                      <p:cBhvr>
                                        <p:cTn id="17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81" dur="26">
                                          <p:stCondLst>
                                            <p:cond delay="650"/>
                                          </p:stCondLst>
                                        </p:cTn>
                                        <p:tgtEl>
                                          <p:spTgt spid="34"/>
                                        </p:tgtEl>
                                      </p:cBhvr>
                                      <p:to x="100000" y="60000"/>
                                    </p:animScale>
                                    <p:animScale>
                                      <p:cBhvr>
                                        <p:cTn id="182" dur="166" decel="50000">
                                          <p:stCondLst>
                                            <p:cond delay="676"/>
                                          </p:stCondLst>
                                        </p:cTn>
                                        <p:tgtEl>
                                          <p:spTgt spid="34"/>
                                        </p:tgtEl>
                                      </p:cBhvr>
                                      <p:to x="100000" y="100000"/>
                                    </p:animScale>
                                    <p:animScale>
                                      <p:cBhvr>
                                        <p:cTn id="183" dur="26">
                                          <p:stCondLst>
                                            <p:cond delay="1312"/>
                                          </p:stCondLst>
                                        </p:cTn>
                                        <p:tgtEl>
                                          <p:spTgt spid="34"/>
                                        </p:tgtEl>
                                      </p:cBhvr>
                                      <p:to x="100000" y="80000"/>
                                    </p:animScale>
                                    <p:animScale>
                                      <p:cBhvr>
                                        <p:cTn id="184" dur="166" decel="50000">
                                          <p:stCondLst>
                                            <p:cond delay="1338"/>
                                          </p:stCondLst>
                                        </p:cTn>
                                        <p:tgtEl>
                                          <p:spTgt spid="34"/>
                                        </p:tgtEl>
                                      </p:cBhvr>
                                      <p:to x="100000" y="100000"/>
                                    </p:animScale>
                                    <p:animScale>
                                      <p:cBhvr>
                                        <p:cTn id="185" dur="26">
                                          <p:stCondLst>
                                            <p:cond delay="1642"/>
                                          </p:stCondLst>
                                        </p:cTn>
                                        <p:tgtEl>
                                          <p:spTgt spid="34"/>
                                        </p:tgtEl>
                                      </p:cBhvr>
                                      <p:to x="100000" y="90000"/>
                                    </p:animScale>
                                    <p:animScale>
                                      <p:cBhvr>
                                        <p:cTn id="186" dur="166" decel="50000">
                                          <p:stCondLst>
                                            <p:cond delay="1668"/>
                                          </p:stCondLst>
                                        </p:cTn>
                                        <p:tgtEl>
                                          <p:spTgt spid="34"/>
                                        </p:tgtEl>
                                      </p:cBhvr>
                                      <p:to x="100000" y="100000"/>
                                    </p:animScale>
                                    <p:animScale>
                                      <p:cBhvr>
                                        <p:cTn id="187" dur="26">
                                          <p:stCondLst>
                                            <p:cond delay="1808"/>
                                          </p:stCondLst>
                                        </p:cTn>
                                        <p:tgtEl>
                                          <p:spTgt spid="34"/>
                                        </p:tgtEl>
                                      </p:cBhvr>
                                      <p:to x="100000" y="95000"/>
                                    </p:animScale>
                                    <p:animScale>
                                      <p:cBhvr>
                                        <p:cTn id="188" dur="166" decel="50000">
                                          <p:stCondLst>
                                            <p:cond delay="1834"/>
                                          </p:stCondLst>
                                        </p:cTn>
                                        <p:tgtEl>
                                          <p:spTgt spid="34"/>
                                        </p:tgtEl>
                                      </p:cBhvr>
                                      <p:to x="100000" y="100000"/>
                                    </p:animScale>
                                  </p:childTnLst>
                                </p:cTn>
                              </p:par>
                              <p:par>
                                <p:cTn id="189" presetID="26" presetClass="entr" presetSubtype="0" fill="hold" grpId="0" nodeType="withEffect">
                                  <p:stCondLst>
                                    <p:cond delay="0"/>
                                  </p:stCondLst>
                                  <p:childTnLst>
                                    <p:set>
                                      <p:cBhvr>
                                        <p:cTn id="190" dur="1" fill="hold">
                                          <p:stCondLst>
                                            <p:cond delay="0"/>
                                          </p:stCondLst>
                                        </p:cTn>
                                        <p:tgtEl>
                                          <p:spTgt spid="35"/>
                                        </p:tgtEl>
                                        <p:attrNameLst>
                                          <p:attrName>style.visibility</p:attrName>
                                        </p:attrNameLst>
                                      </p:cBhvr>
                                      <p:to>
                                        <p:strVal val="visible"/>
                                      </p:to>
                                    </p:set>
                                    <p:animEffect transition="in" filter="wipe(down)">
                                      <p:cBhvr>
                                        <p:cTn id="191" dur="580">
                                          <p:stCondLst>
                                            <p:cond delay="0"/>
                                          </p:stCondLst>
                                        </p:cTn>
                                        <p:tgtEl>
                                          <p:spTgt spid="35"/>
                                        </p:tgtEl>
                                      </p:cBhvr>
                                    </p:animEffect>
                                    <p:anim calcmode="lin" valueType="num">
                                      <p:cBhvr>
                                        <p:cTn id="19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97" dur="26">
                                          <p:stCondLst>
                                            <p:cond delay="650"/>
                                          </p:stCondLst>
                                        </p:cTn>
                                        <p:tgtEl>
                                          <p:spTgt spid="35"/>
                                        </p:tgtEl>
                                      </p:cBhvr>
                                      <p:to x="100000" y="60000"/>
                                    </p:animScale>
                                    <p:animScale>
                                      <p:cBhvr>
                                        <p:cTn id="198" dur="166" decel="50000">
                                          <p:stCondLst>
                                            <p:cond delay="676"/>
                                          </p:stCondLst>
                                        </p:cTn>
                                        <p:tgtEl>
                                          <p:spTgt spid="35"/>
                                        </p:tgtEl>
                                      </p:cBhvr>
                                      <p:to x="100000" y="100000"/>
                                    </p:animScale>
                                    <p:animScale>
                                      <p:cBhvr>
                                        <p:cTn id="199" dur="26">
                                          <p:stCondLst>
                                            <p:cond delay="1312"/>
                                          </p:stCondLst>
                                        </p:cTn>
                                        <p:tgtEl>
                                          <p:spTgt spid="35"/>
                                        </p:tgtEl>
                                      </p:cBhvr>
                                      <p:to x="100000" y="80000"/>
                                    </p:animScale>
                                    <p:animScale>
                                      <p:cBhvr>
                                        <p:cTn id="200" dur="166" decel="50000">
                                          <p:stCondLst>
                                            <p:cond delay="1338"/>
                                          </p:stCondLst>
                                        </p:cTn>
                                        <p:tgtEl>
                                          <p:spTgt spid="35"/>
                                        </p:tgtEl>
                                      </p:cBhvr>
                                      <p:to x="100000" y="100000"/>
                                    </p:animScale>
                                    <p:animScale>
                                      <p:cBhvr>
                                        <p:cTn id="201" dur="26">
                                          <p:stCondLst>
                                            <p:cond delay="1642"/>
                                          </p:stCondLst>
                                        </p:cTn>
                                        <p:tgtEl>
                                          <p:spTgt spid="35"/>
                                        </p:tgtEl>
                                      </p:cBhvr>
                                      <p:to x="100000" y="90000"/>
                                    </p:animScale>
                                    <p:animScale>
                                      <p:cBhvr>
                                        <p:cTn id="202" dur="166" decel="50000">
                                          <p:stCondLst>
                                            <p:cond delay="1668"/>
                                          </p:stCondLst>
                                        </p:cTn>
                                        <p:tgtEl>
                                          <p:spTgt spid="35"/>
                                        </p:tgtEl>
                                      </p:cBhvr>
                                      <p:to x="100000" y="100000"/>
                                    </p:animScale>
                                    <p:animScale>
                                      <p:cBhvr>
                                        <p:cTn id="203" dur="26">
                                          <p:stCondLst>
                                            <p:cond delay="1808"/>
                                          </p:stCondLst>
                                        </p:cTn>
                                        <p:tgtEl>
                                          <p:spTgt spid="35"/>
                                        </p:tgtEl>
                                      </p:cBhvr>
                                      <p:to x="100000" y="95000"/>
                                    </p:animScale>
                                    <p:animScale>
                                      <p:cBhvr>
                                        <p:cTn id="204" dur="166" decel="50000">
                                          <p:stCondLst>
                                            <p:cond delay="1834"/>
                                          </p:stCondLst>
                                        </p:cTn>
                                        <p:tgtEl>
                                          <p:spTgt spid="35"/>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grpId="0" nodeType="clickEffect">
                                  <p:stCondLst>
                                    <p:cond delay="0"/>
                                  </p:stCondLst>
                                  <p:childTnLst>
                                    <p:set>
                                      <p:cBhvr>
                                        <p:cTn id="208" dur="1" fill="hold">
                                          <p:stCondLst>
                                            <p:cond delay="0"/>
                                          </p:stCondLst>
                                        </p:cTn>
                                        <p:tgtEl>
                                          <p:spTgt spid="36"/>
                                        </p:tgtEl>
                                        <p:attrNameLst>
                                          <p:attrName>style.visibility</p:attrName>
                                        </p:attrNameLst>
                                      </p:cBhvr>
                                      <p:to>
                                        <p:strVal val="visible"/>
                                      </p:to>
                                    </p:set>
                                    <p:animEffect transition="in" filter="wipe(down)">
                                      <p:cBhvr>
                                        <p:cTn id="209" dur="580">
                                          <p:stCondLst>
                                            <p:cond delay="0"/>
                                          </p:stCondLst>
                                        </p:cTn>
                                        <p:tgtEl>
                                          <p:spTgt spid="36"/>
                                        </p:tgtEl>
                                      </p:cBhvr>
                                    </p:animEffect>
                                    <p:anim calcmode="lin" valueType="num">
                                      <p:cBhvr>
                                        <p:cTn id="21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15" dur="26">
                                          <p:stCondLst>
                                            <p:cond delay="650"/>
                                          </p:stCondLst>
                                        </p:cTn>
                                        <p:tgtEl>
                                          <p:spTgt spid="36"/>
                                        </p:tgtEl>
                                      </p:cBhvr>
                                      <p:to x="100000" y="60000"/>
                                    </p:animScale>
                                    <p:animScale>
                                      <p:cBhvr>
                                        <p:cTn id="216" dur="166" decel="50000">
                                          <p:stCondLst>
                                            <p:cond delay="676"/>
                                          </p:stCondLst>
                                        </p:cTn>
                                        <p:tgtEl>
                                          <p:spTgt spid="36"/>
                                        </p:tgtEl>
                                      </p:cBhvr>
                                      <p:to x="100000" y="100000"/>
                                    </p:animScale>
                                    <p:animScale>
                                      <p:cBhvr>
                                        <p:cTn id="217" dur="26">
                                          <p:stCondLst>
                                            <p:cond delay="1312"/>
                                          </p:stCondLst>
                                        </p:cTn>
                                        <p:tgtEl>
                                          <p:spTgt spid="36"/>
                                        </p:tgtEl>
                                      </p:cBhvr>
                                      <p:to x="100000" y="80000"/>
                                    </p:animScale>
                                    <p:animScale>
                                      <p:cBhvr>
                                        <p:cTn id="218" dur="166" decel="50000">
                                          <p:stCondLst>
                                            <p:cond delay="1338"/>
                                          </p:stCondLst>
                                        </p:cTn>
                                        <p:tgtEl>
                                          <p:spTgt spid="36"/>
                                        </p:tgtEl>
                                      </p:cBhvr>
                                      <p:to x="100000" y="100000"/>
                                    </p:animScale>
                                    <p:animScale>
                                      <p:cBhvr>
                                        <p:cTn id="219" dur="26">
                                          <p:stCondLst>
                                            <p:cond delay="1642"/>
                                          </p:stCondLst>
                                        </p:cTn>
                                        <p:tgtEl>
                                          <p:spTgt spid="36"/>
                                        </p:tgtEl>
                                      </p:cBhvr>
                                      <p:to x="100000" y="90000"/>
                                    </p:animScale>
                                    <p:animScale>
                                      <p:cBhvr>
                                        <p:cTn id="220" dur="166" decel="50000">
                                          <p:stCondLst>
                                            <p:cond delay="1668"/>
                                          </p:stCondLst>
                                        </p:cTn>
                                        <p:tgtEl>
                                          <p:spTgt spid="36"/>
                                        </p:tgtEl>
                                      </p:cBhvr>
                                      <p:to x="100000" y="100000"/>
                                    </p:animScale>
                                    <p:animScale>
                                      <p:cBhvr>
                                        <p:cTn id="221" dur="26">
                                          <p:stCondLst>
                                            <p:cond delay="1808"/>
                                          </p:stCondLst>
                                        </p:cTn>
                                        <p:tgtEl>
                                          <p:spTgt spid="36"/>
                                        </p:tgtEl>
                                      </p:cBhvr>
                                      <p:to x="100000" y="95000"/>
                                    </p:animScale>
                                    <p:animScale>
                                      <p:cBhvr>
                                        <p:cTn id="222" dur="166" decel="50000">
                                          <p:stCondLst>
                                            <p:cond delay="1834"/>
                                          </p:stCondLst>
                                        </p:cTn>
                                        <p:tgtEl>
                                          <p:spTgt spid="36"/>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42" presetClass="entr" presetSubtype="0" fill="hold" grpId="0" nodeType="clickEffect">
                                  <p:stCondLst>
                                    <p:cond delay="0"/>
                                  </p:stCondLst>
                                  <p:childTnLst>
                                    <p:set>
                                      <p:cBhvr>
                                        <p:cTn id="226" dur="1" fill="hold">
                                          <p:stCondLst>
                                            <p:cond delay="0"/>
                                          </p:stCondLst>
                                        </p:cTn>
                                        <p:tgtEl>
                                          <p:spTgt spid="37"/>
                                        </p:tgtEl>
                                        <p:attrNameLst>
                                          <p:attrName>style.visibility</p:attrName>
                                        </p:attrNameLst>
                                      </p:cBhvr>
                                      <p:to>
                                        <p:strVal val="visible"/>
                                      </p:to>
                                    </p:set>
                                    <p:animEffect transition="in" filter="fade">
                                      <p:cBhvr>
                                        <p:cTn id="227" dur="1000"/>
                                        <p:tgtEl>
                                          <p:spTgt spid="37"/>
                                        </p:tgtEl>
                                      </p:cBhvr>
                                    </p:animEffect>
                                    <p:anim calcmode="lin" valueType="num">
                                      <p:cBhvr>
                                        <p:cTn id="228" dur="1000" fill="hold"/>
                                        <p:tgtEl>
                                          <p:spTgt spid="37"/>
                                        </p:tgtEl>
                                        <p:attrNameLst>
                                          <p:attrName>ppt_x</p:attrName>
                                        </p:attrNameLst>
                                      </p:cBhvr>
                                      <p:tavLst>
                                        <p:tav tm="0">
                                          <p:val>
                                            <p:strVal val="#ppt_x"/>
                                          </p:val>
                                        </p:tav>
                                        <p:tav tm="100000">
                                          <p:val>
                                            <p:strVal val="#ppt_x"/>
                                          </p:val>
                                        </p:tav>
                                      </p:tavLst>
                                    </p:anim>
                                    <p:anim calcmode="lin" valueType="num">
                                      <p:cBhvr>
                                        <p:cTn id="229" dur="1000" fill="hold"/>
                                        <p:tgtEl>
                                          <p:spTgt spid="37"/>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38"/>
                                        </p:tgtEl>
                                        <p:attrNameLst>
                                          <p:attrName>style.visibility</p:attrName>
                                        </p:attrNameLst>
                                      </p:cBhvr>
                                      <p:to>
                                        <p:strVal val="visible"/>
                                      </p:to>
                                    </p:set>
                                    <p:animEffect transition="in" filter="fade">
                                      <p:cBhvr>
                                        <p:cTn id="232" dur="1000"/>
                                        <p:tgtEl>
                                          <p:spTgt spid="38"/>
                                        </p:tgtEl>
                                      </p:cBhvr>
                                    </p:animEffect>
                                    <p:anim calcmode="lin" valueType="num">
                                      <p:cBhvr>
                                        <p:cTn id="233" dur="1000" fill="hold"/>
                                        <p:tgtEl>
                                          <p:spTgt spid="38"/>
                                        </p:tgtEl>
                                        <p:attrNameLst>
                                          <p:attrName>ppt_x</p:attrName>
                                        </p:attrNameLst>
                                      </p:cBhvr>
                                      <p:tavLst>
                                        <p:tav tm="0">
                                          <p:val>
                                            <p:strVal val="#ppt_x"/>
                                          </p:val>
                                        </p:tav>
                                        <p:tav tm="100000">
                                          <p:val>
                                            <p:strVal val="#ppt_x"/>
                                          </p:val>
                                        </p:tav>
                                      </p:tavLst>
                                    </p:anim>
                                    <p:anim calcmode="lin" valueType="num">
                                      <p:cBhvr>
                                        <p:cTn id="234" dur="1000" fill="hold"/>
                                        <p:tgtEl>
                                          <p:spTgt spid="38"/>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39"/>
                                        </p:tgtEl>
                                        <p:attrNameLst>
                                          <p:attrName>style.visibility</p:attrName>
                                        </p:attrNameLst>
                                      </p:cBhvr>
                                      <p:to>
                                        <p:strVal val="visible"/>
                                      </p:to>
                                    </p:set>
                                    <p:animEffect transition="in" filter="fade">
                                      <p:cBhvr>
                                        <p:cTn id="237" dur="1000"/>
                                        <p:tgtEl>
                                          <p:spTgt spid="39"/>
                                        </p:tgtEl>
                                      </p:cBhvr>
                                    </p:animEffect>
                                    <p:anim calcmode="lin" valueType="num">
                                      <p:cBhvr>
                                        <p:cTn id="238" dur="1000" fill="hold"/>
                                        <p:tgtEl>
                                          <p:spTgt spid="39"/>
                                        </p:tgtEl>
                                        <p:attrNameLst>
                                          <p:attrName>ppt_x</p:attrName>
                                        </p:attrNameLst>
                                      </p:cBhvr>
                                      <p:tavLst>
                                        <p:tav tm="0">
                                          <p:val>
                                            <p:strVal val="#ppt_x"/>
                                          </p:val>
                                        </p:tav>
                                        <p:tav tm="100000">
                                          <p:val>
                                            <p:strVal val="#ppt_x"/>
                                          </p:val>
                                        </p:tav>
                                      </p:tavLst>
                                    </p:anim>
                                    <p:anim calcmode="lin" valueType="num">
                                      <p:cBhvr>
                                        <p:cTn id="239" dur="1000" fill="hold"/>
                                        <p:tgtEl>
                                          <p:spTgt spid="39"/>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40"/>
                                        </p:tgtEl>
                                        <p:attrNameLst>
                                          <p:attrName>style.visibility</p:attrName>
                                        </p:attrNameLst>
                                      </p:cBhvr>
                                      <p:to>
                                        <p:strVal val="visible"/>
                                      </p:to>
                                    </p:set>
                                    <p:animEffect transition="in" filter="fade">
                                      <p:cBhvr>
                                        <p:cTn id="242" dur="1000"/>
                                        <p:tgtEl>
                                          <p:spTgt spid="40"/>
                                        </p:tgtEl>
                                      </p:cBhvr>
                                    </p:animEffect>
                                    <p:anim calcmode="lin" valueType="num">
                                      <p:cBhvr>
                                        <p:cTn id="243" dur="1000" fill="hold"/>
                                        <p:tgtEl>
                                          <p:spTgt spid="40"/>
                                        </p:tgtEl>
                                        <p:attrNameLst>
                                          <p:attrName>ppt_x</p:attrName>
                                        </p:attrNameLst>
                                      </p:cBhvr>
                                      <p:tavLst>
                                        <p:tav tm="0">
                                          <p:val>
                                            <p:strVal val="#ppt_x"/>
                                          </p:val>
                                        </p:tav>
                                        <p:tav tm="100000">
                                          <p:val>
                                            <p:strVal val="#ppt_x"/>
                                          </p:val>
                                        </p:tav>
                                      </p:tavLst>
                                    </p:anim>
                                    <p:anim calcmode="lin" valueType="num">
                                      <p:cBhvr>
                                        <p:cTn id="244" dur="1000" fill="hold"/>
                                        <p:tgtEl>
                                          <p:spTgt spid="40"/>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41"/>
                                        </p:tgtEl>
                                        <p:attrNameLst>
                                          <p:attrName>style.visibility</p:attrName>
                                        </p:attrNameLst>
                                      </p:cBhvr>
                                      <p:to>
                                        <p:strVal val="visible"/>
                                      </p:to>
                                    </p:set>
                                    <p:animEffect transition="in" filter="fade">
                                      <p:cBhvr>
                                        <p:cTn id="247" dur="1000"/>
                                        <p:tgtEl>
                                          <p:spTgt spid="41"/>
                                        </p:tgtEl>
                                      </p:cBhvr>
                                    </p:animEffect>
                                    <p:anim calcmode="lin" valueType="num">
                                      <p:cBhvr>
                                        <p:cTn id="248" dur="1000" fill="hold"/>
                                        <p:tgtEl>
                                          <p:spTgt spid="41"/>
                                        </p:tgtEl>
                                        <p:attrNameLst>
                                          <p:attrName>ppt_x</p:attrName>
                                        </p:attrNameLst>
                                      </p:cBhvr>
                                      <p:tavLst>
                                        <p:tav tm="0">
                                          <p:val>
                                            <p:strVal val="#ppt_x"/>
                                          </p:val>
                                        </p:tav>
                                        <p:tav tm="100000">
                                          <p:val>
                                            <p:strVal val="#ppt_x"/>
                                          </p:val>
                                        </p:tav>
                                      </p:tavLst>
                                    </p:anim>
                                    <p:anim calcmode="lin" valueType="num">
                                      <p:cBhvr>
                                        <p:cTn id="249" dur="1000" fill="hold"/>
                                        <p:tgtEl>
                                          <p:spTgt spid="41"/>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42"/>
                                        </p:tgtEl>
                                        <p:attrNameLst>
                                          <p:attrName>style.visibility</p:attrName>
                                        </p:attrNameLst>
                                      </p:cBhvr>
                                      <p:to>
                                        <p:strVal val="visible"/>
                                      </p:to>
                                    </p:set>
                                    <p:animEffect transition="in" filter="fade">
                                      <p:cBhvr>
                                        <p:cTn id="252" dur="1000"/>
                                        <p:tgtEl>
                                          <p:spTgt spid="42"/>
                                        </p:tgtEl>
                                      </p:cBhvr>
                                    </p:animEffect>
                                    <p:anim calcmode="lin" valueType="num">
                                      <p:cBhvr>
                                        <p:cTn id="253" dur="1000" fill="hold"/>
                                        <p:tgtEl>
                                          <p:spTgt spid="42"/>
                                        </p:tgtEl>
                                        <p:attrNameLst>
                                          <p:attrName>ppt_x</p:attrName>
                                        </p:attrNameLst>
                                      </p:cBhvr>
                                      <p:tavLst>
                                        <p:tav tm="0">
                                          <p:val>
                                            <p:strVal val="#ppt_x"/>
                                          </p:val>
                                        </p:tav>
                                        <p:tav tm="100000">
                                          <p:val>
                                            <p:strVal val="#ppt_x"/>
                                          </p:val>
                                        </p:tav>
                                      </p:tavLst>
                                    </p:anim>
                                    <p:anim calcmode="lin" valueType="num">
                                      <p:cBhvr>
                                        <p:cTn id="254" dur="1000" fill="hold"/>
                                        <p:tgtEl>
                                          <p:spTgt spid="42"/>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43"/>
                                        </p:tgtEl>
                                        <p:attrNameLst>
                                          <p:attrName>style.visibility</p:attrName>
                                        </p:attrNameLst>
                                      </p:cBhvr>
                                      <p:to>
                                        <p:strVal val="visible"/>
                                      </p:to>
                                    </p:set>
                                    <p:animEffect transition="in" filter="fade">
                                      <p:cBhvr>
                                        <p:cTn id="257" dur="1000"/>
                                        <p:tgtEl>
                                          <p:spTgt spid="43"/>
                                        </p:tgtEl>
                                      </p:cBhvr>
                                    </p:animEffect>
                                    <p:anim calcmode="lin" valueType="num">
                                      <p:cBhvr>
                                        <p:cTn id="258" dur="1000" fill="hold"/>
                                        <p:tgtEl>
                                          <p:spTgt spid="43"/>
                                        </p:tgtEl>
                                        <p:attrNameLst>
                                          <p:attrName>ppt_x</p:attrName>
                                        </p:attrNameLst>
                                      </p:cBhvr>
                                      <p:tavLst>
                                        <p:tav tm="0">
                                          <p:val>
                                            <p:strVal val="#ppt_x"/>
                                          </p:val>
                                        </p:tav>
                                        <p:tav tm="100000">
                                          <p:val>
                                            <p:strVal val="#ppt_x"/>
                                          </p:val>
                                        </p:tav>
                                      </p:tavLst>
                                    </p:anim>
                                    <p:anim calcmode="lin" valueType="num">
                                      <p:cBhvr>
                                        <p:cTn id="259" dur="1000" fill="hold"/>
                                        <p:tgtEl>
                                          <p:spTgt spid="43"/>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44"/>
                                        </p:tgtEl>
                                        <p:attrNameLst>
                                          <p:attrName>style.visibility</p:attrName>
                                        </p:attrNameLst>
                                      </p:cBhvr>
                                      <p:to>
                                        <p:strVal val="visible"/>
                                      </p:to>
                                    </p:set>
                                    <p:animEffect transition="in" filter="fade">
                                      <p:cBhvr>
                                        <p:cTn id="262" dur="1000"/>
                                        <p:tgtEl>
                                          <p:spTgt spid="44"/>
                                        </p:tgtEl>
                                      </p:cBhvr>
                                    </p:animEffect>
                                    <p:anim calcmode="lin" valueType="num">
                                      <p:cBhvr>
                                        <p:cTn id="263" dur="1000" fill="hold"/>
                                        <p:tgtEl>
                                          <p:spTgt spid="44"/>
                                        </p:tgtEl>
                                        <p:attrNameLst>
                                          <p:attrName>ppt_x</p:attrName>
                                        </p:attrNameLst>
                                      </p:cBhvr>
                                      <p:tavLst>
                                        <p:tav tm="0">
                                          <p:val>
                                            <p:strVal val="#ppt_x"/>
                                          </p:val>
                                        </p:tav>
                                        <p:tav tm="100000">
                                          <p:val>
                                            <p:strVal val="#ppt_x"/>
                                          </p:val>
                                        </p:tav>
                                      </p:tavLst>
                                    </p:anim>
                                    <p:anim calcmode="lin" valueType="num">
                                      <p:cBhvr>
                                        <p:cTn id="264" dur="1000" fill="hold"/>
                                        <p:tgtEl>
                                          <p:spTgt spid="44"/>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45"/>
                                        </p:tgtEl>
                                        <p:attrNameLst>
                                          <p:attrName>style.visibility</p:attrName>
                                        </p:attrNameLst>
                                      </p:cBhvr>
                                      <p:to>
                                        <p:strVal val="visible"/>
                                      </p:to>
                                    </p:set>
                                    <p:animEffect transition="in" filter="fade">
                                      <p:cBhvr>
                                        <p:cTn id="267" dur="1000"/>
                                        <p:tgtEl>
                                          <p:spTgt spid="45"/>
                                        </p:tgtEl>
                                      </p:cBhvr>
                                    </p:animEffect>
                                    <p:anim calcmode="lin" valueType="num">
                                      <p:cBhvr>
                                        <p:cTn id="268" dur="1000" fill="hold"/>
                                        <p:tgtEl>
                                          <p:spTgt spid="45"/>
                                        </p:tgtEl>
                                        <p:attrNameLst>
                                          <p:attrName>ppt_x</p:attrName>
                                        </p:attrNameLst>
                                      </p:cBhvr>
                                      <p:tavLst>
                                        <p:tav tm="0">
                                          <p:val>
                                            <p:strVal val="#ppt_x"/>
                                          </p:val>
                                        </p:tav>
                                        <p:tav tm="100000">
                                          <p:val>
                                            <p:strVal val="#ppt_x"/>
                                          </p:val>
                                        </p:tav>
                                      </p:tavLst>
                                    </p:anim>
                                    <p:anim calcmode="lin" valueType="num">
                                      <p:cBhvr>
                                        <p:cTn id="269" dur="1000" fill="hold"/>
                                        <p:tgtEl>
                                          <p:spTgt spid="45"/>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46"/>
                                        </p:tgtEl>
                                        <p:attrNameLst>
                                          <p:attrName>style.visibility</p:attrName>
                                        </p:attrNameLst>
                                      </p:cBhvr>
                                      <p:to>
                                        <p:strVal val="visible"/>
                                      </p:to>
                                    </p:set>
                                    <p:animEffect transition="in" filter="fade">
                                      <p:cBhvr>
                                        <p:cTn id="272" dur="1000"/>
                                        <p:tgtEl>
                                          <p:spTgt spid="46"/>
                                        </p:tgtEl>
                                      </p:cBhvr>
                                    </p:animEffect>
                                    <p:anim calcmode="lin" valueType="num">
                                      <p:cBhvr>
                                        <p:cTn id="273" dur="1000" fill="hold"/>
                                        <p:tgtEl>
                                          <p:spTgt spid="46"/>
                                        </p:tgtEl>
                                        <p:attrNameLst>
                                          <p:attrName>ppt_x</p:attrName>
                                        </p:attrNameLst>
                                      </p:cBhvr>
                                      <p:tavLst>
                                        <p:tav tm="0">
                                          <p:val>
                                            <p:strVal val="#ppt_x"/>
                                          </p:val>
                                        </p:tav>
                                        <p:tav tm="100000">
                                          <p:val>
                                            <p:strVal val="#ppt_x"/>
                                          </p:val>
                                        </p:tav>
                                      </p:tavLst>
                                    </p:anim>
                                    <p:anim calcmode="lin" valueType="num">
                                      <p:cBhvr>
                                        <p:cTn id="274" dur="1000" fill="hold"/>
                                        <p:tgtEl>
                                          <p:spTgt spid="46"/>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47"/>
                                        </p:tgtEl>
                                        <p:attrNameLst>
                                          <p:attrName>style.visibility</p:attrName>
                                        </p:attrNameLst>
                                      </p:cBhvr>
                                      <p:to>
                                        <p:strVal val="visible"/>
                                      </p:to>
                                    </p:set>
                                    <p:animEffect transition="in" filter="fade">
                                      <p:cBhvr>
                                        <p:cTn id="277" dur="1000"/>
                                        <p:tgtEl>
                                          <p:spTgt spid="47"/>
                                        </p:tgtEl>
                                      </p:cBhvr>
                                    </p:animEffect>
                                    <p:anim calcmode="lin" valueType="num">
                                      <p:cBhvr>
                                        <p:cTn id="278" dur="1000" fill="hold"/>
                                        <p:tgtEl>
                                          <p:spTgt spid="47"/>
                                        </p:tgtEl>
                                        <p:attrNameLst>
                                          <p:attrName>ppt_x</p:attrName>
                                        </p:attrNameLst>
                                      </p:cBhvr>
                                      <p:tavLst>
                                        <p:tav tm="0">
                                          <p:val>
                                            <p:strVal val="#ppt_x"/>
                                          </p:val>
                                        </p:tav>
                                        <p:tav tm="100000">
                                          <p:val>
                                            <p:strVal val="#ppt_x"/>
                                          </p:val>
                                        </p:tav>
                                      </p:tavLst>
                                    </p:anim>
                                    <p:anim calcmode="lin" valueType="num">
                                      <p:cBhvr>
                                        <p:cTn id="279" dur="1000" fill="hold"/>
                                        <p:tgtEl>
                                          <p:spTgt spid="47"/>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48"/>
                                        </p:tgtEl>
                                        <p:attrNameLst>
                                          <p:attrName>style.visibility</p:attrName>
                                        </p:attrNameLst>
                                      </p:cBhvr>
                                      <p:to>
                                        <p:strVal val="visible"/>
                                      </p:to>
                                    </p:set>
                                    <p:animEffect transition="in" filter="fade">
                                      <p:cBhvr>
                                        <p:cTn id="282" dur="1000"/>
                                        <p:tgtEl>
                                          <p:spTgt spid="48"/>
                                        </p:tgtEl>
                                      </p:cBhvr>
                                    </p:animEffect>
                                    <p:anim calcmode="lin" valueType="num">
                                      <p:cBhvr>
                                        <p:cTn id="283" dur="1000" fill="hold"/>
                                        <p:tgtEl>
                                          <p:spTgt spid="48"/>
                                        </p:tgtEl>
                                        <p:attrNameLst>
                                          <p:attrName>ppt_x</p:attrName>
                                        </p:attrNameLst>
                                      </p:cBhvr>
                                      <p:tavLst>
                                        <p:tav tm="0">
                                          <p:val>
                                            <p:strVal val="#ppt_x"/>
                                          </p:val>
                                        </p:tav>
                                        <p:tav tm="100000">
                                          <p:val>
                                            <p:strVal val="#ppt_x"/>
                                          </p:val>
                                        </p:tav>
                                      </p:tavLst>
                                    </p:anim>
                                    <p:anim calcmode="lin" valueType="num">
                                      <p:cBhvr>
                                        <p:cTn id="28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Stiffness matrix in local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19</a:t>
            </a:fld>
            <a:endParaRPr lang="en-GB"/>
          </a:p>
        </p:txBody>
      </p:sp>
      <p:pic>
        <p:nvPicPr>
          <p:cNvPr id="5" name="Content Placeholder 4"/>
          <p:cNvPicPr>
            <a:picLocks noGrp="1" noChangeAspect="1" noChangeArrowheads="1"/>
          </p:cNvPicPr>
          <p:nvPr>
            <p:ph sz="quarter" idx="1"/>
          </p:nvPr>
        </p:nvPicPr>
        <p:blipFill>
          <a:blip r:embed="rId3" cstate="print"/>
          <a:srcRect l="17506"/>
          <a:stretch>
            <a:fillRect/>
          </a:stretch>
        </p:blipFill>
        <p:spPr bwMode="auto">
          <a:xfrm>
            <a:off x="4114800" y="2438400"/>
            <a:ext cx="3982864" cy="3276600"/>
          </a:xfrm>
          <a:prstGeom prst="rect">
            <a:avLst/>
          </a:prstGeom>
          <a:noFill/>
          <a:ln w="38100">
            <a:solidFill>
              <a:srgbClr val="7030A0"/>
            </a:solidFill>
            <a:miter lim="800000"/>
            <a:headEnd/>
            <a:tailEnd/>
          </a:ln>
        </p:spPr>
      </p:pic>
      <p:graphicFrame>
        <p:nvGraphicFramePr>
          <p:cNvPr id="98306" name="Object 2"/>
          <p:cNvGraphicFramePr>
            <a:graphicFrameLocks noChangeAspect="1"/>
          </p:cNvGraphicFramePr>
          <p:nvPr>
            <p:extLst>
              <p:ext uri="{D42A27DB-BD31-4B8C-83A1-F6EECF244321}">
                <p14:modId xmlns:p14="http://schemas.microsoft.com/office/powerpoint/2010/main" val="386087920"/>
              </p:ext>
            </p:extLst>
          </p:nvPr>
        </p:nvGraphicFramePr>
        <p:xfrm>
          <a:off x="990600" y="3814763"/>
          <a:ext cx="2895600" cy="523875"/>
        </p:xfrm>
        <a:graphic>
          <a:graphicData uri="http://schemas.openxmlformats.org/presentationml/2006/ole">
            <mc:AlternateContent xmlns:mc="http://schemas.openxmlformats.org/markup-compatibility/2006">
              <mc:Choice xmlns:v="urn:schemas-microsoft-com:vml" Requires="v">
                <p:oleObj spid="_x0000_s98402" name="Equation" r:id="rId4" imgW="1968480" imgH="355320" progId="Equation.3">
                  <p:embed/>
                </p:oleObj>
              </mc:Choice>
              <mc:Fallback>
                <p:oleObj name="Equation" r:id="rId4" imgW="1968480" imgH="3553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814763"/>
                        <a:ext cx="2895600" cy="523875"/>
                      </a:xfrm>
                      <a:prstGeom prst="rect">
                        <a:avLst/>
                      </a:prstGeom>
                      <a:noFill/>
                      <a:ln>
                        <a:solidFill>
                          <a:schemeClr val="tx1"/>
                        </a:solidFill>
                      </a:ln>
                    </p:spPr>
                  </p:pic>
                </p:oleObj>
              </mc:Fallback>
            </mc:AlternateContent>
          </a:graphicData>
        </a:graphic>
      </p:graphicFrame>
      <p:sp>
        <p:nvSpPr>
          <p:cNvPr id="4" name="Oval 3"/>
          <p:cNvSpPr/>
          <p:nvPr/>
        </p:nvSpPr>
        <p:spPr>
          <a:xfrm>
            <a:off x="4267200" y="2590800"/>
            <a:ext cx="515112" cy="457200"/>
          </a:xfrm>
          <a:prstGeom prst="ellipse">
            <a:avLst/>
          </a:prstGeom>
          <a:solidFill>
            <a:schemeClr val="accent1">
              <a:tint val="45000"/>
              <a:alpha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Oval 6"/>
          <p:cNvSpPr/>
          <p:nvPr/>
        </p:nvSpPr>
        <p:spPr>
          <a:xfrm>
            <a:off x="5885688" y="2590800"/>
            <a:ext cx="515112" cy="457200"/>
          </a:xfrm>
          <a:prstGeom prst="ellipse">
            <a:avLst/>
          </a:prstGeom>
          <a:solidFill>
            <a:schemeClr val="accent1">
              <a:tint val="45000"/>
              <a:alpha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Oval 7"/>
          <p:cNvSpPr/>
          <p:nvPr/>
        </p:nvSpPr>
        <p:spPr>
          <a:xfrm>
            <a:off x="5867400" y="4114800"/>
            <a:ext cx="515112" cy="457200"/>
          </a:xfrm>
          <a:prstGeom prst="ellipse">
            <a:avLst/>
          </a:prstGeom>
          <a:solidFill>
            <a:schemeClr val="accent1">
              <a:tint val="45000"/>
              <a:alpha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9" name="Oval 8"/>
          <p:cNvSpPr/>
          <p:nvPr/>
        </p:nvSpPr>
        <p:spPr>
          <a:xfrm>
            <a:off x="1954041" y="3791894"/>
            <a:ext cx="838200" cy="528638"/>
          </a:xfrm>
          <a:prstGeom prst="ellipse">
            <a:avLst/>
          </a:prstGeom>
          <a:solidFill>
            <a:schemeClr val="accent1">
              <a:tint val="45000"/>
              <a:alpha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0" name="Oval 9"/>
          <p:cNvSpPr/>
          <p:nvPr/>
        </p:nvSpPr>
        <p:spPr>
          <a:xfrm>
            <a:off x="4639147" y="3017065"/>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1" name="Oval 10"/>
          <p:cNvSpPr/>
          <p:nvPr/>
        </p:nvSpPr>
        <p:spPr>
          <a:xfrm>
            <a:off x="5217812" y="3020841"/>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2" name="Oval 11"/>
          <p:cNvSpPr/>
          <p:nvPr/>
        </p:nvSpPr>
        <p:spPr>
          <a:xfrm>
            <a:off x="6522265" y="30480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3" name="Oval 12"/>
          <p:cNvSpPr/>
          <p:nvPr/>
        </p:nvSpPr>
        <p:spPr>
          <a:xfrm>
            <a:off x="7162800" y="30480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4" name="Oval 13"/>
          <p:cNvSpPr/>
          <p:nvPr/>
        </p:nvSpPr>
        <p:spPr>
          <a:xfrm>
            <a:off x="5181600" y="35814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5" name="Oval 14"/>
          <p:cNvSpPr/>
          <p:nvPr/>
        </p:nvSpPr>
        <p:spPr>
          <a:xfrm>
            <a:off x="6477000" y="35814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6" name="Oval 15"/>
          <p:cNvSpPr/>
          <p:nvPr/>
        </p:nvSpPr>
        <p:spPr>
          <a:xfrm>
            <a:off x="7162800" y="35814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7" name="Oval 16"/>
          <p:cNvSpPr/>
          <p:nvPr/>
        </p:nvSpPr>
        <p:spPr>
          <a:xfrm>
            <a:off x="7162800" y="45720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8" name="Oval 17"/>
          <p:cNvSpPr/>
          <p:nvPr/>
        </p:nvSpPr>
        <p:spPr>
          <a:xfrm>
            <a:off x="7162800" y="51816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9" name="Oval 18"/>
          <p:cNvSpPr/>
          <p:nvPr/>
        </p:nvSpPr>
        <p:spPr>
          <a:xfrm>
            <a:off x="6477000" y="4572000"/>
            <a:ext cx="609600"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20" name="Oval 19"/>
          <p:cNvSpPr/>
          <p:nvPr/>
        </p:nvSpPr>
        <p:spPr>
          <a:xfrm>
            <a:off x="2895600" y="3810000"/>
            <a:ext cx="860082" cy="533400"/>
          </a:xfrm>
          <a:prstGeom prst="ellipse">
            <a:avLst/>
          </a:prstGeom>
          <a:solidFill>
            <a:schemeClr val="accent2">
              <a:alpha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down)">
                                      <p:cBhvr>
                                        <p:cTn id="73" dur="580">
                                          <p:stCondLst>
                                            <p:cond delay="0"/>
                                          </p:stCondLst>
                                        </p:cTn>
                                        <p:tgtEl>
                                          <p:spTgt spid="20"/>
                                        </p:tgtEl>
                                      </p:cBhvr>
                                    </p:animEffect>
                                    <p:anim calcmode="lin" valueType="num">
                                      <p:cBhvr>
                                        <p:cTn id="7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9" dur="26">
                                          <p:stCondLst>
                                            <p:cond delay="650"/>
                                          </p:stCondLst>
                                        </p:cTn>
                                        <p:tgtEl>
                                          <p:spTgt spid="20"/>
                                        </p:tgtEl>
                                      </p:cBhvr>
                                      <p:to x="100000" y="60000"/>
                                    </p:animScale>
                                    <p:animScale>
                                      <p:cBhvr>
                                        <p:cTn id="80" dur="166" decel="50000">
                                          <p:stCondLst>
                                            <p:cond delay="676"/>
                                          </p:stCondLst>
                                        </p:cTn>
                                        <p:tgtEl>
                                          <p:spTgt spid="20"/>
                                        </p:tgtEl>
                                      </p:cBhvr>
                                      <p:to x="100000" y="100000"/>
                                    </p:animScale>
                                    <p:animScale>
                                      <p:cBhvr>
                                        <p:cTn id="81" dur="26">
                                          <p:stCondLst>
                                            <p:cond delay="1312"/>
                                          </p:stCondLst>
                                        </p:cTn>
                                        <p:tgtEl>
                                          <p:spTgt spid="20"/>
                                        </p:tgtEl>
                                      </p:cBhvr>
                                      <p:to x="100000" y="80000"/>
                                    </p:animScale>
                                    <p:animScale>
                                      <p:cBhvr>
                                        <p:cTn id="82" dur="166" decel="50000">
                                          <p:stCondLst>
                                            <p:cond delay="1338"/>
                                          </p:stCondLst>
                                        </p:cTn>
                                        <p:tgtEl>
                                          <p:spTgt spid="20"/>
                                        </p:tgtEl>
                                      </p:cBhvr>
                                      <p:to x="100000" y="100000"/>
                                    </p:animScale>
                                    <p:animScale>
                                      <p:cBhvr>
                                        <p:cTn id="83" dur="26">
                                          <p:stCondLst>
                                            <p:cond delay="1642"/>
                                          </p:stCondLst>
                                        </p:cTn>
                                        <p:tgtEl>
                                          <p:spTgt spid="20"/>
                                        </p:tgtEl>
                                      </p:cBhvr>
                                      <p:to x="100000" y="90000"/>
                                    </p:animScale>
                                    <p:animScale>
                                      <p:cBhvr>
                                        <p:cTn id="84" dur="166" decel="50000">
                                          <p:stCondLst>
                                            <p:cond delay="1668"/>
                                          </p:stCondLst>
                                        </p:cTn>
                                        <p:tgtEl>
                                          <p:spTgt spid="20"/>
                                        </p:tgtEl>
                                      </p:cBhvr>
                                      <p:to x="100000" y="100000"/>
                                    </p:animScale>
                                    <p:animScale>
                                      <p:cBhvr>
                                        <p:cTn id="85" dur="26">
                                          <p:stCondLst>
                                            <p:cond delay="1808"/>
                                          </p:stCondLst>
                                        </p:cTn>
                                        <p:tgtEl>
                                          <p:spTgt spid="20"/>
                                        </p:tgtEl>
                                      </p:cBhvr>
                                      <p:to x="100000" y="95000"/>
                                    </p:animScale>
                                    <p:animScale>
                                      <p:cBhvr>
                                        <p:cTn id="86" dur="166" decel="50000">
                                          <p:stCondLst>
                                            <p:cond delay="1834"/>
                                          </p:stCondLst>
                                        </p:cTn>
                                        <p:tgtEl>
                                          <p:spTgt spid="20"/>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down)">
                                      <p:cBhvr>
                                        <p:cTn id="89" dur="580">
                                          <p:stCondLst>
                                            <p:cond delay="0"/>
                                          </p:stCondLst>
                                        </p:cTn>
                                        <p:tgtEl>
                                          <p:spTgt spid="10"/>
                                        </p:tgtEl>
                                      </p:cBhvr>
                                    </p:animEffect>
                                    <p:anim calcmode="lin" valueType="num">
                                      <p:cBhvr>
                                        <p:cTn id="9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5" dur="26">
                                          <p:stCondLst>
                                            <p:cond delay="650"/>
                                          </p:stCondLst>
                                        </p:cTn>
                                        <p:tgtEl>
                                          <p:spTgt spid="10"/>
                                        </p:tgtEl>
                                      </p:cBhvr>
                                      <p:to x="100000" y="60000"/>
                                    </p:animScale>
                                    <p:animScale>
                                      <p:cBhvr>
                                        <p:cTn id="96" dur="166" decel="50000">
                                          <p:stCondLst>
                                            <p:cond delay="676"/>
                                          </p:stCondLst>
                                        </p:cTn>
                                        <p:tgtEl>
                                          <p:spTgt spid="10"/>
                                        </p:tgtEl>
                                      </p:cBhvr>
                                      <p:to x="100000" y="100000"/>
                                    </p:animScale>
                                    <p:animScale>
                                      <p:cBhvr>
                                        <p:cTn id="97" dur="26">
                                          <p:stCondLst>
                                            <p:cond delay="1312"/>
                                          </p:stCondLst>
                                        </p:cTn>
                                        <p:tgtEl>
                                          <p:spTgt spid="10"/>
                                        </p:tgtEl>
                                      </p:cBhvr>
                                      <p:to x="100000" y="80000"/>
                                    </p:animScale>
                                    <p:animScale>
                                      <p:cBhvr>
                                        <p:cTn id="98" dur="166" decel="50000">
                                          <p:stCondLst>
                                            <p:cond delay="1338"/>
                                          </p:stCondLst>
                                        </p:cTn>
                                        <p:tgtEl>
                                          <p:spTgt spid="10"/>
                                        </p:tgtEl>
                                      </p:cBhvr>
                                      <p:to x="100000" y="100000"/>
                                    </p:animScale>
                                    <p:animScale>
                                      <p:cBhvr>
                                        <p:cTn id="99" dur="26">
                                          <p:stCondLst>
                                            <p:cond delay="1642"/>
                                          </p:stCondLst>
                                        </p:cTn>
                                        <p:tgtEl>
                                          <p:spTgt spid="10"/>
                                        </p:tgtEl>
                                      </p:cBhvr>
                                      <p:to x="100000" y="90000"/>
                                    </p:animScale>
                                    <p:animScale>
                                      <p:cBhvr>
                                        <p:cTn id="100" dur="166" decel="50000">
                                          <p:stCondLst>
                                            <p:cond delay="1668"/>
                                          </p:stCondLst>
                                        </p:cTn>
                                        <p:tgtEl>
                                          <p:spTgt spid="10"/>
                                        </p:tgtEl>
                                      </p:cBhvr>
                                      <p:to x="100000" y="100000"/>
                                    </p:animScale>
                                    <p:animScale>
                                      <p:cBhvr>
                                        <p:cTn id="101" dur="26">
                                          <p:stCondLst>
                                            <p:cond delay="1808"/>
                                          </p:stCondLst>
                                        </p:cTn>
                                        <p:tgtEl>
                                          <p:spTgt spid="10"/>
                                        </p:tgtEl>
                                      </p:cBhvr>
                                      <p:to x="100000" y="95000"/>
                                    </p:animScale>
                                    <p:animScale>
                                      <p:cBhvr>
                                        <p:cTn id="102" dur="166" decel="50000">
                                          <p:stCondLst>
                                            <p:cond delay="1834"/>
                                          </p:stCondLst>
                                        </p:cTn>
                                        <p:tgtEl>
                                          <p:spTgt spid="10"/>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down)">
                                      <p:cBhvr>
                                        <p:cTn id="105" dur="580">
                                          <p:stCondLst>
                                            <p:cond delay="0"/>
                                          </p:stCondLst>
                                        </p:cTn>
                                        <p:tgtEl>
                                          <p:spTgt spid="11"/>
                                        </p:tgtEl>
                                      </p:cBhvr>
                                    </p:animEffect>
                                    <p:anim calcmode="lin" valueType="num">
                                      <p:cBhvr>
                                        <p:cTn id="10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1" dur="26">
                                          <p:stCondLst>
                                            <p:cond delay="650"/>
                                          </p:stCondLst>
                                        </p:cTn>
                                        <p:tgtEl>
                                          <p:spTgt spid="11"/>
                                        </p:tgtEl>
                                      </p:cBhvr>
                                      <p:to x="100000" y="60000"/>
                                    </p:animScale>
                                    <p:animScale>
                                      <p:cBhvr>
                                        <p:cTn id="112" dur="166" decel="50000">
                                          <p:stCondLst>
                                            <p:cond delay="676"/>
                                          </p:stCondLst>
                                        </p:cTn>
                                        <p:tgtEl>
                                          <p:spTgt spid="11"/>
                                        </p:tgtEl>
                                      </p:cBhvr>
                                      <p:to x="100000" y="100000"/>
                                    </p:animScale>
                                    <p:animScale>
                                      <p:cBhvr>
                                        <p:cTn id="113" dur="26">
                                          <p:stCondLst>
                                            <p:cond delay="1312"/>
                                          </p:stCondLst>
                                        </p:cTn>
                                        <p:tgtEl>
                                          <p:spTgt spid="11"/>
                                        </p:tgtEl>
                                      </p:cBhvr>
                                      <p:to x="100000" y="80000"/>
                                    </p:animScale>
                                    <p:animScale>
                                      <p:cBhvr>
                                        <p:cTn id="114" dur="166" decel="50000">
                                          <p:stCondLst>
                                            <p:cond delay="1338"/>
                                          </p:stCondLst>
                                        </p:cTn>
                                        <p:tgtEl>
                                          <p:spTgt spid="11"/>
                                        </p:tgtEl>
                                      </p:cBhvr>
                                      <p:to x="100000" y="100000"/>
                                    </p:animScale>
                                    <p:animScale>
                                      <p:cBhvr>
                                        <p:cTn id="115" dur="26">
                                          <p:stCondLst>
                                            <p:cond delay="1642"/>
                                          </p:stCondLst>
                                        </p:cTn>
                                        <p:tgtEl>
                                          <p:spTgt spid="11"/>
                                        </p:tgtEl>
                                      </p:cBhvr>
                                      <p:to x="100000" y="90000"/>
                                    </p:animScale>
                                    <p:animScale>
                                      <p:cBhvr>
                                        <p:cTn id="116" dur="166" decel="50000">
                                          <p:stCondLst>
                                            <p:cond delay="1668"/>
                                          </p:stCondLst>
                                        </p:cTn>
                                        <p:tgtEl>
                                          <p:spTgt spid="11"/>
                                        </p:tgtEl>
                                      </p:cBhvr>
                                      <p:to x="100000" y="100000"/>
                                    </p:animScale>
                                    <p:animScale>
                                      <p:cBhvr>
                                        <p:cTn id="117" dur="26">
                                          <p:stCondLst>
                                            <p:cond delay="1808"/>
                                          </p:stCondLst>
                                        </p:cTn>
                                        <p:tgtEl>
                                          <p:spTgt spid="11"/>
                                        </p:tgtEl>
                                      </p:cBhvr>
                                      <p:to x="100000" y="95000"/>
                                    </p:animScale>
                                    <p:animScale>
                                      <p:cBhvr>
                                        <p:cTn id="118" dur="166" decel="50000">
                                          <p:stCondLst>
                                            <p:cond delay="1834"/>
                                          </p:stCondLst>
                                        </p:cTn>
                                        <p:tgtEl>
                                          <p:spTgt spid="11"/>
                                        </p:tgtEl>
                                      </p:cBhvr>
                                      <p:to x="100000" y="100000"/>
                                    </p:animScale>
                                  </p:childTnLst>
                                </p:cTn>
                              </p:par>
                              <p:par>
                                <p:cTn id="119" presetID="26" presetClass="entr" presetSubtype="0" fill="hold" grpId="0" nodeType="with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80">
                                          <p:stCondLst>
                                            <p:cond delay="0"/>
                                          </p:stCondLst>
                                        </p:cTn>
                                        <p:tgtEl>
                                          <p:spTgt spid="12"/>
                                        </p:tgtEl>
                                      </p:cBhvr>
                                    </p:animEffect>
                                    <p:anim calcmode="lin" valueType="num">
                                      <p:cBhvr>
                                        <p:cTn id="12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7" dur="26">
                                          <p:stCondLst>
                                            <p:cond delay="650"/>
                                          </p:stCondLst>
                                        </p:cTn>
                                        <p:tgtEl>
                                          <p:spTgt spid="12"/>
                                        </p:tgtEl>
                                      </p:cBhvr>
                                      <p:to x="100000" y="60000"/>
                                    </p:animScale>
                                    <p:animScale>
                                      <p:cBhvr>
                                        <p:cTn id="128" dur="166" decel="50000">
                                          <p:stCondLst>
                                            <p:cond delay="676"/>
                                          </p:stCondLst>
                                        </p:cTn>
                                        <p:tgtEl>
                                          <p:spTgt spid="12"/>
                                        </p:tgtEl>
                                      </p:cBhvr>
                                      <p:to x="100000" y="100000"/>
                                    </p:animScale>
                                    <p:animScale>
                                      <p:cBhvr>
                                        <p:cTn id="129" dur="26">
                                          <p:stCondLst>
                                            <p:cond delay="1312"/>
                                          </p:stCondLst>
                                        </p:cTn>
                                        <p:tgtEl>
                                          <p:spTgt spid="12"/>
                                        </p:tgtEl>
                                      </p:cBhvr>
                                      <p:to x="100000" y="80000"/>
                                    </p:animScale>
                                    <p:animScale>
                                      <p:cBhvr>
                                        <p:cTn id="130" dur="166" decel="50000">
                                          <p:stCondLst>
                                            <p:cond delay="1338"/>
                                          </p:stCondLst>
                                        </p:cTn>
                                        <p:tgtEl>
                                          <p:spTgt spid="12"/>
                                        </p:tgtEl>
                                      </p:cBhvr>
                                      <p:to x="100000" y="100000"/>
                                    </p:animScale>
                                    <p:animScale>
                                      <p:cBhvr>
                                        <p:cTn id="131" dur="26">
                                          <p:stCondLst>
                                            <p:cond delay="1642"/>
                                          </p:stCondLst>
                                        </p:cTn>
                                        <p:tgtEl>
                                          <p:spTgt spid="12"/>
                                        </p:tgtEl>
                                      </p:cBhvr>
                                      <p:to x="100000" y="90000"/>
                                    </p:animScale>
                                    <p:animScale>
                                      <p:cBhvr>
                                        <p:cTn id="132" dur="166" decel="50000">
                                          <p:stCondLst>
                                            <p:cond delay="1668"/>
                                          </p:stCondLst>
                                        </p:cTn>
                                        <p:tgtEl>
                                          <p:spTgt spid="12"/>
                                        </p:tgtEl>
                                      </p:cBhvr>
                                      <p:to x="100000" y="100000"/>
                                    </p:animScale>
                                    <p:animScale>
                                      <p:cBhvr>
                                        <p:cTn id="133" dur="26">
                                          <p:stCondLst>
                                            <p:cond delay="1808"/>
                                          </p:stCondLst>
                                        </p:cTn>
                                        <p:tgtEl>
                                          <p:spTgt spid="12"/>
                                        </p:tgtEl>
                                      </p:cBhvr>
                                      <p:to x="100000" y="95000"/>
                                    </p:animScale>
                                    <p:animScale>
                                      <p:cBhvr>
                                        <p:cTn id="134" dur="166" decel="50000">
                                          <p:stCondLst>
                                            <p:cond delay="1834"/>
                                          </p:stCondLst>
                                        </p:cTn>
                                        <p:tgtEl>
                                          <p:spTgt spid="12"/>
                                        </p:tgtEl>
                                      </p:cBhvr>
                                      <p:to x="100000" y="100000"/>
                                    </p:animScale>
                                  </p:childTnLst>
                                </p:cTn>
                              </p:par>
                              <p:par>
                                <p:cTn id="135" presetID="26" presetClass="entr" presetSubtype="0" fill="hold" grpId="0" nodeType="with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wipe(down)">
                                      <p:cBhvr>
                                        <p:cTn id="137" dur="580">
                                          <p:stCondLst>
                                            <p:cond delay="0"/>
                                          </p:stCondLst>
                                        </p:cTn>
                                        <p:tgtEl>
                                          <p:spTgt spid="13"/>
                                        </p:tgtEl>
                                      </p:cBhvr>
                                    </p:animEffect>
                                    <p:anim calcmode="lin" valueType="num">
                                      <p:cBhvr>
                                        <p:cTn id="13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3" dur="26">
                                          <p:stCondLst>
                                            <p:cond delay="650"/>
                                          </p:stCondLst>
                                        </p:cTn>
                                        <p:tgtEl>
                                          <p:spTgt spid="13"/>
                                        </p:tgtEl>
                                      </p:cBhvr>
                                      <p:to x="100000" y="60000"/>
                                    </p:animScale>
                                    <p:animScale>
                                      <p:cBhvr>
                                        <p:cTn id="144" dur="166" decel="50000">
                                          <p:stCondLst>
                                            <p:cond delay="676"/>
                                          </p:stCondLst>
                                        </p:cTn>
                                        <p:tgtEl>
                                          <p:spTgt spid="13"/>
                                        </p:tgtEl>
                                      </p:cBhvr>
                                      <p:to x="100000" y="100000"/>
                                    </p:animScale>
                                    <p:animScale>
                                      <p:cBhvr>
                                        <p:cTn id="145" dur="26">
                                          <p:stCondLst>
                                            <p:cond delay="1312"/>
                                          </p:stCondLst>
                                        </p:cTn>
                                        <p:tgtEl>
                                          <p:spTgt spid="13"/>
                                        </p:tgtEl>
                                      </p:cBhvr>
                                      <p:to x="100000" y="80000"/>
                                    </p:animScale>
                                    <p:animScale>
                                      <p:cBhvr>
                                        <p:cTn id="146" dur="166" decel="50000">
                                          <p:stCondLst>
                                            <p:cond delay="1338"/>
                                          </p:stCondLst>
                                        </p:cTn>
                                        <p:tgtEl>
                                          <p:spTgt spid="13"/>
                                        </p:tgtEl>
                                      </p:cBhvr>
                                      <p:to x="100000" y="100000"/>
                                    </p:animScale>
                                    <p:animScale>
                                      <p:cBhvr>
                                        <p:cTn id="147" dur="26">
                                          <p:stCondLst>
                                            <p:cond delay="1642"/>
                                          </p:stCondLst>
                                        </p:cTn>
                                        <p:tgtEl>
                                          <p:spTgt spid="13"/>
                                        </p:tgtEl>
                                      </p:cBhvr>
                                      <p:to x="100000" y="90000"/>
                                    </p:animScale>
                                    <p:animScale>
                                      <p:cBhvr>
                                        <p:cTn id="148" dur="166" decel="50000">
                                          <p:stCondLst>
                                            <p:cond delay="1668"/>
                                          </p:stCondLst>
                                        </p:cTn>
                                        <p:tgtEl>
                                          <p:spTgt spid="13"/>
                                        </p:tgtEl>
                                      </p:cBhvr>
                                      <p:to x="100000" y="100000"/>
                                    </p:animScale>
                                    <p:animScale>
                                      <p:cBhvr>
                                        <p:cTn id="149" dur="26">
                                          <p:stCondLst>
                                            <p:cond delay="1808"/>
                                          </p:stCondLst>
                                        </p:cTn>
                                        <p:tgtEl>
                                          <p:spTgt spid="13"/>
                                        </p:tgtEl>
                                      </p:cBhvr>
                                      <p:to x="100000" y="95000"/>
                                    </p:animScale>
                                    <p:animScale>
                                      <p:cBhvr>
                                        <p:cTn id="150" dur="166" decel="50000">
                                          <p:stCondLst>
                                            <p:cond delay="1834"/>
                                          </p:stCondLst>
                                        </p:cTn>
                                        <p:tgtEl>
                                          <p:spTgt spid="13"/>
                                        </p:tgtEl>
                                      </p:cBhvr>
                                      <p:to x="100000" y="100000"/>
                                    </p:animScale>
                                  </p:childTnLst>
                                </p:cTn>
                              </p:par>
                              <p:par>
                                <p:cTn id="151" presetID="26" presetClass="entr" presetSubtype="0" fill="hold" grpId="0" nodeType="with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wipe(down)">
                                      <p:cBhvr>
                                        <p:cTn id="153" dur="580">
                                          <p:stCondLst>
                                            <p:cond delay="0"/>
                                          </p:stCondLst>
                                        </p:cTn>
                                        <p:tgtEl>
                                          <p:spTgt spid="16"/>
                                        </p:tgtEl>
                                      </p:cBhvr>
                                    </p:animEffect>
                                    <p:anim calcmode="lin" valueType="num">
                                      <p:cBhvr>
                                        <p:cTn id="15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9" dur="26">
                                          <p:stCondLst>
                                            <p:cond delay="650"/>
                                          </p:stCondLst>
                                        </p:cTn>
                                        <p:tgtEl>
                                          <p:spTgt spid="16"/>
                                        </p:tgtEl>
                                      </p:cBhvr>
                                      <p:to x="100000" y="60000"/>
                                    </p:animScale>
                                    <p:animScale>
                                      <p:cBhvr>
                                        <p:cTn id="160" dur="166" decel="50000">
                                          <p:stCondLst>
                                            <p:cond delay="676"/>
                                          </p:stCondLst>
                                        </p:cTn>
                                        <p:tgtEl>
                                          <p:spTgt spid="16"/>
                                        </p:tgtEl>
                                      </p:cBhvr>
                                      <p:to x="100000" y="100000"/>
                                    </p:animScale>
                                    <p:animScale>
                                      <p:cBhvr>
                                        <p:cTn id="161" dur="26">
                                          <p:stCondLst>
                                            <p:cond delay="1312"/>
                                          </p:stCondLst>
                                        </p:cTn>
                                        <p:tgtEl>
                                          <p:spTgt spid="16"/>
                                        </p:tgtEl>
                                      </p:cBhvr>
                                      <p:to x="100000" y="80000"/>
                                    </p:animScale>
                                    <p:animScale>
                                      <p:cBhvr>
                                        <p:cTn id="162" dur="166" decel="50000">
                                          <p:stCondLst>
                                            <p:cond delay="1338"/>
                                          </p:stCondLst>
                                        </p:cTn>
                                        <p:tgtEl>
                                          <p:spTgt spid="16"/>
                                        </p:tgtEl>
                                      </p:cBhvr>
                                      <p:to x="100000" y="100000"/>
                                    </p:animScale>
                                    <p:animScale>
                                      <p:cBhvr>
                                        <p:cTn id="163" dur="26">
                                          <p:stCondLst>
                                            <p:cond delay="1642"/>
                                          </p:stCondLst>
                                        </p:cTn>
                                        <p:tgtEl>
                                          <p:spTgt spid="16"/>
                                        </p:tgtEl>
                                      </p:cBhvr>
                                      <p:to x="100000" y="90000"/>
                                    </p:animScale>
                                    <p:animScale>
                                      <p:cBhvr>
                                        <p:cTn id="164" dur="166" decel="50000">
                                          <p:stCondLst>
                                            <p:cond delay="1668"/>
                                          </p:stCondLst>
                                        </p:cTn>
                                        <p:tgtEl>
                                          <p:spTgt spid="16"/>
                                        </p:tgtEl>
                                      </p:cBhvr>
                                      <p:to x="100000" y="100000"/>
                                    </p:animScale>
                                    <p:animScale>
                                      <p:cBhvr>
                                        <p:cTn id="165" dur="26">
                                          <p:stCondLst>
                                            <p:cond delay="1808"/>
                                          </p:stCondLst>
                                        </p:cTn>
                                        <p:tgtEl>
                                          <p:spTgt spid="16"/>
                                        </p:tgtEl>
                                      </p:cBhvr>
                                      <p:to x="100000" y="95000"/>
                                    </p:animScale>
                                    <p:animScale>
                                      <p:cBhvr>
                                        <p:cTn id="166" dur="166" decel="50000">
                                          <p:stCondLst>
                                            <p:cond delay="1834"/>
                                          </p:stCondLst>
                                        </p:cTn>
                                        <p:tgtEl>
                                          <p:spTgt spid="16"/>
                                        </p:tgtEl>
                                      </p:cBhvr>
                                      <p:to x="100000" y="100000"/>
                                    </p:animScale>
                                  </p:childTnLst>
                                </p:cTn>
                              </p:par>
                              <p:par>
                                <p:cTn id="167" presetID="26" presetClass="entr" presetSubtype="0" fill="hold" grpId="0" nodeType="with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wipe(down)">
                                      <p:cBhvr>
                                        <p:cTn id="169" dur="580">
                                          <p:stCondLst>
                                            <p:cond delay="0"/>
                                          </p:stCondLst>
                                        </p:cTn>
                                        <p:tgtEl>
                                          <p:spTgt spid="15"/>
                                        </p:tgtEl>
                                      </p:cBhvr>
                                    </p:animEffect>
                                    <p:anim calcmode="lin" valueType="num">
                                      <p:cBhvr>
                                        <p:cTn id="1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5" dur="26">
                                          <p:stCondLst>
                                            <p:cond delay="650"/>
                                          </p:stCondLst>
                                        </p:cTn>
                                        <p:tgtEl>
                                          <p:spTgt spid="15"/>
                                        </p:tgtEl>
                                      </p:cBhvr>
                                      <p:to x="100000" y="60000"/>
                                    </p:animScale>
                                    <p:animScale>
                                      <p:cBhvr>
                                        <p:cTn id="176" dur="166" decel="50000">
                                          <p:stCondLst>
                                            <p:cond delay="676"/>
                                          </p:stCondLst>
                                        </p:cTn>
                                        <p:tgtEl>
                                          <p:spTgt spid="15"/>
                                        </p:tgtEl>
                                      </p:cBhvr>
                                      <p:to x="100000" y="100000"/>
                                    </p:animScale>
                                    <p:animScale>
                                      <p:cBhvr>
                                        <p:cTn id="177" dur="26">
                                          <p:stCondLst>
                                            <p:cond delay="1312"/>
                                          </p:stCondLst>
                                        </p:cTn>
                                        <p:tgtEl>
                                          <p:spTgt spid="15"/>
                                        </p:tgtEl>
                                      </p:cBhvr>
                                      <p:to x="100000" y="80000"/>
                                    </p:animScale>
                                    <p:animScale>
                                      <p:cBhvr>
                                        <p:cTn id="178" dur="166" decel="50000">
                                          <p:stCondLst>
                                            <p:cond delay="1338"/>
                                          </p:stCondLst>
                                        </p:cTn>
                                        <p:tgtEl>
                                          <p:spTgt spid="15"/>
                                        </p:tgtEl>
                                      </p:cBhvr>
                                      <p:to x="100000" y="100000"/>
                                    </p:animScale>
                                    <p:animScale>
                                      <p:cBhvr>
                                        <p:cTn id="179" dur="26">
                                          <p:stCondLst>
                                            <p:cond delay="1642"/>
                                          </p:stCondLst>
                                        </p:cTn>
                                        <p:tgtEl>
                                          <p:spTgt spid="15"/>
                                        </p:tgtEl>
                                      </p:cBhvr>
                                      <p:to x="100000" y="90000"/>
                                    </p:animScale>
                                    <p:animScale>
                                      <p:cBhvr>
                                        <p:cTn id="180" dur="166" decel="50000">
                                          <p:stCondLst>
                                            <p:cond delay="1668"/>
                                          </p:stCondLst>
                                        </p:cTn>
                                        <p:tgtEl>
                                          <p:spTgt spid="15"/>
                                        </p:tgtEl>
                                      </p:cBhvr>
                                      <p:to x="100000" y="100000"/>
                                    </p:animScale>
                                    <p:animScale>
                                      <p:cBhvr>
                                        <p:cTn id="181" dur="26">
                                          <p:stCondLst>
                                            <p:cond delay="1808"/>
                                          </p:stCondLst>
                                        </p:cTn>
                                        <p:tgtEl>
                                          <p:spTgt spid="15"/>
                                        </p:tgtEl>
                                      </p:cBhvr>
                                      <p:to x="100000" y="95000"/>
                                    </p:animScale>
                                    <p:animScale>
                                      <p:cBhvr>
                                        <p:cTn id="182" dur="166" decel="50000">
                                          <p:stCondLst>
                                            <p:cond delay="1834"/>
                                          </p:stCondLst>
                                        </p:cTn>
                                        <p:tgtEl>
                                          <p:spTgt spid="15"/>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14"/>
                                        </p:tgtEl>
                                        <p:attrNameLst>
                                          <p:attrName>style.visibility</p:attrName>
                                        </p:attrNameLst>
                                      </p:cBhvr>
                                      <p:to>
                                        <p:strVal val="visible"/>
                                      </p:to>
                                    </p:set>
                                    <p:animEffect transition="in" filter="wipe(down)">
                                      <p:cBhvr>
                                        <p:cTn id="185" dur="580">
                                          <p:stCondLst>
                                            <p:cond delay="0"/>
                                          </p:stCondLst>
                                        </p:cTn>
                                        <p:tgtEl>
                                          <p:spTgt spid="14"/>
                                        </p:tgtEl>
                                      </p:cBhvr>
                                    </p:animEffect>
                                    <p:anim calcmode="lin" valueType="num">
                                      <p:cBhvr>
                                        <p:cTn id="18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1" dur="26">
                                          <p:stCondLst>
                                            <p:cond delay="650"/>
                                          </p:stCondLst>
                                        </p:cTn>
                                        <p:tgtEl>
                                          <p:spTgt spid="14"/>
                                        </p:tgtEl>
                                      </p:cBhvr>
                                      <p:to x="100000" y="60000"/>
                                    </p:animScale>
                                    <p:animScale>
                                      <p:cBhvr>
                                        <p:cTn id="192" dur="166" decel="50000">
                                          <p:stCondLst>
                                            <p:cond delay="676"/>
                                          </p:stCondLst>
                                        </p:cTn>
                                        <p:tgtEl>
                                          <p:spTgt spid="14"/>
                                        </p:tgtEl>
                                      </p:cBhvr>
                                      <p:to x="100000" y="100000"/>
                                    </p:animScale>
                                    <p:animScale>
                                      <p:cBhvr>
                                        <p:cTn id="193" dur="26">
                                          <p:stCondLst>
                                            <p:cond delay="1312"/>
                                          </p:stCondLst>
                                        </p:cTn>
                                        <p:tgtEl>
                                          <p:spTgt spid="14"/>
                                        </p:tgtEl>
                                      </p:cBhvr>
                                      <p:to x="100000" y="80000"/>
                                    </p:animScale>
                                    <p:animScale>
                                      <p:cBhvr>
                                        <p:cTn id="194" dur="166" decel="50000">
                                          <p:stCondLst>
                                            <p:cond delay="1338"/>
                                          </p:stCondLst>
                                        </p:cTn>
                                        <p:tgtEl>
                                          <p:spTgt spid="14"/>
                                        </p:tgtEl>
                                      </p:cBhvr>
                                      <p:to x="100000" y="100000"/>
                                    </p:animScale>
                                    <p:animScale>
                                      <p:cBhvr>
                                        <p:cTn id="195" dur="26">
                                          <p:stCondLst>
                                            <p:cond delay="1642"/>
                                          </p:stCondLst>
                                        </p:cTn>
                                        <p:tgtEl>
                                          <p:spTgt spid="14"/>
                                        </p:tgtEl>
                                      </p:cBhvr>
                                      <p:to x="100000" y="90000"/>
                                    </p:animScale>
                                    <p:animScale>
                                      <p:cBhvr>
                                        <p:cTn id="196" dur="166" decel="50000">
                                          <p:stCondLst>
                                            <p:cond delay="1668"/>
                                          </p:stCondLst>
                                        </p:cTn>
                                        <p:tgtEl>
                                          <p:spTgt spid="14"/>
                                        </p:tgtEl>
                                      </p:cBhvr>
                                      <p:to x="100000" y="100000"/>
                                    </p:animScale>
                                    <p:animScale>
                                      <p:cBhvr>
                                        <p:cTn id="197" dur="26">
                                          <p:stCondLst>
                                            <p:cond delay="1808"/>
                                          </p:stCondLst>
                                        </p:cTn>
                                        <p:tgtEl>
                                          <p:spTgt spid="14"/>
                                        </p:tgtEl>
                                      </p:cBhvr>
                                      <p:to x="100000" y="95000"/>
                                    </p:animScale>
                                    <p:animScale>
                                      <p:cBhvr>
                                        <p:cTn id="198" dur="166" decel="50000">
                                          <p:stCondLst>
                                            <p:cond delay="1834"/>
                                          </p:stCondLst>
                                        </p:cTn>
                                        <p:tgtEl>
                                          <p:spTgt spid="14"/>
                                        </p:tgtEl>
                                      </p:cBhvr>
                                      <p:to x="100000" y="100000"/>
                                    </p:animScale>
                                  </p:childTnLst>
                                </p:cTn>
                              </p:par>
                              <p:par>
                                <p:cTn id="199" presetID="26" presetClass="entr" presetSubtype="0" fill="hold" grpId="0" nodeType="withEffect">
                                  <p:stCondLst>
                                    <p:cond delay="0"/>
                                  </p:stCondLst>
                                  <p:childTnLst>
                                    <p:set>
                                      <p:cBhvr>
                                        <p:cTn id="200" dur="1" fill="hold">
                                          <p:stCondLst>
                                            <p:cond delay="0"/>
                                          </p:stCondLst>
                                        </p:cTn>
                                        <p:tgtEl>
                                          <p:spTgt spid="19"/>
                                        </p:tgtEl>
                                        <p:attrNameLst>
                                          <p:attrName>style.visibility</p:attrName>
                                        </p:attrNameLst>
                                      </p:cBhvr>
                                      <p:to>
                                        <p:strVal val="visible"/>
                                      </p:to>
                                    </p:set>
                                    <p:animEffect transition="in" filter="wipe(down)">
                                      <p:cBhvr>
                                        <p:cTn id="201" dur="580">
                                          <p:stCondLst>
                                            <p:cond delay="0"/>
                                          </p:stCondLst>
                                        </p:cTn>
                                        <p:tgtEl>
                                          <p:spTgt spid="19"/>
                                        </p:tgtEl>
                                      </p:cBhvr>
                                    </p:animEffect>
                                    <p:anim calcmode="lin" valueType="num">
                                      <p:cBhvr>
                                        <p:cTn id="20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7" dur="26">
                                          <p:stCondLst>
                                            <p:cond delay="650"/>
                                          </p:stCondLst>
                                        </p:cTn>
                                        <p:tgtEl>
                                          <p:spTgt spid="19"/>
                                        </p:tgtEl>
                                      </p:cBhvr>
                                      <p:to x="100000" y="60000"/>
                                    </p:animScale>
                                    <p:animScale>
                                      <p:cBhvr>
                                        <p:cTn id="208" dur="166" decel="50000">
                                          <p:stCondLst>
                                            <p:cond delay="676"/>
                                          </p:stCondLst>
                                        </p:cTn>
                                        <p:tgtEl>
                                          <p:spTgt spid="19"/>
                                        </p:tgtEl>
                                      </p:cBhvr>
                                      <p:to x="100000" y="100000"/>
                                    </p:animScale>
                                    <p:animScale>
                                      <p:cBhvr>
                                        <p:cTn id="209" dur="26">
                                          <p:stCondLst>
                                            <p:cond delay="1312"/>
                                          </p:stCondLst>
                                        </p:cTn>
                                        <p:tgtEl>
                                          <p:spTgt spid="19"/>
                                        </p:tgtEl>
                                      </p:cBhvr>
                                      <p:to x="100000" y="80000"/>
                                    </p:animScale>
                                    <p:animScale>
                                      <p:cBhvr>
                                        <p:cTn id="210" dur="166" decel="50000">
                                          <p:stCondLst>
                                            <p:cond delay="1338"/>
                                          </p:stCondLst>
                                        </p:cTn>
                                        <p:tgtEl>
                                          <p:spTgt spid="19"/>
                                        </p:tgtEl>
                                      </p:cBhvr>
                                      <p:to x="100000" y="100000"/>
                                    </p:animScale>
                                    <p:animScale>
                                      <p:cBhvr>
                                        <p:cTn id="211" dur="26">
                                          <p:stCondLst>
                                            <p:cond delay="1642"/>
                                          </p:stCondLst>
                                        </p:cTn>
                                        <p:tgtEl>
                                          <p:spTgt spid="19"/>
                                        </p:tgtEl>
                                      </p:cBhvr>
                                      <p:to x="100000" y="90000"/>
                                    </p:animScale>
                                    <p:animScale>
                                      <p:cBhvr>
                                        <p:cTn id="212" dur="166" decel="50000">
                                          <p:stCondLst>
                                            <p:cond delay="1668"/>
                                          </p:stCondLst>
                                        </p:cTn>
                                        <p:tgtEl>
                                          <p:spTgt spid="19"/>
                                        </p:tgtEl>
                                      </p:cBhvr>
                                      <p:to x="100000" y="100000"/>
                                    </p:animScale>
                                    <p:animScale>
                                      <p:cBhvr>
                                        <p:cTn id="213" dur="26">
                                          <p:stCondLst>
                                            <p:cond delay="1808"/>
                                          </p:stCondLst>
                                        </p:cTn>
                                        <p:tgtEl>
                                          <p:spTgt spid="19"/>
                                        </p:tgtEl>
                                      </p:cBhvr>
                                      <p:to x="100000" y="95000"/>
                                    </p:animScale>
                                    <p:animScale>
                                      <p:cBhvr>
                                        <p:cTn id="214" dur="166" decel="50000">
                                          <p:stCondLst>
                                            <p:cond delay="1834"/>
                                          </p:stCondLst>
                                        </p:cTn>
                                        <p:tgtEl>
                                          <p:spTgt spid="19"/>
                                        </p:tgtEl>
                                      </p:cBhvr>
                                      <p:to x="100000" y="100000"/>
                                    </p:animScale>
                                  </p:childTnLst>
                                </p:cTn>
                              </p:par>
                              <p:par>
                                <p:cTn id="215" presetID="26" presetClass="entr" presetSubtype="0" fill="hold" grpId="0" nodeType="withEffect">
                                  <p:stCondLst>
                                    <p:cond delay="0"/>
                                  </p:stCondLst>
                                  <p:childTnLst>
                                    <p:set>
                                      <p:cBhvr>
                                        <p:cTn id="216" dur="1" fill="hold">
                                          <p:stCondLst>
                                            <p:cond delay="0"/>
                                          </p:stCondLst>
                                        </p:cTn>
                                        <p:tgtEl>
                                          <p:spTgt spid="17"/>
                                        </p:tgtEl>
                                        <p:attrNameLst>
                                          <p:attrName>style.visibility</p:attrName>
                                        </p:attrNameLst>
                                      </p:cBhvr>
                                      <p:to>
                                        <p:strVal val="visible"/>
                                      </p:to>
                                    </p:set>
                                    <p:animEffect transition="in" filter="wipe(down)">
                                      <p:cBhvr>
                                        <p:cTn id="217" dur="580">
                                          <p:stCondLst>
                                            <p:cond delay="0"/>
                                          </p:stCondLst>
                                        </p:cTn>
                                        <p:tgtEl>
                                          <p:spTgt spid="17"/>
                                        </p:tgtEl>
                                      </p:cBhvr>
                                    </p:animEffect>
                                    <p:anim calcmode="lin" valueType="num">
                                      <p:cBhvr>
                                        <p:cTn id="2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23" dur="26">
                                          <p:stCondLst>
                                            <p:cond delay="650"/>
                                          </p:stCondLst>
                                        </p:cTn>
                                        <p:tgtEl>
                                          <p:spTgt spid="17"/>
                                        </p:tgtEl>
                                      </p:cBhvr>
                                      <p:to x="100000" y="60000"/>
                                    </p:animScale>
                                    <p:animScale>
                                      <p:cBhvr>
                                        <p:cTn id="224" dur="166" decel="50000">
                                          <p:stCondLst>
                                            <p:cond delay="676"/>
                                          </p:stCondLst>
                                        </p:cTn>
                                        <p:tgtEl>
                                          <p:spTgt spid="17"/>
                                        </p:tgtEl>
                                      </p:cBhvr>
                                      <p:to x="100000" y="100000"/>
                                    </p:animScale>
                                    <p:animScale>
                                      <p:cBhvr>
                                        <p:cTn id="225" dur="26">
                                          <p:stCondLst>
                                            <p:cond delay="1312"/>
                                          </p:stCondLst>
                                        </p:cTn>
                                        <p:tgtEl>
                                          <p:spTgt spid="17"/>
                                        </p:tgtEl>
                                      </p:cBhvr>
                                      <p:to x="100000" y="80000"/>
                                    </p:animScale>
                                    <p:animScale>
                                      <p:cBhvr>
                                        <p:cTn id="226" dur="166" decel="50000">
                                          <p:stCondLst>
                                            <p:cond delay="1338"/>
                                          </p:stCondLst>
                                        </p:cTn>
                                        <p:tgtEl>
                                          <p:spTgt spid="17"/>
                                        </p:tgtEl>
                                      </p:cBhvr>
                                      <p:to x="100000" y="100000"/>
                                    </p:animScale>
                                    <p:animScale>
                                      <p:cBhvr>
                                        <p:cTn id="227" dur="26">
                                          <p:stCondLst>
                                            <p:cond delay="1642"/>
                                          </p:stCondLst>
                                        </p:cTn>
                                        <p:tgtEl>
                                          <p:spTgt spid="17"/>
                                        </p:tgtEl>
                                      </p:cBhvr>
                                      <p:to x="100000" y="90000"/>
                                    </p:animScale>
                                    <p:animScale>
                                      <p:cBhvr>
                                        <p:cTn id="228" dur="166" decel="50000">
                                          <p:stCondLst>
                                            <p:cond delay="1668"/>
                                          </p:stCondLst>
                                        </p:cTn>
                                        <p:tgtEl>
                                          <p:spTgt spid="17"/>
                                        </p:tgtEl>
                                      </p:cBhvr>
                                      <p:to x="100000" y="100000"/>
                                    </p:animScale>
                                    <p:animScale>
                                      <p:cBhvr>
                                        <p:cTn id="229" dur="26">
                                          <p:stCondLst>
                                            <p:cond delay="1808"/>
                                          </p:stCondLst>
                                        </p:cTn>
                                        <p:tgtEl>
                                          <p:spTgt spid="17"/>
                                        </p:tgtEl>
                                      </p:cBhvr>
                                      <p:to x="100000" y="95000"/>
                                    </p:animScale>
                                    <p:animScale>
                                      <p:cBhvr>
                                        <p:cTn id="230" dur="166" decel="50000">
                                          <p:stCondLst>
                                            <p:cond delay="1834"/>
                                          </p:stCondLst>
                                        </p:cTn>
                                        <p:tgtEl>
                                          <p:spTgt spid="17"/>
                                        </p:tgtEl>
                                      </p:cBhvr>
                                      <p:to x="100000" y="100000"/>
                                    </p:animScale>
                                  </p:childTnLst>
                                </p:cTn>
                              </p:par>
                              <p:par>
                                <p:cTn id="231" presetID="26" presetClass="entr" presetSubtype="0" fill="hold" grpId="0" nodeType="withEffect">
                                  <p:stCondLst>
                                    <p:cond delay="0"/>
                                  </p:stCondLst>
                                  <p:childTnLst>
                                    <p:set>
                                      <p:cBhvr>
                                        <p:cTn id="232" dur="1" fill="hold">
                                          <p:stCondLst>
                                            <p:cond delay="0"/>
                                          </p:stCondLst>
                                        </p:cTn>
                                        <p:tgtEl>
                                          <p:spTgt spid="18"/>
                                        </p:tgtEl>
                                        <p:attrNameLst>
                                          <p:attrName>style.visibility</p:attrName>
                                        </p:attrNameLst>
                                      </p:cBhvr>
                                      <p:to>
                                        <p:strVal val="visible"/>
                                      </p:to>
                                    </p:set>
                                    <p:animEffect transition="in" filter="wipe(down)">
                                      <p:cBhvr>
                                        <p:cTn id="233" dur="580">
                                          <p:stCondLst>
                                            <p:cond delay="0"/>
                                          </p:stCondLst>
                                        </p:cTn>
                                        <p:tgtEl>
                                          <p:spTgt spid="18"/>
                                        </p:tgtEl>
                                      </p:cBhvr>
                                    </p:animEffect>
                                    <p:anim calcmode="lin" valueType="num">
                                      <p:cBhvr>
                                        <p:cTn id="2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9" dur="26">
                                          <p:stCondLst>
                                            <p:cond delay="650"/>
                                          </p:stCondLst>
                                        </p:cTn>
                                        <p:tgtEl>
                                          <p:spTgt spid="18"/>
                                        </p:tgtEl>
                                      </p:cBhvr>
                                      <p:to x="100000" y="60000"/>
                                    </p:animScale>
                                    <p:animScale>
                                      <p:cBhvr>
                                        <p:cTn id="240" dur="166" decel="50000">
                                          <p:stCondLst>
                                            <p:cond delay="676"/>
                                          </p:stCondLst>
                                        </p:cTn>
                                        <p:tgtEl>
                                          <p:spTgt spid="18"/>
                                        </p:tgtEl>
                                      </p:cBhvr>
                                      <p:to x="100000" y="100000"/>
                                    </p:animScale>
                                    <p:animScale>
                                      <p:cBhvr>
                                        <p:cTn id="241" dur="26">
                                          <p:stCondLst>
                                            <p:cond delay="1312"/>
                                          </p:stCondLst>
                                        </p:cTn>
                                        <p:tgtEl>
                                          <p:spTgt spid="18"/>
                                        </p:tgtEl>
                                      </p:cBhvr>
                                      <p:to x="100000" y="80000"/>
                                    </p:animScale>
                                    <p:animScale>
                                      <p:cBhvr>
                                        <p:cTn id="242" dur="166" decel="50000">
                                          <p:stCondLst>
                                            <p:cond delay="1338"/>
                                          </p:stCondLst>
                                        </p:cTn>
                                        <p:tgtEl>
                                          <p:spTgt spid="18"/>
                                        </p:tgtEl>
                                      </p:cBhvr>
                                      <p:to x="100000" y="100000"/>
                                    </p:animScale>
                                    <p:animScale>
                                      <p:cBhvr>
                                        <p:cTn id="243" dur="26">
                                          <p:stCondLst>
                                            <p:cond delay="1642"/>
                                          </p:stCondLst>
                                        </p:cTn>
                                        <p:tgtEl>
                                          <p:spTgt spid="18"/>
                                        </p:tgtEl>
                                      </p:cBhvr>
                                      <p:to x="100000" y="90000"/>
                                    </p:animScale>
                                    <p:animScale>
                                      <p:cBhvr>
                                        <p:cTn id="244" dur="166" decel="50000">
                                          <p:stCondLst>
                                            <p:cond delay="1668"/>
                                          </p:stCondLst>
                                        </p:cTn>
                                        <p:tgtEl>
                                          <p:spTgt spid="18"/>
                                        </p:tgtEl>
                                      </p:cBhvr>
                                      <p:to x="100000" y="100000"/>
                                    </p:animScale>
                                    <p:animScale>
                                      <p:cBhvr>
                                        <p:cTn id="245" dur="26">
                                          <p:stCondLst>
                                            <p:cond delay="1808"/>
                                          </p:stCondLst>
                                        </p:cTn>
                                        <p:tgtEl>
                                          <p:spTgt spid="18"/>
                                        </p:tgtEl>
                                      </p:cBhvr>
                                      <p:to x="100000" y="95000"/>
                                    </p:animScale>
                                    <p:animScale>
                                      <p:cBhvr>
                                        <p:cTn id="24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973"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228600" y="2076822"/>
            <a:ext cx="2550151" cy="3590415"/>
          </a:xfrm>
          <a:prstGeom prst="rect">
            <a:avLst/>
          </a:prstGeom>
          <a:ln w="6350">
            <a:solidFill>
              <a:schemeClr val="tx1"/>
            </a:solidFill>
          </a:ln>
        </p:spPr>
      </p:pic>
      <p:sp>
        <p:nvSpPr>
          <p:cNvPr id="11" name="TextBox 10"/>
          <p:cNvSpPr txBox="1"/>
          <p:nvPr/>
        </p:nvSpPr>
        <p:spPr>
          <a:xfrm>
            <a:off x="264714"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1</a:t>
            </a:r>
          </a:p>
        </p:txBody>
      </p:sp>
      <p:sp>
        <p:nvSpPr>
          <p:cNvPr id="12" name="TextBox 11"/>
          <p:cNvSpPr txBox="1"/>
          <p:nvPr/>
        </p:nvSpPr>
        <p:spPr>
          <a:xfrm>
            <a:off x="6392608"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3</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7" name="Picture 6"/>
          <p:cNvPicPr>
            <a:picLocks noChangeAspect="1"/>
          </p:cNvPicPr>
          <p:nvPr/>
        </p:nvPicPr>
        <p:blipFill rotWithShape="1">
          <a:blip r:embed="rId3" cstate="print"/>
          <a:srcRect l="12774" t="32266" r="72058" b="27995"/>
          <a:stretch/>
        </p:blipFill>
        <p:spPr>
          <a:xfrm>
            <a:off x="6365248" y="2076821"/>
            <a:ext cx="2550152" cy="359041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157295" y="2076821"/>
            <a:ext cx="2829409" cy="3590415"/>
          </a:xfrm>
          <a:prstGeom prst="rect">
            <a:avLst/>
          </a:prstGeom>
          <a:ln>
            <a:solidFill>
              <a:schemeClr val="tx1"/>
            </a:solidFill>
          </a:ln>
        </p:spPr>
      </p:pic>
      <p:sp>
        <p:nvSpPr>
          <p:cNvPr id="9" name="TextBox 8"/>
          <p:cNvSpPr txBox="1"/>
          <p:nvPr/>
        </p:nvSpPr>
        <p:spPr>
          <a:xfrm>
            <a:off x="3276600" y="5705130"/>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2</a:t>
            </a:r>
          </a:p>
        </p:txBody>
      </p:sp>
    </p:spTree>
    <p:extLst>
      <p:ext uri="{BB962C8B-B14F-4D97-AF65-F5344CB8AC3E}">
        <p14:creationId xmlns:p14="http://schemas.microsoft.com/office/powerpoint/2010/main" val="249717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Mass matrix in local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20</a:t>
            </a:fld>
            <a:endParaRPr lang="en-GB"/>
          </a:p>
        </p:txBody>
      </p:sp>
      <p:sp>
        <p:nvSpPr>
          <p:cNvPr id="4" name="Content Placeholder 3"/>
          <p:cNvSpPr>
            <a:spLocks noGrp="1"/>
          </p:cNvSpPr>
          <p:nvPr>
            <p:ph sz="quarter" idx="1"/>
          </p:nvPr>
        </p:nvSpPr>
        <p:spPr/>
        <p:txBody>
          <a:bodyPr/>
          <a:lstStyle/>
          <a:p>
            <a:r>
              <a:rPr lang="en-GB" dirty="0"/>
              <a:t>Following similar procedure we get the following for mass matrix;</a:t>
            </a:r>
          </a:p>
        </p:txBody>
      </p:sp>
      <p:pic>
        <p:nvPicPr>
          <p:cNvPr id="99330" name="Picture 2"/>
          <p:cNvPicPr>
            <a:picLocks noChangeAspect="1" noChangeArrowheads="1"/>
          </p:cNvPicPr>
          <p:nvPr/>
        </p:nvPicPr>
        <p:blipFill>
          <a:blip r:embed="rId2" cstate="print"/>
          <a:srcRect/>
          <a:stretch>
            <a:fillRect/>
          </a:stretch>
        </p:blipFill>
        <p:spPr bwMode="auto">
          <a:xfrm>
            <a:off x="2552700" y="2743200"/>
            <a:ext cx="4229100" cy="2891323"/>
          </a:xfrm>
          <a:prstGeom prst="rect">
            <a:avLst/>
          </a:prstGeom>
          <a:noFill/>
          <a:ln w="38100">
            <a:solidFill>
              <a:srgbClr val="7030A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Force vector in local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21</a:t>
            </a:fld>
            <a:endParaRPr lang="en-GB"/>
          </a:p>
        </p:txBody>
      </p:sp>
      <p:pic>
        <p:nvPicPr>
          <p:cNvPr id="5" name="Picture 1"/>
          <p:cNvPicPr>
            <a:picLocks noChangeAspect="1" noChangeArrowheads="1"/>
          </p:cNvPicPr>
          <p:nvPr/>
        </p:nvPicPr>
        <p:blipFill>
          <a:blip r:embed="rId3" cstate="print"/>
          <a:srcRect/>
          <a:stretch>
            <a:fillRect/>
          </a:stretch>
        </p:blipFill>
        <p:spPr bwMode="auto">
          <a:xfrm>
            <a:off x="228600" y="1800225"/>
            <a:ext cx="5353050" cy="3686175"/>
          </a:xfrm>
          <a:prstGeom prst="rect">
            <a:avLst/>
          </a:prstGeom>
          <a:noFill/>
          <a:ln w="9525">
            <a:solidFill>
              <a:schemeClr val="tx1"/>
            </a:solidFill>
            <a:miter lim="800000"/>
            <a:headEnd/>
            <a:tailEnd/>
          </a:ln>
        </p:spPr>
      </p:pic>
      <p:pic>
        <p:nvPicPr>
          <p:cNvPr id="100354" name="Picture 2"/>
          <p:cNvPicPr>
            <a:picLocks noChangeAspect="1" noChangeArrowheads="1"/>
          </p:cNvPicPr>
          <p:nvPr/>
        </p:nvPicPr>
        <p:blipFill>
          <a:blip r:embed="rId4" cstate="print"/>
          <a:srcRect/>
          <a:stretch>
            <a:fillRect/>
          </a:stretch>
        </p:blipFill>
        <p:spPr bwMode="auto">
          <a:xfrm>
            <a:off x="6276975" y="2409825"/>
            <a:ext cx="2257425" cy="2466975"/>
          </a:xfrm>
          <a:prstGeom prst="rect">
            <a:avLst/>
          </a:prstGeom>
          <a:noFill/>
          <a:ln w="9525">
            <a:solidFill>
              <a:schemeClr val="tx1"/>
            </a:solidFill>
            <a:miter lim="800000"/>
            <a:headEnd/>
            <a:tailEnd/>
          </a:ln>
        </p:spPr>
      </p:pic>
      <p:cxnSp>
        <p:nvCxnSpPr>
          <p:cNvPr id="8" name="Straight Arrow Connector 7"/>
          <p:cNvCxnSpPr/>
          <p:nvPr/>
        </p:nvCxnSpPr>
        <p:spPr>
          <a:xfrm flipH="1" flipV="1">
            <a:off x="2057400" y="2971800"/>
            <a:ext cx="228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2590800"/>
            <a:ext cx="609600" cy="369332"/>
          </a:xfrm>
          <a:prstGeom prst="rect">
            <a:avLst/>
          </a:prstGeom>
          <a:noFill/>
        </p:spPr>
        <p:txBody>
          <a:bodyPr wrap="square" rtlCol="0">
            <a:spAutoFit/>
          </a:bodyPr>
          <a:lstStyle/>
          <a:p>
            <a:r>
              <a:rPr lang="en-GB" dirty="0">
                <a:solidFill>
                  <a:srgbClr val="C00000"/>
                </a:solidFill>
              </a:rPr>
              <a:t>F</a:t>
            </a:r>
            <a:r>
              <a:rPr lang="en-GB" baseline="-25000" dirty="0">
                <a:solidFill>
                  <a:srgbClr val="C00000"/>
                </a:solidFill>
              </a:rPr>
              <a:t>sy1</a:t>
            </a:r>
          </a:p>
        </p:txBody>
      </p:sp>
      <p:cxnSp>
        <p:nvCxnSpPr>
          <p:cNvPr id="10" name="Straight Arrow Connector 9"/>
          <p:cNvCxnSpPr/>
          <p:nvPr/>
        </p:nvCxnSpPr>
        <p:spPr>
          <a:xfrm flipV="1">
            <a:off x="2209800" y="32004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56725" y="2842550"/>
            <a:ext cx="609600" cy="369332"/>
          </a:xfrm>
          <a:prstGeom prst="rect">
            <a:avLst/>
          </a:prstGeom>
          <a:noFill/>
        </p:spPr>
        <p:txBody>
          <a:bodyPr wrap="square" rtlCol="0">
            <a:spAutoFit/>
          </a:bodyPr>
          <a:lstStyle/>
          <a:p>
            <a:r>
              <a:rPr lang="en-GB" dirty="0">
                <a:solidFill>
                  <a:srgbClr val="C00000"/>
                </a:solidFill>
              </a:rPr>
              <a:t>F</a:t>
            </a:r>
            <a:r>
              <a:rPr lang="en-GB" baseline="-25000" dirty="0">
                <a:solidFill>
                  <a:srgbClr val="C00000"/>
                </a:solidFill>
              </a:rPr>
              <a:t>sx1</a:t>
            </a:r>
          </a:p>
        </p:txBody>
      </p:sp>
      <p:sp>
        <p:nvSpPr>
          <p:cNvPr id="14" name="Freeform 13"/>
          <p:cNvSpPr/>
          <p:nvPr/>
        </p:nvSpPr>
        <p:spPr>
          <a:xfrm>
            <a:off x="2057400" y="3124200"/>
            <a:ext cx="401256" cy="349169"/>
          </a:xfrm>
          <a:custGeom>
            <a:avLst/>
            <a:gdLst>
              <a:gd name="connsiteX0" fmla="*/ 401256 w 401256"/>
              <a:gd name="connsiteY0" fmla="*/ 129250 h 349169"/>
              <a:gd name="connsiteX1" fmla="*/ 65590 w 401256"/>
              <a:gd name="connsiteY1" fmla="*/ 36653 h 349169"/>
              <a:gd name="connsiteX2" fmla="*/ 7716 w 401256"/>
              <a:gd name="connsiteY2" fmla="*/ 349169 h 349169"/>
            </a:gdLst>
            <a:ahLst/>
            <a:cxnLst>
              <a:cxn ang="0">
                <a:pos x="connsiteX0" y="connsiteY0"/>
              </a:cxn>
              <a:cxn ang="0">
                <a:pos x="connsiteX1" y="connsiteY1"/>
              </a:cxn>
              <a:cxn ang="0">
                <a:pos x="connsiteX2" y="connsiteY2"/>
              </a:cxn>
            </a:cxnLst>
            <a:rect l="l" t="t" r="r" b="b"/>
            <a:pathLst>
              <a:path w="401256" h="349169">
                <a:moveTo>
                  <a:pt x="401256" y="129250"/>
                </a:moveTo>
                <a:cubicBezTo>
                  <a:pt x="266218" y="64625"/>
                  <a:pt x="131180" y="0"/>
                  <a:pt x="65590" y="36653"/>
                </a:cubicBezTo>
                <a:cubicBezTo>
                  <a:pt x="0" y="73306"/>
                  <a:pt x="3858" y="211237"/>
                  <a:pt x="7716" y="349169"/>
                </a:cubicBezTo>
              </a:path>
            </a:pathLst>
          </a:custGeom>
          <a:ln>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1565475" y="3024850"/>
            <a:ext cx="609600" cy="369332"/>
          </a:xfrm>
          <a:prstGeom prst="rect">
            <a:avLst/>
          </a:prstGeom>
          <a:noFill/>
        </p:spPr>
        <p:txBody>
          <a:bodyPr wrap="square" rtlCol="0">
            <a:spAutoFit/>
          </a:bodyPr>
          <a:lstStyle/>
          <a:p>
            <a:r>
              <a:rPr lang="en-GB" dirty="0">
                <a:solidFill>
                  <a:srgbClr val="C00000"/>
                </a:solidFill>
              </a:rPr>
              <a:t>M</a:t>
            </a:r>
            <a:r>
              <a:rPr lang="en-GB" baseline="-25000" dirty="0">
                <a:solidFill>
                  <a:srgbClr val="C00000"/>
                </a:solidFill>
              </a:rPr>
              <a:t>s1</a:t>
            </a:r>
          </a:p>
        </p:txBody>
      </p:sp>
      <p:cxnSp>
        <p:nvCxnSpPr>
          <p:cNvPr id="16" name="Straight Arrow Connector 15"/>
          <p:cNvCxnSpPr/>
          <p:nvPr/>
        </p:nvCxnSpPr>
        <p:spPr>
          <a:xfrm flipH="1" flipV="1">
            <a:off x="3692325" y="2286000"/>
            <a:ext cx="228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87525" y="1905000"/>
            <a:ext cx="609600" cy="369332"/>
          </a:xfrm>
          <a:prstGeom prst="rect">
            <a:avLst/>
          </a:prstGeom>
          <a:noFill/>
        </p:spPr>
        <p:txBody>
          <a:bodyPr wrap="square" rtlCol="0">
            <a:spAutoFit/>
          </a:bodyPr>
          <a:lstStyle/>
          <a:p>
            <a:r>
              <a:rPr lang="en-GB" dirty="0">
                <a:solidFill>
                  <a:srgbClr val="C00000"/>
                </a:solidFill>
              </a:rPr>
              <a:t>F</a:t>
            </a:r>
            <a:r>
              <a:rPr lang="en-GB" baseline="-25000" dirty="0">
                <a:solidFill>
                  <a:srgbClr val="C00000"/>
                </a:solidFill>
              </a:rPr>
              <a:t>sy2</a:t>
            </a:r>
          </a:p>
        </p:txBody>
      </p:sp>
      <p:cxnSp>
        <p:nvCxnSpPr>
          <p:cNvPr id="18" name="Straight Arrow Connector 17"/>
          <p:cNvCxnSpPr/>
          <p:nvPr/>
        </p:nvCxnSpPr>
        <p:spPr>
          <a:xfrm flipV="1">
            <a:off x="3844725" y="25146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91650" y="2156750"/>
            <a:ext cx="609600" cy="369332"/>
          </a:xfrm>
          <a:prstGeom prst="rect">
            <a:avLst/>
          </a:prstGeom>
          <a:noFill/>
        </p:spPr>
        <p:txBody>
          <a:bodyPr wrap="square" rtlCol="0">
            <a:spAutoFit/>
          </a:bodyPr>
          <a:lstStyle/>
          <a:p>
            <a:r>
              <a:rPr lang="en-GB" dirty="0">
                <a:solidFill>
                  <a:srgbClr val="C00000"/>
                </a:solidFill>
              </a:rPr>
              <a:t>F</a:t>
            </a:r>
            <a:r>
              <a:rPr lang="en-GB" baseline="-25000" dirty="0">
                <a:solidFill>
                  <a:srgbClr val="C00000"/>
                </a:solidFill>
              </a:rPr>
              <a:t>sx2</a:t>
            </a:r>
          </a:p>
        </p:txBody>
      </p:sp>
      <p:sp>
        <p:nvSpPr>
          <p:cNvPr id="20" name="Freeform 19"/>
          <p:cNvSpPr/>
          <p:nvPr/>
        </p:nvSpPr>
        <p:spPr>
          <a:xfrm>
            <a:off x="3692325" y="2438400"/>
            <a:ext cx="401256" cy="349169"/>
          </a:xfrm>
          <a:custGeom>
            <a:avLst/>
            <a:gdLst>
              <a:gd name="connsiteX0" fmla="*/ 401256 w 401256"/>
              <a:gd name="connsiteY0" fmla="*/ 129250 h 349169"/>
              <a:gd name="connsiteX1" fmla="*/ 65590 w 401256"/>
              <a:gd name="connsiteY1" fmla="*/ 36653 h 349169"/>
              <a:gd name="connsiteX2" fmla="*/ 7716 w 401256"/>
              <a:gd name="connsiteY2" fmla="*/ 349169 h 349169"/>
            </a:gdLst>
            <a:ahLst/>
            <a:cxnLst>
              <a:cxn ang="0">
                <a:pos x="connsiteX0" y="connsiteY0"/>
              </a:cxn>
              <a:cxn ang="0">
                <a:pos x="connsiteX1" y="connsiteY1"/>
              </a:cxn>
              <a:cxn ang="0">
                <a:pos x="connsiteX2" y="connsiteY2"/>
              </a:cxn>
            </a:cxnLst>
            <a:rect l="l" t="t" r="r" b="b"/>
            <a:pathLst>
              <a:path w="401256" h="349169">
                <a:moveTo>
                  <a:pt x="401256" y="129250"/>
                </a:moveTo>
                <a:cubicBezTo>
                  <a:pt x="266218" y="64625"/>
                  <a:pt x="131180" y="0"/>
                  <a:pt x="65590" y="36653"/>
                </a:cubicBezTo>
                <a:cubicBezTo>
                  <a:pt x="0" y="73306"/>
                  <a:pt x="3858" y="211237"/>
                  <a:pt x="7716" y="349169"/>
                </a:cubicBezTo>
              </a:path>
            </a:pathLst>
          </a:custGeom>
          <a:ln>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3200400" y="2339050"/>
            <a:ext cx="609600" cy="369332"/>
          </a:xfrm>
          <a:prstGeom prst="rect">
            <a:avLst/>
          </a:prstGeom>
          <a:noFill/>
        </p:spPr>
        <p:txBody>
          <a:bodyPr wrap="square" rtlCol="0">
            <a:spAutoFit/>
          </a:bodyPr>
          <a:lstStyle/>
          <a:p>
            <a:r>
              <a:rPr lang="en-GB" dirty="0">
                <a:solidFill>
                  <a:srgbClr val="C00000"/>
                </a:solidFill>
              </a:rPr>
              <a:t>M</a:t>
            </a:r>
            <a:r>
              <a:rPr lang="en-GB" baseline="-25000" dirty="0">
                <a:solidFill>
                  <a:srgbClr val="C00000"/>
                </a:solidFill>
              </a:rPr>
              <a:t>s2</a:t>
            </a:r>
          </a:p>
        </p:txBody>
      </p:sp>
      <p:cxnSp>
        <p:nvCxnSpPr>
          <p:cNvPr id="23" name="Straight Arrow Connector 22"/>
          <p:cNvCxnSpPr/>
          <p:nvPr/>
        </p:nvCxnSpPr>
        <p:spPr>
          <a:xfrm flipV="1">
            <a:off x="2514600" y="3657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971800" y="34589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29000" y="3241875"/>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886200" y="30480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13900" y="3322993"/>
            <a:ext cx="609600" cy="369332"/>
          </a:xfrm>
          <a:prstGeom prst="rect">
            <a:avLst/>
          </a:prstGeom>
          <a:noFill/>
        </p:spPr>
        <p:txBody>
          <a:bodyPr wrap="square" rtlCol="0">
            <a:spAutoFit/>
          </a:bodyPr>
          <a:lstStyle/>
          <a:p>
            <a:r>
              <a:rPr lang="en-GB" i="1" dirty="0" err="1">
                <a:solidFill>
                  <a:srgbClr val="C00000"/>
                </a:solidFill>
              </a:rPr>
              <a:t>f</a:t>
            </a:r>
            <a:r>
              <a:rPr lang="en-GB" i="1" baseline="-25000" dirty="0" err="1">
                <a:solidFill>
                  <a:srgbClr val="C00000"/>
                </a:solidFill>
              </a:rPr>
              <a:t>x</a:t>
            </a:r>
            <a:endParaRPr lang="en-GB" i="1" baseline="-25000" dirty="0">
              <a:solidFill>
                <a:srgbClr val="C00000"/>
              </a:solidFill>
            </a:endParaRPr>
          </a:p>
        </p:txBody>
      </p:sp>
      <p:sp>
        <p:nvSpPr>
          <p:cNvPr id="29" name="Rectangle 28"/>
          <p:cNvSpPr/>
          <p:nvPr/>
        </p:nvSpPr>
        <p:spPr>
          <a:xfrm rot="20095572">
            <a:off x="2761685" y="3981867"/>
            <a:ext cx="2133600" cy="304800"/>
          </a:xfrm>
          <a:prstGeom prst="rect">
            <a:avLst/>
          </a:prstGeom>
          <a:blipFill dpi="0" rotWithShape="1">
            <a:blip r:embed="rId5" cstate="print"/>
            <a:srcRect/>
            <a:tile tx="0" ty="0" sx="100000" sy="63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810000" y="4191000"/>
            <a:ext cx="609600" cy="369332"/>
          </a:xfrm>
          <a:prstGeom prst="rect">
            <a:avLst/>
          </a:prstGeom>
          <a:noFill/>
        </p:spPr>
        <p:txBody>
          <a:bodyPr wrap="square" rtlCol="0">
            <a:spAutoFit/>
          </a:bodyPr>
          <a:lstStyle/>
          <a:p>
            <a:r>
              <a:rPr lang="en-GB" i="1" dirty="0" err="1">
                <a:solidFill>
                  <a:srgbClr val="C00000"/>
                </a:solidFill>
              </a:rPr>
              <a:t>f</a:t>
            </a:r>
            <a:r>
              <a:rPr lang="en-GB" i="1" baseline="-25000" dirty="0" err="1">
                <a:solidFill>
                  <a:srgbClr val="C00000"/>
                </a:solidFill>
              </a:rPr>
              <a:t>y</a:t>
            </a:r>
            <a:endParaRPr lang="en-GB" i="1" baseline="-25000" dirty="0">
              <a:solidFill>
                <a:srgbClr val="C00000"/>
              </a:solidFill>
            </a:endParaRPr>
          </a:p>
        </p:txBody>
      </p:sp>
      <p:sp>
        <p:nvSpPr>
          <p:cNvPr id="4" name="Rectangle 3"/>
          <p:cNvSpPr/>
          <p:nvPr/>
        </p:nvSpPr>
        <p:spPr>
          <a:xfrm>
            <a:off x="7117063" y="2465559"/>
            <a:ext cx="1066800" cy="404150"/>
          </a:xfrm>
          <a:prstGeom prst="rect">
            <a:avLst/>
          </a:prstGeom>
          <a:solidFill>
            <a:schemeClr val="accent1">
              <a:tint val="45000"/>
              <a:alpha val="46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0" name="Rectangle 29"/>
          <p:cNvSpPr/>
          <p:nvPr/>
        </p:nvSpPr>
        <p:spPr>
          <a:xfrm>
            <a:off x="7117063" y="3657600"/>
            <a:ext cx="1066800" cy="404150"/>
          </a:xfrm>
          <a:prstGeom prst="rect">
            <a:avLst/>
          </a:prstGeom>
          <a:solidFill>
            <a:schemeClr val="accent1">
              <a:tint val="45000"/>
              <a:alpha val="46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3" name="Rectangle 32"/>
          <p:cNvSpPr/>
          <p:nvPr/>
        </p:nvSpPr>
        <p:spPr>
          <a:xfrm>
            <a:off x="7117063" y="1729450"/>
            <a:ext cx="1066800" cy="404150"/>
          </a:xfrm>
          <a:prstGeom prst="rect">
            <a:avLst/>
          </a:prstGeom>
          <a:solidFill>
            <a:schemeClr val="accent1">
              <a:tint val="45000"/>
              <a:alpha val="46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latin typeface="Arial" panose="020B0604020202020204" pitchFamily="34" charset="0"/>
                <a:cs typeface="Arial" panose="020B0604020202020204" pitchFamily="34" charset="0"/>
              </a:rPr>
              <a:t>Truss contribution</a:t>
            </a:r>
          </a:p>
        </p:txBody>
      </p:sp>
      <p:sp>
        <p:nvSpPr>
          <p:cNvPr id="34" name="Rectangle 33"/>
          <p:cNvSpPr/>
          <p:nvPr/>
        </p:nvSpPr>
        <p:spPr>
          <a:xfrm>
            <a:off x="6993238" y="2912462"/>
            <a:ext cx="1314450" cy="698838"/>
          </a:xfrm>
          <a:prstGeom prst="rect">
            <a:avLst/>
          </a:prstGeom>
          <a:solidFill>
            <a:schemeClr val="accent2">
              <a:tint val="95000"/>
              <a:alpha val="48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36" name="Rectangle 35"/>
          <p:cNvSpPr/>
          <p:nvPr/>
        </p:nvSpPr>
        <p:spPr>
          <a:xfrm>
            <a:off x="7117063" y="5082250"/>
            <a:ext cx="1066800" cy="404150"/>
          </a:xfrm>
          <a:prstGeom prst="rect">
            <a:avLst/>
          </a:prstGeom>
          <a:solidFill>
            <a:schemeClr val="accent2">
              <a:alpha val="44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Beam contribution</a:t>
            </a:r>
          </a:p>
        </p:txBody>
      </p:sp>
      <p:sp>
        <p:nvSpPr>
          <p:cNvPr id="37" name="Rectangle 36"/>
          <p:cNvSpPr/>
          <p:nvPr/>
        </p:nvSpPr>
        <p:spPr>
          <a:xfrm>
            <a:off x="6955138" y="4119868"/>
            <a:ext cx="1390650" cy="698838"/>
          </a:xfrm>
          <a:prstGeom prst="rect">
            <a:avLst/>
          </a:prstGeom>
          <a:solidFill>
            <a:schemeClr val="accent2">
              <a:tint val="95000"/>
              <a:alpha val="48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7212489"/>
              </p:ext>
            </p:extLst>
          </p:nvPr>
        </p:nvGraphicFramePr>
        <p:xfrm>
          <a:off x="5759056" y="1828800"/>
          <a:ext cx="934986" cy="491264"/>
        </p:xfrm>
        <a:graphic>
          <a:graphicData uri="http://schemas.openxmlformats.org/presentationml/2006/ole">
            <mc:AlternateContent xmlns:mc="http://schemas.openxmlformats.org/markup-compatibility/2006">
              <mc:Choice xmlns:v="urn:schemas-microsoft-com:vml" Requires="v">
                <p:oleObj spid="_x0000_s106612" name="Equation" r:id="rId6" imgW="749160" imgH="393480" progId="Equation.3">
                  <p:embed/>
                </p:oleObj>
              </mc:Choice>
              <mc:Fallback>
                <p:oleObj name="Equation" r:id="rId6" imgW="749160" imgH="393480" progId="Equation.3">
                  <p:embed/>
                  <p:pic>
                    <p:nvPicPr>
                      <p:cNvPr id="0" name=""/>
                      <p:cNvPicPr/>
                      <p:nvPr/>
                    </p:nvPicPr>
                    <p:blipFill>
                      <a:blip r:embed="rId7"/>
                      <a:stretch>
                        <a:fillRect/>
                      </a:stretch>
                    </p:blipFill>
                    <p:spPr>
                      <a:xfrm>
                        <a:off x="5759056" y="1828800"/>
                        <a:ext cx="934986" cy="491264"/>
                      </a:xfrm>
                      <a:prstGeom prst="rect">
                        <a:avLst/>
                      </a:prstGeom>
                      <a:ln>
                        <a:solidFill>
                          <a:schemeClr val="tx1"/>
                        </a:solidFill>
                      </a:ln>
                    </p:spPr>
                  </p:pic>
                </p:oleObj>
              </mc:Fallback>
            </mc:AlternateContent>
          </a:graphicData>
        </a:graphic>
      </p:graphicFrame>
      <p:sp>
        <p:nvSpPr>
          <p:cNvPr id="7" name="Oval Callout 6"/>
          <p:cNvSpPr/>
          <p:nvPr/>
        </p:nvSpPr>
        <p:spPr>
          <a:xfrm>
            <a:off x="7117063" y="2465559"/>
            <a:ext cx="426737" cy="376991"/>
          </a:xfrm>
          <a:prstGeom prst="wedgeEllipseCallout">
            <a:avLst>
              <a:gd name="adj1" fmla="val -150248"/>
              <a:gd name="adj2" fmla="val -134424"/>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Object 34"/>
          <p:cNvGraphicFramePr>
            <a:graphicFrameLocks noChangeAspect="1"/>
          </p:cNvGraphicFramePr>
          <p:nvPr>
            <p:extLst>
              <p:ext uri="{D42A27DB-BD31-4B8C-83A1-F6EECF244321}">
                <p14:modId xmlns:p14="http://schemas.microsoft.com/office/powerpoint/2010/main" val="2395639234"/>
              </p:ext>
            </p:extLst>
          </p:nvPr>
        </p:nvGraphicFramePr>
        <p:xfrm>
          <a:off x="5751513" y="2865438"/>
          <a:ext cx="950912" cy="523875"/>
        </p:xfrm>
        <a:graphic>
          <a:graphicData uri="http://schemas.openxmlformats.org/presentationml/2006/ole">
            <mc:AlternateContent xmlns:mc="http://schemas.openxmlformats.org/markup-compatibility/2006">
              <mc:Choice xmlns:v="urn:schemas-microsoft-com:vml" Requires="v">
                <p:oleObj spid="_x0000_s106613" name="Equation" r:id="rId8" imgW="761760" imgH="419040" progId="Equation.3">
                  <p:embed/>
                </p:oleObj>
              </mc:Choice>
              <mc:Fallback>
                <p:oleObj name="Equation" r:id="rId8" imgW="761760" imgH="419040" progId="Equation.3">
                  <p:embed/>
                  <p:pic>
                    <p:nvPicPr>
                      <p:cNvPr id="0" name=""/>
                      <p:cNvPicPr/>
                      <p:nvPr/>
                    </p:nvPicPr>
                    <p:blipFill>
                      <a:blip r:embed="rId9"/>
                      <a:stretch>
                        <a:fillRect/>
                      </a:stretch>
                    </p:blipFill>
                    <p:spPr>
                      <a:xfrm>
                        <a:off x="5751513" y="2865438"/>
                        <a:ext cx="950912" cy="523875"/>
                      </a:xfrm>
                      <a:prstGeom prst="rect">
                        <a:avLst/>
                      </a:prstGeom>
                      <a:ln>
                        <a:solidFill>
                          <a:schemeClr val="tx1"/>
                        </a:solidFill>
                      </a:ln>
                    </p:spPr>
                  </p:pic>
                </p:oleObj>
              </mc:Fallback>
            </mc:AlternateContent>
          </a:graphicData>
        </a:graphic>
      </p:graphicFrame>
      <p:sp>
        <p:nvSpPr>
          <p:cNvPr id="38" name="Oval Callout 37"/>
          <p:cNvSpPr/>
          <p:nvPr/>
        </p:nvSpPr>
        <p:spPr>
          <a:xfrm>
            <a:off x="7117063" y="2908338"/>
            <a:ext cx="426737" cy="376991"/>
          </a:xfrm>
          <a:prstGeom prst="wedgeEllipseCallout">
            <a:avLst>
              <a:gd name="adj1" fmla="val -143883"/>
              <a:gd name="adj2" fmla="val 7265"/>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par>
                                <p:cTn id="50" presetID="3" presetClass="entr" presetSubtype="1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linds(horizontal)">
                                      <p:cBhvr>
                                        <p:cTn id="55" dur="500"/>
                                        <p:tgtEl>
                                          <p:spTgt spid="28"/>
                                        </p:tgtEl>
                                      </p:cBhvr>
                                    </p:animEffect>
                                  </p:childTnLst>
                                </p:cTn>
                              </p:par>
                              <p:par>
                                <p:cTn id="56" presetID="3"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par>
                                <p:cTn id="59" presetID="3" presetClass="entr" presetSubtype="1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linds(horizontal)">
                                      <p:cBhvr>
                                        <p:cTn id="66" dur="500"/>
                                        <p:tgtEl>
                                          <p:spTgt spid="2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linds(horizontal)">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00354"/>
                                        </p:tgtEl>
                                        <p:attrNameLst>
                                          <p:attrName>style.visibility</p:attrName>
                                        </p:attrNameLst>
                                      </p:cBhvr>
                                      <p:to>
                                        <p:strVal val="visible"/>
                                      </p:to>
                                    </p:set>
                                    <p:animEffect transition="in" filter="blinds(horizontal)">
                                      <p:cBhvr>
                                        <p:cTn id="74" dur="500"/>
                                        <p:tgtEl>
                                          <p:spTgt spid="10035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580">
                                          <p:stCondLst>
                                            <p:cond delay="0"/>
                                          </p:stCondLst>
                                        </p:cTn>
                                        <p:tgtEl>
                                          <p:spTgt spid="7"/>
                                        </p:tgtEl>
                                      </p:cBhvr>
                                    </p:animEffect>
                                    <p:anim calcmode="lin" valueType="num">
                                      <p:cBhvr>
                                        <p:cTn id="9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9" dur="26">
                                          <p:stCondLst>
                                            <p:cond delay="650"/>
                                          </p:stCondLst>
                                        </p:cTn>
                                        <p:tgtEl>
                                          <p:spTgt spid="7"/>
                                        </p:tgtEl>
                                      </p:cBhvr>
                                      <p:to x="100000" y="60000"/>
                                    </p:animScale>
                                    <p:animScale>
                                      <p:cBhvr>
                                        <p:cTn id="100" dur="166" decel="50000">
                                          <p:stCondLst>
                                            <p:cond delay="676"/>
                                          </p:stCondLst>
                                        </p:cTn>
                                        <p:tgtEl>
                                          <p:spTgt spid="7"/>
                                        </p:tgtEl>
                                      </p:cBhvr>
                                      <p:to x="100000" y="100000"/>
                                    </p:animScale>
                                    <p:animScale>
                                      <p:cBhvr>
                                        <p:cTn id="101" dur="26">
                                          <p:stCondLst>
                                            <p:cond delay="1312"/>
                                          </p:stCondLst>
                                        </p:cTn>
                                        <p:tgtEl>
                                          <p:spTgt spid="7"/>
                                        </p:tgtEl>
                                      </p:cBhvr>
                                      <p:to x="100000" y="80000"/>
                                    </p:animScale>
                                    <p:animScale>
                                      <p:cBhvr>
                                        <p:cTn id="102" dur="166" decel="50000">
                                          <p:stCondLst>
                                            <p:cond delay="1338"/>
                                          </p:stCondLst>
                                        </p:cTn>
                                        <p:tgtEl>
                                          <p:spTgt spid="7"/>
                                        </p:tgtEl>
                                      </p:cBhvr>
                                      <p:to x="100000" y="100000"/>
                                    </p:animScale>
                                    <p:animScale>
                                      <p:cBhvr>
                                        <p:cTn id="103" dur="26">
                                          <p:stCondLst>
                                            <p:cond delay="1642"/>
                                          </p:stCondLst>
                                        </p:cTn>
                                        <p:tgtEl>
                                          <p:spTgt spid="7"/>
                                        </p:tgtEl>
                                      </p:cBhvr>
                                      <p:to x="100000" y="90000"/>
                                    </p:animScale>
                                    <p:animScale>
                                      <p:cBhvr>
                                        <p:cTn id="104" dur="166" decel="50000">
                                          <p:stCondLst>
                                            <p:cond delay="1668"/>
                                          </p:stCondLst>
                                        </p:cTn>
                                        <p:tgtEl>
                                          <p:spTgt spid="7"/>
                                        </p:tgtEl>
                                      </p:cBhvr>
                                      <p:to x="100000" y="100000"/>
                                    </p:animScale>
                                    <p:animScale>
                                      <p:cBhvr>
                                        <p:cTn id="105" dur="26">
                                          <p:stCondLst>
                                            <p:cond delay="1808"/>
                                          </p:stCondLst>
                                        </p:cTn>
                                        <p:tgtEl>
                                          <p:spTgt spid="7"/>
                                        </p:tgtEl>
                                      </p:cBhvr>
                                      <p:to x="100000" y="95000"/>
                                    </p:animScale>
                                    <p:animScale>
                                      <p:cBhvr>
                                        <p:cTn id="106" dur="166" decel="50000">
                                          <p:stCondLst>
                                            <p:cond delay="1834"/>
                                          </p:stCondLst>
                                        </p:cTn>
                                        <p:tgtEl>
                                          <p:spTgt spid="7"/>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down)">
                                      <p:cBhvr>
                                        <p:cTn id="109" dur="580">
                                          <p:stCondLst>
                                            <p:cond delay="0"/>
                                          </p:stCondLst>
                                        </p:cTn>
                                        <p:tgtEl>
                                          <p:spTgt spid="6"/>
                                        </p:tgtEl>
                                      </p:cBhvr>
                                    </p:animEffect>
                                    <p:anim calcmode="lin" valueType="num">
                                      <p:cBhvr>
                                        <p:cTn id="1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15" dur="26">
                                          <p:stCondLst>
                                            <p:cond delay="650"/>
                                          </p:stCondLst>
                                        </p:cTn>
                                        <p:tgtEl>
                                          <p:spTgt spid="6"/>
                                        </p:tgtEl>
                                      </p:cBhvr>
                                      <p:to x="100000" y="60000"/>
                                    </p:animScale>
                                    <p:animScale>
                                      <p:cBhvr>
                                        <p:cTn id="116" dur="166" decel="50000">
                                          <p:stCondLst>
                                            <p:cond delay="676"/>
                                          </p:stCondLst>
                                        </p:cTn>
                                        <p:tgtEl>
                                          <p:spTgt spid="6"/>
                                        </p:tgtEl>
                                      </p:cBhvr>
                                      <p:to x="100000" y="100000"/>
                                    </p:animScale>
                                    <p:animScale>
                                      <p:cBhvr>
                                        <p:cTn id="117" dur="26">
                                          <p:stCondLst>
                                            <p:cond delay="1312"/>
                                          </p:stCondLst>
                                        </p:cTn>
                                        <p:tgtEl>
                                          <p:spTgt spid="6"/>
                                        </p:tgtEl>
                                      </p:cBhvr>
                                      <p:to x="100000" y="80000"/>
                                    </p:animScale>
                                    <p:animScale>
                                      <p:cBhvr>
                                        <p:cTn id="118" dur="166" decel="50000">
                                          <p:stCondLst>
                                            <p:cond delay="1338"/>
                                          </p:stCondLst>
                                        </p:cTn>
                                        <p:tgtEl>
                                          <p:spTgt spid="6"/>
                                        </p:tgtEl>
                                      </p:cBhvr>
                                      <p:to x="100000" y="100000"/>
                                    </p:animScale>
                                    <p:animScale>
                                      <p:cBhvr>
                                        <p:cTn id="119" dur="26">
                                          <p:stCondLst>
                                            <p:cond delay="1642"/>
                                          </p:stCondLst>
                                        </p:cTn>
                                        <p:tgtEl>
                                          <p:spTgt spid="6"/>
                                        </p:tgtEl>
                                      </p:cBhvr>
                                      <p:to x="100000" y="90000"/>
                                    </p:animScale>
                                    <p:animScale>
                                      <p:cBhvr>
                                        <p:cTn id="120" dur="166" decel="50000">
                                          <p:stCondLst>
                                            <p:cond delay="1668"/>
                                          </p:stCondLst>
                                        </p:cTn>
                                        <p:tgtEl>
                                          <p:spTgt spid="6"/>
                                        </p:tgtEl>
                                      </p:cBhvr>
                                      <p:to x="100000" y="100000"/>
                                    </p:animScale>
                                    <p:animScale>
                                      <p:cBhvr>
                                        <p:cTn id="121" dur="26">
                                          <p:stCondLst>
                                            <p:cond delay="1808"/>
                                          </p:stCondLst>
                                        </p:cTn>
                                        <p:tgtEl>
                                          <p:spTgt spid="6"/>
                                        </p:tgtEl>
                                      </p:cBhvr>
                                      <p:to x="100000" y="95000"/>
                                    </p:animScale>
                                    <p:animScale>
                                      <p:cBhvr>
                                        <p:cTn id="122" dur="166" decel="50000">
                                          <p:stCondLst>
                                            <p:cond delay="1834"/>
                                          </p:stCondLst>
                                        </p:cTn>
                                        <p:tgtEl>
                                          <p:spTgt spid="6"/>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ppt_x"/>
                                          </p:val>
                                        </p:tav>
                                        <p:tav tm="100000">
                                          <p:val>
                                            <p:strVal val="#ppt_x"/>
                                          </p:val>
                                        </p:tav>
                                      </p:tavLst>
                                    </p:anim>
                                    <p:anim calcmode="lin" valueType="num">
                                      <p:cBhvr additive="base">
                                        <p:cTn id="128" dur="500" fill="hold"/>
                                        <p:tgtEl>
                                          <p:spTgt spid="3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additive="base">
                                        <p:cTn id="135" dur="500" fill="hold"/>
                                        <p:tgtEl>
                                          <p:spTgt spid="34"/>
                                        </p:tgtEl>
                                        <p:attrNameLst>
                                          <p:attrName>ppt_x</p:attrName>
                                        </p:attrNameLst>
                                      </p:cBhvr>
                                      <p:tavLst>
                                        <p:tav tm="0">
                                          <p:val>
                                            <p:strVal val="#ppt_x"/>
                                          </p:val>
                                        </p:tav>
                                        <p:tav tm="100000">
                                          <p:val>
                                            <p:strVal val="#ppt_x"/>
                                          </p:val>
                                        </p:tav>
                                      </p:tavLst>
                                    </p:anim>
                                    <p:anim calcmode="lin" valueType="num">
                                      <p:cBhvr additive="base">
                                        <p:cTn id="1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down)">
                                      <p:cBhvr>
                                        <p:cTn id="141" dur="580">
                                          <p:stCondLst>
                                            <p:cond delay="0"/>
                                          </p:stCondLst>
                                        </p:cTn>
                                        <p:tgtEl>
                                          <p:spTgt spid="38"/>
                                        </p:tgtEl>
                                      </p:cBhvr>
                                    </p:animEffect>
                                    <p:anim calcmode="lin" valueType="num">
                                      <p:cBhvr>
                                        <p:cTn id="14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47" dur="26">
                                          <p:stCondLst>
                                            <p:cond delay="650"/>
                                          </p:stCondLst>
                                        </p:cTn>
                                        <p:tgtEl>
                                          <p:spTgt spid="38"/>
                                        </p:tgtEl>
                                      </p:cBhvr>
                                      <p:to x="100000" y="60000"/>
                                    </p:animScale>
                                    <p:animScale>
                                      <p:cBhvr>
                                        <p:cTn id="148" dur="166" decel="50000">
                                          <p:stCondLst>
                                            <p:cond delay="676"/>
                                          </p:stCondLst>
                                        </p:cTn>
                                        <p:tgtEl>
                                          <p:spTgt spid="38"/>
                                        </p:tgtEl>
                                      </p:cBhvr>
                                      <p:to x="100000" y="100000"/>
                                    </p:animScale>
                                    <p:animScale>
                                      <p:cBhvr>
                                        <p:cTn id="149" dur="26">
                                          <p:stCondLst>
                                            <p:cond delay="1312"/>
                                          </p:stCondLst>
                                        </p:cTn>
                                        <p:tgtEl>
                                          <p:spTgt spid="38"/>
                                        </p:tgtEl>
                                      </p:cBhvr>
                                      <p:to x="100000" y="80000"/>
                                    </p:animScale>
                                    <p:animScale>
                                      <p:cBhvr>
                                        <p:cTn id="150" dur="166" decel="50000">
                                          <p:stCondLst>
                                            <p:cond delay="1338"/>
                                          </p:stCondLst>
                                        </p:cTn>
                                        <p:tgtEl>
                                          <p:spTgt spid="38"/>
                                        </p:tgtEl>
                                      </p:cBhvr>
                                      <p:to x="100000" y="100000"/>
                                    </p:animScale>
                                    <p:animScale>
                                      <p:cBhvr>
                                        <p:cTn id="151" dur="26">
                                          <p:stCondLst>
                                            <p:cond delay="1642"/>
                                          </p:stCondLst>
                                        </p:cTn>
                                        <p:tgtEl>
                                          <p:spTgt spid="38"/>
                                        </p:tgtEl>
                                      </p:cBhvr>
                                      <p:to x="100000" y="90000"/>
                                    </p:animScale>
                                    <p:animScale>
                                      <p:cBhvr>
                                        <p:cTn id="152" dur="166" decel="50000">
                                          <p:stCondLst>
                                            <p:cond delay="1668"/>
                                          </p:stCondLst>
                                        </p:cTn>
                                        <p:tgtEl>
                                          <p:spTgt spid="38"/>
                                        </p:tgtEl>
                                      </p:cBhvr>
                                      <p:to x="100000" y="100000"/>
                                    </p:animScale>
                                    <p:animScale>
                                      <p:cBhvr>
                                        <p:cTn id="153" dur="26">
                                          <p:stCondLst>
                                            <p:cond delay="1808"/>
                                          </p:stCondLst>
                                        </p:cTn>
                                        <p:tgtEl>
                                          <p:spTgt spid="38"/>
                                        </p:tgtEl>
                                      </p:cBhvr>
                                      <p:to x="100000" y="95000"/>
                                    </p:animScale>
                                    <p:animScale>
                                      <p:cBhvr>
                                        <p:cTn id="154" dur="166" decel="50000">
                                          <p:stCondLst>
                                            <p:cond delay="1834"/>
                                          </p:stCondLst>
                                        </p:cTn>
                                        <p:tgtEl>
                                          <p:spTgt spid="38"/>
                                        </p:tgtEl>
                                      </p:cBhvr>
                                      <p:to x="100000" y="100000"/>
                                    </p:animScale>
                                  </p:childTnLst>
                                </p:cTn>
                              </p:par>
                              <p:par>
                                <p:cTn id="155" presetID="26" presetClass="entr" presetSubtype="0" fill="hold"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wipe(down)">
                                      <p:cBhvr>
                                        <p:cTn id="157" dur="580">
                                          <p:stCondLst>
                                            <p:cond delay="0"/>
                                          </p:stCondLst>
                                        </p:cTn>
                                        <p:tgtEl>
                                          <p:spTgt spid="35"/>
                                        </p:tgtEl>
                                      </p:cBhvr>
                                    </p:animEffect>
                                    <p:anim calcmode="lin" valueType="num">
                                      <p:cBhvr>
                                        <p:cTn id="15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63" dur="26">
                                          <p:stCondLst>
                                            <p:cond delay="650"/>
                                          </p:stCondLst>
                                        </p:cTn>
                                        <p:tgtEl>
                                          <p:spTgt spid="35"/>
                                        </p:tgtEl>
                                      </p:cBhvr>
                                      <p:to x="100000" y="60000"/>
                                    </p:animScale>
                                    <p:animScale>
                                      <p:cBhvr>
                                        <p:cTn id="164" dur="166" decel="50000">
                                          <p:stCondLst>
                                            <p:cond delay="676"/>
                                          </p:stCondLst>
                                        </p:cTn>
                                        <p:tgtEl>
                                          <p:spTgt spid="35"/>
                                        </p:tgtEl>
                                      </p:cBhvr>
                                      <p:to x="100000" y="100000"/>
                                    </p:animScale>
                                    <p:animScale>
                                      <p:cBhvr>
                                        <p:cTn id="165" dur="26">
                                          <p:stCondLst>
                                            <p:cond delay="1312"/>
                                          </p:stCondLst>
                                        </p:cTn>
                                        <p:tgtEl>
                                          <p:spTgt spid="35"/>
                                        </p:tgtEl>
                                      </p:cBhvr>
                                      <p:to x="100000" y="80000"/>
                                    </p:animScale>
                                    <p:animScale>
                                      <p:cBhvr>
                                        <p:cTn id="166" dur="166" decel="50000">
                                          <p:stCondLst>
                                            <p:cond delay="1338"/>
                                          </p:stCondLst>
                                        </p:cTn>
                                        <p:tgtEl>
                                          <p:spTgt spid="35"/>
                                        </p:tgtEl>
                                      </p:cBhvr>
                                      <p:to x="100000" y="100000"/>
                                    </p:animScale>
                                    <p:animScale>
                                      <p:cBhvr>
                                        <p:cTn id="167" dur="26">
                                          <p:stCondLst>
                                            <p:cond delay="1642"/>
                                          </p:stCondLst>
                                        </p:cTn>
                                        <p:tgtEl>
                                          <p:spTgt spid="35"/>
                                        </p:tgtEl>
                                      </p:cBhvr>
                                      <p:to x="100000" y="90000"/>
                                    </p:animScale>
                                    <p:animScale>
                                      <p:cBhvr>
                                        <p:cTn id="168" dur="166" decel="50000">
                                          <p:stCondLst>
                                            <p:cond delay="1668"/>
                                          </p:stCondLst>
                                        </p:cTn>
                                        <p:tgtEl>
                                          <p:spTgt spid="35"/>
                                        </p:tgtEl>
                                      </p:cBhvr>
                                      <p:to x="100000" y="100000"/>
                                    </p:animScale>
                                    <p:animScale>
                                      <p:cBhvr>
                                        <p:cTn id="169" dur="26">
                                          <p:stCondLst>
                                            <p:cond delay="1808"/>
                                          </p:stCondLst>
                                        </p:cTn>
                                        <p:tgtEl>
                                          <p:spTgt spid="35"/>
                                        </p:tgtEl>
                                      </p:cBhvr>
                                      <p:to x="100000" y="95000"/>
                                    </p:animScale>
                                    <p:animScale>
                                      <p:cBhvr>
                                        <p:cTn id="17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7" grpId="0"/>
      <p:bldP spid="19" grpId="0"/>
      <p:bldP spid="20" grpId="0" animBg="1"/>
      <p:bldP spid="21" grpId="0"/>
      <p:bldP spid="28" grpId="0"/>
      <p:bldP spid="29" grpId="0" animBg="1"/>
      <p:bldP spid="32" grpId="0"/>
      <p:bldP spid="4" grpId="0" animBg="1"/>
      <p:bldP spid="30" grpId="0" animBg="1"/>
      <p:bldP spid="33" grpId="0" animBg="1"/>
      <p:bldP spid="34" grpId="0" animBg="1"/>
      <p:bldP spid="36" grpId="0" animBg="1"/>
      <p:bldP spid="37" grpId="0" animBg="1"/>
      <p:bldP spid="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Transformation to global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22</a:t>
            </a:fld>
            <a:endParaRPr lang="en-GB"/>
          </a:p>
        </p:txBody>
      </p:sp>
      <p:pic>
        <p:nvPicPr>
          <p:cNvPr id="101378" name="Picture 2"/>
          <p:cNvPicPr>
            <a:picLocks noChangeAspect="1" noChangeArrowheads="1"/>
          </p:cNvPicPr>
          <p:nvPr/>
        </p:nvPicPr>
        <p:blipFill>
          <a:blip r:embed="rId2" cstate="print"/>
          <a:srcRect/>
          <a:stretch>
            <a:fillRect/>
          </a:stretch>
        </p:blipFill>
        <p:spPr bwMode="auto">
          <a:xfrm>
            <a:off x="1495425" y="1676400"/>
            <a:ext cx="6200775" cy="4562475"/>
          </a:xfrm>
          <a:prstGeom prst="rect">
            <a:avLst/>
          </a:prstGeom>
          <a:noFill/>
          <a:ln w="9525">
            <a:solidFill>
              <a:schemeClr val="tx1"/>
            </a:solidFill>
            <a:miter lim="800000"/>
            <a:headEnd/>
            <a:tailEnd/>
          </a:ln>
        </p:spPr>
      </p:pic>
      <p:sp>
        <p:nvSpPr>
          <p:cNvPr id="4" name="Oval Callout 3"/>
          <p:cNvSpPr/>
          <p:nvPr/>
        </p:nvSpPr>
        <p:spPr>
          <a:xfrm>
            <a:off x="3276600" y="2286000"/>
            <a:ext cx="609600" cy="457200"/>
          </a:xfrm>
          <a:prstGeom prst="wedgeEllipseCallout">
            <a:avLst>
              <a:gd name="adj1" fmla="val 608870"/>
              <a:gd name="adj2" fmla="val -70173"/>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Callout 5"/>
          <p:cNvSpPr/>
          <p:nvPr/>
        </p:nvSpPr>
        <p:spPr>
          <a:xfrm>
            <a:off x="1600200" y="2133600"/>
            <a:ext cx="609600" cy="457200"/>
          </a:xfrm>
          <a:prstGeom prst="wedgeEllipseCallout">
            <a:avLst>
              <a:gd name="adj1" fmla="val 114316"/>
              <a:gd name="adj2" fmla="val 371411"/>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667000" y="2819400"/>
            <a:ext cx="457200" cy="457200"/>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Transformation to global coordinate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23</a:t>
            </a:fld>
            <a:endParaRPr lang="en-GB"/>
          </a:p>
        </p:txBody>
      </p:sp>
      <p:pic>
        <p:nvPicPr>
          <p:cNvPr id="102402" name="Picture 2"/>
          <p:cNvPicPr>
            <a:picLocks noChangeAspect="1" noChangeArrowheads="1"/>
          </p:cNvPicPr>
          <p:nvPr/>
        </p:nvPicPr>
        <p:blipFill>
          <a:blip r:embed="rId2" cstate="print"/>
          <a:srcRect/>
          <a:stretch>
            <a:fillRect/>
          </a:stretch>
        </p:blipFill>
        <p:spPr bwMode="auto">
          <a:xfrm>
            <a:off x="323850" y="1447800"/>
            <a:ext cx="1047750" cy="381000"/>
          </a:xfrm>
          <a:prstGeom prst="rect">
            <a:avLst/>
          </a:prstGeom>
          <a:noFill/>
          <a:ln w="9525">
            <a:solidFill>
              <a:schemeClr val="tx1"/>
            </a:solidFill>
            <a:miter lim="800000"/>
            <a:headEnd/>
            <a:tailEnd/>
          </a:ln>
        </p:spPr>
      </p:pic>
      <p:pic>
        <p:nvPicPr>
          <p:cNvPr id="102403" name="Picture 3"/>
          <p:cNvPicPr>
            <a:picLocks noChangeAspect="1" noChangeArrowheads="1"/>
          </p:cNvPicPr>
          <p:nvPr/>
        </p:nvPicPr>
        <p:blipFill>
          <a:blip r:embed="rId3" cstate="print"/>
          <a:srcRect/>
          <a:stretch>
            <a:fillRect/>
          </a:stretch>
        </p:blipFill>
        <p:spPr bwMode="auto">
          <a:xfrm>
            <a:off x="3789062" y="2590800"/>
            <a:ext cx="1581150" cy="2594900"/>
          </a:xfrm>
          <a:prstGeom prst="rect">
            <a:avLst/>
          </a:prstGeom>
          <a:noFill/>
          <a:ln w="9525">
            <a:solidFill>
              <a:schemeClr val="tx1"/>
            </a:solidFill>
            <a:miter lim="800000"/>
            <a:headEnd/>
            <a:tailEnd/>
          </a:ln>
        </p:spPr>
      </p:pic>
      <p:pic>
        <p:nvPicPr>
          <p:cNvPr id="102404" name="Picture 4"/>
          <p:cNvPicPr>
            <a:picLocks noChangeAspect="1" noChangeArrowheads="1"/>
          </p:cNvPicPr>
          <p:nvPr/>
        </p:nvPicPr>
        <p:blipFill>
          <a:blip r:embed="rId4" cstate="print"/>
          <a:srcRect/>
          <a:stretch>
            <a:fillRect/>
          </a:stretch>
        </p:blipFill>
        <p:spPr bwMode="auto">
          <a:xfrm>
            <a:off x="192388" y="2602375"/>
            <a:ext cx="3533775" cy="2571750"/>
          </a:xfrm>
          <a:prstGeom prst="rect">
            <a:avLst/>
          </a:prstGeom>
          <a:noFill/>
          <a:ln w="9525">
            <a:solidFill>
              <a:schemeClr val="tx1"/>
            </a:solidFill>
            <a:miter lim="800000"/>
            <a:headEnd/>
            <a:tailEnd/>
          </a:ln>
        </p:spPr>
      </p:pic>
      <p:pic>
        <p:nvPicPr>
          <p:cNvPr id="11" name="Picture 2"/>
          <p:cNvPicPr>
            <a:picLocks noChangeAspect="1" noChangeArrowheads="1"/>
          </p:cNvPicPr>
          <p:nvPr/>
        </p:nvPicPr>
        <p:blipFill>
          <a:blip r:embed="rId5" cstate="print"/>
          <a:srcRect l="4147" t="5010" r="58987" b="59916"/>
          <a:stretch>
            <a:fillRect/>
          </a:stretch>
        </p:blipFill>
        <p:spPr bwMode="auto">
          <a:xfrm>
            <a:off x="6664125" y="1429475"/>
            <a:ext cx="2286000" cy="1600200"/>
          </a:xfrm>
          <a:prstGeom prst="rect">
            <a:avLst/>
          </a:prstGeom>
          <a:noFill/>
          <a:ln w="9525">
            <a:solidFill>
              <a:schemeClr val="tx1"/>
            </a:solidFill>
            <a:miter lim="800000"/>
            <a:headEnd/>
            <a:tailEnd/>
          </a:ln>
        </p:spPr>
      </p:pic>
      <p:sp>
        <p:nvSpPr>
          <p:cNvPr id="12" name="Rectangular Callout 11"/>
          <p:cNvSpPr/>
          <p:nvPr/>
        </p:nvSpPr>
        <p:spPr>
          <a:xfrm>
            <a:off x="533400" y="2057400"/>
            <a:ext cx="1371600" cy="457200"/>
          </a:xfrm>
          <a:prstGeom prst="wedgeRectCallout">
            <a:avLst>
              <a:gd name="adj1" fmla="val -44257"/>
              <a:gd name="adj2" fmla="val -105494"/>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Local displacement</a:t>
            </a:r>
          </a:p>
        </p:txBody>
      </p:sp>
      <p:sp>
        <p:nvSpPr>
          <p:cNvPr id="13" name="Rectangular Callout 12"/>
          <p:cNvSpPr/>
          <p:nvPr/>
        </p:nvSpPr>
        <p:spPr>
          <a:xfrm>
            <a:off x="2819400" y="1676400"/>
            <a:ext cx="1371600" cy="457200"/>
          </a:xfrm>
          <a:prstGeom prst="wedgeRectCallout">
            <a:avLst>
              <a:gd name="adj1" fmla="val -165776"/>
              <a:gd name="adj2" fmla="val -57393"/>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Global displacement</a:t>
            </a:r>
          </a:p>
        </p:txBody>
      </p:sp>
      <p:pic>
        <p:nvPicPr>
          <p:cNvPr id="102407" name="Picture 7"/>
          <p:cNvPicPr>
            <a:picLocks noChangeAspect="1" noChangeArrowheads="1"/>
          </p:cNvPicPr>
          <p:nvPr/>
        </p:nvPicPr>
        <p:blipFill>
          <a:blip r:embed="rId6" cstate="print"/>
          <a:srcRect b="66667"/>
          <a:stretch>
            <a:fillRect/>
          </a:stretch>
        </p:blipFill>
        <p:spPr bwMode="auto">
          <a:xfrm>
            <a:off x="304800" y="5524500"/>
            <a:ext cx="1514475" cy="533400"/>
          </a:xfrm>
          <a:prstGeom prst="rect">
            <a:avLst/>
          </a:prstGeom>
          <a:noFill/>
          <a:ln w="9525">
            <a:solidFill>
              <a:schemeClr val="tx1"/>
            </a:solidFill>
            <a:miter lim="800000"/>
            <a:headEnd/>
            <a:tailEnd/>
          </a:ln>
        </p:spPr>
      </p:pic>
      <p:pic>
        <p:nvPicPr>
          <p:cNvPr id="15" name="Picture 7"/>
          <p:cNvPicPr>
            <a:picLocks noChangeAspect="1" noChangeArrowheads="1"/>
          </p:cNvPicPr>
          <p:nvPr/>
        </p:nvPicPr>
        <p:blipFill>
          <a:blip r:embed="rId6" cstate="print"/>
          <a:srcRect t="71429"/>
          <a:stretch>
            <a:fillRect/>
          </a:stretch>
        </p:blipFill>
        <p:spPr bwMode="auto">
          <a:xfrm>
            <a:off x="3390900" y="5562600"/>
            <a:ext cx="1514475" cy="457200"/>
          </a:xfrm>
          <a:prstGeom prst="rect">
            <a:avLst/>
          </a:prstGeom>
          <a:noFill/>
          <a:ln w="9525">
            <a:solidFill>
              <a:schemeClr val="tx1"/>
            </a:solidFill>
            <a:miter lim="800000"/>
            <a:headEnd/>
            <a:tailEnd/>
          </a:ln>
        </p:spPr>
      </p:pic>
      <p:pic>
        <p:nvPicPr>
          <p:cNvPr id="16" name="Picture 7"/>
          <p:cNvPicPr>
            <a:picLocks noChangeAspect="1" noChangeArrowheads="1"/>
          </p:cNvPicPr>
          <p:nvPr/>
        </p:nvPicPr>
        <p:blipFill>
          <a:blip r:embed="rId6" cstate="print"/>
          <a:srcRect t="28572" b="33333"/>
          <a:stretch>
            <a:fillRect/>
          </a:stretch>
        </p:blipFill>
        <p:spPr bwMode="auto">
          <a:xfrm>
            <a:off x="6477000" y="5486400"/>
            <a:ext cx="1514475" cy="609600"/>
          </a:xfrm>
          <a:prstGeom prst="rect">
            <a:avLst/>
          </a:prstGeom>
          <a:noFill/>
          <a:ln w="9525">
            <a:solidFill>
              <a:schemeClr val="tx1"/>
            </a:solidFill>
            <a:miter lim="800000"/>
            <a:headEnd/>
            <a:tailEnd/>
          </a:ln>
        </p:spPr>
      </p:pic>
      <p:pic>
        <p:nvPicPr>
          <p:cNvPr id="4" name="Picture 3"/>
          <p:cNvPicPr>
            <a:picLocks noChangeAspect="1"/>
          </p:cNvPicPr>
          <p:nvPr/>
        </p:nvPicPr>
        <p:blipFill>
          <a:blip r:embed="rId7"/>
          <a:stretch>
            <a:fillRect/>
          </a:stretch>
        </p:blipFill>
        <p:spPr>
          <a:xfrm>
            <a:off x="5410200" y="3332358"/>
            <a:ext cx="2362200" cy="940120"/>
          </a:xfrm>
          <a:prstGeom prst="rect">
            <a:avLst/>
          </a:prstGeom>
          <a:ln>
            <a:solidFill>
              <a:schemeClr val="tx1"/>
            </a:solidFill>
          </a:ln>
        </p:spPr>
      </p:pic>
      <p:pic>
        <p:nvPicPr>
          <p:cNvPr id="5" name="Picture 4"/>
          <p:cNvPicPr>
            <a:picLocks noChangeAspect="1"/>
          </p:cNvPicPr>
          <p:nvPr/>
        </p:nvPicPr>
        <p:blipFill>
          <a:blip r:embed="rId8"/>
          <a:stretch>
            <a:fillRect/>
          </a:stretch>
        </p:blipFill>
        <p:spPr>
          <a:xfrm>
            <a:off x="5410201" y="4318587"/>
            <a:ext cx="3533046" cy="868291"/>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linds(horizontal)">
                                      <p:cBhvr>
                                        <p:cTn id="7" dur="5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403"/>
                                        </p:tgtEl>
                                        <p:attrNameLst>
                                          <p:attrName>style.visibility</p:attrName>
                                        </p:attrNameLst>
                                      </p:cBhvr>
                                      <p:to>
                                        <p:strVal val="visible"/>
                                      </p:to>
                                    </p:set>
                                    <p:animEffect transition="in" filter="blinds(horizontal)">
                                      <p:cBhvr>
                                        <p:cTn id="20" dur="500"/>
                                        <p:tgtEl>
                                          <p:spTgt spid="102403"/>
                                        </p:tgtEl>
                                      </p:cBhvr>
                                    </p:animEffect>
                                  </p:childTnLst>
                                </p:cTn>
                              </p:par>
                              <p:par>
                                <p:cTn id="21" presetID="3" presetClass="entr" presetSubtype="10" fill="hold" nodeType="withEffect">
                                  <p:stCondLst>
                                    <p:cond delay="0"/>
                                  </p:stCondLst>
                                  <p:childTnLst>
                                    <p:set>
                                      <p:cBhvr>
                                        <p:cTn id="22" dur="1" fill="hold">
                                          <p:stCondLst>
                                            <p:cond delay="0"/>
                                          </p:stCondLst>
                                        </p:cTn>
                                        <p:tgtEl>
                                          <p:spTgt spid="102404"/>
                                        </p:tgtEl>
                                        <p:attrNameLst>
                                          <p:attrName>style.visibility</p:attrName>
                                        </p:attrNameLst>
                                      </p:cBhvr>
                                      <p:to>
                                        <p:strVal val="visible"/>
                                      </p:to>
                                    </p:set>
                                    <p:animEffect transition="in" filter="blinds(horizontal)">
                                      <p:cBhvr>
                                        <p:cTn id="23" dur="500"/>
                                        <p:tgtEl>
                                          <p:spTgt spid="102404"/>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02407"/>
                                        </p:tgtEl>
                                        <p:attrNameLst>
                                          <p:attrName>style.visibility</p:attrName>
                                        </p:attrNameLst>
                                      </p:cBhvr>
                                      <p:to>
                                        <p:strVal val="visible"/>
                                      </p:to>
                                    </p:set>
                                    <p:animEffect transition="in" filter="blinds(horizontal)">
                                      <p:cBhvr>
                                        <p:cTn id="62" dur="500"/>
                                        <p:tgtEl>
                                          <p:spTgt spid="10240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equations for the whole structure</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24</a:t>
            </a:fld>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941951995"/>
              </p:ext>
            </p:extLst>
          </p:nvPr>
        </p:nvGraphicFramePr>
        <p:xfrm>
          <a:off x="3621088" y="1782763"/>
          <a:ext cx="1798637" cy="549275"/>
        </p:xfrm>
        <a:graphic>
          <a:graphicData uri="http://schemas.openxmlformats.org/presentationml/2006/ole">
            <mc:AlternateContent xmlns:mc="http://schemas.openxmlformats.org/markup-compatibility/2006">
              <mc:Choice xmlns:v="urn:schemas-microsoft-com:vml" Requires="v">
                <p:oleObj spid="_x0000_s108587" name="Equation" r:id="rId3" imgW="749160" imgH="228600" progId="Equation.3">
                  <p:embed/>
                </p:oleObj>
              </mc:Choice>
              <mc:Fallback>
                <p:oleObj name="Equation" r:id="rId3" imgW="749160" imgH="228600" progId="Equation.3">
                  <p:embed/>
                  <p:pic>
                    <p:nvPicPr>
                      <p:cNvPr id="0" name=""/>
                      <p:cNvPicPr/>
                      <p:nvPr/>
                    </p:nvPicPr>
                    <p:blipFill>
                      <a:blip r:embed="rId4"/>
                      <a:stretch>
                        <a:fillRect/>
                      </a:stretch>
                    </p:blipFill>
                    <p:spPr>
                      <a:xfrm>
                        <a:off x="3621088" y="1782763"/>
                        <a:ext cx="1798637" cy="549275"/>
                      </a:xfrm>
                      <a:prstGeom prst="rect">
                        <a:avLst/>
                      </a:prstGeom>
                      <a:solidFill>
                        <a:srgbClr val="FFFF00"/>
                      </a:solidFill>
                      <a:ln>
                        <a:solidFill>
                          <a:schemeClr val="tx1"/>
                        </a:solidFill>
                      </a:ln>
                    </p:spPr>
                  </p:pic>
                </p:oleObj>
              </mc:Fallback>
            </mc:AlternateContent>
          </a:graphicData>
        </a:graphic>
      </p:graphicFrame>
      <p:sp>
        <p:nvSpPr>
          <p:cNvPr id="6" name="Rounded Rectangular Callout 5"/>
          <p:cNvSpPr/>
          <p:nvPr/>
        </p:nvSpPr>
        <p:spPr>
          <a:xfrm>
            <a:off x="457200" y="3029415"/>
            <a:ext cx="2209800" cy="1143000"/>
          </a:xfrm>
          <a:prstGeom prst="wedgeRoundRectCallout">
            <a:avLst>
              <a:gd name="adj1" fmla="val 97766"/>
              <a:gd name="adj2" fmla="val -125730"/>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Point loads directly acting on nodes of structure in global coordinate system</a:t>
            </a:r>
          </a:p>
        </p:txBody>
      </p:sp>
      <p:sp>
        <p:nvSpPr>
          <p:cNvPr id="7" name="Rounded Rectangular Callout 6"/>
          <p:cNvSpPr/>
          <p:nvPr/>
        </p:nvSpPr>
        <p:spPr>
          <a:xfrm>
            <a:off x="6096000" y="2896907"/>
            <a:ext cx="2667000" cy="1332570"/>
          </a:xfrm>
          <a:prstGeom prst="wedgeRoundRectCallout">
            <a:avLst>
              <a:gd name="adj1" fmla="val -79196"/>
              <a:gd name="adj2" fmla="val -112418"/>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en-GB" sz="1500" dirty="0">
                <a:latin typeface="Arial" panose="020B0604020202020204" pitchFamily="34" charset="0"/>
                <a:cs typeface="Arial" panose="020B0604020202020204" pitchFamily="34" charset="0"/>
              </a:rPr>
              <a:t>Forces and moments on the nodes as the result of clamping the </a:t>
            </a:r>
            <a:r>
              <a:rPr lang="en-GB" sz="1500" i="1" dirty="0">
                <a:latin typeface="Arial" panose="020B0604020202020204" pitchFamily="34" charset="0"/>
                <a:cs typeface="Arial" panose="020B0604020202020204" pitchFamily="34" charset="0"/>
              </a:rPr>
              <a:t>internal</a:t>
            </a:r>
            <a:r>
              <a:rPr lang="en-GB" sz="1500" dirty="0">
                <a:latin typeface="Arial" panose="020B0604020202020204" pitchFamily="34" charset="0"/>
                <a:cs typeface="Arial" panose="020B0604020202020204" pitchFamily="34" charset="0"/>
              </a:rPr>
              <a:t> nodes in global coordinate system (equivalent nodal forces)</a:t>
            </a:r>
          </a:p>
        </p:txBody>
      </p:sp>
      <p:sp>
        <p:nvSpPr>
          <p:cNvPr id="8" name="Rounded Rectangular Callout 7"/>
          <p:cNvSpPr/>
          <p:nvPr/>
        </p:nvSpPr>
        <p:spPr>
          <a:xfrm>
            <a:off x="2792337" y="3886200"/>
            <a:ext cx="1558123" cy="762000"/>
          </a:xfrm>
          <a:prstGeom prst="wedgeRoundRectCallout">
            <a:avLst>
              <a:gd name="adj1" fmla="val 50631"/>
              <a:gd name="adj2" fmla="val -273714"/>
              <a:gd name="adj3" fmla="val 1666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500" dirty="0">
                <a:latin typeface="Arial" panose="020B0604020202020204" pitchFamily="34" charset="0"/>
                <a:cs typeface="Arial" panose="020B0604020202020204" pitchFamily="34" charset="0"/>
              </a:rPr>
              <a:t>Global stiffness matrix of the structure</a:t>
            </a:r>
          </a:p>
        </p:txBody>
      </p:sp>
      <p:sp>
        <p:nvSpPr>
          <p:cNvPr id="9" name="Rounded Rectangular Callout 8"/>
          <p:cNvSpPr/>
          <p:nvPr/>
        </p:nvSpPr>
        <p:spPr>
          <a:xfrm>
            <a:off x="4425465" y="3886200"/>
            <a:ext cx="1558123" cy="762000"/>
          </a:xfrm>
          <a:prstGeom prst="wedgeRoundRectCallout">
            <a:avLst>
              <a:gd name="adj1" fmla="val -32509"/>
              <a:gd name="adj2" fmla="val -271802"/>
              <a:gd name="adj3" fmla="val 16667"/>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500" dirty="0">
                <a:latin typeface="Arial" panose="020B0604020202020204" pitchFamily="34" charset="0"/>
                <a:cs typeface="Arial" panose="020B0604020202020204" pitchFamily="34" charset="0"/>
              </a:rPr>
              <a:t>Global nodal displacements</a:t>
            </a:r>
          </a:p>
        </p:txBody>
      </p:sp>
    </p:spTree>
    <p:extLst>
      <p:ext uri="{BB962C8B-B14F-4D97-AF65-F5344CB8AC3E}">
        <p14:creationId xmlns:p14="http://schemas.microsoft.com/office/powerpoint/2010/main" val="373742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25</a:t>
            </a:fld>
            <a:endParaRPr lang="en-GB"/>
          </a:p>
        </p:txBody>
      </p:sp>
      <p:sp>
        <p:nvSpPr>
          <p:cNvPr id="4" name="Content Placeholder 3"/>
          <p:cNvSpPr>
            <a:spLocks noGrp="1"/>
          </p:cNvSpPr>
          <p:nvPr>
            <p:ph sz="quarter" idx="1"/>
          </p:nvPr>
        </p:nvSpPr>
        <p:spPr/>
        <p:txBody>
          <a:bodyPr>
            <a:normAutofit/>
          </a:bodyPr>
          <a:lstStyle/>
          <a:p>
            <a:r>
              <a:rPr lang="en-US" sz="2000" dirty="0"/>
              <a:t>The structure is clamped at point </a:t>
            </a:r>
            <a:r>
              <a:rPr lang="en-US" sz="2000" i="1" dirty="0">
                <a:latin typeface="Times New Roman" panose="02020603050405020304" pitchFamily="18" charset="0"/>
                <a:cs typeface="Times New Roman" panose="02020603050405020304" pitchFamily="18" charset="0"/>
              </a:rPr>
              <a:t>D </a:t>
            </a:r>
            <a:r>
              <a:rPr lang="en-US" sz="2000" dirty="0"/>
              <a:t>and simply supported at point </a:t>
            </a:r>
            <a:r>
              <a:rPr lang="en-US" sz="2000" i="1" dirty="0">
                <a:latin typeface="Times New Roman" panose="02020603050405020304" pitchFamily="18" charset="0"/>
                <a:cs typeface="Times New Roman" panose="02020603050405020304" pitchFamily="18" charset="0"/>
              </a:rPr>
              <a:t>A</a:t>
            </a:r>
            <a:r>
              <a:rPr lang="en-US" sz="2000" dirty="0"/>
              <a:t>. It carries a uniform distributed load </a:t>
            </a:r>
            <a:r>
              <a:rPr lang="en-US" sz="2000" i="1" dirty="0">
                <a:latin typeface="Times New Roman" panose="02020603050405020304" pitchFamily="18" charset="0"/>
                <a:cs typeface="Times New Roman" panose="02020603050405020304" pitchFamily="18" charset="0"/>
              </a:rPr>
              <a:t>q</a:t>
            </a:r>
            <a:r>
              <a:rPr lang="en-US" sz="2000" dirty="0"/>
              <a:t> = 10 </a:t>
            </a:r>
            <a:r>
              <a:rPr lang="en-US" sz="2000" dirty="0" err="1"/>
              <a:t>kN</a:t>
            </a:r>
            <a:r>
              <a:rPr lang="en-US" sz="2000" dirty="0"/>
              <a:t>/m as shown. Assuming that modulus of elasticity for beam </a:t>
            </a:r>
            <a:r>
              <a:rPr lang="en-US" sz="2000" i="1" dirty="0">
                <a:latin typeface="Times New Roman" panose="02020603050405020304" pitchFamily="18" charset="0"/>
                <a:cs typeface="Times New Roman" panose="02020603050405020304" pitchFamily="18" charset="0"/>
              </a:rPr>
              <a:t>AB</a:t>
            </a:r>
            <a:r>
              <a:rPr lang="en-US" sz="2000" dirty="0"/>
              <a:t> and column </a:t>
            </a:r>
            <a:r>
              <a:rPr lang="en-US" sz="2000" i="1" dirty="0">
                <a:latin typeface="Times New Roman" panose="02020603050405020304" pitchFamily="18" charset="0"/>
                <a:cs typeface="Times New Roman" panose="02020603050405020304" pitchFamily="18" charset="0"/>
              </a:rPr>
              <a:t>BD</a:t>
            </a:r>
            <a:r>
              <a:rPr lang="en-US" sz="2000" dirty="0"/>
              <a:t> is constant and equal to </a:t>
            </a:r>
            <a:r>
              <a:rPr lang="en-US" sz="2000" i="1" dirty="0">
                <a:latin typeface="Times New Roman" panose="02020603050405020304" pitchFamily="18" charset="0"/>
                <a:cs typeface="Times New Roman" panose="02020603050405020304" pitchFamily="18" charset="0"/>
              </a:rPr>
              <a:t>E </a:t>
            </a:r>
            <a:r>
              <a:rPr lang="en-US" sz="2000" dirty="0"/>
              <a:t>= 200 N/m</a:t>
            </a:r>
            <a:r>
              <a:rPr lang="en-US" sz="2000" baseline="30000" dirty="0"/>
              <a:t>2</a:t>
            </a:r>
            <a:r>
              <a:rPr lang="en-US" sz="2000" dirty="0"/>
              <a:t> and second moment of inertia (</a:t>
            </a:r>
            <a:r>
              <a:rPr lang="en-US" sz="2000" i="1" dirty="0">
                <a:latin typeface="Times New Roman" panose="02020603050405020304" pitchFamily="18" charset="0"/>
                <a:cs typeface="Times New Roman" panose="02020603050405020304" pitchFamily="18" charset="0"/>
              </a:rPr>
              <a:t>I</a:t>
            </a:r>
            <a:r>
              <a:rPr lang="en-US" sz="2000" dirty="0"/>
              <a:t>) is 50 m</a:t>
            </a:r>
            <a:r>
              <a:rPr lang="en-US" sz="2000" baseline="30000" dirty="0"/>
              <a:t>4</a:t>
            </a:r>
            <a:r>
              <a:rPr lang="en-US" sz="2000" dirty="0"/>
              <a:t>. Assume cross section area is 0.0077 m</a:t>
            </a:r>
            <a:r>
              <a:rPr lang="en-US" sz="2000" baseline="30000" dirty="0"/>
              <a:t>2</a:t>
            </a:r>
            <a:r>
              <a:rPr lang="en-US" sz="2000" dirty="0"/>
              <a:t>.</a:t>
            </a:r>
            <a:r>
              <a:rPr lang="en-US" sz="1500" dirty="0"/>
              <a:t> </a:t>
            </a:r>
            <a:r>
              <a:rPr lang="en-US" sz="2000" dirty="0"/>
              <a:t>For this structure assemble global stiffness matrix.</a:t>
            </a:r>
            <a:endParaRPr lang="en-GB" sz="2000" dirty="0"/>
          </a:p>
        </p:txBody>
      </p:sp>
      <p:pic>
        <p:nvPicPr>
          <p:cNvPr id="6" name="Picture 5"/>
          <p:cNvPicPr>
            <a:picLocks noChangeAspect="1"/>
          </p:cNvPicPr>
          <p:nvPr/>
        </p:nvPicPr>
        <p:blipFill>
          <a:blip r:embed="rId2" cstate="print"/>
          <a:stretch>
            <a:fillRect/>
          </a:stretch>
        </p:blipFill>
        <p:spPr>
          <a:xfrm>
            <a:off x="6317806" y="3254214"/>
            <a:ext cx="2673794" cy="3070386"/>
          </a:xfrm>
          <a:prstGeom prst="rect">
            <a:avLst/>
          </a:prstGeom>
          <a:ln>
            <a:solidFill>
              <a:schemeClr val="tx1"/>
            </a:solidFill>
          </a:ln>
        </p:spPr>
      </p:pic>
    </p:spTree>
    <p:extLst>
      <p:ext uri="{BB962C8B-B14F-4D97-AF65-F5344CB8AC3E}">
        <p14:creationId xmlns:p14="http://schemas.microsoft.com/office/powerpoint/2010/main" val="1106427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26</a:t>
            </a:fld>
            <a:endParaRPr lang="en-GB"/>
          </a:p>
        </p:txBody>
      </p:sp>
      <p:pic>
        <p:nvPicPr>
          <p:cNvPr id="11" name="Content Placeholder 4"/>
          <p:cNvPicPr>
            <a:picLocks noGrp="1" noChangeAspect="1" noChangeArrowheads="1"/>
          </p:cNvPicPr>
          <p:nvPr>
            <p:ph sz="quarter" idx="1"/>
          </p:nvPr>
        </p:nvPicPr>
        <p:blipFill>
          <a:blip r:embed="rId2" cstate="print"/>
          <a:srcRect l="17506"/>
          <a:stretch>
            <a:fillRect/>
          </a:stretch>
        </p:blipFill>
        <p:spPr bwMode="auto">
          <a:xfrm>
            <a:off x="301752" y="1559490"/>
            <a:ext cx="3982864" cy="3276600"/>
          </a:xfrm>
          <a:prstGeom prst="rect">
            <a:avLst/>
          </a:prstGeom>
          <a:noFill/>
          <a:ln w="38100">
            <a:solidFill>
              <a:srgbClr val="7030A0"/>
            </a:solidFill>
            <a:miter lim="800000"/>
            <a:headEnd/>
            <a:tailEnd/>
          </a:ln>
        </p:spPr>
      </p:pic>
      <p:grpSp>
        <p:nvGrpSpPr>
          <p:cNvPr id="19" name="Group 18"/>
          <p:cNvGrpSpPr/>
          <p:nvPr/>
        </p:nvGrpSpPr>
        <p:grpSpPr>
          <a:xfrm>
            <a:off x="4818888" y="1521767"/>
            <a:ext cx="3986784" cy="4578125"/>
            <a:chOff x="4818888" y="1521767"/>
            <a:chExt cx="3986784" cy="4578125"/>
          </a:xfrm>
        </p:grpSpPr>
        <p:grpSp>
          <p:nvGrpSpPr>
            <p:cNvPr id="12" name="Group 11"/>
            <p:cNvGrpSpPr/>
            <p:nvPr/>
          </p:nvGrpSpPr>
          <p:grpSpPr>
            <a:xfrm>
              <a:off x="4818888" y="1521767"/>
              <a:ext cx="3986784" cy="4578125"/>
              <a:chOff x="4818888" y="1521767"/>
              <a:chExt cx="3986784" cy="4578125"/>
            </a:xfrm>
          </p:grpSpPr>
          <p:pic>
            <p:nvPicPr>
              <p:cNvPr id="7" name="Picture 6"/>
              <p:cNvPicPr>
                <a:picLocks noChangeAspect="1"/>
              </p:cNvPicPr>
              <p:nvPr/>
            </p:nvPicPr>
            <p:blipFill>
              <a:blip r:embed="rId3" cstate="print"/>
              <a:stretch>
                <a:fillRect/>
              </a:stretch>
            </p:blipFill>
            <p:spPr>
              <a:xfrm>
                <a:off x="4818888" y="1521767"/>
                <a:ext cx="3986784" cy="4578125"/>
              </a:xfrm>
              <a:prstGeom prst="rect">
                <a:avLst/>
              </a:prstGeom>
              <a:ln>
                <a:solidFill>
                  <a:schemeClr val="tx1"/>
                </a:solidFill>
              </a:ln>
            </p:spPr>
          </p:pic>
          <p:sp>
            <p:nvSpPr>
              <p:cNvPr id="8" name="Oval 7"/>
              <p:cNvSpPr/>
              <p:nvPr/>
            </p:nvSpPr>
            <p:spPr>
              <a:xfrm>
                <a:off x="7315200" y="556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Oval 8"/>
              <p:cNvSpPr/>
              <p:nvPr/>
            </p:nvSpPr>
            <p:spPr>
              <a:xfrm>
                <a:off x="74295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0" name="Oval 9"/>
              <p:cNvSpPr/>
              <p:nvPr/>
            </p:nvSpPr>
            <p:spPr>
              <a:xfrm>
                <a:off x="5257800" y="184200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grpSp>
        <p:sp>
          <p:nvSpPr>
            <p:cNvPr id="13" name="Oval 12"/>
            <p:cNvSpPr/>
            <p:nvPr/>
          </p:nvSpPr>
          <p:spPr>
            <a:xfrm>
              <a:off x="7431388"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cxnSp>
          <p:nvCxnSpPr>
            <p:cNvPr id="15" name="Straight Arrow Connector 14"/>
            <p:cNvCxnSpPr/>
            <p:nvPr/>
          </p:nvCxnSpPr>
          <p:spPr>
            <a:xfrm>
              <a:off x="5257800" y="5791200"/>
              <a:ext cx="1524000" cy="0"/>
            </a:xfrm>
            <a:prstGeom prst="straightConnector1">
              <a:avLst/>
            </a:prstGeom>
            <a:ln>
              <a:tailEnd type="stealth" w="lg" len="lg"/>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rot="-5400000">
              <a:off x="4618399" y="5264590"/>
              <a:ext cx="1524000" cy="0"/>
            </a:xfrm>
            <a:prstGeom prst="straightConnector1">
              <a:avLst/>
            </a:prstGeom>
            <a:ln>
              <a:tailEnd type="stealth" w="lg" len="lg"/>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6553200" y="5455964"/>
              <a:ext cx="457200" cy="369332"/>
            </a:xfrm>
            <a:prstGeom prst="rect">
              <a:avLst/>
            </a:prstGeom>
            <a:noFill/>
          </p:spPr>
          <p:txBody>
            <a:bodyPr wrap="square" rtlCol="0">
              <a:spAutoFit/>
            </a:bodyPr>
            <a:lstStyle/>
            <a:p>
              <a:r>
                <a:rPr lang="en-GB" i="1" dirty="0">
                  <a:solidFill>
                    <a:schemeClr val="accent2">
                      <a:lumMod val="75000"/>
                    </a:schemeClr>
                  </a:solidFill>
                  <a:latin typeface="Times New Roman" panose="02020603050405020304" pitchFamily="18" charset="0"/>
                  <a:cs typeface="Times New Roman" panose="02020603050405020304" pitchFamily="18" charset="0"/>
                </a:rPr>
                <a:t>X</a:t>
              </a:r>
            </a:p>
          </p:txBody>
        </p:sp>
        <p:sp>
          <p:nvSpPr>
            <p:cNvPr id="18" name="TextBox 17"/>
            <p:cNvSpPr txBox="1"/>
            <p:nvPr/>
          </p:nvSpPr>
          <p:spPr>
            <a:xfrm>
              <a:off x="5230641" y="4191000"/>
              <a:ext cx="457200" cy="369332"/>
            </a:xfrm>
            <a:prstGeom prst="rect">
              <a:avLst/>
            </a:prstGeom>
            <a:noFill/>
          </p:spPr>
          <p:txBody>
            <a:bodyPr wrap="square" rtlCol="0">
              <a:spAutoFit/>
            </a:bodyPr>
            <a:lstStyle/>
            <a:p>
              <a:r>
                <a:rPr lang="en-GB" i="1" dirty="0">
                  <a:solidFill>
                    <a:schemeClr val="accent2">
                      <a:lumMod val="75000"/>
                    </a:schemeClr>
                  </a:solidFill>
                  <a:latin typeface="Times New Roman" panose="02020603050405020304" pitchFamily="18" charset="0"/>
                  <a:cs typeface="Times New Roman" panose="02020603050405020304" pitchFamily="18" charset="0"/>
                </a:rPr>
                <a:t>Y</a:t>
              </a:r>
            </a:p>
          </p:txBody>
        </p:sp>
      </p:grpSp>
    </p:spTree>
    <p:extLst>
      <p:ext uri="{BB962C8B-B14F-4D97-AF65-F5344CB8AC3E}">
        <p14:creationId xmlns:p14="http://schemas.microsoft.com/office/powerpoint/2010/main" val="3636539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27</a:t>
            </a:fld>
            <a:endParaRPr lang="en-GB"/>
          </a:p>
        </p:txBody>
      </p:sp>
      <p:sp>
        <p:nvSpPr>
          <p:cNvPr id="4" name="Content Placeholder 3"/>
          <p:cNvSpPr>
            <a:spLocks noGrp="1"/>
          </p:cNvSpPr>
          <p:nvPr>
            <p:ph sz="quarter" idx="1"/>
          </p:nvPr>
        </p:nvSpPr>
        <p:spPr/>
        <p:txBody>
          <a:bodyPr/>
          <a:lstStyle/>
          <a:p>
            <a:r>
              <a:rPr lang="en-GB" dirty="0"/>
              <a:t>Look at the excel file attached for the comprehensive solution (i.e. </a:t>
            </a:r>
            <a:r>
              <a:rPr lang="en-US" dirty="0"/>
              <a:t>Lec10_Solved Example For Frame Structures.xlsx)</a:t>
            </a:r>
            <a:endParaRPr lang="en-GB" dirty="0"/>
          </a:p>
          <a:p>
            <a:pPr marL="0" indent="0">
              <a:buNone/>
            </a:pPr>
            <a:endParaRPr lang="en-GB" dirty="0"/>
          </a:p>
        </p:txBody>
      </p:sp>
    </p:spTree>
    <p:extLst>
      <p:ext uri="{BB962C8B-B14F-4D97-AF65-F5344CB8AC3E}">
        <p14:creationId xmlns:p14="http://schemas.microsoft.com/office/powerpoint/2010/main" val="2998198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28</a:t>
            </a:fld>
            <a:endParaRPr lang="en-GB"/>
          </a:p>
        </p:txBody>
      </p:sp>
      <p:sp>
        <p:nvSpPr>
          <p:cNvPr id="4" name="Content Placeholder 3"/>
          <p:cNvSpPr>
            <a:spLocks noGrp="1"/>
          </p:cNvSpPr>
          <p:nvPr>
            <p:ph sz="quarter" idx="1"/>
          </p:nvPr>
        </p:nvSpPr>
        <p:spPr>
          <a:xfrm>
            <a:off x="301752" y="1447800"/>
            <a:ext cx="8503920" cy="4572000"/>
          </a:xfrm>
        </p:spPr>
        <p:txBody>
          <a:bodyPr/>
          <a:lstStyle/>
          <a:p>
            <a:r>
              <a:rPr lang="en-GB" dirty="0"/>
              <a:t>Solve the rigid plane problem using FEA. Both element shave similar geometric properties.</a:t>
            </a:r>
          </a:p>
        </p:txBody>
      </p:sp>
      <p:pic>
        <p:nvPicPr>
          <p:cNvPr id="5" name="Picture 4"/>
          <p:cNvPicPr>
            <a:picLocks noChangeAspect="1"/>
          </p:cNvPicPr>
          <p:nvPr/>
        </p:nvPicPr>
        <p:blipFill>
          <a:blip r:embed="rId2"/>
          <a:stretch>
            <a:fillRect/>
          </a:stretch>
        </p:blipFill>
        <p:spPr>
          <a:xfrm>
            <a:off x="2287116" y="2369020"/>
            <a:ext cx="4533192" cy="3657600"/>
          </a:xfrm>
          <a:prstGeom prst="rect">
            <a:avLst/>
          </a:prstGeom>
        </p:spPr>
      </p:pic>
      <p:pic>
        <p:nvPicPr>
          <p:cNvPr id="6" name="Picture 5"/>
          <p:cNvPicPr>
            <a:picLocks noChangeAspect="1"/>
          </p:cNvPicPr>
          <p:nvPr/>
        </p:nvPicPr>
        <p:blipFill>
          <a:blip r:embed="rId3"/>
          <a:stretch>
            <a:fillRect/>
          </a:stretch>
        </p:blipFill>
        <p:spPr>
          <a:xfrm>
            <a:off x="2290801" y="5959791"/>
            <a:ext cx="4529507" cy="345641"/>
          </a:xfrm>
          <a:prstGeom prst="rect">
            <a:avLst/>
          </a:prstGeom>
        </p:spPr>
      </p:pic>
    </p:spTree>
    <p:extLst>
      <p:ext uri="{BB962C8B-B14F-4D97-AF65-F5344CB8AC3E}">
        <p14:creationId xmlns:p14="http://schemas.microsoft.com/office/powerpoint/2010/main" val="293116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29</a:t>
            </a:fld>
            <a:endParaRPr lang="en-GB"/>
          </a:p>
        </p:txBody>
      </p:sp>
      <p:sp>
        <p:nvSpPr>
          <p:cNvPr id="4" name="Content Placeholder 3"/>
          <p:cNvSpPr>
            <a:spLocks noGrp="1"/>
          </p:cNvSpPr>
          <p:nvPr>
            <p:ph sz="quarter" idx="1"/>
          </p:nvPr>
        </p:nvSpPr>
        <p:spPr>
          <a:xfrm>
            <a:off x="301752" y="1527048"/>
            <a:ext cx="5404378" cy="4572000"/>
          </a:xfrm>
        </p:spPr>
        <p:txBody>
          <a:bodyPr>
            <a:normAutofit/>
          </a:bodyPr>
          <a:lstStyle/>
          <a:p>
            <a:r>
              <a:rPr lang="en-GB" sz="2000" dirty="0"/>
              <a:t>Equivalent nodal forces and moments are calculated as;</a:t>
            </a:r>
          </a:p>
        </p:txBody>
      </p:sp>
      <p:pic>
        <p:nvPicPr>
          <p:cNvPr id="8" name="Picture 7"/>
          <p:cNvPicPr>
            <a:picLocks noChangeAspect="1"/>
          </p:cNvPicPr>
          <p:nvPr/>
        </p:nvPicPr>
        <p:blipFill>
          <a:blip r:embed="rId2"/>
          <a:stretch>
            <a:fillRect/>
          </a:stretch>
        </p:blipFill>
        <p:spPr>
          <a:xfrm>
            <a:off x="5706130" y="1527048"/>
            <a:ext cx="3235842" cy="4111752"/>
          </a:xfrm>
          <a:prstGeom prst="rect">
            <a:avLst/>
          </a:prstGeom>
        </p:spPr>
      </p:pic>
      <p:pic>
        <p:nvPicPr>
          <p:cNvPr id="9" name="Picture 8"/>
          <p:cNvPicPr>
            <a:picLocks noChangeAspect="1"/>
          </p:cNvPicPr>
          <p:nvPr/>
        </p:nvPicPr>
        <p:blipFill>
          <a:blip r:embed="rId3"/>
          <a:stretch>
            <a:fillRect/>
          </a:stretch>
        </p:blipFill>
        <p:spPr>
          <a:xfrm>
            <a:off x="228600" y="2248583"/>
            <a:ext cx="5404378" cy="1104217"/>
          </a:xfrm>
          <a:prstGeom prst="rect">
            <a:avLst/>
          </a:prstGeom>
        </p:spPr>
      </p:pic>
      <p:pic>
        <p:nvPicPr>
          <p:cNvPr id="10" name="Picture 9"/>
          <p:cNvPicPr>
            <a:picLocks noChangeAspect="1"/>
          </p:cNvPicPr>
          <p:nvPr/>
        </p:nvPicPr>
        <p:blipFill>
          <a:blip r:embed="rId4"/>
          <a:stretch>
            <a:fillRect/>
          </a:stretch>
        </p:blipFill>
        <p:spPr>
          <a:xfrm>
            <a:off x="228601" y="3424977"/>
            <a:ext cx="4724400" cy="1211835"/>
          </a:xfrm>
          <a:prstGeom prst="rect">
            <a:avLst/>
          </a:prstGeom>
        </p:spPr>
      </p:pic>
    </p:spTree>
    <p:extLst>
      <p:ext uri="{BB962C8B-B14F-4D97-AF65-F5344CB8AC3E}">
        <p14:creationId xmlns:p14="http://schemas.microsoft.com/office/powerpoint/2010/main" val="355956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Familiarisation with Finite Element Analysis and Methods (FEA);</a:t>
            </a:r>
          </a:p>
          <a:p>
            <a:r>
              <a:rPr lang="en-GB" dirty="0"/>
              <a:t>Ability to assemble global stiffness matrix for a 2D-frame shape structure;</a:t>
            </a:r>
          </a:p>
          <a:p>
            <a:r>
              <a:rPr lang="en-GB" dirty="0"/>
              <a:t>Familiarisation with Finite Element Modelling (FEM) of 2D frame structures using ABAQUS CAE (Tutorial).</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51801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30</a:t>
            </a:fld>
            <a:endParaRPr lang="en-GB"/>
          </a:p>
        </p:txBody>
      </p:sp>
      <p:sp>
        <p:nvSpPr>
          <p:cNvPr id="4" name="Content Placeholder 3"/>
          <p:cNvSpPr>
            <a:spLocks noGrp="1"/>
          </p:cNvSpPr>
          <p:nvPr>
            <p:ph sz="quarter" idx="1"/>
          </p:nvPr>
        </p:nvSpPr>
        <p:spPr/>
        <p:txBody>
          <a:bodyPr>
            <a:normAutofit/>
          </a:bodyPr>
          <a:lstStyle/>
          <a:p>
            <a:r>
              <a:rPr lang="en-GB" sz="2000" dirty="0"/>
              <a:t>Considering only parts of stiffness matrix associated with degrees of freedom at node 2 (because node 1 is fixed);</a:t>
            </a:r>
          </a:p>
        </p:txBody>
      </p:sp>
      <p:pic>
        <p:nvPicPr>
          <p:cNvPr id="5" name="Picture 4"/>
          <p:cNvPicPr>
            <a:picLocks noChangeAspect="1"/>
          </p:cNvPicPr>
          <p:nvPr/>
        </p:nvPicPr>
        <p:blipFill>
          <a:blip r:embed="rId2"/>
          <a:stretch>
            <a:fillRect/>
          </a:stretch>
        </p:blipFill>
        <p:spPr>
          <a:xfrm>
            <a:off x="609600" y="2246012"/>
            <a:ext cx="7276190" cy="2723809"/>
          </a:xfrm>
          <a:prstGeom prst="rect">
            <a:avLst/>
          </a:prstGeom>
        </p:spPr>
      </p:pic>
      <p:pic>
        <p:nvPicPr>
          <p:cNvPr id="6" name="Picture 5"/>
          <p:cNvPicPr>
            <a:picLocks noChangeAspect="1"/>
          </p:cNvPicPr>
          <p:nvPr/>
        </p:nvPicPr>
        <p:blipFill>
          <a:blip r:embed="rId3"/>
          <a:stretch>
            <a:fillRect/>
          </a:stretch>
        </p:blipFill>
        <p:spPr>
          <a:xfrm>
            <a:off x="609600" y="5002041"/>
            <a:ext cx="3571429" cy="1352381"/>
          </a:xfrm>
          <a:prstGeom prst="rect">
            <a:avLst/>
          </a:prstGeom>
        </p:spPr>
      </p:pic>
    </p:spTree>
    <p:extLst>
      <p:ext uri="{BB962C8B-B14F-4D97-AF65-F5344CB8AC3E}">
        <p14:creationId xmlns:p14="http://schemas.microsoft.com/office/powerpoint/2010/main" val="51645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31</a:t>
            </a:fld>
            <a:endParaRPr lang="en-GB"/>
          </a:p>
        </p:txBody>
      </p:sp>
      <p:sp>
        <p:nvSpPr>
          <p:cNvPr id="4" name="Content Placeholder 3"/>
          <p:cNvSpPr>
            <a:spLocks noGrp="1"/>
          </p:cNvSpPr>
          <p:nvPr>
            <p:ph sz="quarter" idx="1"/>
          </p:nvPr>
        </p:nvSpPr>
        <p:spPr/>
        <p:txBody>
          <a:bodyPr>
            <a:normAutofit/>
          </a:bodyPr>
          <a:lstStyle/>
          <a:p>
            <a:r>
              <a:rPr lang="en-GB" sz="2000" dirty="0"/>
              <a:t>Considering only parts of stiffness matrix associated with degrees of freedom at node 2 (because node 3 is fixed);</a:t>
            </a:r>
          </a:p>
        </p:txBody>
      </p:sp>
      <p:pic>
        <p:nvPicPr>
          <p:cNvPr id="7" name="Picture 6"/>
          <p:cNvPicPr>
            <a:picLocks noChangeAspect="1"/>
          </p:cNvPicPr>
          <p:nvPr/>
        </p:nvPicPr>
        <p:blipFill>
          <a:blip r:embed="rId2"/>
          <a:stretch>
            <a:fillRect/>
          </a:stretch>
        </p:blipFill>
        <p:spPr>
          <a:xfrm>
            <a:off x="609600" y="2173898"/>
            <a:ext cx="6980952" cy="2733333"/>
          </a:xfrm>
          <a:prstGeom prst="rect">
            <a:avLst/>
          </a:prstGeom>
        </p:spPr>
      </p:pic>
      <p:pic>
        <p:nvPicPr>
          <p:cNvPr id="8" name="Picture 7"/>
          <p:cNvPicPr>
            <a:picLocks noChangeAspect="1"/>
          </p:cNvPicPr>
          <p:nvPr/>
        </p:nvPicPr>
        <p:blipFill>
          <a:blip r:embed="rId3"/>
          <a:stretch>
            <a:fillRect/>
          </a:stretch>
        </p:blipFill>
        <p:spPr>
          <a:xfrm>
            <a:off x="609600" y="4933637"/>
            <a:ext cx="3800000" cy="1390476"/>
          </a:xfrm>
          <a:prstGeom prst="rect">
            <a:avLst/>
          </a:prstGeom>
        </p:spPr>
      </p:pic>
    </p:spTree>
    <p:extLst>
      <p:ext uri="{BB962C8B-B14F-4D97-AF65-F5344CB8AC3E}">
        <p14:creationId xmlns:p14="http://schemas.microsoft.com/office/powerpoint/2010/main" val="137459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32</a:t>
            </a:fld>
            <a:endParaRPr lang="en-GB"/>
          </a:p>
        </p:txBody>
      </p:sp>
      <p:sp>
        <p:nvSpPr>
          <p:cNvPr id="4" name="Content Placeholder 3"/>
          <p:cNvSpPr>
            <a:spLocks noGrp="1"/>
          </p:cNvSpPr>
          <p:nvPr>
            <p:ph sz="quarter" idx="1"/>
          </p:nvPr>
        </p:nvSpPr>
        <p:spPr/>
        <p:txBody>
          <a:bodyPr>
            <a:normAutofit/>
          </a:bodyPr>
          <a:lstStyle/>
          <a:p>
            <a:r>
              <a:rPr lang="en-GB" sz="2000" dirty="0"/>
              <a:t>By assembling the global stiffness matrix and eliminating rows and columns of zero displacements, i.e. at nodes 1 and 3, we have;</a:t>
            </a:r>
          </a:p>
        </p:txBody>
      </p:sp>
      <p:pic>
        <p:nvPicPr>
          <p:cNvPr id="5" name="Picture 4"/>
          <p:cNvPicPr>
            <a:picLocks noChangeAspect="1"/>
          </p:cNvPicPr>
          <p:nvPr/>
        </p:nvPicPr>
        <p:blipFill>
          <a:blip r:embed="rId2"/>
          <a:stretch>
            <a:fillRect/>
          </a:stretch>
        </p:blipFill>
        <p:spPr>
          <a:xfrm>
            <a:off x="685800" y="2579364"/>
            <a:ext cx="5209524" cy="1133333"/>
          </a:xfrm>
          <a:prstGeom prst="rect">
            <a:avLst/>
          </a:prstGeom>
        </p:spPr>
      </p:pic>
      <p:pic>
        <p:nvPicPr>
          <p:cNvPr id="6" name="Picture 5"/>
          <p:cNvPicPr>
            <a:picLocks noChangeAspect="1"/>
          </p:cNvPicPr>
          <p:nvPr/>
        </p:nvPicPr>
        <p:blipFill>
          <a:blip r:embed="rId3"/>
          <a:stretch>
            <a:fillRect/>
          </a:stretch>
        </p:blipFill>
        <p:spPr>
          <a:xfrm>
            <a:off x="685800" y="3772048"/>
            <a:ext cx="2771429" cy="1180952"/>
          </a:xfrm>
          <a:prstGeom prst="rect">
            <a:avLst/>
          </a:prstGeom>
        </p:spPr>
      </p:pic>
    </p:spTree>
    <p:extLst>
      <p:ext uri="{BB962C8B-B14F-4D97-AF65-F5344CB8AC3E}">
        <p14:creationId xmlns:p14="http://schemas.microsoft.com/office/powerpoint/2010/main" val="341041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33</a:t>
            </a:fld>
            <a:endParaRPr lang="en-GB"/>
          </a:p>
        </p:txBody>
      </p:sp>
      <p:sp>
        <p:nvSpPr>
          <p:cNvPr id="4" name="Content Placeholder 3"/>
          <p:cNvSpPr>
            <a:spLocks noGrp="1"/>
          </p:cNvSpPr>
          <p:nvPr>
            <p:ph sz="quarter" idx="1"/>
          </p:nvPr>
        </p:nvSpPr>
        <p:spPr/>
        <p:txBody>
          <a:bodyPr>
            <a:normAutofit/>
          </a:bodyPr>
          <a:lstStyle/>
          <a:p>
            <a:r>
              <a:rPr lang="en-GB" sz="2000" dirty="0"/>
              <a:t>In order to obtain local forces in each element;</a:t>
            </a:r>
          </a:p>
        </p:txBody>
      </p:sp>
      <p:pic>
        <p:nvPicPr>
          <p:cNvPr id="5" name="Picture 4"/>
          <p:cNvPicPr>
            <a:picLocks noChangeAspect="1"/>
          </p:cNvPicPr>
          <p:nvPr/>
        </p:nvPicPr>
        <p:blipFill>
          <a:blip r:embed="rId2"/>
          <a:stretch>
            <a:fillRect/>
          </a:stretch>
        </p:blipFill>
        <p:spPr>
          <a:xfrm>
            <a:off x="3944112" y="1984714"/>
            <a:ext cx="1219200" cy="465055"/>
          </a:xfrm>
          <a:prstGeom prst="rect">
            <a:avLst/>
          </a:prstGeom>
        </p:spPr>
      </p:pic>
      <p:sp>
        <p:nvSpPr>
          <p:cNvPr id="6" name="Rounded Rectangular Callout 5"/>
          <p:cNvSpPr/>
          <p:nvPr/>
        </p:nvSpPr>
        <p:spPr>
          <a:xfrm>
            <a:off x="1981200" y="3030678"/>
            <a:ext cx="1558123" cy="762000"/>
          </a:xfrm>
          <a:prstGeom prst="wedgeRoundRectCallout">
            <a:avLst>
              <a:gd name="adj1" fmla="val 80265"/>
              <a:gd name="adj2" fmla="val -148962"/>
              <a:gd name="adj3" fmla="val 1666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500" dirty="0">
                <a:latin typeface="Arial" panose="020B0604020202020204" pitchFamily="34" charset="0"/>
                <a:cs typeface="Arial" panose="020B0604020202020204" pitchFamily="34" charset="0"/>
              </a:rPr>
              <a:t>Local forces in each element</a:t>
            </a:r>
          </a:p>
        </p:txBody>
      </p:sp>
      <p:sp>
        <p:nvSpPr>
          <p:cNvPr id="7" name="Rounded Rectangular Callout 6"/>
          <p:cNvSpPr/>
          <p:nvPr/>
        </p:nvSpPr>
        <p:spPr>
          <a:xfrm>
            <a:off x="3660648" y="3028414"/>
            <a:ext cx="1673352" cy="762000"/>
          </a:xfrm>
          <a:prstGeom prst="wedgeRoundRectCallout">
            <a:avLst>
              <a:gd name="adj1" fmla="val 12863"/>
              <a:gd name="adj2" fmla="val -137081"/>
              <a:gd name="adj3" fmla="val 1666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500" dirty="0">
                <a:latin typeface="Arial" panose="020B0604020202020204" pitchFamily="34" charset="0"/>
                <a:cs typeface="Arial" panose="020B0604020202020204" pitchFamily="34" charset="0"/>
              </a:rPr>
              <a:t>Local stiffness of each element</a:t>
            </a:r>
          </a:p>
        </p:txBody>
      </p:sp>
      <p:sp>
        <p:nvSpPr>
          <p:cNvPr id="8" name="Rounded Rectangular Callout 7"/>
          <p:cNvSpPr/>
          <p:nvPr/>
        </p:nvSpPr>
        <p:spPr>
          <a:xfrm>
            <a:off x="5455325" y="3051048"/>
            <a:ext cx="1673352" cy="762000"/>
          </a:xfrm>
          <a:prstGeom prst="wedgeRoundRectCallout">
            <a:avLst>
              <a:gd name="adj1" fmla="val -69916"/>
              <a:gd name="adj2" fmla="val -154903"/>
              <a:gd name="adj3" fmla="val 1666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GB" sz="1500" dirty="0">
                <a:latin typeface="Arial" panose="020B0604020202020204" pitchFamily="34" charset="0"/>
                <a:cs typeface="Arial" panose="020B0604020202020204" pitchFamily="34" charset="0"/>
              </a:rPr>
              <a:t>Global displacement vector </a:t>
            </a:r>
          </a:p>
        </p:txBody>
      </p:sp>
    </p:spTree>
    <p:extLst>
      <p:ext uri="{BB962C8B-B14F-4D97-AF65-F5344CB8AC3E}">
        <p14:creationId xmlns:p14="http://schemas.microsoft.com/office/powerpoint/2010/main" val="4242999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34</a:t>
            </a:fld>
            <a:endParaRPr lang="en-GB"/>
          </a:p>
        </p:txBody>
      </p:sp>
      <p:sp>
        <p:nvSpPr>
          <p:cNvPr id="4" name="Content Placeholder 3"/>
          <p:cNvSpPr>
            <a:spLocks noGrp="1"/>
          </p:cNvSpPr>
          <p:nvPr>
            <p:ph sz="quarter" idx="1"/>
          </p:nvPr>
        </p:nvSpPr>
        <p:spPr/>
        <p:txBody>
          <a:bodyPr>
            <a:normAutofit/>
          </a:bodyPr>
          <a:lstStyle/>
          <a:p>
            <a:r>
              <a:rPr lang="en-GB" sz="2000" dirty="0"/>
              <a:t>Transforming global displacements to local displacement for element 1;</a:t>
            </a:r>
          </a:p>
        </p:txBody>
      </p:sp>
      <p:pic>
        <p:nvPicPr>
          <p:cNvPr id="5" name="Picture 4"/>
          <p:cNvPicPr>
            <a:picLocks noChangeAspect="1"/>
          </p:cNvPicPr>
          <p:nvPr/>
        </p:nvPicPr>
        <p:blipFill>
          <a:blip r:embed="rId2"/>
          <a:stretch>
            <a:fillRect/>
          </a:stretch>
        </p:blipFill>
        <p:spPr>
          <a:xfrm>
            <a:off x="544085" y="1981200"/>
            <a:ext cx="5990476" cy="2057143"/>
          </a:xfrm>
          <a:prstGeom prst="rect">
            <a:avLst/>
          </a:prstGeom>
        </p:spPr>
      </p:pic>
      <p:pic>
        <p:nvPicPr>
          <p:cNvPr id="6" name="Picture 5"/>
          <p:cNvPicPr>
            <a:picLocks noChangeAspect="1"/>
          </p:cNvPicPr>
          <p:nvPr/>
        </p:nvPicPr>
        <p:blipFill>
          <a:blip r:embed="rId3"/>
          <a:stretch>
            <a:fillRect/>
          </a:stretch>
        </p:blipFill>
        <p:spPr>
          <a:xfrm>
            <a:off x="6855513" y="1981200"/>
            <a:ext cx="2057143" cy="2047619"/>
          </a:xfrm>
          <a:prstGeom prst="rect">
            <a:avLst/>
          </a:prstGeom>
        </p:spPr>
      </p:pic>
    </p:spTree>
    <p:extLst>
      <p:ext uri="{BB962C8B-B14F-4D97-AF65-F5344CB8AC3E}">
        <p14:creationId xmlns:p14="http://schemas.microsoft.com/office/powerpoint/2010/main" val="3833986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35</a:t>
            </a:fld>
            <a:endParaRPr lang="en-GB"/>
          </a:p>
        </p:txBody>
      </p:sp>
      <p:sp>
        <p:nvSpPr>
          <p:cNvPr id="4" name="Content Placeholder 3"/>
          <p:cNvSpPr>
            <a:spLocks noGrp="1"/>
          </p:cNvSpPr>
          <p:nvPr>
            <p:ph sz="quarter" idx="1"/>
          </p:nvPr>
        </p:nvSpPr>
        <p:spPr/>
        <p:txBody>
          <a:bodyPr>
            <a:normAutofit/>
          </a:bodyPr>
          <a:lstStyle/>
          <a:p>
            <a:r>
              <a:rPr lang="en-GB" sz="2000" dirty="0"/>
              <a:t>Local forces in element 1 are written as;</a:t>
            </a:r>
          </a:p>
        </p:txBody>
      </p:sp>
      <p:pic>
        <p:nvPicPr>
          <p:cNvPr id="5" name="Picture 4"/>
          <p:cNvPicPr>
            <a:picLocks noChangeAspect="1"/>
          </p:cNvPicPr>
          <p:nvPr/>
        </p:nvPicPr>
        <p:blipFill>
          <a:blip r:embed="rId2"/>
          <a:stretch>
            <a:fillRect/>
          </a:stretch>
        </p:blipFill>
        <p:spPr>
          <a:xfrm>
            <a:off x="533400" y="2027040"/>
            <a:ext cx="7561905" cy="2342857"/>
          </a:xfrm>
          <a:prstGeom prst="rect">
            <a:avLst/>
          </a:prstGeom>
        </p:spPr>
      </p:pic>
      <p:pic>
        <p:nvPicPr>
          <p:cNvPr id="7" name="Picture 6"/>
          <p:cNvPicPr>
            <a:picLocks noChangeAspect="1"/>
          </p:cNvPicPr>
          <p:nvPr/>
        </p:nvPicPr>
        <p:blipFill rotWithShape="1">
          <a:blip r:embed="rId3"/>
          <a:srcRect b="50037"/>
          <a:stretch/>
        </p:blipFill>
        <p:spPr>
          <a:xfrm>
            <a:off x="6553200" y="39733"/>
            <a:ext cx="2362200" cy="1499699"/>
          </a:xfrm>
          <a:prstGeom prst="rect">
            <a:avLst/>
          </a:prstGeom>
        </p:spPr>
      </p:pic>
      <p:pic>
        <p:nvPicPr>
          <p:cNvPr id="8" name="Picture 7"/>
          <p:cNvPicPr>
            <a:picLocks noChangeAspect="1"/>
          </p:cNvPicPr>
          <p:nvPr/>
        </p:nvPicPr>
        <p:blipFill>
          <a:blip r:embed="rId4"/>
          <a:stretch>
            <a:fillRect/>
          </a:stretch>
        </p:blipFill>
        <p:spPr>
          <a:xfrm>
            <a:off x="533400" y="4429248"/>
            <a:ext cx="6057143" cy="980952"/>
          </a:xfrm>
          <a:prstGeom prst="rect">
            <a:avLst/>
          </a:prstGeom>
        </p:spPr>
      </p:pic>
    </p:spTree>
    <p:extLst>
      <p:ext uri="{BB962C8B-B14F-4D97-AF65-F5344CB8AC3E}">
        <p14:creationId xmlns:p14="http://schemas.microsoft.com/office/powerpoint/2010/main" val="22304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36</a:t>
            </a:fld>
            <a:endParaRPr lang="en-GB"/>
          </a:p>
        </p:txBody>
      </p:sp>
      <p:sp>
        <p:nvSpPr>
          <p:cNvPr id="4" name="Content Placeholder 3"/>
          <p:cNvSpPr>
            <a:spLocks noGrp="1"/>
          </p:cNvSpPr>
          <p:nvPr>
            <p:ph sz="quarter" idx="1"/>
          </p:nvPr>
        </p:nvSpPr>
        <p:spPr/>
        <p:txBody>
          <a:bodyPr>
            <a:normAutofit/>
          </a:bodyPr>
          <a:lstStyle/>
          <a:p>
            <a:r>
              <a:rPr lang="en-GB" sz="2000" dirty="0"/>
              <a:t>Local forces in element 2 are written as;</a:t>
            </a:r>
          </a:p>
        </p:txBody>
      </p:sp>
      <p:pic>
        <p:nvPicPr>
          <p:cNvPr id="5" name="Picture 4"/>
          <p:cNvPicPr>
            <a:picLocks noChangeAspect="1"/>
          </p:cNvPicPr>
          <p:nvPr/>
        </p:nvPicPr>
        <p:blipFill>
          <a:blip r:embed="rId2"/>
          <a:stretch>
            <a:fillRect/>
          </a:stretch>
        </p:blipFill>
        <p:spPr>
          <a:xfrm>
            <a:off x="381000" y="1905000"/>
            <a:ext cx="4085714" cy="2095238"/>
          </a:xfrm>
          <a:prstGeom prst="rect">
            <a:avLst/>
          </a:prstGeom>
        </p:spPr>
      </p:pic>
      <p:pic>
        <p:nvPicPr>
          <p:cNvPr id="6" name="Picture 5"/>
          <p:cNvPicPr>
            <a:picLocks noChangeAspect="1"/>
          </p:cNvPicPr>
          <p:nvPr/>
        </p:nvPicPr>
        <p:blipFill>
          <a:blip r:embed="rId3"/>
          <a:stretch>
            <a:fillRect/>
          </a:stretch>
        </p:blipFill>
        <p:spPr>
          <a:xfrm>
            <a:off x="4599130" y="1905000"/>
            <a:ext cx="1419048" cy="2095238"/>
          </a:xfrm>
          <a:prstGeom prst="rect">
            <a:avLst/>
          </a:prstGeom>
        </p:spPr>
      </p:pic>
      <p:pic>
        <p:nvPicPr>
          <p:cNvPr id="7" name="Picture 6"/>
          <p:cNvPicPr>
            <a:picLocks noChangeAspect="1"/>
          </p:cNvPicPr>
          <p:nvPr/>
        </p:nvPicPr>
        <p:blipFill>
          <a:blip r:embed="rId4"/>
          <a:stretch>
            <a:fillRect/>
          </a:stretch>
        </p:blipFill>
        <p:spPr>
          <a:xfrm>
            <a:off x="381000" y="4069664"/>
            <a:ext cx="7742857" cy="2076190"/>
          </a:xfrm>
          <a:prstGeom prst="rect">
            <a:avLst/>
          </a:prstGeom>
        </p:spPr>
      </p:pic>
    </p:spTree>
    <p:extLst>
      <p:ext uri="{BB962C8B-B14F-4D97-AF65-F5344CB8AC3E}">
        <p14:creationId xmlns:p14="http://schemas.microsoft.com/office/powerpoint/2010/main" val="4211162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37</a:t>
            </a:fld>
            <a:endParaRPr lang="en-GB"/>
          </a:p>
        </p:txBody>
      </p:sp>
      <p:sp>
        <p:nvSpPr>
          <p:cNvPr id="4" name="Content Placeholder 3"/>
          <p:cNvSpPr>
            <a:spLocks noGrp="1"/>
          </p:cNvSpPr>
          <p:nvPr>
            <p:ph sz="quarter" idx="1"/>
          </p:nvPr>
        </p:nvSpPr>
        <p:spPr>
          <a:xfrm>
            <a:off x="301752" y="1371600"/>
            <a:ext cx="8503920" cy="3044952"/>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To obtain the actual element local nodal forces, we must subtract the equivalent nodal forces from effective nodal forces as;</a:t>
            </a:r>
            <a:endParaRPr lang="en-GB" sz="2000" dirty="0"/>
          </a:p>
        </p:txBody>
      </p:sp>
      <p:pic>
        <p:nvPicPr>
          <p:cNvPr id="5" name="Picture 4"/>
          <p:cNvPicPr>
            <a:picLocks noChangeAspect="1"/>
          </p:cNvPicPr>
          <p:nvPr/>
        </p:nvPicPr>
        <p:blipFill>
          <a:blip r:embed="rId2"/>
          <a:stretch>
            <a:fillRect/>
          </a:stretch>
        </p:blipFill>
        <p:spPr>
          <a:xfrm>
            <a:off x="381000" y="1448067"/>
            <a:ext cx="2038095" cy="2133333"/>
          </a:xfrm>
          <a:prstGeom prst="rect">
            <a:avLst/>
          </a:prstGeom>
        </p:spPr>
      </p:pic>
      <p:pic>
        <p:nvPicPr>
          <p:cNvPr id="6" name="Picture 5"/>
          <p:cNvPicPr>
            <a:picLocks noChangeAspect="1"/>
          </p:cNvPicPr>
          <p:nvPr/>
        </p:nvPicPr>
        <p:blipFill>
          <a:blip r:embed="rId3"/>
          <a:stretch>
            <a:fillRect/>
          </a:stretch>
        </p:blipFill>
        <p:spPr>
          <a:xfrm>
            <a:off x="390808" y="4267200"/>
            <a:ext cx="3676190" cy="2076190"/>
          </a:xfrm>
          <a:prstGeom prst="rect">
            <a:avLst/>
          </a:prstGeom>
        </p:spPr>
      </p:pic>
      <p:pic>
        <p:nvPicPr>
          <p:cNvPr id="7" name="Picture 6"/>
          <p:cNvPicPr>
            <a:picLocks noChangeAspect="1"/>
          </p:cNvPicPr>
          <p:nvPr/>
        </p:nvPicPr>
        <p:blipFill>
          <a:blip r:embed="rId4"/>
          <a:stretch>
            <a:fillRect/>
          </a:stretch>
        </p:blipFill>
        <p:spPr>
          <a:xfrm>
            <a:off x="4156054" y="5534560"/>
            <a:ext cx="4649618" cy="806567"/>
          </a:xfrm>
          <a:prstGeom prst="rect">
            <a:avLst/>
          </a:prstGeom>
        </p:spPr>
      </p:pic>
      <p:pic>
        <p:nvPicPr>
          <p:cNvPr id="8" name="Picture 7"/>
          <p:cNvPicPr>
            <a:picLocks noChangeAspect="1"/>
          </p:cNvPicPr>
          <p:nvPr/>
        </p:nvPicPr>
        <p:blipFill>
          <a:blip r:embed="rId5"/>
          <a:stretch>
            <a:fillRect/>
          </a:stretch>
        </p:blipFill>
        <p:spPr>
          <a:xfrm>
            <a:off x="3696620" y="1644049"/>
            <a:ext cx="5109052" cy="1883311"/>
          </a:xfrm>
          <a:prstGeom prst="rect">
            <a:avLst/>
          </a:prstGeom>
        </p:spPr>
      </p:pic>
      <p:sp>
        <p:nvSpPr>
          <p:cNvPr id="9" name="TextBox 8"/>
          <p:cNvSpPr txBox="1"/>
          <p:nvPr/>
        </p:nvSpPr>
        <p:spPr>
          <a:xfrm>
            <a:off x="5638800" y="3099473"/>
            <a:ext cx="1905000" cy="323165"/>
          </a:xfrm>
          <a:prstGeom prst="rect">
            <a:avLst/>
          </a:prstGeom>
          <a:noFill/>
        </p:spPr>
        <p:txBody>
          <a:bodyPr wrap="square" rtlCol="0">
            <a:spAutoFit/>
          </a:bodyPr>
          <a:lstStyle/>
          <a:p>
            <a:r>
              <a:rPr lang="en-GB" sz="1500" dirty="0">
                <a:solidFill>
                  <a:srgbClr val="FF0000"/>
                </a:solidFill>
                <a:latin typeface="Arial" panose="020B0604020202020204" pitchFamily="34" charset="0"/>
                <a:cs typeface="Arial" panose="020B0604020202020204" pitchFamily="34" charset="0"/>
              </a:rPr>
              <a:t>Free body diagram</a:t>
            </a:r>
          </a:p>
        </p:txBody>
      </p:sp>
    </p:spTree>
    <p:extLst>
      <p:ext uri="{BB962C8B-B14F-4D97-AF65-F5344CB8AC3E}">
        <p14:creationId xmlns:p14="http://schemas.microsoft.com/office/powerpoint/2010/main" val="201286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38</a:t>
            </a:fld>
            <a:endParaRPr lang="en-GB"/>
          </a:p>
        </p:txBody>
      </p:sp>
      <p:sp>
        <p:nvSpPr>
          <p:cNvPr id="4" name="Content Placeholder 3"/>
          <p:cNvSpPr>
            <a:spLocks noGrp="1"/>
          </p:cNvSpPr>
          <p:nvPr>
            <p:ph sz="quarter" idx="1"/>
          </p:nvPr>
        </p:nvSpPr>
        <p:spPr/>
        <p:txBody>
          <a:bodyPr>
            <a:normAutofit/>
          </a:bodyPr>
          <a:lstStyle/>
          <a:p>
            <a:pPr algn="just"/>
            <a:r>
              <a:rPr lang="en-US" sz="2400" dirty="0"/>
              <a:t>Consider the symmetrical plane rigid-jointed frame 1234567 shown below. Assuming the same flexural rigidity </a:t>
            </a:r>
            <a:r>
              <a:rPr lang="en-US" sz="2400" i="1" dirty="0"/>
              <a:t>EI </a:t>
            </a:r>
            <a:r>
              <a:rPr lang="en-US" sz="2400" dirty="0"/>
              <a:t>for all members, set up the global stiffness matrix for structure.</a:t>
            </a:r>
            <a:endParaRPr lang="en-GB" sz="2400" dirty="0"/>
          </a:p>
        </p:txBody>
      </p:sp>
      <p:pic>
        <p:nvPicPr>
          <p:cNvPr id="10" name="Picture 9"/>
          <p:cNvPicPr>
            <a:picLocks noChangeAspect="1"/>
          </p:cNvPicPr>
          <p:nvPr/>
        </p:nvPicPr>
        <p:blipFill>
          <a:blip r:embed="rId2"/>
          <a:stretch>
            <a:fillRect/>
          </a:stretch>
        </p:blipFill>
        <p:spPr>
          <a:xfrm>
            <a:off x="2590800" y="3312812"/>
            <a:ext cx="3880626" cy="3028438"/>
          </a:xfrm>
          <a:prstGeom prst="rect">
            <a:avLst/>
          </a:prstGeom>
          <a:ln>
            <a:solidFill>
              <a:schemeClr val="tx1"/>
            </a:solidFill>
          </a:ln>
        </p:spPr>
      </p:pic>
    </p:spTree>
    <p:extLst>
      <p:ext uri="{BB962C8B-B14F-4D97-AF65-F5344CB8AC3E}">
        <p14:creationId xmlns:p14="http://schemas.microsoft.com/office/powerpoint/2010/main" val="400849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39</a:t>
            </a:fld>
            <a:endParaRPr lang="en-GB"/>
          </a:p>
        </p:txBody>
      </p:sp>
      <p:pic>
        <p:nvPicPr>
          <p:cNvPr id="5" name="Content Placeholder 4"/>
          <p:cNvPicPr>
            <a:picLocks noChangeAspect="1" noChangeArrowheads="1"/>
          </p:cNvPicPr>
          <p:nvPr/>
        </p:nvPicPr>
        <p:blipFill>
          <a:blip r:embed="rId2" cstate="print"/>
          <a:srcRect l="17506"/>
          <a:stretch>
            <a:fillRect/>
          </a:stretch>
        </p:blipFill>
        <p:spPr bwMode="auto">
          <a:xfrm>
            <a:off x="301752" y="1631549"/>
            <a:ext cx="3203313" cy="2635283"/>
          </a:xfrm>
          <a:prstGeom prst="rect">
            <a:avLst/>
          </a:prstGeom>
          <a:noFill/>
          <a:ln w="38100">
            <a:solidFill>
              <a:srgbClr val="7030A0"/>
            </a:solid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2296677475"/>
              </p:ext>
            </p:extLst>
          </p:nvPr>
        </p:nvGraphicFramePr>
        <p:xfrm>
          <a:off x="228600" y="4506612"/>
          <a:ext cx="6095999" cy="18542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674914">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pPr algn="ctr"/>
                      <a:r>
                        <a:rPr lang="en-GB" sz="1500" dirty="0"/>
                        <a:t>member</a:t>
                      </a:r>
                    </a:p>
                  </a:txBody>
                  <a:tcPr/>
                </a:tc>
                <a:tc>
                  <a:txBody>
                    <a:bodyPr/>
                    <a:lstStyle/>
                    <a:p>
                      <a:pPr algn="ctr"/>
                      <a:r>
                        <a:rPr lang="en-GB" sz="1500" dirty="0"/>
                        <a:t>12</a:t>
                      </a:r>
                    </a:p>
                  </a:txBody>
                  <a:tcPr/>
                </a:tc>
                <a:tc>
                  <a:txBody>
                    <a:bodyPr/>
                    <a:lstStyle/>
                    <a:p>
                      <a:pPr algn="ctr"/>
                      <a:r>
                        <a:rPr lang="en-GB" sz="1500" dirty="0"/>
                        <a:t>23</a:t>
                      </a:r>
                    </a:p>
                  </a:txBody>
                  <a:tcPr/>
                </a:tc>
                <a:tc>
                  <a:txBody>
                    <a:bodyPr/>
                    <a:lstStyle/>
                    <a:p>
                      <a:pPr algn="ctr"/>
                      <a:r>
                        <a:rPr lang="en-GB" sz="1500" dirty="0"/>
                        <a:t>24</a:t>
                      </a:r>
                    </a:p>
                  </a:txBody>
                  <a:tcPr/>
                </a:tc>
                <a:tc>
                  <a:txBody>
                    <a:bodyPr/>
                    <a:lstStyle/>
                    <a:p>
                      <a:pPr algn="ctr"/>
                      <a:r>
                        <a:rPr lang="en-GB" sz="1500" dirty="0"/>
                        <a:t>46</a:t>
                      </a:r>
                    </a:p>
                  </a:txBody>
                  <a:tcPr/>
                </a:tc>
                <a:tc>
                  <a:txBody>
                    <a:bodyPr/>
                    <a:lstStyle/>
                    <a:p>
                      <a:pPr algn="ctr"/>
                      <a:r>
                        <a:rPr lang="en-GB" sz="1500" dirty="0"/>
                        <a:t>56</a:t>
                      </a:r>
                    </a:p>
                  </a:txBody>
                  <a:tcPr/>
                </a:tc>
                <a:tc>
                  <a:txBody>
                    <a:bodyPr/>
                    <a:lstStyle/>
                    <a:p>
                      <a:pPr algn="ctr"/>
                      <a:r>
                        <a:rPr lang="en-GB" sz="1500" dirty="0"/>
                        <a:t>67</a:t>
                      </a:r>
                    </a:p>
                  </a:txBody>
                  <a:tcPr/>
                </a:tc>
                <a:extLst>
                  <a:ext uri="{0D108BD9-81ED-4DB2-BD59-A6C34878D82A}">
                    <a16:rowId xmlns:a16="http://schemas.microsoft.com/office/drawing/2014/main" val="10000"/>
                  </a:ext>
                </a:extLst>
              </a:tr>
              <a:tr h="370840">
                <a:tc>
                  <a:txBody>
                    <a:bodyPr/>
                    <a:lstStyle/>
                    <a:p>
                      <a:pPr algn="ctr"/>
                      <a:r>
                        <a:rPr lang="en-GB" sz="1500" dirty="0"/>
                        <a:t>Length</a:t>
                      </a:r>
                    </a:p>
                  </a:txBody>
                  <a:tcPr/>
                </a:tc>
                <a:tc>
                  <a:txBody>
                    <a:bodyPr/>
                    <a:lstStyle/>
                    <a:p>
                      <a:pPr algn="ctr"/>
                      <a:r>
                        <a:rPr lang="en-GB" sz="1500" i="1" dirty="0"/>
                        <a:t>l</a:t>
                      </a:r>
                    </a:p>
                  </a:txBody>
                  <a:tcPr/>
                </a:tc>
                <a:tc>
                  <a:txBody>
                    <a:bodyPr/>
                    <a:lstStyle/>
                    <a:p>
                      <a:pPr algn="ctr"/>
                      <a:r>
                        <a:rPr lang="en-GB" sz="1500" i="1" dirty="0"/>
                        <a:t>l</a:t>
                      </a:r>
                    </a:p>
                  </a:txBody>
                  <a:tcPr/>
                </a:tc>
                <a:tc>
                  <a:txBody>
                    <a:bodyPr/>
                    <a:lstStyle/>
                    <a:p>
                      <a:pPr algn="ctr"/>
                      <a:r>
                        <a:rPr lang="en-GB" sz="1500" i="1" dirty="0"/>
                        <a:t>l/2</a:t>
                      </a:r>
                    </a:p>
                  </a:txBody>
                  <a:tcPr/>
                </a:tc>
                <a:tc>
                  <a:txBody>
                    <a:bodyPr/>
                    <a:lstStyle/>
                    <a:p>
                      <a:pPr algn="ctr"/>
                      <a:r>
                        <a:rPr lang="en-GB" sz="1500" i="1" dirty="0"/>
                        <a:t>l/2</a:t>
                      </a:r>
                    </a:p>
                  </a:txBody>
                  <a:tcPr/>
                </a:tc>
                <a:tc>
                  <a:txBody>
                    <a:bodyPr/>
                    <a:lstStyle/>
                    <a:p>
                      <a:pPr algn="ctr"/>
                      <a:r>
                        <a:rPr lang="en-GB" sz="1500" i="1" dirty="0"/>
                        <a:t>l</a:t>
                      </a:r>
                    </a:p>
                  </a:txBody>
                  <a:tcPr/>
                </a:tc>
                <a:tc>
                  <a:txBody>
                    <a:bodyPr/>
                    <a:lstStyle/>
                    <a:p>
                      <a:pPr algn="ctr"/>
                      <a:r>
                        <a:rPr lang="en-GB" sz="1500" i="1" dirty="0"/>
                        <a:t>l</a:t>
                      </a:r>
                    </a:p>
                  </a:txBody>
                  <a:tcPr/>
                </a:tc>
                <a:extLst>
                  <a:ext uri="{0D108BD9-81ED-4DB2-BD59-A6C34878D82A}">
                    <a16:rowId xmlns:a16="http://schemas.microsoft.com/office/drawing/2014/main" val="10001"/>
                  </a:ext>
                </a:extLst>
              </a:tr>
              <a:tr h="370840">
                <a:tc>
                  <a:txBody>
                    <a:bodyPr/>
                    <a:lstStyle/>
                    <a:p>
                      <a:pPr algn="ctr"/>
                      <a:r>
                        <a:rPr lang="en-GB" sz="1500" i="1" baseline="0" dirty="0"/>
                        <a:t>a</a:t>
                      </a:r>
                    </a:p>
                  </a:txBody>
                  <a:tcPr/>
                </a:tc>
                <a:tc>
                  <a:txBody>
                    <a:bodyPr/>
                    <a:lstStyle/>
                    <a:p>
                      <a:pPr algn="ctr"/>
                      <a:r>
                        <a:rPr lang="en-GB" sz="1500" dirty="0"/>
                        <a:t>0.5</a:t>
                      </a:r>
                      <a:r>
                        <a:rPr lang="en-GB" sz="1500" i="1" dirty="0"/>
                        <a:t>l</a:t>
                      </a:r>
                    </a:p>
                  </a:txBody>
                  <a:tcPr/>
                </a:tc>
                <a:tc>
                  <a:txBody>
                    <a:bodyPr/>
                    <a:lstStyle/>
                    <a:p>
                      <a:pPr algn="ctr"/>
                      <a:r>
                        <a:rPr lang="en-GB" sz="1500" dirty="0"/>
                        <a:t>0.5</a:t>
                      </a:r>
                      <a:r>
                        <a:rPr lang="en-GB" sz="1500" i="1" dirty="0"/>
                        <a:t>l</a:t>
                      </a:r>
                      <a:endParaRPr lang="en-GB" sz="1500" dirty="0"/>
                    </a:p>
                  </a:txBody>
                  <a:tcPr/>
                </a:tc>
                <a:tc>
                  <a:txBody>
                    <a:bodyPr/>
                    <a:lstStyle/>
                    <a:p>
                      <a:pPr algn="ctr"/>
                      <a:r>
                        <a:rPr lang="en-GB" sz="1500" dirty="0"/>
                        <a:t>0.25</a:t>
                      </a:r>
                      <a:r>
                        <a:rPr lang="en-GB" sz="1500" i="1" dirty="0"/>
                        <a:t>l</a:t>
                      </a:r>
                    </a:p>
                  </a:txBody>
                  <a:tcPr/>
                </a:tc>
                <a:tc>
                  <a:txBody>
                    <a:bodyPr/>
                    <a:lstStyle/>
                    <a:p>
                      <a:pPr algn="ctr"/>
                      <a:r>
                        <a:rPr lang="en-GB" sz="1500" dirty="0"/>
                        <a:t>0.25</a:t>
                      </a:r>
                      <a:r>
                        <a:rPr lang="en-GB" sz="1500" i="1" dirty="0"/>
                        <a:t>l</a:t>
                      </a:r>
                      <a:endParaRPr lang="en-GB" sz="1500" dirty="0"/>
                    </a:p>
                  </a:txBody>
                  <a:tcPr/>
                </a:tc>
                <a:tc>
                  <a:txBody>
                    <a:bodyPr/>
                    <a:lstStyle/>
                    <a:p>
                      <a:pPr algn="ctr"/>
                      <a:r>
                        <a:rPr lang="en-GB" sz="1500" dirty="0"/>
                        <a:t>0.5</a:t>
                      </a:r>
                      <a:r>
                        <a:rPr lang="en-GB" sz="1500" i="1" dirty="0"/>
                        <a:t>l</a:t>
                      </a:r>
                      <a:endParaRPr lang="en-GB" sz="1500" dirty="0"/>
                    </a:p>
                  </a:txBody>
                  <a:tcPr/>
                </a:tc>
                <a:tc>
                  <a:txBody>
                    <a:bodyPr/>
                    <a:lstStyle/>
                    <a:p>
                      <a:pPr algn="ctr"/>
                      <a:r>
                        <a:rPr lang="en-GB" sz="1500" dirty="0"/>
                        <a:t>0.5</a:t>
                      </a:r>
                      <a:r>
                        <a:rPr lang="en-GB" sz="1500" i="1" dirty="0"/>
                        <a:t>l</a:t>
                      </a:r>
                      <a:endParaRPr lang="en-GB" sz="1500" dirty="0"/>
                    </a:p>
                  </a:txBody>
                  <a:tcPr/>
                </a:tc>
                <a:extLst>
                  <a:ext uri="{0D108BD9-81ED-4DB2-BD59-A6C34878D82A}">
                    <a16:rowId xmlns:a16="http://schemas.microsoft.com/office/drawing/2014/main" val="10002"/>
                  </a:ext>
                </a:extLst>
              </a:tr>
              <a:tr h="370840">
                <a:tc>
                  <a:txBody>
                    <a:bodyPr/>
                    <a:lstStyle/>
                    <a:p>
                      <a:pPr algn="ctr"/>
                      <a:r>
                        <a:rPr lang="en-GB" sz="1500" i="1" baseline="0" dirty="0"/>
                        <a:t>l</a:t>
                      </a:r>
                      <a:r>
                        <a:rPr lang="en-GB" sz="1500" i="1" baseline="-25000" dirty="0"/>
                        <a:t>x</a:t>
                      </a:r>
                      <a:r>
                        <a:rPr lang="en-GB" sz="1500" i="1" dirty="0"/>
                        <a:t>=m</a:t>
                      </a:r>
                      <a:r>
                        <a:rPr lang="en-GB" sz="1500" i="1" baseline="-25000" dirty="0"/>
                        <a:t>y</a:t>
                      </a:r>
                    </a:p>
                  </a:txBody>
                  <a:tcPr/>
                </a:tc>
                <a:tc>
                  <a:txBody>
                    <a:bodyPr/>
                    <a:lstStyle/>
                    <a:p>
                      <a:pPr algn="ctr"/>
                      <a:r>
                        <a:rPr lang="en-GB" sz="1500" dirty="0"/>
                        <a:t>0</a:t>
                      </a:r>
                    </a:p>
                  </a:txBody>
                  <a:tcPr/>
                </a:tc>
                <a:tc>
                  <a:txBody>
                    <a:bodyPr/>
                    <a:lstStyle/>
                    <a:p>
                      <a:pPr algn="ctr"/>
                      <a:r>
                        <a:rPr lang="en-GB" sz="1500" dirty="0"/>
                        <a:t>-0.7</a:t>
                      </a:r>
                    </a:p>
                  </a:txBody>
                  <a:tcPr/>
                </a:tc>
                <a:tc>
                  <a:txBody>
                    <a:bodyPr/>
                    <a:lstStyle/>
                    <a:p>
                      <a:pPr algn="ctr"/>
                      <a:r>
                        <a:rPr lang="en-GB" sz="1500" dirty="0"/>
                        <a:t>1</a:t>
                      </a:r>
                    </a:p>
                  </a:txBody>
                  <a:tcPr/>
                </a:tc>
                <a:tc>
                  <a:txBody>
                    <a:bodyPr/>
                    <a:lstStyle/>
                    <a:p>
                      <a:pPr algn="ctr"/>
                      <a:r>
                        <a:rPr lang="en-GB" sz="1500" dirty="0"/>
                        <a:t>1</a:t>
                      </a:r>
                    </a:p>
                  </a:txBody>
                  <a:tcPr/>
                </a:tc>
                <a:tc>
                  <a:txBody>
                    <a:bodyPr/>
                    <a:lstStyle/>
                    <a:p>
                      <a:pPr algn="ctr"/>
                      <a:r>
                        <a:rPr lang="en-GB" sz="1500" dirty="0"/>
                        <a:t>0</a:t>
                      </a:r>
                    </a:p>
                  </a:txBody>
                  <a:tcPr/>
                </a:tc>
                <a:tc>
                  <a:txBody>
                    <a:bodyPr/>
                    <a:lstStyle/>
                    <a:p>
                      <a:pPr algn="ctr"/>
                      <a:r>
                        <a:rPr lang="en-GB" sz="1500" dirty="0"/>
                        <a:t>0.7</a:t>
                      </a: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baseline="0" dirty="0"/>
                        <a:t>m</a:t>
                      </a:r>
                      <a:r>
                        <a:rPr lang="en-GB" sz="1500" i="1" baseline="-25000" dirty="0"/>
                        <a:t>x</a:t>
                      </a:r>
                      <a:r>
                        <a:rPr lang="en-GB" sz="1500" i="1" baseline="0" dirty="0"/>
                        <a:t>=-</a:t>
                      </a:r>
                      <a:r>
                        <a:rPr lang="en-GB" sz="1500" i="1" baseline="0" dirty="0" err="1"/>
                        <a:t>l</a:t>
                      </a:r>
                      <a:r>
                        <a:rPr lang="en-GB" sz="1500" i="1" baseline="-25000" dirty="0" err="1"/>
                        <a:t>y</a:t>
                      </a:r>
                      <a:endParaRPr lang="en-GB" sz="1500" i="1" baseline="-25000" dirty="0"/>
                    </a:p>
                  </a:txBody>
                  <a:tcPr/>
                </a:tc>
                <a:tc>
                  <a:txBody>
                    <a:bodyPr/>
                    <a:lstStyle/>
                    <a:p>
                      <a:pPr algn="ctr"/>
                      <a:r>
                        <a:rPr lang="en-GB" sz="1500" dirty="0"/>
                        <a:t>1</a:t>
                      </a:r>
                    </a:p>
                  </a:txBody>
                  <a:tcPr/>
                </a:tc>
                <a:tc>
                  <a:txBody>
                    <a:bodyPr/>
                    <a:lstStyle/>
                    <a:p>
                      <a:pPr algn="ctr"/>
                      <a:r>
                        <a:rPr lang="en-GB" sz="1500" dirty="0"/>
                        <a:t>0.7</a:t>
                      </a:r>
                    </a:p>
                  </a:txBody>
                  <a:tcPr/>
                </a:tc>
                <a:tc>
                  <a:txBody>
                    <a:bodyPr/>
                    <a:lstStyle/>
                    <a:p>
                      <a:pPr algn="ctr"/>
                      <a:r>
                        <a:rPr lang="en-GB" sz="1500" dirty="0"/>
                        <a:t>0</a:t>
                      </a:r>
                    </a:p>
                  </a:txBody>
                  <a:tcPr/>
                </a:tc>
                <a:tc>
                  <a:txBody>
                    <a:bodyPr/>
                    <a:lstStyle/>
                    <a:p>
                      <a:pPr algn="ctr"/>
                      <a:r>
                        <a:rPr lang="en-GB" sz="1500" dirty="0"/>
                        <a:t>0</a:t>
                      </a:r>
                    </a:p>
                  </a:txBody>
                  <a:tcPr/>
                </a:tc>
                <a:tc>
                  <a:txBody>
                    <a:bodyPr/>
                    <a:lstStyle/>
                    <a:p>
                      <a:pPr algn="ctr"/>
                      <a:r>
                        <a:rPr lang="en-GB" sz="1500" dirty="0"/>
                        <a:t>1</a:t>
                      </a:r>
                    </a:p>
                  </a:txBody>
                  <a:tcPr/>
                </a:tc>
                <a:tc>
                  <a:txBody>
                    <a:bodyPr/>
                    <a:lstStyle/>
                    <a:p>
                      <a:pPr algn="ctr"/>
                      <a:r>
                        <a:rPr lang="en-GB" sz="1500" dirty="0"/>
                        <a:t>0.7</a:t>
                      </a:r>
                    </a:p>
                  </a:txBody>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a:stretch>
            <a:fillRect/>
          </a:stretch>
        </p:blipFill>
        <p:spPr>
          <a:xfrm>
            <a:off x="5074465" y="1434971"/>
            <a:ext cx="3880626" cy="3028438"/>
          </a:xfrm>
          <a:prstGeom prst="rect">
            <a:avLst/>
          </a:prstGeom>
        </p:spPr>
      </p:pic>
    </p:spTree>
    <p:extLst>
      <p:ext uri="{BB962C8B-B14F-4D97-AF65-F5344CB8AC3E}">
        <p14:creationId xmlns:p14="http://schemas.microsoft.com/office/powerpoint/2010/main" val="42930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sz="quarter" idx="1"/>
          </p:nvPr>
        </p:nvSpPr>
        <p:spPr/>
        <p:txBody>
          <a:bodyPr/>
          <a:lstStyle/>
          <a:p>
            <a:r>
              <a:rPr lang="en-GB" dirty="0"/>
              <a:t>Refer to chapter 6 of Reference 1</a:t>
            </a:r>
          </a:p>
          <a:p>
            <a:r>
              <a:rPr lang="en-GB" dirty="0"/>
              <a:t>Refer to chapter 6 of Reference 2</a:t>
            </a:r>
          </a:p>
          <a:p>
            <a:r>
              <a:rPr lang="en-GB" dirty="0"/>
              <a:t>This method is used in most of commercially available FE based software to solve structural problems</a:t>
            </a:r>
          </a:p>
          <a:p>
            <a:r>
              <a:rPr lang="en-GB" dirty="0"/>
              <a:t>Some typical software in aerospace industry are;</a:t>
            </a:r>
          </a:p>
          <a:p>
            <a:pPr lvl="1"/>
            <a:r>
              <a:rPr lang="en-GB" dirty="0"/>
              <a:t>Altair </a:t>
            </a:r>
            <a:r>
              <a:rPr lang="en-GB" dirty="0" err="1"/>
              <a:t>HyperWorks</a:t>
            </a:r>
            <a:r>
              <a:rPr lang="en-GB" dirty="0"/>
              <a:t> (mostly for optimisation purposes)</a:t>
            </a:r>
          </a:p>
          <a:p>
            <a:pPr lvl="1"/>
            <a:r>
              <a:rPr lang="en-GB" dirty="0"/>
              <a:t>MSC Nastran (mostly for linear analysis)</a:t>
            </a:r>
          </a:p>
          <a:p>
            <a:pPr lvl="1"/>
            <a:r>
              <a:rPr lang="en-GB" dirty="0" err="1"/>
              <a:t>Abaqus</a:t>
            </a:r>
            <a:r>
              <a:rPr lang="en-GB" dirty="0"/>
              <a:t> (mostly for non-linear analysis)</a:t>
            </a:r>
          </a:p>
          <a:p>
            <a:pPr lvl="1"/>
            <a:r>
              <a:rPr lang="en-GB" dirty="0" err="1"/>
              <a:t>Ansys</a:t>
            </a:r>
            <a:r>
              <a:rPr lang="en-GB" dirty="0"/>
              <a:t> (mostly for non-linear analysis)</a:t>
            </a:r>
          </a:p>
          <a:p>
            <a:endParaRPr lang="en-GB" dirty="0"/>
          </a:p>
        </p:txBody>
      </p:sp>
      <p:sp>
        <p:nvSpPr>
          <p:cNvPr id="13" name="Slide Number Placeholder 12"/>
          <p:cNvSpPr>
            <a:spLocks noGrp="1"/>
          </p:cNvSpPr>
          <p:nvPr>
            <p:ph type="sldNum" sz="quarter" idx="12"/>
          </p:nvPr>
        </p:nvSpPr>
        <p:spPr/>
        <p:txBody>
          <a:bodyPr/>
          <a:lstStyle/>
          <a:p>
            <a:fld id="{46AA747D-AE3D-4D5D-8B12-85F07A6732DE}" type="slidenum">
              <a:rPr lang="en-GB" smtClean="0"/>
              <a:pPr/>
              <a:t>4</a:t>
            </a:fld>
            <a:endParaRPr lang="en-GB"/>
          </a:p>
        </p:txBody>
      </p:sp>
    </p:spTree>
    <p:extLst>
      <p:ext uri="{BB962C8B-B14F-4D97-AF65-F5344CB8AC3E}">
        <p14:creationId xmlns:p14="http://schemas.microsoft.com/office/powerpoint/2010/main" val="265014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40</a:t>
            </a:fld>
            <a:endParaRPr lang="en-GB"/>
          </a:p>
        </p:txBody>
      </p:sp>
      <p:sp>
        <p:nvSpPr>
          <p:cNvPr id="6" name="Content Placeholder 5"/>
          <p:cNvSpPr>
            <a:spLocks noGrp="1"/>
          </p:cNvSpPr>
          <p:nvPr>
            <p:ph sz="quarter" idx="1"/>
          </p:nvPr>
        </p:nvSpPr>
        <p:spPr/>
        <p:txBody>
          <a:bodyPr/>
          <a:lstStyle/>
          <a:p>
            <a:r>
              <a:rPr lang="en-GB" dirty="0"/>
              <a:t>We will do this for element 67 only and the rest is left to students;</a:t>
            </a:r>
          </a:p>
        </p:txBody>
      </p:sp>
      <p:pic>
        <p:nvPicPr>
          <p:cNvPr id="5" name="Content Placeholder 4"/>
          <p:cNvPicPr>
            <a:picLocks noChangeAspect="1" noChangeArrowheads="1"/>
          </p:cNvPicPr>
          <p:nvPr/>
        </p:nvPicPr>
        <p:blipFill>
          <a:blip r:embed="rId2" cstate="print"/>
          <a:srcRect l="17506"/>
          <a:stretch>
            <a:fillRect/>
          </a:stretch>
        </p:blipFill>
        <p:spPr bwMode="auto">
          <a:xfrm>
            <a:off x="6042728" y="2286000"/>
            <a:ext cx="2762944" cy="2273003"/>
          </a:xfrm>
          <a:prstGeom prst="rect">
            <a:avLst/>
          </a:prstGeom>
          <a:noFill/>
          <a:ln w="38100">
            <a:solidFill>
              <a:srgbClr val="7030A0"/>
            </a:solid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835240134"/>
              </p:ext>
            </p:extLst>
          </p:nvPr>
        </p:nvGraphicFramePr>
        <p:xfrm>
          <a:off x="685800" y="2495402"/>
          <a:ext cx="1937657" cy="18542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tblGrid>
              <a:tr h="370840">
                <a:tc>
                  <a:txBody>
                    <a:bodyPr/>
                    <a:lstStyle/>
                    <a:p>
                      <a:pPr algn="ctr"/>
                      <a:r>
                        <a:rPr lang="en-GB" sz="1500" dirty="0"/>
                        <a:t>member</a:t>
                      </a:r>
                    </a:p>
                  </a:txBody>
                  <a:tcPr/>
                </a:tc>
                <a:tc>
                  <a:txBody>
                    <a:bodyPr/>
                    <a:lstStyle/>
                    <a:p>
                      <a:pPr algn="ctr"/>
                      <a:r>
                        <a:rPr lang="en-GB" sz="1500" dirty="0"/>
                        <a:t>67</a:t>
                      </a:r>
                    </a:p>
                  </a:txBody>
                  <a:tcPr/>
                </a:tc>
                <a:extLst>
                  <a:ext uri="{0D108BD9-81ED-4DB2-BD59-A6C34878D82A}">
                    <a16:rowId xmlns:a16="http://schemas.microsoft.com/office/drawing/2014/main" val="10000"/>
                  </a:ext>
                </a:extLst>
              </a:tr>
              <a:tr h="370840">
                <a:tc>
                  <a:txBody>
                    <a:bodyPr/>
                    <a:lstStyle/>
                    <a:p>
                      <a:pPr algn="ctr"/>
                      <a:r>
                        <a:rPr lang="en-GB" sz="1500" dirty="0"/>
                        <a:t>Length</a:t>
                      </a:r>
                    </a:p>
                  </a:txBody>
                  <a:tcPr/>
                </a:tc>
                <a:tc>
                  <a:txBody>
                    <a:bodyPr/>
                    <a:lstStyle/>
                    <a:p>
                      <a:pPr algn="ctr"/>
                      <a:r>
                        <a:rPr lang="en-GB" sz="1500" i="1" dirty="0"/>
                        <a:t>l</a:t>
                      </a:r>
                    </a:p>
                  </a:txBody>
                  <a:tcPr/>
                </a:tc>
                <a:extLst>
                  <a:ext uri="{0D108BD9-81ED-4DB2-BD59-A6C34878D82A}">
                    <a16:rowId xmlns:a16="http://schemas.microsoft.com/office/drawing/2014/main" val="10001"/>
                  </a:ext>
                </a:extLst>
              </a:tr>
              <a:tr h="370840">
                <a:tc>
                  <a:txBody>
                    <a:bodyPr/>
                    <a:lstStyle/>
                    <a:p>
                      <a:pPr algn="ctr"/>
                      <a:r>
                        <a:rPr lang="en-GB" sz="1500" i="1" baseline="0" dirty="0"/>
                        <a:t>a</a:t>
                      </a:r>
                    </a:p>
                  </a:txBody>
                  <a:tcPr/>
                </a:tc>
                <a:tc>
                  <a:txBody>
                    <a:bodyPr/>
                    <a:lstStyle/>
                    <a:p>
                      <a:pPr algn="ctr"/>
                      <a:r>
                        <a:rPr lang="en-GB" sz="1500" dirty="0"/>
                        <a:t>0.5</a:t>
                      </a:r>
                      <a:r>
                        <a:rPr lang="en-GB" sz="1500" i="1" dirty="0"/>
                        <a:t>l</a:t>
                      </a:r>
                      <a:endParaRPr lang="en-GB" sz="1500" dirty="0"/>
                    </a:p>
                  </a:txBody>
                  <a:tcPr/>
                </a:tc>
                <a:extLst>
                  <a:ext uri="{0D108BD9-81ED-4DB2-BD59-A6C34878D82A}">
                    <a16:rowId xmlns:a16="http://schemas.microsoft.com/office/drawing/2014/main" val="10002"/>
                  </a:ext>
                </a:extLst>
              </a:tr>
              <a:tr h="370840">
                <a:tc>
                  <a:txBody>
                    <a:bodyPr/>
                    <a:lstStyle/>
                    <a:p>
                      <a:pPr algn="ctr"/>
                      <a:r>
                        <a:rPr lang="en-GB" sz="1500" i="1" baseline="0" dirty="0"/>
                        <a:t>l</a:t>
                      </a:r>
                      <a:r>
                        <a:rPr lang="en-GB" sz="1500" i="1" baseline="-25000" dirty="0"/>
                        <a:t>x</a:t>
                      </a:r>
                      <a:r>
                        <a:rPr lang="en-GB" sz="1500" i="1" dirty="0"/>
                        <a:t>=m</a:t>
                      </a:r>
                      <a:r>
                        <a:rPr lang="en-GB" sz="1500" i="1" baseline="-25000" dirty="0"/>
                        <a:t>y</a:t>
                      </a:r>
                    </a:p>
                  </a:txBody>
                  <a:tcPr/>
                </a:tc>
                <a:tc>
                  <a:txBody>
                    <a:bodyPr/>
                    <a:lstStyle/>
                    <a:p>
                      <a:pPr algn="ctr"/>
                      <a:r>
                        <a:rPr lang="en-GB" sz="1500" dirty="0"/>
                        <a:t>0.7</a:t>
                      </a: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i="1" baseline="0" dirty="0"/>
                        <a:t>m</a:t>
                      </a:r>
                      <a:r>
                        <a:rPr lang="en-GB" sz="1500" i="1" baseline="-25000" dirty="0"/>
                        <a:t>x</a:t>
                      </a:r>
                      <a:r>
                        <a:rPr lang="en-GB" sz="1500" i="1" baseline="0" dirty="0"/>
                        <a:t>=-</a:t>
                      </a:r>
                      <a:r>
                        <a:rPr lang="en-GB" sz="1500" i="1" baseline="0" dirty="0" err="1"/>
                        <a:t>l</a:t>
                      </a:r>
                      <a:r>
                        <a:rPr lang="en-GB" sz="1500" i="1" baseline="-25000" dirty="0" err="1"/>
                        <a:t>y</a:t>
                      </a:r>
                      <a:endParaRPr lang="en-GB" sz="1500" i="1" baseline="-25000" dirty="0"/>
                    </a:p>
                  </a:txBody>
                  <a:tcPr/>
                </a:tc>
                <a:tc>
                  <a:txBody>
                    <a:bodyPr/>
                    <a:lstStyle/>
                    <a:p>
                      <a:pPr algn="ctr"/>
                      <a:r>
                        <a:rPr lang="en-GB" sz="1500" dirty="0"/>
                        <a:t>0.7</a:t>
                      </a:r>
                    </a:p>
                  </a:txBody>
                  <a:tcPr/>
                </a:tc>
                <a:extLst>
                  <a:ext uri="{0D108BD9-81ED-4DB2-BD59-A6C34878D82A}">
                    <a16:rowId xmlns:a16="http://schemas.microsoft.com/office/drawing/2014/main" val="10004"/>
                  </a:ext>
                </a:extLst>
              </a:tr>
            </a:tbl>
          </a:graphicData>
        </a:graphic>
      </p:graphicFrame>
      <p:pic>
        <p:nvPicPr>
          <p:cNvPr id="11" name="Picture 10"/>
          <p:cNvPicPr>
            <a:picLocks noChangeAspect="1"/>
          </p:cNvPicPr>
          <p:nvPr/>
        </p:nvPicPr>
        <p:blipFill rotWithShape="1">
          <a:blip r:embed="rId3"/>
          <a:srcRect l="5416" t="23356" r="53334" b="55162"/>
          <a:stretch/>
        </p:blipFill>
        <p:spPr>
          <a:xfrm>
            <a:off x="1654628" y="4695152"/>
            <a:ext cx="5562600" cy="1629448"/>
          </a:xfrm>
          <a:prstGeom prst="rect">
            <a:avLst/>
          </a:prstGeom>
          <a:ln>
            <a:solidFill>
              <a:schemeClr val="tx1"/>
            </a:solidFill>
          </a:ln>
        </p:spPr>
      </p:pic>
    </p:spTree>
    <p:extLst>
      <p:ext uri="{BB962C8B-B14F-4D97-AF65-F5344CB8AC3E}">
        <p14:creationId xmlns:p14="http://schemas.microsoft.com/office/powerpoint/2010/main" val="7518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41</a:t>
            </a:fld>
            <a:endParaRPr lang="en-GB"/>
          </a:p>
        </p:txBody>
      </p:sp>
      <p:sp>
        <p:nvSpPr>
          <p:cNvPr id="4" name="Content Placeholder 3"/>
          <p:cNvSpPr>
            <a:spLocks noGrp="1"/>
          </p:cNvSpPr>
          <p:nvPr>
            <p:ph sz="quarter" idx="1"/>
          </p:nvPr>
        </p:nvSpPr>
        <p:spPr/>
        <p:txBody>
          <a:bodyPr/>
          <a:lstStyle/>
          <a:p>
            <a:r>
              <a:rPr lang="en-GB" dirty="0"/>
              <a:t>Now we have stiffness matrix in local coordinate system. Let’s transform it to global system;</a:t>
            </a:r>
          </a:p>
        </p:txBody>
      </p:sp>
      <p:pic>
        <p:nvPicPr>
          <p:cNvPr id="5" name="Picture 7"/>
          <p:cNvPicPr>
            <a:picLocks noChangeAspect="1" noChangeArrowheads="1"/>
          </p:cNvPicPr>
          <p:nvPr/>
        </p:nvPicPr>
        <p:blipFill>
          <a:blip r:embed="rId2" cstate="print"/>
          <a:srcRect b="66667"/>
          <a:stretch>
            <a:fillRect/>
          </a:stretch>
        </p:blipFill>
        <p:spPr bwMode="auto">
          <a:xfrm>
            <a:off x="299489" y="2438400"/>
            <a:ext cx="1514475" cy="533400"/>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299489" y="4572000"/>
            <a:ext cx="2819400" cy="1999539"/>
          </a:xfrm>
          <a:prstGeom prst="rect">
            <a:avLst/>
          </a:prstGeom>
          <a:noFill/>
          <a:ln w="9525">
            <a:solidFill>
              <a:schemeClr val="tx1"/>
            </a:solidFill>
            <a:miter lim="800000"/>
            <a:headEnd/>
            <a:tailEnd/>
          </a:ln>
        </p:spPr>
      </p:pic>
      <p:pic>
        <p:nvPicPr>
          <p:cNvPr id="8" name="Picture 7"/>
          <p:cNvPicPr>
            <a:picLocks noChangeAspect="1"/>
          </p:cNvPicPr>
          <p:nvPr/>
        </p:nvPicPr>
        <p:blipFill rotWithShape="1">
          <a:blip r:embed="rId4"/>
          <a:srcRect l="5844" t="26638" r="52839" b="52071"/>
          <a:stretch/>
        </p:blipFill>
        <p:spPr>
          <a:xfrm>
            <a:off x="3600132" y="2514845"/>
            <a:ext cx="5257801" cy="1524000"/>
          </a:xfrm>
          <a:prstGeom prst="rect">
            <a:avLst/>
          </a:prstGeom>
          <a:ln>
            <a:solidFill>
              <a:schemeClr val="tx1"/>
            </a:solidFill>
          </a:ln>
        </p:spPr>
      </p:pic>
      <p:pic>
        <p:nvPicPr>
          <p:cNvPr id="9" name="Picture 8"/>
          <p:cNvPicPr>
            <a:picLocks noChangeAspect="1"/>
          </p:cNvPicPr>
          <p:nvPr/>
        </p:nvPicPr>
        <p:blipFill rotWithShape="1">
          <a:blip r:embed="rId5"/>
          <a:srcRect l="5519" t="55352" r="53256" b="21353"/>
          <a:stretch/>
        </p:blipFill>
        <p:spPr>
          <a:xfrm>
            <a:off x="3600131" y="4267200"/>
            <a:ext cx="5236051" cy="1616804"/>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a:off x="299489" y="3031391"/>
            <a:ext cx="1548000" cy="1481019"/>
          </a:xfrm>
          <a:prstGeom prst="rect">
            <a:avLst/>
          </a:prstGeom>
          <a:ln>
            <a:solidFill>
              <a:schemeClr val="tx1"/>
            </a:solidFill>
          </a:ln>
        </p:spPr>
      </p:pic>
    </p:spTree>
    <p:extLst>
      <p:ext uri="{BB962C8B-B14F-4D97-AF65-F5344CB8AC3E}">
        <p14:creationId xmlns:p14="http://schemas.microsoft.com/office/powerpoint/2010/main" val="22771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42</a:t>
            </a:fld>
            <a:endParaRPr lang="en-GB"/>
          </a:p>
        </p:txBody>
      </p:sp>
      <p:pic>
        <p:nvPicPr>
          <p:cNvPr id="5" name="Picture 4"/>
          <p:cNvPicPr>
            <a:picLocks noChangeAspect="1"/>
          </p:cNvPicPr>
          <p:nvPr/>
        </p:nvPicPr>
        <p:blipFill rotWithShape="1">
          <a:blip r:embed="rId2"/>
          <a:srcRect l="2917" t="38524" r="67497" b="45178"/>
          <a:stretch/>
        </p:blipFill>
        <p:spPr>
          <a:xfrm>
            <a:off x="228600" y="1600200"/>
            <a:ext cx="5410200" cy="1676400"/>
          </a:xfrm>
          <a:prstGeom prst="rect">
            <a:avLst/>
          </a:prstGeom>
          <a:ln>
            <a:solidFill>
              <a:schemeClr val="tx1"/>
            </a:solidFill>
          </a:ln>
        </p:spPr>
      </p:pic>
      <p:pic>
        <p:nvPicPr>
          <p:cNvPr id="6" name="Picture 5"/>
          <p:cNvPicPr>
            <a:picLocks noChangeAspect="1"/>
          </p:cNvPicPr>
          <p:nvPr/>
        </p:nvPicPr>
        <p:blipFill rotWithShape="1">
          <a:blip r:embed="rId2"/>
          <a:srcRect l="36255" t="38523" r="35825" b="45179"/>
          <a:stretch/>
        </p:blipFill>
        <p:spPr>
          <a:xfrm>
            <a:off x="762000" y="3305175"/>
            <a:ext cx="4876800" cy="1676400"/>
          </a:xfrm>
          <a:prstGeom prst="rect">
            <a:avLst/>
          </a:prstGeom>
          <a:ln>
            <a:solidFill>
              <a:schemeClr val="tx1"/>
            </a:solidFill>
          </a:ln>
        </p:spPr>
      </p:pic>
      <p:pic>
        <p:nvPicPr>
          <p:cNvPr id="7" name="Picture 6"/>
          <p:cNvPicPr>
            <a:picLocks noChangeAspect="1"/>
          </p:cNvPicPr>
          <p:nvPr/>
        </p:nvPicPr>
        <p:blipFill rotWithShape="1">
          <a:blip r:embed="rId2"/>
          <a:srcRect l="67855" t="38893" r="5635" b="45921"/>
          <a:stretch/>
        </p:blipFill>
        <p:spPr>
          <a:xfrm>
            <a:off x="720725" y="5029200"/>
            <a:ext cx="4918075" cy="1562100"/>
          </a:xfrm>
          <a:prstGeom prst="rect">
            <a:avLst/>
          </a:prstGeom>
          <a:ln>
            <a:solidFill>
              <a:schemeClr val="tx1"/>
            </a:solidFill>
          </a:ln>
        </p:spPr>
      </p:pic>
      <p:sp>
        <p:nvSpPr>
          <p:cNvPr id="8" name="Multiply 7"/>
          <p:cNvSpPr/>
          <p:nvPr/>
        </p:nvSpPr>
        <p:spPr>
          <a:xfrm>
            <a:off x="5562600" y="2080345"/>
            <a:ext cx="762000" cy="891455"/>
          </a:xfrm>
          <a:prstGeom prst="mathMultiply">
            <a:avLst>
              <a:gd name="adj1" fmla="val 4770"/>
            </a:avLst>
          </a:prstGeom>
          <a:solidFill>
            <a:srgbClr val="002060"/>
          </a:solidFill>
          <a:ln>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y 8"/>
          <p:cNvSpPr/>
          <p:nvPr/>
        </p:nvSpPr>
        <p:spPr>
          <a:xfrm>
            <a:off x="5562600" y="3609975"/>
            <a:ext cx="762000" cy="891455"/>
          </a:xfrm>
          <a:prstGeom prst="mathMultiply">
            <a:avLst>
              <a:gd name="adj1" fmla="val 4770"/>
            </a:avLst>
          </a:prstGeom>
          <a:solidFill>
            <a:srgbClr val="002060"/>
          </a:solidFill>
          <a:ln>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5584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43</a:t>
            </a:fld>
            <a:endParaRPr lang="en-GB"/>
          </a:p>
        </p:txBody>
      </p:sp>
      <p:sp>
        <p:nvSpPr>
          <p:cNvPr id="4" name="Content Placeholder 3"/>
          <p:cNvSpPr>
            <a:spLocks noGrp="1"/>
          </p:cNvSpPr>
          <p:nvPr>
            <p:ph sz="quarter" idx="1"/>
          </p:nvPr>
        </p:nvSpPr>
        <p:spPr/>
        <p:txBody>
          <a:bodyPr/>
          <a:lstStyle/>
          <a:p>
            <a:r>
              <a:rPr lang="en-GB" dirty="0"/>
              <a:t>After performing similar procedure for all members and obtaining global stiffness matrix of each member, each individual stiffness need to be assembled as elaborated for truss structures lecture to give final global stiffness of entire structure.</a:t>
            </a:r>
          </a:p>
        </p:txBody>
      </p:sp>
    </p:spTree>
    <p:extLst>
      <p:ext uri="{BB962C8B-B14F-4D97-AF65-F5344CB8AC3E}">
        <p14:creationId xmlns:p14="http://schemas.microsoft.com/office/powerpoint/2010/main" val="2946163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4a</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44</a:t>
            </a:fld>
            <a:endParaRPr lang="en-GB"/>
          </a:p>
        </p:txBody>
      </p:sp>
      <p:sp>
        <p:nvSpPr>
          <p:cNvPr id="4" name="Content Placeholder 3"/>
          <p:cNvSpPr>
            <a:spLocks noGrp="1"/>
          </p:cNvSpPr>
          <p:nvPr>
            <p:ph sz="quarter" idx="1"/>
          </p:nvPr>
        </p:nvSpPr>
        <p:spPr/>
        <p:txBody>
          <a:bodyPr/>
          <a:lstStyle/>
          <a:p>
            <a:r>
              <a:rPr lang="en-GB" dirty="0"/>
              <a:t>Open and follow instructions given in pdf file for modelling frame structures uploaded on blackboard</a:t>
            </a:r>
          </a:p>
        </p:txBody>
      </p:sp>
    </p:spTree>
    <p:extLst>
      <p:ext uri="{BB962C8B-B14F-4D97-AF65-F5344CB8AC3E}">
        <p14:creationId xmlns:p14="http://schemas.microsoft.com/office/powerpoint/2010/main" val="3886304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4b</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45</a:t>
            </a:fld>
            <a:endParaRPr lang="en-GB"/>
          </a:p>
        </p:txBody>
      </p:sp>
      <p:sp>
        <p:nvSpPr>
          <p:cNvPr id="4" name="Content Placeholder 3"/>
          <p:cNvSpPr>
            <a:spLocks noGrp="1"/>
          </p:cNvSpPr>
          <p:nvPr>
            <p:ph sz="quarter" idx="1"/>
          </p:nvPr>
        </p:nvSpPr>
        <p:spPr/>
        <p:txBody>
          <a:bodyPr/>
          <a:lstStyle/>
          <a:p>
            <a:r>
              <a:rPr lang="en-US" dirty="0"/>
              <a:t>Model the frame structure in </a:t>
            </a:r>
            <a:r>
              <a:rPr lang="en-US" dirty="0" err="1"/>
              <a:t>Abaqus</a:t>
            </a:r>
            <a:r>
              <a:rPr lang="en-US" dirty="0"/>
              <a:t> and extract end moments in the members of the frame; all members have the same flexural rigidity, </a:t>
            </a:r>
            <a:r>
              <a:rPr lang="en-US" i="1" dirty="0"/>
              <a:t>EI</a:t>
            </a:r>
            <a:r>
              <a:rPr lang="en-US" dirty="0"/>
              <a:t>.</a:t>
            </a:r>
            <a:endParaRPr lang="en-GB" dirty="0"/>
          </a:p>
        </p:txBody>
      </p:sp>
      <p:pic>
        <p:nvPicPr>
          <p:cNvPr id="6" name="Picture 5"/>
          <p:cNvPicPr>
            <a:picLocks noChangeAspect="1"/>
          </p:cNvPicPr>
          <p:nvPr/>
        </p:nvPicPr>
        <p:blipFill>
          <a:blip r:embed="rId2"/>
          <a:stretch>
            <a:fillRect/>
          </a:stretch>
        </p:blipFill>
        <p:spPr>
          <a:xfrm>
            <a:off x="2243048" y="2847975"/>
            <a:ext cx="4923809" cy="307619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524000" y="6013323"/>
            <a:ext cx="6361905" cy="609524"/>
          </a:xfrm>
          <a:prstGeom prst="rect">
            <a:avLst/>
          </a:prstGeom>
          <a:ln>
            <a:solidFill>
              <a:schemeClr val="tx1"/>
            </a:solidFill>
          </a:ln>
        </p:spPr>
      </p:pic>
    </p:spTree>
    <p:extLst>
      <p:ext uri="{BB962C8B-B14F-4D97-AF65-F5344CB8AC3E}">
        <p14:creationId xmlns:p14="http://schemas.microsoft.com/office/powerpoint/2010/main" val="2960187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4c</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46</a:t>
            </a:fld>
            <a:endParaRPr lang="en-GB"/>
          </a:p>
        </p:txBody>
      </p:sp>
      <p:sp>
        <p:nvSpPr>
          <p:cNvPr id="4" name="Content Placeholder 3"/>
          <p:cNvSpPr>
            <a:spLocks noGrp="1"/>
          </p:cNvSpPr>
          <p:nvPr>
            <p:ph sz="quarter" idx="1"/>
          </p:nvPr>
        </p:nvSpPr>
        <p:spPr/>
        <p:txBody>
          <a:bodyPr/>
          <a:lstStyle/>
          <a:p>
            <a:r>
              <a:rPr lang="en-US" dirty="0"/>
              <a:t>The symmetrical rigid jointed structure is </a:t>
            </a:r>
            <a:r>
              <a:rPr lang="en-US" dirty="0" err="1"/>
              <a:t>encastré</a:t>
            </a:r>
            <a:r>
              <a:rPr lang="en-US" dirty="0"/>
              <a:t> at 6, 7, 8 and 9 and rests on simple supports at 1, 2, 4 and 5. It is loaded with a vertical point </a:t>
            </a:r>
            <a:r>
              <a:rPr lang="en-GB" dirty="0"/>
              <a:t>load </a:t>
            </a:r>
            <a:r>
              <a:rPr lang="en-GB" i="1" dirty="0"/>
              <a:t>P </a:t>
            </a:r>
            <a:r>
              <a:rPr lang="en-GB" dirty="0"/>
              <a:t>at 3. </a:t>
            </a:r>
            <a:r>
              <a:rPr lang="en-US" dirty="0"/>
              <a:t>Use </a:t>
            </a:r>
            <a:r>
              <a:rPr lang="en-US" dirty="0" err="1"/>
              <a:t>Abaqus</a:t>
            </a:r>
            <a:r>
              <a:rPr lang="en-US" dirty="0"/>
              <a:t> to find the displacements of the structure and hence calculate the support reactions and the forces in all the members. Plot the bending moment diagram for 123. All members have the same section properties and </a:t>
            </a:r>
            <a:r>
              <a:rPr lang="en-US" i="1" dirty="0"/>
              <a:t>GJ </a:t>
            </a:r>
            <a:r>
              <a:rPr lang="en-US" dirty="0"/>
              <a:t>=0</a:t>
            </a:r>
            <a:r>
              <a:rPr lang="en-US" i="1" dirty="0"/>
              <a:t>.</a:t>
            </a:r>
            <a:r>
              <a:rPr lang="en-US" dirty="0"/>
              <a:t>8</a:t>
            </a:r>
            <a:r>
              <a:rPr lang="en-US" i="1" dirty="0"/>
              <a:t>EI</a:t>
            </a:r>
            <a:r>
              <a:rPr lang="en-US" dirty="0"/>
              <a:t>.</a:t>
            </a:r>
            <a:endParaRPr lang="en-GB" dirty="0"/>
          </a:p>
        </p:txBody>
      </p:sp>
    </p:spTree>
    <p:extLst>
      <p:ext uri="{BB962C8B-B14F-4D97-AF65-F5344CB8AC3E}">
        <p14:creationId xmlns:p14="http://schemas.microsoft.com/office/powerpoint/2010/main" val="3448091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4c</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47</a:t>
            </a:fld>
            <a:endParaRPr lang="en-GB"/>
          </a:p>
        </p:txBody>
      </p:sp>
      <p:pic>
        <p:nvPicPr>
          <p:cNvPr id="6" name="Picture 5"/>
          <p:cNvPicPr>
            <a:picLocks noChangeAspect="1"/>
          </p:cNvPicPr>
          <p:nvPr/>
        </p:nvPicPr>
        <p:blipFill>
          <a:blip r:embed="rId2"/>
          <a:stretch>
            <a:fillRect/>
          </a:stretch>
        </p:blipFill>
        <p:spPr>
          <a:xfrm>
            <a:off x="1558217" y="1630464"/>
            <a:ext cx="6064142" cy="3524067"/>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558217" y="5254587"/>
            <a:ext cx="2209524" cy="552381"/>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5123526" y="5254587"/>
            <a:ext cx="2498833" cy="533333"/>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2709335" y="5935580"/>
            <a:ext cx="3761905" cy="304762"/>
          </a:xfrm>
          <a:prstGeom prst="rect">
            <a:avLst/>
          </a:prstGeom>
          <a:ln>
            <a:solidFill>
              <a:schemeClr val="tx1"/>
            </a:solidFill>
          </a:ln>
        </p:spPr>
      </p:pic>
    </p:spTree>
    <p:extLst>
      <p:ext uri="{BB962C8B-B14F-4D97-AF65-F5344CB8AC3E}">
        <p14:creationId xmlns:p14="http://schemas.microsoft.com/office/powerpoint/2010/main" val="178864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5</a:t>
            </a:fld>
            <a:endParaRPr lang="en-GB"/>
          </a:p>
        </p:txBody>
      </p:sp>
      <p:pic>
        <p:nvPicPr>
          <p:cNvPr id="5" name="Content Placeholder 4"/>
          <p:cNvPicPr>
            <a:picLocks noGrp="1" noChangeAspect="1"/>
          </p:cNvPicPr>
          <p:nvPr>
            <p:ph sz="quarter" idx="1"/>
          </p:nvPr>
        </p:nvPicPr>
        <p:blipFill>
          <a:blip r:embed="rId2" cstate="print"/>
          <a:stretch>
            <a:fillRect/>
          </a:stretch>
        </p:blipFill>
        <p:spPr>
          <a:xfrm>
            <a:off x="457676" y="1447800"/>
            <a:ext cx="3809524" cy="2257143"/>
          </a:xfrm>
          <a:prstGeom prst="rect">
            <a:avLst/>
          </a:prstGeom>
          <a:noFill/>
          <a:ln w="19050">
            <a:solidFill>
              <a:schemeClr val="tx1"/>
            </a:solidFill>
          </a:ln>
        </p:spPr>
      </p:pic>
      <p:pic>
        <p:nvPicPr>
          <p:cNvPr id="7170" name="Picture 2"/>
          <p:cNvPicPr>
            <a:picLocks noChangeAspect="1" noChangeArrowheads="1"/>
          </p:cNvPicPr>
          <p:nvPr/>
        </p:nvPicPr>
        <p:blipFill>
          <a:blip r:embed="rId3" cstate="print"/>
          <a:srcRect/>
          <a:stretch>
            <a:fillRect/>
          </a:stretch>
        </p:blipFill>
        <p:spPr bwMode="auto">
          <a:xfrm>
            <a:off x="5486400" y="1371600"/>
            <a:ext cx="3228975" cy="4975518"/>
          </a:xfrm>
          <a:prstGeom prst="rect">
            <a:avLst/>
          </a:prstGeom>
          <a:noFill/>
          <a:ln w="19050">
            <a:solidFill>
              <a:schemeClr val="tx1"/>
            </a:solidFill>
            <a:miter lim="800000"/>
            <a:headEnd/>
            <a:tailEnd/>
          </a:ln>
        </p:spPr>
      </p:pic>
      <p:pic>
        <p:nvPicPr>
          <p:cNvPr id="7172" name="Picture 4" descr="Image result for space frame"/>
          <p:cNvPicPr>
            <a:picLocks noChangeAspect="1" noChangeArrowheads="1"/>
          </p:cNvPicPr>
          <p:nvPr/>
        </p:nvPicPr>
        <p:blipFill>
          <a:blip r:embed="rId4" cstate="print"/>
          <a:srcRect/>
          <a:stretch>
            <a:fillRect/>
          </a:stretch>
        </p:blipFill>
        <p:spPr bwMode="auto">
          <a:xfrm>
            <a:off x="177800" y="3463725"/>
            <a:ext cx="3860800" cy="2895600"/>
          </a:xfrm>
          <a:prstGeom prst="rect">
            <a:avLst/>
          </a:prstGeom>
          <a:noFill/>
          <a:ln w="19050">
            <a:solidFill>
              <a:schemeClr val="tx1"/>
            </a:solidFill>
          </a:ln>
        </p:spPr>
      </p:pic>
    </p:spTree>
    <p:extLst>
      <p:ext uri="{BB962C8B-B14F-4D97-AF65-F5344CB8AC3E}">
        <p14:creationId xmlns:p14="http://schemas.microsoft.com/office/powerpoint/2010/main" val="379314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a:t>
            </a:fld>
            <a:endParaRPr lang="en-GB"/>
          </a:p>
        </p:txBody>
      </p:sp>
      <p:pic>
        <p:nvPicPr>
          <p:cNvPr id="5" name="Picture 6" descr="Image result for space frame"/>
          <p:cNvPicPr>
            <a:picLocks noGrp="1" noChangeAspect="1" noChangeArrowheads="1"/>
          </p:cNvPicPr>
          <p:nvPr>
            <p:ph sz="quarter" idx="1"/>
          </p:nvPr>
        </p:nvPicPr>
        <p:blipFill>
          <a:blip r:embed="rId2" cstate="print"/>
          <a:srcRect/>
          <a:stretch>
            <a:fillRect/>
          </a:stretch>
        </p:blipFill>
        <p:spPr bwMode="auto">
          <a:xfrm>
            <a:off x="304800" y="1600200"/>
            <a:ext cx="4973808" cy="3121025"/>
          </a:xfrm>
          <a:prstGeom prst="rect">
            <a:avLst/>
          </a:prstGeom>
          <a:noFill/>
          <a:ln w="19050">
            <a:solidFill>
              <a:schemeClr val="tx1"/>
            </a:solidFill>
          </a:ln>
        </p:spPr>
      </p:pic>
      <p:pic>
        <p:nvPicPr>
          <p:cNvPr id="93186" name="Picture 2" descr="Image result for space frame"/>
          <p:cNvPicPr>
            <a:picLocks noChangeAspect="1" noChangeArrowheads="1"/>
          </p:cNvPicPr>
          <p:nvPr/>
        </p:nvPicPr>
        <p:blipFill>
          <a:blip r:embed="rId3" cstate="print"/>
          <a:srcRect/>
          <a:stretch>
            <a:fillRect/>
          </a:stretch>
        </p:blipFill>
        <p:spPr bwMode="auto">
          <a:xfrm>
            <a:off x="5486400" y="3733800"/>
            <a:ext cx="3333750" cy="2505076"/>
          </a:xfrm>
          <a:prstGeom prst="rect">
            <a:avLst/>
          </a:prstGeom>
          <a:noFill/>
          <a:ln w="19050">
            <a:solidFill>
              <a:schemeClr val="tx1"/>
            </a:solidFill>
          </a:ln>
        </p:spPr>
      </p:pic>
      <p:sp>
        <p:nvSpPr>
          <p:cNvPr id="7" name="TextBox 6"/>
          <p:cNvSpPr txBox="1"/>
          <p:nvPr/>
        </p:nvSpPr>
        <p:spPr>
          <a:xfrm>
            <a:off x="457200" y="1828800"/>
            <a:ext cx="2057400" cy="369332"/>
          </a:xfrm>
          <a:prstGeom prst="rect">
            <a:avLst/>
          </a:prstGeom>
          <a:noFill/>
        </p:spPr>
        <p:txBody>
          <a:bodyPr wrap="square" rtlCol="0">
            <a:spAutoFit/>
          </a:bodyPr>
          <a:lstStyle/>
          <a:p>
            <a:r>
              <a:rPr lang="en-GB" dirty="0"/>
              <a:t>Car chassis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7</a:t>
            </a:fld>
            <a:endParaRPr lang="en-GB"/>
          </a:p>
        </p:txBody>
      </p:sp>
      <p:sp>
        <p:nvSpPr>
          <p:cNvPr id="4" name="Content Placeholder 3"/>
          <p:cNvSpPr>
            <a:spLocks noGrp="1"/>
          </p:cNvSpPr>
          <p:nvPr>
            <p:ph sz="quarter" idx="1"/>
          </p:nvPr>
        </p:nvSpPr>
        <p:spPr/>
        <p:txBody>
          <a:bodyPr/>
          <a:lstStyle/>
          <a:p>
            <a:endParaRPr lang="en-GB" dirty="0"/>
          </a:p>
        </p:txBody>
      </p:sp>
      <p:pic>
        <p:nvPicPr>
          <p:cNvPr id="109572" name="Picture 4" descr="Image result for aircraft space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 y="1524000"/>
            <a:ext cx="3943350" cy="2762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574" name="Picture 6" descr="Image result for aircraft space 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888" y="1527048"/>
            <a:ext cx="3973147" cy="3297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576" name="Picture 8" descr="Image result for aircraft space 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 y="4351178"/>
            <a:ext cx="3227089" cy="2124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9578" name="Picture 10" descr="Image result for aircraft space fr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600" y="4056490"/>
            <a:ext cx="3567722" cy="2557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8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8</a:t>
            </a:fld>
            <a:endParaRPr lang="en-GB"/>
          </a:p>
        </p:txBody>
      </p:sp>
      <p:sp>
        <p:nvSpPr>
          <p:cNvPr id="4" name="Content Placeholder 3"/>
          <p:cNvSpPr>
            <a:spLocks noGrp="1"/>
          </p:cNvSpPr>
          <p:nvPr>
            <p:ph sz="quarter" idx="1"/>
          </p:nvPr>
        </p:nvSpPr>
        <p:spPr/>
        <p:txBody>
          <a:bodyPr/>
          <a:lstStyle/>
          <a:p>
            <a:r>
              <a:rPr lang="en-GB" dirty="0"/>
              <a:t>In previous lecture, for beam elements, we just looked at transverse deformation;</a:t>
            </a:r>
          </a:p>
          <a:p>
            <a:endParaRPr lang="en-GB" dirty="0"/>
          </a:p>
          <a:p>
            <a:r>
              <a:rPr lang="en-GB" dirty="0"/>
              <a:t>In this lecture we look at elements capable of carrying both axial and transverse deformation;</a:t>
            </a:r>
          </a:p>
          <a:p>
            <a:endParaRPr lang="en-GB" dirty="0"/>
          </a:p>
          <a:p>
            <a:r>
              <a:rPr lang="en-GB" dirty="0"/>
              <a:t>This behaviour is typical of frame structures.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895475" y="2181225"/>
            <a:ext cx="5353050" cy="3686175"/>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GB" dirty="0"/>
              <a:t>General 2D beam element</a:t>
            </a:r>
          </a:p>
        </p:txBody>
      </p:sp>
      <p:sp>
        <p:nvSpPr>
          <p:cNvPr id="3" name="Slide Number Placeholder 2"/>
          <p:cNvSpPr>
            <a:spLocks noGrp="1"/>
          </p:cNvSpPr>
          <p:nvPr>
            <p:ph type="sldNum" sz="quarter" idx="12"/>
          </p:nvPr>
        </p:nvSpPr>
        <p:spPr/>
        <p:txBody>
          <a:bodyPr/>
          <a:lstStyle/>
          <a:p>
            <a:fld id="{46AA747D-AE3D-4D5D-8B12-85F07A6732DE}" type="slidenum">
              <a:rPr lang="en-GB" smtClean="0"/>
              <a:pPr/>
              <a:t>9</a:t>
            </a:fld>
            <a:endParaRPr lang="en-GB"/>
          </a:p>
        </p:txBody>
      </p:sp>
      <p:sp>
        <p:nvSpPr>
          <p:cNvPr id="8" name="TextBox 7"/>
          <p:cNvSpPr txBox="1"/>
          <p:nvPr/>
        </p:nvSpPr>
        <p:spPr>
          <a:xfrm rot="20100000">
            <a:off x="4495800" y="4454265"/>
            <a:ext cx="1752600" cy="276999"/>
          </a:xfrm>
          <a:prstGeom prst="rect">
            <a:avLst/>
          </a:prstGeom>
          <a:solidFill>
            <a:srgbClr val="FFFF00"/>
          </a:solidFill>
        </p:spPr>
        <p:txBody>
          <a:bodyPr wrap="square" rtlCol="0">
            <a:spAutoFit/>
          </a:bodyPr>
          <a:lstStyle/>
          <a:p>
            <a:r>
              <a:rPr lang="en-GB" sz="1200" dirty="0">
                <a:latin typeface="Arial" panose="020B0604020202020204" pitchFamily="34" charset="0"/>
                <a:cs typeface="Arial" panose="020B0604020202020204" pitchFamily="34" charset="0"/>
              </a:rPr>
              <a:t>The length of element</a:t>
            </a:r>
          </a:p>
        </p:txBody>
      </p:sp>
      <p:sp>
        <p:nvSpPr>
          <p:cNvPr id="13" name="Rectangular Callout 12"/>
          <p:cNvSpPr/>
          <p:nvPr/>
        </p:nvSpPr>
        <p:spPr>
          <a:xfrm>
            <a:off x="304800" y="1600200"/>
            <a:ext cx="2209800" cy="762000"/>
          </a:xfrm>
          <a:prstGeom prst="wedgeRectCallout">
            <a:avLst>
              <a:gd name="adj1" fmla="val 113963"/>
              <a:gd name="adj2" fmla="val 229067"/>
            </a:avLst>
          </a:prstGeom>
          <a:solidFill>
            <a:srgbClr val="00B050">
              <a:alpha val="42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ody)"/>
              </a:rPr>
              <a:t>Node 1 has only 3 DOF</a:t>
            </a:r>
          </a:p>
        </p:txBody>
      </p:sp>
      <p:sp>
        <p:nvSpPr>
          <p:cNvPr id="16" name="Cloud Callout 15"/>
          <p:cNvSpPr/>
          <p:nvPr/>
        </p:nvSpPr>
        <p:spPr>
          <a:xfrm>
            <a:off x="6400800" y="4953000"/>
            <a:ext cx="2514600" cy="1143000"/>
          </a:xfrm>
          <a:prstGeom prst="cloudCallout">
            <a:avLst>
              <a:gd name="adj1" fmla="val -22355"/>
              <a:gd name="adj2" fmla="val -101310"/>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dirty="0">
                <a:solidFill>
                  <a:schemeClr val="tx1"/>
                </a:solidFill>
                <a:latin typeface="Arial" panose="020B0604020202020204" pitchFamily="34" charset="0"/>
                <a:cs typeface="Arial" panose="020B0604020202020204" pitchFamily="34" charset="0"/>
              </a:rPr>
              <a:t>Therefore this beam element has 6 DOFs in total</a:t>
            </a:r>
          </a:p>
        </p:txBody>
      </p:sp>
      <p:sp>
        <p:nvSpPr>
          <p:cNvPr id="15" name="Rectangular Callout 14"/>
          <p:cNvSpPr/>
          <p:nvPr/>
        </p:nvSpPr>
        <p:spPr>
          <a:xfrm>
            <a:off x="6629400" y="1600200"/>
            <a:ext cx="2209800" cy="762000"/>
          </a:xfrm>
          <a:prstGeom prst="wedgeRectCallout">
            <a:avLst>
              <a:gd name="adj1" fmla="val -84553"/>
              <a:gd name="adj2" fmla="val 150080"/>
            </a:avLst>
          </a:prstGeom>
          <a:solidFill>
            <a:srgbClr val="00B050">
              <a:alpha val="42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y)"/>
              </a:rPr>
              <a:t>Node 2 has only 3 DOF</a:t>
            </a:r>
          </a:p>
        </p:txBody>
      </p:sp>
      <p:sp>
        <p:nvSpPr>
          <p:cNvPr id="17" name="Rectangular Callout 16"/>
          <p:cNvSpPr/>
          <p:nvPr/>
        </p:nvSpPr>
        <p:spPr>
          <a:xfrm>
            <a:off x="3048000" y="1676400"/>
            <a:ext cx="2286000" cy="609600"/>
          </a:xfrm>
          <a:prstGeom prst="wedgeRectCallout">
            <a:avLst>
              <a:gd name="adj1" fmla="val 60939"/>
              <a:gd name="adj2" fmla="val 214400"/>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y)"/>
              </a:rPr>
              <a:t>Local coordinate system with origin at the middle of beam</a:t>
            </a:r>
          </a:p>
        </p:txBody>
      </p:sp>
      <p:sp>
        <p:nvSpPr>
          <p:cNvPr id="10" name="Rectangular Callout 9"/>
          <p:cNvSpPr/>
          <p:nvPr/>
        </p:nvSpPr>
        <p:spPr>
          <a:xfrm>
            <a:off x="210015" y="3914398"/>
            <a:ext cx="1390185" cy="609600"/>
          </a:xfrm>
          <a:prstGeom prst="wedgeRectCallout">
            <a:avLst>
              <a:gd name="adj1" fmla="val 104255"/>
              <a:gd name="adj2" fmla="val 172327"/>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200" dirty="0">
                <a:solidFill>
                  <a:schemeClr val="tx1"/>
                </a:solidFill>
                <a:latin typeface="ariy)"/>
              </a:rPr>
              <a:t>Global coordinate system</a:t>
            </a:r>
          </a:p>
        </p:txBody>
      </p:sp>
    </p:spTree>
    <p:extLst>
      <p:ext uri="{BB962C8B-B14F-4D97-AF65-F5344CB8AC3E}">
        <p14:creationId xmlns:p14="http://schemas.microsoft.com/office/powerpoint/2010/main" val="56946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animBg="1"/>
      <p:bldP spid="15" grpId="0" animBg="1"/>
      <p:bldP spid="17"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8558</TotalTime>
  <Words>1257</Words>
  <Application>Microsoft Office PowerPoint</Application>
  <PresentationFormat>On-screen Show (4:3)</PresentationFormat>
  <Paragraphs>243</Paragraphs>
  <Slides>47</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Arial</vt:lpstr>
      <vt:lpstr>ariody)</vt:lpstr>
      <vt:lpstr>ariy)</vt:lpstr>
      <vt:lpstr>Calibri</vt:lpstr>
      <vt:lpstr>Georgia</vt:lpstr>
      <vt:lpstr>Times New Roman</vt:lpstr>
      <vt:lpstr>Wingdings</vt:lpstr>
      <vt:lpstr>Wingdings 2</vt:lpstr>
      <vt:lpstr>Civic</vt:lpstr>
      <vt:lpstr>Equation</vt:lpstr>
      <vt:lpstr>Structural Design and Inspection-Finite Element Method (Frames)</vt:lpstr>
      <vt:lpstr>Suggested Readings</vt:lpstr>
      <vt:lpstr>Objective(s)</vt:lpstr>
      <vt:lpstr>Introduction </vt:lpstr>
      <vt:lpstr>Introduction </vt:lpstr>
      <vt:lpstr>Introduction </vt:lpstr>
      <vt:lpstr>Introduction </vt:lpstr>
      <vt:lpstr>Introduction </vt:lpstr>
      <vt:lpstr>General 2D beam element</vt:lpstr>
      <vt:lpstr>The Finite Element Analysis (FEA) process</vt:lpstr>
      <vt:lpstr>Displacement in FEM </vt:lpstr>
      <vt:lpstr>Displacement in FEM</vt:lpstr>
      <vt:lpstr>Shape function </vt:lpstr>
      <vt:lpstr>Reminder: Shape function for truss elements</vt:lpstr>
      <vt:lpstr>Reminder: Shape function for beam elements</vt:lpstr>
      <vt:lpstr>Stiffness matrix in local coordinate system</vt:lpstr>
      <vt:lpstr>Stiffness matrix in local coordinate system</vt:lpstr>
      <vt:lpstr>Stiffness matrix in local coordinate system</vt:lpstr>
      <vt:lpstr>Stiffness matrix in local coordinate system</vt:lpstr>
      <vt:lpstr>Mass matrix in local coordinate system</vt:lpstr>
      <vt:lpstr>Force vector in local coordinate system</vt:lpstr>
      <vt:lpstr>Transformation to global coordinate system</vt:lpstr>
      <vt:lpstr>Transformation to global coordinate system</vt:lpstr>
      <vt:lpstr>Global equations for the whole structure</vt:lpstr>
      <vt:lpstr>Example 1</vt:lpstr>
      <vt:lpstr>Solution </vt:lpstr>
      <vt:lpstr>Solution </vt:lpstr>
      <vt:lpstr>Example 2</vt:lpstr>
      <vt:lpstr>Solution </vt:lpstr>
      <vt:lpstr>Solution </vt:lpstr>
      <vt:lpstr>Solution </vt:lpstr>
      <vt:lpstr>Solution </vt:lpstr>
      <vt:lpstr>Solution </vt:lpstr>
      <vt:lpstr>Solution </vt:lpstr>
      <vt:lpstr>Solution </vt:lpstr>
      <vt:lpstr>Solution </vt:lpstr>
      <vt:lpstr>Solution </vt:lpstr>
      <vt:lpstr>Example 3</vt:lpstr>
      <vt:lpstr>Solution </vt:lpstr>
      <vt:lpstr>Solution </vt:lpstr>
      <vt:lpstr>Solution </vt:lpstr>
      <vt:lpstr>Solution </vt:lpstr>
      <vt:lpstr>Solution </vt:lpstr>
      <vt:lpstr>Tutorial 4a</vt:lpstr>
      <vt:lpstr>Tutorial 4b</vt:lpstr>
      <vt:lpstr>Tutorial 4c</vt:lpstr>
      <vt:lpstr>Tutorial 4c</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Damghani</dc:creator>
  <cp:lastModifiedBy>Mahdi Damghani</cp:lastModifiedBy>
  <cp:revision>419</cp:revision>
  <cp:lastPrinted>2016-08-04T08:23:57Z</cp:lastPrinted>
  <dcterms:created xsi:type="dcterms:W3CDTF">2016-07-21T07:20:36Z</dcterms:created>
  <dcterms:modified xsi:type="dcterms:W3CDTF">2021-11-15T10:55:58Z</dcterms:modified>
</cp:coreProperties>
</file>