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376" r:id="rId3"/>
    <p:sldId id="362" r:id="rId4"/>
    <p:sldId id="276" r:id="rId5"/>
    <p:sldId id="363" r:id="rId6"/>
    <p:sldId id="364" r:id="rId7"/>
    <p:sldId id="365" r:id="rId8"/>
    <p:sldId id="367" r:id="rId9"/>
    <p:sldId id="366" r:id="rId10"/>
    <p:sldId id="368" r:id="rId11"/>
    <p:sldId id="370" r:id="rId12"/>
    <p:sldId id="371" r:id="rId13"/>
    <p:sldId id="372" r:id="rId14"/>
    <p:sldId id="373" r:id="rId15"/>
    <p:sldId id="374" r:id="rId16"/>
    <p:sldId id="377" r:id="rId17"/>
    <p:sldId id="378" r:id="rId18"/>
    <p:sldId id="380" r:id="rId19"/>
    <p:sldId id="381" r:id="rId20"/>
    <p:sldId id="382" r:id="rId21"/>
    <p:sldId id="383" r:id="rId22"/>
    <p:sldId id="384" r:id="rId23"/>
    <p:sldId id="385" r:id="rId24"/>
    <p:sldId id="386" r:id="rId2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5289" autoAdjust="0"/>
  </p:normalViewPr>
  <p:slideViewPr>
    <p:cSldViewPr>
      <p:cViewPr varScale="1">
        <p:scale>
          <a:sx n="86" d="100"/>
          <a:sy n="86" d="100"/>
        </p:scale>
        <p:origin x="70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80CFA-CE3D-44FD-BA40-117A096AAC65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</dgm:pt>
    <dgm:pt modelId="{6513C727-24EE-4455-AFFB-F9269FD8C81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Replace distributed loads by its equivalent nodal forces</a:t>
          </a:r>
        </a:p>
      </dgm:t>
    </dgm:pt>
    <dgm:pt modelId="{F7F45B20-E72E-4AB2-9855-90DCDAFCD7BB}" type="parTrans" cxnId="{588D0085-94D9-4C50-8664-885B00BDDE98}">
      <dgm:prSet/>
      <dgm:spPr/>
      <dgm:t>
        <a:bodyPr/>
        <a:lstStyle/>
        <a:p>
          <a:endParaRPr lang="en-US"/>
        </a:p>
      </dgm:t>
    </dgm:pt>
    <dgm:pt modelId="{AA7E268C-9F57-47AF-A497-0F81A6611956}" type="sibTrans" cxnId="{588D0085-94D9-4C50-8664-885B00BDDE98}">
      <dgm:prSet/>
      <dgm:spPr/>
      <dgm:t>
        <a:bodyPr/>
        <a:lstStyle/>
        <a:p>
          <a:endParaRPr lang="en-US"/>
        </a:p>
      </dgm:t>
    </dgm:pt>
    <dgm:pt modelId="{64D58E3F-6FFA-4DF6-B035-9D84C2BDAF3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Assemble GLOBAL stiffness matrix</a:t>
          </a:r>
        </a:p>
      </dgm:t>
    </dgm:pt>
    <dgm:pt modelId="{02AD88F8-B08E-439F-A4BF-440967E2C758}" type="parTrans" cxnId="{11C1A507-5BE6-45E3-A6F6-5E71344D9039}">
      <dgm:prSet/>
      <dgm:spPr/>
      <dgm:t>
        <a:bodyPr/>
        <a:lstStyle/>
        <a:p>
          <a:endParaRPr lang="en-US"/>
        </a:p>
      </dgm:t>
    </dgm:pt>
    <dgm:pt modelId="{68C2C11B-978D-488D-9407-D1821AB73F3A}" type="sibTrans" cxnId="{11C1A507-5BE6-45E3-A6F6-5E71344D9039}">
      <dgm:prSet/>
      <dgm:spPr/>
      <dgm:t>
        <a:bodyPr/>
        <a:lstStyle/>
        <a:p>
          <a:endParaRPr lang="en-US"/>
        </a:p>
      </dgm:t>
    </dgm:pt>
    <dgm:pt modelId="{7696F017-B056-4104-AA41-DA1074C442B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Apply BCs to obtain reduced stiffness matrix</a:t>
          </a:r>
        </a:p>
      </dgm:t>
    </dgm:pt>
    <dgm:pt modelId="{96292DD4-B1BC-41AF-9525-7CDD7EC2E498}" type="parTrans" cxnId="{F2AAB6A2-532E-4C1A-9F75-D5724A21FDAF}">
      <dgm:prSet/>
      <dgm:spPr/>
      <dgm:t>
        <a:bodyPr/>
        <a:lstStyle/>
        <a:p>
          <a:endParaRPr lang="en-US"/>
        </a:p>
      </dgm:t>
    </dgm:pt>
    <dgm:pt modelId="{C91FD58F-8C6A-485C-A52B-36904FDB2AAF}" type="sibTrans" cxnId="{F2AAB6A2-532E-4C1A-9F75-D5724A21FDAF}">
      <dgm:prSet/>
      <dgm:spPr/>
      <dgm:t>
        <a:bodyPr/>
        <a:lstStyle/>
        <a:p>
          <a:endParaRPr lang="en-US"/>
        </a:p>
      </dgm:t>
    </dgm:pt>
    <dgm:pt modelId="{0EF5B7D9-2BEB-4988-B5DA-B5DEEC1433A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Solve for unknown displacements &amp; rotations</a:t>
          </a:r>
        </a:p>
      </dgm:t>
    </dgm:pt>
    <dgm:pt modelId="{0D017A8B-3A84-4F6C-AE3E-CEAAAF31CC29}" type="parTrans" cxnId="{DEFABB73-4827-4620-9844-D9A48C1B8DBA}">
      <dgm:prSet/>
      <dgm:spPr/>
      <dgm:t>
        <a:bodyPr/>
        <a:lstStyle/>
        <a:p>
          <a:endParaRPr lang="en-US"/>
        </a:p>
      </dgm:t>
    </dgm:pt>
    <dgm:pt modelId="{E227A30A-29F2-40C2-B491-319E8FF2D14E}" type="sibTrans" cxnId="{DEFABB73-4827-4620-9844-D9A48C1B8DBA}">
      <dgm:prSet/>
      <dgm:spPr/>
      <dgm:t>
        <a:bodyPr/>
        <a:lstStyle/>
        <a:p>
          <a:endParaRPr lang="en-US"/>
        </a:p>
      </dgm:t>
    </dgm:pt>
    <dgm:pt modelId="{61ACC783-444B-4FEC-8E8C-FB0D9F0D443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Obtain GLOBAL nodal forces</a:t>
          </a:r>
        </a:p>
      </dgm:t>
    </dgm:pt>
    <dgm:pt modelId="{59F74BB8-DE24-4798-882F-9F1A154F0F6C}" type="parTrans" cxnId="{9A6488AD-0108-456E-8B9D-E04DCC735637}">
      <dgm:prSet/>
      <dgm:spPr/>
      <dgm:t>
        <a:bodyPr/>
        <a:lstStyle/>
        <a:p>
          <a:endParaRPr lang="en-US"/>
        </a:p>
      </dgm:t>
    </dgm:pt>
    <dgm:pt modelId="{5DD25E23-A223-4FBA-9F2A-325049683C8F}" type="sibTrans" cxnId="{9A6488AD-0108-456E-8B9D-E04DCC735637}">
      <dgm:prSet/>
      <dgm:spPr/>
      <dgm:t>
        <a:bodyPr/>
        <a:lstStyle/>
        <a:p>
          <a:endParaRPr lang="en-US"/>
        </a:p>
      </dgm:t>
    </dgm:pt>
    <dgm:pt modelId="{F309F2F2-E8AC-4F34-91A2-7F33BB420DCF}" type="pres">
      <dgm:prSet presAssocID="{49F80CFA-CE3D-44FD-BA40-117A096AAC65}" presName="diagram" presStyleCnt="0">
        <dgm:presLayoutVars>
          <dgm:dir/>
          <dgm:resizeHandles val="exact"/>
        </dgm:presLayoutVars>
      </dgm:prSet>
      <dgm:spPr/>
    </dgm:pt>
    <dgm:pt modelId="{2F4643EC-C83B-4D95-901A-FC64E898EB02}" type="pres">
      <dgm:prSet presAssocID="{6513C727-24EE-4455-AFFB-F9269FD8C815}" presName="node" presStyleLbl="node1" presStyleIdx="0" presStyleCnt="5">
        <dgm:presLayoutVars>
          <dgm:bulletEnabled val="1"/>
        </dgm:presLayoutVars>
      </dgm:prSet>
      <dgm:spPr/>
    </dgm:pt>
    <dgm:pt modelId="{A4C52C95-8353-4A60-ACB5-F07DE0E4B3A5}" type="pres">
      <dgm:prSet presAssocID="{AA7E268C-9F57-47AF-A497-0F81A6611956}" presName="sibTrans" presStyleLbl="sibTrans2D1" presStyleIdx="0" presStyleCnt="4"/>
      <dgm:spPr/>
    </dgm:pt>
    <dgm:pt modelId="{206EF3F6-C3F9-4605-A2FC-6FCA959ABE1C}" type="pres">
      <dgm:prSet presAssocID="{AA7E268C-9F57-47AF-A497-0F81A6611956}" presName="connectorText" presStyleLbl="sibTrans2D1" presStyleIdx="0" presStyleCnt="4"/>
      <dgm:spPr/>
    </dgm:pt>
    <dgm:pt modelId="{336EA7FE-A7B7-4667-B6E5-5128C496A397}" type="pres">
      <dgm:prSet presAssocID="{64D58E3F-6FFA-4DF6-B035-9D84C2BDAF33}" presName="node" presStyleLbl="node1" presStyleIdx="1" presStyleCnt="5">
        <dgm:presLayoutVars>
          <dgm:bulletEnabled val="1"/>
        </dgm:presLayoutVars>
      </dgm:prSet>
      <dgm:spPr/>
    </dgm:pt>
    <dgm:pt modelId="{41CEAD76-5E8B-4EAD-B025-7EEE4AAF591C}" type="pres">
      <dgm:prSet presAssocID="{68C2C11B-978D-488D-9407-D1821AB73F3A}" presName="sibTrans" presStyleLbl="sibTrans2D1" presStyleIdx="1" presStyleCnt="4"/>
      <dgm:spPr/>
    </dgm:pt>
    <dgm:pt modelId="{276F28A6-690D-42CA-B8CC-80C1A87BD300}" type="pres">
      <dgm:prSet presAssocID="{68C2C11B-978D-488D-9407-D1821AB73F3A}" presName="connectorText" presStyleLbl="sibTrans2D1" presStyleIdx="1" presStyleCnt="4"/>
      <dgm:spPr/>
    </dgm:pt>
    <dgm:pt modelId="{959292E9-81FA-4EF1-9DEB-79210741D85F}" type="pres">
      <dgm:prSet presAssocID="{7696F017-B056-4104-AA41-DA1074C442B5}" presName="node" presStyleLbl="node1" presStyleIdx="2" presStyleCnt="5">
        <dgm:presLayoutVars>
          <dgm:bulletEnabled val="1"/>
        </dgm:presLayoutVars>
      </dgm:prSet>
      <dgm:spPr/>
    </dgm:pt>
    <dgm:pt modelId="{B1CAAE02-16C5-442E-81AC-6E59B4B63895}" type="pres">
      <dgm:prSet presAssocID="{C91FD58F-8C6A-485C-A52B-36904FDB2AAF}" presName="sibTrans" presStyleLbl="sibTrans2D1" presStyleIdx="2" presStyleCnt="4"/>
      <dgm:spPr/>
    </dgm:pt>
    <dgm:pt modelId="{D0358D32-B639-4013-9615-88A2B51F398F}" type="pres">
      <dgm:prSet presAssocID="{C91FD58F-8C6A-485C-A52B-36904FDB2AAF}" presName="connectorText" presStyleLbl="sibTrans2D1" presStyleIdx="2" presStyleCnt="4"/>
      <dgm:spPr/>
    </dgm:pt>
    <dgm:pt modelId="{CF06E70C-16CF-4865-A5E0-3D4628363E49}" type="pres">
      <dgm:prSet presAssocID="{0EF5B7D9-2BEB-4988-B5DA-B5DEEC1433A3}" presName="node" presStyleLbl="node1" presStyleIdx="3" presStyleCnt="5">
        <dgm:presLayoutVars>
          <dgm:bulletEnabled val="1"/>
        </dgm:presLayoutVars>
      </dgm:prSet>
      <dgm:spPr/>
    </dgm:pt>
    <dgm:pt modelId="{F584E211-16E3-41D3-AC59-7D8428F9BE30}" type="pres">
      <dgm:prSet presAssocID="{E227A30A-29F2-40C2-B491-319E8FF2D14E}" presName="sibTrans" presStyleLbl="sibTrans2D1" presStyleIdx="3" presStyleCnt="4"/>
      <dgm:spPr/>
    </dgm:pt>
    <dgm:pt modelId="{8EE41D71-0AAB-4363-984B-0FE4F3E0EF99}" type="pres">
      <dgm:prSet presAssocID="{E227A30A-29F2-40C2-B491-319E8FF2D14E}" presName="connectorText" presStyleLbl="sibTrans2D1" presStyleIdx="3" presStyleCnt="4"/>
      <dgm:spPr/>
    </dgm:pt>
    <dgm:pt modelId="{A1B4FBE4-6817-4BE6-907B-17D3337536EC}" type="pres">
      <dgm:prSet presAssocID="{61ACC783-444B-4FEC-8E8C-FB0D9F0D443C}" presName="node" presStyleLbl="node1" presStyleIdx="4" presStyleCnt="5">
        <dgm:presLayoutVars>
          <dgm:bulletEnabled val="1"/>
        </dgm:presLayoutVars>
      </dgm:prSet>
      <dgm:spPr/>
    </dgm:pt>
  </dgm:ptLst>
  <dgm:cxnLst>
    <dgm:cxn modelId="{74AC7602-2F96-45FA-865B-4DB51B5ECF9B}" type="presOf" srcId="{68C2C11B-978D-488D-9407-D1821AB73F3A}" destId="{276F28A6-690D-42CA-B8CC-80C1A87BD300}" srcOrd="1" destOrd="0" presId="urn:microsoft.com/office/officeart/2005/8/layout/process5"/>
    <dgm:cxn modelId="{11C1A507-5BE6-45E3-A6F6-5E71344D9039}" srcId="{49F80CFA-CE3D-44FD-BA40-117A096AAC65}" destId="{64D58E3F-6FFA-4DF6-B035-9D84C2BDAF33}" srcOrd="1" destOrd="0" parTransId="{02AD88F8-B08E-439F-A4BF-440967E2C758}" sibTransId="{68C2C11B-978D-488D-9407-D1821AB73F3A}"/>
    <dgm:cxn modelId="{423CC830-138E-4ACD-997B-F08969EB4487}" type="presOf" srcId="{AA7E268C-9F57-47AF-A497-0F81A6611956}" destId="{206EF3F6-C3F9-4605-A2FC-6FCA959ABE1C}" srcOrd="1" destOrd="0" presId="urn:microsoft.com/office/officeart/2005/8/layout/process5"/>
    <dgm:cxn modelId="{AE7D063D-264A-41F2-8D03-1BA1EEBE7F56}" type="presOf" srcId="{C91FD58F-8C6A-485C-A52B-36904FDB2AAF}" destId="{B1CAAE02-16C5-442E-81AC-6E59B4B63895}" srcOrd="0" destOrd="0" presId="urn:microsoft.com/office/officeart/2005/8/layout/process5"/>
    <dgm:cxn modelId="{CD272B45-4125-4974-8E32-10307C9141E6}" type="presOf" srcId="{61ACC783-444B-4FEC-8E8C-FB0D9F0D443C}" destId="{A1B4FBE4-6817-4BE6-907B-17D3337536EC}" srcOrd="0" destOrd="0" presId="urn:microsoft.com/office/officeart/2005/8/layout/process5"/>
    <dgm:cxn modelId="{DEFABB73-4827-4620-9844-D9A48C1B8DBA}" srcId="{49F80CFA-CE3D-44FD-BA40-117A096AAC65}" destId="{0EF5B7D9-2BEB-4988-B5DA-B5DEEC1433A3}" srcOrd="3" destOrd="0" parTransId="{0D017A8B-3A84-4F6C-AE3E-CEAAAF31CC29}" sibTransId="{E227A30A-29F2-40C2-B491-319E8FF2D14E}"/>
    <dgm:cxn modelId="{8304DB53-934B-46C9-B4B0-38F5D0C0D85F}" type="presOf" srcId="{AA7E268C-9F57-47AF-A497-0F81A6611956}" destId="{A4C52C95-8353-4A60-ACB5-F07DE0E4B3A5}" srcOrd="0" destOrd="0" presId="urn:microsoft.com/office/officeart/2005/8/layout/process5"/>
    <dgm:cxn modelId="{6D9BF355-F7F4-49E6-B482-6541C0C19F6D}" type="presOf" srcId="{E227A30A-29F2-40C2-B491-319E8FF2D14E}" destId="{F584E211-16E3-41D3-AC59-7D8428F9BE30}" srcOrd="0" destOrd="0" presId="urn:microsoft.com/office/officeart/2005/8/layout/process5"/>
    <dgm:cxn modelId="{0025F37C-61EC-46B4-B0AD-DB0A2C79BEE6}" type="presOf" srcId="{C91FD58F-8C6A-485C-A52B-36904FDB2AAF}" destId="{D0358D32-B639-4013-9615-88A2B51F398F}" srcOrd="1" destOrd="0" presId="urn:microsoft.com/office/officeart/2005/8/layout/process5"/>
    <dgm:cxn modelId="{3432807D-FC7F-4C1F-8F7C-68AE606F1089}" type="presOf" srcId="{6513C727-24EE-4455-AFFB-F9269FD8C815}" destId="{2F4643EC-C83B-4D95-901A-FC64E898EB02}" srcOrd="0" destOrd="0" presId="urn:microsoft.com/office/officeart/2005/8/layout/process5"/>
    <dgm:cxn modelId="{507C9184-581B-4737-A0F5-604784E29372}" type="presOf" srcId="{68C2C11B-978D-488D-9407-D1821AB73F3A}" destId="{41CEAD76-5E8B-4EAD-B025-7EEE4AAF591C}" srcOrd="0" destOrd="0" presId="urn:microsoft.com/office/officeart/2005/8/layout/process5"/>
    <dgm:cxn modelId="{588D0085-94D9-4C50-8664-885B00BDDE98}" srcId="{49F80CFA-CE3D-44FD-BA40-117A096AAC65}" destId="{6513C727-24EE-4455-AFFB-F9269FD8C815}" srcOrd="0" destOrd="0" parTransId="{F7F45B20-E72E-4AB2-9855-90DCDAFCD7BB}" sibTransId="{AA7E268C-9F57-47AF-A497-0F81A6611956}"/>
    <dgm:cxn modelId="{F2AAB6A2-532E-4C1A-9F75-D5724A21FDAF}" srcId="{49F80CFA-CE3D-44FD-BA40-117A096AAC65}" destId="{7696F017-B056-4104-AA41-DA1074C442B5}" srcOrd="2" destOrd="0" parTransId="{96292DD4-B1BC-41AF-9525-7CDD7EC2E498}" sibTransId="{C91FD58F-8C6A-485C-A52B-36904FDB2AAF}"/>
    <dgm:cxn modelId="{9A6488AD-0108-456E-8B9D-E04DCC735637}" srcId="{49F80CFA-CE3D-44FD-BA40-117A096AAC65}" destId="{61ACC783-444B-4FEC-8E8C-FB0D9F0D443C}" srcOrd="4" destOrd="0" parTransId="{59F74BB8-DE24-4798-882F-9F1A154F0F6C}" sibTransId="{5DD25E23-A223-4FBA-9F2A-325049683C8F}"/>
    <dgm:cxn modelId="{8B365BC5-72EF-4DA4-B750-B5F65459583A}" type="presOf" srcId="{0EF5B7D9-2BEB-4988-B5DA-B5DEEC1433A3}" destId="{CF06E70C-16CF-4865-A5E0-3D4628363E49}" srcOrd="0" destOrd="0" presId="urn:microsoft.com/office/officeart/2005/8/layout/process5"/>
    <dgm:cxn modelId="{484834C7-893D-45E2-A261-E06096283ABC}" type="presOf" srcId="{7696F017-B056-4104-AA41-DA1074C442B5}" destId="{959292E9-81FA-4EF1-9DEB-79210741D85F}" srcOrd="0" destOrd="0" presId="urn:microsoft.com/office/officeart/2005/8/layout/process5"/>
    <dgm:cxn modelId="{75BC03D9-9975-4B46-855D-8FA6947C95AE}" type="presOf" srcId="{64D58E3F-6FFA-4DF6-B035-9D84C2BDAF33}" destId="{336EA7FE-A7B7-4667-B6E5-5128C496A397}" srcOrd="0" destOrd="0" presId="urn:microsoft.com/office/officeart/2005/8/layout/process5"/>
    <dgm:cxn modelId="{FF2479DA-6E3A-4957-B0B7-AB7953AF9420}" type="presOf" srcId="{E227A30A-29F2-40C2-B491-319E8FF2D14E}" destId="{8EE41D71-0AAB-4363-984B-0FE4F3E0EF99}" srcOrd="1" destOrd="0" presId="urn:microsoft.com/office/officeart/2005/8/layout/process5"/>
    <dgm:cxn modelId="{8C8A11FB-3278-4E70-89C3-105697DC46B7}" type="presOf" srcId="{49F80CFA-CE3D-44FD-BA40-117A096AAC65}" destId="{F309F2F2-E8AC-4F34-91A2-7F33BB420DCF}" srcOrd="0" destOrd="0" presId="urn:microsoft.com/office/officeart/2005/8/layout/process5"/>
    <dgm:cxn modelId="{F67D5C0E-E776-4BC6-B981-E27857E1E61C}" type="presParOf" srcId="{F309F2F2-E8AC-4F34-91A2-7F33BB420DCF}" destId="{2F4643EC-C83B-4D95-901A-FC64E898EB02}" srcOrd="0" destOrd="0" presId="urn:microsoft.com/office/officeart/2005/8/layout/process5"/>
    <dgm:cxn modelId="{880476A2-E8DF-4E50-8604-995DDAD83E1B}" type="presParOf" srcId="{F309F2F2-E8AC-4F34-91A2-7F33BB420DCF}" destId="{A4C52C95-8353-4A60-ACB5-F07DE0E4B3A5}" srcOrd="1" destOrd="0" presId="urn:microsoft.com/office/officeart/2005/8/layout/process5"/>
    <dgm:cxn modelId="{27BEFA30-503F-416B-B372-4DBA2D1ADD53}" type="presParOf" srcId="{A4C52C95-8353-4A60-ACB5-F07DE0E4B3A5}" destId="{206EF3F6-C3F9-4605-A2FC-6FCA959ABE1C}" srcOrd="0" destOrd="0" presId="urn:microsoft.com/office/officeart/2005/8/layout/process5"/>
    <dgm:cxn modelId="{2DC5D322-009D-481E-ACCE-C40FBC0E35AC}" type="presParOf" srcId="{F309F2F2-E8AC-4F34-91A2-7F33BB420DCF}" destId="{336EA7FE-A7B7-4667-B6E5-5128C496A397}" srcOrd="2" destOrd="0" presId="urn:microsoft.com/office/officeart/2005/8/layout/process5"/>
    <dgm:cxn modelId="{E1AE0208-971B-469F-BF33-C4B0D716E00D}" type="presParOf" srcId="{F309F2F2-E8AC-4F34-91A2-7F33BB420DCF}" destId="{41CEAD76-5E8B-4EAD-B025-7EEE4AAF591C}" srcOrd="3" destOrd="0" presId="urn:microsoft.com/office/officeart/2005/8/layout/process5"/>
    <dgm:cxn modelId="{C49893B0-EF54-410B-A01E-DA95B3618E7C}" type="presParOf" srcId="{41CEAD76-5E8B-4EAD-B025-7EEE4AAF591C}" destId="{276F28A6-690D-42CA-B8CC-80C1A87BD300}" srcOrd="0" destOrd="0" presId="urn:microsoft.com/office/officeart/2005/8/layout/process5"/>
    <dgm:cxn modelId="{C16FF6B1-32EF-4948-A0A1-C49E6DDA5CD7}" type="presParOf" srcId="{F309F2F2-E8AC-4F34-91A2-7F33BB420DCF}" destId="{959292E9-81FA-4EF1-9DEB-79210741D85F}" srcOrd="4" destOrd="0" presId="urn:microsoft.com/office/officeart/2005/8/layout/process5"/>
    <dgm:cxn modelId="{3526E10B-51D1-4F2B-BDF0-F072B9FA423F}" type="presParOf" srcId="{F309F2F2-E8AC-4F34-91A2-7F33BB420DCF}" destId="{B1CAAE02-16C5-442E-81AC-6E59B4B63895}" srcOrd="5" destOrd="0" presId="urn:microsoft.com/office/officeart/2005/8/layout/process5"/>
    <dgm:cxn modelId="{92852310-D3C5-493E-B6A9-AE015B4F0BC2}" type="presParOf" srcId="{B1CAAE02-16C5-442E-81AC-6E59B4B63895}" destId="{D0358D32-B639-4013-9615-88A2B51F398F}" srcOrd="0" destOrd="0" presId="urn:microsoft.com/office/officeart/2005/8/layout/process5"/>
    <dgm:cxn modelId="{1B939112-A1F7-4500-B7E8-73CAD3251DFB}" type="presParOf" srcId="{F309F2F2-E8AC-4F34-91A2-7F33BB420DCF}" destId="{CF06E70C-16CF-4865-A5E0-3D4628363E49}" srcOrd="6" destOrd="0" presId="urn:microsoft.com/office/officeart/2005/8/layout/process5"/>
    <dgm:cxn modelId="{38156323-78CF-4E34-81F0-0CF126581313}" type="presParOf" srcId="{F309F2F2-E8AC-4F34-91A2-7F33BB420DCF}" destId="{F584E211-16E3-41D3-AC59-7D8428F9BE30}" srcOrd="7" destOrd="0" presId="urn:microsoft.com/office/officeart/2005/8/layout/process5"/>
    <dgm:cxn modelId="{37DB0516-05BB-4A3C-8767-71A6F9668742}" type="presParOf" srcId="{F584E211-16E3-41D3-AC59-7D8428F9BE30}" destId="{8EE41D71-0AAB-4363-984B-0FE4F3E0EF99}" srcOrd="0" destOrd="0" presId="urn:microsoft.com/office/officeart/2005/8/layout/process5"/>
    <dgm:cxn modelId="{B4302078-0F6A-4F6D-8A5E-CA89054B2B0D}" type="presParOf" srcId="{F309F2F2-E8AC-4F34-91A2-7F33BB420DCF}" destId="{A1B4FBE4-6817-4BE6-907B-17D3337536E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43EC-C83B-4D95-901A-FC64E898EB02}">
      <dsp:nvSpPr>
        <dsp:cNvPr id="0" name=""/>
        <dsp:cNvSpPr/>
      </dsp:nvSpPr>
      <dsp:spPr>
        <a:xfrm>
          <a:off x="7366" y="609411"/>
          <a:ext cx="2201911" cy="13211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Replace distributed loads by its equivalent nodal forces</a:t>
          </a:r>
        </a:p>
      </dsp:txBody>
      <dsp:txXfrm>
        <a:off x="46061" y="648106"/>
        <a:ext cx="2124521" cy="1243757"/>
      </dsp:txXfrm>
    </dsp:sp>
    <dsp:sp modelId="{A4C52C95-8353-4A60-ACB5-F07DE0E4B3A5}">
      <dsp:nvSpPr>
        <dsp:cNvPr id="0" name=""/>
        <dsp:cNvSpPr/>
      </dsp:nvSpPr>
      <dsp:spPr>
        <a:xfrm>
          <a:off x="2403047" y="996948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03047" y="1106163"/>
        <a:ext cx="326764" cy="327644"/>
      </dsp:txXfrm>
    </dsp:sp>
    <dsp:sp modelId="{336EA7FE-A7B7-4667-B6E5-5128C496A397}">
      <dsp:nvSpPr>
        <dsp:cNvPr id="0" name=""/>
        <dsp:cNvSpPr/>
      </dsp:nvSpPr>
      <dsp:spPr>
        <a:xfrm>
          <a:off x="3090043" y="609411"/>
          <a:ext cx="2201911" cy="1321147"/>
        </a:xfrm>
        <a:prstGeom prst="roundRect">
          <a:avLst>
            <a:gd name="adj" fmla="val 10000"/>
          </a:avLst>
        </a:prstGeom>
        <a:solidFill>
          <a:schemeClr val="accent5">
            <a:hueOff val="-1255142"/>
            <a:satOff val="10273"/>
            <a:lumOff val="-1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1255142"/>
              <a:satOff val="10273"/>
              <a:lumOff val="-16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Assemble GLOBAL stiffness matrix</a:t>
          </a:r>
        </a:p>
      </dsp:txBody>
      <dsp:txXfrm>
        <a:off x="3128738" y="648106"/>
        <a:ext cx="2124521" cy="1243757"/>
      </dsp:txXfrm>
    </dsp:sp>
    <dsp:sp modelId="{41CEAD76-5E8B-4EAD-B025-7EEE4AAF591C}">
      <dsp:nvSpPr>
        <dsp:cNvPr id="0" name=""/>
        <dsp:cNvSpPr/>
      </dsp:nvSpPr>
      <dsp:spPr>
        <a:xfrm>
          <a:off x="5485723" y="996948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1673522"/>
              <a:satOff val="13698"/>
              <a:lumOff val="-222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85723" y="1106163"/>
        <a:ext cx="326764" cy="327644"/>
      </dsp:txXfrm>
    </dsp:sp>
    <dsp:sp modelId="{959292E9-81FA-4EF1-9DEB-79210741D85F}">
      <dsp:nvSpPr>
        <dsp:cNvPr id="0" name=""/>
        <dsp:cNvSpPr/>
      </dsp:nvSpPr>
      <dsp:spPr>
        <a:xfrm>
          <a:off x="6172720" y="609411"/>
          <a:ext cx="2201911" cy="1321147"/>
        </a:xfrm>
        <a:prstGeom prst="roundRect">
          <a:avLst>
            <a:gd name="adj" fmla="val 1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2510283"/>
              <a:satOff val="20547"/>
              <a:lumOff val="-333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Apply BCs to obtain reduced stiffness matrix</a:t>
          </a:r>
        </a:p>
      </dsp:txBody>
      <dsp:txXfrm>
        <a:off x="6211415" y="648106"/>
        <a:ext cx="2124521" cy="1243757"/>
      </dsp:txXfrm>
    </dsp:sp>
    <dsp:sp modelId="{B1CAAE02-16C5-442E-81AC-6E59B4B63895}">
      <dsp:nvSpPr>
        <dsp:cNvPr id="0" name=""/>
        <dsp:cNvSpPr/>
      </dsp:nvSpPr>
      <dsp:spPr>
        <a:xfrm rot="5400000">
          <a:off x="7040273" y="2084692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3347044"/>
              <a:satOff val="27395"/>
              <a:lumOff val="-444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7109854" y="2124327"/>
        <a:ext cx="327644" cy="326764"/>
      </dsp:txXfrm>
    </dsp:sp>
    <dsp:sp modelId="{CF06E70C-16CF-4865-A5E0-3D4628363E49}">
      <dsp:nvSpPr>
        <dsp:cNvPr id="0" name=""/>
        <dsp:cNvSpPr/>
      </dsp:nvSpPr>
      <dsp:spPr>
        <a:xfrm>
          <a:off x="6172720" y="2811323"/>
          <a:ext cx="2201911" cy="1321147"/>
        </a:xfrm>
        <a:prstGeom prst="roundRect">
          <a:avLst>
            <a:gd name="adj" fmla="val 10000"/>
          </a:avLst>
        </a:prstGeom>
        <a:solidFill>
          <a:schemeClr val="accent5">
            <a:hueOff val="-3765425"/>
            <a:satOff val="30820"/>
            <a:lumOff val="-49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3765425"/>
              <a:satOff val="30820"/>
              <a:lumOff val="-499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Solve for unknown displacements &amp; rotations</a:t>
          </a:r>
        </a:p>
      </dsp:txBody>
      <dsp:txXfrm>
        <a:off x="6211415" y="2850018"/>
        <a:ext cx="2124521" cy="1243757"/>
      </dsp:txXfrm>
    </dsp:sp>
    <dsp:sp modelId="{F584E211-16E3-41D3-AC59-7D8428F9BE30}">
      <dsp:nvSpPr>
        <dsp:cNvPr id="0" name=""/>
        <dsp:cNvSpPr/>
      </dsp:nvSpPr>
      <dsp:spPr>
        <a:xfrm rot="10800000">
          <a:off x="5512146" y="3198859"/>
          <a:ext cx="466805" cy="546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5020566"/>
              <a:satOff val="41093"/>
              <a:lumOff val="-66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652187" y="3308074"/>
        <a:ext cx="326764" cy="327644"/>
      </dsp:txXfrm>
    </dsp:sp>
    <dsp:sp modelId="{A1B4FBE4-6817-4BE6-907B-17D3337536EC}">
      <dsp:nvSpPr>
        <dsp:cNvPr id="0" name=""/>
        <dsp:cNvSpPr/>
      </dsp:nvSpPr>
      <dsp:spPr>
        <a:xfrm>
          <a:off x="3090043" y="2811323"/>
          <a:ext cx="2201911" cy="1321147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5">
              <a:hueOff val="-5020566"/>
              <a:satOff val="41093"/>
              <a:lumOff val="-666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Obtain GLOBAL nodal forces</a:t>
          </a:r>
        </a:p>
      </dsp:txBody>
      <dsp:txXfrm>
        <a:off x="3128738" y="2850018"/>
        <a:ext cx="2124521" cy="124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304E0-55F5-4AD3-BFD5-B0A346A721C6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778C-FE3B-4F2B-AFB8-C9F6F858CD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2BC5-332D-4760-A2EA-74B586E6B8E1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2C86-C6EA-4907-9E5F-61C4946B8008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B350-B5D3-445A-879B-64E1C2985510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78AC-7BD0-402A-988C-4A5800E43688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F1EF-D236-47FA-84AE-B0F96520DD5B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E50114-5487-40AB-B2EC-7A59D83ABD5A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FEAC-9B45-4D29-AEC3-BBEF670256F7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A691-148B-4307-9A7F-6C0A4732307B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5230-C8AC-4F1E-B85D-CCDAEEB28809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04D1-B898-4ABF-AB66-A3B86F8059CB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804FDE-380F-42F6-BF4B-D5A43956792C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6DD2B41-2B9A-49C4-82E2-E50AC5878B29}" type="datetime1">
              <a:rPr lang="en-GB" smtClean="0"/>
              <a:pPr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AA747D-AE3D-4D5D-8B12-85F07A6732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6.emf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</a:t>
            </a:r>
          </a:p>
          <a:p>
            <a:r>
              <a:rPr lang="en-GB" dirty="0"/>
              <a:t>Dr. </a:t>
            </a:r>
            <a:r>
              <a:rPr lang="en-GB" dirty="0" err="1"/>
              <a:t>Mahdi</a:t>
            </a:r>
            <a:r>
              <a:rPr lang="en-GB" dirty="0"/>
              <a:t> </a:t>
            </a:r>
            <a:r>
              <a:rPr lang="en-GB" dirty="0" err="1"/>
              <a:t>Damghani</a:t>
            </a:r>
            <a:endParaRPr lang="en-GB" dirty="0"/>
          </a:p>
          <a:p>
            <a:endParaRPr lang="en-GB" dirty="0"/>
          </a:p>
          <a:p>
            <a:r>
              <a:rPr lang="en-GB"/>
              <a:t>2021-2022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Structural Design and Inspection-Finite Element Method (Beams)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Local and global axis are coincident.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38047"/>
            <a:ext cx="6496309" cy="194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74947"/>
            <a:ext cx="4474276" cy="1905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3430" y="172502"/>
            <a:ext cx="1841090" cy="10668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3962400" y="43434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962400" y="48006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66800" y="47244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066800" y="49530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87837" y="4570247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47800" y="4570247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491066"/>
            <a:ext cx="3275759" cy="1001531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7" idx="3"/>
          </p:cNvCxnSpPr>
          <p:nvPr/>
        </p:nvCxnSpPr>
        <p:spPr>
          <a:xfrm>
            <a:off x="4931476" y="5027447"/>
            <a:ext cx="554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62113" y="4252717"/>
            <a:ext cx="1541317" cy="41734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Reduced stiffness matrix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7563" y="5638800"/>
            <a:ext cx="1797661" cy="1168258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18" idx="2"/>
            <a:endCxn id="22" idx="0"/>
          </p:cNvCxnSpPr>
          <p:nvPr/>
        </p:nvCxnSpPr>
        <p:spPr>
          <a:xfrm>
            <a:off x="7124280" y="5492597"/>
            <a:ext cx="2114" cy="14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Negative sign for displacement means it is downward;</a:t>
            </a:r>
          </a:p>
          <a:p>
            <a:r>
              <a:rPr lang="en-GB" dirty="0"/>
              <a:t>Negative sign for rotation means it is clockwise;</a:t>
            </a:r>
          </a:p>
          <a:p>
            <a:r>
              <a:rPr lang="en-GB" dirty="0"/>
              <a:t>Remind yourselves of positive sign conventions.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07102"/>
            <a:ext cx="1600200" cy="103993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989" y="3646455"/>
            <a:ext cx="549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6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8724" y="1506517"/>
            <a:ext cx="8503920" cy="4572000"/>
          </a:xfrm>
        </p:spPr>
        <p:txBody>
          <a:bodyPr/>
          <a:lstStyle/>
          <a:p>
            <a:r>
              <a:rPr lang="en-GB" dirty="0"/>
              <a:t>In order to obtain reaction at the support it is essential to find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nodal forces</a:t>
            </a:r>
            <a:r>
              <a:rPr lang="en-GB" dirty="0"/>
              <a:t>;</a:t>
            </a:r>
          </a:p>
          <a:p>
            <a:r>
              <a:rPr lang="en-GB" dirty="0"/>
              <a:t>For convenience let’s denote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r>
              <a:rPr lang="en-GB" dirty="0"/>
              <a:t>;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/>
              <a:t>are called the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global nodal forces</a:t>
            </a:r>
            <a:r>
              <a:rPr lang="en-GB" dirty="0"/>
              <a:t>;</a:t>
            </a:r>
          </a:p>
          <a:p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69209"/>
            <a:ext cx="5072454" cy="188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2251439" cy="2558537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5453454" y="5013068"/>
            <a:ext cx="64254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Note that when there are distributed loading between nodes, the general relationship between forces and stiffness are obtained from;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5670"/>
              </p:ext>
            </p:extLst>
          </p:nvPr>
        </p:nvGraphicFramePr>
        <p:xfrm>
          <a:off x="609600" y="3048000"/>
          <a:ext cx="490523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1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3048000"/>
                        <a:ext cx="4905232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1600200" y="5029200"/>
            <a:ext cx="1981200" cy="838200"/>
          </a:xfrm>
          <a:prstGeom prst="wedgeRectCallout">
            <a:avLst>
              <a:gd name="adj1" fmla="val 32656"/>
              <a:gd name="adj2" fmla="val -238042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Concentrated nodal forces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038600" y="5029200"/>
            <a:ext cx="1981200" cy="838200"/>
          </a:xfrm>
          <a:prstGeom prst="wedgeRectCallout">
            <a:avLst>
              <a:gd name="adj1" fmla="val -58735"/>
              <a:gd name="adj2" fmla="val -233707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Equivalent nodal forces</a:t>
            </a:r>
          </a:p>
        </p:txBody>
      </p:sp>
    </p:spTree>
    <p:extLst>
      <p:ext uri="{BB962C8B-B14F-4D97-AF65-F5344CB8AC3E}">
        <p14:creationId xmlns:p14="http://schemas.microsoft.com/office/powerpoint/2010/main" val="76143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50" y="2486384"/>
            <a:ext cx="4561273" cy="25428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54320"/>
              </p:ext>
            </p:extLst>
          </p:nvPr>
        </p:nvGraphicFramePr>
        <p:xfrm>
          <a:off x="334962" y="1821580"/>
          <a:ext cx="20272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4" imgW="787320" imgH="241200" progId="Equation.3">
                  <p:embed/>
                </p:oleObj>
              </mc:Choice>
              <mc:Fallback>
                <p:oleObj name="Equation" r:id="rId4" imgW="787320" imgH="241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2" y="1821580"/>
                        <a:ext cx="2027238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0051" t="27678" b="14464"/>
          <a:stretch/>
        </p:blipFill>
        <p:spPr>
          <a:xfrm>
            <a:off x="2587077" y="1646235"/>
            <a:ext cx="2298931" cy="79605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362200" y="2131936"/>
            <a:ext cx="3900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6834" y="2287369"/>
            <a:ext cx="290166" cy="330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12776" y="2234322"/>
            <a:ext cx="439824" cy="40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489" y="2301837"/>
            <a:ext cx="345373" cy="79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2" y="5086074"/>
            <a:ext cx="5538617" cy="1296557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6350230" y="2301837"/>
            <a:ext cx="1981200" cy="838200"/>
          </a:xfrm>
          <a:prstGeom prst="wedgeRectCallout">
            <a:avLst>
              <a:gd name="adj1" fmla="val -142789"/>
              <a:gd name="adj2" fmla="val 58888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Positive shear means upward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6350230" y="3200400"/>
            <a:ext cx="1981200" cy="838200"/>
          </a:xfrm>
          <a:prstGeom prst="wedgeRectCallout">
            <a:avLst>
              <a:gd name="adj1" fmla="val -142483"/>
              <a:gd name="adj2" fmla="val -5411"/>
            </a:avLst>
          </a:prstGeom>
          <a:solidFill>
            <a:srgbClr val="00B05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Positive moment means counter-clockwise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9200" y="5867400"/>
            <a:ext cx="228600" cy="38100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6800" y="5542668"/>
            <a:ext cx="304800" cy="477131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flowchart of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6807186"/>
              </p:ext>
            </p:extLst>
          </p:nvPr>
        </p:nvGraphicFramePr>
        <p:xfrm>
          <a:off x="381001" y="1600200"/>
          <a:ext cx="8381999" cy="4741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73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For the cantilever beam subjected to the concentrated free-end load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and the uniformly distributed load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/>
              <a:t> acting over the whole beam as, determine the free-end displacements and the nodal forces.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63" y="4038600"/>
            <a:ext cx="3508978" cy="17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53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9080"/>
            <a:ext cx="6313946" cy="1973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695" y="4041870"/>
            <a:ext cx="345330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21600"/>
            <a:ext cx="4474276" cy="19050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6329337"/>
              </p:ext>
            </p:extLst>
          </p:nvPr>
        </p:nvGraphicFramePr>
        <p:xfrm>
          <a:off x="3798753" y="4574100"/>
          <a:ext cx="725236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Equation" r:id="rId6" imgW="609480" imgH="393480" progId="Equation.3">
                  <p:embed/>
                </p:oleObj>
              </mc:Choice>
              <mc:Fallback>
                <p:oleObj name="Equation" r:id="rId6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8753" y="4574100"/>
                        <a:ext cx="725236" cy="468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>
            <a:off x="4702876" y="4574100"/>
            <a:ext cx="606819" cy="1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33800" y="38502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33800" y="430740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38200" y="42312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38200" y="4459800"/>
            <a:ext cx="228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9237" y="4077047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19200" y="4077047"/>
            <a:ext cx="0" cy="914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521" y="5298000"/>
            <a:ext cx="2591653" cy="12192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6" idx="2"/>
            <a:endCxn id="17" idx="0"/>
          </p:cNvCxnSpPr>
          <p:nvPr/>
        </p:nvCxnSpPr>
        <p:spPr>
          <a:xfrm>
            <a:off x="7036348" y="5108670"/>
            <a:ext cx="0" cy="189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465338"/>
            <a:ext cx="8503920" cy="4572000"/>
          </a:xfrm>
        </p:spPr>
        <p:txBody>
          <a:bodyPr/>
          <a:lstStyle/>
          <a:p>
            <a:r>
              <a:rPr lang="en-GB" dirty="0"/>
              <a:t>Effective global nodal forces;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Correct nodal forces (global nodal forces);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5920108" cy="187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57" y="2057400"/>
            <a:ext cx="2325843" cy="187371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6301108" y="2994255"/>
            <a:ext cx="288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60" y="4428271"/>
            <a:ext cx="4137501" cy="19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500" dirty="0"/>
              <a:t>See the uploaded excel file called “BeamProblems.xlsx”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07193"/>
            <a:ext cx="6560723" cy="43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973" dirty="0">
                <a:latin typeface="Arial" panose="020B0604020202020204" pitchFamily="34" charset="0"/>
                <a:cs typeface="Arial" panose="020B0604020202020204" pitchFamily="34" charset="0"/>
              </a:rPr>
              <a:t>Suggested Readings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 cstate="print"/>
          <a:srcRect l="2661" t="2351" r="2089" b="1223"/>
          <a:stretch/>
        </p:blipFill>
        <p:spPr>
          <a:xfrm>
            <a:off x="228600" y="2076822"/>
            <a:ext cx="2550151" cy="35904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4714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2608" y="5694028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2774" t="32266" r="72058" b="27995"/>
          <a:stretch/>
        </p:blipFill>
        <p:spPr>
          <a:xfrm>
            <a:off x="6365248" y="2076821"/>
            <a:ext cx="2550152" cy="3590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95" y="2076821"/>
            <a:ext cx="2829409" cy="3590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76600" y="5705130"/>
            <a:ext cx="2495432" cy="397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82" dirty="0">
                <a:latin typeface="Arial" panose="020B0604020202020204" pitchFamily="34" charset="0"/>
                <a:cs typeface="Arial" panose="020B0604020202020204" pitchFamily="34" charset="0"/>
              </a:rPr>
              <a:t>Reference 2</a:t>
            </a:r>
          </a:p>
        </p:txBody>
      </p:sp>
    </p:spTree>
    <p:extLst>
      <p:ext uri="{BB962C8B-B14F-4D97-AF65-F5344CB8AC3E}">
        <p14:creationId xmlns:p14="http://schemas.microsoft.com/office/powerpoint/2010/main" val="276994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0" y="1676400"/>
            <a:ext cx="875974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0" y="4335880"/>
            <a:ext cx="8759740" cy="18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9" y="1447800"/>
            <a:ext cx="3409881" cy="181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9" y="3282210"/>
            <a:ext cx="8768745" cy="33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2" y="1600200"/>
            <a:ext cx="8785759" cy="25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5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9" y="1648350"/>
            <a:ext cx="8758239" cy="45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80819"/>
            <a:ext cx="8722916" cy="27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1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Familiarisation with equivalent nodal forces;</a:t>
            </a:r>
          </a:p>
          <a:p>
            <a:r>
              <a:rPr lang="en-GB" dirty="0"/>
              <a:t>Familiarisation with global nodal forces;</a:t>
            </a:r>
          </a:p>
          <a:p>
            <a:r>
              <a:rPr lang="en-GB" dirty="0"/>
              <a:t>Familiarisation with effective global nodal forces;</a:t>
            </a:r>
          </a:p>
          <a:p>
            <a:r>
              <a:rPr lang="en-GB" dirty="0"/>
              <a:t>Solving beam problems using Finite Element Analysis having distributed loading between nodes.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11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495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element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29000" y="4419600"/>
            <a:ext cx="17526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length of element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04800" y="1447800"/>
            <a:ext cx="2209800" cy="762000"/>
          </a:xfrm>
          <a:prstGeom prst="wedgeRectCallout">
            <a:avLst>
              <a:gd name="adj1" fmla="val 56346"/>
              <a:gd name="adj2" fmla="val 244257"/>
            </a:avLst>
          </a:prstGeom>
          <a:solidFill>
            <a:srgbClr val="00B050">
              <a:alpha val="42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1 has only 2 DOF (vertical displacement and rotation)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6400800" y="4800600"/>
            <a:ext cx="2514600" cy="1143000"/>
          </a:xfrm>
          <a:prstGeom prst="cloudCallout">
            <a:avLst>
              <a:gd name="adj1" fmla="val -22355"/>
              <a:gd name="adj2" fmla="val -101310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this beam element has 4 DOFs in total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6629400" y="1447800"/>
            <a:ext cx="2209800" cy="762000"/>
          </a:xfrm>
          <a:prstGeom prst="wedgeRectCallout">
            <a:avLst>
              <a:gd name="adj1" fmla="val -75649"/>
              <a:gd name="adj2" fmla="val 232105"/>
            </a:avLst>
          </a:prstGeom>
          <a:solidFill>
            <a:srgbClr val="00B050">
              <a:alpha val="42000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 2 has only 2 DOF (vertical displacement and rotation)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048000" y="1524000"/>
            <a:ext cx="2286000" cy="609600"/>
          </a:xfrm>
          <a:prstGeom prst="wedgeRectCallout">
            <a:avLst>
              <a:gd name="adj1" fmla="val 4736"/>
              <a:gd name="adj2" fmla="val 296045"/>
            </a:avLst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coordinate system with origin at the middle of beam</a:t>
            </a:r>
          </a:p>
        </p:txBody>
      </p:sp>
      <p:sp>
        <p:nvSpPr>
          <p:cNvPr id="10" name="Up Ribbon 9"/>
          <p:cNvSpPr/>
          <p:nvPr/>
        </p:nvSpPr>
        <p:spPr>
          <a:xfrm>
            <a:off x="228600" y="5257800"/>
            <a:ext cx="5791200" cy="990600"/>
          </a:xfrm>
          <a:prstGeom prst="ribbon2">
            <a:avLst>
              <a:gd name="adj1" fmla="val 16667"/>
              <a:gd name="adj2" fmla="val 69567"/>
            </a:avLst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shows positive direction of shear forces, bending moments, displacements and rotations.</a:t>
            </a:r>
          </a:p>
        </p:txBody>
      </p:sp>
    </p:spTree>
    <p:extLst>
      <p:ext uri="{BB962C8B-B14F-4D97-AF65-F5344CB8AC3E}">
        <p14:creationId xmlns:p14="http://schemas.microsoft.com/office/powerpoint/2010/main" val="5694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5" grpId="0" animBg="1"/>
      <p:bldP spid="1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For the cantilever beam subjected to the uniform load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/>
              <a:t>, solve for the right-end vertical displacement and rotation and then for the nodal forces. Assume the beam to have constant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  <a:r>
              <a:rPr lang="en-GB" dirty="0"/>
              <a:t> throughout its length.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7600"/>
            <a:ext cx="4700300" cy="20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We begin by discretizing the beam;</a:t>
            </a:r>
          </a:p>
          <a:p>
            <a:r>
              <a:rPr lang="en-GB" dirty="0"/>
              <a:t>Only one element will be used to represent the whole beam;</a:t>
            </a:r>
          </a:p>
          <a:p>
            <a:r>
              <a:rPr lang="en-GB" dirty="0"/>
              <a:t>Next, the distributed load is replaced by its work-equivalent nodal forces.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14800"/>
            <a:ext cx="681737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GB" sz="2400" dirty="0"/>
              <a:t>Equivalent nodal loading for a distributed loading can be obtained by calculation of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end reactions </a:t>
            </a:r>
            <a:r>
              <a:rPr lang="en-GB" sz="2400" dirty="0"/>
              <a:t>as we saw in slope deflection method;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We have replaced the uniformly distributed load by a statically equivalent force system consisting of a concentrated nodal force and moment at each end of the member carrying the distributed load;</a:t>
            </a:r>
          </a:p>
          <a:p>
            <a:r>
              <a:rPr lang="en-GB" sz="2400" dirty="0"/>
              <a:t>These statically equivalent forces are always of </a:t>
            </a:r>
            <a:r>
              <a:rPr lang="en-GB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sign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from the fixed-end reactions.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43200"/>
            <a:ext cx="692600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If we want to analyse the behaviour of loaded member 2–3 in better detail, we can place a node at mid-span;</a:t>
            </a:r>
          </a:p>
          <a:p>
            <a:r>
              <a:rPr lang="en-GB" dirty="0"/>
              <a:t>Use the same procedure just described for each of the two elements representing the horizontal member.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41" y="4343400"/>
            <a:ext cx="5128341" cy="1924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66" y="304800"/>
            <a:ext cx="2184600" cy="8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4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747D-AE3D-4D5D-8B12-85F07A6732D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1579914"/>
            <a:ext cx="7921601" cy="48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7741</TotalTime>
  <Words>546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Equation</vt:lpstr>
      <vt:lpstr>Structural Design and Inspection-Finite Element Method (Beams)</vt:lpstr>
      <vt:lpstr>Suggested Readings</vt:lpstr>
      <vt:lpstr>Objectives </vt:lpstr>
      <vt:lpstr>Beam element</vt:lpstr>
      <vt:lpstr>Example 1 </vt:lpstr>
      <vt:lpstr>Solution </vt:lpstr>
      <vt:lpstr>Note </vt:lpstr>
      <vt:lpstr>Note </vt:lpstr>
      <vt:lpstr>Note </vt:lpstr>
      <vt:lpstr>Solution </vt:lpstr>
      <vt:lpstr>Solution </vt:lpstr>
      <vt:lpstr>Solution </vt:lpstr>
      <vt:lpstr>Note  </vt:lpstr>
      <vt:lpstr>Solution </vt:lpstr>
      <vt:lpstr>General flowchart of steps</vt:lpstr>
      <vt:lpstr>Example 2 </vt:lpstr>
      <vt:lpstr>Solution </vt:lpstr>
      <vt:lpstr>Solution </vt:lpstr>
      <vt:lpstr>Example 3</vt:lpstr>
      <vt:lpstr>Solution </vt:lpstr>
      <vt:lpstr>Solution </vt:lpstr>
      <vt:lpstr>Solution </vt:lpstr>
      <vt:lpstr>Solution </vt:lpstr>
      <vt:lpstr>Solution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Damghani</dc:creator>
  <cp:lastModifiedBy>Mahdi Damghani</cp:lastModifiedBy>
  <cp:revision>405</cp:revision>
  <cp:lastPrinted>2016-08-04T08:23:57Z</cp:lastPrinted>
  <dcterms:created xsi:type="dcterms:W3CDTF">2016-07-21T07:20:36Z</dcterms:created>
  <dcterms:modified xsi:type="dcterms:W3CDTF">2021-11-15T10:55:43Z</dcterms:modified>
</cp:coreProperties>
</file>