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72" r:id="rId3"/>
    <p:sldId id="273" r:id="rId4"/>
    <p:sldId id="275" r:id="rId5"/>
    <p:sldId id="274" r:id="rId6"/>
    <p:sldId id="349" r:id="rId7"/>
    <p:sldId id="276" r:id="rId8"/>
    <p:sldId id="284" r:id="rId9"/>
    <p:sldId id="277" r:id="rId10"/>
    <p:sldId id="350" r:id="rId11"/>
    <p:sldId id="351" r:id="rId12"/>
    <p:sldId id="278" r:id="rId13"/>
    <p:sldId id="332" r:id="rId14"/>
    <p:sldId id="352" r:id="rId15"/>
    <p:sldId id="333" r:id="rId16"/>
    <p:sldId id="335" r:id="rId17"/>
    <p:sldId id="360" r:id="rId18"/>
    <p:sldId id="282" r:id="rId19"/>
    <p:sldId id="361" r:id="rId20"/>
    <p:sldId id="355" r:id="rId21"/>
    <p:sldId id="353" r:id="rId22"/>
    <p:sldId id="357" r:id="rId23"/>
    <p:sldId id="283" r:id="rId24"/>
    <p:sldId id="359" r:id="rId25"/>
    <p:sldId id="358" r:id="rId26"/>
    <p:sldId id="336" r:id="rId27"/>
    <p:sldId id="285" r:id="rId28"/>
    <p:sldId id="286" r:id="rId29"/>
    <p:sldId id="338" r:id="rId30"/>
    <p:sldId id="339" r:id="rId31"/>
    <p:sldId id="340" r:id="rId32"/>
    <p:sldId id="341" r:id="rId33"/>
    <p:sldId id="342" r:id="rId34"/>
    <p:sldId id="343" r:id="rId35"/>
    <p:sldId id="345" r:id="rId36"/>
    <p:sldId id="347" r:id="rId37"/>
    <p:sldId id="346" r:id="rId38"/>
    <p:sldId id="348" r:id="rId39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5289" autoAdjust="0"/>
  </p:normalViewPr>
  <p:slideViewPr>
    <p:cSldViewPr>
      <p:cViewPr varScale="1">
        <p:scale>
          <a:sx n="89" d="100"/>
          <a:sy n="89" d="100"/>
        </p:scale>
        <p:origin x="6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ack_Up\Teaching_UWE\Structural%20Design%20and%20Inspection\Lecture_Notes\Lecture%209%20Validation%20File\Shape%20func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Shape functions along the length of beam element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201443569553805E-2"/>
          <c:y val="9.8148075240594906E-2"/>
          <c:w val="0.90342366579177602"/>
          <c:h val="0.8690732720909885"/>
        </c:manualLayout>
      </c:layout>
      <c:scatterChart>
        <c:scatterStyle val="smoothMarker"/>
        <c:varyColors val="0"/>
        <c:ser>
          <c:idx val="0"/>
          <c:order val="0"/>
          <c:tx>
            <c:v>N1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Sheet1!$B$3:$B$13</c:f>
              <c:numCache>
                <c:formatCode>General</c:formatCode>
                <c:ptCount val="11"/>
                <c:pt idx="0">
                  <c:v>1</c:v>
                </c:pt>
                <c:pt idx="1">
                  <c:v>0.97200000000000009</c:v>
                </c:pt>
                <c:pt idx="2">
                  <c:v>0.89600000000000002</c:v>
                </c:pt>
                <c:pt idx="3">
                  <c:v>0.78400000000000003</c:v>
                </c:pt>
                <c:pt idx="4">
                  <c:v>0.64800000000000002</c:v>
                </c:pt>
                <c:pt idx="5">
                  <c:v>0.5</c:v>
                </c:pt>
                <c:pt idx="6">
                  <c:v>0.35199999999999998</c:v>
                </c:pt>
                <c:pt idx="7">
                  <c:v>0.21599999999999997</c:v>
                </c:pt>
                <c:pt idx="8">
                  <c:v>0.10399999999999995</c:v>
                </c:pt>
                <c:pt idx="9">
                  <c:v>2.7999999999999942E-2</c:v>
                </c:pt>
                <c:pt idx="1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F0-44C6-9B4E-F833B4829B04}"/>
            </c:ext>
          </c:extLst>
        </c:ser>
        <c:ser>
          <c:idx val="1"/>
          <c:order val="1"/>
          <c:tx>
            <c:v>N2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0</c:v>
                </c:pt>
                <c:pt idx="1">
                  <c:v>3.2399999999999991E-2</c:v>
                </c:pt>
                <c:pt idx="2">
                  <c:v>5.1200000000000002E-2</c:v>
                </c:pt>
                <c:pt idx="3">
                  <c:v>5.8799999999999998E-2</c:v>
                </c:pt>
                <c:pt idx="4">
                  <c:v>5.7600000000000012E-2</c:v>
                </c:pt>
                <c:pt idx="5">
                  <c:v>0.05</c:v>
                </c:pt>
                <c:pt idx="6">
                  <c:v>3.8400000000000004E-2</c:v>
                </c:pt>
                <c:pt idx="7">
                  <c:v>2.52E-2</c:v>
                </c:pt>
                <c:pt idx="8">
                  <c:v>1.2799999999999995E-2</c:v>
                </c:pt>
                <c:pt idx="9">
                  <c:v>3.5999999999999977E-3</c:v>
                </c:pt>
                <c:pt idx="1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F0-44C6-9B4E-F833B4829B04}"/>
            </c:ext>
          </c:extLst>
        </c:ser>
        <c:ser>
          <c:idx val="2"/>
          <c:order val="2"/>
          <c:tx>
            <c:v>N3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Sheet1!$D$3:$D$13</c:f>
              <c:numCache>
                <c:formatCode>General</c:formatCode>
                <c:ptCount val="11"/>
                <c:pt idx="0">
                  <c:v>0</c:v>
                </c:pt>
                <c:pt idx="1">
                  <c:v>2.7999999999999942E-2</c:v>
                </c:pt>
                <c:pt idx="2">
                  <c:v>0.10399999999999995</c:v>
                </c:pt>
                <c:pt idx="3">
                  <c:v>0.21599999999999997</c:v>
                </c:pt>
                <c:pt idx="4">
                  <c:v>0.35199999999999998</c:v>
                </c:pt>
                <c:pt idx="5">
                  <c:v>0.5</c:v>
                </c:pt>
                <c:pt idx="6">
                  <c:v>0.64800000000000002</c:v>
                </c:pt>
                <c:pt idx="7">
                  <c:v>0.78400000000000003</c:v>
                </c:pt>
                <c:pt idx="8">
                  <c:v>0.89600000000000002</c:v>
                </c:pt>
                <c:pt idx="9">
                  <c:v>0.97200000000000009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0F0-44C6-9B4E-F833B4829B04}"/>
            </c:ext>
          </c:extLst>
        </c:ser>
        <c:ser>
          <c:idx val="3"/>
          <c:order val="3"/>
          <c:tx>
            <c:v>N4</c:v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Sheet1!$A$3:$A$13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-0.60000000000000009</c:v>
                </c:pt>
                <c:pt idx="3">
                  <c:v>-0.40000000000000008</c:v>
                </c:pt>
                <c:pt idx="4">
                  <c:v>-0.20000000000000007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0.60000000000000009</c:v>
                </c:pt>
                <c:pt idx="9">
                  <c:v>0.8</c:v>
                </c:pt>
                <c:pt idx="10">
                  <c:v>1</c:v>
                </c:pt>
              </c:numCache>
            </c:numRef>
          </c:xVal>
          <c:yVal>
            <c:numRef>
              <c:f>Sheet1!$E$3:$E$13</c:f>
              <c:numCache>
                <c:formatCode>General</c:formatCode>
                <c:ptCount val="11"/>
                <c:pt idx="0">
                  <c:v>0</c:v>
                </c:pt>
                <c:pt idx="1">
                  <c:v>-3.5999999999999977E-3</c:v>
                </c:pt>
                <c:pt idx="2">
                  <c:v>-1.2799999999999995E-2</c:v>
                </c:pt>
                <c:pt idx="3">
                  <c:v>-2.5199999999999997E-2</c:v>
                </c:pt>
                <c:pt idx="4">
                  <c:v>-3.8399999999999997E-2</c:v>
                </c:pt>
                <c:pt idx="5">
                  <c:v>-0.05</c:v>
                </c:pt>
                <c:pt idx="6">
                  <c:v>-5.7599999999999998E-2</c:v>
                </c:pt>
                <c:pt idx="7">
                  <c:v>-5.8799999999999991E-2</c:v>
                </c:pt>
                <c:pt idx="8">
                  <c:v>-5.1200000000000002E-2</c:v>
                </c:pt>
                <c:pt idx="9">
                  <c:v>-3.2399999999999991E-2</c:v>
                </c:pt>
                <c:pt idx="1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0F0-44C6-9B4E-F833B4829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723080"/>
        <c:axId val="216723472"/>
      </c:scatterChart>
      <c:valAx>
        <c:axId val="216723080"/>
        <c:scaling>
          <c:orientation val="minMax"/>
          <c:max val="1"/>
          <c:min val="-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300" b="1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ξ</a:t>
                </a:r>
                <a:endParaRPr lang="en-GB" sz="1300" b="1" i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6723472"/>
        <c:crosses val="autoZero"/>
        <c:crossBetween val="midCat"/>
      </c:valAx>
      <c:valAx>
        <c:axId val="216723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6723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326718043403772"/>
          <c:y val="0.37557815689705448"/>
          <c:w val="0.19142161825668566"/>
          <c:h val="0.10775524934383202"/>
        </c:manualLayout>
      </c:layout>
      <c:overlay val="0"/>
      <c:spPr>
        <a:solidFill>
          <a:srgbClr val="FFFFCC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82CFB-AB3F-4E9C-BEFF-D86D4F662876}" type="doc">
      <dgm:prSet loTypeId="urn:microsoft.com/office/officeart/2005/8/layout/hProcess11" loCatId="process" qsTypeId="urn:microsoft.com/office/officeart/2005/8/quickstyle/3d6" qsCatId="3D" csTypeId="urn:microsoft.com/office/officeart/2005/8/colors/accent1_2" csCatId="accent1" phldr="1"/>
      <dgm:spPr/>
    </dgm:pt>
    <dgm:pt modelId="{45EEBFAE-C576-40E7-A5AE-034ADFF25A63}">
      <dgm:prSet phldrT="[Text]"/>
      <dgm:spPr/>
      <dgm:t>
        <a:bodyPr lIns="0" tIns="0" rIns="0"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Construction of Shape Functions</a:t>
          </a:r>
        </a:p>
      </dgm:t>
    </dgm:pt>
    <dgm:pt modelId="{7237E16B-FD8E-4BBD-AAF3-B7FD0D21C161}" type="parTrans" cxnId="{FEE803A5-6A22-4DF2-8656-B7269E8DD999}">
      <dgm:prSet/>
      <dgm:spPr/>
      <dgm:t>
        <a:bodyPr/>
        <a:lstStyle/>
        <a:p>
          <a:endParaRPr lang="en-GB"/>
        </a:p>
      </dgm:t>
    </dgm:pt>
    <dgm:pt modelId="{371C2CD2-984B-47CA-A49E-52CC3403D9D9}" type="sibTrans" cxnId="{FEE803A5-6A22-4DF2-8656-B7269E8DD999}">
      <dgm:prSet/>
      <dgm:spPr/>
      <dgm:t>
        <a:bodyPr/>
        <a:lstStyle/>
        <a:p>
          <a:endParaRPr lang="en-GB"/>
        </a:p>
      </dgm:t>
    </dgm:pt>
    <dgm:pt modelId="{24C6C347-B861-4587-BD55-C8C643E3E47F}">
      <dgm:prSet phldrT="[Text]"/>
      <dgm:spPr/>
      <dgm:t>
        <a:bodyPr lIns="0" rIns="0" bIns="0"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Calculation of Strain Matrix </a:t>
          </a:r>
        </a:p>
      </dgm:t>
    </dgm:pt>
    <dgm:pt modelId="{E26A54DA-CC1D-47AA-BF60-52C6AF65292E}" type="parTrans" cxnId="{3F4B9CB1-63BC-43D0-831A-A295FC06A5B9}">
      <dgm:prSet/>
      <dgm:spPr/>
      <dgm:t>
        <a:bodyPr/>
        <a:lstStyle/>
        <a:p>
          <a:endParaRPr lang="en-GB"/>
        </a:p>
      </dgm:t>
    </dgm:pt>
    <dgm:pt modelId="{414606DB-FDB4-41AF-BE49-29B69990FFAF}" type="sibTrans" cxnId="{3F4B9CB1-63BC-43D0-831A-A295FC06A5B9}">
      <dgm:prSet/>
      <dgm:spPr/>
      <dgm:t>
        <a:bodyPr/>
        <a:lstStyle/>
        <a:p>
          <a:endParaRPr lang="en-GB"/>
        </a:p>
      </dgm:t>
    </dgm:pt>
    <dgm:pt modelId="{130EBA25-E8F5-4795-B5CA-7CDBB41FD577}">
      <dgm:prSet phldrT="[Text]"/>
      <dgm:spPr/>
      <dgm:t>
        <a:bodyPr lIns="0" tIns="0" rIns="0"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Construction of Element Stiffness/Mass/Force Matrices in Local Coordinate System</a:t>
          </a:r>
        </a:p>
      </dgm:t>
    </dgm:pt>
    <dgm:pt modelId="{BBACE5DF-B3B7-41B1-9D15-8FA16AA85734}" type="parTrans" cxnId="{A582544E-AAB8-44B9-A548-C7970B6467A2}">
      <dgm:prSet/>
      <dgm:spPr/>
      <dgm:t>
        <a:bodyPr/>
        <a:lstStyle/>
        <a:p>
          <a:endParaRPr lang="en-GB"/>
        </a:p>
      </dgm:t>
    </dgm:pt>
    <dgm:pt modelId="{262C9D68-3C07-4EB8-827E-845AC141B5CE}" type="sibTrans" cxnId="{A582544E-AAB8-44B9-A548-C7970B6467A2}">
      <dgm:prSet/>
      <dgm:spPr/>
      <dgm:t>
        <a:bodyPr/>
        <a:lstStyle/>
        <a:p>
          <a:endParaRPr lang="en-GB"/>
        </a:p>
      </dgm:t>
    </dgm:pt>
    <dgm:pt modelId="{988B52CD-C7BF-4B74-BF51-BAED76AF753B}">
      <dgm:prSet phldrT="[Text]"/>
      <dgm:spPr/>
      <dgm:t>
        <a:bodyPr lIns="0" tIns="109728" rIns="0"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Forming Global Stiffness/Mass/Force Matrices in Global Coordinate System</a:t>
          </a:r>
        </a:p>
      </dgm:t>
    </dgm:pt>
    <dgm:pt modelId="{0835D435-C4EC-461D-8F88-DD7792F9CC15}" type="parTrans" cxnId="{C24A8B3C-E965-4634-821A-9C58D348B846}">
      <dgm:prSet/>
      <dgm:spPr/>
      <dgm:t>
        <a:bodyPr/>
        <a:lstStyle/>
        <a:p>
          <a:endParaRPr lang="en-GB"/>
        </a:p>
      </dgm:t>
    </dgm:pt>
    <dgm:pt modelId="{6E99441C-7F01-4F98-A247-E6C97B9ECDAC}" type="sibTrans" cxnId="{C24A8B3C-E965-4634-821A-9C58D348B846}">
      <dgm:prSet/>
      <dgm:spPr/>
      <dgm:t>
        <a:bodyPr/>
        <a:lstStyle/>
        <a:p>
          <a:endParaRPr lang="en-GB"/>
        </a:p>
      </dgm:t>
    </dgm:pt>
    <dgm:pt modelId="{63752BF1-79E5-4DAC-8A64-77543EF26597}" type="pres">
      <dgm:prSet presAssocID="{78982CFB-AB3F-4E9C-BEFF-D86D4F662876}" presName="Name0" presStyleCnt="0">
        <dgm:presLayoutVars>
          <dgm:dir/>
          <dgm:resizeHandles val="exact"/>
        </dgm:presLayoutVars>
      </dgm:prSet>
      <dgm:spPr/>
    </dgm:pt>
    <dgm:pt modelId="{28624282-4474-4EA3-BF93-E60A9CA22BAD}" type="pres">
      <dgm:prSet presAssocID="{78982CFB-AB3F-4E9C-BEFF-D86D4F662876}" presName="arrow" presStyleLbl="bgShp" presStyleIdx="0" presStyleCnt="1"/>
      <dgm:spPr>
        <a:ln>
          <a:noFill/>
        </a:ln>
      </dgm:spPr>
    </dgm:pt>
    <dgm:pt modelId="{1F746E26-A212-4F10-A359-BE17C55A683A}" type="pres">
      <dgm:prSet presAssocID="{78982CFB-AB3F-4E9C-BEFF-D86D4F662876}" presName="points" presStyleCnt="0"/>
      <dgm:spPr/>
    </dgm:pt>
    <dgm:pt modelId="{28802F85-2B0E-40CC-8C38-6A71A7828BDA}" type="pres">
      <dgm:prSet presAssocID="{45EEBFAE-C576-40E7-A5AE-034ADFF25A63}" presName="compositeA" presStyleCnt="0"/>
      <dgm:spPr/>
    </dgm:pt>
    <dgm:pt modelId="{3B7BEBCD-8D25-49DD-B9B2-39A5DDE41EF4}" type="pres">
      <dgm:prSet presAssocID="{45EEBFAE-C576-40E7-A5AE-034ADFF25A63}" presName="textA" presStyleLbl="revTx" presStyleIdx="0" presStyleCnt="4">
        <dgm:presLayoutVars>
          <dgm:bulletEnabled val="1"/>
        </dgm:presLayoutVars>
      </dgm:prSet>
      <dgm:spPr/>
    </dgm:pt>
    <dgm:pt modelId="{C3233577-30CE-4F5D-B738-C1FFA536F8FD}" type="pres">
      <dgm:prSet presAssocID="{45EEBFAE-C576-40E7-A5AE-034ADFF25A63}" presName="circleA" presStyleLbl="node1" presStyleIdx="0" presStyleCnt="4"/>
      <dgm:spPr/>
    </dgm:pt>
    <dgm:pt modelId="{51015FC2-1DB3-4999-8A37-FE9F07F2C676}" type="pres">
      <dgm:prSet presAssocID="{45EEBFAE-C576-40E7-A5AE-034ADFF25A63}" presName="spaceA" presStyleCnt="0"/>
      <dgm:spPr/>
    </dgm:pt>
    <dgm:pt modelId="{0FCDE028-5353-4B79-9886-EE030CB62308}" type="pres">
      <dgm:prSet presAssocID="{371C2CD2-984B-47CA-A49E-52CC3403D9D9}" presName="space" presStyleCnt="0"/>
      <dgm:spPr/>
    </dgm:pt>
    <dgm:pt modelId="{BFA1A05B-6C47-4D2A-BF25-0432D4D9FDCE}" type="pres">
      <dgm:prSet presAssocID="{24C6C347-B861-4587-BD55-C8C643E3E47F}" presName="compositeB" presStyleCnt="0"/>
      <dgm:spPr/>
    </dgm:pt>
    <dgm:pt modelId="{CF002CC4-3CE9-4DDB-926B-F2CF569ED9D4}" type="pres">
      <dgm:prSet presAssocID="{24C6C347-B861-4587-BD55-C8C643E3E47F}" presName="textB" presStyleLbl="revTx" presStyleIdx="1" presStyleCnt="4" custLinFactNeighborX="2495" custLinFactNeighborY="-174">
        <dgm:presLayoutVars>
          <dgm:bulletEnabled val="1"/>
        </dgm:presLayoutVars>
      </dgm:prSet>
      <dgm:spPr/>
    </dgm:pt>
    <dgm:pt modelId="{1BA8EB98-1B24-4A55-8791-339510379AAA}" type="pres">
      <dgm:prSet presAssocID="{24C6C347-B861-4587-BD55-C8C643E3E47F}" presName="circleB" presStyleLbl="node1" presStyleIdx="1" presStyleCnt="4"/>
      <dgm:spPr/>
    </dgm:pt>
    <dgm:pt modelId="{9C2534FB-57F3-4DE5-950E-5A91243660AB}" type="pres">
      <dgm:prSet presAssocID="{24C6C347-B861-4587-BD55-C8C643E3E47F}" presName="spaceB" presStyleCnt="0"/>
      <dgm:spPr/>
    </dgm:pt>
    <dgm:pt modelId="{DE12992F-5FD8-41B9-95B9-0C02340C8F2D}" type="pres">
      <dgm:prSet presAssocID="{414606DB-FDB4-41AF-BE49-29B69990FFAF}" presName="space" presStyleCnt="0"/>
      <dgm:spPr/>
    </dgm:pt>
    <dgm:pt modelId="{9592FDAC-C9E3-49A6-8B95-EBA4F0CA7556}" type="pres">
      <dgm:prSet presAssocID="{130EBA25-E8F5-4795-B5CA-7CDBB41FD577}" presName="compositeA" presStyleCnt="0"/>
      <dgm:spPr/>
    </dgm:pt>
    <dgm:pt modelId="{8101E681-3479-4F44-B478-661C5AE2E553}" type="pres">
      <dgm:prSet presAssocID="{130EBA25-E8F5-4795-B5CA-7CDBB41FD577}" presName="textA" presStyleLbl="revTx" presStyleIdx="2" presStyleCnt="4">
        <dgm:presLayoutVars>
          <dgm:bulletEnabled val="1"/>
        </dgm:presLayoutVars>
      </dgm:prSet>
      <dgm:spPr/>
    </dgm:pt>
    <dgm:pt modelId="{B279AD5C-0AE8-4076-BF3A-A85AABECED4E}" type="pres">
      <dgm:prSet presAssocID="{130EBA25-E8F5-4795-B5CA-7CDBB41FD577}" presName="circleA" presStyleLbl="node1" presStyleIdx="2" presStyleCnt="4"/>
      <dgm:spPr/>
    </dgm:pt>
    <dgm:pt modelId="{DE6F199E-F314-42E4-9D3C-9957E7E6634C}" type="pres">
      <dgm:prSet presAssocID="{130EBA25-E8F5-4795-B5CA-7CDBB41FD577}" presName="spaceA" presStyleCnt="0"/>
      <dgm:spPr/>
    </dgm:pt>
    <dgm:pt modelId="{EDF158E6-EAB2-4D76-8EA2-4A5719C68222}" type="pres">
      <dgm:prSet presAssocID="{262C9D68-3C07-4EB8-827E-845AC141B5CE}" presName="space" presStyleCnt="0"/>
      <dgm:spPr/>
    </dgm:pt>
    <dgm:pt modelId="{A5096177-6108-49B4-AF65-558135C2FAF3}" type="pres">
      <dgm:prSet presAssocID="{988B52CD-C7BF-4B74-BF51-BAED76AF753B}" presName="compositeB" presStyleCnt="0"/>
      <dgm:spPr/>
    </dgm:pt>
    <dgm:pt modelId="{D429F85B-A9CE-425D-8D16-C0F24B980CF0}" type="pres">
      <dgm:prSet presAssocID="{988B52CD-C7BF-4B74-BF51-BAED76AF753B}" presName="textB" presStyleLbl="revTx" presStyleIdx="3" presStyleCnt="4">
        <dgm:presLayoutVars>
          <dgm:bulletEnabled val="1"/>
        </dgm:presLayoutVars>
      </dgm:prSet>
      <dgm:spPr/>
    </dgm:pt>
    <dgm:pt modelId="{B54AD22C-AF6B-42E1-97BA-263B41558600}" type="pres">
      <dgm:prSet presAssocID="{988B52CD-C7BF-4B74-BF51-BAED76AF753B}" presName="circleB" presStyleLbl="node1" presStyleIdx="3" presStyleCnt="4"/>
      <dgm:spPr/>
    </dgm:pt>
    <dgm:pt modelId="{869671F4-392C-4FAD-9037-09F052172081}" type="pres">
      <dgm:prSet presAssocID="{988B52CD-C7BF-4B74-BF51-BAED76AF753B}" presName="spaceB" presStyleCnt="0"/>
      <dgm:spPr/>
    </dgm:pt>
  </dgm:ptLst>
  <dgm:cxnLst>
    <dgm:cxn modelId="{C24A8B3C-E965-4634-821A-9C58D348B846}" srcId="{78982CFB-AB3F-4E9C-BEFF-D86D4F662876}" destId="{988B52CD-C7BF-4B74-BF51-BAED76AF753B}" srcOrd="3" destOrd="0" parTransId="{0835D435-C4EC-461D-8F88-DD7792F9CC15}" sibTransId="{6E99441C-7F01-4F98-A247-E6C97B9ECDAC}"/>
    <dgm:cxn modelId="{B0A9C560-2856-452F-A97E-CAB240A5932D}" type="presOf" srcId="{78982CFB-AB3F-4E9C-BEFF-D86D4F662876}" destId="{63752BF1-79E5-4DAC-8A64-77543EF26597}" srcOrd="0" destOrd="0" presId="urn:microsoft.com/office/officeart/2005/8/layout/hProcess11"/>
    <dgm:cxn modelId="{A582544E-AAB8-44B9-A548-C7970B6467A2}" srcId="{78982CFB-AB3F-4E9C-BEFF-D86D4F662876}" destId="{130EBA25-E8F5-4795-B5CA-7CDBB41FD577}" srcOrd="2" destOrd="0" parTransId="{BBACE5DF-B3B7-41B1-9D15-8FA16AA85734}" sibTransId="{262C9D68-3C07-4EB8-827E-845AC141B5CE}"/>
    <dgm:cxn modelId="{7833FD53-FB13-4EBB-8132-3F660C3A2D2A}" type="presOf" srcId="{45EEBFAE-C576-40E7-A5AE-034ADFF25A63}" destId="{3B7BEBCD-8D25-49DD-B9B2-39A5DDE41EF4}" srcOrd="0" destOrd="0" presId="urn:microsoft.com/office/officeart/2005/8/layout/hProcess11"/>
    <dgm:cxn modelId="{EC3C1D88-B464-4F14-B4E0-8BA2CE7C0204}" type="presOf" srcId="{24C6C347-B861-4587-BD55-C8C643E3E47F}" destId="{CF002CC4-3CE9-4DDB-926B-F2CF569ED9D4}" srcOrd="0" destOrd="0" presId="urn:microsoft.com/office/officeart/2005/8/layout/hProcess11"/>
    <dgm:cxn modelId="{FEE803A5-6A22-4DF2-8656-B7269E8DD999}" srcId="{78982CFB-AB3F-4E9C-BEFF-D86D4F662876}" destId="{45EEBFAE-C576-40E7-A5AE-034ADFF25A63}" srcOrd="0" destOrd="0" parTransId="{7237E16B-FD8E-4BBD-AAF3-B7FD0D21C161}" sibTransId="{371C2CD2-984B-47CA-A49E-52CC3403D9D9}"/>
    <dgm:cxn modelId="{3F4B9CB1-63BC-43D0-831A-A295FC06A5B9}" srcId="{78982CFB-AB3F-4E9C-BEFF-D86D4F662876}" destId="{24C6C347-B861-4587-BD55-C8C643E3E47F}" srcOrd="1" destOrd="0" parTransId="{E26A54DA-CC1D-47AA-BF60-52C6AF65292E}" sibTransId="{414606DB-FDB4-41AF-BE49-29B69990FFAF}"/>
    <dgm:cxn modelId="{FC559AD4-528B-45D3-96E3-EC779F419235}" type="presOf" srcId="{130EBA25-E8F5-4795-B5CA-7CDBB41FD577}" destId="{8101E681-3479-4F44-B478-661C5AE2E553}" srcOrd="0" destOrd="0" presId="urn:microsoft.com/office/officeart/2005/8/layout/hProcess11"/>
    <dgm:cxn modelId="{27AC17D8-72C9-4E57-8F78-32BC2F0BEF00}" type="presOf" srcId="{988B52CD-C7BF-4B74-BF51-BAED76AF753B}" destId="{D429F85B-A9CE-425D-8D16-C0F24B980CF0}" srcOrd="0" destOrd="0" presId="urn:microsoft.com/office/officeart/2005/8/layout/hProcess11"/>
    <dgm:cxn modelId="{91434E8D-B854-496F-8CD7-4DE66B9DB79D}" type="presParOf" srcId="{63752BF1-79E5-4DAC-8A64-77543EF26597}" destId="{28624282-4474-4EA3-BF93-E60A9CA22BAD}" srcOrd="0" destOrd="0" presId="urn:microsoft.com/office/officeart/2005/8/layout/hProcess11"/>
    <dgm:cxn modelId="{179C6B9C-E20A-4AB9-B4F2-F3058B2020DA}" type="presParOf" srcId="{63752BF1-79E5-4DAC-8A64-77543EF26597}" destId="{1F746E26-A212-4F10-A359-BE17C55A683A}" srcOrd="1" destOrd="0" presId="urn:microsoft.com/office/officeart/2005/8/layout/hProcess11"/>
    <dgm:cxn modelId="{B8464D26-094D-4842-8125-1B557BF43149}" type="presParOf" srcId="{1F746E26-A212-4F10-A359-BE17C55A683A}" destId="{28802F85-2B0E-40CC-8C38-6A71A7828BDA}" srcOrd="0" destOrd="0" presId="urn:microsoft.com/office/officeart/2005/8/layout/hProcess11"/>
    <dgm:cxn modelId="{32ADF1B2-FB0C-435C-8C3B-7EFE651939B7}" type="presParOf" srcId="{28802F85-2B0E-40CC-8C38-6A71A7828BDA}" destId="{3B7BEBCD-8D25-49DD-B9B2-39A5DDE41EF4}" srcOrd="0" destOrd="0" presId="urn:microsoft.com/office/officeart/2005/8/layout/hProcess11"/>
    <dgm:cxn modelId="{70A22258-FF79-4C96-A6AB-09797D8BCB35}" type="presParOf" srcId="{28802F85-2B0E-40CC-8C38-6A71A7828BDA}" destId="{C3233577-30CE-4F5D-B738-C1FFA536F8FD}" srcOrd="1" destOrd="0" presId="urn:microsoft.com/office/officeart/2005/8/layout/hProcess11"/>
    <dgm:cxn modelId="{4B01AA29-87D6-40A0-BAAB-2FDE56AB1184}" type="presParOf" srcId="{28802F85-2B0E-40CC-8C38-6A71A7828BDA}" destId="{51015FC2-1DB3-4999-8A37-FE9F07F2C676}" srcOrd="2" destOrd="0" presId="urn:microsoft.com/office/officeart/2005/8/layout/hProcess11"/>
    <dgm:cxn modelId="{EFB1A003-66CB-4C9D-B80A-20F9494DA7E0}" type="presParOf" srcId="{1F746E26-A212-4F10-A359-BE17C55A683A}" destId="{0FCDE028-5353-4B79-9886-EE030CB62308}" srcOrd="1" destOrd="0" presId="urn:microsoft.com/office/officeart/2005/8/layout/hProcess11"/>
    <dgm:cxn modelId="{32D31D9B-F947-4E71-8F00-32E441A2909F}" type="presParOf" srcId="{1F746E26-A212-4F10-A359-BE17C55A683A}" destId="{BFA1A05B-6C47-4D2A-BF25-0432D4D9FDCE}" srcOrd="2" destOrd="0" presId="urn:microsoft.com/office/officeart/2005/8/layout/hProcess11"/>
    <dgm:cxn modelId="{CB021E3F-4980-43C1-AD56-502DB7244107}" type="presParOf" srcId="{BFA1A05B-6C47-4D2A-BF25-0432D4D9FDCE}" destId="{CF002CC4-3CE9-4DDB-926B-F2CF569ED9D4}" srcOrd="0" destOrd="0" presId="urn:microsoft.com/office/officeart/2005/8/layout/hProcess11"/>
    <dgm:cxn modelId="{14A043F9-6A5D-45CC-9B69-7C2513ECD2A0}" type="presParOf" srcId="{BFA1A05B-6C47-4D2A-BF25-0432D4D9FDCE}" destId="{1BA8EB98-1B24-4A55-8791-339510379AAA}" srcOrd="1" destOrd="0" presId="urn:microsoft.com/office/officeart/2005/8/layout/hProcess11"/>
    <dgm:cxn modelId="{A999F40B-8B4D-4AE2-8C2A-22A91EAECB3C}" type="presParOf" srcId="{BFA1A05B-6C47-4D2A-BF25-0432D4D9FDCE}" destId="{9C2534FB-57F3-4DE5-950E-5A91243660AB}" srcOrd="2" destOrd="0" presId="urn:microsoft.com/office/officeart/2005/8/layout/hProcess11"/>
    <dgm:cxn modelId="{FF2589DF-5FE2-4456-9060-D7BAC4A26E56}" type="presParOf" srcId="{1F746E26-A212-4F10-A359-BE17C55A683A}" destId="{DE12992F-5FD8-41B9-95B9-0C02340C8F2D}" srcOrd="3" destOrd="0" presId="urn:microsoft.com/office/officeart/2005/8/layout/hProcess11"/>
    <dgm:cxn modelId="{57051DE2-A089-47DF-A708-89E88AC2DBA2}" type="presParOf" srcId="{1F746E26-A212-4F10-A359-BE17C55A683A}" destId="{9592FDAC-C9E3-49A6-8B95-EBA4F0CA7556}" srcOrd="4" destOrd="0" presId="urn:microsoft.com/office/officeart/2005/8/layout/hProcess11"/>
    <dgm:cxn modelId="{6AC6BE1A-5483-4189-A641-3B8FB417AF42}" type="presParOf" srcId="{9592FDAC-C9E3-49A6-8B95-EBA4F0CA7556}" destId="{8101E681-3479-4F44-B478-661C5AE2E553}" srcOrd="0" destOrd="0" presId="urn:microsoft.com/office/officeart/2005/8/layout/hProcess11"/>
    <dgm:cxn modelId="{8D1CE5C8-F256-471F-87E9-F944C1AE8EA4}" type="presParOf" srcId="{9592FDAC-C9E3-49A6-8B95-EBA4F0CA7556}" destId="{B279AD5C-0AE8-4076-BF3A-A85AABECED4E}" srcOrd="1" destOrd="0" presId="urn:microsoft.com/office/officeart/2005/8/layout/hProcess11"/>
    <dgm:cxn modelId="{0BAE9CD1-4110-4219-BD4D-AD3F6E4C890F}" type="presParOf" srcId="{9592FDAC-C9E3-49A6-8B95-EBA4F0CA7556}" destId="{DE6F199E-F314-42E4-9D3C-9957E7E6634C}" srcOrd="2" destOrd="0" presId="urn:microsoft.com/office/officeart/2005/8/layout/hProcess11"/>
    <dgm:cxn modelId="{C92BE447-8DAC-4D51-8955-F2D176D12014}" type="presParOf" srcId="{1F746E26-A212-4F10-A359-BE17C55A683A}" destId="{EDF158E6-EAB2-4D76-8EA2-4A5719C68222}" srcOrd="5" destOrd="0" presId="urn:microsoft.com/office/officeart/2005/8/layout/hProcess11"/>
    <dgm:cxn modelId="{F348757D-8065-4431-81E3-50CE51047C22}" type="presParOf" srcId="{1F746E26-A212-4F10-A359-BE17C55A683A}" destId="{A5096177-6108-49B4-AF65-558135C2FAF3}" srcOrd="6" destOrd="0" presId="urn:microsoft.com/office/officeart/2005/8/layout/hProcess11"/>
    <dgm:cxn modelId="{CA6A6279-9087-471C-8C00-74A30936A25C}" type="presParOf" srcId="{A5096177-6108-49B4-AF65-558135C2FAF3}" destId="{D429F85B-A9CE-425D-8D16-C0F24B980CF0}" srcOrd="0" destOrd="0" presId="urn:microsoft.com/office/officeart/2005/8/layout/hProcess11"/>
    <dgm:cxn modelId="{7BF1AA65-0317-422D-969E-2C239D71FCA2}" type="presParOf" srcId="{A5096177-6108-49B4-AF65-558135C2FAF3}" destId="{B54AD22C-AF6B-42E1-97BA-263B41558600}" srcOrd="1" destOrd="0" presId="urn:microsoft.com/office/officeart/2005/8/layout/hProcess11"/>
    <dgm:cxn modelId="{8DD6BDB6-9D0C-49D3-BED4-3335CA2A52D0}" type="presParOf" srcId="{A5096177-6108-49B4-AF65-558135C2FAF3}" destId="{869671F4-392C-4FAD-9037-09F05217208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4282-4474-4EA3-BF93-E60A9CA22BAD}">
      <dsp:nvSpPr>
        <dsp:cNvPr id="0" name=""/>
        <dsp:cNvSpPr/>
      </dsp:nvSpPr>
      <dsp:spPr>
        <a:xfrm>
          <a:off x="0" y="1371599"/>
          <a:ext cx="9143999" cy="18288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BEBCD-8D25-49DD-B9B2-39A5DDE41EF4}">
      <dsp:nvSpPr>
        <dsp:cNvPr id="0" name=""/>
        <dsp:cNvSpPr/>
      </dsp:nvSpPr>
      <dsp:spPr>
        <a:xfrm>
          <a:off x="4118" y="0"/>
          <a:ext cx="1981050" cy="18288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Construction of Shape Functions</a:t>
          </a:r>
        </a:p>
      </dsp:txBody>
      <dsp:txXfrm>
        <a:off x="4118" y="0"/>
        <a:ext cx="1981050" cy="1828800"/>
      </dsp:txXfrm>
    </dsp:sp>
    <dsp:sp modelId="{C3233577-30CE-4F5D-B738-C1FFA536F8FD}">
      <dsp:nvSpPr>
        <dsp:cNvPr id="0" name=""/>
        <dsp:cNvSpPr/>
      </dsp:nvSpPr>
      <dsp:spPr>
        <a:xfrm>
          <a:off x="766044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02CC4-3CE9-4DDB-926B-F2CF569ED9D4}">
      <dsp:nvSpPr>
        <dsp:cNvPr id="0" name=""/>
        <dsp:cNvSpPr/>
      </dsp:nvSpPr>
      <dsp:spPr>
        <a:xfrm>
          <a:off x="2133649" y="2740017"/>
          <a:ext cx="1981050" cy="18288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Calculation of Strain Matrix </a:t>
          </a:r>
        </a:p>
      </dsp:txBody>
      <dsp:txXfrm>
        <a:off x="2133649" y="2740017"/>
        <a:ext cx="1981050" cy="1828800"/>
      </dsp:txXfrm>
    </dsp:sp>
    <dsp:sp modelId="{1BA8EB98-1B24-4A55-8791-339510379AAA}">
      <dsp:nvSpPr>
        <dsp:cNvPr id="0" name=""/>
        <dsp:cNvSpPr/>
      </dsp:nvSpPr>
      <dsp:spPr>
        <a:xfrm>
          <a:off x="2846147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1E681-3479-4F44-B478-661C5AE2E553}">
      <dsp:nvSpPr>
        <dsp:cNvPr id="0" name=""/>
        <dsp:cNvSpPr/>
      </dsp:nvSpPr>
      <dsp:spPr>
        <a:xfrm>
          <a:off x="4164325" y="0"/>
          <a:ext cx="1981050" cy="18288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Construction of Element Stiffness/Mass/Force Matrices in Local Coordinate System</a:t>
          </a:r>
        </a:p>
      </dsp:txBody>
      <dsp:txXfrm>
        <a:off x="4164325" y="0"/>
        <a:ext cx="1981050" cy="1828800"/>
      </dsp:txXfrm>
    </dsp:sp>
    <dsp:sp modelId="{B279AD5C-0AE8-4076-BF3A-A85AABECED4E}">
      <dsp:nvSpPr>
        <dsp:cNvPr id="0" name=""/>
        <dsp:cNvSpPr/>
      </dsp:nvSpPr>
      <dsp:spPr>
        <a:xfrm>
          <a:off x="4926251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9F85B-A9CE-425D-8D16-C0F24B980CF0}">
      <dsp:nvSpPr>
        <dsp:cNvPr id="0" name=""/>
        <dsp:cNvSpPr/>
      </dsp:nvSpPr>
      <dsp:spPr>
        <a:xfrm>
          <a:off x="6244429" y="2743199"/>
          <a:ext cx="1981050" cy="182880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9728" rIns="0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Forming Global Stiffness/Mass/Force Matrices in Global Coordinate System</a:t>
          </a:r>
        </a:p>
      </dsp:txBody>
      <dsp:txXfrm>
        <a:off x="6244429" y="2743199"/>
        <a:ext cx="1981050" cy="1828800"/>
      </dsp:txXfrm>
    </dsp:sp>
    <dsp:sp modelId="{B54AD22C-AF6B-42E1-97BA-263B41558600}">
      <dsp:nvSpPr>
        <dsp:cNvPr id="0" name=""/>
        <dsp:cNvSpPr/>
      </dsp:nvSpPr>
      <dsp:spPr>
        <a:xfrm>
          <a:off x="7006354" y="2057400"/>
          <a:ext cx="457200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04E0-55F5-4AD3-BFD5-B0A346A721C6}" type="datetimeFigureOut">
              <a:rPr lang="en-GB" smtClean="0"/>
              <a:pPr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778C-FE3B-4F2B-AFB8-C9F6F858C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778C-FE3B-4F2B-AFB8-C9F6F858CD5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7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complete cubic displacement function is appropriate because there are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total degrees of freedom (a transverse displacement and a small rotation at each node). 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cubic function also satisfies the basic beam differential equation (y’’=M/EI and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Eiy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’’’’=0)—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justifying its selection. In addition, the cubic function also satisfies the conditions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displacement and slope continuity at nodes shared by two elements.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778C-FE3B-4F2B-AFB8-C9F6F858CD5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4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2BC5-332D-4760-A2EA-74B586E6B8E1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2C86-C6EA-4907-9E5F-61C4946B8008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350-B5D3-445A-879B-64E1C2985510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78AC-7BD0-402A-988C-4A5800E43688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F1EF-D236-47FA-84AE-B0F96520DD5B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E50114-5487-40AB-B2EC-7A59D83ABD5A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EAC-9B45-4D29-AEC3-BBEF670256F7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691-148B-4307-9A7F-6C0A4732307B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5230-C8AC-4F1E-B85D-CCDAEEB28809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04D1-B898-4ABF-AB66-A3B86F8059CB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804FDE-380F-42F6-BF4B-D5A43956792C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DD2B41-2B9A-49C4-82E2-E50AC5878B29}" type="datetime1">
              <a:rPr lang="en-GB" smtClean="0"/>
              <a:pPr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png"/><Relationship Id="rId18" Type="http://schemas.openxmlformats.org/officeDocument/2006/relationships/image" Target="../media/image25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image" Target="../media/image22.png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png"/><Relationship Id="rId5" Type="http://schemas.openxmlformats.org/officeDocument/2006/relationships/image" Target="../media/image17.wmf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png"/><Relationship Id="rId3" Type="http://schemas.openxmlformats.org/officeDocument/2006/relationships/image" Target="../media/image18.wmf"/><Relationship Id="rId7" Type="http://schemas.openxmlformats.org/officeDocument/2006/relationships/image" Target="../media/image20.png"/><Relationship Id="rId12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15" Type="http://schemas.openxmlformats.org/officeDocument/2006/relationships/image" Target="../media/image25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3.png"/><Relationship Id="rId5" Type="http://schemas.openxmlformats.org/officeDocument/2006/relationships/image" Target="../media/image31.png"/><Relationship Id="rId10" Type="http://schemas.openxmlformats.org/officeDocument/2006/relationships/image" Target="../media/image25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4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2.bin"/><Relationship Id="rId2" Type="http://schemas.openxmlformats.org/officeDocument/2006/relationships/image" Target="../media/image46.png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2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6.w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</a:t>
            </a:r>
          </a:p>
          <a:p>
            <a:r>
              <a:rPr lang="en-GB" dirty="0"/>
              <a:t>Dr. </a:t>
            </a:r>
            <a:r>
              <a:rPr lang="en-GB" dirty="0" err="1"/>
              <a:t>Mahdi</a:t>
            </a:r>
            <a:r>
              <a:rPr lang="en-GB" dirty="0"/>
              <a:t> </a:t>
            </a:r>
            <a:r>
              <a:rPr lang="en-GB" dirty="0" err="1"/>
              <a:t>Damghani</a:t>
            </a:r>
            <a:endParaRPr lang="en-GB" dirty="0"/>
          </a:p>
          <a:p>
            <a:endParaRPr lang="en-GB" dirty="0"/>
          </a:p>
          <a:p>
            <a:r>
              <a:rPr lang="en-GB" dirty="0"/>
              <a:t>2022-2023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Structural Design and Inspection-Finite Element Method (Beams)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It is convenient if the shape functions are derived from a special set of local coordinates 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coordinate system</a:t>
            </a:r>
            <a:r>
              <a:rPr lang="en-GB" sz="2400" dirty="0"/>
              <a:t>);</a:t>
            </a:r>
          </a:p>
          <a:p>
            <a:r>
              <a:rPr lang="en-GB" sz="2400" dirty="0"/>
              <a:t>The natural coordinate system is dimensionless, has its origin at the centre of the element and is defined from −1 to +1.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989" y="3733800"/>
            <a:ext cx="5495925" cy="2428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38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relationship between the natural coordinate system and the local coordinate system can simply be given as a scaling function, i.e.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989" y="3733800"/>
            <a:ext cx="5495925" cy="2428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54860"/>
              </p:ext>
            </p:extLst>
          </p:nvPr>
        </p:nvGraphicFramePr>
        <p:xfrm>
          <a:off x="5822950" y="2267387"/>
          <a:ext cx="8064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393480" progId="Equation.3">
                  <p:embed/>
                </p:oleObj>
              </mc:Choice>
              <mc:Fallback>
                <p:oleObj name="Equation" r:id="rId3" imgW="393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2950" y="2267387"/>
                        <a:ext cx="80645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28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428035"/>
            <a:ext cx="2605087" cy="2134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function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Since we have four DOFs for the element we need to find 4 shape functions;</a:t>
            </a:r>
          </a:p>
          <a:p>
            <a:r>
              <a:rPr lang="en-GB" dirty="0"/>
              <a:t>We assume displacement within element has the form                                       where              ;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086600" y="5257800"/>
            <a:ext cx="1828800" cy="914400"/>
          </a:xfrm>
          <a:prstGeom prst="wedgeRectCallout">
            <a:avLst>
              <a:gd name="adj1" fmla="val -113036"/>
              <a:gd name="adj2" fmla="val -34128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unknowns in the form of 4x1 matrix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53675" y="4911525"/>
            <a:ext cx="2590800" cy="533400"/>
          </a:xfrm>
          <a:prstGeom prst="wedgeRectCallout">
            <a:avLst>
              <a:gd name="adj1" fmla="val 117070"/>
              <a:gd name="adj2" fmla="val -51787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of polynomial basis functions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53674" y="5521125"/>
            <a:ext cx="2794325" cy="838200"/>
          </a:xfrm>
          <a:prstGeom prst="flowChartProcess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matrix is 1x4 because we have a 4-DOF element</a:t>
            </a:r>
            <a:endParaRPr lang="en-GB" sz="17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96000" y="2941900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41900"/>
                        <a:ext cx="1066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2950" y="2930326"/>
            <a:ext cx="3363850" cy="422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898044"/>
            <a:ext cx="8503920" cy="419795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We also know;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3190081"/>
          <a:ext cx="94942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393480" progId="Equation.3">
                  <p:embed/>
                </p:oleObj>
              </mc:Choice>
              <mc:Fallback>
                <p:oleObj name="Equation" r:id="rId2" imgW="5713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90081"/>
                        <a:ext cx="94942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319213" y="3148012"/>
          <a:ext cx="24907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44240" progId="Equation.3">
                  <p:embed/>
                </p:oleObj>
              </mc:Choice>
              <mc:Fallback>
                <p:oleObj name="Equation" r:id="rId4" imgW="14983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148012"/>
                        <a:ext cx="2490787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47021"/>
              </p:ext>
            </p:extLst>
          </p:nvPr>
        </p:nvGraphicFramePr>
        <p:xfrm>
          <a:off x="3790950" y="3148013"/>
          <a:ext cx="12017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419040" progId="Equation.3">
                  <p:embed/>
                </p:oleObj>
              </mc:Choice>
              <mc:Fallback>
                <p:oleObj name="Equation" r:id="rId6" imgW="7236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148013"/>
                        <a:ext cx="1201738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12490"/>
              </p:ext>
            </p:extLst>
          </p:nvPr>
        </p:nvGraphicFramePr>
        <p:xfrm>
          <a:off x="5003800" y="3190081"/>
          <a:ext cx="2235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040" imgH="393480" progId="Equation.3">
                  <p:embed/>
                </p:oleObj>
              </mc:Choice>
              <mc:Fallback>
                <p:oleObj name="Equation" r:id="rId8" imgW="13460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190081"/>
                        <a:ext cx="22352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3886200"/>
            <a:ext cx="2076450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3886200"/>
            <a:ext cx="2162175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4825" y="5229225"/>
            <a:ext cx="174307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0325" y="5229225"/>
            <a:ext cx="1971675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89142" y="1417900"/>
            <a:ext cx="3965684" cy="1752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" y="1558726"/>
            <a:ext cx="3363850" cy="422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276850" y="4038600"/>
            <a:ext cx="3638550" cy="2162175"/>
            <a:chOff x="5276850" y="4038600"/>
            <a:chExt cx="3638550" cy="2162175"/>
          </a:xfrm>
        </p:grpSpPr>
        <p:pic>
          <p:nvPicPr>
            <p:cNvPr id="72715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76850" y="4038600"/>
              <a:ext cx="3638550" cy="2162175"/>
            </a:xfrm>
            <a:prstGeom prst="rect">
              <a:avLst/>
            </a:prstGeom>
            <a:noFill/>
            <a:ln w="34925">
              <a:solidFill>
                <a:srgbClr val="7030A0"/>
              </a:solidFill>
              <a:miter lim="800000"/>
              <a:headEnd/>
              <a:tailEnd/>
            </a:ln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567501"/>
                </p:ext>
              </p:extLst>
            </p:nvPr>
          </p:nvGraphicFramePr>
          <p:xfrm>
            <a:off x="7023099" y="5486400"/>
            <a:ext cx="50074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91960" imgH="177480" progId="Equation.3">
                    <p:embed/>
                  </p:oleObj>
                </mc:Choice>
                <mc:Fallback>
                  <p:oleObj name="Equation" r:id="rId17" imgW="29196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023099" y="5486400"/>
                          <a:ext cx="500743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2110550" y="1981200"/>
            <a:ext cx="2878592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2712" idx="0"/>
          </p:cNvCxnSpPr>
          <p:nvPr/>
        </p:nvCxnSpPr>
        <p:spPr>
          <a:xfrm flipV="1">
            <a:off x="3671888" y="3615918"/>
            <a:ext cx="214312" cy="270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2712" idx="0"/>
          </p:cNvCxnSpPr>
          <p:nvPr/>
        </p:nvCxnSpPr>
        <p:spPr>
          <a:xfrm flipH="1" flipV="1">
            <a:off x="1447800" y="2064356"/>
            <a:ext cx="2224088" cy="1821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2714" idx="0"/>
          </p:cNvCxnSpPr>
          <p:nvPr/>
        </p:nvCxnSpPr>
        <p:spPr>
          <a:xfrm flipH="1" flipV="1">
            <a:off x="838200" y="2064356"/>
            <a:ext cx="2747963" cy="3164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2714" idx="0"/>
          </p:cNvCxnSpPr>
          <p:nvPr/>
        </p:nvCxnSpPr>
        <p:spPr>
          <a:xfrm flipV="1">
            <a:off x="3586163" y="3706947"/>
            <a:ext cx="376237" cy="1522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442095"/>
              </p:ext>
            </p:extLst>
          </p:nvPr>
        </p:nvGraphicFramePr>
        <p:xfrm>
          <a:off x="196308" y="2068258"/>
          <a:ext cx="12017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419040" progId="Equation.3">
                  <p:embed/>
                </p:oleObj>
              </mc:Choice>
              <mc:Fallback>
                <p:oleObj name="Equation" r:id="rId2" imgW="723600" imgH="419040" progId="Equation.3">
                  <p:embed/>
                  <p:pic>
                    <p:nvPicPr>
                      <p:cNvPr id="7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08" y="2068258"/>
                        <a:ext cx="1201738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66943"/>
              </p:ext>
            </p:extLst>
          </p:nvPr>
        </p:nvGraphicFramePr>
        <p:xfrm>
          <a:off x="1383178" y="2068258"/>
          <a:ext cx="22352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393480" progId="Equation.3">
                  <p:embed/>
                </p:oleObj>
              </mc:Choice>
              <mc:Fallback>
                <p:oleObj name="Equation" r:id="rId4" imgW="1346040" imgH="393480" progId="Equation.3">
                  <p:embed/>
                  <p:pic>
                    <p:nvPicPr>
                      <p:cNvPr id="72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178" y="2068258"/>
                        <a:ext cx="22352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308" y="1453951"/>
            <a:ext cx="3363850" cy="422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308" y="3062288"/>
            <a:ext cx="2076450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56782"/>
              </p:ext>
            </p:extLst>
          </p:nvPr>
        </p:nvGraphicFramePr>
        <p:xfrm>
          <a:off x="2324100" y="2700338"/>
          <a:ext cx="35639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660240" progId="Equation.3">
                  <p:embed/>
                </p:oleObj>
              </mc:Choice>
              <mc:Fallback>
                <p:oleObj name="Equation" r:id="rId8" imgW="2145960" imgH="66024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700338"/>
                        <a:ext cx="3563938" cy="1095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308" y="4233862"/>
            <a:ext cx="174307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45416"/>
              </p:ext>
            </p:extLst>
          </p:nvPr>
        </p:nvGraphicFramePr>
        <p:xfrm>
          <a:off x="2303463" y="3857625"/>
          <a:ext cx="34385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660240" progId="Equation.3">
                  <p:embed/>
                </p:oleObj>
              </mc:Choice>
              <mc:Fallback>
                <p:oleObj name="Equation" r:id="rId11" imgW="2070000" imgH="66024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857625"/>
                        <a:ext cx="3438525" cy="1095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2322045">
            <a:off x="5811496" y="3820783"/>
            <a:ext cx="762000" cy="576262"/>
          </a:xfrm>
          <a:prstGeom prst="rightArrow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172200" y="4648200"/>
            <a:ext cx="2667000" cy="1676400"/>
            <a:chOff x="5276850" y="4038600"/>
            <a:chExt cx="3638550" cy="2162175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76850" y="4038600"/>
              <a:ext cx="3638550" cy="2162175"/>
            </a:xfrm>
            <a:prstGeom prst="rect">
              <a:avLst/>
            </a:prstGeom>
            <a:noFill/>
            <a:ln w="34925">
              <a:solidFill>
                <a:srgbClr val="7030A0"/>
              </a:solidFill>
              <a:miter lim="800000"/>
              <a:headEnd/>
              <a:tailEnd/>
            </a:ln>
          </p:spPr>
        </p:pic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620120"/>
                </p:ext>
              </p:extLst>
            </p:nvPr>
          </p:nvGraphicFramePr>
          <p:xfrm>
            <a:off x="7023099" y="5486400"/>
            <a:ext cx="50074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91960" imgH="177480" progId="Equation.3">
                    <p:embed/>
                  </p:oleObj>
                </mc:Choice>
                <mc:Fallback>
                  <p:oleObj name="Equation" r:id="rId14" imgW="291960" imgH="177480" progId="Equation.3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023099" y="5486400"/>
                          <a:ext cx="500743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7997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2345623"/>
            <a:ext cx="93345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5" y="1524000"/>
            <a:ext cx="1152525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028825"/>
            <a:ext cx="2924175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750" y="5200650"/>
            <a:ext cx="161925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4400" y="5248275"/>
            <a:ext cx="1238250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2200" y="4200525"/>
            <a:ext cx="5457825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6" idx="3"/>
            <a:endCxn id="73730" idx="1"/>
          </p:cNvCxnSpPr>
          <p:nvPr/>
        </p:nvCxnSpPr>
        <p:spPr>
          <a:xfrm>
            <a:off x="3893675" y="2559936"/>
            <a:ext cx="430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3730" idx="3"/>
            <a:endCxn id="73731" idx="1"/>
          </p:cNvCxnSpPr>
          <p:nvPr/>
        </p:nvCxnSpPr>
        <p:spPr>
          <a:xfrm flipV="1">
            <a:off x="5257800" y="1733550"/>
            <a:ext cx="1266825" cy="826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3733" idx="3"/>
          </p:cNvCxnSpPr>
          <p:nvPr/>
        </p:nvCxnSpPr>
        <p:spPr>
          <a:xfrm flipV="1">
            <a:off x="1922000" y="5453062"/>
            <a:ext cx="1524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3734" idx="3"/>
            <a:endCxn id="73735" idx="1"/>
          </p:cNvCxnSpPr>
          <p:nvPr/>
        </p:nvCxnSpPr>
        <p:spPr>
          <a:xfrm>
            <a:off x="3312650" y="5453063"/>
            <a:ext cx="209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55125" y="1478848"/>
            <a:ext cx="3638550" cy="2162175"/>
            <a:chOff x="5276850" y="4038600"/>
            <a:chExt cx="3638550" cy="2162175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76850" y="4038600"/>
              <a:ext cx="3638550" cy="2162175"/>
            </a:xfrm>
            <a:prstGeom prst="rect">
              <a:avLst/>
            </a:prstGeom>
            <a:noFill/>
            <a:ln w="34925">
              <a:solidFill>
                <a:srgbClr val="7030A0"/>
              </a:solidFill>
              <a:miter lim="800000"/>
              <a:headEnd/>
              <a:tailEnd/>
            </a:ln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620120"/>
                </p:ext>
              </p:extLst>
            </p:nvPr>
          </p:nvGraphicFramePr>
          <p:xfrm>
            <a:off x="7023099" y="5486400"/>
            <a:ext cx="50074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91960" imgH="177480" progId="Equation.3">
                    <p:embed/>
                  </p:oleObj>
                </mc:Choice>
                <mc:Fallback>
                  <p:oleObj name="Equation" r:id="rId9" imgW="291960" imgH="177480" progId="Equation.3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23099" y="5486400"/>
                          <a:ext cx="500743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1751" y="3815790"/>
            <a:ext cx="1620249" cy="138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8707"/>
              </p:ext>
            </p:extLst>
          </p:nvPr>
        </p:nvGraphicFramePr>
        <p:xfrm>
          <a:off x="1694923" y="5785108"/>
          <a:ext cx="1821428" cy="38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600" imgH="241200" progId="Equation.3">
                  <p:embed/>
                </p:oleObj>
              </mc:Choice>
              <mc:Fallback>
                <p:oleObj name="Equation" r:id="rId12" imgW="1155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94923" y="5785108"/>
                        <a:ext cx="1821428" cy="38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49053" y="30663"/>
            <a:ext cx="1590871" cy="1303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590800" y="2133600"/>
            <a:ext cx="3897123" cy="2638425"/>
            <a:chOff x="2590800" y="2133600"/>
            <a:chExt cx="3897123" cy="2638425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2133600"/>
              <a:ext cx="3897123" cy="2638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792935"/>
                </p:ext>
              </p:extLst>
            </p:nvPr>
          </p:nvGraphicFramePr>
          <p:xfrm>
            <a:off x="4930698" y="3756102"/>
            <a:ext cx="273812" cy="206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720" imgH="75960" progId="Equation.3">
                    <p:embed/>
                  </p:oleObj>
                </mc:Choice>
                <mc:Fallback>
                  <p:oleObj name="Equation" r:id="rId3" imgW="126720" imgH="759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30698" y="3756102"/>
                          <a:ext cx="273812" cy="2062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Up Ribbon 10"/>
          <p:cNvSpPr/>
          <p:nvPr/>
        </p:nvSpPr>
        <p:spPr>
          <a:xfrm>
            <a:off x="228600" y="5181600"/>
            <a:ext cx="8686800" cy="990600"/>
          </a:xfrm>
          <a:prstGeom prst="ribbon2">
            <a:avLst>
              <a:gd name="adj1" fmla="val 16667"/>
              <a:gd name="adj2" fmla="val 72804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cubic shape (or interpolation) functions are known as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Hermite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cubic interpolation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 spline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functions.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086600" y="2957512"/>
            <a:ext cx="1749552" cy="990600"/>
          </a:xfrm>
          <a:prstGeom prst="wedgeRectCallout">
            <a:avLst>
              <a:gd name="adj1" fmla="val -131896"/>
              <a:gd name="adj2" fmla="val -942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/>
              <a:t>Shape functions for displacement are functions of natural coordinates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086600" y="2957512"/>
            <a:ext cx="1749552" cy="990600"/>
          </a:xfrm>
          <a:prstGeom prst="wedgeRectCallout">
            <a:avLst>
              <a:gd name="adj1" fmla="val -125907"/>
              <a:gd name="adj2" fmla="val 413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Shape functions for displacement are functions of natural coordinates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01752" y="2957512"/>
            <a:ext cx="1749552" cy="990600"/>
          </a:xfrm>
          <a:prstGeom prst="wedgeRectCallout">
            <a:avLst>
              <a:gd name="adj1" fmla="val 88052"/>
              <a:gd name="adj2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/>
              <a:t>Shape functions for displacement are functions of natural coordinates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1752" y="2957512"/>
            <a:ext cx="1749552" cy="990600"/>
          </a:xfrm>
          <a:prstGeom prst="wedgeRectCallout">
            <a:avLst>
              <a:gd name="adj1" fmla="val 89685"/>
              <a:gd name="adj2" fmla="val -365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Shape functions for rotations are functions of natural coordinates and length of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064358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21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Strain calculation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7" name="Up Ribbon 16"/>
          <p:cNvSpPr/>
          <p:nvPr/>
        </p:nvSpPr>
        <p:spPr>
          <a:xfrm>
            <a:off x="152400" y="5486400"/>
            <a:ext cx="2438400" cy="838200"/>
          </a:xfrm>
          <a:prstGeom prst="ribbon2">
            <a:avLst>
              <a:gd name="adj1" fmla="val 16667"/>
              <a:gd name="adj2" fmla="val 625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called strain matrix</a:t>
            </a:r>
          </a:p>
        </p:txBody>
      </p:sp>
      <p:sp>
        <p:nvSpPr>
          <p:cNvPr id="18" name="Up Ribbon 17"/>
          <p:cNvSpPr/>
          <p:nvPr/>
        </p:nvSpPr>
        <p:spPr>
          <a:xfrm>
            <a:off x="6477000" y="5486400"/>
            <a:ext cx="2438400" cy="838200"/>
          </a:xfrm>
          <a:prstGeom prst="ribbon2">
            <a:avLst>
              <a:gd name="adj1" fmla="val 16667"/>
              <a:gd name="adj2" fmla="val 625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differential operator</a:t>
            </a:r>
          </a:p>
        </p:txBody>
      </p:sp>
      <p:pic>
        <p:nvPicPr>
          <p:cNvPr id="6340" name="Picture 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75" y="1633537"/>
            <a:ext cx="1095375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1" name="Picture 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750" y="1562100"/>
            <a:ext cx="456247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2" name="Picture 1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725" y="1581150"/>
            <a:ext cx="2752725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1272250" y="1900237"/>
            <a:ext cx="1905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25225" y="1900237"/>
            <a:ext cx="190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6343" idx="1"/>
          </p:cNvCxnSpPr>
          <p:nvPr/>
        </p:nvCxnSpPr>
        <p:spPr>
          <a:xfrm>
            <a:off x="3019425" y="3545193"/>
            <a:ext cx="16287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0025" y="2590800"/>
            <a:ext cx="2819400" cy="1908786"/>
            <a:chOff x="200025" y="2590800"/>
            <a:chExt cx="2819400" cy="190878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025" y="2590800"/>
              <a:ext cx="2819400" cy="1908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2743470"/>
                </p:ext>
              </p:extLst>
            </p:nvPr>
          </p:nvGraphicFramePr>
          <p:xfrm>
            <a:off x="1905000" y="3679902"/>
            <a:ext cx="172674" cy="30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20" imgH="75960" progId="Equation.3">
                    <p:embed/>
                  </p:oleObj>
                </mc:Choice>
                <mc:Fallback>
                  <p:oleObj name="Equation" r:id="rId6" imgW="126720" imgH="75960" progId="Equation.3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05000" y="3679902"/>
                          <a:ext cx="172674" cy="3047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648200" y="2968931"/>
            <a:ext cx="3076575" cy="1152525"/>
            <a:chOff x="4648200" y="2968931"/>
            <a:chExt cx="3076575" cy="1152525"/>
          </a:xfrm>
        </p:grpSpPr>
        <p:pic>
          <p:nvPicPr>
            <p:cNvPr id="6343" name="Picture 19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48200" y="2968931"/>
              <a:ext cx="3076575" cy="1152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344362"/>
                </p:ext>
              </p:extLst>
            </p:nvPr>
          </p:nvGraphicFramePr>
          <p:xfrm>
            <a:off x="5300547" y="3603702"/>
            <a:ext cx="107796" cy="190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720" imgH="75960" progId="Equation.3">
                    <p:embed/>
                  </p:oleObj>
                </mc:Choice>
                <mc:Fallback>
                  <p:oleObj name="Equation" r:id="rId9" imgW="126720" imgH="75960" progId="Equation.3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00547" y="3603702"/>
                          <a:ext cx="107796" cy="19027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300" dirty="0"/>
              <a:t>First derivative of the shape function is important as it will be used to obtain rotations within each element (we will see this in some examples);</a:t>
            </a:r>
          </a:p>
          <a:p>
            <a:r>
              <a:rPr lang="en-GB" sz="2300" dirty="0"/>
              <a:t>How first derivative of shape function (</a:t>
            </a:r>
            <a:r>
              <a:rPr lang="en-GB" sz="2300" dirty="0" err="1"/>
              <a:t>dN</a:t>
            </a:r>
            <a:r>
              <a:rPr lang="en-GB" sz="2300" dirty="0"/>
              <a:t>/dx) is obtained?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3200400"/>
            <a:ext cx="2819400" cy="1908786"/>
            <a:chOff x="200025" y="2590800"/>
            <a:chExt cx="2819400" cy="19087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" y="2590800"/>
              <a:ext cx="2819400" cy="1908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8428915"/>
                </p:ext>
              </p:extLst>
            </p:nvPr>
          </p:nvGraphicFramePr>
          <p:xfrm>
            <a:off x="1905000" y="3679902"/>
            <a:ext cx="172674" cy="30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720" imgH="75960" progId="Equation.3">
                    <p:embed/>
                  </p:oleObj>
                </mc:Choice>
                <mc:Fallback>
                  <p:oleObj name="Equation" r:id="rId3" imgW="126720" imgH="75960" progId="Equation.3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05000" y="3679902"/>
                          <a:ext cx="172674" cy="3047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69896"/>
              </p:ext>
            </p:extLst>
          </p:nvPr>
        </p:nvGraphicFramePr>
        <p:xfrm>
          <a:off x="3848100" y="3219450"/>
          <a:ext cx="2544041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419040" progId="Equation.3">
                  <p:embed/>
                </p:oleObj>
              </mc:Choice>
              <mc:Fallback>
                <p:oleObj name="Equation" r:id="rId5" imgW="14349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8100" y="3219450"/>
                        <a:ext cx="2544041" cy="7429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5581"/>
              </p:ext>
            </p:extLst>
          </p:nvPr>
        </p:nvGraphicFramePr>
        <p:xfrm>
          <a:off x="3860962" y="4079875"/>
          <a:ext cx="2095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393480" progId="Equation.3">
                  <p:embed/>
                </p:oleObj>
              </mc:Choice>
              <mc:Fallback>
                <p:oleObj name="Equation" r:id="rId7" imgW="1180800" imgH="39348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0962" y="4079875"/>
                        <a:ext cx="2095500" cy="698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51822"/>
              </p:ext>
            </p:extLst>
          </p:nvPr>
        </p:nvGraphicFramePr>
        <p:xfrm>
          <a:off x="6324282" y="4079875"/>
          <a:ext cx="2636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393480" progId="Equation.3">
                  <p:embed/>
                </p:oleObj>
              </mc:Choice>
              <mc:Fallback>
                <p:oleObj name="Equation" r:id="rId9" imgW="1485720" imgH="39348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282" y="4079875"/>
                        <a:ext cx="2636838" cy="698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17838"/>
              </p:ext>
            </p:extLst>
          </p:nvPr>
        </p:nvGraphicFramePr>
        <p:xfrm>
          <a:off x="3886200" y="4910138"/>
          <a:ext cx="21399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360" imgH="431640" progId="Equation.DSMT4">
                  <p:embed/>
                </p:oleObj>
              </mc:Choice>
              <mc:Fallback>
                <p:oleObj name="Equation" r:id="rId11" imgW="120636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86200" y="4910138"/>
                        <a:ext cx="2139950" cy="7667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58820"/>
              </p:ext>
            </p:extLst>
          </p:nvPr>
        </p:nvGraphicFramePr>
        <p:xfrm>
          <a:off x="6323519" y="4943686"/>
          <a:ext cx="2636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85720" imgH="393480" progId="Equation.3">
                  <p:embed/>
                </p:oleObj>
              </mc:Choice>
              <mc:Fallback>
                <p:oleObj name="Equation" r:id="rId13" imgW="1485720" imgH="39348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3519" y="4943686"/>
                        <a:ext cx="2636838" cy="698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61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973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/>
          <a:srcRect l="2661" t="2351" r="2089" b="1223"/>
          <a:stretch/>
        </p:blipFill>
        <p:spPr>
          <a:xfrm>
            <a:off x="802649" y="2076822"/>
            <a:ext cx="2550151" cy="35904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38763" y="5694028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5408" y="5694028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2774" t="32266" r="72058" b="27995"/>
          <a:stretch/>
        </p:blipFill>
        <p:spPr>
          <a:xfrm>
            <a:off x="5908048" y="2076821"/>
            <a:ext cx="2550152" cy="3590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101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954" y="1918982"/>
            <a:ext cx="7571438" cy="4017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25158"/>
              </p:ext>
            </p:extLst>
          </p:nvPr>
        </p:nvGraphicFramePr>
        <p:xfrm>
          <a:off x="4446588" y="4622800"/>
          <a:ext cx="276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4622800"/>
                        <a:ext cx="27622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950101"/>
              </p:ext>
            </p:extLst>
          </p:nvPr>
        </p:nvGraphicFramePr>
        <p:xfrm>
          <a:off x="6518275" y="4902200"/>
          <a:ext cx="419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4902200"/>
                        <a:ext cx="419100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38253"/>
              </p:ext>
            </p:extLst>
          </p:nvPr>
        </p:nvGraphicFramePr>
        <p:xfrm>
          <a:off x="7307263" y="3471863"/>
          <a:ext cx="396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3471863"/>
                        <a:ext cx="396875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1024135" y="3526390"/>
            <a:ext cx="3580642" cy="1070575"/>
          </a:xfrm>
          <a:custGeom>
            <a:avLst/>
            <a:gdLst>
              <a:gd name="connsiteX0" fmla="*/ 0 w 1806898"/>
              <a:gd name="connsiteY0" fmla="*/ 32853 h 540244"/>
              <a:gd name="connsiteX1" fmla="*/ 334003 w 1806898"/>
              <a:gd name="connsiteY1" fmla="*/ 355904 h 540244"/>
              <a:gd name="connsiteX2" fmla="*/ 711809 w 1806898"/>
              <a:gd name="connsiteY2" fmla="*/ 492790 h 540244"/>
              <a:gd name="connsiteX3" fmla="*/ 1144369 w 1806898"/>
              <a:gd name="connsiteY3" fmla="*/ 498266 h 540244"/>
              <a:gd name="connsiteX4" fmla="*/ 1615258 w 1806898"/>
              <a:gd name="connsiteY4" fmla="*/ 240920 h 540244"/>
              <a:gd name="connsiteX5" fmla="*/ 1806898 w 1806898"/>
              <a:gd name="connsiteY5" fmla="*/ 0 h 54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6898" h="540244">
                <a:moveTo>
                  <a:pt x="0" y="32853"/>
                </a:moveTo>
                <a:cubicBezTo>
                  <a:pt x="107684" y="156050"/>
                  <a:pt x="215368" y="279248"/>
                  <a:pt x="334003" y="355904"/>
                </a:cubicBezTo>
                <a:cubicBezTo>
                  <a:pt x="452638" y="432560"/>
                  <a:pt x="576748" y="469063"/>
                  <a:pt x="711809" y="492790"/>
                </a:cubicBezTo>
                <a:cubicBezTo>
                  <a:pt x="846870" y="516517"/>
                  <a:pt x="993794" y="540244"/>
                  <a:pt x="1144369" y="498266"/>
                </a:cubicBezTo>
                <a:cubicBezTo>
                  <a:pt x="1294944" y="456288"/>
                  <a:pt x="1504837" y="323964"/>
                  <a:pt x="1615258" y="240920"/>
                </a:cubicBezTo>
                <a:cubicBezTo>
                  <a:pt x="1725679" y="157876"/>
                  <a:pt x="1766288" y="78938"/>
                  <a:pt x="1806898" y="0"/>
                </a:cubicBezTo>
              </a:path>
            </a:pathLst>
          </a:cu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567"/>
          </a:p>
        </p:txBody>
      </p:sp>
      <p:cxnSp>
        <p:nvCxnSpPr>
          <p:cNvPr id="15" name="Straight Arrow Connector 14"/>
          <p:cNvCxnSpPr/>
          <p:nvPr/>
        </p:nvCxnSpPr>
        <p:spPr>
          <a:xfrm rot="21480000" flipH="1">
            <a:off x="1551964" y="2484049"/>
            <a:ext cx="1247836" cy="159235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180338" y="3281143"/>
            <a:ext cx="582772" cy="607154"/>
          </a:xfrm>
          <a:custGeom>
            <a:avLst/>
            <a:gdLst>
              <a:gd name="connsiteX0" fmla="*/ 273844 w 294084"/>
              <a:gd name="connsiteY0" fmla="*/ 306388 h 306388"/>
              <a:gd name="connsiteX1" fmla="*/ 285750 w 294084"/>
              <a:gd name="connsiteY1" fmla="*/ 187326 h 306388"/>
              <a:gd name="connsiteX2" fmla="*/ 223838 w 294084"/>
              <a:gd name="connsiteY2" fmla="*/ 84932 h 306388"/>
              <a:gd name="connsiteX3" fmla="*/ 126207 w 294084"/>
              <a:gd name="connsiteY3" fmla="*/ 13494 h 306388"/>
              <a:gd name="connsiteX4" fmla="*/ 69057 w 294084"/>
              <a:gd name="connsiteY4" fmla="*/ 3969 h 306388"/>
              <a:gd name="connsiteX5" fmla="*/ 28575 w 294084"/>
              <a:gd name="connsiteY5" fmla="*/ 3969 h 306388"/>
              <a:gd name="connsiteX6" fmla="*/ 0 w 294084"/>
              <a:gd name="connsiteY6" fmla="*/ 8732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84" h="306388">
                <a:moveTo>
                  <a:pt x="273844" y="306388"/>
                </a:moveTo>
                <a:cubicBezTo>
                  <a:pt x="283964" y="265311"/>
                  <a:pt x="294084" y="224235"/>
                  <a:pt x="285750" y="187326"/>
                </a:cubicBezTo>
                <a:cubicBezTo>
                  <a:pt x="277416" y="150417"/>
                  <a:pt x="250429" y="113904"/>
                  <a:pt x="223838" y="84932"/>
                </a:cubicBezTo>
                <a:cubicBezTo>
                  <a:pt x="197248" y="55960"/>
                  <a:pt x="152004" y="26988"/>
                  <a:pt x="126207" y="13494"/>
                </a:cubicBezTo>
                <a:cubicBezTo>
                  <a:pt x="100410" y="0"/>
                  <a:pt x="85329" y="5557"/>
                  <a:pt x="69057" y="3969"/>
                </a:cubicBezTo>
                <a:cubicBezTo>
                  <a:pt x="52785" y="2382"/>
                  <a:pt x="40084" y="3175"/>
                  <a:pt x="28575" y="3969"/>
                </a:cubicBezTo>
                <a:cubicBezTo>
                  <a:pt x="17066" y="4763"/>
                  <a:pt x="8533" y="6747"/>
                  <a:pt x="0" y="8732"/>
                </a:cubicBezTo>
              </a:path>
            </a:pathLst>
          </a:cu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567"/>
          </a:p>
        </p:txBody>
      </p:sp>
      <p:sp>
        <p:nvSpPr>
          <p:cNvPr id="20" name="Freeform 19"/>
          <p:cNvSpPr/>
          <p:nvPr/>
        </p:nvSpPr>
        <p:spPr>
          <a:xfrm>
            <a:off x="897624" y="3246540"/>
            <a:ext cx="574120" cy="589850"/>
          </a:xfrm>
          <a:custGeom>
            <a:avLst/>
            <a:gdLst>
              <a:gd name="connsiteX0" fmla="*/ 1587 w 289718"/>
              <a:gd name="connsiteY0" fmla="*/ 297656 h 297656"/>
              <a:gd name="connsiteX1" fmla="*/ 1587 w 289718"/>
              <a:gd name="connsiteY1" fmla="*/ 240506 h 297656"/>
              <a:gd name="connsiteX2" fmla="*/ 11112 w 289718"/>
              <a:gd name="connsiteY2" fmla="*/ 161925 h 297656"/>
              <a:gd name="connsiteX3" fmla="*/ 39687 w 289718"/>
              <a:gd name="connsiteY3" fmla="*/ 109537 h 297656"/>
              <a:gd name="connsiteX4" fmla="*/ 70643 w 289718"/>
              <a:gd name="connsiteY4" fmla="*/ 64293 h 297656"/>
              <a:gd name="connsiteX5" fmla="*/ 161131 w 289718"/>
              <a:gd name="connsiteY5" fmla="*/ 19050 h 297656"/>
              <a:gd name="connsiteX6" fmla="*/ 234950 w 289718"/>
              <a:gd name="connsiteY6" fmla="*/ 2381 h 297656"/>
              <a:gd name="connsiteX7" fmla="*/ 289718 w 289718"/>
              <a:gd name="connsiteY7" fmla="*/ 4762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18" h="297656">
                <a:moveTo>
                  <a:pt x="1587" y="297656"/>
                </a:moveTo>
                <a:cubicBezTo>
                  <a:pt x="793" y="280392"/>
                  <a:pt x="0" y="263128"/>
                  <a:pt x="1587" y="240506"/>
                </a:cubicBezTo>
                <a:cubicBezTo>
                  <a:pt x="3174" y="217884"/>
                  <a:pt x="4762" y="183753"/>
                  <a:pt x="11112" y="161925"/>
                </a:cubicBezTo>
                <a:cubicBezTo>
                  <a:pt x="17462" y="140097"/>
                  <a:pt x="29765" y="125809"/>
                  <a:pt x="39687" y="109537"/>
                </a:cubicBezTo>
                <a:cubicBezTo>
                  <a:pt x="49609" y="93265"/>
                  <a:pt x="50402" y="79374"/>
                  <a:pt x="70643" y="64293"/>
                </a:cubicBezTo>
                <a:cubicBezTo>
                  <a:pt x="90884" y="49212"/>
                  <a:pt x="133747" y="29369"/>
                  <a:pt x="161131" y="19050"/>
                </a:cubicBezTo>
                <a:cubicBezTo>
                  <a:pt x="188516" y="8731"/>
                  <a:pt x="213519" y="4762"/>
                  <a:pt x="234950" y="2381"/>
                </a:cubicBezTo>
                <a:cubicBezTo>
                  <a:pt x="256381" y="0"/>
                  <a:pt x="273049" y="2381"/>
                  <a:pt x="289718" y="4762"/>
                </a:cubicBezTo>
              </a:path>
            </a:pathLst>
          </a:cu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567"/>
          </a:p>
        </p:txBody>
      </p:sp>
      <p:sp>
        <p:nvSpPr>
          <p:cNvPr id="25" name="Freeform 24"/>
          <p:cNvSpPr/>
          <p:nvPr/>
        </p:nvSpPr>
        <p:spPr>
          <a:xfrm>
            <a:off x="2127660" y="4303553"/>
            <a:ext cx="1198576" cy="132127"/>
          </a:xfrm>
          <a:custGeom>
            <a:avLst/>
            <a:gdLst>
              <a:gd name="connsiteX0" fmla="*/ 0 w 604837"/>
              <a:gd name="connsiteY0" fmla="*/ 0 h 66675"/>
              <a:gd name="connsiteX1" fmla="*/ 261937 w 604837"/>
              <a:gd name="connsiteY1" fmla="*/ 57150 h 66675"/>
              <a:gd name="connsiteX2" fmla="*/ 433387 w 604837"/>
              <a:gd name="connsiteY2" fmla="*/ 57150 h 66675"/>
              <a:gd name="connsiteX3" fmla="*/ 533400 w 604837"/>
              <a:gd name="connsiteY3" fmla="*/ 38100 h 66675"/>
              <a:gd name="connsiteX4" fmla="*/ 604837 w 604837"/>
              <a:gd name="connsiteY4" fmla="*/ 1905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" h="66675">
                <a:moveTo>
                  <a:pt x="0" y="0"/>
                </a:moveTo>
                <a:cubicBezTo>
                  <a:pt x="94853" y="23812"/>
                  <a:pt x="189706" y="47625"/>
                  <a:pt x="261937" y="57150"/>
                </a:cubicBezTo>
                <a:cubicBezTo>
                  <a:pt x="334168" y="66675"/>
                  <a:pt x="388143" y="60325"/>
                  <a:pt x="433387" y="57150"/>
                </a:cubicBezTo>
                <a:cubicBezTo>
                  <a:pt x="478631" y="53975"/>
                  <a:pt x="504825" y="44450"/>
                  <a:pt x="533400" y="38100"/>
                </a:cubicBezTo>
                <a:cubicBezTo>
                  <a:pt x="561975" y="31750"/>
                  <a:pt x="596899" y="22225"/>
                  <a:pt x="604837" y="1905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567"/>
          </a:p>
        </p:txBody>
      </p:sp>
      <p:graphicFrame>
        <p:nvGraphicFramePr>
          <p:cNvPr id="134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20203"/>
              </p:ext>
            </p:extLst>
          </p:nvPr>
        </p:nvGraphicFramePr>
        <p:xfrm>
          <a:off x="2756842" y="4240648"/>
          <a:ext cx="308295" cy="30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77480" progId="Equation.3">
                  <p:embed/>
                </p:oleObj>
              </mc:Choice>
              <mc:Fallback>
                <p:oleObj name="Equation" r:id="rId9" imgW="177480" imgH="177480" progId="Equation.3">
                  <p:embed/>
                  <p:pic>
                    <p:nvPicPr>
                      <p:cNvPr id="134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842" y="4240648"/>
                        <a:ext cx="308295" cy="308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ular Callout 25"/>
          <p:cNvSpPr/>
          <p:nvPr/>
        </p:nvSpPr>
        <p:spPr>
          <a:xfrm>
            <a:off x="160398" y="1659484"/>
            <a:ext cx="2416029" cy="1057013"/>
          </a:xfrm>
          <a:prstGeom prst="wedgeRectCallout">
            <a:avLst>
              <a:gd name="adj1" fmla="val 21844"/>
              <a:gd name="adj2" fmla="val 168546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8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Fibre ST has shortened in length whilst NQ increased in length so they have gone through strains</a:t>
            </a:r>
            <a:endParaRPr lang="en-GB" sz="138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146534" y="4166707"/>
            <a:ext cx="1127793" cy="100668"/>
          </a:xfrm>
          <a:custGeom>
            <a:avLst/>
            <a:gdLst>
              <a:gd name="connsiteX0" fmla="*/ 0 w 569118"/>
              <a:gd name="connsiteY0" fmla="*/ 0 h 50800"/>
              <a:gd name="connsiteX1" fmla="*/ 104775 w 569118"/>
              <a:gd name="connsiteY1" fmla="*/ 33337 h 50800"/>
              <a:gd name="connsiteX2" fmla="*/ 285750 w 569118"/>
              <a:gd name="connsiteY2" fmla="*/ 50006 h 50800"/>
              <a:gd name="connsiteX3" fmla="*/ 402431 w 569118"/>
              <a:gd name="connsiteY3" fmla="*/ 38100 h 50800"/>
              <a:gd name="connsiteX4" fmla="*/ 521493 w 569118"/>
              <a:gd name="connsiteY4" fmla="*/ 11906 h 50800"/>
              <a:gd name="connsiteX5" fmla="*/ 569118 w 569118"/>
              <a:gd name="connsiteY5" fmla="*/ 2381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118" h="50800">
                <a:moveTo>
                  <a:pt x="0" y="0"/>
                </a:moveTo>
                <a:cubicBezTo>
                  <a:pt x="28575" y="12501"/>
                  <a:pt x="57150" y="25003"/>
                  <a:pt x="104775" y="33337"/>
                </a:cubicBezTo>
                <a:cubicBezTo>
                  <a:pt x="152400" y="41671"/>
                  <a:pt x="236141" y="49212"/>
                  <a:pt x="285750" y="50006"/>
                </a:cubicBezTo>
                <a:cubicBezTo>
                  <a:pt x="335359" y="50800"/>
                  <a:pt x="363141" y="44450"/>
                  <a:pt x="402431" y="38100"/>
                </a:cubicBezTo>
                <a:cubicBezTo>
                  <a:pt x="441721" y="31750"/>
                  <a:pt x="493712" y="17859"/>
                  <a:pt x="521493" y="11906"/>
                </a:cubicBezTo>
                <a:cubicBezTo>
                  <a:pt x="549274" y="5953"/>
                  <a:pt x="569118" y="2381"/>
                  <a:pt x="569118" y="2381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567"/>
          </a:p>
        </p:txBody>
      </p:sp>
      <p:sp>
        <p:nvSpPr>
          <p:cNvPr id="28" name="Freeform 27"/>
          <p:cNvSpPr/>
          <p:nvPr/>
        </p:nvSpPr>
        <p:spPr>
          <a:xfrm>
            <a:off x="1943626" y="4676339"/>
            <a:ext cx="1491143" cy="151789"/>
          </a:xfrm>
          <a:custGeom>
            <a:avLst/>
            <a:gdLst>
              <a:gd name="connsiteX0" fmla="*/ 0 w 752475"/>
              <a:gd name="connsiteY0" fmla="*/ 0 h 76597"/>
              <a:gd name="connsiteX1" fmla="*/ 126206 w 752475"/>
              <a:gd name="connsiteY1" fmla="*/ 42862 h 76597"/>
              <a:gd name="connsiteX2" fmla="*/ 266700 w 752475"/>
              <a:gd name="connsiteY2" fmla="*/ 71437 h 76597"/>
              <a:gd name="connsiteX3" fmla="*/ 431006 w 752475"/>
              <a:gd name="connsiteY3" fmla="*/ 73819 h 76597"/>
              <a:gd name="connsiteX4" fmla="*/ 557212 w 752475"/>
              <a:gd name="connsiteY4" fmla="*/ 69056 h 76597"/>
              <a:gd name="connsiteX5" fmla="*/ 654844 w 752475"/>
              <a:gd name="connsiteY5" fmla="*/ 54769 h 76597"/>
              <a:gd name="connsiteX6" fmla="*/ 752475 w 752475"/>
              <a:gd name="connsiteY6" fmla="*/ 26194 h 7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475" h="76597">
                <a:moveTo>
                  <a:pt x="0" y="0"/>
                </a:moveTo>
                <a:cubicBezTo>
                  <a:pt x="40878" y="15478"/>
                  <a:pt x="81756" y="30956"/>
                  <a:pt x="126206" y="42862"/>
                </a:cubicBezTo>
                <a:cubicBezTo>
                  <a:pt x="170656" y="54768"/>
                  <a:pt x="215900" y="66278"/>
                  <a:pt x="266700" y="71437"/>
                </a:cubicBezTo>
                <a:cubicBezTo>
                  <a:pt x="317500" y="76597"/>
                  <a:pt x="382587" y="74216"/>
                  <a:pt x="431006" y="73819"/>
                </a:cubicBezTo>
                <a:cubicBezTo>
                  <a:pt x="479425" y="73422"/>
                  <a:pt x="519906" y="72231"/>
                  <a:pt x="557212" y="69056"/>
                </a:cubicBezTo>
                <a:cubicBezTo>
                  <a:pt x="594518" y="65881"/>
                  <a:pt x="622300" y="61913"/>
                  <a:pt x="654844" y="54769"/>
                </a:cubicBezTo>
                <a:cubicBezTo>
                  <a:pt x="687388" y="47625"/>
                  <a:pt x="735806" y="31750"/>
                  <a:pt x="752475" y="26194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567"/>
          </a:p>
        </p:txBody>
      </p:sp>
      <p:sp>
        <p:nvSpPr>
          <p:cNvPr id="29" name="Rectangular Callout 28"/>
          <p:cNvSpPr/>
          <p:nvPr/>
        </p:nvSpPr>
        <p:spPr>
          <a:xfrm>
            <a:off x="2920419" y="1673595"/>
            <a:ext cx="2416029" cy="802202"/>
          </a:xfrm>
          <a:prstGeom prst="wedgeRectCallout">
            <a:avLst>
              <a:gd name="adj1" fmla="val -12531"/>
              <a:gd name="adj2" fmla="val 266812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8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Remember that the length of neutral axis does not change and remains as</a:t>
            </a:r>
            <a:endParaRPr lang="en-GB" sz="138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17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989720"/>
              </p:ext>
            </p:extLst>
          </p:nvPr>
        </p:nvGraphicFramePr>
        <p:xfrm>
          <a:off x="4943206" y="2145478"/>
          <a:ext cx="308295" cy="30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201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206" y="2145478"/>
                        <a:ext cx="308295" cy="308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77511"/>
              </p:ext>
            </p:extLst>
          </p:nvPr>
        </p:nvGraphicFramePr>
        <p:xfrm>
          <a:off x="822325" y="5287963"/>
          <a:ext cx="22653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63560" imgH="419040" progId="Equation.3">
                  <p:embed/>
                </p:oleObj>
              </mc:Choice>
              <mc:Fallback>
                <p:oleObj name="Equation" r:id="rId13" imgW="1663560" imgH="41904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287963"/>
                        <a:ext cx="2265363" cy="5715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21361"/>
              </p:ext>
            </p:extLst>
          </p:nvPr>
        </p:nvGraphicFramePr>
        <p:xfrm>
          <a:off x="5264150" y="5297488"/>
          <a:ext cx="212725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2017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5297488"/>
                        <a:ext cx="2127250" cy="538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75776"/>
              </p:ext>
            </p:extLst>
          </p:nvPr>
        </p:nvGraphicFramePr>
        <p:xfrm>
          <a:off x="806450" y="5995988"/>
          <a:ext cx="24034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65080" imgH="393480" progId="Equation.3">
                  <p:embed/>
                </p:oleObj>
              </mc:Choice>
              <mc:Fallback>
                <p:oleObj name="Equation" r:id="rId17" imgW="1765080" imgH="393480" progId="Equation.3">
                  <p:embed/>
                  <p:pic>
                    <p:nvPicPr>
                      <p:cNvPr id="201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995988"/>
                        <a:ext cx="2403475" cy="538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ular Callout 30"/>
          <p:cNvSpPr/>
          <p:nvPr/>
        </p:nvSpPr>
        <p:spPr>
          <a:xfrm>
            <a:off x="4874004" y="3277999"/>
            <a:ext cx="2416029" cy="500199"/>
          </a:xfrm>
          <a:prstGeom prst="wedgeRectCallout">
            <a:avLst>
              <a:gd name="adj1" fmla="val -137141"/>
              <a:gd name="adj2" fmla="val 489563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8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Positive y gives negative strain, i.e. compression</a:t>
            </a:r>
            <a:endParaRPr lang="en-GB" sz="138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55240"/>
              </p:ext>
            </p:extLst>
          </p:nvPr>
        </p:nvGraphicFramePr>
        <p:xfrm>
          <a:off x="3178175" y="5294313"/>
          <a:ext cx="195421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34960" imgH="393480" progId="Equation.3">
                  <p:embed/>
                </p:oleObj>
              </mc:Choice>
              <mc:Fallback>
                <p:oleObj name="Equation" r:id="rId19" imgW="1434960" imgH="393480" progId="Equation.3">
                  <p:embed/>
                  <p:pic>
                    <p:nvPicPr>
                      <p:cNvPr id="2017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5294313"/>
                        <a:ext cx="1954213" cy="538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06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How did the following come about?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Euler-Bernoulli beam curvature (</a:t>
            </a:r>
            <a:r>
              <a:rPr lang="en-GB" i="1" dirty="0"/>
              <a:t>1/R</a:t>
            </a:r>
            <a:r>
              <a:rPr lang="en-GB" dirty="0"/>
              <a:t>) is used for this formula;</a:t>
            </a:r>
          </a:p>
        </p:txBody>
      </p:sp>
      <p:pic>
        <p:nvPicPr>
          <p:cNvPr id="5" name="Picture 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5562"/>
            <a:ext cx="1095375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2524125"/>
            <a:ext cx="456247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781175" y="2862262"/>
            <a:ext cx="1905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98280"/>
              </p:ext>
            </p:extLst>
          </p:nvPr>
        </p:nvGraphicFramePr>
        <p:xfrm>
          <a:off x="718457" y="4419600"/>
          <a:ext cx="751114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533160" progId="Equation.3">
                  <p:embed/>
                </p:oleObj>
              </mc:Choice>
              <mc:Fallback>
                <p:oleObj name="Equation" r:id="rId4" imgW="457200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457" y="4419600"/>
                        <a:ext cx="7511143" cy="8763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 rot="16200000">
            <a:off x="3256026" y="172973"/>
            <a:ext cx="1905000" cy="6740652"/>
          </a:xfrm>
          <a:prstGeom prst="can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83365"/>
              </p:ext>
            </p:extLst>
          </p:nvPr>
        </p:nvGraphicFramePr>
        <p:xfrm>
          <a:off x="874713" y="3816350"/>
          <a:ext cx="3444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164957" progId="Equation.3">
                  <p:embed/>
                </p:oleObj>
              </mc:Choice>
              <mc:Fallback>
                <p:oleObj name="Equation" r:id="rId2" imgW="152268" imgH="164957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3816350"/>
                        <a:ext cx="34448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022804" y="1982787"/>
            <a:ext cx="62923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99963"/>
              </p:ext>
            </p:extLst>
          </p:nvPr>
        </p:nvGraphicFramePr>
        <p:xfrm>
          <a:off x="4057650" y="1581150"/>
          <a:ext cx="4619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177480" progId="Equation.3">
                  <p:embed/>
                </p:oleObj>
              </mc:Choice>
              <mc:Fallback>
                <p:oleObj name="Equation" r:id="rId4" imgW="20304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581150"/>
                        <a:ext cx="4619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022804" y="2211387"/>
            <a:ext cx="95839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85875" y="2206625"/>
          <a:ext cx="4333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335" imgH="177646" progId="Equation.3">
                  <p:embed/>
                </p:oleObj>
              </mc:Choice>
              <mc:Fallback>
                <p:oleObj name="Equation" r:id="rId6" imgW="190335" imgH="177646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2206625"/>
                        <a:ext cx="4333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736"/>
              </p:ext>
            </p:extLst>
          </p:nvPr>
        </p:nvGraphicFramePr>
        <p:xfrm>
          <a:off x="1277938" y="4800600"/>
          <a:ext cx="2898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177480" progId="Equation.3">
                  <p:embed/>
                </p:oleObj>
              </mc:Choice>
              <mc:Fallback>
                <p:oleObj name="Equation" r:id="rId8" imgW="1282680" imgH="177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4800600"/>
                        <a:ext cx="2898775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634"/>
              </p:ext>
            </p:extLst>
          </p:nvPr>
        </p:nvGraphicFramePr>
        <p:xfrm>
          <a:off x="5018088" y="4800600"/>
          <a:ext cx="16081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177480" progId="Equation.3">
                  <p:embed/>
                </p:oleObj>
              </mc:Choice>
              <mc:Fallback>
                <p:oleObj name="Equation" r:id="rId10" imgW="711000" imgH="177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800600"/>
                        <a:ext cx="1608137" cy="401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c 13"/>
          <p:cNvSpPr/>
          <p:nvPr/>
        </p:nvSpPr>
        <p:spPr>
          <a:xfrm>
            <a:off x="1752600" y="2590800"/>
            <a:ext cx="381000" cy="1981200"/>
          </a:xfrm>
          <a:prstGeom prst="arc">
            <a:avLst>
              <a:gd name="adj1" fmla="val 16200000"/>
              <a:gd name="adj2" fmla="val 5068348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Direct Access Storage 3"/>
          <p:cNvSpPr/>
          <p:nvPr/>
        </p:nvSpPr>
        <p:spPr>
          <a:xfrm flipH="1">
            <a:off x="952500" y="2718783"/>
            <a:ext cx="876299" cy="750761"/>
          </a:xfrm>
          <a:prstGeom prst="flowChartMagneticDrum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01701"/>
              </p:ext>
            </p:extLst>
          </p:nvPr>
        </p:nvGraphicFramePr>
        <p:xfrm>
          <a:off x="957147" y="2893974"/>
          <a:ext cx="3568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3">
                  <p:embed/>
                </p:oleObj>
              </mc:Choice>
              <mc:Fallback>
                <p:oleObj name="Equation" r:id="rId12" imgW="215640" imgH="1774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147" y="2893974"/>
                        <a:ext cx="356888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77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 local stiffness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359" y="1617663"/>
            <a:ext cx="2604922" cy="1100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28600" y="1447800"/>
            <a:ext cx="2590800" cy="533400"/>
          </a:xfrm>
          <a:prstGeom prst="wedgeRectCallout">
            <a:avLst>
              <a:gd name="adj1" fmla="val 69521"/>
              <a:gd name="adj2" fmla="val 52975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 stiffness matrix</a:t>
            </a:r>
          </a:p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chapter 3 of Ref. 2)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85800" y="3069431"/>
          <a:ext cx="7064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670" imgH="177646" progId="Equation.3">
                  <p:embed/>
                </p:oleObj>
              </mc:Choice>
              <mc:Fallback>
                <p:oleObj name="Equation" r:id="rId3" imgW="380670" imgH="177646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69431"/>
                        <a:ext cx="706438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135982" y="3074987"/>
          <a:ext cx="13112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177480" progId="Equation.3">
                  <p:embed/>
                </p:oleObj>
              </mc:Choice>
              <mc:Fallback>
                <p:oleObj name="Equation" r:id="rId5" imgW="711000" imgH="17748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982" y="3074987"/>
                        <a:ext cx="1311275" cy="31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Ribbon 12"/>
          <p:cNvSpPr/>
          <p:nvPr/>
        </p:nvSpPr>
        <p:spPr>
          <a:xfrm rot="5400000">
            <a:off x="-381000" y="4648200"/>
            <a:ext cx="2514600" cy="838200"/>
          </a:xfrm>
          <a:prstGeom prst="ribbon2">
            <a:avLst>
              <a:gd name="adj1" fmla="val 16667"/>
              <a:gd name="adj2" fmla="val 750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cross sectional area</a:t>
            </a:r>
          </a:p>
        </p:txBody>
      </p:sp>
      <p:sp>
        <p:nvSpPr>
          <p:cNvPr id="14" name="Up Ribbon 13"/>
          <p:cNvSpPr/>
          <p:nvPr/>
        </p:nvSpPr>
        <p:spPr>
          <a:xfrm rot="5400000">
            <a:off x="6858000" y="4419600"/>
            <a:ext cx="2590800" cy="1219200"/>
          </a:xfrm>
          <a:prstGeom prst="ribbon2">
            <a:avLst>
              <a:gd name="adj1" fmla="val 16667"/>
              <a:gd name="adj2" fmla="val 750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modulus of elasticity (material constant)</a:t>
            </a:r>
          </a:p>
        </p:txBody>
      </p:sp>
      <p:pic>
        <p:nvPicPr>
          <p:cNvPr id="8340" name="Picture 148"/>
          <p:cNvPicPr>
            <a:picLocks noChangeAspect="1" noChangeArrowheads="1"/>
          </p:cNvPicPr>
          <p:nvPr/>
        </p:nvPicPr>
        <p:blipFill>
          <a:blip r:embed="rId7" cstate="print"/>
          <a:srcRect l="3653" r="3805"/>
          <a:stretch>
            <a:fillRect/>
          </a:stretch>
        </p:blipFill>
        <p:spPr bwMode="auto">
          <a:xfrm>
            <a:off x="1524000" y="3962400"/>
            <a:ext cx="5791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895600"/>
            <a:ext cx="456247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elaboration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Some might ask where did the following come from?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See below;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228600"/>
              </p:ext>
            </p:extLst>
          </p:nvPr>
        </p:nvGraphicFramePr>
        <p:xfrm>
          <a:off x="685800" y="3719513"/>
          <a:ext cx="82042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14800" imgH="812520" progId="Equation.3">
                  <p:embed/>
                </p:oleObj>
              </mc:Choice>
              <mc:Fallback>
                <p:oleObj name="Equation" r:id="rId2" imgW="4114800" imgH="81252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719513"/>
                        <a:ext cx="8204200" cy="16208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06549"/>
            <a:ext cx="456247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2286000" y="2106548"/>
            <a:ext cx="609600" cy="676275"/>
          </a:xfrm>
          <a:prstGeom prst="wedgeRectCallout">
            <a:avLst>
              <a:gd name="adj1" fmla="val -40955"/>
              <a:gd name="adj2" fmla="val 1715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89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elaboration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" name="Picture 148"/>
          <p:cNvPicPr>
            <a:picLocks noChangeAspect="1" noChangeArrowheads="1"/>
          </p:cNvPicPr>
          <p:nvPr/>
        </p:nvPicPr>
        <p:blipFill rotWithShape="1">
          <a:blip r:embed="rId2" cstate="print"/>
          <a:srcRect l="3653" r="65857" b="48276"/>
          <a:stretch/>
        </p:blipFill>
        <p:spPr bwMode="auto">
          <a:xfrm>
            <a:off x="301752" y="1905000"/>
            <a:ext cx="190804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106762"/>
              </p:ext>
            </p:extLst>
          </p:nvPr>
        </p:nvGraphicFramePr>
        <p:xfrm>
          <a:off x="2346325" y="1943971"/>
          <a:ext cx="65690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22560" imgH="495000" progId="Equation.3">
                  <p:embed/>
                </p:oleObj>
              </mc:Choice>
              <mc:Fallback>
                <p:oleObj name="Equation" r:id="rId3" imgW="302256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25" y="1943971"/>
                        <a:ext cx="6569075" cy="10763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67262"/>
              </p:ext>
            </p:extLst>
          </p:nvPr>
        </p:nvGraphicFramePr>
        <p:xfrm>
          <a:off x="301752" y="2759869"/>
          <a:ext cx="1249647" cy="635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393480" progId="Equation.3">
                  <p:embed/>
                </p:oleObj>
              </mc:Choice>
              <mc:Fallback>
                <p:oleObj name="Equation" r:id="rId5" imgW="77436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752" y="2759869"/>
                        <a:ext cx="1249647" cy="6350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922169"/>
              </p:ext>
            </p:extLst>
          </p:nvPr>
        </p:nvGraphicFramePr>
        <p:xfrm>
          <a:off x="300037" y="3480660"/>
          <a:ext cx="579596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6880" imgH="482400" progId="Equation.3">
                  <p:embed/>
                </p:oleObj>
              </mc:Choice>
              <mc:Fallback>
                <p:oleObj name="Equation" r:id="rId7" imgW="2666880" imgH="4824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037" y="3480660"/>
                        <a:ext cx="5795963" cy="10493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147323"/>
              </p:ext>
            </p:extLst>
          </p:nvPr>
        </p:nvGraphicFramePr>
        <p:xfrm>
          <a:off x="304800" y="4701447"/>
          <a:ext cx="49958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98600" imgH="520560" progId="Equation.3">
                  <p:embed/>
                </p:oleObj>
              </mc:Choice>
              <mc:Fallback>
                <p:oleObj name="Equation" r:id="rId9" imgW="2298600" imgH="52056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4701447"/>
                        <a:ext cx="4995862" cy="11318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12361"/>
              </p:ext>
            </p:extLst>
          </p:nvPr>
        </p:nvGraphicFramePr>
        <p:xfrm>
          <a:off x="5367647" y="4701447"/>
          <a:ext cx="35607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495000" progId="Equation.3">
                  <p:embed/>
                </p:oleObj>
              </mc:Choice>
              <mc:Fallback>
                <p:oleObj name="Equation" r:id="rId11" imgW="1638000" imgH="4950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7647" y="4701447"/>
                        <a:ext cx="3560763" cy="10763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49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 local stiffness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501015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4477632"/>
            <a:ext cx="3057525" cy="177165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75778" idx="3"/>
            <a:endCxn id="75779" idx="1"/>
          </p:cNvCxnSpPr>
          <p:nvPr/>
        </p:nvCxnSpPr>
        <p:spPr>
          <a:xfrm>
            <a:off x="5391150" y="5362575"/>
            <a:ext cx="390525" cy="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0046" y="1600200"/>
            <a:ext cx="5757554" cy="254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mass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Following similar procedure as stiffness matrix;</a:t>
            </a:r>
          </a:p>
          <a:p>
            <a:pPr lvl="1"/>
            <a:r>
              <a:rPr lang="en-GB" dirty="0"/>
              <a:t>Students are advised to familiarise themselves with chapter 3 of ref. 2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 bwMode="auto">
          <a:xfrm>
            <a:off x="228600" y="3276600"/>
            <a:ext cx="52578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2292" r="3725"/>
          <a:stretch>
            <a:fillRect/>
          </a:stretch>
        </p:blipFill>
        <p:spPr bwMode="auto">
          <a:xfrm>
            <a:off x="5715000" y="3605213"/>
            <a:ext cx="3124200" cy="1781175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752600" y="2133600"/>
            <a:ext cx="5757554" cy="2667000"/>
            <a:chOff x="1752600" y="2133600"/>
            <a:chExt cx="5757554" cy="2667000"/>
          </a:xfrm>
        </p:grpSpPr>
        <p:sp>
          <p:nvSpPr>
            <p:cNvPr id="48" name="Rectangle 47"/>
            <p:cNvSpPr/>
            <p:nvPr/>
          </p:nvSpPr>
          <p:spPr>
            <a:xfrm>
              <a:off x="1752600" y="2133600"/>
              <a:ext cx="5715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10159"/>
            <a:stretch>
              <a:fillRect/>
            </a:stretch>
          </p:blipFill>
          <p:spPr bwMode="auto">
            <a:xfrm>
              <a:off x="1752600" y="2514600"/>
              <a:ext cx="5757554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981200" y="2267675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67000" y="2297668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37475" y="22860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22860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28800" y="2983468"/>
              <a:ext cx="60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29200" y="2678668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38400" y="21799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  <a:r>
                <a:rPr lang="en-GB" baseline="-25000" dirty="0"/>
                <a:t>s1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67400" y="2138425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  <a:r>
                <a:rPr lang="en-GB" baseline="-25000" dirty="0"/>
                <a:t>s2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8800" y="24384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M</a:t>
              </a:r>
              <a:r>
                <a:rPr lang="en-GB" baseline="-25000" dirty="0"/>
                <a:t>s1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53000" y="2450068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M</a:t>
              </a:r>
              <a:r>
                <a:rPr lang="en-GB" baseline="-25000" dirty="0"/>
                <a:t>s2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90800" y="2854032"/>
              <a:ext cx="3505200" cy="270168"/>
            </a:xfrm>
            <a:prstGeom prst="rect">
              <a:avLst/>
            </a:prstGeom>
            <a:blipFill dpi="0" rotWithShape="1">
              <a:blip r:embed="rId3"/>
              <a:srcRect/>
              <a:tile tx="0" ty="-6350" sx="100000" sy="52000" flip="none" algn="tl"/>
            </a:blip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96747" y="2464832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</a:t>
              </a:r>
              <a:r>
                <a:rPr lang="en-GB" baseline="-25000" dirty="0"/>
                <a:t>y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54500" y="2133600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Nodal forces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228600" y="4724400"/>
            <a:ext cx="2438400" cy="685800"/>
          </a:xfrm>
          <a:prstGeom prst="wedgeRectCallout">
            <a:avLst>
              <a:gd name="adj1" fmla="val 41163"/>
              <a:gd name="adj2" fmla="val -299685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Surface force (applied at the node)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477000" y="4714650"/>
            <a:ext cx="2438400" cy="685800"/>
          </a:xfrm>
          <a:prstGeom prst="wedgeRectCallout">
            <a:avLst>
              <a:gd name="adj1" fmla="val -61224"/>
              <a:gd name="adj2" fmla="val -321461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Surface force (applied at the node)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581400" y="5105400"/>
            <a:ext cx="2438400" cy="685800"/>
          </a:xfrm>
          <a:prstGeom prst="wedgeRectCallout">
            <a:avLst>
              <a:gd name="adj1" fmla="val 1230"/>
              <a:gd name="adj2" fmla="val -323243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forces (applied between nodes)</a:t>
            </a:r>
          </a:p>
        </p:txBody>
      </p:sp>
      <p:sp>
        <p:nvSpPr>
          <p:cNvPr id="10" name="Up Ribbon 9"/>
          <p:cNvSpPr/>
          <p:nvPr/>
        </p:nvSpPr>
        <p:spPr>
          <a:xfrm>
            <a:off x="1193800" y="1498600"/>
            <a:ext cx="6705600" cy="685800"/>
          </a:xfrm>
          <a:prstGeom prst="ribbon2">
            <a:avLst>
              <a:gd name="adj1" fmla="val 16667"/>
              <a:gd name="adj2" fmla="val 75000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 that in FEA, body forces are always transferred to the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Nodal forces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3133725"/>
            <a:ext cx="5619750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81825" y="4358350"/>
            <a:ext cx="1676400" cy="182880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45919"/>
            <a:ext cx="3520928" cy="1649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Familiarisation with Finite Element equations for beam structures;</a:t>
            </a:r>
          </a:p>
          <a:p>
            <a:r>
              <a:rPr lang="en-GB" dirty="0"/>
              <a:t>Ability to assemble global stiffness matrix for a beam shape structure;</a:t>
            </a:r>
          </a:p>
          <a:p>
            <a:r>
              <a:rPr lang="en-GB" dirty="0"/>
              <a:t>Familiarisation with Finite Element Modelling (FEM) of beam structures using ABAQUS CAE (Tutorial).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1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Obtain tip deflection and rotation of the beam shown below using FEA. (E=69.0 </a:t>
            </a:r>
            <a:r>
              <a:rPr lang="en-GB" dirty="0" err="1"/>
              <a:t>GPa</a:t>
            </a:r>
            <a:r>
              <a:rPr lang="en-GB" dirty="0"/>
              <a:t> and Poisson’s ratio is 0.33)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3581400"/>
            <a:ext cx="6581775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For practical purposes, a beam must be divided into more than 1 element to obtain precise enough results;</a:t>
            </a:r>
          </a:p>
          <a:p>
            <a:r>
              <a:rPr lang="en-GB" dirty="0"/>
              <a:t>However, for the sake of showing the process and simplicity, let’s divide the beam into one element only.</a:t>
            </a:r>
          </a:p>
          <a:p>
            <a:endParaRPr lang="en-GB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9600"/>
            <a:ext cx="456247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1997" t="26891" r="2533" b="26050"/>
          <a:stretch>
            <a:fillRect/>
          </a:stretch>
        </p:blipFill>
        <p:spPr bwMode="auto">
          <a:xfrm>
            <a:off x="6629400" y="4191000"/>
            <a:ext cx="1676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057525" cy="177165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68919"/>
            <a:ext cx="6629400" cy="171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1"/>
            <a:ext cx="4800600" cy="163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95850" y="1628175"/>
          <a:ext cx="2819400" cy="65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880" imgH="406080" progId="Equation.3">
                  <p:embed/>
                </p:oleObj>
              </mc:Choice>
              <mc:Fallback>
                <p:oleObj name="Equation" r:id="rId5" imgW="173988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850" y="1628175"/>
                        <a:ext cx="2819400" cy="65900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3362325" y="2333625"/>
            <a:ext cx="4181475" cy="2857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71750"/>
            <a:ext cx="67246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018563"/>
              </p:ext>
            </p:extLst>
          </p:nvPr>
        </p:nvGraphicFramePr>
        <p:xfrm>
          <a:off x="242888" y="1828800"/>
          <a:ext cx="15700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3">
                  <p:embed/>
                </p:oleObj>
              </mc:Choice>
              <mc:Fallback>
                <p:oleObj name="Equation" r:id="rId3" imgW="609480" imgH="228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828800"/>
                        <a:ext cx="1570037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5943600" y="1524000"/>
            <a:ext cx="2895600" cy="685800"/>
          </a:xfrm>
          <a:prstGeom prst="wedgeRectCallout">
            <a:avLst>
              <a:gd name="adj1" fmla="val -39082"/>
              <a:gd name="adj2" fmla="val 131057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forces at clamped boundary that are unknown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274320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200"/>
            <a:ext cx="6499225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6934200" y="3886200"/>
            <a:ext cx="1905000" cy="685800"/>
          </a:xfrm>
          <a:prstGeom prst="wedgeRectCallout">
            <a:avLst>
              <a:gd name="adj1" fmla="val -139335"/>
              <a:gd name="adj2" fmla="val 93926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BC, i.e. </a:t>
            </a:r>
            <a:r>
              <a:rPr lang="en-GB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7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=0 and </a:t>
            </a:r>
            <a:r>
              <a:rPr lang="el-GR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GB" sz="17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reduced stiffness matrix becomes;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5038"/>
            <a:ext cx="32289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33600"/>
            <a:ext cx="184785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26574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1488" y="2381250"/>
            <a:ext cx="14478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383757"/>
            <a:ext cx="800100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65968"/>
            <a:ext cx="8503920" cy="4572000"/>
          </a:xfrm>
        </p:spPr>
        <p:txBody>
          <a:bodyPr/>
          <a:lstStyle/>
          <a:p>
            <a:r>
              <a:rPr lang="en-GB" dirty="0"/>
              <a:t>In previous example, what are the deflection and rotation at mid-point of beam structure?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2400300"/>
            <a:ext cx="6877050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4249032"/>
            <a:ext cx="6867525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3712" y="3748277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4755"/>
              </p:ext>
            </p:extLst>
          </p:nvPr>
        </p:nvGraphicFramePr>
        <p:xfrm>
          <a:off x="4571185" y="3680711"/>
          <a:ext cx="1389888" cy="31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DSMT4">
                  <p:embed/>
                </p:oleObj>
              </mc:Choice>
              <mc:Fallback>
                <p:oleObj name="Equation" r:id="rId4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185" y="3680711"/>
                        <a:ext cx="1389888" cy="31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49275"/>
              </p:ext>
            </p:extLst>
          </p:nvPr>
        </p:nvGraphicFramePr>
        <p:xfrm>
          <a:off x="6318504" y="5589860"/>
          <a:ext cx="1389889" cy="31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03040" progId="Equation.DSMT4">
                  <p:embed/>
                </p:oleObj>
              </mc:Choice>
              <mc:Fallback>
                <p:oleObj name="Equation" r:id="rId6" imgW="90144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8504" y="5589860"/>
                        <a:ext cx="1389889" cy="3132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Tutorials 3a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See T3a.pdf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3b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Model beam problem of example 1 in </a:t>
            </a:r>
            <a:r>
              <a:rPr lang="en-GB" dirty="0" err="1"/>
              <a:t>Abaqus</a:t>
            </a:r>
            <a:r>
              <a:rPr lang="en-GB" dirty="0"/>
              <a:t> and extract deflection and rotation at the tip and mid point of the structure.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3c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See T3c.pdf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42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94212" name="Picture 4" descr="Image result for beam air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0651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3651633" cy="1909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1940" y="2160495"/>
            <a:ext cx="12192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214" name="Picture 6" descr="Image result for beam bri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724400"/>
            <a:ext cx="4286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Image result for beam car chas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75390"/>
            <a:ext cx="3467100" cy="22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Refer to chapter 6 of Reference 1;</a:t>
            </a:r>
          </a:p>
          <a:p>
            <a:r>
              <a:rPr lang="en-GB" dirty="0"/>
              <a:t>Refer to chapter 5 of Reference 2;</a:t>
            </a:r>
          </a:p>
          <a:p>
            <a:r>
              <a:rPr lang="en-GB" dirty="0"/>
              <a:t>This method is used in most of commercially available FE based software to solve structural problems;</a:t>
            </a:r>
          </a:p>
          <a:p>
            <a:r>
              <a:rPr lang="en-GB" dirty="0"/>
              <a:t>Some typical software in aerospace industry are;</a:t>
            </a:r>
          </a:p>
          <a:p>
            <a:pPr lvl="1"/>
            <a:r>
              <a:rPr lang="en-GB" dirty="0"/>
              <a:t>Altair </a:t>
            </a:r>
            <a:r>
              <a:rPr lang="en-GB" dirty="0" err="1"/>
              <a:t>HyperWorks</a:t>
            </a:r>
            <a:r>
              <a:rPr lang="en-GB" dirty="0"/>
              <a:t> (mostly for optimisation purposes)</a:t>
            </a:r>
          </a:p>
          <a:p>
            <a:pPr lvl="1"/>
            <a:r>
              <a:rPr lang="en-GB" dirty="0"/>
              <a:t>MSC Nastran (mostly for linear analysis)</a:t>
            </a:r>
          </a:p>
          <a:p>
            <a:pPr lvl="1"/>
            <a:r>
              <a:rPr lang="en-GB" dirty="0" err="1"/>
              <a:t>Abaqus</a:t>
            </a:r>
            <a:r>
              <a:rPr lang="en-GB" dirty="0"/>
              <a:t> (mostly for non-linear analysis)</a:t>
            </a:r>
          </a:p>
          <a:p>
            <a:pPr lvl="1"/>
            <a:r>
              <a:rPr lang="en-GB" dirty="0" err="1"/>
              <a:t>Ansys</a:t>
            </a:r>
            <a:r>
              <a:rPr lang="en-GB" dirty="0"/>
              <a:t> (mostly for non-linear analysis)</a:t>
            </a:r>
          </a:p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4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Unlike truss elements that are joined together by hinges, beams are connected by welding so they transfer both bending moment and forces across each other;</a:t>
            </a:r>
          </a:p>
          <a:p>
            <a:r>
              <a:rPr lang="en-GB" dirty="0"/>
              <a:t>In this lecture, we would be using Euler-Bernoulli beam theory that is applicable to thin beams.</a:t>
            </a:r>
          </a:p>
        </p:txBody>
      </p:sp>
    </p:spTree>
    <p:extLst>
      <p:ext uri="{BB962C8B-B14F-4D97-AF65-F5344CB8AC3E}">
        <p14:creationId xmlns:p14="http://schemas.microsoft.com/office/powerpoint/2010/main" val="118907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495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element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29000" y="4419600"/>
            <a:ext cx="17526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length of element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04800" y="1447800"/>
            <a:ext cx="2209800" cy="762000"/>
          </a:xfrm>
          <a:prstGeom prst="wedgeRectCallout">
            <a:avLst>
              <a:gd name="adj1" fmla="val 56346"/>
              <a:gd name="adj2" fmla="val 244257"/>
            </a:avLst>
          </a:prstGeom>
          <a:solidFill>
            <a:srgbClr val="00B050">
              <a:alpha val="42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1 has only 2 DOF (vertical displacement and rotation)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400800" y="4800600"/>
            <a:ext cx="2514600" cy="1143000"/>
          </a:xfrm>
          <a:prstGeom prst="cloudCallout">
            <a:avLst>
              <a:gd name="adj1" fmla="val -22355"/>
              <a:gd name="adj2" fmla="val -101310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this beam element has 4 DOFs in total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6629400" y="1447800"/>
            <a:ext cx="2209800" cy="762000"/>
          </a:xfrm>
          <a:prstGeom prst="wedgeRectCallout">
            <a:avLst>
              <a:gd name="adj1" fmla="val -75649"/>
              <a:gd name="adj2" fmla="val 232105"/>
            </a:avLst>
          </a:prstGeom>
          <a:solidFill>
            <a:srgbClr val="00B050">
              <a:alpha val="42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2 has only 2 DOF (vertical displacement and rotation)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048000" y="1524000"/>
            <a:ext cx="2286000" cy="609600"/>
          </a:xfrm>
          <a:prstGeom prst="wedgeRectCallout">
            <a:avLst>
              <a:gd name="adj1" fmla="val 4736"/>
              <a:gd name="adj2" fmla="val 296045"/>
            </a:avLst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coordinate system with origin at the middle of beam</a:t>
            </a:r>
          </a:p>
        </p:txBody>
      </p:sp>
      <p:sp>
        <p:nvSpPr>
          <p:cNvPr id="10" name="Up Ribbon 9"/>
          <p:cNvSpPr/>
          <p:nvPr/>
        </p:nvSpPr>
        <p:spPr>
          <a:xfrm>
            <a:off x="228600" y="5257800"/>
            <a:ext cx="5791200" cy="990600"/>
          </a:xfrm>
          <a:prstGeom prst="ribbon2">
            <a:avLst>
              <a:gd name="adj1" fmla="val 16667"/>
              <a:gd name="adj2" fmla="val 69567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shows positive direction of shear forces, bending moments, displacements and rotations.</a:t>
            </a:r>
          </a:p>
        </p:txBody>
      </p:sp>
    </p:spTree>
    <p:extLst>
      <p:ext uri="{BB962C8B-B14F-4D97-AF65-F5344CB8AC3E}">
        <p14:creationId xmlns:p14="http://schemas.microsoft.com/office/powerpoint/2010/main" val="5694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5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Finite Element Analysis (FEA)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6358340"/>
              </p:ext>
            </p:extLst>
          </p:nvPr>
        </p:nvGraphicFramePr>
        <p:xfrm>
          <a:off x="0" y="1527175"/>
          <a:ext cx="91439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Displacement in FEM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87552"/>
          </a:xfrm>
        </p:spPr>
        <p:txBody>
          <a:bodyPr/>
          <a:lstStyle/>
          <a:p>
            <a:r>
              <a:rPr lang="en-GB" dirty="0"/>
              <a:t>In finite element methods, the displacement for an element is written in the form;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56000" y="2622550"/>
          <a:ext cx="2311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241300" progId="Equation.3">
                  <p:embed/>
                </p:oleObj>
              </mc:Choice>
              <mc:Fallback>
                <p:oleObj name="Equation" r:id="rId2" imgW="965200" imgH="2413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622550"/>
                        <a:ext cx="23114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304800" y="3810000"/>
            <a:ext cx="2590800" cy="533400"/>
          </a:xfrm>
          <a:prstGeom prst="wedgeRectCallout">
            <a:avLst>
              <a:gd name="adj1" fmla="val 87290"/>
              <a:gd name="adj2" fmla="val -180358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Approximated displacement within the element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581400" y="3810000"/>
            <a:ext cx="1828800" cy="381000"/>
          </a:xfrm>
          <a:prstGeom prst="wedgeRectCallout">
            <a:avLst>
              <a:gd name="adj1" fmla="val 24999"/>
              <a:gd name="adj2" fmla="val -261037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function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096000" y="3810000"/>
            <a:ext cx="2819400" cy="495300"/>
          </a:xfrm>
          <a:prstGeom prst="wedgeRectCallout">
            <a:avLst>
              <a:gd name="adj1" fmla="val -59332"/>
              <a:gd name="adj2" fmla="val -204636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Vectors of displacements at the two nodes of the element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581400" y="4267200"/>
            <a:ext cx="1828800" cy="1905000"/>
          </a:xfrm>
          <a:prstGeom prst="flowChartProcess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function approximates displacements within the element by just having displacements at the two nodes, i.e. </a:t>
            </a:r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5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4" name="Up Ribbon 13"/>
          <p:cNvSpPr/>
          <p:nvPr/>
        </p:nvSpPr>
        <p:spPr>
          <a:xfrm>
            <a:off x="228600" y="4876800"/>
            <a:ext cx="3124200" cy="990600"/>
          </a:xfrm>
          <a:prstGeom prst="ribbon2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 algn="ctr"/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be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(x)???</a:t>
            </a:r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19600"/>
            <a:ext cx="60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7620</TotalTime>
  <Words>1069</Words>
  <Application>Microsoft Office PowerPoint</Application>
  <PresentationFormat>On-screen Show (4:3)</PresentationFormat>
  <Paragraphs>178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Equation</vt:lpstr>
      <vt:lpstr>Structural Design and Inspection-Finite Element Method (Beams)</vt:lpstr>
      <vt:lpstr>Suggested Readings</vt:lpstr>
      <vt:lpstr>Objective(s)</vt:lpstr>
      <vt:lpstr>Introduction </vt:lpstr>
      <vt:lpstr>Introduction </vt:lpstr>
      <vt:lpstr>Introduction </vt:lpstr>
      <vt:lpstr>Beam element</vt:lpstr>
      <vt:lpstr>The Finite Element Analysis (FEA) process</vt:lpstr>
      <vt:lpstr>Displacement in FEM </vt:lpstr>
      <vt:lpstr>Note </vt:lpstr>
      <vt:lpstr>Note </vt:lpstr>
      <vt:lpstr>Shape function </vt:lpstr>
      <vt:lpstr>Shape function</vt:lpstr>
      <vt:lpstr>Note </vt:lpstr>
      <vt:lpstr>Shape function</vt:lpstr>
      <vt:lpstr>Shape function</vt:lpstr>
      <vt:lpstr>Shape functions</vt:lpstr>
      <vt:lpstr>Strain calculation</vt:lpstr>
      <vt:lpstr>Note </vt:lpstr>
      <vt:lpstr>Reminder </vt:lpstr>
      <vt:lpstr>Reminder  </vt:lpstr>
      <vt:lpstr>Reminder  </vt:lpstr>
      <vt:lpstr>Element local stiffness matrix</vt:lpstr>
      <vt:lpstr>Further elaboration</vt:lpstr>
      <vt:lpstr>Further elaboration</vt:lpstr>
      <vt:lpstr>Element local stiffness matrix</vt:lpstr>
      <vt:lpstr>Elements mass matrix</vt:lpstr>
      <vt:lpstr>Nodal forces</vt:lpstr>
      <vt:lpstr>Nodal forces</vt:lpstr>
      <vt:lpstr>Example 1 </vt:lpstr>
      <vt:lpstr>Solution </vt:lpstr>
      <vt:lpstr>Solution </vt:lpstr>
      <vt:lpstr>Solution </vt:lpstr>
      <vt:lpstr>Solution </vt:lpstr>
      <vt:lpstr>Example 2 </vt:lpstr>
      <vt:lpstr>Tutorials 3a</vt:lpstr>
      <vt:lpstr>Tutorial 3b</vt:lpstr>
      <vt:lpstr>Tutorial 3c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Damghani</dc:creator>
  <cp:lastModifiedBy>Mahdi Damghani</cp:lastModifiedBy>
  <cp:revision>377</cp:revision>
  <cp:lastPrinted>2016-08-04T08:23:57Z</cp:lastPrinted>
  <dcterms:created xsi:type="dcterms:W3CDTF">2016-07-21T07:20:36Z</dcterms:created>
  <dcterms:modified xsi:type="dcterms:W3CDTF">2022-11-28T07:49:44Z</dcterms:modified>
</cp:coreProperties>
</file>