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3.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4.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4047" r:id="rId5"/>
  </p:sldMasterIdLst>
  <p:notesMasterIdLst>
    <p:notesMasterId r:id="rId73"/>
  </p:notesMasterIdLst>
  <p:handoutMasterIdLst>
    <p:handoutMasterId r:id="rId74"/>
  </p:handoutMasterIdLst>
  <p:sldIdLst>
    <p:sldId id="316" r:id="rId6"/>
    <p:sldId id="528" r:id="rId7"/>
    <p:sldId id="519" r:id="rId8"/>
    <p:sldId id="397" r:id="rId9"/>
    <p:sldId id="594" r:id="rId10"/>
    <p:sldId id="595" r:id="rId11"/>
    <p:sldId id="521" r:id="rId12"/>
    <p:sldId id="596" r:id="rId13"/>
    <p:sldId id="597" r:id="rId14"/>
    <p:sldId id="598" r:id="rId15"/>
    <p:sldId id="602" r:id="rId16"/>
    <p:sldId id="599" r:id="rId17"/>
    <p:sldId id="603" r:id="rId18"/>
    <p:sldId id="600" r:id="rId19"/>
    <p:sldId id="601" r:id="rId20"/>
    <p:sldId id="604" r:id="rId21"/>
    <p:sldId id="608" r:id="rId22"/>
    <p:sldId id="606" r:id="rId23"/>
    <p:sldId id="607" r:id="rId24"/>
    <p:sldId id="484" r:id="rId25"/>
    <p:sldId id="485" r:id="rId26"/>
    <p:sldId id="486" r:id="rId27"/>
    <p:sldId id="487" r:id="rId28"/>
    <p:sldId id="609" r:id="rId29"/>
    <p:sldId id="488" r:id="rId30"/>
    <p:sldId id="610" r:id="rId31"/>
    <p:sldId id="611" r:id="rId32"/>
    <p:sldId id="489" r:id="rId33"/>
    <p:sldId id="490" r:id="rId34"/>
    <p:sldId id="443" r:id="rId35"/>
    <p:sldId id="616" r:id="rId36"/>
    <p:sldId id="612" r:id="rId37"/>
    <p:sldId id="613" r:id="rId38"/>
    <p:sldId id="614" r:id="rId39"/>
    <p:sldId id="491" r:id="rId40"/>
    <p:sldId id="538" r:id="rId41"/>
    <p:sldId id="411" r:id="rId42"/>
    <p:sldId id="531" r:id="rId43"/>
    <p:sldId id="400" r:id="rId44"/>
    <p:sldId id="445" r:id="rId45"/>
    <p:sldId id="444" r:id="rId46"/>
    <p:sldId id="617" r:id="rId47"/>
    <p:sldId id="446" r:id="rId48"/>
    <p:sldId id="615" r:id="rId49"/>
    <p:sldId id="509" r:id="rId50"/>
    <p:sldId id="450" r:id="rId51"/>
    <p:sldId id="561" r:id="rId52"/>
    <p:sldId id="562" r:id="rId53"/>
    <p:sldId id="563" r:id="rId54"/>
    <p:sldId id="592" r:id="rId55"/>
    <p:sldId id="564" r:id="rId56"/>
    <p:sldId id="565" r:id="rId57"/>
    <p:sldId id="566" r:id="rId58"/>
    <p:sldId id="567" r:id="rId59"/>
    <p:sldId id="569" r:id="rId60"/>
    <p:sldId id="570" r:id="rId61"/>
    <p:sldId id="590" r:id="rId62"/>
    <p:sldId id="568" r:id="rId63"/>
    <p:sldId id="589" r:id="rId64"/>
    <p:sldId id="571" r:id="rId65"/>
    <p:sldId id="572" r:id="rId66"/>
    <p:sldId id="573" r:id="rId67"/>
    <p:sldId id="574" r:id="rId68"/>
    <p:sldId id="575" r:id="rId69"/>
    <p:sldId id="576" r:id="rId70"/>
    <p:sldId id="578" r:id="rId71"/>
    <p:sldId id="577" r:id="rId72"/>
  </p:sldIdLst>
  <p:sldSz cx="9144000" cy="6858000" type="screen4x3"/>
  <p:notesSz cx="6797675" cy="9926638"/>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 userDrawn="1">
          <p15:clr>
            <a:srgbClr val="A4A3A4"/>
          </p15:clr>
        </p15:guide>
        <p15:guide id="2" orient="horz" pos="101" userDrawn="1">
          <p15:clr>
            <a:srgbClr val="A4A3A4"/>
          </p15:clr>
        </p15:guide>
        <p15:guide id="3" orient="horz" pos="1067" userDrawn="1">
          <p15:clr>
            <a:srgbClr val="A4A3A4"/>
          </p15:clr>
        </p15:guide>
        <p15:guide id="4" orient="horz" pos="1244" userDrawn="1">
          <p15:clr>
            <a:srgbClr val="A4A3A4"/>
          </p15:clr>
        </p15:guide>
        <p15:guide id="5" orient="horz" pos="4189" userDrawn="1">
          <p15:clr>
            <a:srgbClr val="A4A3A4"/>
          </p15:clr>
        </p15:guide>
        <p15:guide id="6" orient="horz" pos="209" userDrawn="1">
          <p15:clr>
            <a:srgbClr val="A4A3A4"/>
          </p15:clr>
        </p15:guide>
        <p15:guide id="7" pos="2869" userDrawn="1">
          <p15:clr>
            <a:srgbClr val="A4A3A4"/>
          </p15:clr>
        </p15:guide>
        <p15:guide id="8" pos="5563" userDrawn="1">
          <p15:clr>
            <a:srgbClr val="A4A3A4"/>
          </p15:clr>
        </p15:guide>
        <p15:guide id="9" pos="194"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initials="C"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56570"/>
    <a:srgbClr val="394A58"/>
    <a:srgbClr val="830051"/>
    <a:srgbClr val="F1F6DB"/>
    <a:srgbClr val="BED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93694" autoAdjust="0"/>
  </p:normalViewPr>
  <p:slideViewPr>
    <p:cSldViewPr snapToGrid="0" snapToObjects="1" showGuides="1">
      <p:cViewPr varScale="1">
        <p:scale>
          <a:sx n="87" d="100"/>
          <a:sy n="87" d="100"/>
        </p:scale>
        <p:origin x="615" y="42"/>
      </p:cViewPr>
      <p:guideLst>
        <p:guide orient="horz" pos="417"/>
        <p:guide orient="horz" pos="101"/>
        <p:guide orient="horz" pos="1067"/>
        <p:guide orient="horz" pos="1244"/>
        <p:guide orient="horz" pos="4189"/>
        <p:guide orient="horz" pos="209"/>
        <p:guide pos="2869"/>
        <p:guide pos="5563"/>
        <p:guide pos="194"/>
      </p:guideLst>
    </p:cSldViewPr>
  </p:slideViewPr>
  <p:outlineViewPr>
    <p:cViewPr>
      <p:scale>
        <a:sx n="33" d="100"/>
        <a:sy n="33" d="100"/>
      </p:scale>
      <p:origin x="0" y="6354"/>
    </p:cViewPr>
  </p:outlineViewPr>
  <p:notesTextViewPr>
    <p:cViewPr>
      <p:scale>
        <a:sx n="75" d="100"/>
        <a:sy n="75" d="100"/>
      </p:scale>
      <p:origin x="0" y="0"/>
    </p:cViewPr>
  </p:notesTextViewPr>
  <p:sorterViewPr>
    <p:cViewPr>
      <p:scale>
        <a:sx n="100" d="100"/>
        <a:sy n="100" d="100"/>
      </p:scale>
      <p:origin x="0" y="1302"/>
    </p:cViewPr>
  </p:sorterViewPr>
  <p:notesViewPr>
    <p:cSldViewPr snapToGrid="0" snapToObjects="1">
      <p:cViewPr varScale="1">
        <p:scale>
          <a:sx n="80" d="100"/>
          <a:sy n="80" d="100"/>
        </p:scale>
        <p:origin x="-78" y="-13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AC22D-E5F7-476F-A5E7-6185BCC8BE3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35343A9C-8A30-4595-8885-435B95299ED1}">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Design (CAD)</a:t>
          </a:r>
        </a:p>
      </dgm:t>
    </dgm:pt>
    <dgm:pt modelId="{440DE330-00C7-4AD2-B086-B07645D2D687}" type="parTrans" cxnId="{7CBCD5C5-F2A8-4786-BFCB-13C178448EA7}">
      <dgm:prSet/>
      <dgm:spPr/>
      <dgm:t>
        <a:bodyPr/>
        <a:lstStyle/>
        <a:p>
          <a:endParaRPr lang="en-GB"/>
        </a:p>
      </dgm:t>
    </dgm:pt>
    <dgm:pt modelId="{0FFCEE09-EF13-4A77-BA33-A71F44BED716}" type="sibTrans" cxnId="{7CBCD5C5-F2A8-4786-BFCB-13C178448EA7}">
      <dgm:prSet/>
      <dgm:spPr/>
      <dgm:t>
        <a:bodyPr/>
        <a:lstStyle/>
        <a:p>
          <a:endParaRPr lang="en-GB"/>
        </a:p>
      </dgm:t>
    </dgm:pt>
    <dgm:pt modelId="{7AB954F9-CB08-4C48-A32D-8EA8640ADCD9}">
      <dgm:prSet phldrT="[Text]"/>
      <dgm:spPr>
        <a:scene3d>
          <a:camera prst="orthographicFront"/>
          <a:lightRig rig="threePt" dir="t"/>
        </a:scene3d>
        <a:sp3d>
          <a:bevelT w="114300" prst="artDeco"/>
        </a:sp3d>
      </dgm:spPr>
      <dgm:t>
        <a:bodyPr/>
        <a:lstStyle/>
        <a:p>
          <a:r>
            <a:rPr lang="en-GB" b="1">
              <a:latin typeface="Arial" panose="020B0604020202020204" pitchFamily="34" charset="0"/>
              <a:cs typeface="Arial" panose="020B0604020202020204" pitchFamily="34" charset="0"/>
            </a:rPr>
            <a:t>Virtual test </a:t>
          </a:r>
          <a:endParaRPr lang="en-GB" b="1" dirty="0">
            <a:latin typeface="Arial" panose="020B0604020202020204" pitchFamily="34" charset="0"/>
            <a:cs typeface="Arial" panose="020B0604020202020204" pitchFamily="34" charset="0"/>
          </a:endParaRPr>
        </a:p>
      </dgm:t>
    </dgm:pt>
    <dgm:pt modelId="{AF719E27-8703-4A0C-8332-C805F1FA51E7}" type="parTrans" cxnId="{D481E15A-BB59-47EF-8FC9-6D491E615DCA}">
      <dgm:prSet/>
      <dgm:spPr/>
      <dgm:t>
        <a:bodyPr/>
        <a:lstStyle/>
        <a:p>
          <a:endParaRPr lang="en-GB"/>
        </a:p>
      </dgm:t>
    </dgm:pt>
    <dgm:pt modelId="{67A81E37-7B0A-405F-85AF-30F973DB05E3}" type="sibTrans" cxnId="{D481E15A-BB59-47EF-8FC9-6D491E615DCA}">
      <dgm:prSet/>
      <dgm:spPr/>
      <dgm:t>
        <a:bodyPr/>
        <a:lstStyle/>
        <a:p>
          <a:endParaRPr lang="en-GB"/>
        </a:p>
      </dgm:t>
    </dgm:pt>
    <dgm:pt modelId="{5AFBAD8B-3771-4CCB-BDB2-27D96069282F}">
      <dgm:prSet phldrT="[Text]"/>
      <dgm:spPr/>
      <dgm:t>
        <a:bodyPr/>
        <a:lstStyle/>
        <a:p>
          <a:r>
            <a:rPr lang="en-GB" b="1" dirty="0">
              <a:latin typeface="Arial" panose="020B0604020202020204" pitchFamily="34" charset="0"/>
              <a:cs typeface="Arial" panose="020B0604020202020204" pitchFamily="34" charset="0"/>
            </a:rPr>
            <a:t>SolidWorks</a:t>
          </a:r>
        </a:p>
      </dgm:t>
    </dgm:pt>
    <dgm:pt modelId="{858E4118-A08B-4DDE-836E-5E95BE3B1DF6}" type="parTrans" cxnId="{7A31EB78-1741-462D-A487-AA9E4CDDDCFD}">
      <dgm:prSet/>
      <dgm:spPr/>
      <dgm:t>
        <a:bodyPr/>
        <a:lstStyle/>
        <a:p>
          <a:endParaRPr lang="en-GB"/>
        </a:p>
      </dgm:t>
    </dgm:pt>
    <dgm:pt modelId="{C84F33AC-5FC9-476A-B692-ACE234C49E6A}" type="sibTrans" cxnId="{7A31EB78-1741-462D-A487-AA9E4CDDDCFD}">
      <dgm:prSet/>
      <dgm:spPr/>
      <dgm:t>
        <a:bodyPr/>
        <a:lstStyle/>
        <a:p>
          <a:endParaRPr lang="en-GB"/>
        </a:p>
      </dgm:t>
    </dgm:pt>
    <dgm:pt modelId="{25CB3922-4832-4510-BD7F-8130CAD4C516}">
      <dgm:prSet phldrT="[Text]"/>
      <dgm:spPr/>
      <dgm:t>
        <a:bodyPr/>
        <a:lstStyle/>
        <a:p>
          <a:r>
            <a:rPr lang="en-GB" b="1" dirty="0">
              <a:latin typeface="Arial" panose="020B0604020202020204" pitchFamily="34" charset="0"/>
              <a:cs typeface="Arial" panose="020B0604020202020204" pitchFamily="34" charset="0"/>
            </a:rPr>
            <a:t>Catia</a:t>
          </a:r>
        </a:p>
      </dgm:t>
    </dgm:pt>
    <dgm:pt modelId="{6A66AB7E-1498-47D3-8263-9D0A0D43D9B4}" type="parTrans" cxnId="{60329A9E-61A9-431A-8F5B-6AE55BDDE11F}">
      <dgm:prSet/>
      <dgm:spPr/>
      <dgm:t>
        <a:bodyPr/>
        <a:lstStyle/>
        <a:p>
          <a:endParaRPr lang="en-GB"/>
        </a:p>
      </dgm:t>
    </dgm:pt>
    <dgm:pt modelId="{D5337E55-4169-40E2-A539-6755ABD26CAC}" type="sibTrans" cxnId="{60329A9E-61A9-431A-8F5B-6AE55BDDE11F}">
      <dgm:prSet/>
      <dgm:spPr/>
      <dgm:t>
        <a:bodyPr/>
        <a:lstStyle/>
        <a:p>
          <a:endParaRPr lang="en-GB"/>
        </a:p>
      </dgm:t>
    </dgm:pt>
    <dgm:pt modelId="{1827858B-08A5-4A1D-8E43-4F0D7DECB4F1}">
      <dgm:prSet phldrT="[Text]"/>
      <dgm:spPr/>
      <dgm:t>
        <a:bodyPr/>
        <a:lstStyle/>
        <a:p>
          <a:r>
            <a:rPr lang="en-GB" b="1" dirty="0">
              <a:latin typeface="Arial" panose="020B0604020202020204" pitchFamily="34" charset="0"/>
              <a:cs typeface="Arial" panose="020B0604020202020204" pitchFamily="34" charset="0"/>
            </a:rPr>
            <a:t>AutoCAD</a:t>
          </a:r>
        </a:p>
      </dgm:t>
    </dgm:pt>
    <dgm:pt modelId="{98FDC185-6982-481F-93F8-1E8F6670B52C}" type="parTrans" cxnId="{533DC1BA-552A-43EB-9C92-7506521C930B}">
      <dgm:prSet/>
      <dgm:spPr/>
      <dgm:t>
        <a:bodyPr/>
        <a:lstStyle/>
        <a:p>
          <a:endParaRPr lang="en-GB"/>
        </a:p>
      </dgm:t>
    </dgm:pt>
    <dgm:pt modelId="{DE9384F5-7325-4889-A84E-7DDF6E1081F8}" type="sibTrans" cxnId="{533DC1BA-552A-43EB-9C92-7506521C930B}">
      <dgm:prSet/>
      <dgm:spPr/>
      <dgm:t>
        <a:bodyPr/>
        <a:lstStyle/>
        <a:p>
          <a:endParaRPr lang="en-GB"/>
        </a:p>
      </dgm:t>
    </dgm:pt>
    <dgm:pt modelId="{8823CC7A-3F4F-4997-9C64-DFABE8FF9288}">
      <dgm:prSet phldrT="[Text]"/>
      <dgm:spPr/>
      <dgm:t>
        <a:bodyPr/>
        <a:lstStyle/>
        <a:p>
          <a:r>
            <a:rPr lang="en-GB" b="1" dirty="0">
              <a:latin typeface="Arial" panose="020B0604020202020204" pitchFamily="34" charset="0"/>
              <a:cs typeface="Arial" panose="020B0604020202020204" pitchFamily="34" charset="0"/>
            </a:rPr>
            <a:t>Pro/E …</a:t>
          </a:r>
        </a:p>
      </dgm:t>
    </dgm:pt>
    <dgm:pt modelId="{AE13B1C2-7814-4808-99A8-69B00F9C2331}" type="parTrans" cxnId="{19A12756-4135-441A-944F-8BB3D2807B73}">
      <dgm:prSet/>
      <dgm:spPr/>
      <dgm:t>
        <a:bodyPr/>
        <a:lstStyle/>
        <a:p>
          <a:endParaRPr lang="en-GB"/>
        </a:p>
      </dgm:t>
    </dgm:pt>
    <dgm:pt modelId="{6A48EBB5-0132-4E54-B263-A44DE9D5890B}" type="sibTrans" cxnId="{19A12756-4135-441A-944F-8BB3D2807B73}">
      <dgm:prSet/>
      <dgm:spPr/>
      <dgm:t>
        <a:bodyPr/>
        <a:lstStyle/>
        <a:p>
          <a:endParaRPr lang="en-GB"/>
        </a:p>
      </dgm:t>
    </dgm:pt>
    <dgm:pt modelId="{4CAB0A90-AE88-4634-B074-7D774286372B}">
      <dgm:prSet phldrT="[Text]"/>
      <dgm:spPr/>
      <dgm:t>
        <a:bodyPr/>
        <a:lstStyle/>
        <a:p>
          <a:r>
            <a:rPr lang="en-GB" b="1" dirty="0">
              <a:latin typeface="Arial" panose="020B0604020202020204" pitchFamily="34" charset="0"/>
              <a:cs typeface="Arial" panose="020B0604020202020204" pitchFamily="34" charset="0"/>
            </a:rPr>
            <a:t>Solid Edge</a:t>
          </a:r>
        </a:p>
      </dgm:t>
    </dgm:pt>
    <dgm:pt modelId="{4F579043-C4D1-4129-9747-50CDDAE3E0BB}" type="parTrans" cxnId="{798DDB1E-2EDE-47FA-8B57-865D96EE1103}">
      <dgm:prSet/>
      <dgm:spPr/>
      <dgm:t>
        <a:bodyPr/>
        <a:lstStyle/>
        <a:p>
          <a:endParaRPr lang="en-GB"/>
        </a:p>
      </dgm:t>
    </dgm:pt>
    <dgm:pt modelId="{97D30DD8-E7FF-489D-A4F6-FF7F61536F9E}" type="sibTrans" cxnId="{798DDB1E-2EDE-47FA-8B57-865D96EE1103}">
      <dgm:prSet/>
      <dgm:spPr/>
      <dgm:t>
        <a:bodyPr/>
        <a:lstStyle/>
        <a:p>
          <a:endParaRPr lang="en-GB"/>
        </a:p>
      </dgm:t>
    </dgm:pt>
    <dgm:pt modelId="{BD711C8F-992B-468A-B130-48AB57A81453}">
      <dgm:prSet phldrT="[Text]"/>
      <dgm:spPr/>
      <dgm:t>
        <a:bodyPr/>
        <a:lstStyle/>
        <a:p>
          <a:r>
            <a:rPr lang="en-GB" b="1" dirty="0">
              <a:latin typeface="Arial" panose="020B0604020202020204" pitchFamily="34" charset="0"/>
              <a:cs typeface="Arial" panose="020B0604020202020204" pitchFamily="34" charset="0"/>
            </a:rPr>
            <a:t>Abaqus</a:t>
          </a:r>
        </a:p>
      </dgm:t>
    </dgm:pt>
    <dgm:pt modelId="{00067EEC-2B87-4168-9ECE-018E1E210A76}" type="parTrans" cxnId="{8C995D5A-C45E-4DA7-9CE3-12BD4291E432}">
      <dgm:prSet/>
      <dgm:spPr/>
      <dgm:t>
        <a:bodyPr/>
        <a:lstStyle/>
        <a:p>
          <a:endParaRPr lang="en-GB"/>
        </a:p>
      </dgm:t>
    </dgm:pt>
    <dgm:pt modelId="{9BD85E51-0D6E-42E1-BB5C-96D726D4C643}" type="sibTrans" cxnId="{8C995D5A-C45E-4DA7-9CE3-12BD4291E432}">
      <dgm:prSet/>
      <dgm:spPr/>
      <dgm:t>
        <a:bodyPr/>
        <a:lstStyle/>
        <a:p>
          <a:endParaRPr lang="en-GB"/>
        </a:p>
      </dgm:t>
    </dgm:pt>
    <dgm:pt modelId="{8A5F54C4-5619-4D7B-9D90-18F65A63129F}">
      <dgm:prSet phldrT="[Text]"/>
      <dgm:spPr/>
      <dgm:t>
        <a:bodyPr/>
        <a:lstStyle/>
        <a:p>
          <a:r>
            <a:rPr lang="en-GB" b="1" dirty="0" err="1">
              <a:latin typeface="Arial" panose="020B0604020202020204" pitchFamily="34" charset="0"/>
              <a:cs typeface="Arial" panose="020B0604020202020204" pitchFamily="34" charset="0"/>
            </a:rPr>
            <a:t>Radioss</a:t>
          </a:r>
          <a:endParaRPr lang="en-GB" b="1" dirty="0">
            <a:latin typeface="Arial" panose="020B0604020202020204" pitchFamily="34" charset="0"/>
            <a:cs typeface="Arial" panose="020B0604020202020204" pitchFamily="34" charset="0"/>
          </a:endParaRPr>
        </a:p>
      </dgm:t>
    </dgm:pt>
    <dgm:pt modelId="{17CE67F4-6820-48E4-93F3-1F20A64DA5B6}" type="parTrans" cxnId="{6CBF477A-DA5B-40FE-9E48-21B4C6A08DEE}">
      <dgm:prSet/>
      <dgm:spPr/>
      <dgm:t>
        <a:bodyPr/>
        <a:lstStyle/>
        <a:p>
          <a:endParaRPr lang="en-GB"/>
        </a:p>
      </dgm:t>
    </dgm:pt>
    <dgm:pt modelId="{6FCA6C2C-C6C8-41C2-A2E8-3FA817514F49}" type="sibTrans" cxnId="{6CBF477A-DA5B-40FE-9E48-21B4C6A08DEE}">
      <dgm:prSet/>
      <dgm:spPr/>
      <dgm:t>
        <a:bodyPr/>
        <a:lstStyle/>
        <a:p>
          <a:endParaRPr lang="en-GB"/>
        </a:p>
      </dgm:t>
    </dgm:pt>
    <dgm:pt modelId="{8C7F983F-64F3-4396-A364-A0CFD555DAC7}">
      <dgm:prSet phldrT="[Text]"/>
      <dgm:spPr/>
      <dgm:t>
        <a:bodyPr/>
        <a:lstStyle/>
        <a:p>
          <a:r>
            <a:rPr lang="en-GB" b="1" dirty="0">
              <a:latin typeface="Arial" panose="020B0604020202020204" pitchFamily="34" charset="0"/>
              <a:cs typeface="Arial" panose="020B0604020202020204" pitchFamily="34" charset="0"/>
            </a:rPr>
            <a:t>NX Nastran</a:t>
          </a:r>
        </a:p>
      </dgm:t>
    </dgm:pt>
    <dgm:pt modelId="{2EC42B89-99D8-4E86-B618-96E98247EB8E}" type="parTrans" cxnId="{57C5B2D1-341F-4BCF-B2A1-7D6FADDBE554}">
      <dgm:prSet/>
      <dgm:spPr/>
      <dgm:t>
        <a:bodyPr/>
        <a:lstStyle/>
        <a:p>
          <a:endParaRPr lang="en-GB"/>
        </a:p>
      </dgm:t>
    </dgm:pt>
    <dgm:pt modelId="{A2710CAB-2052-42B3-AB37-B45BFF00135E}" type="sibTrans" cxnId="{57C5B2D1-341F-4BCF-B2A1-7D6FADDBE554}">
      <dgm:prSet/>
      <dgm:spPr/>
      <dgm:t>
        <a:bodyPr/>
        <a:lstStyle/>
        <a:p>
          <a:endParaRPr lang="en-GB"/>
        </a:p>
      </dgm:t>
    </dgm:pt>
    <dgm:pt modelId="{F61369B2-465B-47FF-AAAD-3901E94058A8}">
      <dgm:prSet phldrT="[Text]"/>
      <dgm:spPr/>
      <dgm:t>
        <a:bodyPr/>
        <a:lstStyle/>
        <a:p>
          <a:r>
            <a:rPr lang="en-GB" b="1" dirty="0">
              <a:latin typeface="Arial" panose="020B0604020202020204" pitchFamily="34" charset="0"/>
              <a:cs typeface="Arial" panose="020B0604020202020204" pitchFamily="34" charset="0"/>
            </a:rPr>
            <a:t>Ansys</a:t>
          </a:r>
        </a:p>
      </dgm:t>
    </dgm:pt>
    <dgm:pt modelId="{5720D67C-0B1D-4C78-A69C-85F368D775AF}" type="parTrans" cxnId="{3EDF2602-74F9-4DF8-A8A9-7AD938E5F358}">
      <dgm:prSet/>
      <dgm:spPr/>
      <dgm:t>
        <a:bodyPr/>
        <a:lstStyle/>
        <a:p>
          <a:endParaRPr lang="en-GB"/>
        </a:p>
      </dgm:t>
    </dgm:pt>
    <dgm:pt modelId="{10300FE0-7D96-4D6E-9854-A0A0ED2D122E}" type="sibTrans" cxnId="{3EDF2602-74F9-4DF8-A8A9-7AD938E5F358}">
      <dgm:prSet/>
      <dgm:spPr/>
      <dgm:t>
        <a:bodyPr/>
        <a:lstStyle/>
        <a:p>
          <a:endParaRPr lang="en-GB"/>
        </a:p>
      </dgm:t>
    </dgm:pt>
    <dgm:pt modelId="{047B3F6D-C5F4-4CE3-9FA1-2AA3A709179C}">
      <dgm:prSet phldrT="[Text]"/>
      <dgm:spPr/>
      <dgm:t>
        <a:bodyPr/>
        <a:lstStyle/>
        <a:p>
          <a:r>
            <a:rPr lang="en-GB" b="1" dirty="0">
              <a:latin typeface="Arial" panose="020B0604020202020204" pitchFamily="34" charset="0"/>
              <a:cs typeface="Arial" panose="020B0604020202020204" pitchFamily="34" charset="0"/>
            </a:rPr>
            <a:t>LS-Dyna …</a:t>
          </a:r>
        </a:p>
      </dgm:t>
    </dgm:pt>
    <dgm:pt modelId="{0D541941-C8FF-491F-BBE3-1C9C58E5E058}" type="parTrans" cxnId="{725E0E6A-F2EA-4DCC-80E4-AE55CABDE8B9}">
      <dgm:prSet/>
      <dgm:spPr/>
      <dgm:t>
        <a:bodyPr/>
        <a:lstStyle/>
        <a:p>
          <a:endParaRPr lang="en-GB"/>
        </a:p>
      </dgm:t>
    </dgm:pt>
    <dgm:pt modelId="{08D107C3-CF30-4F5C-AF99-E2CB27D484E4}" type="sibTrans" cxnId="{725E0E6A-F2EA-4DCC-80E4-AE55CABDE8B9}">
      <dgm:prSet/>
      <dgm:spPr/>
      <dgm:t>
        <a:bodyPr/>
        <a:lstStyle/>
        <a:p>
          <a:endParaRPr lang="en-GB"/>
        </a:p>
      </dgm:t>
    </dgm:pt>
    <dgm:pt modelId="{6EA1C97C-FA1A-4F74-8EA9-847F7BFEA812}">
      <dgm:prSet phldrT="[Text]"/>
      <dgm:spPr/>
      <dgm:t>
        <a:bodyPr/>
        <a:lstStyle/>
        <a:p>
          <a:r>
            <a:rPr lang="en-GB" b="1" dirty="0" err="1">
              <a:latin typeface="Arial" panose="020B0604020202020204" pitchFamily="34" charset="0"/>
              <a:cs typeface="Arial" panose="020B0604020202020204" pitchFamily="34" charset="0"/>
            </a:rPr>
            <a:t>Optistruct</a:t>
          </a:r>
          <a:endParaRPr lang="en-GB" b="1" dirty="0">
            <a:latin typeface="Arial" panose="020B0604020202020204" pitchFamily="34" charset="0"/>
            <a:cs typeface="Arial" panose="020B0604020202020204" pitchFamily="34" charset="0"/>
          </a:endParaRPr>
        </a:p>
      </dgm:t>
    </dgm:pt>
    <dgm:pt modelId="{E2B7F957-404B-4D3F-AC68-AC179E8480BA}" type="parTrans" cxnId="{9A9D0DE8-2297-41C2-923A-D45F0C6A4016}">
      <dgm:prSet/>
      <dgm:spPr/>
      <dgm:t>
        <a:bodyPr/>
        <a:lstStyle/>
        <a:p>
          <a:endParaRPr lang="en-GB"/>
        </a:p>
      </dgm:t>
    </dgm:pt>
    <dgm:pt modelId="{75B4C41B-0107-45F5-B51F-A352368E8AB1}" type="sibTrans" cxnId="{9A9D0DE8-2297-41C2-923A-D45F0C6A4016}">
      <dgm:prSet/>
      <dgm:spPr/>
      <dgm:t>
        <a:bodyPr/>
        <a:lstStyle/>
        <a:p>
          <a:endParaRPr lang="en-GB"/>
        </a:p>
      </dgm:t>
    </dgm:pt>
    <dgm:pt modelId="{C9DB3790-5C5D-49F1-8031-07FE82F16452}">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Build </a:t>
          </a:r>
        </a:p>
      </dgm:t>
    </dgm:pt>
    <dgm:pt modelId="{55A76075-899A-4C75-8029-7CAD123AB074}" type="parTrans" cxnId="{B05656A4-322A-4CDA-AE5B-75536F4343FD}">
      <dgm:prSet/>
      <dgm:spPr/>
      <dgm:t>
        <a:bodyPr/>
        <a:lstStyle/>
        <a:p>
          <a:endParaRPr lang="en-GB"/>
        </a:p>
      </dgm:t>
    </dgm:pt>
    <dgm:pt modelId="{C2224309-A554-4562-81A4-4031E30885EB}" type="sibTrans" cxnId="{B05656A4-322A-4CDA-AE5B-75536F4343FD}">
      <dgm:prSet/>
      <dgm:spPr/>
      <dgm:t>
        <a:bodyPr/>
        <a:lstStyle/>
        <a:p>
          <a:endParaRPr lang="en-GB"/>
        </a:p>
      </dgm:t>
    </dgm:pt>
    <dgm:pt modelId="{6BDB9B6E-1EC0-45BB-A084-78CE3A28B979}">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Test </a:t>
          </a:r>
        </a:p>
      </dgm:t>
    </dgm:pt>
    <dgm:pt modelId="{77F360ED-AF5C-4758-B0B9-ADAE23CA7BAE}" type="parTrans" cxnId="{67E90276-D2AD-497E-8497-6902959E0AD0}">
      <dgm:prSet/>
      <dgm:spPr/>
      <dgm:t>
        <a:bodyPr/>
        <a:lstStyle/>
        <a:p>
          <a:endParaRPr lang="en-GB"/>
        </a:p>
      </dgm:t>
    </dgm:pt>
    <dgm:pt modelId="{37FA1B14-D297-4EED-93FD-6455B80E753B}" type="sibTrans" cxnId="{67E90276-D2AD-497E-8497-6902959E0AD0}">
      <dgm:prSet/>
      <dgm:spPr/>
      <dgm:t>
        <a:bodyPr/>
        <a:lstStyle/>
        <a:p>
          <a:endParaRPr lang="en-GB"/>
        </a:p>
      </dgm:t>
    </dgm:pt>
    <dgm:pt modelId="{25B1CC06-80A3-4C90-8C07-121F25B18960}" type="pres">
      <dgm:prSet presAssocID="{B88AC22D-E5F7-476F-A5E7-6185BCC8BE3D}" presName="Name0" presStyleCnt="0">
        <dgm:presLayoutVars>
          <dgm:chMax val="5"/>
          <dgm:chPref val="5"/>
          <dgm:dir/>
          <dgm:animLvl val="lvl"/>
        </dgm:presLayoutVars>
      </dgm:prSet>
      <dgm:spPr/>
    </dgm:pt>
    <dgm:pt modelId="{44BA380B-1053-4A76-8A8A-95E2D3F71EF5}" type="pres">
      <dgm:prSet presAssocID="{35343A9C-8A30-4595-8885-435B95299ED1}" presName="parentText1" presStyleLbl="node1" presStyleIdx="0" presStyleCnt="4" custLinFactNeighborY="3131">
        <dgm:presLayoutVars>
          <dgm:chMax/>
          <dgm:chPref val="3"/>
          <dgm:bulletEnabled val="1"/>
        </dgm:presLayoutVars>
      </dgm:prSet>
      <dgm:spPr/>
    </dgm:pt>
    <dgm:pt modelId="{AF9140CF-D99C-44AD-A49C-56D148BD0BB8}" type="pres">
      <dgm:prSet presAssocID="{35343A9C-8A30-4595-8885-435B95299ED1}" presName="childText1" presStyleLbl="solidAlignAcc1" presStyleIdx="0" presStyleCnt="2">
        <dgm:presLayoutVars>
          <dgm:chMax val="0"/>
          <dgm:chPref val="0"/>
          <dgm:bulletEnabled val="1"/>
        </dgm:presLayoutVars>
      </dgm:prSet>
      <dgm:spPr/>
    </dgm:pt>
    <dgm:pt modelId="{B08A74EA-7F09-4024-B48A-E7BFC62F7C36}" type="pres">
      <dgm:prSet presAssocID="{7AB954F9-CB08-4C48-A32D-8EA8640ADCD9}" presName="parentText2" presStyleLbl="node1" presStyleIdx="1" presStyleCnt="4">
        <dgm:presLayoutVars>
          <dgm:chMax/>
          <dgm:chPref val="3"/>
          <dgm:bulletEnabled val="1"/>
        </dgm:presLayoutVars>
      </dgm:prSet>
      <dgm:spPr/>
    </dgm:pt>
    <dgm:pt modelId="{7CC5792D-9492-417B-BDFA-78ED2C9A66ED}" type="pres">
      <dgm:prSet presAssocID="{7AB954F9-CB08-4C48-A32D-8EA8640ADCD9}" presName="childText2" presStyleLbl="solidAlignAcc1" presStyleIdx="1" presStyleCnt="2">
        <dgm:presLayoutVars>
          <dgm:chMax val="0"/>
          <dgm:chPref val="0"/>
          <dgm:bulletEnabled val="1"/>
        </dgm:presLayoutVars>
      </dgm:prSet>
      <dgm:spPr/>
    </dgm:pt>
    <dgm:pt modelId="{59DB845D-04D3-4CD6-ACA5-B2E3E59CA857}" type="pres">
      <dgm:prSet presAssocID="{C9DB3790-5C5D-49F1-8031-07FE82F16452}" presName="parentText3" presStyleLbl="node1" presStyleIdx="2" presStyleCnt="4">
        <dgm:presLayoutVars>
          <dgm:chMax/>
          <dgm:chPref val="3"/>
          <dgm:bulletEnabled val="1"/>
        </dgm:presLayoutVars>
      </dgm:prSet>
      <dgm:spPr/>
    </dgm:pt>
    <dgm:pt modelId="{69413EFD-ED1E-4429-B04D-7757EB2686D4}" type="pres">
      <dgm:prSet presAssocID="{6BDB9B6E-1EC0-45BB-A084-78CE3A28B979}" presName="parentText4" presStyleLbl="node1" presStyleIdx="3" presStyleCnt="4">
        <dgm:presLayoutVars>
          <dgm:chMax/>
          <dgm:chPref val="3"/>
          <dgm:bulletEnabled val="1"/>
        </dgm:presLayoutVars>
      </dgm:prSet>
      <dgm:spPr/>
    </dgm:pt>
  </dgm:ptLst>
  <dgm:cxnLst>
    <dgm:cxn modelId="{3EDF2602-74F9-4DF8-A8A9-7AD938E5F358}" srcId="{7AB954F9-CB08-4C48-A32D-8EA8640ADCD9}" destId="{F61369B2-465B-47FF-AAAD-3901E94058A8}" srcOrd="4" destOrd="0" parTransId="{5720D67C-0B1D-4C78-A69C-85F368D775AF}" sibTransId="{10300FE0-7D96-4D6E-9854-A0A0ED2D122E}"/>
    <dgm:cxn modelId="{B19E4C12-9874-4D0D-8FDB-CCCF9509A5B3}" type="presOf" srcId="{047B3F6D-C5F4-4CE3-9FA1-2AA3A709179C}" destId="{7CC5792D-9492-417B-BDFA-78ED2C9A66ED}" srcOrd="0" destOrd="5" presId="urn:microsoft.com/office/officeart/2009/3/layout/IncreasingArrowsProcess"/>
    <dgm:cxn modelId="{9172F919-E156-4877-8EF8-C7AC3C85ED10}" type="presOf" srcId="{1827858B-08A5-4A1D-8E43-4F0D7DECB4F1}" destId="{AF9140CF-D99C-44AD-A49C-56D148BD0BB8}" srcOrd="0" destOrd="3" presId="urn:microsoft.com/office/officeart/2009/3/layout/IncreasingArrowsProcess"/>
    <dgm:cxn modelId="{798DDB1E-2EDE-47FA-8B57-865D96EE1103}" srcId="{35343A9C-8A30-4595-8885-435B95299ED1}" destId="{4CAB0A90-AE88-4634-B074-7D774286372B}" srcOrd="1" destOrd="0" parTransId="{4F579043-C4D1-4129-9747-50CDDAE3E0BB}" sibTransId="{97D30DD8-E7FF-489D-A4F6-FF7F61536F9E}"/>
    <dgm:cxn modelId="{46767735-1E9E-43E4-BA90-C3989DE9D254}" type="presOf" srcId="{25CB3922-4832-4510-BD7F-8130CAD4C516}" destId="{AF9140CF-D99C-44AD-A49C-56D148BD0BB8}" srcOrd="0" destOrd="2" presId="urn:microsoft.com/office/officeart/2009/3/layout/IncreasingArrowsProcess"/>
    <dgm:cxn modelId="{5D0B3C3A-5493-4731-A465-03C579487E98}" type="presOf" srcId="{8A5F54C4-5619-4D7B-9D90-18F65A63129F}" destId="{7CC5792D-9492-417B-BDFA-78ED2C9A66ED}" srcOrd="0" destOrd="1" presId="urn:microsoft.com/office/officeart/2009/3/layout/IncreasingArrowsProcess"/>
    <dgm:cxn modelId="{E9934D3B-CF2D-4EE2-AC61-AB4D56B7839B}" type="presOf" srcId="{8C7F983F-64F3-4396-A364-A0CFD555DAC7}" destId="{7CC5792D-9492-417B-BDFA-78ED2C9A66ED}" srcOrd="0" destOrd="3" presId="urn:microsoft.com/office/officeart/2009/3/layout/IncreasingArrowsProcess"/>
    <dgm:cxn modelId="{77FD5D5E-F224-4C66-A06E-E390AD1A7D04}" type="presOf" srcId="{4CAB0A90-AE88-4634-B074-7D774286372B}" destId="{AF9140CF-D99C-44AD-A49C-56D148BD0BB8}" srcOrd="0" destOrd="1" presId="urn:microsoft.com/office/officeart/2009/3/layout/IncreasingArrowsProcess"/>
    <dgm:cxn modelId="{725E0E6A-F2EA-4DCC-80E4-AE55CABDE8B9}" srcId="{7AB954F9-CB08-4C48-A32D-8EA8640ADCD9}" destId="{047B3F6D-C5F4-4CE3-9FA1-2AA3A709179C}" srcOrd="5" destOrd="0" parTransId="{0D541941-C8FF-491F-BBE3-1C9C58E5E058}" sibTransId="{08D107C3-CF30-4F5C-AF99-E2CB27D484E4}"/>
    <dgm:cxn modelId="{26E1106D-7850-472B-A9CA-68F56F8027F7}" type="presOf" srcId="{6BDB9B6E-1EC0-45BB-A084-78CE3A28B979}" destId="{69413EFD-ED1E-4429-B04D-7757EB2686D4}" srcOrd="0" destOrd="0" presId="urn:microsoft.com/office/officeart/2009/3/layout/IncreasingArrowsProcess"/>
    <dgm:cxn modelId="{67E90276-D2AD-497E-8497-6902959E0AD0}" srcId="{B88AC22D-E5F7-476F-A5E7-6185BCC8BE3D}" destId="{6BDB9B6E-1EC0-45BB-A084-78CE3A28B979}" srcOrd="3" destOrd="0" parTransId="{77F360ED-AF5C-4758-B0B9-ADAE23CA7BAE}" sibTransId="{37FA1B14-D297-4EED-93FD-6455B80E753B}"/>
    <dgm:cxn modelId="{19A12756-4135-441A-944F-8BB3D2807B73}" srcId="{35343A9C-8A30-4595-8885-435B95299ED1}" destId="{8823CC7A-3F4F-4997-9C64-DFABE8FF9288}" srcOrd="4" destOrd="0" parTransId="{AE13B1C2-7814-4808-99A8-69B00F9C2331}" sibTransId="{6A48EBB5-0132-4E54-B263-A44DE9D5890B}"/>
    <dgm:cxn modelId="{7A31EB78-1741-462D-A487-AA9E4CDDDCFD}" srcId="{35343A9C-8A30-4595-8885-435B95299ED1}" destId="{5AFBAD8B-3771-4CCB-BDB2-27D96069282F}" srcOrd="0" destOrd="0" parTransId="{858E4118-A08B-4DDE-836E-5E95BE3B1DF6}" sibTransId="{C84F33AC-5FC9-476A-B692-ACE234C49E6A}"/>
    <dgm:cxn modelId="{8C995D5A-C45E-4DA7-9CE3-12BD4291E432}" srcId="{7AB954F9-CB08-4C48-A32D-8EA8640ADCD9}" destId="{BD711C8F-992B-468A-B130-48AB57A81453}" srcOrd="0" destOrd="0" parTransId="{00067EEC-2B87-4168-9ECE-018E1E210A76}" sibTransId="{9BD85E51-0D6E-42E1-BB5C-96D726D4C643}"/>
    <dgm:cxn modelId="{6CBF477A-DA5B-40FE-9E48-21B4C6A08DEE}" srcId="{7AB954F9-CB08-4C48-A32D-8EA8640ADCD9}" destId="{8A5F54C4-5619-4D7B-9D90-18F65A63129F}" srcOrd="1" destOrd="0" parTransId="{17CE67F4-6820-48E4-93F3-1F20A64DA5B6}" sibTransId="{6FCA6C2C-C6C8-41C2-A2E8-3FA817514F49}"/>
    <dgm:cxn modelId="{D481E15A-BB59-47EF-8FC9-6D491E615DCA}" srcId="{B88AC22D-E5F7-476F-A5E7-6185BCC8BE3D}" destId="{7AB954F9-CB08-4C48-A32D-8EA8640ADCD9}" srcOrd="1" destOrd="0" parTransId="{AF719E27-8703-4A0C-8332-C805F1FA51E7}" sibTransId="{67A81E37-7B0A-405F-85AF-30F973DB05E3}"/>
    <dgm:cxn modelId="{41D7B882-0CE3-437C-A2C1-512F6DC916AE}" type="presOf" srcId="{6EA1C97C-FA1A-4F74-8EA9-847F7BFEA812}" destId="{7CC5792D-9492-417B-BDFA-78ED2C9A66ED}" srcOrd="0" destOrd="2" presId="urn:microsoft.com/office/officeart/2009/3/layout/IncreasingArrowsProcess"/>
    <dgm:cxn modelId="{5E2A2792-1AAB-42E7-89DF-2923416E20CF}" type="presOf" srcId="{5AFBAD8B-3771-4CCB-BDB2-27D96069282F}" destId="{AF9140CF-D99C-44AD-A49C-56D148BD0BB8}" srcOrd="0" destOrd="0" presId="urn:microsoft.com/office/officeart/2009/3/layout/IncreasingArrowsProcess"/>
    <dgm:cxn modelId="{60329A9E-61A9-431A-8F5B-6AE55BDDE11F}" srcId="{35343A9C-8A30-4595-8885-435B95299ED1}" destId="{25CB3922-4832-4510-BD7F-8130CAD4C516}" srcOrd="2" destOrd="0" parTransId="{6A66AB7E-1498-47D3-8263-9D0A0D43D9B4}" sibTransId="{D5337E55-4169-40E2-A539-6755ABD26CAC}"/>
    <dgm:cxn modelId="{B05656A4-322A-4CDA-AE5B-75536F4343FD}" srcId="{B88AC22D-E5F7-476F-A5E7-6185BCC8BE3D}" destId="{C9DB3790-5C5D-49F1-8031-07FE82F16452}" srcOrd="2" destOrd="0" parTransId="{55A76075-899A-4C75-8029-7CAD123AB074}" sibTransId="{C2224309-A554-4562-81A4-4031E30885EB}"/>
    <dgm:cxn modelId="{49B864B6-5EE7-4CEA-AC10-6B4C2B52AF4F}" type="presOf" srcId="{35343A9C-8A30-4595-8885-435B95299ED1}" destId="{44BA380B-1053-4A76-8A8A-95E2D3F71EF5}" srcOrd="0" destOrd="0" presId="urn:microsoft.com/office/officeart/2009/3/layout/IncreasingArrowsProcess"/>
    <dgm:cxn modelId="{533DC1BA-552A-43EB-9C92-7506521C930B}" srcId="{35343A9C-8A30-4595-8885-435B95299ED1}" destId="{1827858B-08A5-4A1D-8E43-4F0D7DECB4F1}" srcOrd="3" destOrd="0" parTransId="{98FDC185-6982-481F-93F8-1E8F6670B52C}" sibTransId="{DE9384F5-7325-4889-A84E-7DDF6E1081F8}"/>
    <dgm:cxn modelId="{186473C4-D4C6-4DA8-8573-5A596BE9EDBE}" type="presOf" srcId="{B88AC22D-E5F7-476F-A5E7-6185BCC8BE3D}" destId="{25B1CC06-80A3-4C90-8C07-121F25B18960}" srcOrd="0" destOrd="0" presId="urn:microsoft.com/office/officeart/2009/3/layout/IncreasingArrowsProcess"/>
    <dgm:cxn modelId="{7CBCD5C5-F2A8-4786-BFCB-13C178448EA7}" srcId="{B88AC22D-E5F7-476F-A5E7-6185BCC8BE3D}" destId="{35343A9C-8A30-4595-8885-435B95299ED1}" srcOrd="0" destOrd="0" parTransId="{440DE330-00C7-4AD2-B086-B07645D2D687}" sibTransId="{0FFCEE09-EF13-4A77-BA33-A71F44BED716}"/>
    <dgm:cxn modelId="{9BA6ABC7-FB20-4563-9D92-3135F9872C65}" type="presOf" srcId="{C9DB3790-5C5D-49F1-8031-07FE82F16452}" destId="{59DB845D-04D3-4CD6-ACA5-B2E3E59CA857}" srcOrd="0" destOrd="0" presId="urn:microsoft.com/office/officeart/2009/3/layout/IncreasingArrowsProcess"/>
    <dgm:cxn modelId="{8BDA27D0-274F-4C84-AD21-05FAEF086196}" type="presOf" srcId="{F61369B2-465B-47FF-AAAD-3901E94058A8}" destId="{7CC5792D-9492-417B-BDFA-78ED2C9A66ED}" srcOrd="0" destOrd="4" presId="urn:microsoft.com/office/officeart/2009/3/layout/IncreasingArrowsProcess"/>
    <dgm:cxn modelId="{57C5B2D1-341F-4BCF-B2A1-7D6FADDBE554}" srcId="{7AB954F9-CB08-4C48-A32D-8EA8640ADCD9}" destId="{8C7F983F-64F3-4396-A364-A0CFD555DAC7}" srcOrd="3" destOrd="0" parTransId="{2EC42B89-99D8-4E86-B618-96E98247EB8E}" sibTransId="{A2710CAB-2052-42B3-AB37-B45BFF00135E}"/>
    <dgm:cxn modelId="{9A9D0DE8-2297-41C2-923A-D45F0C6A4016}" srcId="{7AB954F9-CB08-4C48-A32D-8EA8640ADCD9}" destId="{6EA1C97C-FA1A-4F74-8EA9-847F7BFEA812}" srcOrd="2" destOrd="0" parTransId="{E2B7F957-404B-4D3F-AC68-AC179E8480BA}" sibTransId="{75B4C41B-0107-45F5-B51F-A352368E8AB1}"/>
    <dgm:cxn modelId="{563D10EE-4102-42E5-ACDB-960DAEF369D5}" type="presOf" srcId="{BD711C8F-992B-468A-B130-48AB57A81453}" destId="{7CC5792D-9492-417B-BDFA-78ED2C9A66ED}" srcOrd="0" destOrd="0" presId="urn:microsoft.com/office/officeart/2009/3/layout/IncreasingArrowsProcess"/>
    <dgm:cxn modelId="{42F2ABF8-9EAD-4C60-9F98-2DBAE854C13D}" type="presOf" srcId="{8823CC7A-3F4F-4997-9C64-DFABE8FF9288}" destId="{AF9140CF-D99C-44AD-A49C-56D148BD0BB8}" srcOrd="0" destOrd="4" presId="urn:microsoft.com/office/officeart/2009/3/layout/IncreasingArrowsProcess"/>
    <dgm:cxn modelId="{38D92DFB-76BC-49D2-99C1-09FF57560D74}" type="presOf" srcId="{7AB954F9-CB08-4C48-A32D-8EA8640ADCD9}" destId="{B08A74EA-7F09-4024-B48A-E7BFC62F7C36}" srcOrd="0" destOrd="0" presId="urn:microsoft.com/office/officeart/2009/3/layout/IncreasingArrowsProcess"/>
    <dgm:cxn modelId="{570A1899-B76A-4BC4-987B-80769EDEE0B6}" type="presParOf" srcId="{25B1CC06-80A3-4C90-8C07-121F25B18960}" destId="{44BA380B-1053-4A76-8A8A-95E2D3F71EF5}" srcOrd="0" destOrd="0" presId="urn:microsoft.com/office/officeart/2009/3/layout/IncreasingArrowsProcess"/>
    <dgm:cxn modelId="{1BE3AEAD-AB6C-4E75-81B6-27F028C3DEC7}" type="presParOf" srcId="{25B1CC06-80A3-4C90-8C07-121F25B18960}" destId="{AF9140CF-D99C-44AD-A49C-56D148BD0BB8}" srcOrd="1" destOrd="0" presId="urn:microsoft.com/office/officeart/2009/3/layout/IncreasingArrowsProcess"/>
    <dgm:cxn modelId="{24894079-EC11-4CE0-B217-52103B4163D2}" type="presParOf" srcId="{25B1CC06-80A3-4C90-8C07-121F25B18960}" destId="{B08A74EA-7F09-4024-B48A-E7BFC62F7C36}" srcOrd="2" destOrd="0" presId="urn:microsoft.com/office/officeart/2009/3/layout/IncreasingArrowsProcess"/>
    <dgm:cxn modelId="{BCD0A8D5-1454-4AA2-A650-4DCAC3B6A690}" type="presParOf" srcId="{25B1CC06-80A3-4C90-8C07-121F25B18960}" destId="{7CC5792D-9492-417B-BDFA-78ED2C9A66ED}" srcOrd="3" destOrd="0" presId="urn:microsoft.com/office/officeart/2009/3/layout/IncreasingArrowsProcess"/>
    <dgm:cxn modelId="{E69290FC-5F09-4CF7-B36C-B91A42E1E2B9}" type="presParOf" srcId="{25B1CC06-80A3-4C90-8C07-121F25B18960}" destId="{59DB845D-04D3-4CD6-ACA5-B2E3E59CA857}" srcOrd="4" destOrd="0" presId="urn:microsoft.com/office/officeart/2009/3/layout/IncreasingArrowsProcess"/>
    <dgm:cxn modelId="{2804D2F3-B2D2-4A0B-BA78-771522E3CA24}" type="presParOf" srcId="{25B1CC06-80A3-4C90-8C07-121F25B18960}" destId="{69413EFD-ED1E-4429-B04D-7757EB2686D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8AC22D-E5F7-476F-A5E7-6185BCC8BE3D}"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GB"/>
        </a:p>
      </dgm:t>
    </dgm:pt>
    <dgm:pt modelId="{35343A9C-8A30-4595-8885-435B95299ED1}">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Design (CAD)</a:t>
          </a:r>
        </a:p>
      </dgm:t>
    </dgm:pt>
    <dgm:pt modelId="{440DE330-00C7-4AD2-B086-B07645D2D687}" type="parTrans" cxnId="{7CBCD5C5-F2A8-4786-BFCB-13C178448EA7}">
      <dgm:prSet/>
      <dgm:spPr/>
      <dgm:t>
        <a:bodyPr/>
        <a:lstStyle/>
        <a:p>
          <a:endParaRPr lang="en-GB"/>
        </a:p>
      </dgm:t>
    </dgm:pt>
    <dgm:pt modelId="{0FFCEE09-EF13-4A77-BA33-A71F44BED716}" type="sibTrans" cxnId="{7CBCD5C5-F2A8-4786-BFCB-13C178448EA7}">
      <dgm:prSet/>
      <dgm:spPr/>
      <dgm:t>
        <a:bodyPr/>
        <a:lstStyle/>
        <a:p>
          <a:endParaRPr lang="en-GB"/>
        </a:p>
      </dgm:t>
    </dgm:pt>
    <dgm:pt modelId="{7AB954F9-CB08-4C48-A32D-8EA8640ADCD9}">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Virtual test (CAE)</a:t>
          </a:r>
        </a:p>
      </dgm:t>
    </dgm:pt>
    <dgm:pt modelId="{AF719E27-8703-4A0C-8332-C805F1FA51E7}" type="parTrans" cxnId="{D481E15A-BB59-47EF-8FC9-6D491E615DCA}">
      <dgm:prSet/>
      <dgm:spPr/>
      <dgm:t>
        <a:bodyPr/>
        <a:lstStyle/>
        <a:p>
          <a:endParaRPr lang="en-GB"/>
        </a:p>
      </dgm:t>
    </dgm:pt>
    <dgm:pt modelId="{67A81E37-7B0A-405F-85AF-30F973DB05E3}" type="sibTrans" cxnId="{D481E15A-BB59-47EF-8FC9-6D491E615DCA}">
      <dgm:prSet/>
      <dgm:spPr/>
      <dgm:t>
        <a:bodyPr/>
        <a:lstStyle/>
        <a:p>
          <a:endParaRPr lang="en-GB"/>
        </a:p>
      </dgm:t>
    </dgm:pt>
    <dgm:pt modelId="{5AFBAD8B-3771-4CCB-BDB2-27D96069282F}">
      <dgm:prSet phldrT="[Text]"/>
      <dgm:spPr/>
      <dgm:t>
        <a:bodyPr/>
        <a:lstStyle/>
        <a:p>
          <a:r>
            <a:rPr lang="en-GB" b="1" dirty="0">
              <a:latin typeface="Arial" panose="020B0604020202020204" pitchFamily="34" charset="0"/>
              <a:cs typeface="Arial" panose="020B0604020202020204" pitchFamily="34" charset="0"/>
            </a:rPr>
            <a:t>SolidWorks</a:t>
          </a:r>
        </a:p>
      </dgm:t>
    </dgm:pt>
    <dgm:pt modelId="{858E4118-A08B-4DDE-836E-5E95BE3B1DF6}" type="parTrans" cxnId="{7A31EB78-1741-462D-A487-AA9E4CDDDCFD}">
      <dgm:prSet/>
      <dgm:spPr/>
      <dgm:t>
        <a:bodyPr/>
        <a:lstStyle/>
        <a:p>
          <a:endParaRPr lang="en-GB"/>
        </a:p>
      </dgm:t>
    </dgm:pt>
    <dgm:pt modelId="{C84F33AC-5FC9-476A-B692-ACE234C49E6A}" type="sibTrans" cxnId="{7A31EB78-1741-462D-A487-AA9E4CDDDCFD}">
      <dgm:prSet/>
      <dgm:spPr/>
      <dgm:t>
        <a:bodyPr/>
        <a:lstStyle/>
        <a:p>
          <a:endParaRPr lang="en-GB"/>
        </a:p>
      </dgm:t>
    </dgm:pt>
    <dgm:pt modelId="{25CB3922-4832-4510-BD7F-8130CAD4C516}">
      <dgm:prSet phldrT="[Text]"/>
      <dgm:spPr/>
      <dgm:t>
        <a:bodyPr/>
        <a:lstStyle/>
        <a:p>
          <a:r>
            <a:rPr lang="en-GB" b="1" dirty="0">
              <a:latin typeface="Arial" panose="020B0604020202020204" pitchFamily="34" charset="0"/>
              <a:cs typeface="Arial" panose="020B0604020202020204" pitchFamily="34" charset="0"/>
            </a:rPr>
            <a:t>Catia</a:t>
          </a:r>
        </a:p>
      </dgm:t>
    </dgm:pt>
    <dgm:pt modelId="{6A66AB7E-1498-47D3-8263-9D0A0D43D9B4}" type="parTrans" cxnId="{60329A9E-61A9-431A-8F5B-6AE55BDDE11F}">
      <dgm:prSet/>
      <dgm:spPr/>
      <dgm:t>
        <a:bodyPr/>
        <a:lstStyle/>
        <a:p>
          <a:endParaRPr lang="en-GB"/>
        </a:p>
      </dgm:t>
    </dgm:pt>
    <dgm:pt modelId="{D5337E55-4169-40E2-A539-6755ABD26CAC}" type="sibTrans" cxnId="{60329A9E-61A9-431A-8F5B-6AE55BDDE11F}">
      <dgm:prSet/>
      <dgm:spPr/>
      <dgm:t>
        <a:bodyPr/>
        <a:lstStyle/>
        <a:p>
          <a:endParaRPr lang="en-GB"/>
        </a:p>
      </dgm:t>
    </dgm:pt>
    <dgm:pt modelId="{1827858B-08A5-4A1D-8E43-4F0D7DECB4F1}">
      <dgm:prSet phldrT="[Text]"/>
      <dgm:spPr/>
      <dgm:t>
        <a:bodyPr/>
        <a:lstStyle/>
        <a:p>
          <a:r>
            <a:rPr lang="en-GB" b="1" dirty="0">
              <a:latin typeface="Arial" panose="020B0604020202020204" pitchFamily="34" charset="0"/>
              <a:cs typeface="Arial" panose="020B0604020202020204" pitchFamily="34" charset="0"/>
            </a:rPr>
            <a:t>AutoCAD</a:t>
          </a:r>
        </a:p>
      </dgm:t>
    </dgm:pt>
    <dgm:pt modelId="{98FDC185-6982-481F-93F8-1E8F6670B52C}" type="parTrans" cxnId="{533DC1BA-552A-43EB-9C92-7506521C930B}">
      <dgm:prSet/>
      <dgm:spPr/>
      <dgm:t>
        <a:bodyPr/>
        <a:lstStyle/>
        <a:p>
          <a:endParaRPr lang="en-GB"/>
        </a:p>
      </dgm:t>
    </dgm:pt>
    <dgm:pt modelId="{DE9384F5-7325-4889-A84E-7DDF6E1081F8}" type="sibTrans" cxnId="{533DC1BA-552A-43EB-9C92-7506521C930B}">
      <dgm:prSet/>
      <dgm:spPr/>
      <dgm:t>
        <a:bodyPr/>
        <a:lstStyle/>
        <a:p>
          <a:endParaRPr lang="en-GB"/>
        </a:p>
      </dgm:t>
    </dgm:pt>
    <dgm:pt modelId="{8823CC7A-3F4F-4997-9C64-DFABE8FF9288}">
      <dgm:prSet phldrT="[Text]"/>
      <dgm:spPr/>
      <dgm:t>
        <a:bodyPr/>
        <a:lstStyle/>
        <a:p>
          <a:r>
            <a:rPr lang="en-GB" b="1" dirty="0">
              <a:latin typeface="Arial" panose="020B0604020202020204" pitchFamily="34" charset="0"/>
              <a:cs typeface="Arial" panose="020B0604020202020204" pitchFamily="34" charset="0"/>
            </a:rPr>
            <a:t>Pro/E …</a:t>
          </a:r>
        </a:p>
      </dgm:t>
    </dgm:pt>
    <dgm:pt modelId="{AE13B1C2-7814-4808-99A8-69B00F9C2331}" type="parTrans" cxnId="{19A12756-4135-441A-944F-8BB3D2807B73}">
      <dgm:prSet/>
      <dgm:spPr/>
      <dgm:t>
        <a:bodyPr/>
        <a:lstStyle/>
        <a:p>
          <a:endParaRPr lang="en-GB"/>
        </a:p>
      </dgm:t>
    </dgm:pt>
    <dgm:pt modelId="{6A48EBB5-0132-4E54-B263-A44DE9D5890B}" type="sibTrans" cxnId="{19A12756-4135-441A-944F-8BB3D2807B73}">
      <dgm:prSet/>
      <dgm:spPr/>
      <dgm:t>
        <a:bodyPr/>
        <a:lstStyle/>
        <a:p>
          <a:endParaRPr lang="en-GB"/>
        </a:p>
      </dgm:t>
    </dgm:pt>
    <dgm:pt modelId="{4CAB0A90-AE88-4634-B074-7D774286372B}">
      <dgm:prSet phldrT="[Text]"/>
      <dgm:spPr/>
      <dgm:t>
        <a:bodyPr/>
        <a:lstStyle/>
        <a:p>
          <a:r>
            <a:rPr lang="en-GB" b="1" dirty="0">
              <a:latin typeface="Arial" panose="020B0604020202020204" pitchFamily="34" charset="0"/>
              <a:cs typeface="Arial" panose="020B0604020202020204" pitchFamily="34" charset="0"/>
            </a:rPr>
            <a:t>Solid Edge</a:t>
          </a:r>
        </a:p>
      </dgm:t>
    </dgm:pt>
    <dgm:pt modelId="{4F579043-C4D1-4129-9747-50CDDAE3E0BB}" type="parTrans" cxnId="{798DDB1E-2EDE-47FA-8B57-865D96EE1103}">
      <dgm:prSet/>
      <dgm:spPr/>
      <dgm:t>
        <a:bodyPr/>
        <a:lstStyle/>
        <a:p>
          <a:endParaRPr lang="en-GB"/>
        </a:p>
      </dgm:t>
    </dgm:pt>
    <dgm:pt modelId="{97D30DD8-E7FF-489D-A4F6-FF7F61536F9E}" type="sibTrans" cxnId="{798DDB1E-2EDE-47FA-8B57-865D96EE1103}">
      <dgm:prSet/>
      <dgm:spPr/>
      <dgm:t>
        <a:bodyPr/>
        <a:lstStyle/>
        <a:p>
          <a:endParaRPr lang="en-GB"/>
        </a:p>
      </dgm:t>
    </dgm:pt>
    <dgm:pt modelId="{8A5F54C4-5619-4D7B-9D90-18F65A63129F}">
      <dgm:prSet phldrT="[Text]"/>
      <dgm:spPr/>
      <dgm:t>
        <a:bodyPr/>
        <a:lstStyle/>
        <a:p>
          <a:r>
            <a:rPr lang="en-GB" b="1" dirty="0" err="1">
              <a:latin typeface="Arial" panose="020B0604020202020204" pitchFamily="34" charset="0"/>
              <a:cs typeface="Arial" panose="020B0604020202020204" pitchFamily="34" charset="0"/>
            </a:rPr>
            <a:t>Radioss</a:t>
          </a:r>
          <a:endParaRPr lang="en-GB" b="1" dirty="0">
            <a:latin typeface="Arial" panose="020B0604020202020204" pitchFamily="34" charset="0"/>
            <a:cs typeface="Arial" panose="020B0604020202020204" pitchFamily="34" charset="0"/>
          </a:endParaRPr>
        </a:p>
      </dgm:t>
    </dgm:pt>
    <dgm:pt modelId="{17CE67F4-6820-48E4-93F3-1F20A64DA5B6}" type="parTrans" cxnId="{6CBF477A-DA5B-40FE-9E48-21B4C6A08DEE}">
      <dgm:prSet/>
      <dgm:spPr/>
      <dgm:t>
        <a:bodyPr/>
        <a:lstStyle/>
        <a:p>
          <a:endParaRPr lang="en-GB"/>
        </a:p>
      </dgm:t>
    </dgm:pt>
    <dgm:pt modelId="{6FCA6C2C-C6C8-41C2-A2E8-3FA817514F49}" type="sibTrans" cxnId="{6CBF477A-DA5B-40FE-9E48-21B4C6A08DEE}">
      <dgm:prSet/>
      <dgm:spPr/>
      <dgm:t>
        <a:bodyPr/>
        <a:lstStyle/>
        <a:p>
          <a:endParaRPr lang="en-GB"/>
        </a:p>
      </dgm:t>
    </dgm:pt>
    <dgm:pt modelId="{047B3F6D-C5F4-4CE3-9FA1-2AA3A709179C}">
      <dgm:prSet phldrT="[Text]"/>
      <dgm:spPr/>
      <dgm:t>
        <a:bodyPr/>
        <a:lstStyle/>
        <a:p>
          <a:endParaRPr lang="en-GB" b="1" dirty="0">
            <a:latin typeface="Arial" panose="020B0604020202020204" pitchFamily="34" charset="0"/>
            <a:cs typeface="Arial" panose="020B0604020202020204" pitchFamily="34" charset="0"/>
          </a:endParaRPr>
        </a:p>
      </dgm:t>
    </dgm:pt>
    <dgm:pt modelId="{0D541941-C8FF-491F-BBE3-1C9C58E5E058}" type="parTrans" cxnId="{725E0E6A-F2EA-4DCC-80E4-AE55CABDE8B9}">
      <dgm:prSet/>
      <dgm:spPr/>
      <dgm:t>
        <a:bodyPr/>
        <a:lstStyle/>
        <a:p>
          <a:endParaRPr lang="en-GB"/>
        </a:p>
      </dgm:t>
    </dgm:pt>
    <dgm:pt modelId="{08D107C3-CF30-4F5C-AF99-E2CB27D484E4}" type="sibTrans" cxnId="{725E0E6A-F2EA-4DCC-80E4-AE55CABDE8B9}">
      <dgm:prSet/>
      <dgm:spPr/>
      <dgm:t>
        <a:bodyPr/>
        <a:lstStyle/>
        <a:p>
          <a:endParaRPr lang="en-GB"/>
        </a:p>
      </dgm:t>
    </dgm:pt>
    <dgm:pt modelId="{6EA1C97C-FA1A-4F74-8EA9-847F7BFEA812}">
      <dgm:prSet phldrT="[Text]"/>
      <dgm:spPr/>
      <dgm:t>
        <a:bodyPr/>
        <a:lstStyle/>
        <a:p>
          <a:r>
            <a:rPr lang="en-GB" b="1" dirty="0" err="1">
              <a:latin typeface="Arial" panose="020B0604020202020204" pitchFamily="34" charset="0"/>
              <a:cs typeface="Arial" panose="020B0604020202020204" pitchFamily="34" charset="0"/>
            </a:rPr>
            <a:t>Optistruct</a:t>
          </a:r>
          <a:endParaRPr lang="en-GB" b="1" dirty="0">
            <a:latin typeface="Arial" panose="020B0604020202020204" pitchFamily="34" charset="0"/>
            <a:cs typeface="Arial" panose="020B0604020202020204" pitchFamily="34" charset="0"/>
          </a:endParaRPr>
        </a:p>
      </dgm:t>
    </dgm:pt>
    <dgm:pt modelId="{E2B7F957-404B-4D3F-AC68-AC179E8480BA}" type="parTrans" cxnId="{9A9D0DE8-2297-41C2-923A-D45F0C6A4016}">
      <dgm:prSet/>
      <dgm:spPr/>
      <dgm:t>
        <a:bodyPr/>
        <a:lstStyle/>
        <a:p>
          <a:endParaRPr lang="en-GB"/>
        </a:p>
      </dgm:t>
    </dgm:pt>
    <dgm:pt modelId="{75B4C41B-0107-45F5-B51F-A352368E8AB1}" type="sibTrans" cxnId="{9A9D0DE8-2297-41C2-923A-D45F0C6A4016}">
      <dgm:prSet/>
      <dgm:spPr/>
      <dgm:t>
        <a:bodyPr/>
        <a:lstStyle/>
        <a:p>
          <a:endParaRPr lang="en-GB"/>
        </a:p>
      </dgm:t>
    </dgm:pt>
    <dgm:pt modelId="{C9DB3790-5C5D-49F1-8031-07FE82F16452}">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Build </a:t>
          </a:r>
        </a:p>
      </dgm:t>
    </dgm:pt>
    <dgm:pt modelId="{55A76075-899A-4C75-8029-7CAD123AB074}" type="parTrans" cxnId="{B05656A4-322A-4CDA-AE5B-75536F4343FD}">
      <dgm:prSet/>
      <dgm:spPr/>
      <dgm:t>
        <a:bodyPr/>
        <a:lstStyle/>
        <a:p>
          <a:endParaRPr lang="en-GB"/>
        </a:p>
      </dgm:t>
    </dgm:pt>
    <dgm:pt modelId="{C2224309-A554-4562-81A4-4031E30885EB}" type="sibTrans" cxnId="{B05656A4-322A-4CDA-AE5B-75536F4343FD}">
      <dgm:prSet/>
      <dgm:spPr/>
      <dgm:t>
        <a:bodyPr/>
        <a:lstStyle/>
        <a:p>
          <a:endParaRPr lang="en-GB"/>
        </a:p>
      </dgm:t>
    </dgm:pt>
    <dgm:pt modelId="{6BDB9B6E-1EC0-45BB-A084-78CE3A28B979}">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Test </a:t>
          </a:r>
        </a:p>
      </dgm:t>
    </dgm:pt>
    <dgm:pt modelId="{77F360ED-AF5C-4758-B0B9-ADAE23CA7BAE}" type="parTrans" cxnId="{67E90276-D2AD-497E-8497-6902959E0AD0}">
      <dgm:prSet/>
      <dgm:spPr/>
      <dgm:t>
        <a:bodyPr/>
        <a:lstStyle/>
        <a:p>
          <a:endParaRPr lang="en-GB"/>
        </a:p>
      </dgm:t>
    </dgm:pt>
    <dgm:pt modelId="{37FA1B14-D297-4EED-93FD-6455B80E753B}" type="sibTrans" cxnId="{67E90276-D2AD-497E-8497-6902959E0AD0}">
      <dgm:prSet/>
      <dgm:spPr/>
      <dgm:t>
        <a:bodyPr/>
        <a:lstStyle/>
        <a:p>
          <a:endParaRPr lang="en-GB"/>
        </a:p>
      </dgm:t>
    </dgm:pt>
    <dgm:pt modelId="{AA12FE23-7571-4B1C-8EB3-7FB7E71AA208}">
      <dgm:prSet phldrT="[Text]"/>
      <dgm:spPr>
        <a:scene3d>
          <a:camera prst="orthographicFront"/>
          <a:lightRig rig="threePt" dir="t"/>
        </a:scene3d>
        <a:sp3d>
          <a:bevelT w="114300" prst="artDeco"/>
        </a:sp3d>
      </dgm:spPr>
      <dgm:t>
        <a:bodyPr/>
        <a:lstStyle/>
        <a:p>
          <a:r>
            <a:rPr lang="en-GB" b="1" dirty="0">
              <a:latin typeface="Arial" panose="020B0604020202020204" pitchFamily="34" charset="0"/>
              <a:cs typeface="Arial" panose="020B0604020202020204" pitchFamily="34" charset="0"/>
            </a:rPr>
            <a:t>Conceive (optimisation)</a:t>
          </a:r>
        </a:p>
      </dgm:t>
    </dgm:pt>
    <dgm:pt modelId="{70CFCACE-E70B-436A-BA04-AE11126B374F}" type="parTrans" cxnId="{9E877A56-8F3D-4CA8-8515-E3882D80D7D2}">
      <dgm:prSet/>
      <dgm:spPr/>
      <dgm:t>
        <a:bodyPr/>
        <a:lstStyle/>
        <a:p>
          <a:endParaRPr lang="en-GB"/>
        </a:p>
      </dgm:t>
    </dgm:pt>
    <dgm:pt modelId="{E2E5904F-5DB0-45CF-8629-DFC454036C46}" type="sibTrans" cxnId="{9E877A56-8F3D-4CA8-8515-E3882D80D7D2}">
      <dgm:prSet/>
      <dgm:spPr/>
      <dgm:t>
        <a:bodyPr/>
        <a:lstStyle/>
        <a:p>
          <a:endParaRPr lang="en-GB"/>
        </a:p>
      </dgm:t>
    </dgm:pt>
    <dgm:pt modelId="{25B1CC06-80A3-4C90-8C07-121F25B18960}" type="pres">
      <dgm:prSet presAssocID="{B88AC22D-E5F7-476F-A5E7-6185BCC8BE3D}" presName="Name0" presStyleCnt="0">
        <dgm:presLayoutVars>
          <dgm:chMax val="5"/>
          <dgm:chPref val="5"/>
          <dgm:dir/>
          <dgm:animLvl val="lvl"/>
        </dgm:presLayoutVars>
      </dgm:prSet>
      <dgm:spPr/>
    </dgm:pt>
    <dgm:pt modelId="{1B0FB61A-B26F-416C-BB23-3C1B1354D576}" type="pres">
      <dgm:prSet presAssocID="{AA12FE23-7571-4B1C-8EB3-7FB7E71AA208}" presName="parentText1" presStyleLbl="node1" presStyleIdx="0" presStyleCnt="5">
        <dgm:presLayoutVars>
          <dgm:chMax/>
          <dgm:chPref val="3"/>
          <dgm:bulletEnabled val="1"/>
        </dgm:presLayoutVars>
      </dgm:prSet>
      <dgm:spPr/>
    </dgm:pt>
    <dgm:pt modelId="{CCDB6BCF-C7EF-4926-9FA8-E5CAFB8AAA5D}" type="pres">
      <dgm:prSet presAssocID="{35343A9C-8A30-4595-8885-435B95299ED1}" presName="parentText2" presStyleLbl="node1" presStyleIdx="1" presStyleCnt="5">
        <dgm:presLayoutVars>
          <dgm:chMax/>
          <dgm:chPref val="3"/>
          <dgm:bulletEnabled val="1"/>
        </dgm:presLayoutVars>
      </dgm:prSet>
      <dgm:spPr/>
    </dgm:pt>
    <dgm:pt modelId="{085AEF9B-ABD2-4588-9DD7-711D6E71158A}" type="pres">
      <dgm:prSet presAssocID="{35343A9C-8A30-4595-8885-435B95299ED1}" presName="childText2" presStyleLbl="solidAlignAcc1" presStyleIdx="0" presStyleCnt="2">
        <dgm:presLayoutVars>
          <dgm:chMax val="0"/>
          <dgm:chPref val="0"/>
          <dgm:bulletEnabled val="1"/>
        </dgm:presLayoutVars>
      </dgm:prSet>
      <dgm:spPr/>
    </dgm:pt>
    <dgm:pt modelId="{76538C41-E981-4C7E-932F-DD0AB2FED869}" type="pres">
      <dgm:prSet presAssocID="{7AB954F9-CB08-4C48-A32D-8EA8640ADCD9}" presName="parentText3" presStyleLbl="node1" presStyleIdx="2" presStyleCnt="5">
        <dgm:presLayoutVars>
          <dgm:chMax/>
          <dgm:chPref val="3"/>
          <dgm:bulletEnabled val="1"/>
        </dgm:presLayoutVars>
      </dgm:prSet>
      <dgm:spPr/>
    </dgm:pt>
    <dgm:pt modelId="{74DA95C5-90D8-4231-AE74-84A49A63FAF1}" type="pres">
      <dgm:prSet presAssocID="{7AB954F9-CB08-4C48-A32D-8EA8640ADCD9}" presName="childText3" presStyleLbl="solidAlignAcc1" presStyleIdx="1" presStyleCnt="2">
        <dgm:presLayoutVars>
          <dgm:chMax val="0"/>
          <dgm:chPref val="0"/>
          <dgm:bulletEnabled val="1"/>
        </dgm:presLayoutVars>
      </dgm:prSet>
      <dgm:spPr/>
    </dgm:pt>
    <dgm:pt modelId="{A9DC3536-014F-4764-BA09-9C1799D5A353}" type="pres">
      <dgm:prSet presAssocID="{C9DB3790-5C5D-49F1-8031-07FE82F16452}" presName="parentText4" presStyleLbl="node1" presStyleIdx="3" presStyleCnt="5">
        <dgm:presLayoutVars>
          <dgm:chMax/>
          <dgm:chPref val="3"/>
          <dgm:bulletEnabled val="1"/>
        </dgm:presLayoutVars>
      </dgm:prSet>
      <dgm:spPr/>
    </dgm:pt>
    <dgm:pt modelId="{66ED8753-A8D6-4F28-99B3-C0E1FE5BC499}" type="pres">
      <dgm:prSet presAssocID="{6BDB9B6E-1EC0-45BB-A084-78CE3A28B979}" presName="parentText5" presStyleLbl="node1" presStyleIdx="4" presStyleCnt="5">
        <dgm:presLayoutVars>
          <dgm:chMax/>
          <dgm:chPref val="3"/>
          <dgm:bulletEnabled val="1"/>
        </dgm:presLayoutVars>
      </dgm:prSet>
      <dgm:spPr/>
    </dgm:pt>
  </dgm:ptLst>
  <dgm:cxnLst>
    <dgm:cxn modelId="{AD913C01-397F-4F24-9257-DF1616EC00CD}" type="presOf" srcId="{8823CC7A-3F4F-4997-9C64-DFABE8FF9288}" destId="{085AEF9B-ABD2-4588-9DD7-711D6E71158A}" srcOrd="0" destOrd="4" presId="urn:microsoft.com/office/officeart/2009/3/layout/IncreasingArrowsProcess"/>
    <dgm:cxn modelId="{798DDB1E-2EDE-47FA-8B57-865D96EE1103}" srcId="{35343A9C-8A30-4595-8885-435B95299ED1}" destId="{4CAB0A90-AE88-4634-B074-7D774286372B}" srcOrd="1" destOrd="0" parTransId="{4F579043-C4D1-4129-9747-50CDDAE3E0BB}" sibTransId="{97D30DD8-E7FF-489D-A4F6-FF7F61536F9E}"/>
    <dgm:cxn modelId="{148F695C-0D07-4B00-81CE-240CCBB356CD}" type="presOf" srcId="{35343A9C-8A30-4595-8885-435B95299ED1}" destId="{CCDB6BCF-C7EF-4926-9FA8-E5CAFB8AAA5D}" srcOrd="0" destOrd="0" presId="urn:microsoft.com/office/officeart/2009/3/layout/IncreasingArrowsProcess"/>
    <dgm:cxn modelId="{A5BEC861-2373-4191-91D2-1A215B5354AB}" type="presOf" srcId="{25CB3922-4832-4510-BD7F-8130CAD4C516}" destId="{085AEF9B-ABD2-4588-9DD7-711D6E71158A}" srcOrd="0" destOrd="2" presId="urn:microsoft.com/office/officeart/2009/3/layout/IncreasingArrowsProcess"/>
    <dgm:cxn modelId="{725E0E6A-F2EA-4DCC-80E4-AE55CABDE8B9}" srcId="{7AB954F9-CB08-4C48-A32D-8EA8640ADCD9}" destId="{047B3F6D-C5F4-4CE3-9FA1-2AA3A709179C}" srcOrd="2" destOrd="0" parTransId="{0D541941-C8FF-491F-BBE3-1C9C58E5E058}" sibTransId="{08D107C3-CF30-4F5C-AF99-E2CB27D484E4}"/>
    <dgm:cxn modelId="{0B8E554A-A5A4-4102-9444-1A94E37C9C51}" type="presOf" srcId="{5AFBAD8B-3771-4CCB-BDB2-27D96069282F}" destId="{085AEF9B-ABD2-4588-9DD7-711D6E71158A}" srcOrd="0" destOrd="0" presId="urn:microsoft.com/office/officeart/2009/3/layout/IncreasingArrowsProcess"/>
    <dgm:cxn modelId="{4BACEC4A-9232-48B8-9CD7-FADAB9C723B5}" type="presOf" srcId="{6EA1C97C-FA1A-4F74-8EA9-847F7BFEA812}" destId="{74DA95C5-90D8-4231-AE74-84A49A63FAF1}" srcOrd="0" destOrd="1" presId="urn:microsoft.com/office/officeart/2009/3/layout/IncreasingArrowsProcess"/>
    <dgm:cxn modelId="{67E90276-D2AD-497E-8497-6902959E0AD0}" srcId="{B88AC22D-E5F7-476F-A5E7-6185BCC8BE3D}" destId="{6BDB9B6E-1EC0-45BB-A084-78CE3A28B979}" srcOrd="4" destOrd="0" parTransId="{77F360ED-AF5C-4758-B0B9-ADAE23CA7BAE}" sibTransId="{37FA1B14-D297-4EED-93FD-6455B80E753B}"/>
    <dgm:cxn modelId="{19A12756-4135-441A-944F-8BB3D2807B73}" srcId="{35343A9C-8A30-4595-8885-435B95299ED1}" destId="{8823CC7A-3F4F-4997-9C64-DFABE8FF9288}" srcOrd="4" destOrd="0" parTransId="{AE13B1C2-7814-4808-99A8-69B00F9C2331}" sibTransId="{6A48EBB5-0132-4E54-B263-A44DE9D5890B}"/>
    <dgm:cxn modelId="{9E877A56-8F3D-4CA8-8515-E3882D80D7D2}" srcId="{B88AC22D-E5F7-476F-A5E7-6185BCC8BE3D}" destId="{AA12FE23-7571-4B1C-8EB3-7FB7E71AA208}" srcOrd="0" destOrd="0" parTransId="{70CFCACE-E70B-436A-BA04-AE11126B374F}" sibTransId="{E2E5904F-5DB0-45CF-8629-DFC454036C46}"/>
    <dgm:cxn modelId="{7A31EB78-1741-462D-A487-AA9E4CDDDCFD}" srcId="{35343A9C-8A30-4595-8885-435B95299ED1}" destId="{5AFBAD8B-3771-4CCB-BDB2-27D96069282F}" srcOrd="0" destOrd="0" parTransId="{858E4118-A08B-4DDE-836E-5E95BE3B1DF6}" sibTransId="{C84F33AC-5FC9-476A-B692-ACE234C49E6A}"/>
    <dgm:cxn modelId="{6CBF477A-DA5B-40FE-9E48-21B4C6A08DEE}" srcId="{7AB954F9-CB08-4C48-A32D-8EA8640ADCD9}" destId="{8A5F54C4-5619-4D7B-9D90-18F65A63129F}" srcOrd="0" destOrd="0" parTransId="{17CE67F4-6820-48E4-93F3-1F20A64DA5B6}" sibTransId="{6FCA6C2C-C6C8-41C2-A2E8-3FA817514F49}"/>
    <dgm:cxn modelId="{D481E15A-BB59-47EF-8FC9-6D491E615DCA}" srcId="{B88AC22D-E5F7-476F-A5E7-6185BCC8BE3D}" destId="{7AB954F9-CB08-4C48-A32D-8EA8640ADCD9}" srcOrd="2" destOrd="0" parTransId="{AF719E27-8703-4A0C-8332-C805F1FA51E7}" sibTransId="{67A81E37-7B0A-405F-85AF-30F973DB05E3}"/>
    <dgm:cxn modelId="{60329A9E-61A9-431A-8F5B-6AE55BDDE11F}" srcId="{35343A9C-8A30-4595-8885-435B95299ED1}" destId="{25CB3922-4832-4510-BD7F-8130CAD4C516}" srcOrd="2" destOrd="0" parTransId="{6A66AB7E-1498-47D3-8263-9D0A0D43D9B4}" sibTransId="{D5337E55-4169-40E2-A539-6755ABD26CAC}"/>
    <dgm:cxn modelId="{A5E3D7A3-9A70-4734-91A9-DDF062B0BEE7}" type="presOf" srcId="{8A5F54C4-5619-4D7B-9D90-18F65A63129F}" destId="{74DA95C5-90D8-4231-AE74-84A49A63FAF1}" srcOrd="0" destOrd="0" presId="urn:microsoft.com/office/officeart/2009/3/layout/IncreasingArrowsProcess"/>
    <dgm:cxn modelId="{B05656A4-322A-4CDA-AE5B-75536F4343FD}" srcId="{B88AC22D-E5F7-476F-A5E7-6185BCC8BE3D}" destId="{C9DB3790-5C5D-49F1-8031-07FE82F16452}" srcOrd="3" destOrd="0" parTransId="{55A76075-899A-4C75-8029-7CAD123AB074}" sibTransId="{C2224309-A554-4562-81A4-4031E30885EB}"/>
    <dgm:cxn modelId="{533DC1BA-552A-43EB-9C92-7506521C930B}" srcId="{35343A9C-8A30-4595-8885-435B95299ED1}" destId="{1827858B-08A5-4A1D-8E43-4F0D7DECB4F1}" srcOrd="3" destOrd="0" parTransId="{98FDC185-6982-481F-93F8-1E8F6670B52C}" sibTransId="{DE9384F5-7325-4889-A84E-7DDF6E1081F8}"/>
    <dgm:cxn modelId="{186473C4-D4C6-4DA8-8573-5A596BE9EDBE}" type="presOf" srcId="{B88AC22D-E5F7-476F-A5E7-6185BCC8BE3D}" destId="{25B1CC06-80A3-4C90-8C07-121F25B18960}" srcOrd="0" destOrd="0" presId="urn:microsoft.com/office/officeart/2009/3/layout/IncreasingArrowsProcess"/>
    <dgm:cxn modelId="{7CBCD5C5-F2A8-4786-BFCB-13C178448EA7}" srcId="{B88AC22D-E5F7-476F-A5E7-6185BCC8BE3D}" destId="{35343A9C-8A30-4595-8885-435B95299ED1}" srcOrd="1" destOrd="0" parTransId="{440DE330-00C7-4AD2-B086-B07645D2D687}" sibTransId="{0FFCEE09-EF13-4A77-BA33-A71F44BED716}"/>
    <dgm:cxn modelId="{F36608D5-468E-4823-9E8D-82B48886CE1F}" type="presOf" srcId="{C9DB3790-5C5D-49F1-8031-07FE82F16452}" destId="{A9DC3536-014F-4764-BA09-9C1799D5A353}" srcOrd="0" destOrd="0" presId="urn:microsoft.com/office/officeart/2009/3/layout/IncreasingArrowsProcess"/>
    <dgm:cxn modelId="{A1FC81DC-B4F2-4539-B865-8617C7F5FA6A}" type="presOf" srcId="{6BDB9B6E-1EC0-45BB-A084-78CE3A28B979}" destId="{66ED8753-A8D6-4F28-99B3-C0E1FE5BC499}" srcOrd="0" destOrd="0" presId="urn:microsoft.com/office/officeart/2009/3/layout/IncreasingArrowsProcess"/>
    <dgm:cxn modelId="{9A9D0DE8-2297-41C2-923A-D45F0C6A4016}" srcId="{7AB954F9-CB08-4C48-A32D-8EA8640ADCD9}" destId="{6EA1C97C-FA1A-4F74-8EA9-847F7BFEA812}" srcOrd="1" destOrd="0" parTransId="{E2B7F957-404B-4D3F-AC68-AC179E8480BA}" sibTransId="{75B4C41B-0107-45F5-B51F-A352368E8AB1}"/>
    <dgm:cxn modelId="{B39FF4EC-2D45-4DD0-849A-34C100E87419}" type="presOf" srcId="{AA12FE23-7571-4B1C-8EB3-7FB7E71AA208}" destId="{1B0FB61A-B26F-416C-BB23-3C1B1354D576}" srcOrd="0" destOrd="0" presId="urn:microsoft.com/office/officeart/2009/3/layout/IncreasingArrowsProcess"/>
    <dgm:cxn modelId="{048B32EE-059A-4E30-BDB6-55C3B5737A81}" type="presOf" srcId="{047B3F6D-C5F4-4CE3-9FA1-2AA3A709179C}" destId="{74DA95C5-90D8-4231-AE74-84A49A63FAF1}" srcOrd="0" destOrd="2" presId="urn:microsoft.com/office/officeart/2009/3/layout/IncreasingArrowsProcess"/>
    <dgm:cxn modelId="{CACA8DF5-D946-4E83-9187-BDEAF093D1DA}" type="presOf" srcId="{4CAB0A90-AE88-4634-B074-7D774286372B}" destId="{085AEF9B-ABD2-4588-9DD7-711D6E71158A}" srcOrd="0" destOrd="1" presId="urn:microsoft.com/office/officeart/2009/3/layout/IncreasingArrowsProcess"/>
    <dgm:cxn modelId="{C017F8F8-16BC-4C62-918A-3EED96ED244E}" type="presOf" srcId="{7AB954F9-CB08-4C48-A32D-8EA8640ADCD9}" destId="{76538C41-E981-4C7E-932F-DD0AB2FED869}" srcOrd="0" destOrd="0" presId="urn:microsoft.com/office/officeart/2009/3/layout/IncreasingArrowsProcess"/>
    <dgm:cxn modelId="{EF619EFB-1851-4EE6-B406-96955C411462}" type="presOf" srcId="{1827858B-08A5-4A1D-8E43-4F0D7DECB4F1}" destId="{085AEF9B-ABD2-4588-9DD7-711D6E71158A}" srcOrd="0" destOrd="3" presId="urn:microsoft.com/office/officeart/2009/3/layout/IncreasingArrowsProcess"/>
    <dgm:cxn modelId="{17E1875C-993D-45DA-A970-FAC478068B66}" type="presParOf" srcId="{25B1CC06-80A3-4C90-8C07-121F25B18960}" destId="{1B0FB61A-B26F-416C-BB23-3C1B1354D576}" srcOrd="0" destOrd="0" presId="urn:microsoft.com/office/officeart/2009/3/layout/IncreasingArrowsProcess"/>
    <dgm:cxn modelId="{15AFAFD0-751E-4096-BA5F-E6A438ED50ED}" type="presParOf" srcId="{25B1CC06-80A3-4C90-8C07-121F25B18960}" destId="{CCDB6BCF-C7EF-4926-9FA8-E5CAFB8AAA5D}" srcOrd="1" destOrd="0" presId="urn:microsoft.com/office/officeart/2009/3/layout/IncreasingArrowsProcess"/>
    <dgm:cxn modelId="{B71C4523-E401-4F77-A0F8-CB23E2ABC0BE}" type="presParOf" srcId="{25B1CC06-80A3-4C90-8C07-121F25B18960}" destId="{085AEF9B-ABD2-4588-9DD7-711D6E71158A}" srcOrd="2" destOrd="0" presId="urn:microsoft.com/office/officeart/2009/3/layout/IncreasingArrowsProcess"/>
    <dgm:cxn modelId="{81F48BF7-128B-4002-8F50-737FD4F8D038}" type="presParOf" srcId="{25B1CC06-80A3-4C90-8C07-121F25B18960}" destId="{76538C41-E981-4C7E-932F-DD0AB2FED869}" srcOrd="3" destOrd="0" presId="urn:microsoft.com/office/officeart/2009/3/layout/IncreasingArrowsProcess"/>
    <dgm:cxn modelId="{9C36FB16-176E-4908-A0AD-A1580C4B881D}" type="presParOf" srcId="{25B1CC06-80A3-4C90-8C07-121F25B18960}" destId="{74DA95C5-90D8-4231-AE74-84A49A63FAF1}" srcOrd="4" destOrd="0" presId="urn:microsoft.com/office/officeart/2009/3/layout/IncreasingArrowsProcess"/>
    <dgm:cxn modelId="{9C2D188B-EF9F-4826-8B2D-8A48CE98A4E7}" type="presParOf" srcId="{25B1CC06-80A3-4C90-8C07-121F25B18960}" destId="{A9DC3536-014F-4764-BA09-9C1799D5A353}" srcOrd="5" destOrd="0" presId="urn:microsoft.com/office/officeart/2009/3/layout/IncreasingArrowsProcess"/>
    <dgm:cxn modelId="{83BCE09A-2986-409A-B3BC-07930CED6755}" type="presParOf" srcId="{25B1CC06-80A3-4C90-8C07-121F25B18960}" destId="{66ED8753-A8D6-4F28-99B3-C0E1FE5BC499}" srcOrd="6"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64688-3BCB-472D-A026-58D1B3407A6A}"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GB"/>
        </a:p>
      </dgm:t>
    </dgm:pt>
    <dgm:pt modelId="{F6DB2439-9E39-47D4-83B2-E1BBE8EF063E}">
      <dgm:prSet phldrT="[Text]" custT="1"/>
      <dgm:spPr/>
      <dgm:t>
        <a:bodyPr/>
        <a:lstStyle/>
        <a:p>
          <a:r>
            <a:rPr lang="en-GB" sz="3000" b="1">
              <a:latin typeface="Arial" panose="020B0604020202020204" pitchFamily="34" charset="0"/>
              <a:cs typeface="Arial" panose="020B0604020202020204" pitchFamily="34" charset="0"/>
            </a:rPr>
            <a:t>Nonlinear analysis</a:t>
          </a:r>
          <a:endParaRPr lang="en-GB" sz="3000" b="1" dirty="0">
            <a:latin typeface="Arial" panose="020B0604020202020204" pitchFamily="34" charset="0"/>
            <a:cs typeface="Arial" panose="020B0604020202020204" pitchFamily="34" charset="0"/>
          </a:endParaRPr>
        </a:p>
      </dgm:t>
    </dgm:pt>
    <dgm:pt modelId="{1DE2AC18-C4EB-410D-A65D-3BAC451AB186}" type="parTrans" cxnId="{B2F4C821-D37A-44BF-8F91-AD07732BDD5E}">
      <dgm:prSet/>
      <dgm:spPr/>
      <dgm:t>
        <a:bodyPr/>
        <a:lstStyle/>
        <a:p>
          <a:endParaRPr lang="en-GB"/>
        </a:p>
      </dgm:t>
    </dgm:pt>
    <dgm:pt modelId="{E659A2B2-88C4-4167-A91A-1556480911CD}" type="sibTrans" cxnId="{B2F4C821-D37A-44BF-8F91-AD07732BDD5E}">
      <dgm:prSet/>
      <dgm:spPr/>
      <dgm:t>
        <a:bodyPr/>
        <a:lstStyle/>
        <a:p>
          <a:endParaRPr lang="en-GB"/>
        </a:p>
      </dgm:t>
    </dgm:pt>
    <dgm:pt modelId="{4103D0E3-696A-4D88-98F1-09FF8407524A}">
      <dgm:prSet phldrT="[Text]"/>
      <dgm:spPr/>
      <dgm:t>
        <a:bodyPr lIns="0" tIns="72000" rIns="0" bIns="72000"/>
        <a:lstStyle/>
        <a:p>
          <a:r>
            <a:rPr lang="en-GB">
              <a:latin typeface="Arial" panose="020B0604020202020204" pitchFamily="34" charset="0"/>
              <a:cs typeface="Arial" panose="020B0604020202020204" pitchFamily="34" charset="0"/>
            </a:rPr>
            <a:t>Geometric </a:t>
          </a:r>
          <a:endParaRPr lang="en-GB" dirty="0">
            <a:latin typeface="Arial" panose="020B0604020202020204" pitchFamily="34" charset="0"/>
            <a:cs typeface="Arial" panose="020B0604020202020204" pitchFamily="34" charset="0"/>
          </a:endParaRPr>
        </a:p>
      </dgm:t>
    </dgm:pt>
    <dgm:pt modelId="{2F1A99B7-406B-4BF4-9056-A56C8E12875F}" type="parTrans" cxnId="{10B2B1F2-B2BA-425C-9D54-ACB8F405A3DA}">
      <dgm:prSet/>
      <dgm:spPr/>
      <dgm:t>
        <a:bodyPr/>
        <a:lstStyle/>
        <a:p>
          <a:endParaRPr lang="en-GB"/>
        </a:p>
      </dgm:t>
    </dgm:pt>
    <dgm:pt modelId="{E1E3012D-72A8-422A-8110-69CC476659B7}" type="sibTrans" cxnId="{10B2B1F2-B2BA-425C-9D54-ACB8F405A3DA}">
      <dgm:prSet/>
      <dgm:spPr/>
      <dgm:t>
        <a:bodyPr/>
        <a:lstStyle/>
        <a:p>
          <a:endParaRPr lang="en-GB"/>
        </a:p>
      </dgm:t>
    </dgm:pt>
    <dgm:pt modelId="{C73B1B8E-DAC0-4DD4-9A06-E6116D37242E}">
      <dgm:prSet phldrT="[Text]"/>
      <dgm:spPr/>
      <dgm:t>
        <a:bodyPr/>
        <a:lstStyle/>
        <a:p>
          <a:r>
            <a:rPr lang="en-GB">
              <a:latin typeface="Arial" panose="020B0604020202020204" pitchFamily="34" charset="0"/>
              <a:cs typeface="Arial" panose="020B0604020202020204" pitchFamily="34" charset="0"/>
            </a:rPr>
            <a:t>Large deformation</a:t>
          </a:r>
          <a:endParaRPr lang="en-GB" dirty="0">
            <a:latin typeface="Arial" panose="020B0604020202020204" pitchFamily="34" charset="0"/>
            <a:cs typeface="Arial" panose="020B0604020202020204" pitchFamily="34" charset="0"/>
          </a:endParaRPr>
        </a:p>
      </dgm:t>
    </dgm:pt>
    <dgm:pt modelId="{A970A1EF-803A-41B3-8ABB-16193C8189B7}" type="parTrans" cxnId="{78F89601-5A03-4E6B-94BA-5884074BAE53}">
      <dgm:prSet/>
      <dgm:spPr/>
      <dgm:t>
        <a:bodyPr/>
        <a:lstStyle/>
        <a:p>
          <a:endParaRPr lang="en-GB"/>
        </a:p>
      </dgm:t>
    </dgm:pt>
    <dgm:pt modelId="{89076AAF-37D7-4869-8FD0-38579BC3371D}" type="sibTrans" cxnId="{78F89601-5A03-4E6B-94BA-5884074BAE53}">
      <dgm:prSet/>
      <dgm:spPr/>
      <dgm:t>
        <a:bodyPr/>
        <a:lstStyle/>
        <a:p>
          <a:endParaRPr lang="en-GB"/>
        </a:p>
      </dgm:t>
    </dgm:pt>
    <dgm:pt modelId="{36F62838-3665-4984-9718-2DBD0AC50AEA}">
      <dgm:prSet phldrT="[Text]"/>
      <dgm:spPr/>
      <dgm:t>
        <a:bodyPr/>
        <a:lstStyle/>
        <a:p>
          <a:r>
            <a:rPr lang="en-GB">
              <a:latin typeface="Arial" panose="020B0604020202020204" pitchFamily="34" charset="0"/>
              <a:cs typeface="Arial" panose="020B0604020202020204" pitchFamily="34" charset="0"/>
            </a:rPr>
            <a:t>Material </a:t>
          </a:r>
          <a:endParaRPr lang="en-GB" dirty="0">
            <a:latin typeface="Arial" panose="020B0604020202020204" pitchFamily="34" charset="0"/>
            <a:cs typeface="Arial" panose="020B0604020202020204" pitchFamily="34" charset="0"/>
          </a:endParaRPr>
        </a:p>
      </dgm:t>
    </dgm:pt>
    <dgm:pt modelId="{6B7F6244-3D53-43F5-BF09-21CFC8CBCEFF}" type="parTrans" cxnId="{F120CC38-FDA4-4E83-9ACC-5297226FBC8B}">
      <dgm:prSet/>
      <dgm:spPr/>
      <dgm:t>
        <a:bodyPr/>
        <a:lstStyle/>
        <a:p>
          <a:endParaRPr lang="en-GB"/>
        </a:p>
      </dgm:t>
    </dgm:pt>
    <dgm:pt modelId="{5FDC5323-F4E7-427C-9427-FE4329FD276B}" type="sibTrans" cxnId="{F120CC38-FDA4-4E83-9ACC-5297226FBC8B}">
      <dgm:prSet/>
      <dgm:spPr/>
      <dgm:t>
        <a:bodyPr/>
        <a:lstStyle/>
        <a:p>
          <a:endParaRPr lang="en-GB"/>
        </a:p>
      </dgm:t>
    </dgm:pt>
    <dgm:pt modelId="{C6A27640-AFB7-4071-92C3-32580B6A7146}">
      <dgm:prSet phldrT="[Text]"/>
      <dgm:spPr/>
      <dgm:t>
        <a:bodyPr/>
        <a:lstStyle/>
        <a:p>
          <a:r>
            <a:rPr lang="en-GB">
              <a:latin typeface="Arial" panose="020B0604020202020204" pitchFamily="34" charset="0"/>
              <a:cs typeface="Arial" panose="020B0604020202020204" pitchFamily="34" charset="0"/>
            </a:rPr>
            <a:t>Beyond elastic limit (metals)</a:t>
          </a:r>
          <a:endParaRPr lang="en-GB" dirty="0">
            <a:latin typeface="Arial" panose="020B0604020202020204" pitchFamily="34" charset="0"/>
            <a:cs typeface="Arial" panose="020B0604020202020204" pitchFamily="34" charset="0"/>
          </a:endParaRPr>
        </a:p>
      </dgm:t>
    </dgm:pt>
    <dgm:pt modelId="{6DCB648D-868C-4731-971C-063E86526D5C}" type="parTrans" cxnId="{58C314C9-E51F-45A6-897B-B9DB83F5B8B1}">
      <dgm:prSet/>
      <dgm:spPr/>
      <dgm:t>
        <a:bodyPr/>
        <a:lstStyle/>
        <a:p>
          <a:endParaRPr lang="en-GB"/>
        </a:p>
      </dgm:t>
    </dgm:pt>
    <dgm:pt modelId="{E447282C-B9E5-4F41-BC2C-FE86E459F671}" type="sibTrans" cxnId="{58C314C9-E51F-45A6-897B-B9DB83F5B8B1}">
      <dgm:prSet/>
      <dgm:spPr/>
      <dgm:t>
        <a:bodyPr/>
        <a:lstStyle/>
        <a:p>
          <a:endParaRPr lang="en-GB"/>
        </a:p>
      </dgm:t>
    </dgm:pt>
    <dgm:pt modelId="{98134740-5E1A-4B8C-AFAE-85AAC9D86F65}">
      <dgm:prSet phldrT="[Text]"/>
      <dgm:spPr/>
      <dgm:t>
        <a:bodyPr/>
        <a:lstStyle/>
        <a:p>
          <a:r>
            <a:rPr lang="en-GB">
              <a:latin typeface="Arial" panose="020B0604020202020204" pitchFamily="34" charset="0"/>
              <a:cs typeface="Arial" panose="020B0604020202020204" pitchFamily="34" charset="0"/>
            </a:rPr>
            <a:t>Contact </a:t>
          </a:r>
          <a:endParaRPr lang="en-GB" dirty="0">
            <a:latin typeface="Arial" panose="020B0604020202020204" pitchFamily="34" charset="0"/>
            <a:cs typeface="Arial" panose="020B0604020202020204" pitchFamily="34" charset="0"/>
          </a:endParaRPr>
        </a:p>
      </dgm:t>
    </dgm:pt>
    <dgm:pt modelId="{787F29E6-2B03-4BB3-8D14-B8153CFA613C}" type="parTrans" cxnId="{86CE8DB3-F655-4300-AAEC-AD0386E8646D}">
      <dgm:prSet/>
      <dgm:spPr/>
      <dgm:t>
        <a:bodyPr/>
        <a:lstStyle/>
        <a:p>
          <a:endParaRPr lang="en-GB"/>
        </a:p>
      </dgm:t>
    </dgm:pt>
    <dgm:pt modelId="{383B0A5E-D49B-42F5-A1EA-1A1449DAC308}" type="sibTrans" cxnId="{86CE8DB3-F655-4300-AAEC-AD0386E8646D}">
      <dgm:prSet/>
      <dgm:spPr/>
      <dgm:t>
        <a:bodyPr/>
        <a:lstStyle/>
        <a:p>
          <a:endParaRPr lang="en-GB"/>
        </a:p>
      </dgm:t>
    </dgm:pt>
    <dgm:pt modelId="{4B0020BC-196F-4DBB-BC0D-304C9BE5B03A}">
      <dgm:prSet phldrT="[Text]"/>
      <dgm:spPr/>
      <dgm:t>
        <a:bodyPr/>
        <a:lstStyle/>
        <a:p>
          <a:r>
            <a:rPr lang="en-GB">
              <a:latin typeface="Arial" panose="020B0604020202020204" pitchFamily="34" charset="0"/>
              <a:cs typeface="Arial" panose="020B0604020202020204" pitchFamily="34" charset="0"/>
            </a:rPr>
            <a:t>Within elastic limits (non-metals)</a:t>
          </a:r>
          <a:endParaRPr lang="en-GB" dirty="0">
            <a:latin typeface="Arial" panose="020B0604020202020204" pitchFamily="34" charset="0"/>
            <a:cs typeface="Arial" panose="020B0604020202020204" pitchFamily="34" charset="0"/>
          </a:endParaRPr>
        </a:p>
      </dgm:t>
    </dgm:pt>
    <dgm:pt modelId="{6985187C-3CFE-4AA3-A9D8-5A410E6DEBCC}" type="parTrans" cxnId="{7E837CA0-21AD-4F3A-AC28-D2B927D5C37E}">
      <dgm:prSet/>
      <dgm:spPr/>
      <dgm:t>
        <a:bodyPr/>
        <a:lstStyle/>
        <a:p>
          <a:endParaRPr lang="en-GB"/>
        </a:p>
      </dgm:t>
    </dgm:pt>
    <dgm:pt modelId="{5A425B3A-095F-4662-8A3A-2411C8B96CA8}" type="sibTrans" cxnId="{7E837CA0-21AD-4F3A-AC28-D2B927D5C37E}">
      <dgm:prSet/>
      <dgm:spPr/>
      <dgm:t>
        <a:bodyPr/>
        <a:lstStyle/>
        <a:p>
          <a:endParaRPr lang="en-GB"/>
        </a:p>
      </dgm:t>
    </dgm:pt>
    <dgm:pt modelId="{822B2628-C8D5-4346-924A-F80295A06971}">
      <dgm:prSet phldrT="[Text]"/>
      <dgm:spPr/>
      <dgm:t>
        <a:bodyPr/>
        <a:lstStyle/>
        <a:p>
          <a:r>
            <a:rPr lang="en-GB">
              <a:latin typeface="Arial" panose="020B0604020202020204" pitchFamily="34" charset="0"/>
              <a:cs typeface="Arial" panose="020B0604020202020204" pitchFamily="34" charset="0"/>
            </a:rPr>
            <a:t>Creep (long time process)</a:t>
          </a:r>
          <a:endParaRPr lang="en-GB" dirty="0">
            <a:latin typeface="Arial" panose="020B0604020202020204" pitchFamily="34" charset="0"/>
            <a:cs typeface="Arial" panose="020B0604020202020204" pitchFamily="34" charset="0"/>
          </a:endParaRPr>
        </a:p>
      </dgm:t>
    </dgm:pt>
    <dgm:pt modelId="{D81845AC-7966-4E33-9004-CA822BC1DC74}" type="parTrans" cxnId="{75E15774-D074-457A-8470-A1ECA1D6783F}">
      <dgm:prSet/>
      <dgm:spPr/>
      <dgm:t>
        <a:bodyPr/>
        <a:lstStyle/>
        <a:p>
          <a:endParaRPr lang="en-GB"/>
        </a:p>
      </dgm:t>
    </dgm:pt>
    <dgm:pt modelId="{A11EFB47-1D41-4CD9-8F53-C67C20084C49}" type="sibTrans" cxnId="{75E15774-D074-457A-8470-A1ECA1D6783F}">
      <dgm:prSet/>
      <dgm:spPr/>
      <dgm:t>
        <a:bodyPr/>
        <a:lstStyle/>
        <a:p>
          <a:endParaRPr lang="en-GB"/>
        </a:p>
      </dgm:t>
    </dgm:pt>
    <dgm:pt modelId="{AF0B3E69-141D-470C-8D03-BC81809281C9}">
      <dgm:prSet phldrT="[Text]"/>
      <dgm:spPr/>
      <dgm:t>
        <a:bodyPr/>
        <a:lstStyle/>
        <a:p>
          <a:r>
            <a:rPr lang="en-GB">
              <a:latin typeface="Arial" panose="020B0604020202020204" pitchFamily="34" charset="0"/>
              <a:cs typeface="Arial" panose="020B0604020202020204" pitchFamily="34" charset="0"/>
            </a:rPr>
            <a:t>Gap elements and contact simulation</a:t>
          </a:r>
          <a:endParaRPr lang="en-GB" dirty="0">
            <a:latin typeface="Arial" panose="020B0604020202020204" pitchFamily="34" charset="0"/>
            <a:cs typeface="Arial" panose="020B0604020202020204" pitchFamily="34" charset="0"/>
          </a:endParaRPr>
        </a:p>
      </dgm:t>
    </dgm:pt>
    <dgm:pt modelId="{048BC736-BBEB-4773-9F97-B2A8AA16B67A}" type="parTrans" cxnId="{58781552-FF3E-4397-B266-E9698E9E8864}">
      <dgm:prSet/>
      <dgm:spPr/>
      <dgm:t>
        <a:bodyPr/>
        <a:lstStyle/>
        <a:p>
          <a:endParaRPr lang="en-GB"/>
        </a:p>
      </dgm:t>
    </dgm:pt>
    <dgm:pt modelId="{C2D62BC5-14BD-45F3-B898-D5066354D153}" type="sibTrans" cxnId="{58781552-FF3E-4397-B266-E9698E9E8864}">
      <dgm:prSet/>
      <dgm:spPr/>
      <dgm:t>
        <a:bodyPr/>
        <a:lstStyle/>
        <a:p>
          <a:endParaRPr lang="en-GB"/>
        </a:p>
      </dgm:t>
    </dgm:pt>
    <dgm:pt modelId="{98C39D4D-27C4-458E-A4FB-9994C2E8EB95}" type="pres">
      <dgm:prSet presAssocID="{49364688-3BCB-472D-A026-58D1B3407A6A}" presName="Name0" presStyleCnt="0">
        <dgm:presLayoutVars>
          <dgm:chPref val="1"/>
          <dgm:dir/>
          <dgm:animOne val="branch"/>
          <dgm:animLvl val="lvl"/>
          <dgm:resizeHandles/>
        </dgm:presLayoutVars>
      </dgm:prSet>
      <dgm:spPr/>
    </dgm:pt>
    <dgm:pt modelId="{66578E79-AB38-4A88-9377-88926904EC09}" type="pres">
      <dgm:prSet presAssocID="{F6DB2439-9E39-47D4-83B2-E1BBE8EF063E}" presName="vertOne" presStyleCnt="0"/>
      <dgm:spPr/>
    </dgm:pt>
    <dgm:pt modelId="{54F27C83-7DE6-4327-91F6-34854D73DBCE}" type="pres">
      <dgm:prSet presAssocID="{F6DB2439-9E39-47D4-83B2-E1BBE8EF063E}" presName="txOne" presStyleLbl="node0" presStyleIdx="0" presStyleCnt="1">
        <dgm:presLayoutVars>
          <dgm:chPref val="3"/>
        </dgm:presLayoutVars>
      </dgm:prSet>
      <dgm:spPr/>
    </dgm:pt>
    <dgm:pt modelId="{46C0C6CB-88FB-4C3E-8289-AB2A3A5062C8}" type="pres">
      <dgm:prSet presAssocID="{F6DB2439-9E39-47D4-83B2-E1BBE8EF063E}" presName="parTransOne" presStyleCnt="0"/>
      <dgm:spPr/>
    </dgm:pt>
    <dgm:pt modelId="{EEFA28BA-04C4-452B-8E33-EC688150227A}" type="pres">
      <dgm:prSet presAssocID="{F6DB2439-9E39-47D4-83B2-E1BBE8EF063E}" presName="horzOne" presStyleCnt="0"/>
      <dgm:spPr/>
    </dgm:pt>
    <dgm:pt modelId="{A9C2645F-D90D-4E49-906D-C8667547EEC7}" type="pres">
      <dgm:prSet presAssocID="{4103D0E3-696A-4D88-98F1-09FF8407524A}" presName="vertTwo" presStyleCnt="0"/>
      <dgm:spPr/>
    </dgm:pt>
    <dgm:pt modelId="{61132B24-C708-45E3-B05B-C9194DB3018B}" type="pres">
      <dgm:prSet presAssocID="{4103D0E3-696A-4D88-98F1-09FF8407524A}" presName="txTwo" presStyleLbl="node2" presStyleIdx="0" presStyleCnt="3">
        <dgm:presLayoutVars>
          <dgm:chPref val="3"/>
        </dgm:presLayoutVars>
      </dgm:prSet>
      <dgm:spPr/>
    </dgm:pt>
    <dgm:pt modelId="{251D96D9-41EB-4CB1-9547-9B8C5426A63E}" type="pres">
      <dgm:prSet presAssocID="{4103D0E3-696A-4D88-98F1-09FF8407524A}" presName="parTransTwo" presStyleCnt="0"/>
      <dgm:spPr/>
    </dgm:pt>
    <dgm:pt modelId="{A258ED28-2E0A-49DD-835B-05560F515899}" type="pres">
      <dgm:prSet presAssocID="{4103D0E3-696A-4D88-98F1-09FF8407524A}" presName="horzTwo" presStyleCnt="0"/>
      <dgm:spPr/>
    </dgm:pt>
    <dgm:pt modelId="{C1B45814-FACD-421F-A10F-7236894E3BDE}" type="pres">
      <dgm:prSet presAssocID="{C73B1B8E-DAC0-4DD4-9A06-E6116D37242E}" presName="vertThree" presStyleCnt="0"/>
      <dgm:spPr/>
    </dgm:pt>
    <dgm:pt modelId="{9A931F19-585B-4C1D-A12A-4A280674F0DF}" type="pres">
      <dgm:prSet presAssocID="{C73B1B8E-DAC0-4DD4-9A06-E6116D37242E}" presName="txThree" presStyleLbl="node3" presStyleIdx="0" presStyleCnt="5">
        <dgm:presLayoutVars>
          <dgm:chPref val="3"/>
        </dgm:presLayoutVars>
      </dgm:prSet>
      <dgm:spPr/>
    </dgm:pt>
    <dgm:pt modelId="{E475C740-66FC-4D67-B3B3-F05CA045BE66}" type="pres">
      <dgm:prSet presAssocID="{C73B1B8E-DAC0-4DD4-9A06-E6116D37242E}" presName="horzThree" presStyleCnt="0"/>
      <dgm:spPr/>
    </dgm:pt>
    <dgm:pt modelId="{BE2D83E6-1E3F-4E00-9A7E-A971C179A1DC}" type="pres">
      <dgm:prSet presAssocID="{E1E3012D-72A8-422A-8110-69CC476659B7}" presName="sibSpaceTwo" presStyleCnt="0"/>
      <dgm:spPr/>
    </dgm:pt>
    <dgm:pt modelId="{CF52BF61-DF18-4B96-A3D1-0464FB1FDA8A}" type="pres">
      <dgm:prSet presAssocID="{36F62838-3665-4984-9718-2DBD0AC50AEA}" presName="vertTwo" presStyleCnt="0"/>
      <dgm:spPr/>
    </dgm:pt>
    <dgm:pt modelId="{96FC995E-2121-4BEF-A490-0E9FE12C2728}" type="pres">
      <dgm:prSet presAssocID="{36F62838-3665-4984-9718-2DBD0AC50AEA}" presName="txTwo" presStyleLbl="node2" presStyleIdx="1" presStyleCnt="3">
        <dgm:presLayoutVars>
          <dgm:chPref val="3"/>
        </dgm:presLayoutVars>
      </dgm:prSet>
      <dgm:spPr/>
    </dgm:pt>
    <dgm:pt modelId="{5EFCAF18-604A-4363-8678-9529FE9DF21F}" type="pres">
      <dgm:prSet presAssocID="{36F62838-3665-4984-9718-2DBD0AC50AEA}" presName="parTransTwo" presStyleCnt="0"/>
      <dgm:spPr/>
    </dgm:pt>
    <dgm:pt modelId="{874282A5-1C48-415F-A15E-0E0FDFC35778}" type="pres">
      <dgm:prSet presAssocID="{36F62838-3665-4984-9718-2DBD0AC50AEA}" presName="horzTwo" presStyleCnt="0"/>
      <dgm:spPr/>
    </dgm:pt>
    <dgm:pt modelId="{2AA5358B-2639-4E58-9715-CED3EF9FC057}" type="pres">
      <dgm:prSet presAssocID="{C6A27640-AFB7-4071-92C3-32580B6A7146}" presName="vertThree" presStyleCnt="0"/>
      <dgm:spPr/>
    </dgm:pt>
    <dgm:pt modelId="{F001A9A2-D031-457B-AB22-83A4E32EAC59}" type="pres">
      <dgm:prSet presAssocID="{C6A27640-AFB7-4071-92C3-32580B6A7146}" presName="txThree" presStyleLbl="node3" presStyleIdx="1" presStyleCnt="5">
        <dgm:presLayoutVars>
          <dgm:chPref val="3"/>
        </dgm:presLayoutVars>
      </dgm:prSet>
      <dgm:spPr/>
    </dgm:pt>
    <dgm:pt modelId="{A603B117-5F70-43EF-BD63-86DF40509992}" type="pres">
      <dgm:prSet presAssocID="{C6A27640-AFB7-4071-92C3-32580B6A7146}" presName="horzThree" presStyleCnt="0"/>
      <dgm:spPr/>
    </dgm:pt>
    <dgm:pt modelId="{44A61F34-AAFF-4E20-BB27-95481A409EE3}" type="pres">
      <dgm:prSet presAssocID="{E447282C-B9E5-4F41-BC2C-FE86E459F671}" presName="sibSpaceThree" presStyleCnt="0"/>
      <dgm:spPr/>
    </dgm:pt>
    <dgm:pt modelId="{C4FDE270-A369-4FA0-B920-7D784DCC4C61}" type="pres">
      <dgm:prSet presAssocID="{4B0020BC-196F-4DBB-BC0D-304C9BE5B03A}" presName="vertThree" presStyleCnt="0"/>
      <dgm:spPr/>
    </dgm:pt>
    <dgm:pt modelId="{B5F0F830-CD6C-416B-8D78-56E8289397E6}" type="pres">
      <dgm:prSet presAssocID="{4B0020BC-196F-4DBB-BC0D-304C9BE5B03A}" presName="txThree" presStyleLbl="node3" presStyleIdx="2" presStyleCnt="5">
        <dgm:presLayoutVars>
          <dgm:chPref val="3"/>
        </dgm:presLayoutVars>
      </dgm:prSet>
      <dgm:spPr/>
    </dgm:pt>
    <dgm:pt modelId="{9C0A74FF-42FC-4C5F-A6AB-E7D1854CFD47}" type="pres">
      <dgm:prSet presAssocID="{4B0020BC-196F-4DBB-BC0D-304C9BE5B03A}" presName="horzThree" presStyleCnt="0"/>
      <dgm:spPr/>
    </dgm:pt>
    <dgm:pt modelId="{B7ED35D4-2BFF-43B6-8384-0FF41E3453DA}" type="pres">
      <dgm:prSet presAssocID="{5A425B3A-095F-4662-8A3A-2411C8B96CA8}" presName="sibSpaceThree" presStyleCnt="0"/>
      <dgm:spPr/>
    </dgm:pt>
    <dgm:pt modelId="{41BCFFBF-8387-4D0F-80B0-E69E2777BA3D}" type="pres">
      <dgm:prSet presAssocID="{822B2628-C8D5-4346-924A-F80295A06971}" presName="vertThree" presStyleCnt="0"/>
      <dgm:spPr/>
    </dgm:pt>
    <dgm:pt modelId="{244AFDCB-070B-4D03-A06F-3A3543044E77}" type="pres">
      <dgm:prSet presAssocID="{822B2628-C8D5-4346-924A-F80295A06971}" presName="txThree" presStyleLbl="node3" presStyleIdx="3" presStyleCnt="5">
        <dgm:presLayoutVars>
          <dgm:chPref val="3"/>
        </dgm:presLayoutVars>
      </dgm:prSet>
      <dgm:spPr/>
    </dgm:pt>
    <dgm:pt modelId="{EF78B46C-79FA-497C-BBC5-887EC1E4AF69}" type="pres">
      <dgm:prSet presAssocID="{822B2628-C8D5-4346-924A-F80295A06971}" presName="horzThree" presStyleCnt="0"/>
      <dgm:spPr/>
    </dgm:pt>
    <dgm:pt modelId="{D34C3F50-28A5-4384-9861-58DE04E81625}" type="pres">
      <dgm:prSet presAssocID="{5FDC5323-F4E7-427C-9427-FE4329FD276B}" presName="sibSpaceTwo" presStyleCnt="0"/>
      <dgm:spPr/>
    </dgm:pt>
    <dgm:pt modelId="{B5EAC46D-86EE-419D-8DAB-2872EA5C22E2}" type="pres">
      <dgm:prSet presAssocID="{98134740-5E1A-4B8C-AFAE-85AAC9D86F65}" presName="vertTwo" presStyleCnt="0"/>
      <dgm:spPr/>
    </dgm:pt>
    <dgm:pt modelId="{D29DF6D7-E729-43C7-8AED-DED620FC0EB3}" type="pres">
      <dgm:prSet presAssocID="{98134740-5E1A-4B8C-AFAE-85AAC9D86F65}" presName="txTwo" presStyleLbl="node2" presStyleIdx="2" presStyleCnt="3">
        <dgm:presLayoutVars>
          <dgm:chPref val="3"/>
        </dgm:presLayoutVars>
      </dgm:prSet>
      <dgm:spPr/>
    </dgm:pt>
    <dgm:pt modelId="{4348B96F-0D54-48F0-B9C5-E4C1E99B54B9}" type="pres">
      <dgm:prSet presAssocID="{98134740-5E1A-4B8C-AFAE-85AAC9D86F65}" presName="parTransTwo" presStyleCnt="0"/>
      <dgm:spPr/>
    </dgm:pt>
    <dgm:pt modelId="{555CDCF4-99AD-4CF5-A693-5B450D8A8FD1}" type="pres">
      <dgm:prSet presAssocID="{98134740-5E1A-4B8C-AFAE-85AAC9D86F65}" presName="horzTwo" presStyleCnt="0"/>
      <dgm:spPr/>
    </dgm:pt>
    <dgm:pt modelId="{414A2BA0-79F1-44BE-BD5E-370F9C3A98E4}" type="pres">
      <dgm:prSet presAssocID="{AF0B3E69-141D-470C-8D03-BC81809281C9}" presName="vertThree" presStyleCnt="0"/>
      <dgm:spPr/>
    </dgm:pt>
    <dgm:pt modelId="{AED0AAAE-030A-485B-93C6-6F56EB8197C0}" type="pres">
      <dgm:prSet presAssocID="{AF0B3E69-141D-470C-8D03-BC81809281C9}" presName="txThree" presStyleLbl="node3" presStyleIdx="4" presStyleCnt="5">
        <dgm:presLayoutVars>
          <dgm:chPref val="3"/>
        </dgm:presLayoutVars>
      </dgm:prSet>
      <dgm:spPr/>
    </dgm:pt>
    <dgm:pt modelId="{F3077C41-27E0-46D4-8D87-ED1F8A065DAF}" type="pres">
      <dgm:prSet presAssocID="{AF0B3E69-141D-470C-8D03-BC81809281C9}" presName="horzThree" presStyleCnt="0"/>
      <dgm:spPr/>
    </dgm:pt>
  </dgm:ptLst>
  <dgm:cxnLst>
    <dgm:cxn modelId="{78F89601-5A03-4E6B-94BA-5884074BAE53}" srcId="{4103D0E3-696A-4D88-98F1-09FF8407524A}" destId="{C73B1B8E-DAC0-4DD4-9A06-E6116D37242E}" srcOrd="0" destOrd="0" parTransId="{A970A1EF-803A-41B3-8ABB-16193C8189B7}" sibTransId="{89076AAF-37D7-4869-8FD0-38579BC3371D}"/>
    <dgm:cxn modelId="{77904F05-65B9-484F-89ED-3C42EC190B3D}" type="presOf" srcId="{98134740-5E1A-4B8C-AFAE-85AAC9D86F65}" destId="{D29DF6D7-E729-43C7-8AED-DED620FC0EB3}" srcOrd="0" destOrd="0" presId="urn:microsoft.com/office/officeart/2005/8/layout/hierarchy4"/>
    <dgm:cxn modelId="{B2F4C821-D37A-44BF-8F91-AD07732BDD5E}" srcId="{49364688-3BCB-472D-A026-58D1B3407A6A}" destId="{F6DB2439-9E39-47D4-83B2-E1BBE8EF063E}" srcOrd="0" destOrd="0" parTransId="{1DE2AC18-C4EB-410D-A65D-3BAC451AB186}" sibTransId="{E659A2B2-88C4-4167-A91A-1556480911CD}"/>
    <dgm:cxn modelId="{F120CC38-FDA4-4E83-9ACC-5297226FBC8B}" srcId="{F6DB2439-9E39-47D4-83B2-E1BBE8EF063E}" destId="{36F62838-3665-4984-9718-2DBD0AC50AEA}" srcOrd="1" destOrd="0" parTransId="{6B7F6244-3D53-43F5-BF09-21CFC8CBCEFF}" sibTransId="{5FDC5323-F4E7-427C-9427-FE4329FD276B}"/>
    <dgm:cxn modelId="{22C32170-7C66-4D57-AD14-DB5805332916}" type="presOf" srcId="{C73B1B8E-DAC0-4DD4-9A06-E6116D37242E}" destId="{9A931F19-585B-4C1D-A12A-4A280674F0DF}" srcOrd="0" destOrd="0" presId="urn:microsoft.com/office/officeart/2005/8/layout/hierarchy4"/>
    <dgm:cxn modelId="{58781552-FF3E-4397-B266-E9698E9E8864}" srcId="{98134740-5E1A-4B8C-AFAE-85AAC9D86F65}" destId="{AF0B3E69-141D-470C-8D03-BC81809281C9}" srcOrd="0" destOrd="0" parTransId="{048BC736-BBEB-4773-9F97-B2A8AA16B67A}" sibTransId="{C2D62BC5-14BD-45F3-B898-D5066354D153}"/>
    <dgm:cxn modelId="{75E15774-D074-457A-8470-A1ECA1D6783F}" srcId="{36F62838-3665-4984-9718-2DBD0AC50AEA}" destId="{822B2628-C8D5-4346-924A-F80295A06971}" srcOrd="2" destOrd="0" parTransId="{D81845AC-7966-4E33-9004-CA822BC1DC74}" sibTransId="{A11EFB47-1D41-4CD9-8F53-C67C20084C49}"/>
    <dgm:cxn modelId="{8DCD9978-EEF1-4A2C-AF30-9645634483FB}" type="presOf" srcId="{822B2628-C8D5-4346-924A-F80295A06971}" destId="{244AFDCB-070B-4D03-A06F-3A3543044E77}" srcOrd="0" destOrd="0" presId="urn:microsoft.com/office/officeart/2005/8/layout/hierarchy4"/>
    <dgm:cxn modelId="{A236018F-5506-4424-B598-2F5660A2A7C0}" type="presOf" srcId="{AF0B3E69-141D-470C-8D03-BC81809281C9}" destId="{AED0AAAE-030A-485B-93C6-6F56EB8197C0}" srcOrd="0" destOrd="0" presId="urn:microsoft.com/office/officeart/2005/8/layout/hierarchy4"/>
    <dgm:cxn modelId="{7E6C3094-A094-4ACA-BABC-34B4070323E8}" type="presOf" srcId="{36F62838-3665-4984-9718-2DBD0AC50AEA}" destId="{96FC995E-2121-4BEF-A490-0E9FE12C2728}" srcOrd="0" destOrd="0" presId="urn:microsoft.com/office/officeart/2005/8/layout/hierarchy4"/>
    <dgm:cxn modelId="{7E837CA0-21AD-4F3A-AC28-D2B927D5C37E}" srcId="{36F62838-3665-4984-9718-2DBD0AC50AEA}" destId="{4B0020BC-196F-4DBB-BC0D-304C9BE5B03A}" srcOrd="1" destOrd="0" parTransId="{6985187C-3CFE-4AA3-A9D8-5A410E6DEBCC}" sibTransId="{5A425B3A-095F-4662-8A3A-2411C8B96CA8}"/>
    <dgm:cxn modelId="{C8944AA9-CAC7-404D-8A6B-1AF5B193147F}" type="presOf" srcId="{4B0020BC-196F-4DBB-BC0D-304C9BE5B03A}" destId="{B5F0F830-CD6C-416B-8D78-56E8289397E6}" srcOrd="0" destOrd="0" presId="urn:microsoft.com/office/officeart/2005/8/layout/hierarchy4"/>
    <dgm:cxn modelId="{86CE8DB3-F655-4300-AAEC-AD0386E8646D}" srcId="{F6DB2439-9E39-47D4-83B2-E1BBE8EF063E}" destId="{98134740-5E1A-4B8C-AFAE-85AAC9D86F65}" srcOrd="2" destOrd="0" parTransId="{787F29E6-2B03-4BB3-8D14-B8153CFA613C}" sibTransId="{383B0A5E-D49B-42F5-A1EA-1A1449DAC308}"/>
    <dgm:cxn modelId="{39DAC4B5-EC56-41DC-BE8E-51D159099CC8}" type="presOf" srcId="{F6DB2439-9E39-47D4-83B2-E1BBE8EF063E}" destId="{54F27C83-7DE6-4327-91F6-34854D73DBCE}" srcOrd="0" destOrd="0" presId="urn:microsoft.com/office/officeart/2005/8/layout/hierarchy4"/>
    <dgm:cxn modelId="{AAD43CB6-E737-4C56-B0FA-F9B384F72EEE}" type="presOf" srcId="{49364688-3BCB-472D-A026-58D1B3407A6A}" destId="{98C39D4D-27C4-458E-A4FB-9994C2E8EB95}" srcOrd="0" destOrd="0" presId="urn:microsoft.com/office/officeart/2005/8/layout/hierarchy4"/>
    <dgm:cxn modelId="{11CB9EC0-3822-4274-9690-BEA664AE1B4E}" type="presOf" srcId="{4103D0E3-696A-4D88-98F1-09FF8407524A}" destId="{61132B24-C708-45E3-B05B-C9194DB3018B}" srcOrd="0" destOrd="0" presId="urn:microsoft.com/office/officeart/2005/8/layout/hierarchy4"/>
    <dgm:cxn modelId="{58C314C9-E51F-45A6-897B-B9DB83F5B8B1}" srcId="{36F62838-3665-4984-9718-2DBD0AC50AEA}" destId="{C6A27640-AFB7-4071-92C3-32580B6A7146}" srcOrd="0" destOrd="0" parTransId="{6DCB648D-868C-4731-971C-063E86526D5C}" sibTransId="{E447282C-B9E5-4F41-BC2C-FE86E459F671}"/>
    <dgm:cxn modelId="{884C8BD1-8504-4E88-88A8-578E54F0AF10}" type="presOf" srcId="{C6A27640-AFB7-4071-92C3-32580B6A7146}" destId="{F001A9A2-D031-457B-AB22-83A4E32EAC59}" srcOrd="0" destOrd="0" presId="urn:microsoft.com/office/officeart/2005/8/layout/hierarchy4"/>
    <dgm:cxn modelId="{10B2B1F2-B2BA-425C-9D54-ACB8F405A3DA}" srcId="{F6DB2439-9E39-47D4-83B2-E1BBE8EF063E}" destId="{4103D0E3-696A-4D88-98F1-09FF8407524A}" srcOrd="0" destOrd="0" parTransId="{2F1A99B7-406B-4BF4-9056-A56C8E12875F}" sibTransId="{E1E3012D-72A8-422A-8110-69CC476659B7}"/>
    <dgm:cxn modelId="{B8880A09-341F-4EC5-A5F2-34B24AC78E24}" type="presParOf" srcId="{98C39D4D-27C4-458E-A4FB-9994C2E8EB95}" destId="{66578E79-AB38-4A88-9377-88926904EC09}" srcOrd="0" destOrd="0" presId="urn:microsoft.com/office/officeart/2005/8/layout/hierarchy4"/>
    <dgm:cxn modelId="{7573746A-2D00-415F-BE0F-CF2E9D368764}" type="presParOf" srcId="{66578E79-AB38-4A88-9377-88926904EC09}" destId="{54F27C83-7DE6-4327-91F6-34854D73DBCE}" srcOrd="0" destOrd="0" presId="urn:microsoft.com/office/officeart/2005/8/layout/hierarchy4"/>
    <dgm:cxn modelId="{F21711EB-1A82-4EF7-B17A-DCB4CF212318}" type="presParOf" srcId="{66578E79-AB38-4A88-9377-88926904EC09}" destId="{46C0C6CB-88FB-4C3E-8289-AB2A3A5062C8}" srcOrd="1" destOrd="0" presId="urn:microsoft.com/office/officeart/2005/8/layout/hierarchy4"/>
    <dgm:cxn modelId="{B1942E2E-C349-43B1-8912-20061B0C09C5}" type="presParOf" srcId="{66578E79-AB38-4A88-9377-88926904EC09}" destId="{EEFA28BA-04C4-452B-8E33-EC688150227A}" srcOrd="2" destOrd="0" presId="urn:microsoft.com/office/officeart/2005/8/layout/hierarchy4"/>
    <dgm:cxn modelId="{EE9D1B89-C260-4374-BA33-71511F14E121}" type="presParOf" srcId="{EEFA28BA-04C4-452B-8E33-EC688150227A}" destId="{A9C2645F-D90D-4E49-906D-C8667547EEC7}" srcOrd="0" destOrd="0" presId="urn:microsoft.com/office/officeart/2005/8/layout/hierarchy4"/>
    <dgm:cxn modelId="{30E5958E-D750-48F5-A842-AD42484DC328}" type="presParOf" srcId="{A9C2645F-D90D-4E49-906D-C8667547EEC7}" destId="{61132B24-C708-45E3-B05B-C9194DB3018B}" srcOrd="0" destOrd="0" presId="urn:microsoft.com/office/officeart/2005/8/layout/hierarchy4"/>
    <dgm:cxn modelId="{69566D8C-CCCD-45EA-9D81-12F4BBA34EAE}" type="presParOf" srcId="{A9C2645F-D90D-4E49-906D-C8667547EEC7}" destId="{251D96D9-41EB-4CB1-9547-9B8C5426A63E}" srcOrd="1" destOrd="0" presId="urn:microsoft.com/office/officeart/2005/8/layout/hierarchy4"/>
    <dgm:cxn modelId="{977BDF36-B6F6-4248-96CC-5F71D50AC835}" type="presParOf" srcId="{A9C2645F-D90D-4E49-906D-C8667547EEC7}" destId="{A258ED28-2E0A-49DD-835B-05560F515899}" srcOrd="2" destOrd="0" presId="urn:microsoft.com/office/officeart/2005/8/layout/hierarchy4"/>
    <dgm:cxn modelId="{02FDC262-645E-40F0-90B1-52942367922C}" type="presParOf" srcId="{A258ED28-2E0A-49DD-835B-05560F515899}" destId="{C1B45814-FACD-421F-A10F-7236894E3BDE}" srcOrd="0" destOrd="0" presId="urn:microsoft.com/office/officeart/2005/8/layout/hierarchy4"/>
    <dgm:cxn modelId="{752606D0-BC61-4A17-9B1B-8CA43E290124}" type="presParOf" srcId="{C1B45814-FACD-421F-A10F-7236894E3BDE}" destId="{9A931F19-585B-4C1D-A12A-4A280674F0DF}" srcOrd="0" destOrd="0" presId="urn:microsoft.com/office/officeart/2005/8/layout/hierarchy4"/>
    <dgm:cxn modelId="{D58538C9-781F-4E16-86EA-A657DB52A9A9}" type="presParOf" srcId="{C1B45814-FACD-421F-A10F-7236894E3BDE}" destId="{E475C740-66FC-4D67-B3B3-F05CA045BE66}" srcOrd="1" destOrd="0" presId="urn:microsoft.com/office/officeart/2005/8/layout/hierarchy4"/>
    <dgm:cxn modelId="{4FD8BD4E-B8CC-4E8E-B41E-B7E01C03BB5E}" type="presParOf" srcId="{EEFA28BA-04C4-452B-8E33-EC688150227A}" destId="{BE2D83E6-1E3F-4E00-9A7E-A971C179A1DC}" srcOrd="1" destOrd="0" presId="urn:microsoft.com/office/officeart/2005/8/layout/hierarchy4"/>
    <dgm:cxn modelId="{B3B2E709-EF0B-4ABE-BA7A-441A6DC2A673}" type="presParOf" srcId="{EEFA28BA-04C4-452B-8E33-EC688150227A}" destId="{CF52BF61-DF18-4B96-A3D1-0464FB1FDA8A}" srcOrd="2" destOrd="0" presId="urn:microsoft.com/office/officeart/2005/8/layout/hierarchy4"/>
    <dgm:cxn modelId="{1C369067-55E2-4DDD-ADCD-B975CF19CF83}" type="presParOf" srcId="{CF52BF61-DF18-4B96-A3D1-0464FB1FDA8A}" destId="{96FC995E-2121-4BEF-A490-0E9FE12C2728}" srcOrd="0" destOrd="0" presId="urn:microsoft.com/office/officeart/2005/8/layout/hierarchy4"/>
    <dgm:cxn modelId="{5211A58F-C4D8-4ABB-84AE-943DDAD86770}" type="presParOf" srcId="{CF52BF61-DF18-4B96-A3D1-0464FB1FDA8A}" destId="{5EFCAF18-604A-4363-8678-9529FE9DF21F}" srcOrd="1" destOrd="0" presId="urn:microsoft.com/office/officeart/2005/8/layout/hierarchy4"/>
    <dgm:cxn modelId="{2B51C40E-2FBD-43D6-8573-B3BB17B36C78}" type="presParOf" srcId="{CF52BF61-DF18-4B96-A3D1-0464FB1FDA8A}" destId="{874282A5-1C48-415F-A15E-0E0FDFC35778}" srcOrd="2" destOrd="0" presId="urn:microsoft.com/office/officeart/2005/8/layout/hierarchy4"/>
    <dgm:cxn modelId="{1FD92285-B910-413F-9C67-A8EE87B24B38}" type="presParOf" srcId="{874282A5-1C48-415F-A15E-0E0FDFC35778}" destId="{2AA5358B-2639-4E58-9715-CED3EF9FC057}" srcOrd="0" destOrd="0" presId="urn:microsoft.com/office/officeart/2005/8/layout/hierarchy4"/>
    <dgm:cxn modelId="{0CE48A02-EB67-4AF9-9392-554D675646A9}" type="presParOf" srcId="{2AA5358B-2639-4E58-9715-CED3EF9FC057}" destId="{F001A9A2-D031-457B-AB22-83A4E32EAC59}" srcOrd="0" destOrd="0" presId="urn:microsoft.com/office/officeart/2005/8/layout/hierarchy4"/>
    <dgm:cxn modelId="{4376DAF8-BDFF-4783-9A7A-997689680A43}" type="presParOf" srcId="{2AA5358B-2639-4E58-9715-CED3EF9FC057}" destId="{A603B117-5F70-43EF-BD63-86DF40509992}" srcOrd="1" destOrd="0" presId="urn:microsoft.com/office/officeart/2005/8/layout/hierarchy4"/>
    <dgm:cxn modelId="{3F449302-DFFF-41BB-90A3-D6A1A15A99EC}" type="presParOf" srcId="{874282A5-1C48-415F-A15E-0E0FDFC35778}" destId="{44A61F34-AAFF-4E20-BB27-95481A409EE3}" srcOrd="1" destOrd="0" presId="urn:microsoft.com/office/officeart/2005/8/layout/hierarchy4"/>
    <dgm:cxn modelId="{D8A2180B-B479-4FEC-BBD8-0D0F83915E26}" type="presParOf" srcId="{874282A5-1C48-415F-A15E-0E0FDFC35778}" destId="{C4FDE270-A369-4FA0-B920-7D784DCC4C61}" srcOrd="2" destOrd="0" presId="urn:microsoft.com/office/officeart/2005/8/layout/hierarchy4"/>
    <dgm:cxn modelId="{C884927D-1F18-4DD1-84FC-14328F266844}" type="presParOf" srcId="{C4FDE270-A369-4FA0-B920-7D784DCC4C61}" destId="{B5F0F830-CD6C-416B-8D78-56E8289397E6}" srcOrd="0" destOrd="0" presId="urn:microsoft.com/office/officeart/2005/8/layout/hierarchy4"/>
    <dgm:cxn modelId="{D112B078-8FB5-48DF-9DA2-957E693EE87B}" type="presParOf" srcId="{C4FDE270-A369-4FA0-B920-7D784DCC4C61}" destId="{9C0A74FF-42FC-4C5F-A6AB-E7D1854CFD47}" srcOrd="1" destOrd="0" presId="urn:microsoft.com/office/officeart/2005/8/layout/hierarchy4"/>
    <dgm:cxn modelId="{7DABAEBF-8588-4ADB-BA26-7BD8B3A3106B}" type="presParOf" srcId="{874282A5-1C48-415F-A15E-0E0FDFC35778}" destId="{B7ED35D4-2BFF-43B6-8384-0FF41E3453DA}" srcOrd="3" destOrd="0" presId="urn:microsoft.com/office/officeart/2005/8/layout/hierarchy4"/>
    <dgm:cxn modelId="{5C2372BD-DE96-4EFB-9362-814C0616B897}" type="presParOf" srcId="{874282A5-1C48-415F-A15E-0E0FDFC35778}" destId="{41BCFFBF-8387-4D0F-80B0-E69E2777BA3D}" srcOrd="4" destOrd="0" presId="urn:microsoft.com/office/officeart/2005/8/layout/hierarchy4"/>
    <dgm:cxn modelId="{730AF5AE-65D0-454A-BE50-307EC584E9DC}" type="presParOf" srcId="{41BCFFBF-8387-4D0F-80B0-E69E2777BA3D}" destId="{244AFDCB-070B-4D03-A06F-3A3543044E77}" srcOrd="0" destOrd="0" presId="urn:microsoft.com/office/officeart/2005/8/layout/hierarchy4"/>
    <dgm:cxn modelId="{122F001C-2CFE-43BE-A976-EBCA6AA4FF63}" type="presParOf" srcId="{41BCFFBF-8387-4D0F-80B0-E69E2777BA3D}" destId="{EF78B46C-79FA-497C-BBC5-887EC1E4AF69}" srcOrd="1" destOrd="0" presId="urn:microsoft.com/office/officeart/2005/8/layout/hierarchy4"/>
    <dgm:cxn modelId="{390ADF7E-177E-4E5E-942B-013603D4F087}" type="presParOf" srcId="{EEFA28BA-04C4-452B-8E33-EC688150227A}" destId="{D34C3F50-28A5-4384-9861-58DE04E81625}" srcOrd="3" destOrd="0" presId="urn:microsoft.com/office/officeart/2005/8/layout/hierarchy4"/>
    <dgm:cxn modelId="{58E45867-AD4F-41B7-ACDE-5C0D00217B1C}" type="presParOf" srcId="{EEFA28BA-04C4-452B-8E33-EC688150227A}" destId="{B5EAC46D-86EE-419D-8DAB-2872EA5C22E2}" srcOrd="4" destOrd="0" presId="urn:microsoft.com/office/officeart/2005/8/layout/hierarchy4"/>
    <dgm:cxn modelId="{08C63309-45C3-4837-829D-64AB17C20122}" type="presParOf" srcId="{B5EAC46D-86EE-419D-8DAB-2872EA5C22E2}" destId="{D29DF6D7-E729-43C7-8AED-DED620FC0EB3}" srcOrd="0" destOrd="0" presId="urn:microsoft.com/office/officeart/2005/8/layout/hierarchy4"/>
    <dgm:cxn modelId="{266D5476-90CB-4118-9A78-0FF69F9A3B49}" type="presParOf" srcId="{B5EAC46D-86EE-419D-8DAB-2872EA5C22E2}" destId="{4348B96F-0D54-48F0-B9C5-E4C1E99B54B9}" srcOrd="1" destOrd="0" presId="urn:microsoft.com/office/officeart/2005/8/layout/hierarchy4"/>
    <dgm:cxn modelId="{D88B1247-6E3B-4DCC-89E9-4513F720D4FE}" type="presParOf" srcId="{B5EAC46D-86EE-419D-8DAB-2872EA5C22E2}" destId="{555CDCF4-99AD-4CF5-A693-5B450D8A8FD1}" srcOrd="2" destOrd="0" presId="urn:microsoft.com/office/officeart/2005/8/layout/hierarchy4"/>
    <dgm:cxn modelId="{EF1AD98A-76E4-4D2F-8968-BE3C19DBD0B4}" type="presParOf" srcId="{555CDCF4-99AD-4CF5-A693-5B450D8A8FD1}" destId="{414A2BA0-79F1-44BE-BD5E-370F9C3A98E4}" srcOrd="0" destOrd="0" presId="urn:microsoft.com/office/officeart/2005/8/layout/hierarchy4"/>
    <dgm:cxn modelId="{EC2D98A1-4A43-403D-AE39-3EF017945816}" type="presParOf" srcId="{414A2BA0-79F1-44BE-BD5E-370F9C3A98E4}" destId="{AED0AAAE-030A-485B-93C6-6F56EB8197C0}" srcOrd="0" destOrd="0" presId="urn:microsoft.com/office/officeart/2005/8/layout/hierarchy4"/>
    <dgm:cxn modelId="{2C831382-CFD9-4F8E-A22E-44051F7F60E9}" type="presParOf" srcId="{414A2BA0-79F1-44BE-BD5E-370F9C3A98E4}" destId="{F3077C41-27E0-46D4-8D87-ED1F8A065DA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364688-3BCB-472D-A026-58D1B3407A6A}"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GB"/>
        </a:p>
      </dgm:t>
    </dgm:pt>
    <dgm:pt modelId="{F6DB2439-9E39-47D4-83B2-E1BBE8EF063E}">
      <dgm:prSet phldrT="[Text]" custT="1"/>
      <dgm:spPr/>
      <dgm:t>
        <a:bodyPr/>
        <a:lstStyle/>
        <a:p>
          <a:r>
            <a:rPr lang="en-GB" sz="3000" b="1" dirty="0">
              <a:latin typeface="Arial" panose="020B0604020202020204" pitchFamily="34" charset="0"/>
              <a:cs typeface="Arial" panose="020B0604020202020204" pitchFamily="34" charset="0"/>
            </a:rPr>
            <a:t>Dynamic analysis</a:t>
          </a:r>
        </a:p>
      </dgm:t>
    </dgm:pt>
    <dgm:pt modelId="{1DE2AC18-C4EB-410D-A65D-3BAC451AB186}" type="parTrans" cxnId="{B2F4C821-D37A-44BF-8F91-AD07732BDD5E}">
      <dgm:prSet/>
      <dgm:spPr/>
      <dgm:t>
        <a:bodyPr/>
        <a:lstStyle/>
        <a:p>
          <a:endParaRPr lang="en-GB"/>
        </a:p>
      </dgm:t>
    </dgm:pt>
    <dgm:pt modelId="{E659A2B2-88C4-4167-A91A-1556480911CD}" type="sibTrans" cxnId="{B2F4C821-D37A-44BF-8F91-AD07732BDD5E}">
      <dgm:prSet/>
      <dgm:spPr/>
      <dgm:t>
        <a:bodyPr/>
        <a:lstStyle/>
        <a:p>
          <a:endParaRPr lang="en-GB"/>
        </a:p>
      </dgm:t>
    </dgm:pt>
    <dgm:pt modelId="{4103D0E3-696A-4D88-98F1-09FF8407524A}">
      <dgm:prSet phldrT="[Text]" custT="1"/>
      <dgm:spPr/>
      <dgm:t>
        <a:bodyPr lIns="0" tIns="72000" rIns="0" bIns="72000"/>
        <a:lstStyle/>
        <a:p>
          <a:r>
            <a:rPr lang="en-GB" sz="2400" dirty="0">
              <a:latin typeface="Arial" panose="020B0604020202020204" pitchFamily="34" charset="0"/>
              <a:cs typeface="Arial" panose="020B0604020202020204" pitchFamily="34" charset="0"/>
            </a:rPr>
            <a:t>Free vibration</a:t>
          </a:r>
        </a:p>
      </dgm:t>
    </dgm:pt>
    <dgm:pt modelId="{2F1A99B7-406B-4BF4-9056-A56C8E12875F}" type="parTrans" cxnId="{10B2B1F2-B2BA-425C-9D54-ACB8F405A3DA}">
      <dgm:prSet/>
      <dgm:spPr/>
      <dgm:t>
        <a:bodyPr/>
        <a:lstStyle/>
        <a:p>
          <a:endParaRPr lang="en-GB"/>
        </a:p>
      </dgm:t>
    </dgm:pt>
    <dgm:pt modelId="{E1E3012D-72A8-422A-8110-69CC476659B7}" type="sibTrans" cxnId="{10B2B1F2-B2BA-425C-9D54-ACB8F405A3DA}">
      <dgm:prSet/>
      <dgm:spPr/>
      <dgm:t>
        <a:bodyPr/>
        <a:lstStyle/>
        <a:p>
          <a:endParaRPr lang="en-GB"/>
        </a:p>
      </dgm:t>
    </dgm:pt>
    <dgm:pt modelId="{36F62838-3665-4984-9718-2DBD0AC50AEA}">
      <dgm:prSet phldrT="[Text]" custT="1"/>
      <dgm:spPr/>
      <dgm:t>
        <a:bodyPr/>
        <a:lstStyle/>
        <a:p>
          <a:r>
            <a:rPr lang="en-GB" sz="2400" dirty="0">
              <a:latin typeface="Arial" panose="020B0604020202020204" pitchFamily="34" charset="0"/>
              <a:cs typeface="Arial" panose="020B0604020202020204" pitchFamily="34" charset="0"/>
            </a:rPr>
            <a:t>Forced vibration</a:t>
          </a:r>
          <a:r>
            <a:rPr lang="en-GB" sz="4000" dirty="0">
              <a:latin typeface="Arial" panose="020B0604020202020204" pitchFamily="34" charset="0"/>
              <a:cs typeface="Arial" panose="020B0604020202020204" pitchFamily="34" charset="0"/>
            </a:rPr>
            <a:t> </a:t>
          </a:r>
        </a:p>
      </dgm:t>
    </dgm:pt>
    <dgm:pt modelId="{6B7F6244-3D53-43F5-BF09-21CFC8CBCEFF}" type="parTrans" cxnId="{F120CC38-FDA4-4E83-9ACC-5297226FBC8B}">
      <dgm:prSet/>
      <dgm:spPr/>
      <dgm:t>
        <a:bodyPr/>
        <a:lstStyle/>
        <a:p>
          <a:endParaRPr lang="en-GB"/>
        </a:p>
      </dgm:t>
    </dgm:pt>
    <dgm:pt modelId="{5FDC5323-F4E7-427C-9427-FE4329FD276B}" type="sibTrans" cxnId="{F120CC38-FDA4-4E83-9ACC-5297226FBC8B}">
      <dgm:prSet/>
      <dgm:spPr/>
      <dgm:t>
        <a:bodyPr/>
        <a:lstStyle/>
        <a:p>
          <a:endParaRPr lang="en-GB"/>
        </a:p>
      </dgm:t>
    </dgm:pt>
    <dgm:pt modelId="{C6A27640-AFB7-4071-92C3-32580B6A7146}">
      <dgm:prSet phldrT="[Text]" custT="1"/>
      <dgm:spPr/>
      <dgm:t>
        <a:bodyPr/>
        <a:lstStyle/>
        <a:p>
          <a:r>
            <a:rPr lang="en-GB" sz="2000" dirty="0">
              <a:latin typeface="Arial" panose="020B0604020202020204" pitchFamily="34" charset="0"/>
              <a:cs typeface="Arial" panose="020B0604020202020204" pitchFamily="34" charset="0"/>
            </a:rPr>
            <a:t>Frequency response</a:t>
          </a:r>
        </a:p>
      </dgm:t>
    </dgm:pt>
    <dgm:pt modelId="{6DCB648D-868C-4731-971C-063E86526D5C}" type="parTrans" cxnId="{58C314C9-E51F-45A6-897B-B9DB83F5B8B1}">
      <dgm:prSet/>
      <dgm:spPr/>
      <dgm:t>
        <a:bodyPr/>
        <a:lstStyle/>
        <a:p>
          <a:endParaRPr lang="en-GB"/>
        </a:p>
      </dgm:t>
    </dgm:pt>
    <dgm:pt modelId="{E447282C-B9E5-4F41-BC2C-FE86E459F671}" type="sibTrans" cxnId="{58C314C9-E51F-45A6-897B-B9DB83F5B8B1}">
      <dgm:prSet/>
      <dgm:spPr/>
      <dgm:t>
        <a:bodyPr/>
        <a:lstStyle/>
        <a:p>
          <a:endParaRPr lang="en-GB"/>
        </a:p>
      </dgm:t>
    </dgm:pt>
    <dgm:pt modelId="{4B0020BC-196F-4DBB-BC0D-304C9BE5B03A}">
      <dgm:prSet phldrT="[Text]" custT="1"/>
      <dgm:spPr/>
      <dgm:t>
        <a:bodyPr/>
        <a:lstStyle/>
        <a:p>
          <a:r>
            <a:rPr lang="en-GB" sz="2000" dirty="0">
              <a:latin typeface="Arial" panose="020B0604020202020204" pitchFamily="34" charset="0"/>
              <a:cs typeface="Arial" panose="020B0604020202020204" pitchFamily="34" charset="0"/>
            </a:rPr>
            <a:t>Transient response</a:t>
          </a:r>
        </a:p>
      </dgm:t>
    </dgm:pt>
    <dgm:pt modelId="{6985187C-3CFE-4AA3-A9D8-5A410E6DEBCC}" type="parTrans" cxnId="{7E837CA0-21AD-4F3A-AC28-D2B927D5C37E}">
      <dgm:prSet/>
      <dgm:spPr/>
      <dgm:t>
        <a:bodyPr/>
        <a:lstStyle/>
        <a:p>
          <a:endParaRPr lang="en-GB"/>
        </a:p>
      </dgm:t>
    </dgm:pt>
    <dgm:pt modelId="{5A425B3A-095F-4662-8A3A-2411C8B96CA8}" type="sibTrans" cxnId="{7E837CA0-21AD-4F3A-AC28-D2B927D5C37E}">
      <dgm:prSet/>
      <dgm:spPr/>
      <dgm:t>
        <a:bodyPr/>
        <a:lstStyle/>
        <a:p>
          <a:endParaRPr lang="en-GB"/>
        </a:p>
      </dgm:t>
    </dgm:pt>
    <dgm:pt modelId="{822B2628-C8D5-4346-924A-F80295A06971}">
      <dgm:prSet phldrT="[Text]" custT="1"/>
      <dgm:spPr/>
      <dgm:t>
        <a:bodyPr/>
        <a:lstStyle/>
        <a:p>
          <a:r>
            <a:rPr lang="en-GB" sz="2000" dirty="0">
              <a:latin typeface="Arial" panose="020B0604020202020204" pitchFamily="34" charset="0"/>
              <a:cs typeface="Arial" panose="020B0604020202020204" pitchFamily="34" charset="0"/>
            </a:rPr>
            <a:t>Random vibration</a:t>
          </a:r>
        </a:p>
      </dgm:t>
    </dgm:pt>
    <dgm:pt modelId="{D81845AC-7966-4E33-9004-CA822BC1DC74}" type="parTrans" cxnId="{75E15774-D074-457A-8470-A1ECA1D6783F}">
      <dgm:prSet/>
      <dgm:spPr/>
      <dgm:t>
        <a:bodyPr/>
        <a:lstStyle/>
        <a:p>
          <a:endParaRPr lang="en-GB"/>
        </a:p>
      </dgm:t>
    </dgm:pt>
    <dgm:pt modelId="{A11EFB47-1D41-4CD9-8F53-C67C20084C49}" type="sibTrans" cxnId="{75E15774-D074-457A-8470-A1ECA1D6783F}">
      <dgm:prSet/>
      <dgm:spPr/>
      <dgm:t>
        <a:bodyPr/>
        <a:lstStyle/>
        <a:p>
          <a:endParaRPr lang="en-GB"/>
        </a:p>
      </dgm:t>
    </dgm:pt>
    <dgm:pt modelId="{98C39D4D-27C4-458E-A4FB-9994C2E8EB95}" type="pres">
      <dgm:prSet presAssocID="{49364688-3BCB-472D-A026-58D1B3407A6A}" presName="Name0" presStyleCnt="0">
        <dgm:presLayoutVars>
          <dgm:chPref val="1"/>
          <dgm:dir/>
          <dgm:animOne val="branch"/>
          <dgm:animLvl val="lvl"/>
          <dgm:resizeHandles/>
        </dgm:presLayoutVars>
      </dgm:prSet>
      <dgm:spPr/>
    </dgm:pt>
    <dgm:pt modelId="{66578E79-AB38-4A88-9377-88926904EC09}" type="pres">
      <dgm:prSet presAssocID="{F6DB2439-9E39-47D4-83B2-E1BBE8EF063E}" presName="vertOne" presStyleCnt="0"/>
      <dgm:spPr/>
    </dgm:pt>
    <dgm:pt modelId="{54F27C83-7DE6-4327-91F6-34854D73DBCE}" type="pres">
      <dgm:prSet presAssocID="{F6DB2439-9E39-47D4-83B2-E1BBE8EF063E}" presName="txOne" presStyleLbl="node0" presStyleIdx="0" presStyleCnt="1" custLinFactNeighborX="-37" custLinFactNeighborY="-7093">
        <dgm:presLayoutVars>
          <dgm:chPref val="3"/>
        </dgm:presLayoutVars>
      </dgm:prSet>
      <dgm:spPr/>
    </dgm:pt>
    <dgm:pt modelId="{46C0C6CB-88FB-4C3E-8289-AB2A3A5062C8}" type="pres">
      <dgm:prSet presAssocID="{F6DB2439-9E39-47D4-83B2-E1BBE8EF063E}" presName="parTransOne" presStyleCnt="0"/>
      <dgm:spPr/>
    </dgm:pt>
    <dgm:pt modelId="{EEFA28BA-04C4-452B-8E33-EC688150227A}" type="pres">
      <dgm:prSet presAssocID="{F6DB2439-9E39-47D4-83B2-E1BBE8EF063E}" presName="horzOne" presStyleCnt="0"/>
      <dgm:spPr/>
    </dgm:pt>
    <dgm:pt modelId="{A9C2645F-D90D-4E49-906D-C8667547EEC7}" type="pres">
      <dgm:prSet presAssocID="{4103D0E3-696A-4D88-98F1-09FF8407524A}" presName="vertTwo" presStyleCnt="0"/>
      <dgm:spPr/>
    </dgm:pt>
    <dgm:pt modelId="{61132B24-C708-45E3-B05B-C9194DB3018B}" type="pres">
      <dgm:prSet presAssocID="{4103D0E3-696A-4D88-98F1-09FF8407524A}" presName="txTwo" presStyleLbl="node2" presStyleIdx="0" presStyleCnt="2">
        <dgm:presLayoutVars>
          <dgm:chPref val="3"/>
        </dgm:presLayoutVars>
      </dgm:prSet>
      <dgm:spPr/>
    </dgm:pt>
    <dgm:pt modelId="{A258ED28-2E0A-49DD-835B-05560F515899}" type="pres">
      <dgm:prSet presAssocID="{4103D0E3-696A-4D88-98F1-09FF8407524A}" presName="horzTwo" presStyleCnt="0"/>
      <dgm:spPr/>
    </dgm:pt>
    <dgm:pt modelId="{BE2D83E6-1E3F-4E00-9A7E-A971C179A1DC}" type="pres">
      <dgm:prSet presAssocID="{E1E3012D-72A8-422A-8110-69CC476659B7}" presName="sibSpaceTwo" presStyleCnt="0"/>
      <dgm:spPr/>
    </dgm:pt>
    <dgm:pt modelId="{CF52BF61-DF18-4B96-A3D1-0464FB1FDA8A}" type="pres">
      <dgm:prSet presAssocID="{36F62838-3665-4984-9718-2DBD0AC50AEA}" presName="vertTwo" presStyleCnt="0"/>
      <dgm:spPr/>
    </dgm:pt>
    <dgm:pt modelId="{96FC995E-2121-4BEF-A490-0E9FE12C2728}" type="pres">
      <dgm:prSet presAssocID="{36F62838-3665-4984-9718-2DBD0AC50AEA}" presName="txTwo" presStyleLbl="node2" presStyleIdx="1" presStyleCnt="2">
        <dgm:presLayoutVars>
          <dgm:chPref val="3"/>
        </dgm:presLayoutVars>
      </dgm:prSet>
      <dgm:spPr/>
    </dgm:pt>
    <dgm:pt modelId="{5EFCAF18-604A-4363-8678-9529FE9DF21F}" type="pres">
      <dgm:prSet presAssocID="{36F62838-3665-4984-9718-2DBD0AC50AEA}" presName="parTransTwo" presStyleCnt="0"/>
      <dgm:spPr/>
    </dgm:pt>
    <dgm:pt modelId="{874282A5-1C48-415F-A15E-0E0FDFC35778}" type="pres">
      <dgm:prSet presAssocID="{36F62838-3665-4984-9718-2DBD0AC50AEA}" presName="horzTwo" presStyleCnt="0"/>
      <dgm:spPr/>
    </dgm:pt>
    <dgm:pt modelId="{2AA5358B-2639-4E58-9715-CED3EF9FC057}" type="pres">
      <dgm:prSet presAssocID="{C6A27640-AFB7-4071-92C3-32580B6A7146}" presName="vertThree" presStyleCnt="0"/>
      <dgm:spPr/>
    </dgm:pt>
    <dgm:pt modelId="{F001A9A2-D031-457B-AB22-83A4E32EAC59}" type="pres">
      <dgm:prSet presAssocID="{C6A27640-AFB7-4071-92C3-32580B6A7146}" presName="txThree" presStyleLbl="node3" presStyleIdx="0" presStyleCnt="3">
        <dgm:presLayoutVars>
          <dgm:chPref val="3"/>
        </dgm:presLayoutVars>
      </dgm:prSet>
      <dgm:spPr/>
    </dgm:pt>
    <dgm:pt modelId="{A603B117-5F70-43EF-BD63-86DF40509992}" type="pres">
      <dgm:prSet presAssocID="{C6A27640-AFB7-4071-92C3-32580B6A7146}" presName="horzThree" presStyleCnt="0"/>
      <dgm:spPr/>
    </dgm:pt>
    <dgm:pt modelId="{44A61F34-AAFF-4E20-BB27-95481A409EE3}" type="pres">
      <dgm:prSet presAssocID="{E447282C-B9E5-4F41-BC2C-FE86E459F671}" presName="sibSpaceThree" presStyleCnt="0"/>
      <dgm:spPr/>
    </dgm:pt>
    <dgm:pt modelId="{C4FDE270-A369-4FA0-B920-7D784DCC4C61}" type="pres">
      <dgm:prSet presAssocID="{4B0020BC-196F-4DBB-BC0D-304C9BE5B03A}" presName="vertThree" presStyleCnt="0"/>
      <dgm:spPr/>
    </dgm:pt>
    <dgm:pt modelId="{B5F0F830-CD6C-416B-8D78-56E8289397E6}" type="pres">
      <dgm:prSet presAssocID="{4B0020BC-196F-4DBB-BC0D-304C9BE5B03A}" presName="txThree" presStyleLbl="node3" presStyleIdx="1" presStyleCnt="3">
        <dgm:presLayoutVars>
          <dgm:chPref val="3"/>
        </dgm:presLayoutVars>
      </dgm:prSet>
      <dgm:spPr/>
    </dgm:pt>
    <dgm:pt modelId="{9C0A74FF-42FC-4C5F-A6AB-E7D1854CFD47}" type="pres">
      <dgm:prSet presAssocID="{4B0020BC-196F-4DBB-BC0D-304C9BE5B03A}" presName="horzThree" presStyleCnt="0"/>
      <dgm:spPr/>
    </dgm:pt>
    <dgm:pt modelId="{B7ED35D4-2BFF-43B6-8384-0FF41E3453DA}" type="pres">
      <dgm:prSet presAssocID="{5A425B3A-095F-4662-8A3A-2411C8B96CA8}" presName="sibSpaceThree" presStyleCnt="0"/>
      <dgm:spPr/>
    </dgm:pt>
    <dgm:pt modelId="{41BCFFBF-8387-4D0F-80B0-E69E2777BA3D}" type="pres">
      <dgm:prSet presAssocID="{822B2628-C8D5-4346-924A-F80295A06971}" presName="vertThree" presStyleCnt="0"/>
      <dgm:spPr/>
    </dgm:pt>
    <dgm:pt modelId="{244AFDCB-070B-4D03-A06F-3A3543044E77}" type="pres">
      <dgm:prSet presAssocID="{822B2628-C8D5-4346-924A-F80295A06971}" presName="txThree" presStyleLbl="node3" presStyleIdx="2" presStyleCnt="3">
        <dgm:presLayoutVars>
          <dgm:chPref val="3"/>
        </dgm:presLayoutVars>
      </dgm:prSet>
      <dgm:spPr/>
    </dgm:pt>
    <dgm:pt modelId="{EF78B46C-79FA-497C-BBC5-887EC1E4AF69}" type="pres">
      <dgm:prSet presAssocID="{822B2628-C8D5-4346-924A-F80295A06971}" presName="horzThree" presStyleCnt="0"/>
      <dgm:spPr/>
    </dgm:pt>
  </dgm:ptLst>
  <dgm:cxnLst>
    <dgm:cxn modelId="{B2F4C821-D37A-44BF-8F91-AD07732BDD5E}" srcId="{49364688-3BCB-472D-A026-58D1B3407A6A}" destId="{F6DB2439-9E39-47D4-83B2-E1BBE8EF063E}" srcOrd="0" destOrd="0" parTransId="{1DE2AC18-C4EB-410D-A65D-3BAC451AB186}" sibTransId="{E659A2B2-88C4-4167-A91A-1556480911CD}"/>
    <dgm:cxn modelId="{F120CC38-FDA4-4E83-9ACC-5297226FBC8B}" srcId="{F6DB2439-9E39-47D4-83B2-E1BBE8EF063E}" destId="{36F62838-3665-4984-9718-2DBD0AC50AEA}" srcOrd="1" destOrd="0" parTransId="{6B7F6244-3D53-43F5-BF09-21CFC8CBCEFF}" sibTransId="{5FDC5323-F4E7-427C-9427-FE4329FD276B}"/>
    <dgm:cxn modelId="{75E15774-D074-457A-8470-A1ECA1D6783F}" srcId="{36F62838-3665-4984-9718-2DBD0AC50AEA}" destId="{822B2628-C8D5-4346-924A-F80295A06971}" srcOrd="2" destOrd="0" parTransId="{D81845AC-7966-4E33-9004-CA822BC1DC74}" sibTransId="{A11EFB47-1D41-4CD9-8F53-C67C20084C49}"/>
    <dgm:cxn modelId="{8DCD9978-EEF1-4A2C-AF30-9645634483FB}" type="presOf" srcId="{822B2628-C8D5-4346-924A-F80295A06971}" destId="{244AFDCB-070B-4D03-A06F-3A3543044E77}" srcOrd="0" destOrd="0" presId="urn:microsoft.com/office/officeart/2005/8/layout/hierarchy4"/>
    <dgm:cxn modelId="{7E6C3094-A094-4ACA-BABC-34B4070323E8}" type="presOf" srcId="{36F62838-3665-4984-9718-2DBD0AC50AEA}" destId="{96FC995E-2121-4BEF-A490-0E9FE12C2728}" srcOrd="0" destOrd="0" presId="urn:microsoft.com/office/officeart/2005/8/layout/hierarchy4"/>
    <dgm:cxn modelId="{7E837CA0-21AD-4F3A-AC28-D2B927D5C37E}" srcId="{36F62838-3665-4984-9718-2DBD0AC50AEA}" destId="{4B0020BC-196F-4DBB-BC0D-304C9BE5B03A}" srcOrd="1" destOrd="0" parTransId="{6985187C-3CFE-4AA3-A9D8-5A410E6DEBCC}" sibTransId="{5A425B3A-095F-4662-8A3A-2411C8B96CA8}"/>
    <dgm:cxn modelId="{C8944AA9-CAC7-404D-8A6B-1AF5B193147F}" type="presOf" srcId="{4B0020BC-196F-4DBB-BC0D-304C9BE5B03A}" destId="{B5F0F830-CD6C-416B-8D78-56E8289397E6}" srcOrd="0" destOrd="0" presId="urn:microsoft.com/office/officeart/2005/8/layout/hierarchy4"/>
    <dgm:cxn modelId="{39DAC4B5-EC56-41DC-BE8E-51D159099CC8}" type="presOf" srcId="{F6DB2439-9E39-47D4-83B2-E1BBE8EF063E}" destId="{54F27C83-7DE6-4327-91F6-34854D73DBCE}" srcOrd="0" destOrd="0" presId="urn:microsoft.com/office/officeart/2005/8/layout/hierarchy4"/>
    <dgm:cxn modelId="{AAD43CB6-E737-4C56-B0FA-F9B384F72EEE}" type="presOf" srcId="{49364688-3BCB-472D-A026-58D1B3407A6A}" destId="{98C39D4D-27C4-458E-A4FB-9994C2E8EB95}" srcOrd="0" destOrd="0" presId="urn:microsoft.com/office/officeart/2005/8/layout/hierarchy4"/>
    <dgm:cxn modelId="{11CB9EC0-3822-4274-9690-BEA664AE1B4E}" type="presOf" srcId="{4103D0E3-696A-4D88-98F1-09FF8407524A}" destId="{61132B24-C708-45E3-B05B-C9194DB3018B}" srcOrd="0" destOrd="0" presId="urn:microsoft.com/office/officeart/2005/8/layout/hierarchy4"/>
    <dgm:cxn modelId="{58C314C9-E51F-45A6-897B-B9DB83F5B8B1}" srcId="{36F62838-3665-4984-9718-2DBD0AC50AEA}" destId="{C6A27640-AFB7-4071-92C3-32580B6A7146}" srcOrd="0" destOrd="0" parTransId="{6DCB648D-868C-4731-971C-063E86526D5C}" sibTransId="{E447282C-B9E5-4F41-BC2C-FE86E459F671}"/>
    <dgm:cxn modelId="{884C8BD1-8504-4E88-88A8-578E54F0AF10}" type="presOf" srcId="{C6A27640-AFB7-4071-92C3-32580B6A7146}" destId="{F001A9A2-D031-457B-AB22-83A4E32EAC59}" srcOrd="0" destOrd="0" presId="urn:microsoft.com/office/officeart/2005/8/layout/hierarchy4"/>
    <dgm:cxn modelId="{10B2B1F2-B2BA-425C-9D54-ACB8F405A3DA}" srcId="{F6DB2439-9E39-47D4-83B2-E1BBE8EF063E}" destId="{4103D0E3-696A-4D88-98F1-09FF8407524A}" srcOrd="0" destOrd="0" parTransId="{2F1A99B7-406B-4BF4-9056-A56C8E12875F}" sibTransId="{E1E3012D-72A8-422A-8110-69CC476659B7}"/>
    <dgm:cxn modelId="{B8880A09-341F-4EC5-A5F2-34B24AC78E24}" type="presParOf" srcId="{98C39D4D-27C4-458E-A4FB-9994C2E8EB95}" destId="{66578E79-AB38-4A88-9377-88926904EC09}" srcOrd="0" destOrd="0" presId="urn:microsoft.com/office/officeart/2005/8/layout/hierarchy4"/>
    <dgm:cxn modelId="{7573746A-2D00-415F-BE0F-CF2E9D368764}" type="presParOf" srcId="{66578E79-AB38-4A88-9377-88926904EC09}" destId="{54F27C83-7DE6-4327-91F6-34854D73DBCE}" srcOrd="0" destOrd="0" presId="urn:microsoft.com/office/officeart/2005/8/layout/hierarchy4"/>
    <dgm:cxn modelId="{F21711EB-1A82-4EF7-B17A-DCB4CF212318}" type="presParOf" srcId="{66578E79-AB38-4A88-9377-88926904EC09}" destId="{46C0C6CB-88FB-4C3E-8289-AB2A3A5062C8}" srcOrd="1" destOrd="0" presId="urn:microsoft.com/office/officeart/2005/8/layout/hierarchy4"/>
    <dgm:cxn modelId="{B1942E2E-C349-43B1-8912-20061B0C09C5}" type="presParOf" srcId="{66578E79-AB38-4A88-9377-88926904EC09}" destId="{EEFA28BA-04C4-452B-8E33-EC688150227A}" srcOrd="2" destOrd="0" presId="urn:microsoft.com/office/officeart/2005/8/layout/hierarchy4"/>
    <dgm:cxn modelId="{EE9D1B89-C260-4374-BA33-71511F14E121}" type="presParOf" srcId="{EEFA28BA-04C4-452B-8E33-EC688150227A}" destId="{A9C2645F-D90D-4E49-906D-C8667547EEC7}" srcOrd="0" destOrd="0" presId="urn:microsoft.com/office/officeart/2005/8/layout/hierarchy4"/>
    <dgm:cxn modelId="{30E5958E-D750-48F5-A842-AD42484DC328}" type="presParOf" srcId="{A9C2645F-D90D-4E49-906D-C8667547EEC7}" destId="{61132B24-C708-45E3-B05B-C9194DB3018B}" srcOrd="0" destOrd="0" presId="urn:microsoft.com/office/officeart/2005/8/layout/hierarchy4"/>
    <dgm:cxn modelId="{977BDF36-B6F6-4248-96CC-5F71D50AC835}" type="presParOf" srcId="{A9C2645F-D90D-4E49-906D-C8667547EEC7}" destId="{A258ED28-2E0A-49DD-835B-05560F515899}" srcOrd="1" destOrd="0" presId="urn:microsoft.com/office/officeart/2005/8/layout/hierarchy4"/>
    <dgm:cxn modelId="{4FD8BD4E-B8CC-4E8E-B41E-B7E01C03BB5E}" type="presParOf" srcId="{EEFA28BA-04C4-452B-8E33-EC688150227A}" destId="{BE2D83E6-1E3F-4E00-9A7E-A971C179A1DC}" srcOrd="1" destOrd="0" presId="urn:microsoft.com/office/officeart/2005/8/layout/hierarchy4"/>
    <dgm:cxn modelId="{B3B2E709-EF0B-4ABE-BA7A-441A6DC2A673}" type="presParOf" srcId="{EEFA28BA-04C4-452B-8E33-EC688150227A}" destId="{CF52BF61-DF18-4B96-A3D1-0464FB1FDA8A}" srcOrd="2" destOrd="0" presId="urn:microsoft.com/office/officeart/2005/8/layout/hierarchy4"/>
    <dgm:cxn modelId="{1C369067-55E2-4DDD-ADCD-B975CF19CF83}" type="presParOf" srcId="{CF52BF61-DF18-4B96-A3D1-0464FB1FDA8A}" destId="{96FC995E-2121-4BEF-A490-0E9FE12C2728}" srcOrd="0" destOrd="0" presId="urn:microsoft.com/office/officeart/2005/8/layout/hierarchy4"/>
    <dgm:cxn modelId="{5211A58F-C4D8-4ABB-84AE-943DDAD86770}" type="presParOf" srcId="{CF52BF61-DF18-4B96-A3D1-0464FB1FDA8A}" destId="{5EFCAF18-604A-4363-8678-9529FE9DF21F}" srcOrd="1" destOrd="0" presId="urn:microsoft.com/office/officeart/2005/8/layout/hierarchy4"/>
    <dgm:cxn modelId="{2B51C40E-2FBD-43D6-8573-B3BB17B36C78}" type="presParOf" srcId="{CF52BF61-DF18-4B96-A3D1-0464FB1FDA8A}" destId="{874282A5-1C48-415F-A15E-0E0FDFC35778}" srcOrd="2" destOrd="0" presId="urn:microsoft.com/office/officeart/2005/8/layout/hierarchy4"/>
    <dgm:cxn modelId="{1FD92285-B910-413F-9C67-A8EE87B24B38}" type="presParOf" srcId="{874282A5-1C48-415F-A15E-0E0FDFC35778}" destId="{2AA5358B-2639-4E58-9715-CED3EF9FC057}" srcOrd="0" destOrd="0" presId="urn:microsoft.com/office/officeart/2005/8/layout/hierarchy4"/>
    <dgm:cxn modelId="{0CE48A02-EB67-4AF9-9392-554D675646A9}" type="presParOf" srcId="{2AA5358B-2639-4E58-9715-CED3EF9FC057}" destId="{F001A9A2-D031-457B-AB22-83A4E32EAC59}" srcOrd="0" destOrd="0" presId="urn:microsoft.com/office/officeart/2005/8/layout/hierarchy4"/>
    <dgm:cxn modelId="{4376DAF8-BDFF-4783-9A7A-997689680A43}" type="presParOf" srcId="{2AA5358B-2639-4E58-9715-CED3EF9FC057}" destId="{A603B117-5F70-43EF-BD63-86DF40509992}" srcOrd="1" destOrd="0" presId="urn:microsoft.com/office/officeart/2005/8/layout/hierarchy4"/>
    <dgm:cxn modelId="{3F449302-DFFF-41BB-90A3-D6A1A15A99EC}" type="presParOf" srcId="{874282A5-1C48-415F-A15E-0E0FDFC35778}" destId="{44A61F34-AAFF-4E20-BB27-95481A409EE3}" srcOrd="1" destOrd="0" presId="urn:microsoft.com/office/officeart/2005/8/layout/hierarchy4"/>
    <dgm:cxn modelId="{D8A2180B-B479-4FEC-BBD8-0D0F83915E26}" type="presParOf" srcId="{874282A5-1C48-415F-A15E-0E0FDFC35778}" destId="{C4FDE270-A369-4FA0-B920-7D784DCC4C61}" srcOrd="2" destOrd="0" presId="urn:microsoft.com/office/officeart/2005/8/layout/hierarchy4"/>
    <dgm:cxn modelId="{C884927D-1F18-4DD1-84FC-14328F266844}" type="presParOf" srcId="{C4FDE270-A369-4FA0-B920-7D784DCC4C61}" destId="{B5F0F830-CD6C-416B-8D78-56E8289397E6}" srcOrd="0" destOrd="0" presId="urn:microsoft.com/office/officeart/2005/8/layout/hierarchy4"/>
    <dgm:cxn modelId="{D112B078-8FB5-48DF-9DA2-957E693EE87B}" type="presParOf" srcId="{C4FDE270-A369-4FA0-B920-7D784DCC4C61}" destId="{9C0A74FF-42FC-4C5F-A6AB-E7D1854CFD47}" srcOrd="1" destOrd="0" presId="urn:microsoft.com/office/officeart/2005/8/layout/hierarchy4"/>
    <dgm:cxn modelId="{7DABAEBF-8588-4ADB-BA26-7BD8B3A3106B}" type="presParOf" srcId="{874282A5-1C48-415F-A15E-0E0FDFC35778}" destId="{B7ED35D4-2BFF-43B6-8384-0FF41E3453DA}" srcOrd="3" destOrd="0" presId="urn:microsoft.com/office/officeart/2005/8/layout/hierarchy4"/>
    <dgm:cxn modelId="{5C2372BD-DE96-4EFB-9362-814C0616B897}" type="presParOf" srcId="{874282A5-1C48-415F-A15E-0E0FDFC35778}" destId="{41BCFFBF-8387-4D0F-80B0-E69E2777BA3D}" srcOrd="4" destOrd="0" presId="urn:microsoft.com/office/officeart/2005/8/layout/hierarchy4"/>
    <dgm:cxn modelId="{730AF5AE-65D0-454A-BE50-307EC584E9DC}" type="presParOf" srcId="{41BCFFBF-8387-4D0F-80B0-E69E2777BA3D}" destId="{244AFDCB-070B-4D03-A06F-3A3543044E77}" srcOrd="0" destOrd="0" presId="urn:microsoft.com/office/officeart/2005/8/layout/hierarchy4"/>
    <dgm:cxn modelId="{122F001C-2CFE-43BE-A976-EBCA6AA4FF63}" type="presParOf" srcId="{41BCFFBF-8387-4D0F-80B0-E69E2777BA3D}" destId="{EF78B46C-79FA-497C-BBC5-887EC1E4AF6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364688-3BCB-472D-A026-58D1B3407A6A}"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GB"/>
        </a:p>
      </dgm:t>
    </dgm:pt>
    <dgm:pt modelId="{F6DB2439-9E39-47D4-83B2-E1BBE8EF063E}">
      <dgm:prSet phldrT="[Text]" custT="1"/>
      <dgm:spPr/>
      <dgm:t>
        <a:bodyPr/>
        <a:lstStyle/>
        <a:p>
          <a:r>
            <a:rPr lang="en-GB" sz="3000" b="1" dirty="0">
              <a:latin typeface="Arial" panose="020B0604020202020204" pitchFamily="34" charset="0"/>
              <a:cs typeface="Arial" panose="020B0604020202020204" pitchFamily="34" charset="0"/>
            </a:rPr>
            <a:t>Fatigue </a:t>
          </a:r>
        </a:p>
      </dgm:t>
    </dgm:pt>
    <dgm:pt modelId="{1DE2AC18-C4EB-410D-A65D-3BAC451AB186}" type="parTrans" cxnId="{B2F4C821-D37A-44BF-8F91-AD07732BDD5E}">
      <dgm:prSet/>
      <dgm:spPr/>
      <dgm:t>
        <a:bodyPr/>
        <a:lstStyle/>
        <a:p>
          <a:endParaRPr lang="en-GB"/>
        </a:p>
      </dgm:t>
    </dgm:pt>
    <dgm:pt modelId="{E659A2B2-88C4-4167-A91A-1556480911CD}" type="sibTrans" cxnId="{B2F4C821-D37A-44BF-8F91-AD07732BDD5E}">
      <dgm:prSet/>
      <dgm:spPr/>
      <dgm:t>
        <a:bodyPr/>
        <a:lstStyle/>
        <a:p>
          <a:endParaRPr lang="en-GB"/>
        </a:p>
      </dgm:t>
    </dgm:pt>
    <dgm:pt modelId="{4103D0E3-696A-4D88-98F1-09FF8407524A}">
      <dgm:prSet phldrT="[Text]" custT="1"/>
      <dgm:spPr/>
      <dgm:t>
        <a:bodyPr lIns="0" tIns="72000" rIns="0" bIns="72000"/>
        <a:lstStyle/>
        <a:p>
          <a:r>
            <a:rPr lang="en-GB" sz="2400" dirty="0">
              <a:latin typeface="Arial" panose="020B0604020202020204" pitchFamily="34" charset="0"/>
              <a:cs typeface="Arial" panose="020B0604020202020204" pitchFamily="34" charset="0"/>
            </a:rPr>
            <a:t>Low cycle</a:t>
          </a:r>
        </a:p>
      </dgm:t>
    </dgm:pt>
    <dgm:pt modelId="{2F1A99B7-406B-4BF4-9056-A56C8E12875F}" type="parTrans" cxnId="{10B2B1F2-B2BA-425C-9D54-ACB8F405A3DA}">
      <dgm:prSet/>
      <dgm:spPr/>
      <dgm:t>
        <a:bodyPr/>
        <a:lstStyle/>
        <a:p>
          <a:endParaRPr lang="en-GB"/>
        </a:p>
      </dgm:t>
    </dgm:pt>
    <dgm:pt modelId="{E1E3012D-72A8-422A-8110-69CC476659B7}" type="sibTrans" cxnId="{10B2B1F2-B2BA-425C-9D54-ACB8F405A3DA}">
      <dgm:prSet/>
      <dgm:spPr/>
      <dgm:t>
        <a:bodyPr/>
        <a:lstStyle/>
        <a:p>
          <a:endParaRPr lang="en-GB"/>
        </a:p>
      </dgm:t>
    </dgm:pt>
    <dgm:pt modelId="{36F62838-3665-4984-9718-2DBD0AC50AEA}">
      <dgm:prSet phldrT="[Text]" custT="1"/>
      <dgm:spPr/>
      <dgm:t>
        <a:bodyPr/>
        <a:lstStyle/>
        <a:p>
          <a:r>
            <a:rPr lang="en-GB" sz="2400" dirty="0">
              <a:latin typeface="Arial" panose="020B0604020202020204" pitchFamily="34" charset="0"/>
              <a:cs typeface="Arial" panose="020B0604020202020204" pitchFamily="34" charset="0"/>
            </a:rPr>
            <a:t>High cycle </a:t>
          </a:r>
        </a:p>
        <a:p>
          <a:r>
            <a:rPr lang="en-GB" sz="2400" dirty="0">
              <a:latin typeface="Arial" panose="020B0604020202020204" pitchFamily="34" charset="0"/>
              <a:cs typeface="Arial" panose="020B0604020202020204" pitchFamily="34" charset="0"/>
            </a:rPr>
            <a:t>(&gt;10</a:t>
          </a:r>
          <a:r>
            <a:rPr lang="en-GB" sz="2400" baseline="30000" dirty="0">
              <a:latin typeface="Arial" panose="020B0604020202020204" pitchFamily="34" charset="0"/>
              <a:cs typeface="Arial" panose="020B0604020202020204" pitchFamily="34" charset="0"/>
            </a:rPr>
            <a:t>5</a:t>
          </a:r>
          <a:r>
            <a:rPr lang="en-GB" sz="2400" dirty="0">
              <a:latin typeface="Arial" panose="020B0604020202020204" pitchFamily="34" charset="0"/>
              <a:cs typeface="Arial" panose="020B0604020202020204" pitchFamily="34" charset="0"/>
            </a:rPr>
            <a:t> cycles)</a:t>
          </a:r>
          <a:endParaRPr lang="en-GB" sz="4000" dirty="0">
            <a:latin typeface="Arial" panose="020B0604020202020204" pitchFamily="34" charset="0"/>
            <a:cs typeface="Arial" panose="020B0604020202020204" pitchFamily="34" charset="0"/>
          </a:endParaRPr>
        </a:p>
      </dgm:t>
    </dgm:pt>
    <dgm:pt modelId="{6B7F6244-3D53-43F5-BF09-21CFC8CBCEFF}" type="parTrans" cxnId="{F120CC38-FDA4-4E83-9ACC-5297226FBC8B}">
      <dgm:prSet/>
      <dgm:spPr/>
      <dgm:t>
        <a:bodyPr/>
        <a:lstStyle/>
        <a:p>
          <a:endParaRPr lang="en-GB"/>
        </a:p>
      </dgm:t>
    </dgm:pt>
    <dgm:pt modelId="{5FDC5323-F4E7-427C-9427-FE4329FD276B}" type="sibTrans" cxnId="{F120CC38-FDA4-4E83-9ACC-5297226FBC8B}">
      <dgm:prSet/>
      <dgm:spPr/>
      <dgm:t>
        <a:bodyPr/>
        <a:lstStyle/>
        <a:p>
          <a:endParaRPr lang="en-GB"/>
        </a:p>
      </dgm:t>
    </dgm:pt>
    <dgm:pt modelId="{98C39D4D-27C4-458E-A4FB-9994C2E8EB95}" type="pres">
      <dgm:prSet presAssocID="{49364688-3BCB-472D-A026-58D1B3407A6A}" presName="Name0" presStyleCnt="0">
        <dgm:presLayoutVars>
          <dgm:chPref val="1"/>
          <dgm:dir/>
          <dgm:animOne val="branch"/>
          <dgm:animLvl val="lvl"/>
          <dgm:resizeHandles/>
        </dgm:presLayoutVars>
      </dgm:prSet>
      <dgm:spPr/>
    </dgm:pt>
    <dgm:pt modelId="{66578E79-AB38-4A88-9377-88926904EC09}" type="pres">
      <dgm:prSet presAssocID="{F6DB2439-9E39-47D4-83B2-E1BBE8EF063E}" presName="vertOne" presStyleCnt="0"/>
      <dgm:spPr/>
    </dgm:pt>
    <dgm:pt modelId="{54F27C83-7DE6-4327-91F6-34854D73DBCE}" type="pres">
      <dgm:prSet presAssocID="{F6DB2439-9E39-47D4-83B2-E1BBE8EF063E}" presName="txOne" presStyleLbl="node0" presStyleIdx="0" presStyleCnt="1" custLinFactNeighborX="-37" custLinFactNeighborY="-7093">
        <dgm:presLayoutVars>
          <dgm:chPref val="3"/>
        </dgm:presLayoutVars>
      </dgm:prSet>
      <dgm:spPr/>
    </dgm:pt>
    <dgm:pt modelId="{46C0C6CB-88FB-4C3E-8289-AB2A3A5062C8}" type="pres">
      <dgm:prSet presAssocID="{F6DB2439-9E39-47D4-83B2-E1BBE8EF063E}" presName="parTransOne" presStyleCnt="0"/>
      <dgm:spPr/>
    </dgm:pt>
    <dgm:pt modelId="{EEFA28BA-04C4-452B-8E33-EC688150227A}" type="pres">
      <dgm:prSet presAssocID="{F6DB2439-9E39-47D4-83B2-E1BBE8EF063E}" presName="horzOne" presStyleCnt="0"/>
      <dgm:spPr/>
    </dgm:pt>
    <dgm:pt modelId="{A9C2645F-D90D-4E49-906D-C8667547EEC7}" type="pres">
      <dgm:prSet presAssocID="{4103D0E3-696A-4D88-98F1-09FF8407524A}" presName="vertTwo" presStyleCnt="0"/>
      <dgm:spPr/>
    </dgm:pt>
    <dgm:pt modelId="{61132B24-C708-45E3-B05B-C9194DB3018B}" type="pres">
      <dgm:prSet presAssocID="{4103D0E3-696A-4D88-98F1-09FF8407524A}" presName="txTwo" presStyleLbl="node2" presStyleIdx="0" presStyleCnt="2">
        <dgm:presLayoutVars>
          <dgm:chPref val="3"/>
        </dgm:presLayoutVars>
      </dgm:prSet>
      <dgm:spPr/>
    </dgm:pt>
    <dgm:pt modelId="{A258ED28-2E0A-49DD-835B-05560F515899}" type="pres">
      <dgm:prSet presAssocID="{4103D0E3-696A-4D88-98F1-09FF8407524A}" presName="horzTwo" presStyleCnt="0"/>
      <dgm:spPr/>
    </dgm:pt>
    <dgm:pt modelId="{BE2D83E6-1E3F-4E00-9A7E-A971C179A1DC}" type="pres">
      <dgm:prSet presAssocID="{E1E3012D-72A8-422A-8110-69CC476659B7}" presName="sibSpaceTwo" presStyleCnt="0"/>
      <dgm:spPr/>
    </dgm:pt>
    <dgm:pt modelId="{CF52BF61-DF18-4B96-A3D1-0464FB1FDA8A}" type="pres">
      <dgm:prSet presAssocID="{36F62838-3665-4984-9718-2DBD0AC50AEA}" presName="vertTwo" presStyleCnt="0"/>
      <dgm:spPr/>
    </dgm:pt>
    <dgm:pt modelId="{96FC995E-2121-4BEF-A490-0E9FE12C2728}" type="pres">
      <dgm:prSet presAssocID="{36F62838-3665-4984-9718-2DBD0AC50AEA}" presName="txTwo" presStyleLbl="node2" presStyleIdx="1" presStyleCnt="2">
        <dgm:presLayoutVars>
          <dgm:chPref val="3"/>
        </dgm:presLayoutVars>
      </dgm:prSet>
      <dgm:spPr/>
    </dgm:pt>
    <dgm:pt modelId="{874282A5-1C48-415F-A15E-0E0FDFC35778}" type="pres">
      <dgm:prSet presAssocID="{36F62838-3665-4984-9718-2DBD0AC50AEA}" presName="horzTwo" presStyleCnt="0"/>
      <dgm:spPr/>
    </dgm:pt>
  </dgm:ptLst>
  <dgm:cxnLst>
    <dgm:cxn modelId="{B2F4C821-D37A-44BF-8F91-AD07732BDD5E}" srcId="{49364688-3BCB-472D-A026-58D1B3407A6A}" destId="{F6DB2439-9E39-47D4-83B2-E1BBE8EF063E}" srcOrd="0" destOrd="0" parTransId="{1DE2AC18-C4EB-410D-A65D-3BAC451AB186}" sibTransId="{E659A2B2-88C4-4167-A91A-1556480911CD}"/>
    <dgm:cxn modelId="{F120CC38-FDA4-4E83-9ACC-5297226FBC8B}" srcId="{F6DB2439-9E39-47D4-83B2-E1BBE8EF063E}" destId="{36F62838-3665-4984-9718-2DBD0AC50AEA}" srcOrd="1" destOrd="0" parTransId="{6B7F6244-3D53-43F5-BF09-21CFC8CBCEFF}" sibTransId="{5FDC5323-F4E7-427C-9427-FE4329FD276B}"/>
    <dgm:cxn modelId="{7E6C3094-A094-4ACA-BABC-34B4070323E8}" type="presOf" srcId="{36F62838-3665-4984-9718-2DBD0AC50AEA}" destId="{96FC995E-2121-4BEF-A490-0E9FE12C2728}" srcOrd="0" destOrd="0" presId="urn:microsoft.com/office/officeart/2005/8/layout/hierarchy4"/>
    <dgm:cxn modelId="{39DAC4B5-EC56-41DC-BE8E-51D159099CC8}" type="presOf" srcId="{F6DB2439-9E39-47D4-83B2-E1BBE8EF063E}" destId="{54F27C83-7DE6-4327-91F6-34854D73DBCE}" srcOrd="0" destOrd="0" presId="urn:microsoft.com/office/officeart/2005/8/layout/hierarchy4"/>
    <dgm:cxn modelId="{AAD43CB6-E737-4C56-B0FA-F9B384F72EEE}" type="presOf" srcId="{49364688-3BCB-472D-A026-58D1B3407A6A}" destId="{98C39D4D-27C4-458E-A4FB-9994C2E8EB95}" srcOrd="0" destOrd="0" presId="urn:microsoft.com/office/officeart/2005/8/layout/hierarchy4"/>
    <dgm:cxn modelId="{11CB9EC0-3822-4274-9690-BEA664AE1B4E}" type="presOf" srcId="{4103D0E3-696A-4D88-98F1-09FF8407524A}" destId="{61132B24-C708-45E3-B05B-C9194DB3018B}" srcOrd="0" destOrd="0" presId="urn:microsoft.com/office/officeart/2005/8/layout/hierarchy4"/>
    <dgm:cxn modelId="{10B2B1F2-B2BA-425C-9D54-ACB8F405A3DA}" srcId="{F6DB2439-9E39-47D4-83B2-E1BBE8EF063E}" destId="{4103D0E3-696A-4D88-98F1-09FF8407524A}" srcOrd="0" destOrd="0" parTransId="{2F1A99B7-406B-4BF4-9056-A56C8E12875F}" sibTransId="{E1E3012D-72A8-422A-8110-69CC476659B7}"/>
    <dgm:cxn modelId="{B8880A09-341F-4EC5-A5F2-34B24AC78E24}" type="presParOf" srcId="{98C39D4D-27C4-458E-A4FB-9994C2E8EB95}" destId="{66578E79-AB38-4A88-9377-88926904EC09}" srcOrd="0" destOrd="0" presId="urn:microsoft.com/office/officeart/2005/8/layout/hierarchy4"/>
    <dgm:cxn modelId="{7573746A-2D00-415F-BE0F-CF2E9D368764}" type="presParOf" srcId="{66578E79-AB38-4A88-9377-88926904EC09}" destId="{54F27C83-7DE6-4327-91F6-34854D73DBCE}" srcOrd="0" destOrd="0" presId="urn:microsoft.com/office/officeart/2005/8/layout/hierarchy4"/>
    <dgm:cxn modelId="{F21711EB-1A82-4EF7-B17A-DCB4CF212318}" type="presParOf" srcId="{66578E79-AB38-4A88-9377-88926904EC09}" destId="{46C0C6CB-88FB-4C3E-8289-AB2A3A5062C8}" srcOrd="1" destOrd="0" presId="urn:microsoft.com/office/officeart/2005/8/layout/hierarchy4"/>
    <dgm:cxn modelId="{B1942E2E-C349-43B1-8912-20061B0C09C5}" type="presParOf" srcId="{66578E79-AB38-4A88-9377-88926904EC09}" destId="{EEFA28BA-04C4-452B-8E33-EC688150227A}" srcOrd="2" destOrd="0" presId="urn:microsoft.com/office/officeart/2005/8/layout/hierarchy4"/>
    <dgm:cxn modelId="{EE9D1B89-C260-4374-BA33-71511F14E121}" type="presParOf" srcId="{EEFA28BA-04C4-452B-8E33-EC688150227A}" destId="{A9C2645F-D90D-4E49-906D-C8667547EEC7}" srcOrd="0" destOrd="0" presId="urn:microsoft.com/office/officeart/2005/8/layout/hierarchy4"/>
    <dgm:cxn modelId="{30E5958E-D750-48F5-A842-AD42484DC328}" type="presParOf" srcId="{A9C2645F-D90D-4E49-906D-C8667547EEC7}" destId="{61132B24-C708-45E3-B05B-C9194DB3018B}" srcOrd="0" destOrd="0" presId="urn:microsoft.com/office/officeart/2005/8/layout/hierarchy4"/>
    <dgm:cxn modelId="{977BDF36-B6F6-4248-96CC-5F71D50AC835}" type="presParOf" srcId="{A9C2645F-D90D-4E49-906D-C8667547EEC7}" destId="{A258ED28-2E0A-49DD-835B-05560F515899}" srcOrd="1" destOrd="0" presId="urn:microsoft.com/office/officeart/2005/8/layout/hierarchy4"/>
    <dgm:cxn modelId="{4FD8BD4E-B8CC-4E8E-B41E-B7E01C03BB5E}" type="presParOf" srcId="{EEFA28BA-04C4-452B-8E33-EC688150227A}" destId="{BE2D83E6-1E3F-4E00-9A7E-A971C179A1DC}" srcOrd="1" destOrd="0" presId="urn:microsoft.com/office/officeart/2005/8/layout/hierarchy4"/>
    <dgm:cxn modelId="{B3B2E709-EF0B-4ABE-BA7A-441A6DC2A673}" type="presParOf" srcId="{EEFA28BA-04C4-452B-8E33-EC688150227A}" destId="{CF52BF61-DF18-4B96-A3D1-0464FB1FDA8A}" srcOrd="2" destOrd="0" presId="urn:microsoft.com/office/officeart/2005/8/layout/hierarchy4"/>
    <dgm:cxn modelId="{1C369067-55E2-4DDD-ADCD-B975CF19CF83}" type="presParOf" srcId="{CF52BF61-DF18-4B96-A3D1-0464FB1FDA8A}" destId="{96FC995E-2121-4BEF-A490-0E9FE12C2728}" srcOrd="0" destOrd="0" presId="urn:microsoft.com/office/officeart/2005/8/layout/hierarchy4"/>
    <dgm:cxn modelId="{2B51C40E-2FBD-43D6-8573-B3BB17B36C78}" type="presParOf" srcId="{CF52BF61-DF18-4B96-A3D1-0464FB1FDA8A}" destId="{874282A5-1C48-415F-A15E-0E0FDFC3577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364688-3BCB-472D-A026-58D1B3407A6A}" type="doc">
      <dgm:prSet loTypeId="urn:microsoft.com/office/officeart/2005/8/layout/hierarchy4" loCatId="hierarchy" qsTypeId="urn:microsoft.com/office/officeart/2005/8/quickstyle/3d1" qsCatId="3D" csTypeId="urn:microsoft.com/office/officeart/2005/8/colors/accent1_2" csCatId="accent1" phldr="1"/>
      <dgm:spPr/>
      <dgm:t>
        <a:bodyPr/>
        <a:lstStyle/>
        <a:p>
          <a:endParaRPr lang="en-GB"/>
        </a:p>
      </dgm:t>
    </dgm:pt>
    <dgm:pt modelId="{F6DB2439-9E39-47D4-83B2-E1BBE8EF063E}">
      <dgm:prSet phldrT="[Text]" custT="1"/>
      <dgm:spPr/>
      <dgm:t>
        <a:bodyPr/>
        <a:lstStyle/>
        <a:p>
          <a:r>
            <a:rPr lang="en-GB" sz="3000" b="1" dirty="0">
              <a:latin typeface="Arial" panose="020B0604020202020204" pitchFamily="34" charset="0"/>
              <a:cs typeface="Arial" panose="020B0604020202020204" pitchFamily="34" charset="0"/>
            </a:rPr>
            <a:t>Optimisation </a:t>
          </a:r>
        </a:p>
      </dgm:t>
    </dgm:pt>
    <dgm:pt modelId="{1DE2AC18-C4EB-410D-A65D-3BAC451AB186}" type="parTrans" cxnId="{B2F4C821-D37A-44BF-8F91-AD07732BDD5E}">
      <dgm:prSet/>
      <dgm:spPr/>
      <dgm:t>
        <a:bodyPr/>
        <a:lstStyle/>
        <a:p>
          <a:endParaRPr lang="en-GB"/>
        </a:p>
      </dgm:t>
    </dgm:pt>
    <dgm:pt modelId="{E659A2B2-88C4-4167-A91A-1556480911CD}" type="sibTrans" cxnId="{B2F4C821-D37A-44BF-8F91-AD07732BDD5E}">
      <dgm:prSet/>
      <dgm:spPr/>
      <dgm:t>
        <a:bodyPr/>
        <a:lstStyle/>
        <a:p>
          <a:endParaRPr lang="en-GB"/>
        </a:p>
      </dgm:t>
    </dgm:pt>
    <dgm:pt modelId="{4103D0E3-696A-4D88-98F1-09FF8407524A}">
      <dgm:prSet phldrT="[Text]" custT="1"/>
      <dgm:spPr/>
      <dgm:t>
        <a:bodyPr lIns="0" tIns="72000" rIns="0" bIns="72000"/>
        <a:lstStyle/>
        <a:p>
          <a:r>
            <a:rPr lang="en-GB" sz="2400" dirty="0">
              <a:latin typeface="Arial" panose="020B0604020202020204" pitchFamily="34" charset="0"/>
              <a:cs typeface="Arial" panose="020B0604020202020204" pitchFamily="34" charset="0"/>
            </a:rPr>
            <a:t>Geometrical parameters</a:t>
          </a:r>
        </a:p>
      </dgm:t>
    </dgm:pt>
    <dgm:pt modelId="{2F1A99B7-406B-4BF4-9056-A56C8E12875F}" type="parTrans" cxnId="{10B2B1F2-B2BA-425C-9D54-ACB8F405A3DA}">
      <dgm:prSet/>
      <dgm:spPr/>
      <dgm:t>
        <a:bodyPr/>
        <a:lstStyle/>
        <a:p>
          <a:endParaRPr lang="en-GB"/>
        </a:p>
      </dgm:t>
    </dgm:pt>
    <dgm:pt modelId="{E1E3012D-72A8-422A-8110-69CC476659B7}" type="sibTrans" cxnId="{10B2B1F2-B2BA-425C-9D54-ACB8F405A3DA}">
      <dgm:prSet/>
      <dgm:spPr/>
      <dgm:t>
        <a:bodyPr/>
        <a:lstStyle/>
        <a:p>
          <a:endParaRPr lang="en-GB"/>
        </a:p>
      </dgm:t>
    </dgm:pt>
    <dgm:pt modelId="{36F62838-3665-4984-9718-2DBD0AC50AEA}">
      <dgm:prSet phldrT="[Text]" custT="1"/>
      <dgm:spPr/>
      <dgm:t>
        <a:bodyPr/>
        <a:lstStyle/>
        <a:p>
          <a:r>
            <a:rPr lang="en-GB" sz="2400" dirty="0">
              <a:latin typeface="Arial" panose="020B0604020202020204" pitchFamily="34" charset="0"/>
              <a:cs typeface="Arial" panose="020B0604020202020204" pitchFamily="34" charset="0"/>
            </a:rPr>
            <a:t>Shape optimisation</a:t>
          </a:r>
          <a:endParaRPr lang="en-GB" sz="4000" dirty="0">
            <a:latin typeface="Arial" panose="020B0604020202020204" pitchFamily="34" charset="0"/>
            <a:cs typeface="Arial" panose="020B0604020202020204" pitchFamily="34" charset="0"/>
          </a:endParaRPr>
        </a:p>
      </dgm:t>
    </dgm:pt>
    <dgm:pt modelId="{6B7F6244-3D53-43F5-BF09-21CFC8CBCEFF}" type="parTrans" cxnId="{F120CC38-FDA4-4E83-9ACC-5297226FBC8B}">
      <dgm:prSet/>
      <dgm:spPr/>
      <dgm:t>
        <a:bodyPr/>
        <a:lstStyle/>
        <a:p>
          <a:endParaRPr lang="en-GB"/>
        </a:p>
      </dgm:t>
    </dgm:pt>
    <dgm:pt modelId="{5FDC5323-F4E7-427C-9427-FE4329FD276B}" type="sibTrans" cxnId="{F120CC38-FDA4-4E83-9ACC-5297226FBC8B}">
      <dgm:prSet/>
      <dgm:spPr/>
      <dgm:t>
        <a:bodyPr/>
        <a:lstStyle/>
        <a:p>
          <a:endParaRPr lang="en-GB"/>
        </a:p>
      </dgm:t>
    </dgm:pt>
    <dgm:pt modelId="{98C39D4D-27C4-458E-A4FB-9994C2E8EB95}" type="pres">
      <dgm:prSet presAssocID="{49364688-3BCB-472D-A026-58D1B3407A6A}" presName="Name0" presStyleCnt="0">
        <dgm:presLayoutVars>
          <dgm:chPref val="1"/>
          <dgm:dir/>
          <dgm:animOne val="branch"/>
          <dgm:animLvl val="lvl"/>
          <dgm:resizeHandles/>
        </dgm:presLayoutVars>
      </dgm:prSet>
      <dgm:spPr/>
    </dgm:pt>
    <dgm:pt modelId="{66578E79-AB38-4A88-9377-88926904EC09}" type="pres">
      <dgm:prSet presAssocID="{F6DB2439-9E39-47D4-83B2-E1BBE8EF063E}" presName="vertOne" presStyleCnt="0"/>
      <dgm:spPr/>
    </dgm:pt>
    <dgm:pt modelId="{54F27C83-7DE6-4327-91F6-34854D73DBCE}" type="pres">
      <dgm:prSet presAssocID="{F6DB2439-9E39-47D4-83B2-E1BBE8EF063E}" presName="txOne" presStyleLbl="node0" presStyleIdx="0" presStyleCnt="1" custLinFactNeighborX="-37" custLinFactNeighborY="-7093">
        <dgm:presLayoutVars>
          <dgm:chPref val="3"/>
        </dgm:presLayoutVars>
      </dgm:prSet>
      <dgm:spPr/>
    </dgm:pt>
    <dgm:pt modelId="{46C0C6CB-88FB-4C3E-8289-AB2A3A5062C8}" type="pres">
      <dgm:prSet presAssocID="{F6DB2439-9E39-47D4-83B2-E1BBE8EF063E}" presName="parTransOne" presStyleCnt="0"/>
      <dgm:spPr/>
    </dgm:pt>
    <dgm:pt modelId="{EEFA28BA-04C4-452B-8E33-EC688150227A}" type="pres">
      <dgm:prSet presAssocID="{F6DB2439-9E39-47D4-83B2-E1BBE8EF063E}" presName="horzOne" presStyleCnt="0"/>
      <dgm:spPr/>
    </dgm:pt>
    <dgm:pt modelId="{A9C2645F-D90D-4E49-906D-C8667547EEC7}" type="pres">
      <dgm:prSet presAssocID="{4103D0E3-696A-4D88-98F1-09FF8407524A}" presName="vertTwo" presStyleCnt="0"/>
      <dgm:spPr/>
    </dgm:pt>
    <dgm:pt modelId="{61132B24-C708-45E3-B05B-C9194DB3018B}" type="pres">
      <dgm:prSet presAssocID="{4103D0E3-696A-4D88-98F1-09FF8407524A}" presName="txTwo" presStyleLbl="node2" presStyleIdx="0" presStyleCnt="2">
        <dgm:presLayoutVars>
          <dgm:chPref val="3"/>
        </dgm:presLayoutVars>
      </dgm:prSet>
      <dgm:spPr/>
    </dgm:pt>
    <dgm:pt modelId="{A258ED28-2E0A-49DD-835B-05560F515899}" type="pres">
      <dgm:prSet presAssocID="{4103D0E3-696A-4D88-98F1-09FF8407524A}" presName="horzTwo" presStyleCnt="0"/>
      <dgm:spPr/>
    </dgm:pt>
    <dgm:pt modelId="{BE2D83E6-1E3F-4E00-9A7E-A971C179A1DC}" type="pres">
      <dgm:prSet presAssocID="{E1E3012D-72A8-422A-8110-69CC476659B7}" presName="sibSpaceTwo" presStyleCnt="0"/>
      <dgm:spPr/>
    </dgm:pt>
    <dgm:pt modelId="{CF52BF61-DF18-4B96-A3D1-0464FB1FDA8A}" type="pres">
      <dgm:prSet presAssocID="{36F62838-3665-4984-9718-2DBD0AC50AEA}" presName="vertTwo" presStyleCnt="0"/>
      <dgm:spPr/>
    </dgm:pt>
    <dgm:pt modelId="{96FC995E-2121-4BEF-A490-0E9FE12C2728}" type="pres">
      <dgm:prSet presAssocID="{36F62838-3665-4984-9718-2DBD0AC50AEA}" presName="txTwo" presStyleLbl="node2" presStyleIdx="1" presStyleCnt="2">
        <dgm:presLayoutVars>
          <dgm:chPref val="3"/>
        </dgm:presLayoutVars>
      </dgm:prSet>
      <dgm:spPr/>
    </dgm:pt>
    <dgm:pt modelId="{874282A5-1C48-415F-A15E-0E0FDFC35778}" type="pres">
      <dgm:prSet presAssocID="{36F62838-3665-4984-9718-2DBD0AC50AEA}" presName="horzTwo" presStyleCnt="0"/>
      <dgm:spPr/>
    </dgm:pt>
  </dgm:ptLst>
  <dgm:cxnLst>
    <dgm:cxn modelId="{B2F4C821-D37A-44BF-8F91-AD07732BDD5E}" srcId="{49364688-3BCB-472D-A026-58D1B3407A6A}" destId="{F6DB2439-9E39-47D4-83B2-E1BBE8EF063E}" srcOrd="0" destOrd="0" parTransId="{1DE2AC18-C4EB-410D-A65D-3BAC451AB186}" sibTransId="{E659A2B2-88C4-4167-A91A-1556480911CD}"/>
    <dgm:cxn modelId="{F120CC38-FDA4-4E83-9ACC-5297226FBC8B}" srcId="{F6DB2439-9E39-47D4-83B2-E1BBE8EF063E}" destId="{36F62838-3665-4984-9718-2DBD0AC50AEA}" srcOrd="1" destOrd="0" parTransId="{6B7F6244-3D53-43F5-BF09-21CFC8CBCEFF}" sibTransId="{5FDC5323-F4E7-427C-9427-FE4329FD276B}"/>
    <dgm:cxn modelId="{7E6C3094-A094-4ACA-BABC-34B4070323E8}" type="presOf" srcId="{36F62838-3665-4984-9718-2DBD0AC50AEA}" destId="{96FC995E-2121-4BEF-A490-0E9FE12C2728}" srcOrd="0" destOrd="0" presId="urn:microsoft.com/office/officeart/2005/8/layout/hierarchy4"/>
    <dgm:cxn modelId="{39DAC4B5-EC56-41DC-BE8E-51D159099CC8}" type="presOf" srcId="{F6DB2439-9E39-47D4-83B2-E1BBE8EF063E}" destId="{54F27C83-7DE6-4327-91F6-34854D73DBCE}" srcOrd="0" destOrd="0" presId="urn:microsoft.com/office/officeart/2005/8/layout/hierarchy4"/>
    <dgm:cxn modelId="{AAD43CB6-E737-4C56-B0FA-F9B384F72EEE}" type="presOf" srcId="{49364688-3BCB-472D-A026-58D1B3407A6A}" destId="{98C39D4D-27C4-458E-A4FB-9994C2E8EB95}" srcOrd="0" destOrd="0" presId="urn:microsoft.com/office/officeart/2005/8/layout/hierarchy4"/>
    <dgm:cxn modelId="{11CB9EC0-3822-4274-9690-BEA664AE1B4E}" type="presOf" srcId="{4103D0E3-696A-4D88-98F1-09FF8407524A}" destId="{61132B24-C708-45E3-B05B-C9194DB3018B}" srcOrd="0" destOrd="0" presId="urn:microsoft.com/office/officeart/2005/8/layout/hierarchy4"/>
    <dgm:cxn modelId="{10B2B1F2-B2BA-425C-9D54-ACB8F405A3DA}" srcId="{F6DB2439-9E39-47D4-83B2-E1BBE8EF063E}" destId="{4103D0E3-696A-4D88-98F1-09FF8407524A}" srcOrd="0" destOrd="0" parTransId="{2F1A99B7-406B-4BF4-9056-A56C8E12875F}" sibTransId="{E1E3012D-72A8-422A-8110-69CC476659B7}"/>
    <dgm:cxn modelId="{B8880A09-341F-4EC5-A5F2-34B24AC78E24}" type="presParOf" srcId="{98C39D4D-27C4-458E-A4FB-9994C2E8EB95}" destId="{66578E79-AB38-4A88-9377-88926904EC09}" srcOrd="0" destOrd="0" presId="urn:microsoft.com/office/officeart/2005/8/layout/hierarchy4"/>
    <dgm:cxn modelId="{7573746A-2D00-415F-BE0F-CF2E9D368764}" type="presParOf" srcId="{66578E79-AB38-4A88-9377-88926904EC09}" destId="{54F27C83-7DE6-4327-91F6-34854D73DBCE}" srcOrd="0" destOrd="0" presId="urn:microsoft.com/office/officeart/2005/8/layout/hierarchy4"/>
    <dgm:cxn modelId="{F21711EB-1A82-4EF7-B17A-DCB4CF212318}" type="presParOf" srcId="{66578E79-AB38-4A88-9377-88926904EC09}" destId="{46C0C6CB-88FB-4C3E-8289-AB2A3A5062C8}" srcOrd="1" destOrd="0" presId="urn:microsoft.com/office/officeart/2005/8/layout/hierarchy4"/>
    <dgm:cxn modelId="{B1942E2E-C349-43B1-8912-20061B0C09C5}" type="presParOf" srcId="{66578E79-AB38-4A88-9377-88926904EC09}" destId="{EEFA28BA-04C4-452B-8E33-EC688150227A}" srcOrd="2" destOrd="0" presId="urn:microsoft.com/office/officeart/2005/8/layout/hierarchy4"/>
    <dgm:cxn modelId="{EE9D1B89-C260-4374-BA33-71511F14E121}" type="presParOf" srcId="{EEFA28BA-04C4-452B-8E33-EC688150227A}" destId="{A9C2645F-D90D-4E49-906D-C8667547EEC7}" srcOrd="0" destOrd="0" presId="urn:microsoft.com/office/officeart/2005/8/layout/hierarchy4"/>
    <dgm:cxn modelId="{30E5958E-D750-48F5-A842-AD42484DC328}" type="presParOf" srcId="{A9C2645F-D90D-4E49-906D-C8667547EEC7}" destId="{61132B24-C708-45E3-B05B-C9194DB3018B}" srcOrd="0" destOrd="0" presId="urn:microsoft.com/office/officeart/2005/8/layout/hierarchy4"/>
    <dgm:cxn modelId="{977BDF36-B6F6-4248-96CC-5F71D50AC835}" type="presParOf" srcId="{A9C2645F-D90D-4E49-906D-C8667547EEC7}" destId="{A258ED28-2E0A-49DD-835B-05560F515899}" srcOrd="1" destOrd="0" presId="urn:microsoft.com/office/officeart/2005/8/layout/hierarchy4"/>
    <dgm:cxn modelId="{4FD8BD4E-B8CC-4E8E-B41E-B7E01C03BB5E}" type="presParOf" srcId="{EEFA28BA-04C4-452B-8E33-EC688150227A}" destId="{BE2D83E6-1E3F-4E00-9A7E-A971C179A1DC}" srcOrd="1" destOrd="0" presId="urn:microsoft.com/office/officeart/2005/8/layout/hierarchy4"/>
    <dgm:cxn modelId="{B3B2E709-EF0B-4ABE-BA7A-441A6DC2A673}" type="presParOf" srcId="{EEFA28BA-04C4-452B-8E33-EC688150227A}" destId="{CF52BF61-DF18-4B96-A3D1-0464FB1FDA8A}" srcOrd="2" destOrd="0" presId="urn:microsoft.com/office/officeart/2005/8/layout/hierarchy4"/>
    <dgm:cxn modelId="{1C369067-55E2-4DDD-ADCD-B975CF19CF83}" type="presParOf" srcId="{CF52BF61-DF18-4B96-A3D1-0464FB1FDA8A}" destId="{96FC995E-2121-4BEF-A490-0E9FE12C2728}" srcOrd="0" destOrd="0" presId="urn:microsoft.com/office/officeart/2005/8/layout/hierarchy4"/>
    <dgm:cxn modelId="{2B51C40E-2FBD-43D6-8573-B3BB17B36C78}" type="presParOf" srcId="{CF52BF61-DF18-4B96-A3D1-0464FB1FDA8A}" destId="{874282A5-1C48-415F-A15E-0E0FDFC3577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F0FC412-F75F-4E08-8A6D-B5D6AF42CFD3}"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D111AD42-3538-420F-A3D2-2543848818F3}">
      <dgm:prSet phldrT="[Text]"/>
      <dgm:spPr>
        <a:scene3d>
          <a:camera prst="orthographicFront"/>
          <a:lightRig rig="threePt" dir="t"/>
        </a:scene3d>
        <a:sp3d>
          <a:bevelT w="114300" prst="artDeco"/>
        </a:sp3d>
      </dgm:spPr>
      <dgm:t>
        <a:bodyPr/>
        <a:lstStyle/>
        <a:p>
          <a:r>
            <a:rPr lang="en-US" b="1" dirty="0">
              <a:latin typeface="Arial" panose="020B0604020202020204" pitchFamily="34" charset="0"/>
              <a:cs typeface="Arial" panose="020B0604020202020204" pitchFamily="34" charset="0"/>
            </a:rPr>
            <a:t>BoA</a:t>
          </a:r>
        </a:p>
      </dgm:t>
    </dgm:pt>
    <dgm:pt modelId="{FA2D0025-DE00-4696-963C-9F52B7AD9B62}" type="parTrans" cxnId="{3BDC44F5-2211-4268-97A4-6FB522B28F00}">
      <dgm:prSet/>
      <dgm:spPr/>
      <dgm:t>
        <a:bodyPr/>
        <a:lstStyle/>
        <a:p>
          <a:endParaRPr lang="en-US"/>
        </a:p>
      </dgm:t>
    </dgm:pt>
    <dgm:pt modelId="{F107B426-4715-4830-9BF3-07D19BEBD02A}" type="sibTrans" cxnId="{3BDC44F5-2211-4268-97A4-6FB522B28F00}">
      <dgm:prSet/>
      <dgm:spPr/>
      <dgm:t>
        <a:bodyPr/>
        <a:lstStyle/>
        <a:p>
          <a:endParaRPr lang="en-US"/>
        </a:p>
      </dgm:t>
    </dgm:pt>
    <dgm:pt modelId="{284489CB-A0A7-412B-8B9E-312650047B23}">
      <dgm:prSet phldrT="[Text]"/>
      <dgm:spPr/>
      <dgm:t>
        <a:bodyPr/>
        <a:lstStyle/>
        <a:p>
          <a:r>
            <a:rPr lang="en-GB" b="0" dirty="0">
              <a:solidFill>
                <a:schemeClr val="tx2"/>
              </a:solidFill>
              <a:latin typeface="Arial" panose="020B0604020202020204" pitchFamily="34" charset="0"/>
              <a:cs typeface="Arial" panose="020B0604020202020204" pitchFamily="34" charset="0"/>
            </a:rPr>
            <a:t>The BoA should be authored and agreed prior to commencing FEA. The BoA is kept as a live document while the model is being developed. The BoA should provide a record of self-checks completed during the construction of the model</a:t>
          </a:r>
          <a:endParaRPr lang="en-US" b="0" dirty="0">
            <a:latin typeface="Arial" panose="020B0604020202020204" pitchFamily="34" charset="0"/>
            <a:cs typeface="Arial" panose="020B0604020202020204" pitchFamily="34" charset="0"/>
          </a:endParaRPr>
        </a:p>
      </dgm:t>
    </dgm:pt>
    <dgm:pt modelId="{0FCEF329-1343-4834-9C7B-3651A87F6CB9}" type="parTrans" cxnId="{7D3F4A5B-3014-43A6-9A4C-C42880D7DB59}">
      <dgm:prSet/>
      <dgm:spPr/>
      <dgm:t>
        <a:bodyPr/>
        <a:lstStyle/>
        <a:p>
          <a:endParaRPr lang="en-US"/>
        </a:p>
      </dgm:t>
    </dgm:pt>
    <dgm:pt modelId="{DBE15D79-57D7-4061-AFAD-1990D746B6EF}" type="sibTrans" cxnId="{7D3F4A5B-3014-43A6-9A4C-C42880D7DB59}">
      <dgm:prSet/>
      <dgm:spPr/>
      <dgm:t>
        <a:bodyPr/>
        <a:lstStyle/>
        <a:p>
          <a:endParaRPr lang="en-US"/>
        </a:p>
      </dgm:t>
    </dgm:pt>
    <dgm:pt modelId="{E8003497-8901-41A3-8D9F-DE993C26588E}">
      <dgm:prSet phldrT="[Text]"/>
      <dgm:spPr>
        <a:scene3d>
          <a:camera prst="orthographicFront"/>
          <a:lightRig rig="threePt" dir="t"/>
        </a:scene3d>
        <a:sp3d>
          <a:bevelT w="114300" prst="artDeco"/>
        </a:sp3d>
      </dgm:spPr>
      <dgm:t>
        <a:bodyPr/>
        <a:lstStyle/>
        <a:p>
          <a:r>
            <a:rPr lang="en-US" b="1" dirty="0">
              <a:latin typeface="Arial" panose="020B0604020202020204" pitchFamily="34" charset="0"/>
              <a:cs typeface="Arial" panose="020B0604020202020204" pitchFamily="34" charset="0"/>
            </a:rPr>
            <a:t>FEM register</a:t>
          </a:r>
        </a:p>
      </dgm:t>
    </dgm:pt>
    <dgm:pt modelId="{507A6904-3B3E-4C1D-91E9-7809C0D00A21}" type="parTrans" cxnId="{0E4719F6-4BFD-428A-943F-8636303CEB03}">
      <dgm:prSet/>
      <dgm:spPr/>
      <dgm:t>
        <a:bodyPr/>
        <a:lstStyle/>
        <a:p>
          <a:endParaRPr lang="en-US"/>
        </a:p>
      </dgm:t>
    </dgm:pt>
    <dgm:pt modelId="{CCE5A3E5-163E-4CE3-9F19-306FCEE58618}" type="sibTrans" cxnId="{0E4719F6-4BFD-428A-943F-8636303CEB03}">
      <dgm:prSet/>
      <dgm:spPr/>
      <dgm:t>
        <a:bodyPr/>
        <a:lstStyle/>
        <a:p>
          <a:endParaRPr lang="en-US"/>
        </a:p>
      </dgm:t>
    </dgm:pt>
    <dgm:pt modelId="{1F8248BD-7D50-439C-B41C-F04E8801929C}">
      <dgm:prSet phldrT="[Text]"/>
      <dgm:spPr/>
      <dgm:t>
        <a:bodyPr/>
        <a:lstStyle/>
        <a:p>
          <a:r>
            <a:rPr lang="en-GB" b="0" dirty="0">
              <a:solidFill>
                <a:schemeClr val="tx2"/>
              </a:solidFill>
              <a:latin typeface="Arial" panose="020B0604020202020204" pitchFamily="34" charset="0"/>
              <a:cs typeface="Arial" panose="020B0604020202020204" pitchFamily="34" charset="0"/>
            </a:rPr>
            <a:t>The FEM register provides a live, accurate record of the FEA models along with the unique reference numbers assigned to each FEM.</a:t>
          </a:r>
          <a:endParaRPr lang="en-US" b="0" dirty="0">
            <a:latin typeface="Arial" panose="020B0604020202020204" pitchFamily="34" charset="0"/>
            <a:cs typeface="Arial" panose="020B0604020202020204" pitchFamily="34" charset="0"/>
          </a:endParaRPr>
        </a:p>
      </dgm:t>
    </dgm:pt>
    <dgm:pt modelId="{292CAD99-7541-42AB-93AC-A90B77EAE378}" type="parTrans" cxnId="{7D1071EB-F7FF-4465-99F1-3C06F019A901}">
      <dgm:prSet/>
      <dgm:spPr/>
      <dgm:t>
        <a:bodyPr/>
        <a:lstStyle/>
        <a:p>
          <a:endParaRPr lang="en-US"/>
        </a:p>
      </dgm:t>
    </dgm:pt>
    <dgm:pt modelId="{DF5614C6-BF12-4B46-BF2E-AB718667A720}" type="sibTrans" cxnId="{7D1071EB-F7FF-4465-99F1-3C06F019A901}">
      <dgm:prSet/>
      <dgm:spPr/>
      <dgm:t>
        <a:bodyPr/>
        <a:lstStyle/>
        <a:p>
          <a:endParaRPr lang="en-US"/>
        </a:p>
      </dgm:t>
    </dgm:pt>
    <dgm:pt modelId="{3F594204-3ABB-47DB-B2C3-3EF1ED22DE52}">
      <dgm:prSet phldrT="[Text]"/>
      <dgm:spPr>
        <a:scene3d>
          <a:camera prst="orthographicFront"/>
          <a:lightRig rig="threePt" dir="t"/>
        </a:scene3d>
        <a:sp3d>
          <a:bevelT w="114300" prst="artDeco"/>
        </a:sp3d>
      </dgm:spPr>
      <dgm:t>
        <a:bodyPr/>
        <a:lstStyle/>
        <a:p>
          <a:r>
            <a:rPr lang="en-US" b="1" dirty="0">
              <a:latin typeface="Arial" panose="020B0604020202020204" pitchFamily="34" charset="0"/>
              <a:cs typeface="Arial" panose="020B0604020202020204" pitchFamily="34" charset="0"/>
            </a:rPr>
            <a:t>Verification plan</a:t>
          </a:r>
        </a:p>
      </dgm:t>
    </dgm:pt>
    <dgm:pt modelId="{EB196ADD-5F40-4566-99D3-DE3DAAB46018}" type="parTrans" cxnId="{B2A70160-A29D-4ED8-A70A-64DA7DF8A3B8}">
      <dgm:prSet/>
      <dgm:spPr/>
      <dgm:t>
        <a:bodyPr/>
        <a:lstStyle/>
        <a:p>
          <a:endParaRPr lang="en-US"/>
        </a:p>
      </dgm:t>
    </dgm:pt>
    <dgm:pt modelId="{0644CEA0-AB8C-47C4-9CE1-2F34FEA4FD60}" type="sibTrans" cxnId="{B2A70160-A29D-4ED8-A70A-64DA7DF8A3B8}">
      <dgm:prSet/>
      <dgm:spPr/>
      <dgm:t>
        <a:bodyPr/>
        <a:lstStyle/>
        <a:p>
          <a:endParaRPr lang="en-US"/>
        </a:p>
      </dgm:t>
    </dgm:pt>
    <dgm:pt modelId="{79AB122F-C5AC-434A-850F-8510BF07CB3D}">
      <dgm:prSet phldrT="[Text]"/>
      <dgm:spPr/>
      <dgm:t>
        <a:bodyPr/>
        <a:lstStyle/>
        <a:p>
          <a:r>
            <a:rPr lang="en-GB" b="0" dirty="0">
              <a:solidFill>
                <a:schemeClr val="tx2"/>
              </a:solidFill>
              <a:latin typeface="Arial" panose="020B0604020202020204" pitchFamily="34" charset="0"/>
              <a:cs typeface="Arial" panose="020B0604020202020204" pitchFamily="34" charset="0"/>
            </a:rPr>
            <a:t>The verification plan sets out and records the methods used by the verifier / verification team to verify the FEM. Competency assessments of the verification team should be carried out by the Lead engineer.</a:t>
          </a:r>
          <a:endParaRPr lang="en-US" b="0" dirty="0">
            <a:latin typeface="Arial" panose="020B0604020202020204" pitchFamily="34" charset="0"/>
            <a:cs typeface="Arial" panose="020B0604020202020204" pitchFamily="34" charset="0"/>
          </a:endParaRPr>
        </a:p>
      </dgm:t>
    </dgm:pt>
    <dgm:pt modelId="{F381BCB8-8102-493C-8646-A25F9F0D16BD}" type="parTrans" cxnId="{AA7F8F60-14AB-4109-BEF8-4CF688D96F7B}">
      <dgm:prSet/>
      <dgm:spPr/>
      <dgm:t>
        <a:bodyPr/>
        <a:lstStyle/>
        <a:p>
          <a:endParaRPr lang="en-US"/>
        </a:p>
      </dgm:t>
    </dgm:pt>
    <dgm:pt modelId="{F663B3BA-4983-44A9-84B3-C6CFE22190F1}" type="sibTrans" cxnId="{AA7F8F60-14AB-4109-BEF8-4CF688D96F7B}">
      <dgm:prSet/>
      <dgm:spPr/>
      <dgm:t>
        <a:bodyPr/>
        <a:lstStyle/>
        <a:p>
          <a:endParaRPr lang="en-US"/>
        </a:p>
      </dgm:t>
    </dgm:pt>
    <dgm:pt modelId="{C4291E19-0A6B-45CB-A092-5D4997741283}">
      <dgm:prSet phldrT="[Text]"/>
      <dgm:spPr>
        <a:scene3d>
          <a:camera prst="orthographicFront"/>
          <a:lightRig rig="threePt" dir="t"/>
        </a:scene3d>
        <a:sp3d>
          <a:bevelT w="114300" prst="artDeco"/>
        </a:sp3d>
      </dgm:spPr>
      <dgm:t>
        <a:bodyPr/>
        <a:lstStyle/>
        <a:p>
          <a:r>
            <a:rPr lang="en-US" b="1" dirty="0">
              <a:latin typeface="Arial" panose="020B0604020202020204" pitchFamily="34" charset="0"/>
              <a:cs typeface="Arial" panose="020B0604020202020204" pitchFamily="34" charset="0"/>
            </a:rPr>
            <a:t>Verification comments</a:t>
          </a:r>
        </a:p>
      </dgm:t>
    </dgm:pt>
    <dgm:pt modelId="{E03AC88C-5CC8-409E-9174-578E14217FAA}" type="parTrans" cxnId="{979E327B-C406-4975-962B-0DDB8B1F543A}">
      <dgm:prSet/>
      <dgm:spPr/>
      <dgm:t>
        <a:bodyPr/>
        <a:lstStyle/>
        <a:p>
          <a:endParaRPr lang="en-US"/>
        </a:p>
      </dgm:t>
    </dgm:pt>
    <dgm:pt modelId="{30F3458B-0362-4531-A650-51E89A0A503A}" type="sibTrans" cxnId="{979E327B-C406-4975-962B-0DDB8B1F543A}">
      <dgm:prSet/>
      <dgm:spPr/>
      <dgm:t>
        <a:bodyPr/>
        <a:lstStyle/>
        <a:p>
          <a:endParaRPr lang="en-US"/>
        </a:p>
      </dgm:t>
    </dgm:pt>
    <dgm:pt modelId="{D855D01A-4E2F-48D4-97B8-932E35CBE3F9}">
      <dgm:prSet phldrT="[Text]"/>
      <dgm:spPr/>
      <dgm:t>
        <a:bodyPr/>
        <a:lstStyle/>
        <a:p>
          <a:r>
            <a:rPr lang="en-GB" b="0" dirty="0">
              <a:solidFill>
                <a:schemeClr val="tx2"/>
              </a:solidFill>
              <a:latin typeface="Arial" panose="020B0604020202020204" pitchFamily="34" charset="0"/>
              <a:cs typeface="Arial" panose="020B0604020202020204" pitchFamily="34" charset="0"/>
            </a:rPr>
            <a:t>Issues raised in verification should be recorded either on a verification comments form, or by producing marked up versions of relevant documentation. All issues identified in verification need to be addressed by the FEM analyst. Verification will have to adhere to the client’s QA requirements which could include client specific FEA or calculation check sheets.</a:t>
          </a:r>
          <a:endParaRPr lang="en-US" b="1" dirty="0">
            <a:latin typeface="Arial" panose="020B0604020202020204" pitchFamily="34" charset="0"/>
            <a:cs typeface="Arial" panose="020B0604020202020204" pitchFamily="34" charset="0"/>
          </a:endParaRPr>
        </a:p>
      </dgm:t>
    </dgm:pt>
    <dgm:pt modelId="{DA936E14-A697-4E6E-BA0C-04A29581D5E6}" type="parTrans" cxnId="{2C7E5D63-2985-4483-9091-B82463E19DFF}">
      <dgm:prSet/>
      <dgm:spPr/>
      <dgm:t>
        <a:bodyPr/>
        <a:lstStyle/>
        <a:p>
          <a:endParaRPr lang="en-US"/>
        </a:p>
      </dgm:t>
    </dgm:pt>
    <dgm:pt modelId="{AB8548A6-F33A-42E8-BE49-1BC0C97C64CD}" type="sibTrans" cxnId="{2C7E5D63-2985-4483-9091-B82463E19DFF}">
      <dgm:prSet/>
      <dgm:spPr/>
      <dgm:t>
        <a:bodyPr/>
        <a:lstStyle/>
        <a:p>
          <a:endParaRPr lang="en-US"/>
        </a:p>
      </dgm:t>
    </dgm:pt>
    <dgm:pt modelId="{2D3DD910-A15D-4776-85F5-F99BC8DF8E49}" type="pres">
      <dgm:prSet presAssocID="{EF0FC412-F75F-4E08-8A6D-B5D6AF42CFD3}" presName="Name0" presStyleCnt="0">
        <dgm:presLayoutVars>
          <dgm:chMax val="5"/>
          <dgm:chPref val="5"/>
          <dgm:dir/>
          <dgm:animLvl val="lvl"/>
        </dgm:presLayoutVars>
      </dgm:prSet>
      <dgm:spPr/>
    </dgm:pt>
    <dgm:pt modelId="{B54FFEEA-1C98-453E-90D1-48AAD9E1AE74}" type="pres">
      <dgm:prSet presAssocID="{D111AD42-3538-420F-A3D2-2543848818F3}" presName="parentText1" presStyleLbl="node1" presStyleIdx="0" presStyleCnt="4">
        <dgm:presLayoutVars>
          <dgm:chMax/>
          <dgm:chPref val="3"/>
          <dgm:bulletEnabled val="1"/>
        </dgm:presLayoutVars>
      </dgm:prSet>
      <dgm:spPr/>
    </dgm:pt>
    <dgm:pt modelId="{C35256EB-A66C-4223-A795-7D8BB81829D1}" type="pres">
      <dgm:prSet presAssocID="{D111AD42-3538-420F-A3D2-2543848818F3}" presName="childText1" presStyleLbl="solidAlignAcc1" presStyleIdx="0" presStyleCnt="4">
        <dgm:presLayoutVars>
          <dgm:chMax val="0"/>
          <dgm:chPref val="0"/>
          <dgm:bulletEnabled val="1"/>
        </dgm:presLayoutVars>
      </dgm:prSet>
      <dgm:spPr/>
    </dgm:pt>
    <dgm:pt modelId="{4DD33278-7FF1-41C8-918A-D8F986FB1B70}" type="pres">
      <dgm:prSet presAssocID="{E8003497-8901-41A3-8D9F-DE993C26588E}" presName="parentText2" presStyleLbl="node1" presStyleIdx="1" presStyleCnt="4">
        <dgm:presLayoutVars>
          <dgm:chMax/>
          <dgm:chPref val="3"/>
          <dgm:bulletEnabled val="1"/>
        </dgm:presLayoutVars>
      </dgm:prSet>
      <dgm:spPr/>
    </dgm:pt>
    <dgm:pt modelId="{D41DE1AE-E03B-430C-A3AF-6EF3ABAABA1C}" type="pres">
      <dgm:prSet presAssocID="{E8003497-8901-41A3-8D9F-DE993C26588E}" presName="childText2" presStyleLbl="solidAlignAcc1" presStyleIdx="1" presStyleCnt="4">
        <dgm:presLayoutVars>
          <dgm:chMax val="0"/>
          <dgm:chPref val="0"/>
          <dgm:bulletEnabled val="1"/>
        </dgm:presLayoutVars>
      </dgm:prSet>
      <dgm:spPr/>
    </dgm:pt>
    <dgm:pt modelId="{C805250E-24BD-42A5-82D4-8629D9549487}" type="pres">
      <dgm:prSet presAssocID="{3F594204-3ABB-47DB-B2C3-3EF1ED22DE52}" presName="parentText3" presStyleLbl="node1" presStyleIdx="2" presStyleCnt="4">
        <dgm:presLayoutVars>
          <dgm:chMax/>
          <dgm:chPref val="3"/>
          <dgm:bulletEnabled val="1"/>
        </dgm:presLayoutVars>
      </dgm:prSet>
      <dgm:spPr/>
    </dgm:pt>
    <dgm:pt modelId="{9E35B1D6-F616-41C1-AEA8-285891821EA0}" type="pres">
      <dgm:prSet presAssocID="{3F594204-3ABB-47DB-B2C3-3EF1ED22DE52}" presName="childText3" presStyleLbl="solidAlignAcc1" presStyleIdx="2" presStyleCnt="4">
        <dgm:presLayoutVars>
          <dgm:chMax val="0"/>
          <dgm:chPref val="0"/>
          <dgm:bulletEnabled val="1"/>
        </dgm:presLayoutVars>
      </dgm:prSet>
      <dgm:spPr/>
    </dgm:pt>
    <dgm:pt modelId="{670B787C-F999-440A-81F8-1E937EACC3D7}" type="pres">
      <dgm:prSet presAssocID="{C4291E19-0A6B-45CB-A092-5D4997741283}" presName="parentText4" presStyleLbl="node1" presStyleIdx="3" presStyleCnt="4">
        <dgm:presLayoutVars>
          <dgm:chMax/>
          <dgm:chPref val="3"/>
          <dgm:bulletEnabled val="1"/>
        </dgm:presLayoutVars>
      </dgm:prSet>
      <dgm:spPr/>
    </dgm:pt>
    <dgm:pt modelId="{73C58EE4-A701-485B-ACD6-7A409BD43CAD}" type="pres">
      <dgm:prSet presAssocID="{C4291E19-0A6B-45CB-A092-5D4997741283}" presName="childText4" presStyleLbl="solidAlignAcc1" presStyleIdx="3" presStyleCnt="4">
        <dgm:presLayoutVars>
          <dgm:chMax val="0"/>
          <dgm:chPref val="0"/>
          <dgm:bulletEnabled val="1"/>
        </dgm:presLayoutVars>
      </dgm:prSet>
      <dgm:spPr/>
    </dgm:pt>
  </dgm:ptLst>
  <dgm:cxnLst>
    <dgm:cxn modelId="{C8D1EF2A-13C7-4B8E-B152-DF7A67722640}" type="presOf" srcId="{E8003497-8901-41A3-8D9F-DE993C26588E}" destId="{4DD33278-7FF1-41C8-918A-D8F986FB1B70}" srcOrd="0" destOrd="0" presId="urn:microsoft.com/office/officeart/2009/3/layout/IncreasingArrowsProcess"/>
    <dgm:cxn modelId="{28865E3D-D64E-4F9E-860D-FE812E881272}" type="presOf" srcId="{C4291E19-0A6B-45CB-A092-5D4997741283}" destId="{670B787C-F999-440A-81F8-1E937EACC3D7}" srcOrd="0" destOrd="0" presId="urn:microsoft.com/office/officeart/2009/3/layout/IncreasingArrowsProcess"/>
    <dgm:cxn modelId="{7D3F4A5B-3014-43A6-9A4C-C42880D7DB59}" srcId="{D111AD42-3538-420F-A3D2-2543848818F3}" destId="{284489CB-A0A7-412B-8B9E-312650047B23}" srcOrd="0" destOrd="0" parTransId="{0FCEF329-1343-4834-9C7B-3651A87F6CB9}" sibTransId="{DBE15D79-57D7-4061-AFAD-1990D746B6EF}"/>
    <dgm:cxn modelId="{B2A70160-A29D-4ED8-A70A-64DA7DF8A3B8}" srcId="{EF0FC412-F75F-4E08-8A6D-B5D6AF42CFD3}" destId="{3F594204-3ABB-47DB-B2C3-3EF1ED22DE52}" srcOrd="2" destOrd="0" parTransId="{EB196ADD-5F40-4566-99D3-DE3DAAB46018}" sibTransId="{0644CEA0-AB8C-47C4-9CE1-2F34FEA4FD60}"/>
    <dgm:cxn modelId="{AA7F8F60-14AB-4109-BEF8-4CF688D96F7B}" srcId="{3F594204-3ABB-47DB-B2C3-3EF1ED22DE52}" destId="{79AB122F-C5AC-434A-850F-8510BF07CB3D}" srcOrd="0" destOrd="0" parTransId="{F381BCB8-8102-493C-8646-A25F9F0D16BD}" sibTransId="{F663B3BA-4983-44A9-84B3-C6CFE22190F1}"/>
    <dgm:cxn modelId="{2C7E5D63-2985-4483-9091-B82463E19DFF}" srcId="{C4291E19-0A6B-45CB-A092-5D4997741283}" destId="{D855D01A-4E2F-48D4-97B8-932E35CBE3F9}" srcOrd="0" destOrd="0" parTransId="{DA936E14-A697-4E6E-BA0C-04A29581D5E6}" sibTransId="{AB8548A6-F33A-42E8-BE49-1BC0C97C64CD}"/>
    <dgm:cxn modelId="{BB02F97A-E748-4570-AC7F-4EC2E403101C}" type="presOf" srcId="{EF0FC412-F75F-4E08-8A6D-B5D6AF42CFD3}" destId="{2D3DD910-A15D-4776-85F5-F99BC8DF8E49}" srcOrd="0" destOrd="0" presId="urn:microsoft.com/office/officeart/2009/3/layout/IncreasingArrowsProcess"/>
    <dgm:cxn modelId="{979E327B-C406-4975-962B-0DDB8B1F543A}" srcId="{EF0FC412-F75F-4E08-8A6D-B5D6AF42CFD3}" destId="{C4291E19-0A6B-45CB-A092-5D4997741283}" srcOrd="3" destOrd="0" parTransId="{E03AC88C-5CC8-409E-9174-578E14217FAA}" sibTransId="{30F3458B-0362-4531-A650-51E89A0A503A}"/>
    <dgm:cxn modelId="{5E8C4082-279F-4B16-B057-6B77706648FB}" type="presOf" srcId="{D111AD42-3538-420F-A3D2-2543848818F3}" destId="{B54FFEEA-1C98-453E-90D1-48AAD9E1AE74}" srcOrd="0" destOrd="0" presId="urn:microsoft.com/office/officeart/2009/3/layout/IncreasingArrowsProcess"/>
    <dgm:cxn modelId="{8C8CBC8E-9F36-4257-8740-A146E45DCFE4}" type="presOf" srcId="{D855D01A-4E2F-48D4-97B8-932E35CBE3F9}" destId="{73C58EE4-A701-485B-ACD6-7A409BD43CAD}" srcOrd="0" destOrd="0" presId="urn:microsoft.com/office/officeart/2009/3/layout/IncreasingArrowsProcess"/>
    <dgm:cxn modelId="{2F018295-3031-47EB-B243-05617868B2B5}" type="presOf" srcId="{284489CB-A0A7-412B-8B9E-312650047B23}" destId="{C35256EB-A66C-4223-A795-7D8BB81829D1}" srcOrd="0" destOrd="0" presId="urn:microsoft.com/office/officeart/2009/3/layout/IncreasingArrowsProcess"/>
    <dgm:cxn modelId="{3E79F2D6-E497-4256-AA1D-4FD1E9C7A7DA}" type="presOf" srcId="{3F594204-3ABB-47DB-B2C3-3EF1ED22DE52}" destId="{C805250E-24BD-42A5-82D4-8629D9549487}" srcOrd="0" destOrd="0" presId="urn:microsoft.com/office/officeart/2009/3/layout/IncreasingArrowsProcess"/>
    <dgm:cxn modelId="{C823EED8-A0C9-41A5-9152-6A6C0E8C81A1}" type="presOf" srcId="{1F8248BD-7D50-439C-B41C-F04E8801929C}" destId="{D41DE1AE-E03B-430C-A3AF-6EF3ABAABA1C}" srcOrd="0" destOrd="0" presId="urn:microsoft.com/office/officeart/2009/3/layout/IncreasingArrowsProcess"/>
    <dgm:cxn modelId="{FA0EE0DA-1C86-4009-A74B-40E4D01CD94F}" type="presOf" srcId="{79AB122F-C5AC-434A-850F-8510BF07CB3D}" destId="{9E35B1D6-F616-41C1-AEA8-285891821EA0}" srcOrd="0" destOrd="0" presId="urn:microsoft.com/office/officeart/2009/3/layout/IncreasingArrowsProcess"/>
    <dgm:cxn modelId="{7D1071EB-F7FF-4465-99F1-3C06F019A901}" srcId="{E8003497-8901-41A3-8D9F-DE993C26588E}" destId="{1F8248BD-7D50-439C-B41C-F04E8801929C}" srcOrd="0" destOrd="0" parTransId="{292CAD99-7541-42AB-93AC-A90B77EAE378}" sibTransId="{DF5614C6-BF12-4B46-BF2E-AB718667A720}"/>
    <dgm:cxn modelId="{3BDC44F5-2211-4268-97A4-6FB522B28F00}" srcId="{EF0FC412-F75F-4E08-8A6D-B5D6AF42CFD3}" destId="{D111AD42-3538-420F-A3D2-2543848818F3}" srcOrd="0" destOrd="0" parTransId="{FA2D0025-DE00-4696-963C-9F52B7AD9B62}" sibTransId="{F107B426-4715-4830-9BF3-07D19BEBD02A}"/>
    <dgm:cxn modelId="{0E4719F6-4BFD-428A-943F-8636303CEB03}" srcId="{EF0FC412-F75F-4E08-8A6D-B5D6AF42CFD3}" destId="{E8003497-8901-41A3-8D9F-DE993C26588E}" srcOrd="1" destOrd="0" parTransId="{507A6904-3B3E-4C1D-91E9-7809C0D00A21}" sibTransId="{CCE5A3E5-163E-4CE3-9F19-306FCEE58618}"/>
    <dgm:cxn modelId="{20A2E885-7C93-4187-802A-A21081B41968}" type="presParOf" srcId="{2D3DD910-A15D-4776-85F5-F99BC8DF8E49}" destId="{B54FFEEA-1C98-453E-90D1-48AAD9E1AE74}" srcOrd="0" destOrd="0" presId="urn:microsoft.com/office/officeart/2009/3/layout/IncreasingArrowsProcess"/>
    <dgm:cxn modelId="{24CFA61E-1BEA-40D3-B079-7BE66679AADA}" type="presParOf" srcId="{2D3DD910-A15D-4776-85F5-F99BC8DF8E49}" destId="{C35256EB-A66C-4223-A795-7D8BB81829D1}" srcOrd="1" destOrd="0" presId="urn:microsoft.com/office/officeart/2009/3/layout/IncreasingArrowsProcess"/>
    <dgm:cxn modelId="{9C98A992-22C2-4CD2-9F81-05333BAB4ABE}" type="presParOf" srcId="{2D3DD910-A15D-4776-85F5-F99BC8DF8E49}" destId="{4DD33278-7FF1-41C8-918A-D8F986FB1B70}" srcOrd="2" destOrd="0" presId="urn:microsoft.com/office/officeart/2009/3/layout/IncreasingArrowsProcess"/>
    <dgm:cxn modelId="{1003F598-8075-46A2-A30D-A4C80DF2658F}" type="presParOf" srcId="{2D3DD910-A15D-4776-85F5-F99BC8DF8E49}" destId="{D41DE1AE-E03B-430C-A3AF-6EF3ABAABA1C}" srcOrd="3" destOrd="0" presId="urn:microsoft.com/office/officeart/2009/3/layout/IncreasingArrowsProcess"/>
    <dgm:cxn modelId="{143D968E-8593-42F6-9ED3-6852F1D3F162}" type="presParOf" srcId="{2D3DD910-A15D-4776-85F5-F99BC8DF8E49}" destId="{C805250E-24BD-42A5-82D4-8629D9549487}" srcOrd="4" destOrd="0" presId="urn:microsoft.com/office/officeart/2009/3/layout/IncreasingArrowsProcess"/>
    <dgm:cxn modelId="{6C7E44ED-17DD-447B-B91C-DCF6BB2B72E5}" type="presParOf" srcId="{2D3DD910-A15D-4776-85F5-F99BC8DF8E49}" destId="{9E35B1D6-F616-41C1-AEA8-285891821EA0}" srcOrd="5" destOrd="0" presId="urn:microsoft.com/office/officeart/2009/3/layout/IncreasingArrowsProcess"/>
    <dgm:cxn modelId="{35F8E695-4EB5-44D7-A333-2C76316C5AC6}" type="presParOf" srcId="{2D3DD910-A15D-4776-85F5-F99BC8DF8E49}" destId="{670B787C-F999-440A-81F8-1E937EACC3D7}" srcOrd="6" destOrd="0" presId="urn:microsoft.com/office/officeart/2009/3/layout/IncreasingArrowsProcess"/>
    <dgm:cxn modelId="{056245DB-5FC2-4003-AE3A-04813950A0C1}" type="presParOf" srcId="{2D3DD910-A15D-4776-85F5-F99BC8DF8E49}" destId="{73C58EE4-A701-485B-ACD6-7A409BD43CAD}" srcOrd="7"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B004F5-BCAB-44C3-9C62-737D21618C3B}" type="doc">
      <dgm:prSet loTypeId="urn:microsoft.com/office/officeart/2005/8/layout/hProcess4" loCatId="process" qsTypeId="urn:microsoft.com/office/officeart/2005/8/quickstyle/simple1" qsCatId="simple" csTypeId="urn:microsoft.com/office/officeart/2005/8/colors/accent1_2" csCatId="accent1" phldr="1"/>
      <dgm:spPr/>
    </dgm:pt>
    <dgm:pt modelId="{04BB636F-70EC-40E6-9370-1237FA31AAD6}">
      <dgm:prSet phldrT="[Text]" custT="1"/>
      <dgm:spPr>
        <a:scene3d>
          <a:camera prst="orthographicFront"/>
          <a:lightRig rig="threePt" dir="t"/>
        </a:scene3d>
        <a:sp3d>
          <a:bevelT w="114300" prst="artDeco"/>
        </a:sp3d>
      </dgm:spPr>
      <dgm:t>
        <a:bodyPr lIns="0" tIns="0" rIns="0" bIns="0"/>
        <a:lstStyle/>
        <a:p>
          <a:r>
            <a:rPr lang="en-US" sz="1400" dirty="0">
              <a:latin typeface="Arial" panose="020B0604020202020204" pitchFamily="34" charset="0"/>
              <a:cs typeface="Arial" panose="020B0604020202020204" pitchFamily="34" charset="0"/>
            </a:rPr>
            <a:t>Low level checker (Engineer/Senior </a:t>
          </a:r>
          <a:r>
            <a:rPr lang="en-US" sz="1400" dirty="0">
              <a:ln>
                <a:noFill/>
              </a:ln>
              <a:latin typeface="Arial" panose="020B0604020202020204" pitchFamily="34" charset="0"/>
              <a:cs typeface="Arial" panose="020B0604020202020204" pitchFamily="34" charset="0"/>
            </a:rPr>
            <a:t>engineer</a:t>
          </a:r>
          <a:r>
            <a:rPr lang="en-US" sz="1400" dirty="0">
              <a:latin typeface="Arial" panose="020B0604020202020204" pitchFamily="34" charset="0"/>
              <a:cs typeface="Arial" panose="020B0604020202020204" pitchFamily="34" charset="0"/>
            </a:rPr>
            <a:t>)</a:t>
          </a:r>
        </a:p>
      </dgm:t>
    </dgm:pt>
    <dgm:pt modelId="{7EA16162-C873-4ECB-9F30-5174960C05A2}" type="parTrans" cxnId="{2444CD62-49CC-4FF0-A020-619F10473209}">
      <dgm:prSet/>
      <dgm:spPr/>
      <dgm:t>
        <a:bodyPr/>
        <a:lstStyle/>
        <a:p>
          <a:endParaRPr lang="en-US"/>
        </a:p>
      </dgm:t>
    </dgm:pt>
    <dgm:pt modelId="{DF1B40DA-FF4B-4261-A3D9-CD435DCFE1FC}" type="sibTrans" cxnId="{2444CD62-49CC-4FF0-A020-619F10473209}">
      <dgm:prSet/>
      <dgm:spPr>
        <a:ln>
          <a:solidFill>
            <a:schemeClr val="tx1"/>
          </a:solidFill>
        </a:ln>
        <a:scene3d>
          <a:camera prst="orthographicFront"/>
          <a:lightRig rig="threePt" dir="t"/>
        </a:scene3d>
        <a:sp3d>
          <a:bevelT w="114300" prst="artDeco"/>
        </a:sp3d>
      </dgm:spPr>
      <dgm:t>
        <a:bodyPr/>
        <a:lstStyle/>
        <a:p>
          <a:endParaRPr lang="en-US"/>
        </a:p>
      </dgm:t>
    </dgm:pt>
    <dgm:pt modelId="{CAFD8AE1-4DDF-42E2-9859-BBC13C564950}">
      <dgm:prSet phldrT="[Text]" custT="1"/>
      <dgm:spPr>
        <a:scene3d>
          <a:camera prst="orthographicFront"/>
          <a:lightRig rig="threePt" dir="t"/>
        </a:scene3d>
        <a:sp3d>
          <a:bevelT w="114300" prst="artDeco"/>
        </a:sp3d>
      </dgm:spPr>
      <dgm:t>
        <a:bodyPr lIns="0" tIns="0" rIns="0" bIns="0"/>
        <a:lstStyle/>
        <a:p>
          <a:r>
            <a:rPr lang="en-US" sz="1400" dirty="0">
              <a:latin typeface="Arial" panose="020B0604020202020204" pitchFamily="34" charset="0"/>
              <a:cs typeface="Arial" panose="020B0604020202020204" pitchFamily="34" charset="0"/>
            </a:rPr>
            <a:t>High level checker (Principal/Chief engineer)</a:t>
          </a:r>
        </a:p>
      </dgm:t>
    </dgm:pt>
    <dgm:pt modelId="{E7438476-ED28-4596-BD13-1148CFD49DBA}" type="parTrans" cxnId="{AB3E9807-994C-4A53-BE10-D55F5774AC17}">
      <dgm:prSet/>
      <dgm:spPr/>
      <dgm:t>
        <a:bodyPr/>
        <a:lstStyle/>
        <a:p>
          <a:endParaRPr lang="en-US"/>
        </a:p>
      </dgm:t>
    </dgm:pt>
    <dgm:pt modelId="{18C672DB-DB7A-4EA4-BB1C-57D51F6D8EB8}" type="sibTrans" cxnId="{AB3E9807-994C-4A53-BE10-D55F5774AC17}">
      <dgm:prSet/>
      <dgm:spPr/>
      <dgm:t>
        <a:bodyPr/>
        <a:lstStyle/>
        <a:p>
          <a:endParaRPr lang="en-US"/>
        </a:p>
      </dgm:t>
    </dgm:pt>
    <dgm:pt modelId="{8519E5B1-5DC8-4959-973C-AE6D7CBDBEA2}">
      <dgm:prSet phldrT="[Text]" custT="1"/>
      <dgm:spPr>
        <a:scene3d>
          <a:camera prst="orthographicFront"/>
          <a:lightRig rig="threePt" dir="t"/>
        </a:scene3d>
        <a:sp3d>
          <a:bevelT w="114300" prst="artDeco"/>
        </a:sp3d>
      </dgm:spPr>
      <dgm:t>
        <a:bodyPr/>
        <a:lstStyle/>
        <a:p>
          <a:r>
            <a:rPr lang="en-US" sz="1400" dirty="0">
              <a:latin typeface="Arial" panose="020B0604020202020204" pitchFamily="34" charset="0"/>
              <a:cs typeface="Arial" panose="020B0604020202020204" pitchFamily="34" charset="0"/>
            </a:rPr>
            <a:t>FE analyst</a:t>
          </a:r>
        </a:p>
      </dgm:t>
    </dgm:pt>
    <dgm:pt modelId="{F403EDA9-BEB0-4166-8F62-A4C8AB4CC262}" type="parTrans" cxnId="{62C039AE-A617-4F11-BCCA-52EF162657D8}">
      <dgm:prSet/>
      <dgm:spPr/>
      <dgm:t>
        <a:bodyPr/>
        <a:lstStyle/>
        <a:p>
          <a:endParaRPr lang="en-US"/>
        </a:p>
      </dgm:t>
    </dgm:pt>
    <dgm:pt modelId="{156723C0-8AC4-4652-9DDC-A620511E753B}" type="sibTrans" cxnId="{62C039AE-A617-4F11-BCCA-52EF162657D8}">
      <dgm:prSet/>
      <dgm:spPr>
        <a:ln>
          <a:solidFill>
            <a:schemeClr val="tx1"/>
          </a:solidFill>
        </a:ln>
        <a:scene3d>
          <a:camera prst="orthographicFront"/>
          <a:lightRig rig="threePt" dir="t"/>
        </a:scene3d>
        <a:sp3d>
          <a:bevelT w="114300" prst="artDeco"/>
        </a:sp3d>
      </dgm:spPr>
      <dgm:t>
        <a:bodyPr/>
        <a:lstStyle/>
        <a:p>
          <a:endParaRPr lang="en-US"/>
        </a:p>
      </dgm:t>
    </dgm:pt>
    <dgm:pt modelId="{4F983F91-A68F-43B1-8726-72699F64FC44}">
      <dgm:prSet phldrT="[Text]"/>
      <dgm:spPr/>
      <dgm:t>
        <a:bodyPr/>
        <a:lstStyle/>
        <a:p>
          <a:r>
            <a:rPr lang="en-US" dirty="0">
              <a:solidFill>
                <a:schemeClr val="tx1"/>
              </a:solidFill>
              <a:latin typeface="Arial" panose="020B0604020202020204" pitchFamily="34" charset="0"/>
              <a:cs typeface="Arial" panose="020B0604020202020204" pitchFamily="34" charset="0"/>
            </a:rPr>
            <a:t>Read client’s requirements</a:t>
          </a:r>
        </a:p>
      </dgm:t>
    </dgm:pt>
    <dgm:pt modelId="{06BF93F1-E511-4C28-B167-4137B8521DAB}" type="parTrans" cxnId="{E92E62B6-5985-48E9-B651-C0FAA37A9857}">
      <dgm:prSet/>
      <dgm:spPr/>
      <dgm:t>
        <a:bodyPr/>
        <a:lstStyle/>
        <a:p>
          <a:endParaRPr lang="en-US"/>
        </a:p>
      </dgm:t>
    </dgm:pt>
    <dgm:pt modelId="{4DA2A5ED-FEAC-40C0-9A35-DBB6BEFFE5A5}" type="sibTrans" cxnId="{E92E62B6-5985-48E9-B651-C0FAA37A9857}">
      <dgm:prSet/>
      <dgm:spPr/>
      <dgm:t>
        <a:bodyPr/>
        <a:lstStyle/>
        <a:p>
          <a:endParaRPr lang="en-US"/>
        </a:p>
      </dgm:t>
    </dgm:pt>
    <dgm:pt modelId="{B0EDBD42-17CC-478E-A82F-47F9989E9C33}">
      <dgm:prSet phldrT="[Text]"/>
      <dgm:spPr/>
      <dgm:t>
        <a:bodyPr/>
        <a:lstStyle/>
        <a:p>
          <a:r>
            <a:rPr lang="en-US" dirty="0">
              <a:solidFill>
                <a:schemeClr val="tx1"/>
              </a:solidFill>
              <a:latin typeface="Arial" panose="020B0604020202020204" pitchFamily="34" charset="0"/>
              <a:cs typeface="Arial" panose="020B0604020202020204" pitchFamily="34" charset="0"/>
            </a:rPr>
            <a:t>Simplifying the problem</a:t>
          </a:r>
        </a:p>
      </dgm:t>
    </dgm:pt>
    <dgm:pt modelId="{3F785C2C-1498-4AC2-8AAC-4D95464D44AC}" type="parTrans" cxnId="{F9E27EB9-3B40-4FAF-B6C8-C1AF3C74C441}">
      <dgm:prSet/>
      <dgm:spPr/>
      <dgm:t>
        <a:bodyPr/>
        <a:lstStyle/>
        <a:p>
          <a:endParaRPr lang="en-US"/>
        </a:p>
      </dgm:t>
    </dgm:pt>
    <dgm:pt modelId="{E0CD2067-5C22-4002-B4F8-19C515B00001}" type="sibTrans" cxnId="{F9E27EB9-3B40-4FAF-B6C8-C1AF3C74C441}">
      <dgm:prSet/>
      <dgm:spPr/>
      <dgm:t>
        <a:bodyPr/>
        <a:lstStyle/>
        <a:p>
          <a:endParaRPr lang="en-US"/>
        </a:p>
      </dgm:t>
    </dgm:pt>
    <dgm:pt modelId="{3CB248B2-2819-4FCC-BA17-1E7FBF7BACEB}">
      <dgm:prSet phldrT="[Text]"/>
      <dgm:spPr/>
      <dgm:t>
        <a:bodyPr/>
        <a:lstStyle/>
        <a:p>
          <a:r>
            <a:rPr lang="en-US" dirty="0">
              <a:solidFill>
                <a:schemeClr val="tx1"/>
              </a:solidFill>
              <a:latin typeface="Arial" panose="020B0604020202020204" pitchFamily="34" charset="0"/>
              <a:cs typeface="Arial" panose="020B0604020202020204" pitchFamily="34" charset="0"/>
            </a:rPr>
            <a:t>Modeling</a:t>
          </a:r>
        </a:p>
      </dgm:t>
    </dgm:pt>
    <dgm:pt modelId="{6353BA82-CA76-426A-A299-DF97D5C94195}" type="parTrans" cxnId="{0E1D532D-97C5-4B0D-B8CF-18532A822C71}">
      <dgm:prSet/>
      <dgm:spPr/>
      <dgm:t>
        <a:bodyPr/>
        <a:lstStyle/>
        <a:p>
          <a:endParaRPr lang="en-US"/>
        </a:p>
      </dgm:t>
    </dgm:pt>
    <dgm:pt modelId="{FA71634B-9C44-4212-BC9C-CF208107CB23}" type="sibTrans" cxnId="{0E1D532D-97C5-4B0D-B8CF-18532A822C71}">
      <dgm:prSet/>
      <dgm:spPr/>
      <dgm:t>
        <a:bodyPr/>
        <a:lstStyle/>
        <a:p>
          <a:endParaRPr lang="en-US"/>
        </a:p>
      </dgm:t>
    </dgm:pt>
    <dgm:pt modelId="{B1134731-6F85-4E95-B973-FC88BAF343D3}">
      <dgm:prSet phldrT="[Text]"/>
      <dgm:spPr/>
      <dgm:t>
        <a:bodyPr/>
        <a:lstStyle/>
        <a:p>
          <a:r>
            <a:rPr lang="en-US" dirty="0">
              <a:latin typeface="Arial" panose="020B0604020202020204" pitchFamily="34" charset="0"/>
              <a:cs typeface="Arial" panose="020B0604020202020204" pitchFamily="34" charset="0"/>
            </a:rPr>
            <a:t>Element quality check</a:t>
          </a:r>
        </a:p>
      </dgm:t>
    </dgm:pt>
    <dgm:pt modelId="{37E6D9A3-6E4B-4171-BB15-955FB9B35F2D}" type="parTrans" cxnId="{E5A9AC75-F316-4322-97FA-3EDB270DF595}">
      <dgm:prSet/>
      <dgm:spPr/>
      <dgm:t>
        <a:bodyPr/>
        <a:lstStyle/>
        <a:p>
          <a:endParaRPr lang="en-US"/>
        </a:p>
      </dgm:t>
    </dgm:pt>
    <dgm:pt modelId="{F8BCC805-6776-460E-94D6-D2D2A324331D}" type="sibTrans" cxnId="{E5A9AC75-F316-4322-97FA-3EDB270DF595}">
      <dgm:prSet/>
      <dgm:spPr/>
      <dgm:t>
        <a:bodyPr/>
        <a:lstStyle/>
        <a:p>
          <a:endParaRPr lang="en-US"/>
        </a:p>
      </dgm:t>
    </dgm:pt>
    <dgm:pt modelId="{527C09C3-4325-4B44-8F71-7B3A2BC9971C}">
      <dgm:prSet phldrT="[Text]"/>
      <dgm:spPr/>
      <dgm:t>
        <a:bodyPr/>
        <a:lstStyle/>
        <a:p>
          <a:r>
            <a:rPr lang="en-US" dirty="0">
              <a:latin typeface="Arial" panose="020B0604020202020204" pitchFamily="34" charset="0"/>
              <a:cs typeface="Arial" panose="020B0604020202020204" pitchFamily="34" charset="0"/>
            </a:rPr>
            <a:t>Mesh density check</a:t>
          </a:r>
        </a:p>
      </dgm:t>
    </dgm:pt>
    <dgm:pt modelId="{703C945B-7FE1-42C0-8E88-A6EC3408B0D8}" type="parTrans" cxnId="{5C63061A-D175-4D2D-B09F-B07D0F8B198E}">
      <dgm:prSet/>
      <dgm:spPr/>
      <dgm:t>
        <a:bodyPr/>
        <a:lstStyle/>
        <a:p>
          <a:endParaRPr lang="en-US"/>
        </a:p>
      </dgm:t>
    </dgm:pt>
    <dgm:pt modelId="{02D0BA12-21EB-4C42-B09F-1F26163BE053}" type="sibTrans" cxnId="{5C63061A-D175-4D2D-B09F-B07D0F8B198E}">
      <dgm:prSet/>
      <dgm:spPr/>
      <dgm:t>
        <a:bodyPr/>
        <a:lstStyle/>
        <a:p>
          <a:endParaRPr lang="en-US"/>
        </a:p>
      </dgm:t>
    </dgm:pt>
    <dgm:pt modelId="{912D6D52-B5E9-407D-92D3-D7EFFA44A08D}">
      <dgm:prSet phldrT="[Text]"/>
      <dgm:spPr/>
      <dgm:t>
        <a:bodyPr/>
        <a:lstStyle/>
        <a:p>
          <a:r>
            <a:rPr lang="en-US" dirty="0">
              <a:latin typeface="Arial" panose="020B0604020202020204" pitchFamily="34" charset="0"/>
              <a:cs typeface="Arial" panose="020B0604020202020204" pitchFamily="34" charset="0"/>
            </a:rPr>
            <a:t>BCs and loading check (quantity and quality)</a:t>
          </a:r>
        </a:p>
      </dgm:t>
    </dgm:pt>
    <dgm:pt modelId="{64542852-F255-4128-A4AD-2D00D6AF7414}" type="parTrans" cxnId="{62A5DD16-9698-447F-AAE0-1E58612BE798}">
      <dgm:prSet/>
      <dgm:spPr/>
      <dgm:t>
        <a:bodyPr/>
        <a:lstStyle/>
        <a:p>
          <a:endParaRPr lang="en-US"/>
        </a:p>
      </dgm:t>
    </dgm:pt>
    <dgm:pt modelId="{8E6330FD-7553-4252-85E4-A39A64625EC7}" type="sibTrans" cxnId="{62A5DD16-9698-447F-AAE0-1E58612BE798}">
      <dgm:prSet/>
      <dgm:spPr/>
      <dgm:t>
        <a:bodyPr/>
        <a:lstStyle/>
        <a:p>
          <a:endParaRPr lang="en-US"/>
        </a:p>
      </dgm:t>
    </dgm:pt>
    <dgm:pt modelId="{C78AC011-B95C-4029-87CA-240ABB424066}">
      <dgm:prSet phldrT="[Text]"/>
      <dgm:spPr/>
      <dgm:t>
        <a:bodyPr/>
        <a:lstStyle/>
        <a:p>
          <a:r>
            <a:rPr lang="en-US" dirty="0">
              <a:latin typeface="Arial" panose="020B0604020202020204" pitchFamily="34" charset="0"/>
              <a:cs typeface="Arial" panose="020B0604020202020204" pitchFamily="34" charset="0"/>
            </a:rPr>
            <a:t>Element offset check</a:t>
          </a:r>
        </a:p>
      </dgm:t>
    </dgm:pt>
    <dgm:pt modelId="{F6E4B94A-226D-4356-BCD2-AD2EC4E63045}" type="parTrans" cxnId="{839B9D0D-802A-4534-8777-92E9003EA4B3}">
      <dgm:prSet/>
      <dgm:spPr/>
      <dgm:t>
        <a:bodyPr/>
        <a:lstStyle/>
        <a:p>
          <a:endParaRPr lang="en-US"/>
        </a:p>
      </dgm:t>
    </dgm:pt>
    <dgm:pt modelId="{9769B815-0A98-41CA-A86B-B3033B7A7ED6}" type="sibTrans" cxnId="{839B9D0D-802A-4534-8777-92E9003EA4B3}">
      <dgm:prSet/>
      <dgm:spPr/>
      <dgm:t>
        <a:bodyPr/>
        <a:lstStyle/>
        <a:p>
          <a:endParaRPr lang="en-US"/>
        </a:p>
      </dgm:t>
    </dgm:pt>
    <dgm:pt modelId="{F2552311-9A13-4037-B6E8-024D08FA5CCE}">
      <dgm:prSet phldrT="[Text]"/>
      <dgm:spPr/>
      <dgm:t>
        <a:bodyPr/>
        <a:lstStyle/>
        <a:p>
          <a:r>
            <a:rPr lang="en-US" dirty="0">
              <a:latin typeface="Arial" panose="020B0604020202020204" pitchFamily="34" charset="0"/>
              <a:cs typeface="Arial" panose="020B0604020202020204" pitchFamily="34" charset="0"/>
            </a:rPr>
            <a:t>Validation run checks…</a:t>
          </a:r>
        </a:p>
      </dgm:t>
    </dgm:pt>
    <dgm:pt modelId="{2973913C-7DAE-4022-83CE-6384C16984F7}" type="parTrans" cxnId="{50AD138D-FBE7-4135-ABF1-A515136458FA}">
      <dgm:prSet/>
      <dgm:spPr/>
      <dgm:t>
        <a:bodyPr/>
        <a:lstStyle/>
        <a:p>
          <a:endParaRPr lang="en-US"/>
        </a:p>
      </dgm:t>
    </dgm:pt>
    <dgm:pt modelId="{554CA1F3-5A13-4125-B2E0-4B812DEDCA57}" type="sibTrans" cxnId="{50AD138D-FBE7-4135-ABF1-A515136458FA}">
      <dgm:prSet/>
      <dgm:spPr/>
      <dgm:t>
        <a:bodyPr/>
        <a:lstStyle/>
        <a:p>
          <a:endParaRPr lang="en-US"/>
        </a:p>
      </dgm:t>
    </dgm:pt>
    <dgm:pt modelId="{F8694AE8-E525-4506-B8E7-4CC453641C80}">
      <dgm:prSet phldrT="[Text]"/>
      <dgm:spPr/>
      <dgm:t>
        <a:bodyPr/>
        <a:lstStyle/>
        <a:p>
          <a:r>
            <a:rPr lang="en-US" dirty="0">
              <a:latin typeface="Arial" panose="020B0604020202020204" pitchFamily="34" charset="0"/>
              <a:cs typeface="Arial" panose="020B0604020202020204" pitchFamily="34" charset="0"/>
            </a:rPr>
            <a:t>Methodology check</a:t>
          </a:r>
        </a:p>
      </dgm:t>
    </dgm:pt>
    <dgm:pt modelId="{716437E9-152C-4381-946C-DBFB07EC8F54}" type="parTrans" cxnId="{55C0FCB2-7104-4870-9AC1-2264CD6BE5E1}">
      <dgm:prSet/>
      <dgm:spPr/>
      <dgm:t>
        <a:bodyPr/>
        <a:lstStyle/>
        <a:p>
          <a:endParaRPr lang="en-US"/>
        </a:p>
      </dgm:t>
    </dgm:pt>
    <dgm:pt modelId="{0F4EF3B6-37E6-489E-A6E3-8E2273D473F7}" type="sibTrans" cxnId="{55C0FCB2-7104-4870-9AC1-2264CD6BE5E1}">
      <dgm:prSet/>
      <dgm:spPr/>
      <dgm:t>
        <a:bodyPr/>
        <a:lstStyle/>
        <a:p>
          <a:endParaRPr lang="en-US"/>
        </a:p>
      </dgm:t>
    </dgm:pt>
    <dgm:pt modelId="{2CA2CE46-F566-433F-854C-713E79CE3238}">
      <dgm:prSet phldrT="[Text]"/>
      <dgm:spPr/>
      <dgm:t>
        <a:bodyPr/>
        <a:lstStyle/>
        <a:p>
          <a:r>
            <a:rPr lang="en-US" dirty="0">
              <a:latin typeface="Arial" panose="020B0604020202020204" pitchFamily="34" charset="0"/>
              <a:cs typeface="Arial" panose="020B0604020202020204" pitchFamily="34" charset="0"/>
            </a:rPr>
            <a:t>Results check</a:t>
          </a:r>
        </a:p>
      </dgm:t>
    </dgm:pt>
    <dgm:pt modelId="{A0EC4662-00AD-4152-B90B-B5302967CC14}" type="parTrans" cxnId="{36412667-FB98-40CB-A758-BBA836E89F31}">
      <dgm:prSet/>
      <dgm:spPr/>
      <dgm:t>
        <a:bodyPr/>
        <a:lstStyle/>
        <a:p>
          <a:endParaRPr lang="en-US"/>
        </a:p>
      </dgm:t>
    </dgm:pt>
    <dgm:pt modelId="{97722ECA-5CAD-468E-9A42-4E00B9CA6726}" type="sibTrans" cxnId="{36412667-FB98-40CB-A758-BBA836E89F31}">
      <dgm:prSet/>
      <dgm:spPr/>
      <dgm:t>
        <a:bodyPr/>
        <a:lstStyle/>
        <a:p>
          <a:endParaRPr lang="en-US"/>
        </a:p>
      </dgm:t>
    </dgm:pt>
    <dgm:pt modelId="{8D07B4BF-8097-4548-9CFB-30AD23676499}">
      <dgm:prSet phldrT="[Text]"/>
      <dgm:spPr/>
      <dgm:t>
        <a:bodyPr/>
        <a:lstStyle/>
        <a:p>
          <a:r>
            <a:rPr lang="en-US" dirty="0">
              <a:latin typeface="Arial" panose="020B0604020202020204" pitchFamily="34" charset="0"/>
              <a:cs typeface="Arial" panose="020B0604020202020204" pitchFamily="34" charset="0"/>
            </a:rPr>
            <a:t>Authorizing the model</a:t>
          </a:r>
        </a:p>
      </dgm:t>
    </dgm:pt>
    <dgm:pt modelId="{3ADE6EC4-2737-4A75-AA2F-33FCD7319224}" type="parTrans" cxnId="{520CB650-DE55-4F4E-A744-80E120C1C78E}">
      <dgm:prSet/>
      <dgm:spPr/>
      <dgm:t>
        <a:bodyPr/>
        <a:lstStyle/>
        <a:p>
          <a:endParaRPr lang="en-US"/>
        </a:p>
      </dgm:t>
    </dgm:pt>
    <dgm:pt modelId="{08547E80-2F3E-4BF3-8162-01326D0CBE92}" type="sibTrans" cxnId="{520CB650-DE55-4F4E-A744-80E120C1C78E}">
      <dgm:prSet/>
      <dgm:spPr/>
      <dgm:t>
        <a:bodyPr/>
        <a:lstStyle/>
        <a:p>
          <a:endParaRPr lang="en-US"/>
        </a:p>
      </dgm:t>
    </dgm:pt>
    <dgm:pt modelId="{D92CCAFB-6C07-4883-98CF-BF0FDBC07BDA}" type="pres">
      <dgm:prSet presAssocID="{8EB004F5-BCAB-44C3-9C62-737D21618C3B}" presName="Name0" presStyleCnt="0">
        <dgm:presLayoutVars>
          <dgm:dir/>
          <dgm:animLvl val="lvl"/>
          <dgm:resizeHandles val="exact"/>
        </dgm:presLayoutVars>
      </dgm:prSet>
      <dgm:spPr/>
    </dgm:pt>
    <dgm:pt modelId="{B6FBB1CA-4096-494C-9834-CCEF2225E15C}" type="pres">
      <dgm:prSet presAssocID="{8EB004F5-BCAB-44C3-9C62-737D21618C3B}" presName="tSp" presStyleCnt="0"/>
      <dgm:spPr/>
    </dgm:pt>
    <dgm:pt modelId="{80B4FB2A-10D8-40B3-967A-F156C2E6F071}" type="pres">
      <dgm:prSet presAssocID="{8EB004F5-BCAB-44C3-9C62-737D21618C3B}" presName="bSp" presStyleCnt="0"/>
      <dgm:spPr/>
    </dgm:pt>
    <dgm:pt modelId="{C4A2D260-C35A-4E0A-96DE-28294C5ED683}" type="pres">
      <dgm:prSet presAssocID="{8EB004F5-BCAB-44C3-9C62-737D21618C3B}" presName="process" presStyleCnt="0"/>
      <dgm:spPr/>
    </dgm:pt>
    <dgm:pt modelId="{CC7B3772-C050-4CAA-A215-67322960B865}" type="pres">
      <dgm:prSet presAssocID="{8519E5B1-5DC8-4959-973C-AE6D7CBDBEA2}" presName="composite1" presStyleCnt="0"/>
      <dgm:spPr/>
    </dgm:pt>
    <dgm:pt modelId="{07D527F7-7B75-4F9F-9C0F-91B0705DBB50}" type="pres">
      <dgm:prSet presAssocID="{8519E5B1-5DC8-4959-973C-AE6D7CBDBEA2}" presName="dummyNode1" presStyleLbl="node1" presStyleIdx="0" presStyleCnt="3"/>
      <dgm:spPr/>
    </dgm:pt>
    <dgm:pt modelId="{DD0FF11B-C779-4711-BE7C-A3B5F9672146}" type="pres">
      <dgm:prSet presAssocID="{8519E5B1-5DC8-4959-973C-AE6D7CBDBEA2}" presName="childNode1" presStyleLbl="bgAcc1" presStyleIdx="0" presStyleCnt="3">
        <dgm:presLayoutVars>
          <dgm:bulletEnabled val="1"/>
        </dgm:presLayoutVars>
      </dgm:prSet>
      <dgm:spPr/>
    </dgm:pt>
    <dgm:pt modelId="{306BA125-C9CB-4D81-9A67-1933C4742685}" type="pres">
      <dgm:prSet presAssocID="{8519E5B1-5DC8-4959-973C-AE6D7CBDBEA2}" presName="childNode1tx" presStyleLbl="bgAcc1" presStyleIdx="0" presStyleCnt="3">
        <dgm:presLayoutVars>
          <dgm:bulletEnabled val="1"/>
        </dgm:presLayoutVars>
      </dgm:prSet>
      <dgm:spPr/>
    </dgm:pt>
    <dgm:pt modelId="{B3FD758B-F035-4BEA-A914-99E6B7D335B7}" type="pres">
      <dgm:prSet presAssocID="{8519E5B1-5DC8-4959-973C-AE6D7CBDBEA2}" presName="parentNode1" presStyleLbl="node1" presStyleIdx="0" presStyleCnt="3" custScaleX="67297" custScaleY="89065">
        <dgm:presLayoutVars>
          <dgm:chMax val="1"/>
          <dgm:bulletEnabled val="1"/>
        </dgm:presLayoutVars>
      </dgm:prSet>
      <dgm:spPr/>
    </dgm:pt>
    <dgm:pt modelId="{25D00C00-2ECB-4EE7-AD89-10A29E87CFF6}" type="pres">
      <dgm:prSet presAssocID="{8519E5B1-5DC8-4959-973C-AE6D7CBDBEA2}" presName="connSite1" presStyleCnt="0"/>
      <dgm:spPr/>
    </dgm:pt>
    <dgm:pt modelId="{352F7AD5-CEB5-4000-AB72-7F905C9A5E37}" type="pres">
      <dgm:prSet presAssocID="{156723C0-8AC4-4652-9DDC-A620511E753B}" presName="Name9" presStyleLbl="sibTrans2D1" presStyleIdx="0" presStyleCnt="2"/>
      <dgm:spPr/>
    </dgm:pt>
    <dgm:pt modelId="{170E26EF-9867-4436-9B58-40DCB9C199C5}" type="pres">
      <dgm:prSet presAssocID="{04BB636F-70EC-40E6-9370-1237FA31AAD6}" presName="composite2" presStyleCnt="0"/>
      <dgm:spPr/>
    </dgm:pt>
    <dgm:pt modelId="{B1581303-3F50-4DFD-AEB5-16F2771A6A02}" type="pres">
      <dgm:prSet presAssocID="{04BB636F-70EC-40E6-9370-1237FA31AAD6}" presName="dummyNode2" presStyleLbl="node1" presStyleIdx="0" presStyleCnt="3"/>
      <dgm:spPr/>
    </dgm:pt>
    <dgm:pt modelId="{DFC95069-AC8E-494B-B485-C30C6AF263D7}" type="pres">
      <dgm:prSet presAssocID="{04BB636F-70EC-40E6-9370-1237FA31AAD6}" presName="childNode2" presStyleLbl="bgAcc1" presStyleIdx="1" presStyleCnt="3">
        <dgm:presLayoutVars>
          <dgm:bulletEnabled val="1"/>
        </dgm:presLayoutVars>
      </dgm:prSet>
      <dgm:spPr/>
    </dgm:pt>
    <dgm:pt modelId="{931CA988-C48E-4520-90B6-6D26CB64B022}" type="pres">
      <dgm:prSet presAssocID="{04BB636F-70EC-40E6-9370-1237FA31AAD6}" presName="childNode2tx" presStyleLbl="bgAcc1" presStyleIdx="1" presStyleCnt="3">
        <dgm:presLayoutVars>
          <dgm:bulletEnabled val="1"/>
        </dgm:presLayoutVars>
      </dgm:prSet>
      <dgm:spPr/>
    </dgm:pt>
    <dgm:pt modelId="{D9B20F4F-AC48-4503-8FB0-35F06D503563}" type="pres">
      <dgm:prSet presAssocID="{04BB636F-70EC-40E6-9370-1237FA31AAD6}" presName="parentNode2" presStyleLbl="node1" presStyleIdx="1" presStyleCnt="3" custScaleX="132902">
        <dgm:presLayoutVars>
          <dgm:chMax val="0"/>
          <dgm:bulletEnabled val="1"/>
        </dgm:presLayoutVars>
      </dgm:prSet>
      <dgm:spPr/>
    </dgm:pt>
    <dgm:pt modelId="{A3C910A0-ECE5-44A8-81FC-D4A7F00C2D33}" type="pres">
      <dgm:prSet presAssocID="{04BB636F-70EC-40E6-9370-1237FA31AAD6}" presName="connSite2" presStyleCnt="0"/>
      <dgm:spPr/>
    </dgm:pt>
    <dgm:pt modelId="{F5332E7D-3B41-4C61-8536-46967BADDDCA}" type="pres">
      <dgm:prSet presAssocID="{DF1B40DA-FF4B-4261-A3D9-CD435DCFE1FC}" presName="Name18" presStyleLbl="sibTrans2D1" presStyleIdx="1" presStyleCnt="2" custScaleX="94272" custScaleY="92257"/>
      <dgm:spPr/>
    </dgm:pt>
    <dgm:pt modelId="{AF10E8B7-B7C5-46BE-BD2E-66222875C141}" type="pres">
      <dgm:prSet presAssocID="{CAFD8AE1-4DDF-42E2-9859-BBC13C564950}" presName="composite1" presStyleCnt="0"/>
      <dgm:spPr/>
    </dgm:pt>
    <dgm:pt modelId="{5607F7F4-39B7-4330-B4B5-F6E12271A733}" type="pres">
      <dgm:prSet presAssocID="{CAFD8AE1-4DDF-42E2-9859-BBC13C564950}" presName="dummyNode1" presStyleLbl="node1" presStyleIdx="1" presStyleCnt="3"/>
      <dgm:spPr/>
    </dgm:pt>
    <dgm:pt modelId="{8E9FBA7D-5ED5-4A96-9A99-22825A54C364}" type="pres">
      <dgm:prSet presAssocID="{CAFD8AE1-4DDF-42E2-9859-BBC13C564950}" presName="childNode1" presStyleLbl="bgAcc1" presStyleIdx="2" presStyleCnt="3">
        <dgm:presLayoutVars>
          <dgm:bulletEnabled val="1"/>
        </dgm:presLayoutVars>
      </dgm:prSet>
      <dgm:spPr/>
    </dgm:pt>
    <dgm:pt modelId="{87674BC9-0AA8-42AB-B2E2-866C56B1BFB7}" type="pres">
      <dgm:prSet presAssocID="{CAFD8AE1-4DDF-42E2-9859-BBC13C564950}" presName="childNode1tx" presStyleLbl="bgAcc1" presStyleIdx="2" presStyleCnt="3">
        <dgm:presLayoutVars>
          <dgm:bulletEnabled val="1"/>
        </dgm:presLayoutVars>
      </dgm:prSet>
      <dgm:spPr/>
    </dgm:pt>
    <dgm:pt modelId="{3CD71D2F-115D-4136-A008-CADB3A703F89}" type="pres">
      <dgm:prSet presAssocID="{CAFD8AE1-4DDF-42E2-9859-BBC13C564950}" presName="parentNode1" presStyleLbl="node1" presStyleIdx="2" presStyleCnt="3" custScaleX="134671">
        <dgm:presLayoutVars>
          <dgm:chMax val="1"/>
          <dgm:bulletEnabled val="1"/>
        </dgm:presLayoutVars>
      </dgm:prSet>
      <dgm:spPr/>
    </dgm:pt>
    <dgm:pt modelId="{DD0ED7A9-D269-4E86-A1CB-11437BF0FD9A}" type="pres">
      <dgm:prSet presAssocID="{CAFD8AE1-4DDF-42E2-9859-BBC13C564950}" presName="connSite1" presStyleCnt="0"/>
      <dgm:spPr/>
    </dgm:pt>
  </dgm:ptLst>
  <dgm:cxnLst>
    <dgm:cxn modelId="{16D52706-80A7-4F1B-AE07-F6F63B5190CC}" type="presOf" srcId="{8D07B4BF-8097-4548-9CFB-30AD23676499}" destId="{8E9FBA7D-5ED5-4A96-9A99-22825A54C364}" srcOrd="0" destOrd="2" presId="urn:microsoft.com/office/officeart/2005/8/layout/hProcess4"/>
    <dgm:cxn modelId="{AB3E9807-994C-4A53-BE10-D55F5774AC17}" srcId="{8EB004F5-BCAB-44C3-9C62-737D21618C3B}" destId="{CAFD8AE1-4DDF-42E2-9859-BBC13C564950}" srcOrd="2" destOrd="0" parTransId="{E7438476-ED28-4596-BD13-1148CFD49DBA}" sibTransId="{18C672DB-DB7A-4EA4-BB1C-57D51F6D8EB8}"/>
    <dgm:cxn modelId="{839B9D0D-802A-4534-8777-92E9003EA4B3}" srcId="{04BB636F-70EC-40E6-9370-1237FA31AAD6}" destId="{C78AC011-B95C-4029-87CA-240ABB424066}" srcOrd="1" destOrd="0" parTransId="{F6E4B94A-226D-4356-BCD2-AD2EC4E63045}" sibTransId="{9769B815-0A98-41CA-A86B-B3033B7A7ED6}"/>
    <dgm:cxn modelId="{7049CE0F-F4DC-4C0C-99FC-EDF4A8FEA441}" type="presOf" srcId="{F2552311-9A13-4037-B6E8-024D08FA5CCE}" destId="{DFC95069-AC8E-494B-B485-C30C6AF263D7}" srcOrd="0" destOrd="4" presId="urn:microsoft.com/office/officeart/2005/8/layout/hProcess4"/>
    <dgm:cxn modelId="{F01C8315-761A-4370-89D4-D57CF84FEC3C}" type="presOf" srcId="{8D07B4BF-8097-4548-9CFB-30AD23676499}" destId="{87674BC9-0AA8-42AB-B2E2-866C56B1BFB7}" srcOrd="1" destOrd="2" presId="urn:microsoft.com/office/officeart/2005/8/layout/hProcess4"/>
    <dgm:cxn modelId="{62A5DD16-9698-447F-AAE0-1E58612BE798}" srcId="{04BB636F-70EC-40E6-9370-1237FA31AAD6}" destId="{912D6D52-B5E9-407D-92D3-D7EFFA44A08D}" srcOrd="3" destOrd="0" parTransId="{64542852-F255-4128-A4AD-2D00D6AF7414}" sibTransId="{8E6330FD-7553-4252-85E4-A39A64625EC7}"/>
    <dgm:cxn modelId="{5C63061A-D175-4D2D-B09F-B07D0F8B198E}" srcId="{04BB636F-70EC-40E6-9370-1237FA31AAD6}" destId="{527C09C3-4325-4B44-8F71-7B3A2BC9971C}" srcOrd="2" destOrd="0" parTransId="{703C945B-7FE1-42C0-8E88-A6EC3408B0D8}" sibTransId="{02D0BA12-21EB-4C42-B09F-1F26163BE053}"/>
    <dgm:cxn modelId="{99296B1D-3921-4B26-B6E0-37E277DCCB83}" type="presOf" srcId="{912D6D52-B5E9-407D-92D3-D7EFFA44A08D}" destId="{DFC95069-AC8E-494B-B485-C30C6AF263D7}" srcOrd="0" destOrd="3" presId="urn:microsoft.com/office/officeart/2005/8/layout/hProcess4"/>
    <dgm:cxn modelId="{004E9D24-A3E9-43E4-A1F1-954DD9C6E314}" type="presOf" srcId="{04BB636F-70EC-40E6-9370-1237FA31AAD6}" destId="{D9B20F4F-AC48-4503-8FB0-35F06D503563}" srcOrd="0" destOrd="0" presId="urn:microsoft.com/office/officeart/2005/8/layout/hProcess4"/>
    <dgm:cxn modelId="{57561B25-61AA-43E6-8303-F41A04B4B45C}" type="presOf" srcId="{F8694AE8-E525-4506-B8E7-4CC453641C80}" destId="{87674BC9-0AA8-42AB-B2E2-866C56B1BFB7}" srcOrd="1" destOrd="0" presId="urn:microsoft.com/office/officeart/2005/8/layout/hProcess4"/>
    <dgm:cxn modelId="{50A62528-27E5-44F3-B3F3-A9928573CBBE}" type="presOf" srcId="{C78AC011-B95C-4029-87CA-240ABB424066}" destId="{931CA988-C48E-4520-90B6-6D26CB64B022}" srcOrd="1" destOrd="1" presId="urn:microsoft.com/office/officeart/2005/8/layout/hProcess4"/>
    <dgm:cxn modelId="{0E1D532D-97C5-4B0D-B8CF-18532A822C71}" srcId="{8519E5B1-5DC8-4959-973C-AE6D7CBDBEA2}" destId="{3CB248B2-2819-4FCC-BA17-1E7FBF7BACEB}" srcOrd="2" destOrd="0" parTransId="{6353BA82-CA76-426A-A299-DF97D5C94195}" sibTransId="{FA71634B-9C44-4212-BC9C-CF208107CB23}"/>
    <dgm:cxn modelId="{F4909531-31FE-4FD9-AFA2-EB3E6728B547}" type="presOf" srcId="{4F983F91-A68F-43B1-8726-72699F64FC44}" destId="{306BA125-C9CB-4D81-9A67-1933C4742685}" srcOrd="1" destOrd="0" presId="urn:microsoft.com/office/officeart/2005/8/layout/hProcess4"/>
    <dgm:cxn modelId="{EC594F5F-2DE9-4EDF-B155-9E22FB89D472}" type="presOf" srcId="{8EB004F5-BCAB-44C3-9C62-737D21618C3B}" destId="{D92CCAFB-6C07-4883-98CF-BF0FDBC07BDA}" srcOrd="0" destOrd="0" presId="urn:microsoft.com/office/officeart/2005/8/layout/hProcess4"/>
    <dgm:cxn modelId="{2444CD62-49CC-4FF0-A020-619F10473209}" srcId="{8EB004F5-BCAB-44C3-9C62-737D21618C3B}" destId="{04BB636F-70EC-40E6-9370-1237FA31AAD6}" srcOrd="1" destOrd="0" parTransId="{7EA16162-C873-4ECB-9F30-5174960C05A2}" sibTransId="{DF1B40DA-FF4B-4261-A3D9-CD435DCFE1FC}"/>
    <dgm:cxn modelId="{32390963-2B2D-4ACD-A6D3-EF4A8C5AA4FF}" type="presOf" srcId="{3CB248B2-2819-4FCC-BA17-1E7FBF7BACEB}" destId="{DD0FF11B-C779-4711-BE7C-A3B5F9672146}" srcOrd="0" destOrd="2" presId="urn:microsoft.com/office/officeart/2005/8/layout/hProcess4"/>
    <dgm:cxn modelId="{36412667-FB98-40CB-A758-BBA836E89F31}" srcId="{CAFD8AE1-4DDF-42E2-9859-BBC13C564950}" destId="{2CA2CE46-F566-433F-854C-713E79CE3238}" srcOrd="1" destOrd="0" parTransId="{A0EC4662-00AD-4152-B90B-B5302967CC14}" sibTransId="{97722ECA-5CAD-468E-9A42-4E00B9CA6726}"/>
    <dgm:cxn modelId="{F0766C4E-FD46-46C2-8143-F9EC6FBF0CF2}" type="presOf" srcId="{B1134731-6F85-4E95-B973-FC88BAF343D3}" destId="{931CA988-C48E-4520-90B6-6D26CB64B022}" srcOrd="1" destOrd="0" presId="urn:microsoft.com/office/officeart/2005/8/layout/hProcess4"/>
    <dgm:cxn modelId="{520CB650-DE55-4F4E-A744-80E120C1C78E}" srcId="{CAFD8AE1-4DDF-42E2-9859-BBC13C564950}" destId="{8D07B4BF-8097-4548-9CFB-30AD23676499}" srcOrd="2" destOrd="0" parTransId="{3ADE6EC4-2737-4A75-AA2F-33FCD7319224}" sibTransId="{08547E80-2F3E-4BF3-8162-01326D0CBE92}"/>
    <dgm:cxn modelId="{DC20F251-866C-4506-92D4-0FCFC6074947}" type="presOf" srcId="{C78AC011-B95C-4029-87CA-240ABB424066}" destId="{DFC95069-AC8E-494B-B485-C30C6AF263D7}" srcOrd="0" destOrd="1" presId="urn:microsoft.com/office/officeart/2005/8/layout/hProcess4"/>
    <dgm:cxn modelId="{FBF1E074-9D90-4F5C-A434-B9E452707DDA}" type="presOf" srcId="{F2552311-9A13-4037-B6E8-024D08FA5CCE}" destId="{931CA988-C48E-4520-90B6-6D26CB64B022}" srcOrd="1" destOrd="4" presId="urn:microsoft.com/office/officeart/2005/8/layout/hProcess4"/>
    <dgm:cxn modelId="{E5A9AC75-F316-4322-97FA-3EDB270DF595}" srcId="{04BB636F-70EC-40E6-9370-1237FA31AAD6}" destId="{B1134731-6F85-4E95-B973-FC88BAF343D3}" srcOrd="0" destOrd="0" parTransId="{37E6D9A3-6E4B-4171-BB15-955FB9B35F2D}" sibTransId="{F8BCC805-6776-460E-94D6-D2D2A324331D}"/>
    <dgm:cxn modelId="{54DCB876-98CE-460D-B802-80C318182BD4}" type="presOf" srcId="{B0EDBD42-17CC-478E-A82F-47F9989E9C33}" destId="{DD0FF11B-C779-4711-BE7C-A3B5F9672146}" srcOrd="0" destOrd="1" presId="urn:microsoft.com/office/officeart/2005/8/layout/hProcess4"/>
    <dgm:cxn modelId="{4AFA6578-5051-45E1-9EE4-8C556D87580B}" type="presOf" srcId="{2CA2CE46-F566-433F-854C-713E79CE3238}" destId="{8E9FBA7D-5ED5-4A96-9A99-22825A54C364}" srcOrd="0" destOrd="1" presId="urn:microsoft.com/office/officeart/2005/8/layout/hProcess4"/>
    <dgm:cxn modelId="{53D7B67A-363A-4DAE-BDBC-3A67B3C95E5E}" type="presOf" srcId="{912D6D52-B5E9-407D-92D3-D7EFFA44A08D}" destId="{931CA988-C48E-4520-90B6-6D26CB64B022}" srcOrd="1" destOrd="3" presId="urn:microsoft.com/office/officeart/2005/8/layout/hProcess4"/>
    <dgm:cxn modelId="{7B6BA787-A96A-46E1-A9F1-9874E3578FEE}" type="presOf" srcId="{F8694AE8-E525-4506-B8E7-4CC453641C80}" destId="{8E9FBA7D-5ED5-4A96-9A99-22825A54C364}" srcOrd="0" destOrd="0" presId="urn:microsoft.com/office/officeart/2005/8/layout/hProcess4"/>
    <dgm:cxn modelId="{0600EB8A-0ED1-46BB-9D8A-FC5FE4E750D7}" type="presOf" srcId="{B1134731-6F85-4E95-B973-FC88BAF343D3}" destId="{DFC95069-AC8E-494B-B485-C30C6AF263D7}" srcOrd="0" destOrd="0" presId="urn:microsoft.com/office/officeart/2005/8/layout/hProcess4"/>
    <dgm:cxn modelId="{50AD138D-FBE7-4135-ABF1-A515136458FA}" srcId="{04BB636F-70EC-40E6-9370-1237FA31AAD6}" destId="{F2552311-9A13-4037-B6E8-024D08FA5CCE}" srcOrd="4" destOrd="0" parTransId="{2973913C-7DAE-4022-83CE-6384C16984F7}" sibTransId="{554CA1F3-5A13-4125-B2E0-4B812DEDCA57}"/>
    <dgm:cxn modelId="{EFBA739D-56FC-4D1E-A7CA-65D00B634E68}" type="presOf" srcId="{3CB248B2-2819-4FCC-BA17-1E7FBF7BACEB}" destId="{306BA125-C9CB-4D81-9A67-1933C4742685}" srcOrd="1" destOrd="2" presId="urn:microsoft.com/office/officeart/2005/8/layout/hProcess4"/>
    <dgm:cxn modelId="{2BDB01A2-00D4-4DAC-976F-C4192A028638}" type="presOf" srcId="{527C09C3-4325-4B44-8F71-7B3A2BC9971C}" destId="{DFC95069-AC8E-494B-B485-C30C6AF263D7}" srcOrd="0" destOrd="2" presId="urn:microsoft.com/office/officeart/2005/8/layout/hProcess4"/>
    <dgm:cxn modelId="{0E3A3CA5-0C88-4D0B-AE99-FDCEF7B9B664}" type="presOf" srcId="{527C09C3-4325-4B44-8F71-7B3A2BC9971C}" destId="{931CA988-C48E-4520-90B6-6D26CB64B022}" srcOrd="1" destOrd="2" presId="urn:microsoft.com/office/officeart/2005/8/layout/hProcess4"/>
    <dgm:cxn modelId="{3CC52AA9-4148-4233-9E95-DC8BFAAC9A24}" type="presOf" srcId="{DF1B40DA-FF4B-4261-A3D9-CD435DCFE1FC}" destId="{F5332E7D-3B41-4C61-8536-46967BADDDCA}" srcOrd="0" destOrd="0" presId="urn:microsoft.com/office/officeart/2005/8/layout/hProcess4"/>
    <dgm:cxn modelId="{02DA43AA-632F-4FA1-8AC9-327902158313}" type="presOf" srcId="{B0EDBD42-17CC-478E-A82F-47F9989E9C33}" destId="{306BA125-C9CB-4D81-9A67-1933C4742685}" srcOrd="1" destOrd="1" presId="urn:microsoft.com/office/officeart/2005/8/layout/hProcess4"/>
    <dgm:cxn modelId="{62C039AE-A617-4F11-BCCA-52EF162657D8}" srcId="{8EB004F5-BCAB-44C3-9C62-737D21618C3B}" destId="{8519E5B1-5DC8-4959-973C-AE6D7CBDBEA2}" srcOrd="0" destOrd="0" parTransId="{F403EDA9-BEB0-4166-8F62-A4C8AB4CC262}" sibTransId="{156723C0-8AC4-4652-9DDC-A620511E753B}"/>
    <dgm:cxn modelId="{ACA400B1-8A38-4242-91E4-7250DCE521B1}" type="presOf" srcId="{156723C0-8AC4-4652-9DDC-A620511E753B}" destId="{352F7AD5-CEB5-4000-AB72-7F905C9A5E37}" srcOrd="0" destOrd="0" presId="urn:microsoft.com/office/officeart/2005/8/layout/hProcess4"/>
    <dgm:cxn modelId="{55C0FCB2-7104-4870-9AC1-2264CD6BE5E1}" srcId="{CAFD8AE1-4DDF-42E2-9859-BBC13C564950}" destId="{F8694AE8-E525-4506-B8E7-4CC453641C80}" srcOrd="0" destOrd="0" parTransId="{716437E9-152C-4381-946C-DBFB07EC8F54}" sibTransId="{0F4EF3B6-37E6-489E-A6E3-8E2273D473F7}"/>
    <dgm:cxn modelId="{E92E62B6-5985-48E9-B651-C0FAA37A9857}" srcId="{8519E5B1-5DC8-4959-973C-AE6D7CBDBEA2}" destId="{4F983F91-A68F-43B1-8726-72699F64FC44}" srcOrd="0" destOrd="0" parTransId="{06BF93F1-E511-4C28-B167-4137B8521DAB}" sibTransId="{4DA2A5ED-FEAC-40C0-9A35-DBB6BEFFE5A5}"/>
    <dgm:cxn modelId="{F9E27EB9-3B40-4FAF-B6C8-C1AF3C74C441}" srcId="{8519E5B1-5DC8-4959-973C-AE6D7CBDBEA2}" destId="{B0EDBD42-17CC-478E-A82F-47F9989E9C33}" srcOrd="1" destOrd="0" parTransId="{3F785C2C-1498-4AC2-8AAC-4D95464D44AC}" sibTransId="{E0CD2067-5C22-4002-B4F8-19C515B00001}"/>
    <dgm:cxn modelId="{1212B5C2-9F54-427D-A0CA-8393052421BC}" type="presOf" srcId="{CAFD8AE1-4DDF-42E2-9859-BBC13C564950}" destId="{3CD71D2F-115D-4136-A008-CADB3A703F89}" srcOrd="0" destOrd="0" presId="urn:microsoft.com/office/officeart/2005/8/layout/hProcess4"/>
    <dgm:cxn modelId="{229E9ACC-B6D2-4B0D-9C70-B6674E0E9F5B}" type="presOf" srcId="{4F983F91-A68F-43B1-8726-72699F64FC44}" destId="{DD0FF11B-C779-4711-BE7C-A3B5F9672146}" srcOrd="0" destOrd="0" presId="urn:microsoft.com/office/officeart/2005/8/layout/hProcess4"/>
    <dgm:cxn modelId="{02D652DA-0017-47E2-BDB2-A01095B806A1}" type="presOf" srcId="{2CA2CE46-F566-433F-854C-713E79CE3238}" destId="{87674BC9-0AA8-42AB-B2E2-866C56B1BFB7}" srcOrd="1" destOrd="1" presId="urn:microsoft.com/office/officeart/2005/8/layout/hProcess4"/>
    <dgm:cxn modelId="{AF4CA7DB-A604-46DF-9093-11B4F95BE734}" type="presOf" srcId="{8519E5B1-5DC8-4959-973C-AE6D7CBDBEA2}" destId="{B3FD758B-F035-4BEA-A914-99E6B7D335B7}" srcOrd="0" destOrd="0" presId="urn:microsoft.com/office/officeart/2005/8/layout/hProcess4"/>
    <dgm:cxn modelId="{2D7A109E-B0BC-4EC9-9EC1-FC5D77C5D7C1}" type="presParOf" srcId="{D92CCAFB-6C07-4883-98CF-BF0FDBC07BDA}" destId="{B6FBB1CA-4096-494C-9834-CCEF2225E15C}" srcOrd="0" destOrd="0" presId="urn:microsoft.com/office/officeart/2005/8/layout/hProcess4"/>
    <dgm:cxn modelId="{610687ED-CB16-4F94-9704-7CDCEDEB1161}" type="presParOf" srcId="{D92CCAFB-6C07-4883-98CF-BF0FDBC07BDA}" destId="{80B4FB2A-10D8-40B3-967A-F156C2E6F071}" srcOrd="1" destOrd="0" presId="urn:microsoft.com/office/officeart/2005/8/layout/hProcess4"/>
    <dgm:cxn modelId="{531B1908-35CD-4785-A6CA-A13876CC6503}" type="presParOf" srcId="{D92CCAFB-6C07-4883-98CF-BF0FDBC07BDA}" destId="{C4A2D260-C35A-4E0A-96DE-28294C5ED683}" srcOrd="2" destOrd="0" presId="urn:microsoft.com/office/officeart/2005/8/layout/hProcess4"/>
    <dgm:cxn modelId="{3976F616-3F6A-4F73-B2F0-B13AD6CBB209}" type="presParOf" srcId="{C4A2D260-C35A-4E0A-96DE-28294C5ED683}" destId="{CC7B3772-C050-4CAA-A215-67322960B865}" srcOrd="0" destOrd="0" presId="urn:microsoft.com/office/officeart/2005/8/layout/hProcess4"/>
    <dgm:cxn modelId="{D7E862E6-6EAC-4963-A681-E6C509419E28}" type="presParOf" srcId="{CC7B3772-C050-4CAA-A215-67322960B865}" destId="{07D527F7-7B75-4F9F-9C0F-91B0705DBB50}" srcOrd="0" destOrd="0" presId="urn:microsoft.com/office/officeart/2005/8/layout/hProcess4"/>
    <dgm:cxn modelId="{DDB91A44-E451-4E9B-89BE-BA387AB0C0C3}" type="presParOf" srcId="{CC7B3772-C050-4CAA-A215-67322960B865}" destId="{DD0FF11B-C779-4711-BE7C-A3B5F9672146}" srcOrd="1" destOrd="0" presId="urn:microsoft.com/office/officeart/2005/8/layout/hProcess4"/>
    <dgm:cxn modelId="{EE3087DE-29AE-4307-B827-2536439A2D27}" type="presParOf" srcId="{CC7B3772-C050-4CAA-A215-67322960B865}" destId="{306BA125-C9CB-4D81-9A67-1933C4742685}" srcOrd="2" destOrd="0" presId="urn:microsoft.com/office/officeart/2005/8/layout/hProcess4"/>
    <dgm:cxn modelId="{948B3B49-DA70-4D0E-9406-E3CA9E0EFBD0}" type="presParOf" srcId="{CC7B3772-C050-4CAA-A215-67322960B865}" destId="{B3FD758B-F035-4BEA-A914-99E6B7D335B7}" srcOrd="3" destOrd="0" presId="urn:microsoft.com/office/officeart/2005/8/layout/hProcess4"/>
    <dgm:cxn modelId="{AF22B654-2755-4380-938A-B7E98B535D10}" type="presParOf" srcId="{CC7B3772-C050-4CAA-A215-67322960B865}" destId="{25D00C00-2ECB-4EE7-AD89-10A29E87CFF6}" srcOrd="4" destOrd="0" presId="urn:microsoft.com/office/officeart/2005/8/layout/hProcess4"/>
    <dgm:cxn modelId="{6409D6C3-6522-45A2-9172-EBFB0A966018}" type="presParOf" srcId="{C4A2D260-C35A-4E0A-96DE-28294C5ED683}" destId="{352F7AD5-CEB5-4000-AB72-7F905C9A5E37}" srcOrd="1" destOrd="0" presId="urn:microsoft.com/office/officeart/2005/8/layout/hProcess4"/>
    <dgm:cxn modelId="{2979608A-ADFD-4C5C-B97D-7655BFD7655D}" type="presParOf" srcId="{C4A2D260-C35A-4E0A-96DE-28294C5ED683}" destId="{170E26EF-9867-4436-9B58-40DCB9C199C5}" srcOrd="2" destOrd="0" presId="urn:microsoft.com/office/officeart/2005/8/layout/hProcess4"/>
    <dgm:cxn modelId="{E8CD75B8-E22D-421A-8DC8-10338FB43C4D}" type="presParOf" srcId="{170E26EF-9867-4436-9B58-40DCB9C199C5}" destId="{B1581303-3F50-4DFD-AEB5-16F2771A6A02}" srcOrd="0" destOrd="0" presId="urn:microsoft.com/office/officeart/2005/8/layout/hProcess4"/>
    <dgm:cxn modelId="{490987F4-F193-4695-B435-74E8DFFFDD67}" type="presParOf" srcId="{170E26EF-9867-4436-9B58-40DCB9C199C5}" destId="{DFC95069-AC8E-494B-B485-C30C6AF263D7}" srcOrd="1" destOrd="0" presId="urn:microsoft.com/office/officeart/2005/8/layout/hProcess4"/>
    <dgm:cxn modelId="{716A5454-D43E-44B0-B85A-B5C535F09FD5}" type="presParOf" srcId="{170E26EF-9867-4436-9B58-40DCB9C199C5}" destId="{931CA988-C48E-4520-90B6-6D26CB64B022}" srcOrd="2" destOrd="0" presId="urn:microsoft.com/office/officeart/2005/8/layout/hProcess4"/>
    <dgm:cxn modelId="{2CE0BD53-1F1C-4922-BCD0-226E7FB4F61C}" type="presParOf" srcId="{170E26EF-9867-4436-9B58-40DCB9C199C5}" destId="{D9B20F4F-AC48-4503-8FB0-35F06D503563}" srcOrd="3" destOrd="0" presId="urn:microsoft.com/office/officeart/2005/8/layout/hProcess4"/>
    <dgm:cxn modelId="{CEB98024-1A1B-4C5D-953A-8F3214D0CA5E}" type="presParOf" srcId="{170E26EF-9867-4436-9B58-40DCB9C199C5}" destId="{A3C910A0-ECE5-44A8-81FC-D4A7F00C2D33}" srcOrd="4" destOrd="0" presId="urn:microsoft.com/office/officeart/2005/8/layout/hProcess4"/>
    <dgm:cxn modelId="{5C63D62D-C15B-483A-A176-5045AE120517}" type="presParOf" srcId="{C4A2D260-C35A-4E0A-96DE-28294C5ED683}" destId="{F5332E7D-3B41-4C61-8536-46967BADDDCA}" srcOrd="3" destOrd="0" presId="urn:microsoft.com/office/officeart/2005/8/layout/hProcess4"/>
    <dgm:cxn modelId="{EED57A08-44C8-480C-A49F-03FDD0C96C2F}" type="presParOf" srcId="{C4A2D260-C35A-4E0A-96DE-28294C5ED683}" destId="{AF10E8B7-B7C5-46BE-BD2E-66222875C141}" srcOrd="4" destOrd="0" presId="urn:microsoft.com/office/officeart/2005/8/layout/hProcess4"/>
    <dgm:cxn modelId="{85968B3B-731F-45E7-9730-B9218D87A3F2}" type="presParOf" srcId="{AF10E8B7-B7C5-46BE-BD2E-66222875C141}" destId="{5607F7F4-39B7-4330-B4B5-F6E12271A733}" srcOrd="0" destOrd="0" presId="urn:microsoft.com/office/officeart/2005/8/layout/hProcess4"/>
    <dgm:cxn modelId="{F3AE3708-076D-49F4-B6F4-025001AFD43F}" type="presParOf" srcId="{AF10E8B7-B7C5-46BE-BD2E-66222875C141}" destId="{8E9FBA7D-5ED5-4A96-9A99-22825A54C364}" srcOrd="1" destOrd="0" presId="urn:microsoft.com/office/officeart/2005/8/layout/hProcess4"/>
    <dgm:cxn modelId="{872BBB63-1250-4FF3-BE5D-E569761DF94A}" type="presParOf" srcId="{AF10E8B7-B7C5-46BE-BD2E-66222875C141}" destId="{87674BC9-0AA8-42AB-B2E2-866C56B1BFB7}" srcOrd="2" destOrd="0" presId="urn:microsoft.com/office/officeart/2005/8/layout/hProcess4"/>
    <dgm:cxn modelId="{2E2CA86D-9F91-4E55-9EFA-3B5FC543C856}" type="presParOf" srcId="{AF10E8B7-B7C5-46BE-BD2E-66222875C141}" destId="{3CD71D2F-115D-4136-A008-CADB3A703F89}" srcOrd="3" destOrd="0" presId="urn:microsoft.com/office/officeart/2005/8/layout/hProcess4"/>
    <dgm:cxn modelId="{5ABEE6AE-AC72-48C8-938E-509421D9289D}" type="presParOf" srcId="{AF10E8B7-B7C5-46BE-BD2E-66222875C141}" destId="{DD0ED7A9-D269-4E86-A1CB-11437BF0FD9A}"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A380B-1053-4A76-8A8A-95E2D3F71EF5}">
      <dsp:nvSpPr>
        <dsp:cNvPr id="0" name=""/>
        <dsp:cNvSpPr/>
      </dsp:nvSpPr>
      <dsp:spPr>
        <a:xfrm>
          <a:off x="363235" y="400639"/>
          <a:ext cx="7874812" cy="114645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2000" numCol="1" spcCol="1270" anchor="ctr" anchorCtr="0">
          <a:noAutofit/>
        </a:bodyPr>
        <a:lstStyle/>
        <a:p>
          <a:pPr marL="0" lvl="0" indent="0" algn="l" defTabSz="1022350">
            <a:lnSpc>
              <a:spcPct val="90000"/>
            </a:lnSpc>
            <a:spcBef>
              <a:spcPct val="0"/>
            </a:spcBef>
            <a:spcAft>
              <a:spcPct val="35000"/>
            </a:spcAft>
            <a:buNone/>
          </a:pPr>
          <a:r>
            <a:rPr lang="en-GB" sz="2300" b="1" kern="1200" dirty="0">
              <a:latin typeface="Arial" panose="020B0604020202020204" pitchFamily="34" charset="0"/>
              <a:cs typeface="Arial" panose="020B0604020202020204" pitchFamily="34" charset="0"/>
            </a:rPr>
            <a:t>Design (CAD)</a:t>
          </a:r>
        </a:p>
      </dsp:txBody>
      <dsp:txXfrm>
        <a:off x="363235" y="687253"/>
        <a:ext cx="7588199" cy="573227"/>
      </dsp:txXfrm>
    </dsp:sp>
    <dsp:sp modelId="{AF9140CF-D99C-44AD-A49C-56D148BD0BB8}">
      <dsp:nvSpPr>
        <dsp:cNvPr id="0" name=""/>
        <dsp:cNvSpPr/>
      </dsp:nvSpPr>
      <dsp:spPr>
        <a:xfrm>
          <a:off x="363235" y="1250695"/>
          <a:ext cx="1815144" cy="2120595"/>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SolidWorks</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Solid Edge</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Catia</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AutoCAD</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Pro/E …</a:t>
          </a:r>
        </a:p>
      </dsp:txBody>
      <dsp:txXfrm>
        <a:off x="363235" y="1250695"/>
        <a:ext cx="1815144" cy="2120595"/>
      </dsp:txXfrm>
    </dsp:sp>
    <dsp:sp modelId="{B08A74EA-7F09-4024-B48A-E7BFC62F7C36}">
      <dsp:nvSpPr>
        <dsp:cNvPr id="0" name=""/>
        <dsp:cNvSpPr/>
      </dsp:nvSpPr>
      <dsp:spPr>
        <a:xfrm>
          <a:off x="2178379" y="746759"/>
          <a:ext cx="6059668" cy="114645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2000" numCol="1" spcCol="1270" anchor="ctr" anchorCtr="0">
          <a:noAutofit/>
        </a:bodyPr>
        <a:lstStyle/>
        <a:p>
          <a:pPr marL="0" lvl="0" indent="0" algn="l" defTabSz="1022350">
            <a:lnSpc>
              <a:spcPct val="90000"/>
            </a:lnSpc>
            <a:spcBef>
              <a:spcPct val="0"/>
            </a:spcBef>
            <a:spcAft>
              <a:spcPct val="35000"/>
            </a:spcAft>
            <a:buNone/>
          </a:pPr>
          <a:r>
            <a:rPr lang="en-GB" sz="2300" b="1" kern="1200">
              <a:latin typeface="Arial" panose="020B0604020202020204" pitchFamily="34" charset="0"/>
              <a:cs typeface="Arial" panose="020B0604020202020204" pitchFamily="34" charset="0"/>
            </a:rPr>
            <a:t>Virtual test </a:t>
          </a:r>
          <a:endParaRPr lang="en-GB" sz="2300" b="1" kern="1200" dirty="0">
            <a:latin typeface="Arial" panose="020B0604020202020204" pitchFamily="34" charset="0"/>
            <a:cs typeface="Arial" panose="020B0604020202020204" pitchFamily="34" charset="0"/>
          </a:endParaRPr>
        </a:p>
      </dsp:txBody>
      <dsp:txXfrm>
        <a:off x="2178379" y="1033373"/>
        <a:ext cx="5773055" cy="573227"/>
      </dsp:txXfrm>
    </dsp:sp>
    <dsp:sp modelId="{7CC5792D-9492-417B-BDFA-78ED2C9A66ED}">
      <dsp:nvSpPr>
        <dsp:cNvPr id="0" name=""/>
        <dsp:cNvSpPr/>
      </dsp:nvSpPr>
      <dsp:spPr>
        <a:xfrm>
          <a:off x="2178379" y="1632712"/>
          <a:ext cx="1815144" cy="2066544"/>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Abaqus</a:t>
          </a:r>
        </a:p>
        <a:p>
          <a:pPr marL="0" lvl="0" indent="0" algn="l" defTabSz="800100">
            <a:lnSpc>
              <a:spcPct val="90000"/>
            </a:lnSpc>
            <a:spcBef>
              <a:spcPct val="0"/>
            </a:spcBef>
            <a:spcAft>
              <a:spcPct val="35000"/>
            </a:spcAft>
            <a:buNone/>
          </a:pPr>
          <a:r>
            <a:rPr lang="en-GB" sz="1800" b="1" kern="1200" dirty="0" err="1">
              <a:latin typeface="Arial" panose="020B0604020202020204" pitchFamily="34" charset="0"/>
              <a:cs typeface="Arial" panose="020B0604020202020204" pitchFamily="34" charset="0"/>
            </a:rPr>
            <a:t>Radioss</a:t>
          </a:r>
          <a:endParaRPr lang="en-GB"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GB" sz="1800" b="1" kern="1200" dirty="0" err="1">
              <a:latin typeface="Arial" panose="020B0604020202020204" pitchFamily="34" charset="0"/>
              <a:cs typeface="Arial" panose="020B0604020202020204" pitchFamily="34" charset="0"/>
            </a:rPr>
            <a:t>Optistruct</a:t>
          </a:r>
          <a:endParaRPr lang="en-GB" sz="1800" b="1"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NX Nastran</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Ansys</a:t>
          </a:r>
        </a:p>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LS-Dyna …</a:t>
          </a:r>
        </a:p>
      </dsp:txBody>
      <dsp:txXfrm>
        <a:off x="2178379" y="1632712"/>
        <a:ext cx="1815144" cy="2066544"/>
      </dsp:txXfrm>
    </dsp:sp>
    <dsp:sp modelId="{59DB845D-04D3-4CD6-ACA5-B2E3E59CA857}">
      <dsp:nvSpPr>
        <dsp:cNvPr id="0" name=""/>
        <dsp:cNvSpPr/>
      </dsp:nvSpPr>
      <dsp:spPr>
        <a:xfrm>
          <a:off x="3993524" y="1128775"/>
          <a:ext cx="4244524" cy="114645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2000" numCol="1" spcCol="1270" anchor="ctr" anchorCtr="0">
          <a:noAutofit/>
        </a:bodyPr>
        <a:lstStyle/>
        <a:p>
          <a:pPr marL="0" lvl="0" indent="0" algn="l" defTabSz="1022350">
            <a:lnSpc>
              <a:spcPct val="90000"/>
            </a:lnSpc>
            <a:spcBef>
              <a:spcPct val="0"/>
            </a:spcBef>
            <a:spcAft>
              <a:spcPct val="35000"/>
            </a:spcAft>
            <a:buNone/>
          </a:pPr>
          <a:r>
            <a:rPr lang="en-GB" sz="2300" b="1" kern="1200" dirty="0">
              <a:latin typeface="Arial" panose="020B0604020202020204" pitchFamily="34" charset="0"/>
              <a:cs typeface="Arial" panose="020B0604020202020204" pitchFamily="34" charset="0"/>
            </a:rPr>
            <a:t>Build </a:t>
          </a:r>
        </a:p>
      </dsp:txBody>
      <dsp:txXfrm>
        <a:off x="3993524" y="1415389"/>
        <a:ext cx="3957911" cy="573227"/>
      </dsp:txXfrm>
    </dsp:sp>
    <dsp:sp modelId="{69413EFD-ED1E-4429-B04D-7757EB2686D4}">
      <dsp:nvSpPr>
        <dsp:cNvPr id="0" name=""/>
        <dsp:cNvSpPr/>
      </dsp:nvSpPr>
      <dsp:spPr>
        <a:xfrm>
          <a:off x="5808668" y="1510791"/>
          <a:ext cx="2429379" cy="1146454"/>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82000" numCol="1" spcCol="1270" anchor="ctr" anchorCtr="0">
          <a:noAutofit/>
        </a:bodyPr>
        <a:lstStyle/>
        <a:p>
          <a:pPr marL="0" lvl="0" indent="0" algn="l" defTabSz="1022350">
            <a:lnSpc>
              <a:spcPct val="90000"/>
            </a:lnSpc>
            <a:spcBef>
              <a:spcPct val="0"/>
            </a:spcBef>
            <a:spcAft>
              <a:spcPct val="35000"/>
            </a:spcAft>
            <a:buNone/>
          </a:pPr>
          <a:r>
            <a:rPr lang="en-GB" sz="2300" b="1" kern="1200" dirty="0">
              <a:latin typeface="Arial" panose="020B0604020202020204" pitchFamily="34" charset="0"/>
              <a:cs typeface="Arial" panose="020B0604020202020204" pitchFamily="34" charset="0"/>
            </a:rPr>
            <a:t>Test </a:t>
          </a:r>
        </a:p>
      </dsp:txBody>
      <dsp:txXfrm>
        <a:off x="5808668" y="1797405"/>
        <a:ext cx="2142766" cy="573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FB61A-B26F-416C-BB23-3C1B1354D576}">
      <dsp:nvSpPr>
        <dsp:cNvPr id="0" name=""/>
        <dsp:cNvSpPr/>
      </dsp:nvSpPr>
      <dsp:spPr>
        <a:xfrm>
          <a:off x="676163" y="306831"/>
          <a:ext cx="7248956" cy="105420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7355"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Conceive (optimisation)</a:t>
          </a:r>
        </a:p>
      </dsp:txBody>
      <dsp:txXfrm>
        <a:off x="676163" y="570381"/>
        <a:ext cx="6985406" cy="527101"/>
      </dsp:txXfrm>
    </dsp:sp>
    <dsp:sp modelId="{CCDB6BCF-C7EF-4926-9FA8-E5CAFB8AAA5D}">
      <dsp:nvSpPr>
        <dsp:cNvPr id="0" name=""/>
        <dsp:cNvSpPr/>
      </dsp:nvSpPr>
      <dsp:spPr>
        <a:xfrm>
          <a:off x="2015770" y="658367"/>
          <a:ext cx="5909349" cy="105420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7355"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Design (CAD)</a:t>
          </a:r>
        </a:p>
      </dsp:txBody>
      <dsp:txXfrm>
        <a:off x="2015770" y="921917"/>
        <a:ext cx="5645799" cy="527101"/>
      </dsp:txXfrm>
    </dsp:sp>
    <dsp:sp modelId="{085AEF9B-ABD2-4588-9DD7-711D6E71158A}">
      <dsp:nvSpPr>
        <dsp:cNvPr id="0" name=""/>
        <dsp:cNvSpPr/>
      </dsp:nvSpPr>
      <dsp:spPr>
        <a:xfrm>
          <a:off x="2015770" y="1469948"/>
          <a:ext cx="1339752" cy="193568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SolidWorks</a:t>
          </a:r>
        </a:p>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Solid Edge</a:t>
          </a:r>
        </a:p>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Catia</a:t>
          </a:r>
        </a:p>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AutoCAD</a:t>
          </a:r>
        </a:p>
        <a:p>
          <a:pPr marL="0" lvl="0" indent="0" algn="l" defTabSz="755650">
            <a:lnSpc>
              <a:spcPct val="90000"/>
            </a:lnSpc>
            <a:spcBef>
              <a:spcPct val="0"/>
            </a:spcBef>
            <a:spcAft>
              <a:spcPct val="35000"/>
            </a:spcAft>
            <a:buNone/>
          </a:pPr>
          <a:r>
            <a:rPr lang="en-GB" sz="1700" b="1" kern="1200" dirty="0">
              <a:latin typeface="Arial" panose="020B0604020202020204" pitchFamily="34" charset="0"/>
              <a:cs typeface="Arial" panose="020B0604020202020204" pitchFamily="34" charset="0"/>
            </a:rPr>
            <a:t>Pro/E …</a:t>
          </a:r>
        </a:p>
      </dsp:txBody>
      <dsp:txXfrm>
        <a:off x="2015770" y="1469948"/>
        <a:ext cx="1339752" cy="1935683"/>
      </dsp:txXfrm>
    </dsp:sp>
    <dsp:sp modelId="{76538C41-E981-4C7E-932F-DD0AB2FED869}">
      <dsp:nvSpPr>
        <dsp:cNvPr id="0" name=""/>
        <dsp:cNvSpPr/>
      </dsp:nvSpPr>
      <dsp:spPr>
        <a:xfrm>
          <a:off x="3355378" y="1009903"/>
          <a:ext cx="4569742" cy="105420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7355"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Virtual test (CAE)</a:t>
          </a:r>
        </a:p>
      </dsp:txBody>
      <dsp:txXfrm>
        <a:off x="3355378" y="1273453"/>
        <a:ext cx="4306192" cy="527101"/>
      </dsp:txXfrm>
    </dsp:sp>
    <dsp:sp modelId="{74DA95C5-90D8-4231-AE74-84A49A63FAF1}">
      <dsp:nvSpPr>
        <dsp:cNvPr id="0" name=""/>
        <dsp:cNvSpPr/>
      </dsp:nvSpPr>
      <dsp:spPr>
        <a:xfrm>
          <a:off x="3355378" y="1821484"/>
          <a:ext cx="1339752" cy="193568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b="1" kern="1200" dirty="0" err="1">
              <a:latin typeface="Arial" panose="020B0604020202020204" pitchFamily="34" charset="0"/>
              <a:cs typeface="Arial" panose="020B0604020202020204" pitchFamily="34" charset="0"/>
            </a:rPr>
            <a:t>Radioss</a:t>
          </a:r>
          <a:endParaRPr lang="en-GB" sz="1700" b="1" kern="1200" dirty="0">
            <a:latin typeface="Arial" panose="020B0604020202020204" pitchFamily="34" charset="0"/>
            <a:cs typeface="Arial" panose="020B0604020202020204" pitchFamily="34" charset="0"/>
          </a:endParaRPr>
        </a:p>
        <a:p>
          <a:pPr marL="0" lvl="0" indent="0" algn="l" defTabSz="755650">
            <a:lnSpc>
              <a:spcPct val="90000"/>
            </a:lnSpc>
            <a:spcBef>
              <a:spcPct val="0"/>
            </a:spcBef>
            <a:spcAft>
              <a:spcPct val="35000"/>
            </a:spcAft>
            <a:buNone/>
          </a:pPr>
          <a:r>
            <a:rPr lang="en-GB" sz="1700" b="1" kern="1200" dirty="0" err="1">
              <a:latin typeface="Arial" panose="020B0604020202020204" pitchFamily="34" charset="0"/>
              <a:cs typeface="Arial" panose="020B0604020202020204" pitchFamily="34" charset="0"/>
            </a:rPr>
            <a:t>Optistruct</a:t>
          </a:r>
          <a:endParaRPr lang="en-GB" sz="1700" b="1" kern="1200" dirty="0">
            <a:latin typeface="Arial" panose="020B0604020202020204" pitchFamily="34" charset="0"/>
            <a:cs typeface="Arial" panose="020B0604020202020204" pitchFamily="34" charset="0"/>
          </a:endParaRPr>
        </a:p>
        <a:p>
          <a:pPr marL="0" lvl="0" indent="0" algn="l" defTabSz="755650">
            <a:lnSpc>
              <a:spcPct val="90000"/>
            </a:lnSpc>
            <a:spcBef>
              <a:spcPct val="0"/>
            </a:spcBef>
            <a:spcAft>
              <a:spcPct val="35000"/>
            </a:spcAft>
            <a:buNone/>
          </a:pPr>
          <a:endParaRPr lang="en-GB" sz="1700" b="1" kern="1200" dirty="0">
            <a:latin typeface="Arial" panose="020B0604020202020204" pitchFamily="34" charset="0"/>
            <a:cs typeface="Arial" panose="020B0604020202020204" pitchFamily="34" charset="0"/>
          </a:endParaRPr>
        </a:p>
      </dsp:txBody>
      <dsp:txXfrm>
        <a:off x="3355378" y="1821484"/>
        <a:ext cx="1339752" cy="1935683"/>
      </dsp:txXfrm>
    </dsp:sp>
    <dsp:sp modelId="{A9DC3536-014F-4764-BA09-9C1799D5A353}">
      <dsp:nvSpPr>
        <dsp:cNvPr id="0" name=""/>
        <dsp:cNvSpPr/>
      </dsp:nvSpPr>
      <dsp:spPr>
        <a:xfrm>
          <a:off x="4695710" y="1361440"/>
          <a:ext cx="3229410" cy="105420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7355"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Build </a:t>
          </a:r>
        </a:p>
      </dsp:txBody>
      <dsp:txXfrm>
        <a:off x="4695710" y="1624990"/>
        <a:ext cx="2965860" cy="527101"/>
      </dsp:txXfrm>
    </dsp:sp>
    <dsp:sp modelId="{66ED8753-A8D6-4F28-99B3-C0E1FE5BC499}">
      <dsp:nvSpPr>
        <dsp:cNvPr id="0" name=""/>
        <dsp:cNvSpPr/>
      </dsp:nvSpPr>
      <dsp:spPr>
        <a:xfrm>
          <a:off x="6035317" y="1712976"/>
          <a:ext cx="1889803" cy="1054201"/>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254000" bIns="167355" numCol="1" spcCol="1270" anchor="ctr" anchorCtr="0">
          <a:noAutofit/>
        </a:bodyPr>
        <a:lstStyle/>
        <a:p>
          <a:pPr marL="0" lvl="0" indent="0" algn="l" defTabSz="933450">
            <a:lnSpc>
              <a:spcPct val="90000"/>
            </a:lnSpc>
            <a:spcBef>
              <a:spcPct val="0"/>
            </a:spcBef>
            <a:spcAft>
              <a:spcPct val="35000"/>
            </a:spcAft>
            <a:buNone/>
          </a:pPr>
          <a:r>
            <a:rPr lang="en-GB" sz="2100" b="1" kern="1200" dirty="0">
              <a:latin typeface="Arial" panose="020B0604020202020204" pitchFamily="34" charset="0"/>
              <a:cs typeface="Arial" panose="020B0604020202020204" pitchFamily="34" charset="0"/>
            </a:rPr>
            <a:t>Test </a:t>
          </a:r>
        </a:p>
      </dsp:txBody>
      <dsp:txXfrm>
        <a:off x="6035317" y="1976526"/>
        <a:ext cx="1626253" cy="5271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7C83-7DE6-4327-91F6-34854D73DBCE}">
      <dsp:nvSpPr>
        <dsp:cNvPr id="0" name=""/>
        <dsp:cNvSpPr/>
      </dsp:nvSpPr>
      <dsp:spPr>
        <a:xfrm>
          <a:off x="4893" y="1403"/>
          <a:ext cx="8534137"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a:latin typeface="Arial" panose="020B0604020202020204" pitchFamily="34" charset="0"/>
              <a:cs typeface="Arial" panose="020B0604020202020204" pitchFamily="34" charset="0"/>
            </a:rPr>
            <a:t>Nonlinear analysis</a:t>
          </a:r>
          <a:endParaRPr lang="en-GB" sz="3000" b="1" kern="1200" dirty="0">
            <a:latin typeface="Arial" panose="020B0604020202020204" pitchFamily="34" charset="0"/>
            <a:cs typeface="Arial" panose="020B0604020202020204" pitchFamily="34" charset="0"/>
          </a:endParaRPr>
        </a:p>
      </dsp:txBody>
      <dsp:txXfrm>
        <a:off x="46855" y="43365"/>
        <a:ext cx="8450213" cy="1348768"/>
      </dsp:txXfrm>
    </dsp:sp>
    <dsp:sp modelId="{61132B24-C708-45E3-B05B-C9194DB3018B}">
      <dsp:nvSpPr>
        <dsp:cNvPr id="0" name=""/>
        <dsp:cNvSpPr/>
      </dsp:nvSpPr>
      <dsp:spPr>
        <a:xfrm>
          <a:off x="4893" y="1583147"/>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1155700">
            <a:lnSpc>
              <a:spcPct val="90000"/>
            </a:lnSpc>
            <a:spcBef>
              <a:spcPct val="0"/>
            </a:spcBef>
            <a:spcAft>
              <a:spcPct val="35000"/>
            </a:spcAft>
            <a:buNone/>
          </a:pPr>
          <a:r>
            <a:rPr lang="en-GB" sz="2600" kern="1200">
              <a:latin typeface="Arial" panose="020B0604020202020204" pitchFamily="34" charset="0"/>
              <a:cs typeface="Arial" panose="020B0604020202020204" pitchFamily="34" charset="0"/>
            </a:rPr>
            <a:t>Geometric </a:t>
          </a:r>
          <a:endParaRPr lang="en-GB" sz="2600" kern="1200" dirty="0">
            <a:latin typeface="Arial" panose="020B0604020202020204" pitchFamily="34" charset="0"/>
            <a:cs typeface="Arial" panose="020B0604020202020204" pitchFamily="34" charset="0"/>
          </a:endParaRPr>
        </a:p>
      </dsp:txBody>
      <dsp:txXfrm>
        <a:off x="46855" y="1625109"/>
        <a:ext cx="1541007" cy="1348768"/>
      </dsp:txXfrm>
    </dsp:sp>
    <dsp:sp modelId="{9A931F19-585B-4C1D-A12A-4A280674F0DF}">
      <dsp:nvSpPr>
        <dsp:cNvPr id="0" name=""/>
        <dsp:cNvSpPr/>
      </dsp:nvSpPr>
      <dsp:spPr>
        <a:xfrm>
          <a:off x="4893" y="3164891"/>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Large deformation</a:t>
          </a:r>
          <a:endParaRPr lang="en-GB" sz="2000" kern="1200" dirty="0">
            <a:latin typeface="Arial" panose="020B0604020202020204" pitchFamily="34" charset="0"/>
            <a:cs typeface="Arial" panose="020B0604020202020204" pitchFamily="34" charset="0"/>
          </a:endParaRPr>
        </a:p>
      </dsp:txBody>
      <dsp:txXfrm>
        <a:off x="46855" y="3206853"/>
        <a:ext cx="1541007" cy="1348768"/>
      </dsp:txXfrm>
    </dsp:sp>
    <dsp:sp modelId="{96FC995E-2121-4BEF-A490-0E9FE12C2728}">
      <dsp:nvSpPr>
        <dsp:cNvPr id="0" name=""/>
        <dsp:cNvSpPr/>
      </dsp:nvSpPr>
      <dsp:spPr>
        <a:xfrm>
          <a:off x="1766318" y="1583147"/>
          <a:ext cx="5011287"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latin typeface="Arial" panose="020B0604020202020204" pitchFamily="34" charset="0"/>
              <a:cs typeface="Arial" panose="020B0604020202020204" pitchFamily="34" charset="0"/>
            </a:rPr>
            <a:t>Material </a:t>
          </a:r>
          <a:endParaRPr lang="en-GB" sz="2600" kern="1200" dirty="0">
            <a:latin typeface="Arial" panose="020B0604020202020204" pitchFamily="34" charset="0"/>
            <a:cs typeface="Arial" panose="020B0604020202020204" pitchFamily="34" charset="0"/>
          </a:endParaRPr>
        </a:p>
      </dsp:txBody>
      <dsp:txXfrm>
        <a:off x="1808280" y="1625109"/>
        <a:ext cx="4927363" cy="1348768"/>
      </dsp:txXfrm>
    </dsp:sp>
    <dsp:sp modelId="{F001A9A2-D031-457B-AB22-83A4E32EAC59}">
      <dsp:nvSpPr>
        <dsp:cNvPr id="0" name=""/>
        <dsp:cNvSpPr/>
      </dsp:nvSpPr>
      <dsp:spPr>
        <a:xfrm>
          <a:off x="1766318" y="3164891"/>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Beyond elastic limit (metals)</a:t>
          </a:r>
          <a:endParaRPr lang="en-GB" sz="2000" kern="1200" dirty="0">
            <a:latin typeface="Arial" panose="020B0604020202020204" pitchFamily="34" charset="0"/>
            <a:cs typeface="Arial" panose="020B0604020202020204" pitchFamily="34" charset="0"/>
          </a:endParaRPr>
        </a:p>
      </dsp:txBody>
      <dsp:txXfrm>
        <a:off x="1808280" y="3206853"/>
        <a:ext cx="1541007" cy="1348768"/>
      </dsp:txXfrm>
    </dsp:sp>
    <dsp:sp modelId="{B5F0F830-CD6C-416B-8D78-56E8289397E6}">
      <dsp:nvSpPr>
        <dsp:cNvPr id="0" name=""/>
        <dsp:cNvSpPr/>
      </dsp:nvSpPr>
      <dsp:spPr>
        <a:xfrm>
          <a:off x="3459496" y="3164891"/>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Within elastic limits (non-metals)</a:t>
          </a:r>
          <a:endParaRPr lang="en-GB" sz="2000" kern="1200" dirty="0">
            <a:latin typeface="Arial" panose="020B0604020202020204" pitchFamily="34" charset="0"/>
            <a:cs typeface="Arial" panose="020B0604020202020204" pitchFamily="34" charset="0"/>
          </a:endParaRPr>
        </a:p>
      </dsp:txBody>
      <dsp:txXfrm>
        <a:off x="3501458" y="3206853"/>
        <a:ext cx="1541007" cy="1348768"/>
      </dsp:txXfrm>
    </dsp:sp>
    <dsp:sp modelId="{244AFDCB-070B-4D03-A06F-3A3543044E77}">
      <dsp:nvSpPr>
        <dsp:cNvPr id="0" name=""/>
        <dsp:cNvSpPr/>
      </dsp:nvSpPr>
      <dsp:spPr>
        <a:xfrm>
          <a:off x="5152675" y="3164891"/>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Creep (long time process)</a:t>
          </a:r>
          <a:endParaRPr lang="en-GB" sz="2000" kern="1200" dirty="0">
            <a:latin typeface="Arial" panose="020B0604020202020204" pitchFamily="34" charset="0"/>
            <a:cs typeface="Arial" panose="020B0604020202020204" pitchFamily="34" charset="0"/>
          </a:endParaRPr>
        </a:p>
      </dsp:txBody>
      <dsp:txXfrm>
        <a:off x="5194637" y="3206853"/>
        <a:ext cx="1541007" cy="1348768"/>
      </dsp:txXfrm>
    </dsp:sp>
    <dsp:sp modelId="{D29DF6D7-E729-43C7-8AED-DED620FC0EB3}">
      <dsp:nvSpPr>
        <dsp:cNvPr id="0" name=""/>
        <dsp:cNvSpPr/>
      </dsp:nvSpPr>
      <dsp:spPr>
        <a:xfrm>
          <a:off x="6914100" y="1583147"/>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a:latin typeface="Arial" panose="020B0604020202020204" pitchFamily="34" charset="0"/>
              <a:cs typeface="Arial" panose="020B0604020202020204" pitchFamily="34" charset="0"/>
            </a:rPr>
            <a:t>Contact </a:t>
          </a:r>
          <a:endParaRPr lang="en-GB" sz="2600" kern="1200" dirty="0">
            <a:latin typeface="Arial" panose="020B0604020202020204" pitchFamily="34" charset="0"/>
            <a:cs typeface="Arial" panose="020B0604020202020204" pitchFamily="34" charset="0"/>
          </a:endParaRPr>
        </a:p>
      </dsp:txBody>
      <dsp:txXfrm>
        <a:off x="6956062" y="1625109"/>
        <a:ext cx="1541007" cy="1348768"/>
      </dsp:txXfrm>
    </dsp:sp>
    <dsp:sp modelId="{AED0AAAE-030A-485B-93C6-6F56EB8197C0}">
      <dsp:nvSpPr>
        <dsp:cNvPr id="0" name=""/>
        <dsp:cNvSpPr/>
      </dsp:nvSpPr>
      <dsp:spPr>
        <a:xfrm>
          <a:off x="6914100" y="3164891"/>
          <a:ext cx="1624931" cy="143269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Gap elements and contact simulation</a:t>
          </a:r>
          <a:endParaRPr lang="en-GB" sz="2000" kern="1200" dirty="0">
            <a:latin typeface="Arial" panose="020B0604020202020204" pitchFamily="34" charset="0"/>
            <a:cs typeface="Arial" panose="020B0604020202020204" pitchFamily="34" charset="0"/>
          </a:endParaRPr>
        </a:p>
      </dsp:txBody>
      <dsp:txXfrm>
        <a:off x="6956062" y="3206853"/>
        <a:ext cx="1541007" cy="1348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7C83-7DE6-4327-91F6-34854D73DBCE}">
      <dsp:nvSpPr>
        <dsp:cNvPr id="0" name=""/>
        <dsp:cNvSpPr/>
      </dsp:nvSpPr>
      <dsp:spPr>
        <a:xfrm>
          <a:off x="0" y="0"/>
          <a:ext cx="7257686"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latin typeface="Arial" panose="020B0604020202020204" pitchFamily="34" charset="0"/>
              <a:cs typeface="Arial" panose="020B0604020202020204" pitchFamily="34" charset="0"/>
            </a:rPr>
            <a:t>Dynamic analysis</a:t>
          </a:r>
        </a:p>
      </dsp:txBody>
      <dsp:txXfrm>
        <a:off x="35134" y="35134"/>
        <a:ext cx="7187418" cy="1129294"/>
      </dsp:txXfrm>
    </dsp:sp>
    <dsp:sp modelId="{61132B24-C708-45E3-B05B-C9194DB3018B}">
      <dsp:nvSpPr>
        <dsp:cNvPr id="0" name=""/>
        <dsp:cNvSpPr/>
      </dsp:nvSpPr>
      <dsp:spPr>
        <a:xfrm>
          <a:off x="2681" y="1328558"/>
          <a:ext cx="1741287"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Free vibration</a:t>
          </a:r>
        </a:p>
      </dsp:txBody>
      <dsp:txXfrm>
        <a:off x="37815" y="1363692"/>
        <a:ext cx="1671019" cy="1129294"/>
      </dsp:txXfrm>
    </dsp:sp>
    <dsp:sp modelId="{96FC995E-2121-4BEF-A490-0E9FE12C2728}">
      <dsp:nvSpPr>
        <dsp:cNvPr id="0" name=""/>
        <dsp:cNvSpPr/>
      </dsp:nvSpPr>
      <dsp:spPr>
        <a:xfrm>
          <a:off x="1890236" y="1328558"/>
          <a:ext cx="5370131"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Forced vibration</a:t>
          </a:r>
          <a:r>
            <a:rPr lang="en-GB" sz="4000" kern="1200" dirty="0">
              <a:latin typeface="Arial" panose="020B0604020202020204" pitchFamily="34" charset="0"/>
              <a:cs typeface="Arial" panose="020B0604020202020204" pitchFamily="34" charset="0"/>
            </a:rPr>
            <a:t> </a:t>
          </a:r>
        </a:p>
      </dsp:txBody>
      <dsp:txXfrm>
        <a:off x="1925370" y="1363692"/>
        <a:ext cx="5299863" cy="1129294"/>
      </dsp:txXfrm>
    </dsp:sp>
    <dsp:sp modelId="{F001A9A2-D031-457B-AB22-83A4E32EAC59}">
      <dsp:nvSpPr>
        <dsp:cNvPr id="0" name=""/>
        <dsp:cNvSpPr/>
      </dsp:nvSpPr>
      <dsp:spPr>
        <a:xfrm>
          <a:off x="1890236" y="2654628"/>
          <a:ext cx="1741287"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Frequency response</a:t>
          </a:r>
        </a:p>
      </dsp:txBody>
      <dsp:txXfrm>
        <a:off x="1925370" y="2689762"/>
        <a:ext cx="1671019" cy="1129294"/>
      </dsp:txXfrm>
    </dsp:sp>
    <dsp:sp modelId="{B5F0F830-CD6C-416B-8D78-56E8289397E6}">
      <dsp:nvSpPr>
        <dsp:cNvPr id="0" name=""/>
        <dsp:cNvSpPr/>
      </dsp:nvSpPr>
      <dsp:spPr>
        <a:xfrm>
          <a:off x="3704658" y="2654628"/>
          <a:ext cx="1741287"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Transient response</a:t>
          </a:r>
        </a:p>
      </dsp:txBody>
      <dsp:txXfrm>
        <a:off x="3739792" y="2689762"/>
        <a:ext cx="1671019" cy="1129294"/>
      </dsp:txXfrm>
    </dsp:sp>
    <dsp:sp modelId="{244AFDCB-070B-4D03-A06F-3A3543044E77}">
      <dsp:nvSpPr>
        <dsp:cNvPr id="0" name=""/>
        <dsp:cNvSpPr/>
      </dsp:nvSpPr>
      <dsp:spPr>
        <a:xfrm>
          <a:off x="5519080" y="2654628"/>
          <a:ext cx="1741287" cy="1199562"/>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Random vibration</a:t>
          </a:r>
        </a:p>
      </dsp:txBody>
      <dsp:txXfrm>
        <a:off x="5554214" y="2689762"/>
        <a:ext cx="1671019" cy="1129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7C83-7DE6-4327-91F6-34854D73DBCE}">
      <dsp:nvSpPr>
        <dsp:cNvPr id="0" name=""/>
        <dsp:cNvSpPr/>
      </dsp:nvSpPr>
      <dsp:spPr>
        <a:xfrm>
          <a:off x="0" y="0"/>
          <a:ext cx="6060638"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latin typeface="Arial" panose="020B0604020202020204" pitchFamily="34" charset="0"/>
              <a:cs typeface="Arial" panose="020B0604020202020204" pitchFamily="34" charset="0"/>
            </a:rPr>
            <a:t>Fatigue </a:t>
          </a:r>
        </a:p>
      </dsp:txBody>
      <dsp:txXfrm>
        <a:off x="39616" y="39616"/>
        <a:ext cx="5981406" cy="1273357"/>
      </dsp:txXfrm>
    </dsp:sp>
    <dsp:sp modelId="{61132B24-C708-45E3-B05B-C9194DB3018B}">
      <dsp:nvSpPr>
        <dsp:cNvPr id="0" name=""/>
        <dsp:cNvSpPr/>
      </dsp:nvSpPr>
      <dsp:spPr>
        <a:xfrm>
          <a:off x="2238" y="1513903"/>
          <a:ext cx="2908175"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Low cycle</a:t>
          </a:r>
        </a:p>
      </dsp:txBody>
      <dsp:txXfrm>
        <a:off x="41854" y="1553519"/>
        <a:ext cx="2828943" cy="1273357"/>
      </dsp:txXfrm>
    </dsp:sp>
    <dsp:sp modelId="{96FC995E-2121-4BEF-A490-0E9FE12C2728}">
      <dsp:nvSpPr>
        <dsp:cNvPr id="0" name=""/>
        <dsp:cNvSpPr/>
      </dsp:nvSpPr>
      <dsp:spPr>
        <a:xfrm>
          <a:off x="3154701" y="1513903"/>
          <a:ext cx="2908175"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High cycle </a:t>
          </a:r>
        </a:p>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(&gt;10</a:t>
          </a:r>
          <a:r>
            <a:rPr lang="en-GB" sz="2400" kern="1200" baseline="30000" dirty="0">
              <a:latin typeface="Arial" panose="020B0604020202020204" pitchFamily="34" charset="0"/>
              <a:cs typeface="Arial" panose="020B0604020202020204" pitchFamily="34" charset="0"/>
            </a:rPr>
            <a:t>5</a:t>
          </a:r>
          <a:r>
            <a:rPr lang="en-GB" sz="2400" kern="1200" dirty="0">
              <a:latin typeface="Arial" panose="020B0604020202020204" pitchFamily="34" charset="0"/>
              <a:cs typeface="Arial" panose="020B0604020202020204" pitchFamily="34" charset="0"/>
            </a:rPr>
            <a:t> cycles)</a:t>
          </a:r>
          <a:endParaRPr lang="en-GB" sz="4000" kern="1200" dirty="0">
            <a:latin typeface="Arial" panose="020B0604020202020204" pitchFamily="34" charset="0"/>
            <a:cs typeface="Arial" panose="020B0604020202020204" pitchFamily="34" charset="0"/>
          </a:endParaRPr>
        </a:p>
      </dsp:txBody>
      <dsp:txXfrm>
        <a:off x="3194317" y="1553519"/>
        <a:ext cx="2828943" cy="12733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7C83-7DE6-4327-91F6-34854D73DBCE}">
      <dsp:nvSpPr>
        <dsp:cNvPr id="0" name=""/>
        <dsp:cNvSpPr/>
      </dsp:nvSpPr>
      <dsp:spPr>
        <a:xfrm>
          <a:off x="0" y="0"/>
          <a:ext cx="6060638"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b="1" kern="1200" dirty="0">
              <a:latin typeface="Arial" panose="020B0604020202020204" pitchFamily="34" charset="0"/>
              <a:cs typeface="Arial" panose="020B0604020202020204" pitchFamily="34" charset="0"/>
            </a:rPr>
            <a:t>Optimisation </a:t>
          </a:r>
        </a:p>
      </dsp:txBody>
      <dsp:txXfrm>
        <a:off x="39616" y="39616"/>
        <a:ext cx="5981406" cy="1273357"/>
      </dsp:txXfrm>
    </dsp:sp>
    <dsp:sp modelId="{61132B24-C708-45E3-B05B-C9194DB3018B}">
      <dsp:nvSpPr>
        <dsp:cNvPr id="0" name=""/>
        <dsp:cNvSpPr/>
      </dsp:nvSpPr>
      <dsp:spPr>
        <a:xfrm>
          <a:off x="2238" y="1513903"/>
          <a:ext cx="2908175"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0" tIns="72000" rIns="0" bIns="7200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Geometrical parameters</a:t>
          </a:r>
        </a:p>
      </dsp:txBody>
      <dsp:txXfrm>
        <a:off x="41854" y="1553519"/>
        <a:ext cx="2828943" cy="1273357"/>
      </dsp:txXfrm>
    </dsp:sp>
    <dsp:sp modelId="{96FC995E-2121-4BEF-A490-0E9FE12C2728}">
      <dsp:nvSpPr>
        <dsp:cNvPr id="0" name=""/>
        <dsp:cNvSpPr/>
      </dsp:nvSpPr>
      <dsp:spPr>
        <a:xfrm>
          <a:off x="3154701" y="1513903"/>
          <a:ext cx="2908175" cy="1352589"/>
        </a:xfrm>
        <a:prstGeom prst="roundRect">
          <a:avLst>
            <a:gd name="adj" fmla="val 10000"/>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Shape optimisation</a:t>
          </a:r>
          <a:endParaRPr lang="en-GB" sz="4000" kern="1200" dirty="0">
            <a:latin typeface="Arial" panose="020B0604020202020204" pitchFamily="34" charset="0"/>
            <a:cs typeface="Arial" panose="020B0604020202020204" pitchFamily="34" charset="0"/>
          </a:endParaRPr>
        </a:p>
      </dsp:txBody>
      <dsp:txXfrm>
        <a:off x="3194317" y="1553519"/>
        <a:ext cx="2828943" cy="12733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FEEA-1C98-453E-90D1-48AAD9E1AE74}">
      <dsp:nvSpPr>
        <dsp:cNvPr id="0" name=""/>
        <dsp:cNvSpPr/>
      </dsp:nvSpPr>
      <dsp:spPr>
        <a:xfrm>
          <a:off x="0" y="650561"/>
          <a:ext cx="7773787" cy="113174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79665"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BoA</a:t>
          </a:r>
        </a:p>
      </dsp:txBody>
      <dsp:txXfrm>
        <a:off x="0" y="933498"/>
        <a:ext cx="7490851" cy="565873"/>
      </dsp:txXfrm>
    </dsp:sp>
    <dsp:sp modelId="{C35256EB-A66C-4223-A795-7D8BB81829D1}">
      <dsp:nvSpPr>
        <dsp:cNvPr id="0" name=""/>
        <dsp:cNvSpPr/>
      </dsp:nvSpPr>
      <dsp:spPr>
        <a:xfrm>
          <a:off x="0" y="1525147"/>
          <a:ext cx="1791857" cy="2093390"/>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0" kern="1200" dirty="0">
              <a:solidFill>
                <a:schemeClr val="tx2"/>
              </a:solidFill>
              <a:latin typeface="Arial" panose="020B0604020202020204" pitchFamily="34" charset="0"/>
              <a:cs typeface="Arial" panose="020B0604020202020204" pitchFamily="34" charset="0"/>
            </a:rPr>
            <a:t>The BoA should be authored and agreed prior to commencing FEA. The BoA is kept as a live document while the model is being developed. The BoA should provide a record of self-checks completed during the construction of the model</a:t>
          </a:r>
          <a:endParaRPr lang="en-US" sz="1000" b="0" kern="1200" dirty="0">
            <a:latin typeface="Arial" panose="020B0604020202020204" pitchFamily="34" charset="0"/>
            <a:cs typeface="Arial" panose="020B0604020202020204" pitchFamily="34" charset="0"/>
          </a:endParaRPr>
        </a:p>
      </dsp:txBody>
      <dsp:txXfrm>
        <a:off x="0" y="1525147"/>
        <a:ext cx="1791857" cy="2093390"/>
      </dsp:txXfrm>
    </dsp:sp>
    <dsp:sp modelId="{4DD33278-7FF1-41C8-918A-D8F986FB1B70}">
      <dsp:nvSpPr>
        <dsp:cNvPr id="0" name=""/>
        <dsp:cNvSpPr/>
      </dsp:nvSpPr>
      <dsp:spPr>
        <a:xfrm>
          <a:off x="1791857" y="1027676"/>
          <a:ext cx="5981929" cy="113174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79665"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FEM register</a:t>
          </a:r>
        </a:p>
      </dsp:txBody>
      <dsp:txXfrm>
        <a:off x="1791857" y="1310613"/>
        <a:ext cx="5698993" cy="565873"/>
      </dsp:txXfrm>
    </dsp:sp>
    <dsp:sp modelId="{D41DE1AE-E03B-430C-A3AF-6EF3ABAABA1C}">
      <dsp:nvSpPr>
        <dsp:cNvPr id="0" name=""/>
        <dsp:cNvSpPr/>
      </dsp:nvSpPr>
      <dsp:spPr>
        <a:xfrm>
          <a:off x="1791857" y="1902263"/>
          <a:ext cx="1791857" cy="204003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0" kern="1200" dirty="0">
              <a:solidFill>
                <a:schemeClr val="tx2"/>
              </a:solidFill>
              <a:latin typeface="Arial" panose="020B0604020202020204" pitchFamily="34" charset="0"/>
              <a:cs typeface="Arial" panose="020B0604020202020204" pitchFamily="34" charset="0"/>
            </a:rPr>
            <a:t>The FEM register provides a live, accurate record of the FEA models along with the unique reference numbers assigned to each FEM.</a:t>
          </a:r>
          <a:endParaRPr lang="en-US" sz="1000" b="0" kern="1200" dirty="0">
            <a:latin typeface="Arial" panose="020B0604020202020204" pitchFamily="34" charset="0"/>
            <a:cs typeface="Arial" panose="020B0604020202020204" pitchFamily="34" charset="0"/>
          </a:endParaRPr>
        </a:p>
      </dsp:txBody>
      <dsp:txXfrm>
        <a:off x="1791857" y="1902263"/>
        <a:ext cx="1791857" cy="2040032"/>
      </dsp:txXfrm>
    </dsp:sp>
    <dsp:sp modelId="{C805250E-24BD-42A5-82D4-8629D9549487}">
      <dsp:nvSpPr>
        <dsp:cNvPr id="0" name=""/>
        <dsp:cNvSpPr/>
      </dsp:nvSpPr>
      <dsp:spPr>
        <a:xfrm>
          <a:off x="3583715" y="1404792"/>
          <a:ext cx="4190071" cy="113174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79665"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Verification plan</a:t>
          </a:r>
        </a:p>
      </dsp:txBody>
      <dsp:txXfrm>
        <a:off x="3583715" y="1687729"/>
        <a:ext cx="3907135" cy="565873"/>
      </dsp:txXfrm>
    </dsp:sp>
    <dsp:sp modelId="{9E35B1D6-F616-41C1-AEA8-285891821EA0}">
      <dsp:nvSpPr>
        <dsp:cNvPr id="0" name=""/>
        <dsp:cNvSpPr/>
      </dsp:nvSpPr>
      <dsp:spPr>
        <a:xfrm>
          <a:off x="3583715" y="2279378"/>
          <a:ext cx="1791857" cy="20536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0" kern="1200" dirty="0">
              <a:solidFill>
                <a:schemeClr val="tx2"/>
              </a:solidFill>
              <a:latin typeface="Arial" panose="020B0604020202020204" pitchFamily="34" charset="0"/>
              <a:cs typeface="Arial" panose="020B0604020202020204" pitchFamily="34" charset="0"/>
            </a:rPr>
            <a:t>The verification plan sets out and records the methods used by the verifier / verification team to verify the FEM. Competency assessments of the verification team should be carried out by the Lead engineer.</a:t>
          </a:r>
          <a:endParaRPr lang="en-US" sz="1000" b="0" kern="1200" dirty="0">
            <a:latin typeface="Arial" panose="020B0604020202020204" pitchFamily="34" charset="0"/>
            <a:cs typeface="Arial" panose="020B0604020202020204" pitchFamily="34" charset="0"/>
          </a:endParaRPr>
        </a:p>
      </dsp:txBody>
      <dsp:txXfrm>
        <a:off x="3583715" y="2279378"/>
        <a:ext cx="1791857" cy="2053672"/>
      </dsp:txXfrm>
    </dsp:sp>
    <dsp:sp modelId="{670B787C-F999-440A-81F8-1E937EACC3D7}">
      <dsp:nvSpPr>
        <dsp:cNvPr id="0" name=""/>
        <dsp:cNvSpPr/>
      </dsp:nvSpPr>
      <dsp:spPr>
        <a:xfrm>
          <a:off x="5375573" y="1781907"/>
          <a:ext cx="2398213" cy="1131746"/>
        </a:xfrm>
        <a:prstGeom prst="rightArrow">
          <a:avLst>
            <a:gd name="adj1" fmla="val 50000"/>
            <a:gd name="adj2" fmla="val 5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254000" bIns="179665" numCol="1" spcCol="1270" anchor="ctr" anchorCtr="0">
          <a:noAutofit/>
        </a:bodyPr>
        <a:lstStyle/>
        <a:p>
          <a:pPr marL="0" lvl="0" indent="0" algn="l"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Verification comments</a:t>
          </a:r>
        </a:p>
      </dsp:txBody>
      <dsp:txXfrm>
        <a:off x="5375573" y="2064844"/>
        <a:ext cx="2115277" cy="565873"/>
      </dsp:txXfrm>
    </dsp:sp>
    <dsp:sp modelId="{73C58EE4-A701-485B-ACD6-7A409BD43CAD}">
      <dsp:nvSpPr>
        <dsp:cNvPr id="0" name=""/>
        <dsp:cNvSpPr/>
      </dsp:nvSpPr>
      <dsp:spPr>
        <a:xfrm>
          <a:off x="5375573" y="2656493"/>
          <a:ext cx="1808182" cy="2077743"/>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0" kern="1200" dirty="0">
              <a:solidFill>
                <a:schemeClr val="tx2"/>
              </a:solidFill>
              <a:latin typeface="Arial" panose="020B0604020202020204" pitchFamily="34" charset="0"/>
              <a:cs typeface="Arial" panose="020B0604020202020204" pitchFamily="34" charset="0"/>
            </a:rPr>
            <a:t>Issues raised in verification should be recorded either on a verification comments form, or by producing marked up versions of relevant documentation. All issues identified in verification need to be addressed by the FEM analyst. Verification will have to adhere to the client’s QA requirements which could include client specific FEA or calculation check sheets.</a:t>
          </a:r>
          <a:endParaRPr lang="en-US" sz="1000" b="1" kern="1200" dirty="0">
            <a:latin typeface="Arial" panose="020B0604020202020204" pitchFamily="34" charset="0"/>
            <a:cs typeface="Arial" panose="020B0604020202020204" pitchFamily="34" charset="0"/>
          </a:endParaRPr>
        </a:p>
      </dsp:txBody>
      <dsp:txXfrm>
        <a:off x="5375573" y="2656493"/>
        <a:ext cx="1808182" cy="20777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FF11B-C779-4711-BE7C-A3B5F9672146}">
      <dsp:nvSpPr>
        <dsp:cNvPr id="0" name=""/>
        <dsp:cNvSpPr/>
      </dsp:nvSpPr>
      <dsp:spPr>
        <a:xfrm>
          <a:off x="799" y="1459601"/>
          <a:ext cx="1920145" cy="15837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Read client’s requirements</a:t>
          </a:r>
        </a:p>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Simplifying the problem</a:t>
          </a:r>
        </a:p>
        <a:p>
          <a:pPr marL="114300" lvl="1" indent="-114300" algn="l" defTabSz="533400">
            <a:lnSpc>
              <a:spcPct val="90000"/>
            </a:lnSpc>
            <a:spcBef>
              <a:spcPct val="0"/>
            </a:spcBef>
            <a:spcAft>
              <a:spcPct val="15000"/>
            </a:spcAft>
            <a:buChar char="•"/>
          </a:pPr>
          <a:r>
            <a:rPr lang="en-US" sz="1200" kern="1200" dirty="0">
              <a:solidFill>
                <a:schemeClr val="tx1"/>
              </a:solidFill>
              <a:latin typeface="Arial" panose="020B0604020202020204" pitchFamily="34" charset="0"/>
              <a:cs typeface="Arial" panose="020B0604020202020204" pitchFamily="34" charset="0"/>
            </a:rPr>
            <a:t>Modeling</a:t>
          </a:r>
        </a:p>
      </dsp:txBody>
      <dsp:txXfrm>
        <a:off x="37245" y="1496047"/>
        <a:ext cx="1847253" cy="1171457"/>
      </dsp:txXfrm>
    </dsp:sp>
    <dsp:sp modelId="{352F7AD5-CEB5-4000-AB72-7F905C9A5E37}">
      <dsp:nvSpPr>
        <dsp:cNvPr id="0" name=""/>
        <dsp:cNvSpPr/>
      </dsp:nvSpPr>
      <dsp:spPr>
        <a:xfrm>
          <a:off x="1104765" y="1870421"/>
          <a:ext cx="2040599" cy="2040599"/>
        </a:xfrm>
        <a:prstGeom prst="leftCircularArrow">
          <a:avLst>
            <a:gd name="adj1" fmla="val 2777"/>
            <a:gd name="adj2" fmla="val 338704"/>
            <a:gd name="adj3" fmla="val 2190720"/>
            <a:gd name="adj4" fmla="val 9100994"/>
            <a:gd name="adj5" fmla="val 3240"/>
          </a:avLst>
        </a:prstGeom>
        <a:solidFill>
          <a:schemeClr val="accent1">
            <a:tint val="60000"/>
            <a:hueOff val="0"/>
            <a:satOff val="0"/>
            <a:lumOff val="0"/>
            <a:alphaOff val="0"/>
          </a:schemeClr>
        </a:solidFill>
        <a:ln>
          <a:solidFill>
            <a:schemeClr val="tx1"/>
          </a:solid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a:schemeClr val="lt1"/>
        </a:fontRef>
      </dsp:style>
    </dsp:sp>
    <dsp:sp modelId="{B3FD758B-F035-4BEA-A914-99E6B7D335B7}">
      <dsp:nvSpPr>
        <dsp:cNvPr id="0" name=""/>
        <dsp:cNvSpPr/>
      </dsp:nvSpPr>
      <dsp:spPr>
        <a:xfrm>
          <a:off x="706585" y="2741061"/>
          <a:ext cx="1148622" cy="60451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FE analyst</a:t>
          </a:r>
        </a:p>
      </dsp:txBody>
      <dsp:txXfrm>
        <a:off x="724291" y="2758767"/>
        <a:ext cx="1113210" cy="569104"/>
      </dsp:txXfrm>
    </dsp:sp>
    <dsp:sp modelId="{DFC95069-AC8E-494B-B485-C30C6AF263D7}">
      <dsp:nvSpPr>
        <dsp:cNvPr id="0" name=""/>
        <dsp:cNvSpPr/>
      </dsp:nvSpPr>
      <dsp:spPr>
        <a:xfrm>
          <a:off x="2404119" y="1459601"/>
          <a:ext cx="1920145" cy="15837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Element quality check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Element offset check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Mesh density check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BCs and loading check (quantity and quality)</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Validation run checks…</a:t>
          </a:r>
        </a:p>
      </dsp:txBody>
      <dsp:txXfrm>
        <a:off x="2440565" y="1835416"/>
        <a:ext cx="1847253" cy="1171457"/>
      </dsp:txXfrm>
    </dsp:sp>
    <dsp:sp modelId="{F5332E7D-3B41-4C61-8536-46967BADDDCA}">
      <dsp:nvSpPr>
        <dsp:cNvPr id="0" name=""/>
        <dsp:cNvSpPr/>
      </dsp:nvSpPr>
      <dsp:spPr>
        <a:xfrm>
          <a:off x="3535429" y="530746"/>
          <a:ext cx="2458971" cy="2406412"/>
        </a:xfrm>
        <a:prstGeom prst="circularArrow">
          <a:avLst>
            <a:gd name="adj1" fmla="val 2172"/>
            <a:gd name="adj2" fmla="val 261292"/>
            <a:gd name="adj3" fmla="val 19563197"/>
            <a:gd name="adj4" fmla="val 12575511"/>
            <a:gd name="adj5" fmla="val 2534"/>
          </a:avLst>
        </a:prstGeom>
        <a:solidFill>
          <a:schemeClr val="accent1">
            <a:tint val="60000"/>
            <a:hueOff val="0"/>
            <a:satOff val="0"/>
            <a:lumOff val="0"/>
            <a:alphaOff val="0"/>
          </a:schemeClr>
        </a:solidFill>
        <a:ln>
          <a:solidFill>
            <a:schemeClr val="tx1"/>
          </a:solid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a:schemeClr val="lt1"/>
        </a:fontRef>
      </dsp:style>
    </dsp:sp>
    <dsp:sp modelId="{D9B20F4F-AC48-4503-8FB0-35F06D503563}">
      <dsp:nvSpPr>
        <dsp:cNvPr id="0" name=""/>
        <dsp:cNvSpPr/>
      </dsp:nvSpPr>
      <dsp:spPr>
        <a:xfrm>
          <a:off x="2550033" y="1120233"/>
          <a:ext cx="2268365" cy="67873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Low level checker (Engineer/Senior </a:t>
          </a:r>
          <a:r>
            <a:rPr lang="en-US" sz="1400" kern="1200" dirty="0">
              <a:ln>
                <a:noFill/>
              </a:ln>
              <a:latin typeface="Arial" panose="020B0604020202020204" pitchFamily="34" charset="0"/>
              <a:cs typeface="Arial" panose="020B0604020202020204" pitchFamily="34" charset="0"/>
            </a:rPr>
            <a:t>engineer</a:t>
          </a:r>
          <a:r>
            <a:rPr lang="en-US" sz="1400" kern="1200" dirty="0">
              <a:latin typeface="Arial" panose="020B0604020202020204" pitchFamily="34" charset="0"/>
              <a:cs typeface="Arial" panose="020B0604020202020204" pitchFamily="34" charset="0"/>
            </a:rPr>
            <a:t>)</a:t>
          </a:r>
        </a:p>
      </dsp:txBody>
      <dsp:txXfrm>
        <a:off x="2569912" y="1140112"/>
        <a:ext cx="2228607" cy="638978"/>
      </dsp:txXfrm>
    </dsp:sp>
    <dsp:sp modelId="{8E9FBA7D-5ED5-4A96-9A99-22825A54C364}">
      <dsp:nvSpPr>
        <dsp:cNvPr id="0" name=""/>
        <dsp:cNvSpPr/>
      </dsp:nvSpPr>
      <dsp:spPr>
        <a:xfrm>
          <a:off x="5088224" y="1459601"/>
          <a:ext cx="1920145" cy="158371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Methodology check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Results check</a:t>
          </a:r>
        </a:p>
        <a:p>
          <a:pPr marL="114300" lvl="1" indent="-114300" algn="l" defTabSz="5334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Authorizing the model</a:t>
          </a:r>
        </a:p>
      </dsp:txBody>
      <dsp:txXfrm>
        <a:off x="5124670" y="1496047"/>
        <a:ext cx="1847253" cy="1171457"/>
      </dsp:txXfrm>
    </dsp:sp>
    <dsp:sp modelId="{3CD71D2F-115D-4136-A008-CADB3A703F89}">
      <dsp:nvSpPr>
        <dsp:cNvPr id="0" name=""/>
        <dsp:cNvSpPr/>
      </dsp:nvSpPr>
      <dsp:spPr>
        <a:xfrm>
          <a:off x="5219041" y="2703951"/>
          <a:ext cx="2298558" cy="67873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High level checker (Principal/Chief engineer)</a:t>
          </a:r>
        </a:p>
      </dsp:txBody>
      <dsp:txXfrm>
        <a:off x="5238920" y="2723830"/>
        <a:ext cx="2258800" cy="63897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527286F-9895-43D4-9E75-1D8C7AB0A73A}" type="datetimeFigureOut">
              <a:rPr lang="en-US" smtClean="0"/>
              <a:pPr/>
              <a:t>11/1/2022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5BA60FD-1A5D-4827-AE2A-1029EC814B7C}" type="slidenum">
              <a:rPr lang="en-GB" smtClean="0"/>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09:58:15.135"/>
    </inkml:context>
    <inkml:brush xml:id="br0">
      <inkml:brushProperty name="width" value="0.1" units="cm"/>
      <inkml:brushProperty name="height" value="0.1" units="cm"/>
      <inkml:brushProperty name="color" value="#008C3A"/>
      <inkml:brushProperty name="ignorePressure" value="1"/>
    </inkml:brush>
  </inkml:definitions>
  <inkml:trace contextRef="#ctx0" brushRef="#br0">14006 211,'0'5412,"0"-5366,0 58,0-95,0 0,0-4,0 4,0 18,0-56,0-11</inkml:trace>
  <inkml:trace contextRef="#ctx0" brushRef="#br0" timeOffset="-4322.07">13718 5860,'94'0,"-157"0,104 0,-9 0,-552 0,1208 0,-9667 0,4439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11-18T09:59:17.844"/>
    </inkml:context>
    <inkml:brush xml:id="br0">
      <inkml:brushProperty name="width" value="0.1" units="cm"/>
      <inkml:brushProperty name="height" value="0.1" units="cm"/>
      <inkml:brushProperty name="color" value="#008C3A"/>
      <inkml:brushProperty name="ignorePressure" value="1"/>
    </inkml:brush>
  </inkml:definitions>
  <inkml:trace contextRef="#ctx0" brushRef="#br0">4077 211,'0'2312,"0"-2292,0 24,0-40,0 0,0-2,0 2,0 8,0-25,0-4</inkml:trace>
  <inkml:trace contextRef="#ctx0" brushRef="#br0" timeOffset="1">4001 2624,'25'0,"-42"0,28 0,-2 0,-148 0,322 0,-2575 0,1182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19T15:25:11.365"/>
    </inkml:context>
    <inkml:brush xml:id="br0">
      <inkml:brushProperty name="width" value="0.1" units="cm"/>
      <inkml:brushProperty name="height" value="0.1" units="cm"/>
    </inkml:brush>
  </inkml:definitions>
  <inkml:trace contextRef="#ctx0" brushRef="#br0">105 92 10464,'-41'-46'3872,"20"37"-3008,0-14-224,0 10-352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1-21T16:42:51.573"/>
    </inkml:context>
    <inkml:brush xml:id="br0">
      <inkml:brushProperty name="width" value="0.05" units="cm"/>
      <inkml:brushProperty name="height" value="0.05" units="cm"/>
    </inkml:brush>
  </inkml:definitions>
  <inkml:trace contextRef="#ctx0" brushRef="#br0">0 5 10144,'21'0'3744,"-12"0"-2912,-14-4-224,5 4-64,0 0-416,-4 4-2912,-2 5 1472,-3 1 544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7BF77A4-95C4-49A7-B18D-D234C078783D}" type="datetimeFigureOut">
              <a:rPr lang="en-US" smtClean="0"/>
              <a:pPr/>
              <a:t>11/1/2022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7F40DFA-B482-4AD0-A536-856EB395CEA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Good</a:t>
            </a:r>
            <a:r>
              <a:rPr lang="en-GB" baseline="0" dirty="0"/>
              <a:t> practice reflects my knowledge and experience including lessons learnt.</a:t>
            </a:r>
          </a:p>
          <a:p>
            <a:endParaRPr lang="en-GB" baseline="0" dirty="0"/>
          </a:p>
          <a:p>
            <a:r>
              <a:rPr lang="en-GB" baseline="0" dirty="0"/>
              <a:t>Feedback will be used to convert this presentation to be part of a Atkins FEA training course</a:t>
            </a:r>
          </a:p>
          <a:p>
            <a:endParaRPr lang="en-GB"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23</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endParaRPr lang="en-GB" baseline="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25</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baseline="0" dirty="0"/>
              <a:t>Solids – 3 translational </a:t>
            </a:r>
            <a:r>
              <a:rPr lang="en-GB" baseline="0" dirty="0" err="1"/>
              <a:t>dofs</a:t>
            </a:r>
            <a:endParaRPr lang="en-GB" baseline="0" dirty="0"/>
          </a:p>
          <a:p>
            <a:endParaRPr lang="en-GB" baseline="0" dirty="0"/>
          </a:p>
          <a:p>
            <a:r>
              <a:rPr lang="en-GB" dirty="0"/>
              <a:t>Brick elements may have 4, 5, 6, 7, or 8 nodes and support only translational DOF. They are normally used to model solid objects for which plate elements are not appropriate. You can usually specify either all </a:t>
            </a:r>
            <a:r>
              <a:rPr lang="en-GB" dirty="0" err="1"/>
              <a:t>tetrahedra</a:t>
            </a:r>
            <a:r>
              <a:rPr lang="en-GB" dirty="0"/>
              <a:t>, all bricks, or a mixture of both with most automatic mesh generators. This is the most common, and frequently the only element type supported by automatic mesh generators. Bricks work quite well for any "blocky" structures which are typical of machined, cast, or forged fabricated parts. Structural and thermal bricks exist so the same model geometry can be used for both the initial steady state heat transfer and subsequent thermal stress computations. </a:t>
            </a:r>
            <a:r>
              <a:rPr lang="en-GB" b="1" dirty="0"/>
              <a:t>Bricks compute stress through the thickness of a part – if sufficient elements are present through the thickness.</a:t>
            </a:r>
          </a:p>
          <a:p>
            <a:endParaRPr lang="en-GB" baseline="0" dirty="0"/>
          </a:p>
          <a:p>
            <a:endParaRPr lang="en-GB" baseline="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28</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baseline="0" dirty="0"/>
              <a:t>These special elements are normally classified as constraints.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29</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Order – defined by how is displacement</a:t>
            </a:r>
            <a:r>
              <a:rPr lang="en-GB" baseline="0" dirty="0"/>
              <a:t> described within the element. </a:t>
            </a:r>
          </a:p>
          <a:p>
            <a:pPr lvl="1"/>
            <a:r>
              <a:rPr lang="en-GB" baseline="0" dirty="0"/>
              <a:t>Linear – usually 2 nodes per side, etc</a:t>
            </a:r>
          </a:p>
          <a:p>
            <a:pPr lvl="1"/>
            <a:r>
              <a:rPr lang="en-GB" baseline="0" dirty="0"/>
              <a:t>Higher order – generally better results</a:t>
            </a:r>
          </a:p>
          <a:p>
            <a:endParaRPr lang="en-GB" baseline="0" dirty="0"/>
          </a:p>
          <a:p>
            <a:r>
              <a:rPr lang="en-GB" b="1" baseline="0" dirty="0"/>
              <a:t>Higher order leads to more CPU time requirements</a:t>
            </a:r>
            <a:endParaRPr lang="en-GB" baseline="0" dirty="0"/>
          </a:p>
          <a:p>
            <a:endParaRPr lang="en-GB"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fontAlgn="t"/>
            <a:r>
              <a:rPr lang="en-GB" sz="1200" kern="1200" dirty="0">
                <a:solidFill>
                  <a:schemeClr val="tx1"/>
                </a:solidFill>
                <a:latin typeface="+mn-lt"/>
                <a:ea typeface="+mn-ea"/>
                <a:cs typeface="+mn-cs"/>
              </a:rPr>
              <a:t>Forces and displacements are computed at nodal locations, stresses and strains are computed at integration points.  </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The figure above for a typical 8-noded, linear, three-dimensional element illustrates the difference between nodal locations and integration points.  </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The nodal locations are at the corners of the cube while the integration points are located within the element.</a:t>
            </a:r>
          </a:p>
          <a:p>
            <a:pPr fontAlgn="t"/>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F40DFA-B482-4AD0-A536-856EB395CEAD}" type="slidenum">
              <a:rPr lang="en-US" smtClean="0"/>
              <a:pPr/>
              <a:t>30</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Warpage:</a:t>
            </a:r>
          </a:p>
          <a:p>
            <a:r>
              <a:rPr lang="en-GB" sz="1200" b="0" i="0" u="none" strike="noStrike" kern="1200" baseline="0" dirty="0">
                <a:solidFill>
                  <a:schemeClr val="tx1"/>
                </a:solidFill>
                <a:latin typeface="+mn-lt"/>
                <a:ea typeface="+mn-ea"/>
                <a:cs typeface="+mn-cs"/>
              </a:rPr>
              <a:t>Warpage in two-dimensional elements is calculated by splitting a quad into two </a:t>
            </a:r>
            <a:r>
              <a:rPr lang="en-GB" sz="1200" b="0" i="0" u="none" strike="noStrike" kern="1200" baseline="0" dirty="0" err="1">
                <a:solidFill>
                  <a:schemeClr val="tx1"/>
                </a:solidFill>
                <a:latin typeface="+mn-lt"/>
                <a:ea typeface="+mn-ea"/>
                <a:cs typeface="+mn-cs"/>
              </a:rPr>
              <a:t>trias</a:t>
            </a:r>
            <a:r>
              <a:rPr lang="en-GB" sz="1200" b="0" i="0" u="none" strike="noStrike" kern="1200" baseline="0" dirty="0">
                <a:solidFill>
                  <a:schemeClr val="tx1"/>
                </a:solidFill>
                <a:latin typeface="+mn-lt"/>
                <a:ea typeface="+mn-ea"/>
                <a:cs typeface="+mn-cs"/>
              </a:rPr>
              <a:t> and finding</a:t>
            </a:r>
          </a:p>
          <a:p>
            <a:r>
              <a:rPr lang="en-GB" sz="1200" b="0" i="0" u="none" strike="noStrike" kern="1200" baseline="0" dirty="0">
                <a:solidFill>
                  <a:schemeClr val="tx1"/>
                </a:solidFill>
                <a:latin typeface="+mn-lt"/>
                <a:ea typeface="+mn-ea"/>
                <a:cs typeface="+mn-cs"/>
              </a:rPr>
              <a:t>the angle between the two planes which the </a:t>
            </a:r>
            <a:r>
              <a:rPr lang="en-GB" sz="1200" b="0" i="0" u="none" strike="noStrike" kern="1200" baseline="0" dirty="0" err="1">
                <a:solidFill>
                  <a:schemeClr val="tx1"/>
                </a:solidFill>
                <a:latin typeface="+mn-lt"/>
                <a:ea typeface="+mn-ea"/>
                <a:cs typeface="+mn-cs"/>
              </a:rPr>
              <a:t>trias</a:t>
            </a:r>
            <a:r>
              <a:rPr lang="en-GB" sz="1200" b="0" i="0" u="none" strike="noStrike" kern="1200" baseline="0" dirty="0">
                <a:solidFill>
                  <a:schemeClr val="tx1"/>
                </a:solidFill>
                <a:latin typeface="+mn-lt"/>
                <a:ea typeface="+mn-ea"/>
                <a:cs typeface="+mn-cs"/>
              </a:rPr>
              <a:t> form. The quad is then split again, this time using</a:t>
            </a:r>
          </a:p>
          <a:p>
            <a:r>
              <a:rPr lang="en-GB" sz="1200" b="0" i="0" u="none" strike="noStrike" kern="1200" baseline="0" dirty="0">
                <a:solidFill>
                  <a:schemeClr val="tx1"/>
                </a:solidFill>
                <a:latin typeface="+mn-lt"/>
                <a:ea typeface="+mn-ea"/>
                <a:cs typeface="+mn-cs"/>
              </a:rPr>
              <a:t>the opposite corners and forming the second set of </a:t>
            </a:r>
            <a:r>
              <a:rPr lang="en-GB" sz="1200" b="0" i="0" u="none" strike="noStrike" kern="1200" baseline="0" dirty="0" err="1">
                <a:solidFill>
                  <a:schemeClr val="tx1"/>
                </a:solidFill>
                <a:latin typeface="+mn-lt"/>
                <a:ea typeface="+mn-ea"/>
                <a:cs typeface="+mn-cs"/>
              </a:rPr>
              <a:t>trias</a:t>
            </a:r>
            <a:r>
              <a:rPr lang="en-GB" sz="1200" b="0" i="0" u="none" strike="noStrike" kern="1200" baseline="0" dirty="0">
                <a:solidFill>
                  <a:schemeClr val="tx1"/>
                </a:solidFill>
                <a:latin typeface="+mn-lt"/>
                <a:ea typeface="+mn-ea"/>
                <a:cs typeface="+mn-cs"/>
              </a:rPr>
              <a:t>. The angle between the two planes which</a:t>
            </a:r>
          </a:p>
          <a:p>
            <a:r>
              <a:rPr lang="en-GB" sz="1200" b="0" i="0" u="none" strike="noStrike" kern="1200" baseline="0" dirty="0">
                <a:solidFill>
                  <a:schemeClr val="tx1"/>
                </a:solidFill>
                <a:latin typeface="+mn-lt"/>
                <a:ea typeface="+mn-ea"/>
                <a:cs typeface="+mn-cs"/>
              </a:rPr>
              <a:t>the </a:t>
            </a:r>
            <a:r>
              <a:rPr lang="en-GB" sz="1200" b="0" i="0" u="none" strike="noStrike" kern="1200" baseline="0" dirty="0" err="1">
                <a:solidFill>
                  <a:schemeClr val="tx1"/>
                </a:solidFill>
                <a:latin typeface="+mn-lt"/>
                <a:ea typeface="+mn-ea"/>
                <a:cs typeface="+mn-cs"/>
              </a:rPr>
              <a:t>trias</a:t>
            </a:r>
            <a:r>
              <a:rPr lang="en-GB" sz="1200" b="0" i="0" u="none" strike="noStrike" kern="1200" baseline="0" dirty="0">
                <a:solidFill>
                  <a:schemeClr val="tx1"/>
                </a:solidFill>
                <a:latin typeface="+mn-lt"/>
                <a:ea typeface="+mn-ea"/>
                <a:cs typeface="+mn-cs"/>
              </a:rPr>
              <a:t> form is then found. The maximum angle found between the planes is the warpage of the</a:t>
            </a:r>
          </a:p>
          <a:p>
            <a:r>
              <a:rPr lang="en-GB" sz="1200" b="0" i="0" u="none" strike="noStrike" kern="1200" baseline="0" dirty="0">
                <a:solidFill>
                  <a:schemeClr val="tx1"/>
                </a:solidFill>
                <a:latin typeface="+mn-lt"/>
                <a:ea typeface="+mn-ea"/>
                <a:cs typeface="+mn-cs"/>
              </a:rPr>
              <a:t>Element</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Jacobian:</a:t>
            </a:r>
          </a:p>
          <a:p>
            <a:r>
              <a:rPr lang="en-GB" sz="1200" b="0" i="0" u="none" strike="noStrike" kern="1200" baseline="0" dirty="0">
                <a:solidFill>
                  <a:schemeClr val="tx1"/>
                </a:solidFill>
                <a:latin typeface="+mn-lt"/>
                <a:ea typeface="+mn-ea"/>
                <a:cs typeface="+mn-cs"/>
              </a:rPr>
              <a:t>The Jacobian ratio is a measure of the deviation of a given element from an ideally shaped element.</a:t>
            </a:r>
          </a:p>
          <a:p>
            <a:r>
              <a:rPr lang="en-GB" sz="1200" b="0" i="0" u="none" strike="noStrike" kern="1200" baseline="0" dirty="0">
                <a:solidFill>
                  <a:schemeClr val="tx1"/>
                </a:solidFill>
                <a:latin typeface="+mn-lt"/>
                <a:ea typeface="+mn-ea"/>
                <a:cs typeface="+mn-cs"/>
              </a:rPr>
              <a:t>The Jacobian value ranges from -1.0 to 1.0, where 1.0 represents a perfectly shaped element. The</a:t>
            </a:r>
          </a:p>
          <a:p>
            <a:r>
              <a:rPr lang="en-GB" sz="1200" b="0" i="0" u="none" strike="noStrike" kern="1200" baseline="0" dirty="0">
                <a:solidFill>
                  <a:schemeClr val="tx1"/>
                </a:solidFill>
                <a:latin typeface="+mn-lt"/>
                <a:ea typeface="+mn-ea"/>
                <a:cs typeface="+mn-cs"/>
              </a:rPr>
              <a:t>ideal shape for an element depends on the element type. The check is performed by mapping an</a:t>
            </a:r>
          </a:p>
          <a:p>
            <a:r>
              <a:rPr lang="en-GB" sz="1200" b="0" i="0" u="none" strike="noStrike" kern="1200" baseline="0" dirty="0">
                <a:solidFill>
                  <a:schemeClr val="tx1"/>
                </a:solidFill>
                <a:latin typeface="+mn-lt"/>
                <a:ea typeface="+mn-ea"/>
                <a:cs typeface="+mn-cs"/>
              </a:rPr>
              <a:t>ideal element in parametric coordinates onto the actual element defined in global coordinates. For</a:t>
            </a:r>
          </a:p>
          <a:p>
            <a:r>
              <a:rPr lang="en-GB" sz="1200" b="0" i="0" u="none" strike="noStrike" kern="1200" baseline="0" dirty="0">
                <a:solidFill>
                  <a:schemeClr val="tx1"/>
                </a:solidFill>
                <a:latin typeface="+mn-lt"/>
                <a:ea typeface="+mn-ea"/>
                <a:cs typeface="+mn-cs"/>
              </a:rPr>
              <a:t>example, the coordinates of the corners of an ideal quad element in parametric coordinates are (-1,-</a:t>
            </a:r>
          </a:p>
          <a:p>
            <a:r>
              <a:rPr lang="en-GB" sz="1200" b="0" i="0" u="none" strike="noStrike" kern="1200" baseline="0" dirty="0">
                <a:solidFill>
                  <a:schemeClr val="tx1"/>
                </a:solidFill>
                <a:latin typeface="+mn-lt"/>
                <a:ea typeface="+mn-ea"/>
                <a:cs typeface="+mn-cs"/>
              </a:rPr>
              <a:t>1), (1,-1), (1,1), and (-1,1).</a:t>
            </a:r>
            <a:endParaRPr lang="en-GB" dirty="0"/>
          </a:p>
        </p:txBody>
      </p:sp>
      <p:sp>
        <p:nvSpPr>
          <p:cNvPr id="4" name="Slide Number Placeholder 3"/>
          <p:cNvSpPr>
            <a:spLocks noGrp="1"/>
          </p:cNvSpPr>
          <p:nvPr>
            <p:ph type="sldNum" sz="quarter" idx="5"/>
          </p:nvPr>
        </p:nvSpPr>
        <p:spPr/>
        <p:txBody>
          <a:bodyPr/>
          <a:lstStyle/>
          <a:p>
            <a:fld id="{D7F40DFA-B482-4AD0-A536-856EB395CEAD}" type="slidenum">
              <a:rPr lang="en-US" smtClean="0"/>
              <a:pPr/>
              <a:t>33</a:t>
            </a:fld>
            <a:endParaRPr lang="en-US" dirty="0"/>
          </a:p>
        </p:txBody>
      </p:sp>
    </p:spTree>
    <p:extLst>
      <p:ext uri="{BB962C8B-B14F-4D97-AF65-F5344CB8AC3E}">
        <p14:creationId xmlns:p14="http://schemas.microsoft.com/office/powerpoint/2010/main" val="3019118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pPr>
              <a:buFontTx/>
              <a:buNone/>
            </a:pPr>
            <a:r>
              <a:rPr lang="en-GB" baseline="0" dirty="0"/>
              <a:t>Need to pick up appropriate behaviour:</a:t>
            </a:r>
          </a:p>
          <a:p>
            <a:pPr>
              <a:buFontTx/>
              <a:buChar char="-"/>
            </a:pPr>
            <a:r>
              <a:rPr lang="en-GB" baseline="0" dirty="0"/>
              <a:t>- in case of flexural behaviour – number of elements must be sufficient to pick up and show results for bending moments.</a:t>
            </a:r>
          </a:p>
          <a:p>
            <a:pPr>
              <a:buFontTx/>
              <a:buChar char="-"/>
            </a:pPr>
            <a:r>
              <a:rPr lang="en-GB" baseline="0" dirty="0"/>
              <a:t>- in case of dynamic analysis – number of elements must be sufficient to pick up dominant modes (in case of bending ~5 / span). </a:t>
            </a:r>
          </a:p>
          <a:p>
            <a:pPr>
              <a:buFontTx/>
              <a:buChar char="-"/>
            </a:pPr>
            <a:endParaRPr lang="en-GB" baseline="0" dirty="0"/>
          </a:p>
          <a:p>
            <a:pPr>
              <a:buFontTx/>
              <a:buChar char="-"/>
            </a:pPr>
            <a:r>
              <a:rPr lang="en-GB" baseline="0" dirty="0"/>
              <a:t> Accurate SCFs used for fatigue and fracture mechanics assessments</a:t>
            </a:r>
          </a:p>
          <a:p>
            <a:endParaRPr lang="en-GB"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35</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36</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normAutofit fontScale="775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u="sng" dirty="0">
                <a:solidFill>
                  <a:srgbClr val="000000"/>
                </a:solidFill>
              </a:rPr>
              <a:t>Be careful about averaging in contour plots - check un-averaged values to ensure smooth results first!</a:t>
            </a:r>
            <a:endParaRPr lang="en-GB" sz="1200" b="1" u="sng" dirty="0"/>
          </a:p>
          <a:p>
            <a:endParaRPr lang="en-GB" dirty="0"/>
          </a:p>
          <a:p>
            <a:r>
              <a:rPr lang="en-GB" dirty="0"/>
              <a:t>If we are really</a:t>
            </a:r>
            <a:r>
              <a:rPr lang="en-GB" baseline="0" dirty="0"/>
              <a:t> interested in the corners, the mesh would need to be refined as non-averaged plots shows a big step in the results between the adjacent elements</a:t>
            </a:r>
          </a:p>
          <a:p>
            <a:endParaRPr lang="en-GB" baseline="0" dirty="0"/>
          </a:p>
          <a:p>
            <a:r>
              <a:rPr lang="en-GB" baseline="0" dirty="0"/>
              <a:t>Averaging results can be undertaken in two ways:</a:t>
            </a:r>
          </a:p>
          <a:p>
            <a:endParaRPr lang="en-GB" baseline="0" dirty="0"/>
          </a:p>
          <a:p>
            <a:pPr marL="228600" indent="-228600">
              <a:buAutoNum type="arabicPeriod"/>
            </a:pPr>
            <a:r>
              <a:rPr lang="en-GB" baseline="0" dirty="0"/>
              <a:t>Averaged nodal stresses at corners</a:t>
            </a:r>
          </a:p>
          <a:p>
            <a:pPr marL="228600" indent="-228600">
              <a:buAutoNum type="arabicPeriod"/>
            </a:pPr>
            <a:r>
              <a:rPr lang="en-GB" baseline="0" dirty="0"/>
              <a:t>Averaged corner stresses extrapolated to element centroids</a:t>
            </a:r>
          </a:p>
          <a:p>
            <a:pPr marL="228600" indent="-228600">
              <a:buAutoNum type="arabicPeriod"/>
            </a:pPr>
            <a:r>
              <a:rPr lang="en-GB" baseline="0" dirty="0"/>
              <a:t>Contouring through centroid values</a:t>
            </a:r>
          </a:p>
          <a:p>
            <a:pPr marL="228600" indent="-228600">
              <a:buNone/>
            </a:pPr>
            <a:endParaRPr lang="en-GB" baseline="0" dirty="0"/>
          </a:p>
          <a:p>
            <a:pPr marL="228600" indent="-228600">
              <a:buAutoNum type="arabicPeriod"/>
            </a:pPr>
            <a:r>
              <a:rPr lang="en-GB" baseline="0" dirty="0"/>
              <a:t>Averaged nodal stresses within each element directly to centroid </a:t>
            </a:r>
          </a:p>
          <a:p>
            <a:pPr marL="228600" indent="-228600">
              <a:buAutoNum type="arabicPeriod"/>
            </a:pPr>
            <a:r>
              <a:rPr lang="en-GB" baseline="0" dirty="0"/>
              <a:t>Contouring through centroid values</a:t>
            </a:r>
          </a:p>
          <a:p>
            <a:pPr marL="228600" indent="-228600">
              <a:buNone/>
            </a:pPr>
            <a:endParaRPr lang="en-GB" baseline="0" dirty="0"/>
          </a:p>
          <a:p>
            <a:pPr fontAlgn="t"/>
            <a:r>
              <a:rPr lang="en-GB" sz="1200" kern="1200" dirty="0">
                <a:solidFill>
                  <a:schemeClr val="tx1"/>
                </a:solidFill>
                <a:latin typeface="+mn-lt"/>
                <a:ea typeface="+mn-ea"/>
                <a:cs typeface="+mn-cs"/>
              </a:rPr>
              <a:t>Forces and displacements are computed at nodal locations, stresses and strains are computed at integration points.  </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The figure above for a typical 8-noded, linear, three-dimensional element illustrates the difference between nodal locations and integration points.  </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The nodal locations are at the corners of the cube while the integration points are located within the element.</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 Since each node in a model will generally be shared by more than one element these extrapolated values will also have to be averaged in order to produce a smooth contour plot. </a:t>
            </a:r>
          </a:p>
          <a:p>
            <a:pPr fontAlgn="t"/>
            <a:endParaRPr lang="en-GB" sz="1200" kern="1200" dirty="0">
              <a:solidFill>
                <a:schemeClr val="tx1"/>
              </a:solidFill>
              <a:latin typeface="+mn-lt"/>
              <a:ea typeface="+mn-ea"/>
              <a:cs typeface="+mn-cs"/>
            </a:endParaRPr>
          </a:p>
          <a:p>
            <a:pPr fontAlgn="t">
              <a:buFontTx/>
              <a:buChar char="-"/>
            </a:pPr>
            <a:r>
              <a:rPr lang="en-GB" sz="1200" kern="1200" dirty="0">
                <a:solidFill>
                  <a:schemeClr val="tx1"/>
                </a:solidFill>
                <a:latin typeface="+mn-lt"/>
                <a:ea typeface="+mn-ea"/>
                <a:cs typeface="+mn-cs"/>
              </a:rPr>
              <a:t>The degree to which </a:t>
            </a:r>
            <a:r>
              <a:rPr lang="en-GB" sz="1200" b="1" u="sng" kern="1200" dirty="0">
                <a:solidFill>
                  <a:schemeClr val="tx1"/>
                </a:solidFill>
                <a:latin typeface="+mn-lt"/>
                <a:ea typeface="+mn-ea"/>
                <a:cs typeface="+mn-cs"/>
              </a:rPr>
              <a:t>the contour plot data differs from the actual data depends on the element type/formulation</a:t>
            </a:r>
            <a:r>
              <a:rPr lang="en-GB" sz="1200" u="sng" kern="1200" dirty="0">
                <a:solidFill>
                  <a:schemeClr val="tx1"/>
                </a:solidFill>
                <a:latin typeface="+mn-lt"/>
                <a:ea typeface="+mn-ea"/>
                <a:cs typeface="+mn-cs"/>
              </a:rPr>
              <a:t> </a:t>
            </a:r>
            <a:r>
              <a:rPr lang="en-GB" sz="1200" kern="1200" dirty="0">
                <a:solidFill>
                  <a:schemeClr val="tx1"/>
                </a:solidFill>
                <a:latin typeface="+mn-lt"/>
                <a:ea typeface="+mn-ea"/>
                <a:cs typeface="+mn-cs"/>
              </a:rPr>
              <a:t>and particularly on the </a:t>
            </a:r>
            <a:r>
              <a:rPr lang="en-GB" sz="1200" b="1" u="sng" kern="1200" dirty="0">
                <a:solidFill>
                  <a:schemeClr val="tx1"/>
                </a:solidFill>
                <a:latin typeface="+mn-lt"/>
                <a:ea typeface="+mn-ea"/>
                <a:cs typeface="+mn-cs"/>
              </a:rPr>
              <a:t>steepness of the underlying field variable gradient (i.e. non-linear variation in displacement,</a:t>
            </a:r>
            <a:r>
              <a:rPr lang="en-GB" sz="1200" b="1" u="sng" kern="1200" baseline="0" dirty="0">
                <a:solidFill>
                  <a:schemeClr val="tx1"/>
                </a:solidFill>
                <a:latin typeface="+mn-lt"/>
                <a:ea typeface="+mn-ea"/>
                <a:cs typeface="+mn-cs"/>
              </a:rPr>
              <a:t> stress,...)</a:t>
            </a:r>
            <a:r>
              <a:rPr lang="en-GB" sz="1200" b="1" u="sng" kern="1200" dirty="0">
                <a:solidFill>
                  <a:schemeClr val="tx1"/>
                </a:solidFill>
                <a:latin typeface="+mn-lt"/>
                <a:ea typeface="+mn-ea"/>
                <a:cs typeface="+mn-cs"/>
              </a:rPr>
              <a:t> </a:t>
            </a:r>
            <a:r>
              <a:rPr lang="en-GB" sz="1200" kern="1200" dirty="0">
                <a:solidFill>
                  <a:schemeClr val="tx1"/>
                </a:solidFill>
                <a:latin typeface="+mn-lt"/>
                <a:ea typeface="+mn-ea"/>
                <a:cs typeface="+mn-cs"/>
              </a:rPr>
              <a:t>and to a </a:t>
            </a:r>
            <a:r>
              <a:rPr lang="en-GB" sz="1200" b="1" u="sng" kern="1200" dirty="0">
                <a:solidFill>
                  <a:schemeClr val="tx1"/>
                </a:solidFill>
                <a:latin typeface="+mn-lt"/>
                <a:ea typeface="+mn-ea"/>
                <a:cs typeface="+mn-cs"/>
              </a:rPr>
              <a:t>large extent the quality of the underlying finite element mesh</a:t>
            </a:r>
            <a:r>
              <a:rPr lang="en-GB" sz="1200" u="sng" kern="1200" dirty="0">
                <a:solidFill>
                  <a:schemeClr val="tx1"/>
                </a:solidFill>
                <a:latin typeface="+mn-lt"/>
                <a:ea typeface="+mn-ea"/>
                <a:cs typeface="+mn-cs"/>
              </a:rPr>
              <a:t>. </a:t>
            </a:r>
            <a:r>
              <a:rPr lang="en-GB" sz="1200" kern="1200" dirty="0">
                <a:solidFill>
                  <a:schemeClr val="tx1"/>
                </a:solidFill>
                <a:latin typeface="+mn-lt"/>
                <a:ea typeface="+mn-ea"/>
                <a:cs typeface="+mn-cs"/>
              </a:rPr>
              <a:t> </a:t>
            </a:r>
          </a:p>
          <a:p>
            <a:pPr fontAlgn="t">
              <a:buFontTx/>
              <a:buNone/>
            </a:pPr>
            <a:r>
              <a:rPr lang="en-GB" sz="1200" kern="1200" dirty="0">
                <a:solidFill>
                  <a:schemeClr val="tx1"/>
                </a:solidFill>
                <a:latin typeface="+mn-lt"/>
                <a:ea typeface="+mn-ea"/>
                <a:cs typeface="+mn-cs"/>
              </a:rPr>
              <a:t>	Large gradients and a coarse mesh will obviously produce a greater degree of difference between the integration point data and extrapolated nodal averages.</a:t>
            </a:r>
          </a:p>
          <a:p>
            <a:pPr fontAlgn="t"/>
            <a:endParaRPr lang="en-GB" sz="1200" kern="1200" dirty="0">
              <a:solidFill>
                <a:schemeClr val="tx1"/>
              </a:solidFill>
              <a:latin typeface="+mn-lt"/>
              <a:ea typeface="+mn-ea"/>
              <a:cs typeface="+mn-cs"/>
            </a:endParaRPr>
          </a:p>
          <a:p>
            <a:pPr fontAlgn="t"/>
            <a:r>
              <a:rPr lang="en-GB" sz="1200" kern="1200" dirty="0">
                <a:solidFill>
                  <a:schemeClr val="tx1"/>
                </a:solidFill>
                <a:latin typeface="+mn-lt"/>
                <a:ea typeface="+mn-ea"/>
                <a:cs typeface="+mn-cs"/>
              </a:rPr>
              <a:t>- Relying upon discrete data taken from contour plots for stress or strain can be misleading and inconsistent between various analysis runs.  One reliable method for extracting specific stress and strain values is to use “integration point” data.  In this way, you are assured of getting an accurate stress or strain value that relates directly to the solution of the underlying mechanics equations.  It</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is the analyst’s responsibility to understand the impact of using either integration point data or averaged nodal data.</a:t>
            </a:r>
          </a:p>
          <a:p>
            <a:pPr marL="228600" indent="-228600">
              <a:buAutoNum type="arabicPeriod"/>
            </a:pPr>
            <a:endParaRPr lang="en-GB"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37</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38</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Fact of</a:t>
            </a:r>
            <a:r>
              <a:rPr lang="en-GB" baseline="0" dirty="0"/>
              <a:t> life 1: for example using 2D elements to model stress concentrations, coarse mesh,... </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baseline="0" dirty="0">
                <a:solidFill>
                  <a:srgbClr val="FF0000"/>
                </a:solidFill>
                <a:ea typeface="ＭＳ Ｐゴシック" pitchFamily="34" charset="-128"/>
              </a:rPr>
              <a:t>This presentation is primarily aimed for graduates or engineers with no or limited experience in FEA.</a:t>
            </a:r>
          </a:p>
          <a:p>
            <a:pPr eaLnBrk="1" hangingPunct="1">
              <a:spcBef>
                <a:spcPct val="0"/>
              </a:spcBef>
            </a:pPr>
            <a:endParaRPr lang="en-US" sz="1200" b="0" baseline="0" dirty="0">
              <a:solidFill>
                <a:srgbClr val="FF0000"/>
              </a:solidFill>
              <a:ea typeface="ＭＳ Ｐゴシック" pitchFamily="34" charset="-128"/>
            </a:endParaRPr>
          </a:p>
          <a:p>
            <a:pPr eaLnBrk="1" hangingPunct="1">
              <a:spcBef>
                <a:spcPct val="0"/>
              </a:spcBef>
            </a:pPr>
            <a:r>
              <a:rPr lang="en-US" sz="1200" b="0" baseline="0" dirty="0">
                <a:solidFill>
                  <a:srgbClr val="FF0000"/>
                </a:solidFill>
                <a:ea typeface="ＭＳ Ｐゴシック" pitchFamily="34" charset="-128"/>
              </a:rPr>
              <a:t>The content of the presentation is a reflection of the presenter’s experience in FEA and lessons learnt.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39</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40</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41</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a:ea typeface="ＭＳ Ｐゴシック" pitchFamily="34" charset="-128"/>
            </a:endParaRPr>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43</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normAutofit lnSpcReduction="10000"/>
          </a:bodyPr>
          <a:lstStyle/>
          <a:p>
            <a:pPr eaLnBrk="1" hangingPunct="1">
              <a:spcBef>
                <a:spcPct val="0"/>
              </a:spcBef>
            </a:pPr>
            <a:r>
              <a:rPr lang="en-US" dirty="0">
                <a:ea typeface="ＭＳ Ｐゴシック" pitchFamily="34" charset="-128"/>
              </a:rPr>
              <a:t>Some FE software</a:t>
            </a:r>
            <a:r>
              <a:rPr lang="en-US" baseline="0" dirty="0">
                <a:ea typeface="ＭＳ Ｐゴシック" pitchFamily="34" charset="-128"/>
              </a:rPr>
              <a:t> (civil engineering applications) allows the user to specify the unit series to be used.</a:t>
            </a:r>
            <a:endParaRPr lang="en-US" dirty="0">
              <a:ea typeface="ＭＳ Ｐゴシック" pitchFamily="34" charset="-128"/>
            </a:endParaRPr>
          </a:p>
          <a:p>
            <a:pPr eaLnBrk="1" hangingPunct="1">
              <a:spcBef>
                <a:spcPct val="0"/>
              </a:spcBef>
            </a:pPr>
            <a:r>
              <a:rPr lang="en-US" dirty="0">
                <a:ea typeface="ＭＳ Ｐゴシック" pitchFamily="34" charset="-128"/>
              </a:rPr>
              <a:t>Discontinuities</a:t>
            </a:r>
            <a:r>
              <a:rPr lang="en-US" baseline="0" dirty="0">
                <a:ea typeface="ＭＳ Ｐゴシック" pitchFamily="34" charset="-128"/>
              </a:rPr>
              <a:t> in contour plots could result from low mesh density, element type, connection between different element types, constraints (ties,…)</a:t>
            </a:r>
          </a:p>
          <a:p>
            <a:pPr eaLnBrk="1" hangingPunct="1">
              <a:spcBef>
                <a:spcPct val="0"/>
              </a:spcBef>
            </a:pPr>
            <a:r>
              <a:rPr lang="en-US" baseline="0" dirty="0">
                <a:ea typeface="ＭＳ Ｐゴシック" pitchFamily="34" charset="-128"/>
              </a:rPr>
              <a:t>Stress discontinuity error = highest stress – lowest stress at a node</a:t>
            </a:r>
          </a:p>
          <a:p>
            <a:pPr eaLnBrk="1" hangingPunct="1">
              <a:spcBef>
                <a:spcPct val="0"/>
              </a:spcBef>
            </a:pPr>
            <a:r>
              <a:rPr lang="en-US" baseline="0" dirty="0">
                <a:ea typeface="ＭＳ Ｐゴシック" pitchFamily="34" charset="-128"/>
              </a:rPr>
              <a:t>Stress discontinuity error = largest difference (Neighbour element stresses – average nodal stress) </a:t>
            </a:r>
          </a:p>
          <a:p>
            <a:pPr eaLnBrk="1" hangingPunct="1">
              <a:spcBef>
                <a:spcPct val="0"/>
              </a:spcBef>
            </a:pPr>
            <a:endParaRPr lang="en-US" baseline="0" dirty="0">
              <a:ea typeface="ＭＳ Ｐゴシック" pitchFamily="34" charset="-128"/>
            </a:endParaRPr>
          </a:p>
          <a:p>
            <a:pPr eaLnBrk="1" hangingPunct="1">
              <a:spcBef>
                <a:spcPct val="0"/>
              </a:spcBef>
            </a:pPr>
            <a:r>
              <a:rPr lang="en-GB" sz="1200" dirty="0"/>
              <a:t>Free edge</a:t>
            </a:r>
            <a:r>
              <a:rPr lang="en-GB" sz="1200" baseline="0" dirty="0"/>
              <a:t> and free surface checks can be undertaken by the pre-processor</a:t>
            </a:r>
            <a:endParaRPr lang="en-GB" sz="1200" dirty="0"/>
          </a:p>
          <a:p>
            <a:pPr eaLnBrk="1" hangingPunct="1">
              <a:spcBef>
                <a:spcPct val="0"/>
              </a:spcBef>
            </a:pPr>
            <a:endParaRPr lang="en-US" baseline="0" dirty="0">
              <a:ea typeface="ＭＳ Ｐゴシック" pitchFamily="34" charset="-128"/>
            </a:endParaRPr>
          </a:p>
          <a:p>
            <a:pPr eaLnBrk="1" hangingPunct="1">
              <a:spcBef>
                <a:spcPct val="0"/>
              </a:spcBef>
            </a:pPr>
            <a:r>
              <a:rPr lang="en-US" b="1" baseline="0" dirty="0">
                <a:ea typeface="ＭＳ Ｐゴシック" pitchFamily="34" charset="-128"/>
              </a:rPr>
              <a:t>Re-check all element assignment for materials!! Check all offsets for shells to beam/bar !!</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FEA software checks: </a:t>
            </a:r>
          </a:p>
          <a:p>
            <a:pPr marL="228600" indent="-228600" eaLnBrk="1" hangingPunct="1">
              <a:spcBef>
                <a:spcPct val="0"/>
              </a:spcBef>
              <a:buAutoNum type="arabicPeriod"/>
            </a:pPr>
            <a:r>
              <a:rPr lang="en-US" baseline="0" dirty="0">
                <a:ea typeface="ＭＳ Ｐゴシック" pitchFamily="34" charset="-128"/>
              </a:rPr>
              <a:t>Element quality checks (aspect ratios, interior angles, taper…)</a:t>
            </a:r>
          </a:p>
          <a:p>
            <a:pPr marL="228600" indent="-228600" eaLnBrk="1" hangingPunct="1">
              <a:spcBef>
                <a:spcPct val="0"/>
              </a:spcBef>
              <a:buAutoNum type="arabicPeriod"/>
            </a:pPr>
            <a:r>
              <a:rPr lang="en-US" baseline="0" dirty="0">
                <a:ea typeface="ＭＳ Ｐゴシック" pitchFamily="34" charset="-128"/>
              </a:rPr>
              <a:t>Free edge checks</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Pivot ratio check:</a:t>
            </a:r>
          </a:p>
          <a:p>
            <a:pPr eaLnBrk="1" hangingPunct="1">
              <a:spcBef>
                <a:spcPct val="0"/>
              </a:spcBef>
              <a:buFontTx/>
              <a:buChar char="-"/>
            </a:pPr>
            <a:r>
              <a:rPr lang="en-US" baseline="0" dirty="0">
                <a:ea typeface="ＭＳ Ｐゴシック" pitchFamily="34" charset="-128"/>
              </a:rPr>
              <a:t>Mechanisms due to DOF mismatch between dissimilar element types</a:t>
            </a:r>
          </a:p>
          <a:p>
            <a:pPr eaLnBrk="1" hangingPunct="1">
              <a:spcBef>
                <a:spcPct val="0"/>
              </a:spcBef>
              <a:buFontTx/>
              <a:buChar char="-"/>
            </a:pPr>
            <a:r>
              <a:rPr lang="en-US" baseline="0" dirty="0">
                <a:ea typeface="ＭＳ Ｐゴシック" pitchFamily="34" charset="-128"/>
              </a:rPr>
              <a:t>Very stiff elements near flexible elements</a:t>
            </a:r>
          </a:p>
          <a:p>
            <a:pPr eaLnBrk="1" hangingPunct="1">
              <a:spcBef>
                <a:spcPct val="0"/>
              </a:spcBef>
              <a:buFontTx/>
              <a:buChar char="-"/>
            </a:pPr>
            <a:r>
              <a:rPr lang="en-US" baseline="0" dirty="0">
                <a:ea typeface="ＭＳ Ｐゴシック" pitchFamily="34" charset="-128"/>
              </a:rPr>
              <a:t>Unreasonable material properties</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Method: </a:t>
            </a:r>
          </a:p>
          <a:p>
            <a:pPr marL="228600" indent="-228600" eaLnBrk="1" hangingPunct="1">
              <a:spcBef>
                <a:spcPct val="0"/>
              </a:spcBef>
              <a:buAutoNum type="arabicPeriod"/>
            </a:pPr>
            <a:r>
              <a:rPr lang="en-US" baseline="0" dirty="0">
                <a:ea typeface="ＭＳ Ｐゴシック" pitchFamily="34" charset="-128"/>
              </a:rPr>
              <a:t>Run a linear static solution</a:t>
            </a:r>
          </a:p>
          <a:p>
            <a:pPr marL="228600" indent="-228600" eaLnBrk="1" hangingPunct="1">
              <a:spcBef>
                <a:spcPct val="0"/>
              </a:spcBef>
              <a:buAutoNum type="arabicPeriod"/>
            </a:pPr>
            <a:r>
              <a:rPr lang="en-US" baseline="0" dirty="0">
                <a:ea typeface="ＭＳ Ｐゴシック" pitchFamily="34" charset="-128"/>
              </a:rPr>
              <a:t>Identify where the maximum pivot ratio is reported and when is too large (&gt;10^7) or negative stiffness terms --- then stop solution or flag</a:t>
            </a:r>
          </a:p>
          <a:p>
            <a:pPr marL="228600" indent="-228600" eaLnBrk="1" hangingPunct="1">
              <a:spcBef>
                <a:spcPct val="0"/>
              </a:spcBef>
              <a:buAutoNum type="arabicPeriod"/>
            </a:pPr>
            <a:endParaRPr lang="en-US" baseline="0" dirty="0">
              <a:ea typeface="ＭＳ Ｐゴシック" pitchFamily="34" charset="-128"/>
            </a:endParaRPr>
          </a:p>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45</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b="0" i="0" kern="1200" dirty="0">
                <a:solidFill>
                  <a:schemeClr val="tx1"/>
                </a:solidFill>
                <a:effectLst/>
                <a:latin typeface="+mn-lt"/>
                <a:ea typeface="+mn-ea"/>
                <a:cs typeface="+mn-cs"/>
              </a:rPr>
              <a:t>If this element is of reduced integration type, then there is only one point for integration. These are the points where the strains are measured. Now, in the figure, it is clearly indicated that even though there is distortion of the mesh, the distances from the integration point to the faces and its location hasn’t changed. That means there is now a deformation which produces no strains, hence no forces to resist. This pattern can grow unbounded and easily destroy the whole simulation.</a:t>
            </a:r>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46</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47</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Typical</a:t>
            </a:r>
            <a:r>
              <a:rPr lang="en-US" baseline="0" dirty="0">
                <a:ea typeface="ＭＳ Ｐゴシック" pitchFamily="34" charset="-128"/>
              </a:rPr>
              <a:t> offshore wind structural assessment – common issue for a number of wind farms</a:t>
            </a:r>
            <a:endParaRPr lang="en-US" dirty="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48</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pitchFamily="34" charset="-128"/>
              </a:rPr>
              <a:t>MWL – mean water line</a:t>
            </a: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Emphasis why</a:t>
            </a:r>
            <a:r>
              <a:rPr lang="en-US" baseline="0" dirty="0">
                <a:ea typeface="ＭＳ Ｐゴシック" pitchFamily="34" charset="-128"/>
              </a:rPr>
              <a:t> only concerned with grouted connection – slipping of the Transition Piece </a:t>
            </a:r>
            <a:r>
              <a:rPr lang="en-US" baseline="0" dirty="0" err="1">
                <a:ea typeface="ＭＳ Ｐゴシック" pitchFamily="34" charset="-128"/>
              </a:rPr>
              <a:t>vs</a:t>
            </a:r>
            <a:r>
              <a:rPr lang="en-US" baseline="0" dirty="0">
                <a:ea typeface="ＭＳ Ｐゴシック" pitchFamily="34" charset="-128"/>
              </a:rPr>
              <a:t> monopile – need restraint support – fatigue assessment of remedial solution (SCF)</a:t>
            </a:r>
            <a:endParaRPr lang="en-US" dirty="0">
              <a:ea typeface="ＭＳ Ｐゴシック" pitchFamily="34" charset="-128"/>
            </a:endParaRPr>
          </a:p>
          <a:p>
            <a:pPr eaLnBrk="1" hangingPunct="1">
              <a:spcBef>
                <a:spcPct val="0"/>
              </a:spcBef>
            </a:pPr>
            <a:endParaRPr lang="en-US" dirty="0">
              <a:ea typeface="ＭＳ Ｐゴシック" pitchFamily="34" charset="-128"/>
            </a:endParaRPr>
          </a:p>
          <a:p>
            <a:pPr eaLnBrk="1" hangingPunct="1">
              <a:spcBef>
                <a:spcPct val="0"/>
              </a:spcBef>
            </a:pPr>
            <a:r>
              <a:rPr lang="en-US" dirty="0">
                <a:ea typeface="ＭＳ Ｐゴシック" pitchFamily="34" charset="-128"/>
              </a:rPr>
              <a:t>Two concentric structures</a:t>
            </a:r>
            <a:r>
              <a:rPr lang="en-US" baseline="0" dirty="0">
                <a:ea typeface="ＭＳ Ｐゴシック" pitchFamily="34" charset="-128"/>
              </a:rPr>
              <a:t> with grout in between.</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Wind loading applied, not </a:t>
            </a:r>
            <a:r>
              <a:rPr lang="en-US" baseline="0" dirty="0" err="1">
                <a:ea typeface="ＭＳ Ｐゴシック" pitchFamily="34" charset="-128"/>
              </a:rPr>
              <a:t>modelling</a:t>
            </a:r>
            <a:r>
              <a:rPr lang="en-US" baseline="0" dirty="0">
                <a:ea typeface="ＭＳ Ｐゴシック" pitchFamily="34" charset="-128"/>
              </a:rPr>
              <a:t> the turbine – only the structures  in the grouted connection</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The SCF is a pre-requisite to determine the fatigue life of the wind tower structure</a:t>
            </a:r>
          </a:p>
          <a:p>
            <a:pPr eaLnBrk="1" hangingPunct="1">
              <a:spcBef>
                <a:spcPct val="0"/>
              </a:spcBef>
            </a:pPr>
            <a:endParaRPr lang="en-US" baseline="0" dirty="0">
              <a:ea typeface="ＭＳ Ｐゴシック" pitchFamily="34" charset="-128"/>
            </a:endParaRPr>
          </a:p>
          <a:p>
            <a:pPr eaLnBrk="1" hangingPunct="1">
              <a:spcBef>
                <a:spcPct val="0"/>
              </a:spcBef>
            </a:pPr>
            <a:r>
              <a:rPr lang="en-US" baseline="0" dirty="0">
                <a:ea typeface="ＭＳ Ｐゴシック" pitchFamily="34" charset="-128"/>
              </a:rPr>
              <a:t>Project aim is to model the remedial solution to reduce the peak SCF in the structure </a:t>
            </a:r>
            <a:endParaRPr lang="en-US" dirty="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49</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50</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3</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The analysis needs to be broken</a:t>
            </a:r>
            <a:r>
              <a:rPr lang="en-GB" baseline="0" dirty="0"/>
              <a:t> down into a sequence of events to allow for a solution to be attained for the loaded structure (i.e. final step in the analysis).</a:t>
            </a:r>
          </a:p>
          <a:p>
            <a:endParaRPr lang="en-GB" baseline="0" dirty="0"/>
          </a:p>
          <a:p>
            <a:r>
              <a:rPr lang="en-GB" baseline="0" dirty="0"/>
              <a:t>- Can describe the constraints, boundary conditions, loadings,... per analysis step</a:t>
            </a:r>
            <a:endParaRPr lang="en-GB"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51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NO WELDS WERE MODELLED – IN LINE WITH OFFSHORE WIND DESIGN CODE REQUIREMENTS</a:t>
            </a:r>
            <a:r>
              <a:rPr lang="en-GB" baseline="0" dirty="0"/>
              <a:t> FOR FEA</a:t>
            </a:r>
            <a:endParaRPr lang="en-GB" dirty="0"/>
          </a:p>
          <a:p>
            <a:endParaRPr lang="en-GB" dirty="0"/>
          </a:p>
          <a:p>
            <a:r>
              <a:rPr lang="en-GB" dirty="0"/>
              <a:t>Top section</a:t>
            </a:r>
            <a:r>
              <a:rPr lang="en-GB" baseline="0" dirty="0"/>
              <a:t> of Transition Piece and bottom section of Monopile are made of shells instead of 3D solids.</a:t>
            </a:r>
          </a:p>
          <a:p>
            <a:r>
              <a:rPr lang="en-GB" sz="1200" kern="1200" dirty="0">
                <a:solidFill>
                  <a:schemeClr val="tx1"/>
                </a:solidFill>
                <a:latin typeface="+mn-lt"/>
                <a:ea typeface="+mn-ea"/>
                <a:cs typeface="+mn-cs"/>
              </a:rPr>
              <a:t>Through thickness response is not essential at these</a:t>
            </a:r>
            <a:r>
              <a:rPr lang="en-GB" sz="1200" kern="1200" baseline="0" dirty="0">
                <a:solidFill>
                  <a:schemeClr val="tx1"/>
                </a:solidFill>
                <a:latin typeface="+mn-lt"/>
                <a:ea typeface="+mn-ea"/>
                <a:cs typeface="+mn-cs"/>
              </a:rPr>
              <a:t> regions away from the region of interest (i.e. Grouted connection). Shell is sufficient to transmit the bending load down the structure.</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entire wind tower</a:t>
            </a:r>
            <a:r>
              <a:rPr lang="en-GB" sz="1200" kern="1200" baseline="0" dirty="0">
                <a:solidFill>
                  <a:schemeClr val="tx1"/>
                </a:solidFill>
                <a:latin typeface="+mn-lt"/>
                <a:ea typeface="+mn-ea"/>
                <a:cs typeface="+mn-cs"/>
              </a:rPr>
              <a:t> structure is not modelled and only a certain height above and below the grouted connection is modelled.</a:t>
            </a:r>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It is judged that these extents are far enough from the point of interest such that local effects of the boundary conditions and load couplings applied should not negatively influence the local result</a:t>
            </a:r>
            <a:r>
              <a:rPr lang="en-GB" baseline="0" dirty="0"/>
              <a:t> </a:t>
            </a:r>
          </a:p>
          <a:p>
            <a:endParaRPr lang="en-GB" baseline="0" dirty="0"/>
          </a:p>
          <a:p>
            <a:r>
              <a:rPr lang="en-GB" baseline="0" dirty="0"/>
              <a:t>Stiffeners are modelled but they do not transmit </a:t>
            </a:r>
            <a:endParaRPr lang="en-GB"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52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b="1" dirty="0"/>
              <a:t>2D above region of interest</a:t>
            </a:r>
          </a:p>
          <a:p>
            <a:endParaRPr lang="en-GB" b="1" dirty="0"/>
          </a:p>
          <a:p>
            <a:r>
              <a:rPr lang="en-GB" b="1" dirty="0"/>
              <a:t>Mesh refined</a:t>
            </a:r>
            <a:r>
              <a:rPr lang="en-GB" b="1" baseline="0" dirty="0"/>
              <a:t> to capture the localised stresses to calculate the SCF.</a:t>
            </a:r>
          </a:p>
          <a:p>
            <a:endParaRPr lang="en-GB" baseline="0" dirty="0"/>
          </a:p>
          <a:p>
            <a:r>
              <a:rPr lang="en-GB" b="1" baseline="0" dirty="0"/>
              <a:t>Detail of the remedial solution and the existing stiffeners are required to calculate the SCF. </a:t>
            </a:r>
            <a:r>
              <a:rPr lang="en-GB" baseline="0" dirty="0"/>
              <a:t>No other local features are included in the structure (e.g. Ladders,...)</a:t>
            </a:r>
          </a:p>
          <a:p>
            <a:endParaRPr lang="en-GB" baseline="0" dirty="0"/>
          </a:p>
          <a:p>
            <a:r>
              <a:rPr lang="en-GB" baseline="0" dirty="0"/>
              <a:t>All 3D solid elements are of type: C3D8R – 8 node brick, reduced integration points, hourglass control</a:t>
            </a:r>
          </a:p>
          <a:p>
            <a:endParaRPr lang="en-GB" baseline="0" dirty="0"/>
          </a:p>
          <a:p>
            <a:r>
              <a:rPr lang="en-GB" baseline="0" dirty="0"/>
              <a:t>All 2D shell elements are of type: S4R – 4 node curved thin/thick shell, reduced integration points, hourglass control, finite membrane strains</a:t>
            </a:r>
          </a:p>
          <a:p>
            <a:endParaRPr lang="en-GB" baseline="0" dirty="0"/>
          </a:p>
          <a:p>
            <a:r>
              <a:rPr lang="en-GB" b="1" u="sng" baseline="0" dirty="0"/>
              <a:t>Higher mesh density of linear order elements are used.</a:t>
            </a:r>
            <a:r>
              <a:rPr lang="en-GB" baseline="0" dirty="0"/>
              <a:t> Previous experience has shown that they </a:t>
            </a:r>
            <a:r>
              <a:rPr lang="en-GB" b="1" u="sng" baseline="0" dirty="0"/>
              <a:t>are more suitable for contact interactions than less mesh density of quadratic order elements</a:t>
            </a:r>
            <a:r>
              <a:rPr lang="en-GB" baseline="0" dirty="0"/>
              <a:t>.</a:t>
            </a:r>
            <a:endParaRPr lang="en-GB"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53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54</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latin typeface="+mn-lt"/>
                <a:ea typeface="+mn-ea"/>
                <a:cs typeface="+mn-cs"/>
              </a:rPr>
              <a:t>Elastic</a:t>
            </a:r>
            <a:r>
              <a:rPr lang="en-GB" sz="1200" b="1" kern="1200" baseline="0" dirty="0">
                <a:solidFill>
                  <a:schemeClr val="tx1"/>
                </a:solidFill>
                <a:latin typeface="+mn-lt"/>
                <a:ea typeface="+mn-ea"/>
                <a:cs typeface="+mn-cs"/>
              </a:rPr>
              <a:t> material behaviour is required to calculate the SCF for fatigue purposes.</a:t>
            </a:r>
            <a:endParaRPr lang="en-GB" sz="1200" b="1" kern="1200" dirty="0">
              <a:solidFill>
                <a:schemeClr val="tx1"/>
              </a:solidFill>
              <a:latin typeface="+mn-lt"/>
              <a:ea typeface="+mn-ea"/>
              <a:cs typeface="+mn-cs"/>
            </a:endParaRPr>
          </a:p>
          <a:p>
            <a:endParaRPr lang="en-GB" dirty="0"/>
          </a:p>
          <a:p>
            <a:r>
              <a:rPr lang="en-GB" dirty="0"/>
              <a:t>Only linear elastic material properties</a:t>
            </a:r>
            <a:r>
              <a:rPr lang="en-GB" baseline="0" dirty="0"/>
              <a:t> are available for the grout material from source documents. Cannot model the grout in any other way without justification.</a:t>
            </a:r>
          </a:p>
          <a:p>
            <a:endParaRPr lang="en-GB" baseline="0" dirty="0"/>
          </a:p>
          <a:p>
            <a:endParaRPr lang="en-GB"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55</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Kinematic</a:t>
            </a:r>
            <a:r>
              <a:rPr lang="en-GB" baseline="0" dirty="0"/>
              <a:t> coupling applied to allow for boundary condition and loading definition to be applied – see slides to follow</a:t>
            </a:r>
          </a:p>
          <a:p>
            <a:endParaRPr lang="en-GB" dirty="0"/>
          </a:p>
          <a:p>
            <a:r>
              <a:rPr lang="en-GB" dirty="0"/>
              <a:t>Shell to solid coupling</a:t>
            </a:r>
            <a:r>
              <a:rPr lang="en-GB" baseline="0" dirty="0"/>
              <a:t> for Transition Piece and Monopile</a:t>
            </a:r>
          </a:p>
          <a:p>
            <a:endParaRPr lang="en-GB" baseline="0" dirty="0"/>
          </a:p>
          <a:p>
            <a:r>
              <a:rPr lang="en-GB" baseline="0" dirty="0"/>
              <a:t>Spring stiffness data is obtained from manufacturer for different </a:t>
            </a:r>
            <a:r>
              <a:rPr lang="en-GB" baseline="0" dirty="0" err="1"/>
              <a:t>dof</a:t>
            </a:r>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56</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Contact definition is based on design code guidance and engineering judgement on best estimate values.</a:t>
            </a:r>
          </a:p>
          <a:p>
            <a:endParaRPr lang="en-GB" dirty="0"/>
          </a:p>
          <a:p>
            <a:r>
              <a:rPr lang="en-GB" dirty="0"/>
              <a:t>Coefficient of friction of 0.4 for steel to grout and 0.3 for steel to steel – tangential</a:t>
            </a:r>
          </a:p>
          <a:p>
            <a:endParaRPr lang="en-GB" dirty="0"/>
          </a:p>
          <a:p>
            <a:r>
              <a:rPr lang="en-GB" dirty="0"/>
              <a:t>Hard contact for steel to steel and</a:t>
            </a:r>
            <a:r>
              <a:rPr lang="en-GB" baseline="0" dirty="0"/>
              <a:t> exponential pressure </a:t>
            </a:r>
            <a:r>
              <a:rPr lang="en-GB" baseline="0" dirty="0" err="1"/>
              <a:t>overclosure</a:t>
            </a:r>
            <a:r>
              <a:rPr lang="en-GB" baseline="0" dirty="0"/>
              <a:t> for steel to grout – normal </a:t>
            </a:r>
            <a:endParaRPr lang="en-GB" dirty="0"/>
          </a:p>
          <a:p>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57</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58</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kern="1200" dirty="0">
                <a:solidFill>
                  <a:schemeClr val="tx1"/>
                </a:solidFill>
                <a:latin typeface="+mn-lt"/>
                <a:ea typeface="+mn-ea"/>
                <a:cs typeface="+mn-cs"/>
              </a:rPr>
              <a:t>The entire wind tower</a:t>
            </a:r>
            <a:r>
              <a:rPr lang="en-GB" sz="1200" kern="1200" baseline="0" dirty="0">
                <a:solidFill>
                  <a:schemeClr val="tx1"/>
                </a:solidFill>
                <a:latin typeface="+mn-lt"/>
                <a:ea typeface="+mn-ea"/>
                <a:cs typeface="+mn-cs"/>
              </a:rPr>
              <a:t> structure is not modelled and only a certain height above and below the grouted connection is modelled.</a:t>
            </a:r>
            <a:endParaRPr lang="en-GB" sz="1200" kern="1200" dirty="0">
              <a:solidFill>
                <a:schemeClr val="tx1"/>
              </a:solidFill>
              <a:latin typeface="+mn-lt"/>
              <a:ea typeface="+mn-ea"/>
              <a:cs typeface="+mn-cs"/>
            </a:endParaRPr>
          </a:p>
          <a:p>
            <a:r>
              <a:rPr lang="en-GB" sz="1200" b="1" kern="1200" dirty="0">
                <a:solidFill>
                  <a:schemeClr val="tx1"/>
                </a:solidFill>
                <a:latin typeface="+mn-lt"/>
                <a:ea typeface="+mn-ea"/>
                <a:cs typeface="+mn-cs"/>
              </a:rPr>
              <a:t>It is judged that the boundary conditions at these</a:t>
            </a:r>
            <a:r>
              <a:rPr lang="en-GB" sz="1200" b="1" kern="1200" baseline="0" dirty="0">
                <a:solidFill>
                  <a:schemeClr val="tx1"/>
                </a:solidFill>
                <a:latin typeface="+mn-lt"/>
                <a:ea typeface="+mn-ea"/>
                <a:cs typeface="+mn-cs"/>
              </a:rPr>
              <a:t> </a:t>
            </a:r>
            <a:r>
              <a:rPr lang="en-GB" sz="1200" b="1" kern="1200" dirty="0">
                <a:solidFill>
                  <a:schemeClr val="tx1"/>
                </a:solidFill>
                <a:latin typeface="+mn-lt"/>
                <a:ea typeface="+mn-ea"/>
                <a:cs typeface="+mn-cs"/>
              </a:rPr>
              <a:t>extents are far enough from the point of interest such that local effects of the boundary conditions and load couplings applied should not negatively influence the local result</a:t>
            </a:r>
            <a:r>
              <a:rPr lang="en-GB" b="1" baseline="0" dirty="0"/>
              <a:t> </a:t>
            </a:r>
            <a:endParaRPr lang="en-GB" b="1" dirty="0"/>
          </a:p>
          <a:p>
            <a:endParaRPr lang="en-GB" dirty="0"/>
          </a:p>
          <a:p>
            <a:r>
              <a:rPr lang="en-GB" dirty="0"/>
              <a:t>The</a:t>
            </a:r>
            <a:r>
              <a:rPr lang="en-GB" baseline="0" dirty="0"/>
              <a:t> three boundary conditions shown above are present at the initial analysis step i.e. at equilibrium. </a:t>
            </a:r>
            <a:endParaRPr lang="en-GB" dirty="0"/>
          </a:p>
          <a:p>
            <a:endParaRPr lang="en-GB" dirty="0"/>
          </a:p>
          <a:p>
            <a:pPr>
              <a:buFontTx/>
              <a:buNone/>
            </a:pPr>
            <a:r>
              <a:rPr lang="en-GB" dirty="0"/>
              <a:t>BC1: The top of the Transition</a:t>
            </a:r>
            <a:r>
              <a:rPr lang="en-GB" baseline="0" dirty="0"/>
              <a:t> Piece</a:t>
            </a:r>
            <a:r>
              <a:rPr lang="en-GB" dirty="0"/>
              <a:t> retains</a:t>
            </a:r>
            <a:r>
              <a:rPr lang="en-GB" baseline="0" dirty="0"/>
              <a:t> its circular shape with no </a:t>
            </a:r>
            <a:r>
              <a:rPr lang="en-GB" baseline="0" dirty="0" err="1"/>
              <a:t>ovalisation</a:t>
            </a:r>
            <a:r>
              <a:rPr lang="en-GB" baseline="0" dirty="0"/>
              <a:t> until wind loading is applied.</a:t>
            </a:r>
          </a:p>
          <a:p>
            <a:r>
              <a:rPr lang="en-GB" dirty="0"/>
              <a:t>BC2: Retains the grout (prevents it</a:t>
            </a:r>
            <a:r>
              <a:rPr lang="en-GB" baseline="0" dirty="0"/>
              <a:t> slipping off) until steel to grout contact is enabled and wind loading has been applied</a:t>
            </a:r>
          </a:p>
          <a:p>
            <a:r>
              <a:rPr lang="en-GB" baseline="0" dirty="0"/>
              <a:t>BC3: The bottom of the modelled Monopile is fixed at all times – restrained structure</a:t>
            </a:r>
            <a:endParaRPr lang="en-GB"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59</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Due</a:t>
            </a:r>
            <a:r>
              <a:rPr lang="en-GB" baseline="0" dirty="0"/>
              <a:t> to the contact between the Transition Piece/grout/Monopile, an imposed vertical displacement is applied first to represent the structure’s weight then contact is enabled for Transition Piece/grout/Monopile.</a:t>
            </a:r>
          </a:p>
          <a:p>
            <a:endParaRPr lang="en-GB" baseline="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60</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There</a:t>
            </a:r>
            <a:r>
              <a:rPr lang="en-GB" baseline="0" dirty="0"/>
              <a:t> are three load components:</a:t>
            </a:r>
          </a:p>
          <a:p>
            <a:endParaRPr lang="en-GB" baseline="0" dirty="0"/>
          </a:p>
          <a:p>
            <a:pPr marL="228600" indent="-228600">
              <a:buAutoNum type="arabicPeriod"/>
            </a:pPr>
            <a:r>
              <a:rPr lang="en-GB" baseline="0" dirty="0"/>
              <a:t>Shear load </a:t>
            </a:r>
          </a:p>
          <a:p>
            <a:pPr marL="228600" indent="-228600">
              <a:buAutoNum type="arabicPeriod"/>
            </a:pPr>
            <a:r>
              <a:rPr lang="en-GB" baseline="0" dirty="0"/>
              <a:t>Bending Moment</a:t>
            </a:r>
          </a:p>
          <a:p>
            <a:pPr marL="228600" indent="-228600">
              <a:buAutoNum type="arabicPeriod"/>
            </a:pPr>
            <a:r>
              <a:rPr lang="en-GB" dirty="0"/>
              <a:t>Weight</a:t>
            </a:r>
            <a:r>
              <a:rPr lang="en-GB" baseline="0" dirty="0"/>
              <a:t> of the structure – full </a:t>
            </a:r>
            <a:r>
              <a:rPr lang="en-GB" baseline="0" dirty="0" err="1"/>
              <a:t>deadload</a:t>
            </a:r>
            <a:r>
              <a:rPr lang="en-GB" baseline="0" dirty="0"/>
              <a:t> of the structure modelled</a:t>
            </a:r>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4</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r>
              <a:rPr lang="en-US" sz="1200" dirty="0">
                <a:ea typeface="ＭＳ Ｐゴシック" pitchFamily="34" charset="-128"/>
              </a:rPr>
              <a:t>Key point – not to waste time,</a:t>
            </a:r>
            <a:r>
              <a:rPr lang="en-US" sz="1200" baseline="0" dirty="0">
                <a:ea typeface="ＭＳ Ｐゴシック" pitchFamily="34" charset="-128"/>
              </a:rPr>
              <a:t> be sure that what is going to be done is appropriate.</a:t>
            </a:r>
          </a:p>
          <a:p>
            <a:pPr eaLnBrk="1" hangingPunct="1">
              <a:spcBef>
                <a:spcPct val="0"/>
              </a:spcBef>
              <a:buFontTx/>
              <a:buChar char="-"/>
            </a:pPr>
            <a:r>
              <a:rPr lang="en-US" sz="1200" baseline="0" dirty="0">
                <a:ea typeface="ＭＳ Ｐゴシック" pitchFamily="34" charset="-128"/>
              </a:rPr>
              <a:t>Ensure the method chosen is having the highest chance to give required results </a:t>
            </a:r>
          </a:p>
          <a:p>
            <a:pPr eaLnBrk="1" hangingPunct="1">
              <a:spcBef>
                <a:spcPct val="0"/>
              </a:spcBef>
              <a:buFontTx/>
              <a:buChar char="-"/>
            </a:pPr>
            <a:r>
              <a:rPr lang="en-US" sz="1200" baseline="0" dirty="0">
                <a:ea typeface="ＭＳ Ｐゴシック" pitchFamily="34" charset="-128"/>
              </a:rPr>
              <a:t>If select to do FE – agree in advance what are the key results, which area of the model is of the most interest. </a:t>
            </a:r>
          </a:p>
          <a:p>
            <a:pPr eaLnBrk="1" hangingPunct="1">
              <a:spcBef>
                <a:spcPct val="0"/>
              </a:spcBef>
              <a:buFontTx/>
              <a:buChar char="-"/>
            </a:pPr>
            <a:r>
              <a:rPr lang="en-US" sz="1200" baseline="0" dirty="0">
                <a:ea typeface="ＭＳ Ｐゴシック" pitchFamily="34" charset="-128"/>
              </a:rPr>
              <a:t>Is it required to have a very refined model for areas of little interest? </a:t>
            </a:r>
          </a:p>
          <a:p>
            <a:pPr eaLnBrk="1" hangingPunct="1">
              <a:spcBef>
                <a:spcPct val="0"/>
              </a:spcBef>
              <a:buFontTx/>
              <a:buChar char="-"/>
            </a:pPr>
            <a:endParaRPr lang="en-US" sz="1200" baseline="0" dirty="0">
              <a:ea typeface="ＭＳ Ｐゴシック" pitchFamily="34" charset="-128"/>
            </a:endParaRPr>
          </a:p>
          <a:p>
            <a:pPr eaLnBrk="1" hangingPunct="1">
              <a:spcBef>
                <a:spcPct val="0"/>
              </a:spcBef>
              <a:buFontTx/>
              <a:buChar char="-"/>
            </a:pPr>
            <a:r>
              <a:rPr lang="en-US" sz="1200" baseline="0" dirty="0">
                <a:ea typeface="ＭＳ Ｐゴシック" pitchFamily="34" charset="-128"/>
              </a:rPr>
              <a:t>St </a:t>
            </a:r>
            <a:r>
              <a:rPr lang="en-US" sz="1200" baseline="0" dirty="0" err="1">
                <a:ea typeface="ＭＳ Ｐゴシック" pitchFamily="34" charset="-128"/>
              </a:rPr>
              <a:t>Venant’s</a:t>
            </a:r>
            <a:r>
              <a:rPr lang="en-US" sz="1200" baseline="0" dirty="0">
                <a:ea typeface="ＭＳ Ｐゴシック" pitchFamily="34" charset="-128"/>
              </a:rPr>
              <a:t> principle</a:t>
            </a:r>
          </a:p>
          <a:p>
            <a:pPr eaLnBrk="1" hangingPunct="1">
              <a:spcBef>
                <a:spcPct val="0"/>
              </a:spcBef>
              <a:buFontTx/>
              <a:buChar char="-"/>
            </a:pPr>
            <a:r>
              <a:rPr lang="en-GB" sz="1200" dirty="0"/>
              <a:t>"... the difference between the effects of two different but statically equivalent loads becomes very small at sufficiently large distances from load.“</a:t>
            </a:r>
          </a:p>
          <a:p>
            <a:pPr eaLnBrk="1" hangingPunct="1">
              <a:spcBef>
                <a:spcPct val="0"/>
              </a:spcBef>
              <a:buFontTx/>
              <a:buNone/>
            </a:pP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61</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For static</a:t>
            </a:r>
            <a:r>
              <a:rPr lang="en-GB" baseline="0" dirty="0"/>
              <a:t> analyses:</a:t>
            </a:r>
          </a:p>
          <a:p>
            <a:r>
              <a:rPr lang="en-GB" sz="1200" dirty="0"/>
              <a:t>If solution not reached – usually boundary</a:t>
            </a:r>
            <a:r>
              <a:rPr lang="en-GB" sz="1200" baseline="0" dirty="0"/>
              <a:t> conditions are</a:t>
            </a:r>
            <a:r>
              <a:rPr lang="en-GB" sz="1200" dirty="0"/>
              <a:t> insufficient, unrestrained </a:t>
            </a:r>
            <a:r>
              <a:rPr lang="en-GB" sz="1200" dirty="0" err="1"/>
              <a:t>dofs</a:t>
            </a:r>
            <a:r>
              <a:rPr lang="en-GB" sz="1200" dirty="0"/>
              <a:t>, unconnected parts of the mesh</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62</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baseline="0" dirty="0"/>
              <a:t>Minimal difference between stress plots of the most loaded remedial solution (compressively loaded side)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Stresses in grey are above 350MPa – yield limit of steel</a:t>
            </a:r>
          </a:p>
          <a:p>
            <a:endParaRPr lang="en-GB" baseline="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63</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baseline="0" dirty="0"/>
              <a:t>Good stress continuity in un-averaged stress plot.</a:t>
            </a:r>
          </a:p>
          <a:p>
            <a:endParaRPr lang="en-GB" baseline="0" dirty="0"/>
          </a:p>
          <a:p>
            <a:r>
              <a:rPr lang="en-GB" baseline="0" dirty="0"/>
              <a:t>Stresses in grey are above 350MPa – yield limit of steel</a:t>
            </a:r>
          </a:p>
          <a:p>
            <a:endParaRPr lang="en-GB" baseline="0" dirty="0"/>
          </a:p>
          <a:p>
            <a:r>
              <a:rPr lang="en-GB" baseline="0" dirty="0"/>
              <a:t>Calculating the SCF using hot spot stress method from the offshore design code standards.</a:t>
            </a:r>
          </a:p>
          <a:p>
            <a:endParaRPr lang="en-GB" baseline="0" dirty="0"/>
          </a:p>
          <a:p>
            <a:r>
              <a:rPr lang="en-GB" baseline="0" dirty="0"/>
              <a:t>Calculating the SCF at each load step (25%, 50%,...) to calculate the Stress Transfer Function – fed into stress histogram for fatigue assessment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64</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No elastic plastic</a:t>
            </a:r>
            <a:r>
              <a:rPr lang="en-GB" baseline="0" dirty="0"/>
              <a:t> material behaviour was needed because the elastic stress was required for the subsequent fatigue assessment</a:t>
            </a:r>
            <a:endParaRPr lang="en-GB"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65</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Stresses in grey are above 350MPa – yield limit of steel</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dirty="0"/>
          </a:p>
          <a:p>
            <a:r>
              <a:rPr lang="en-GB" b="1" baseline="0" dirty="0"/>
              <a:t>Small difference in the SCF using the Hot Spot Stress Method – 2% reduction in SCF due to increased mesh density</a:t>
            </a:r>
            <a:endParaRPr lang="en-GB" baseline="0" dirty="0"/>
          </a:p>
          <a:p>
            <a:endParaRPr lang="en-GB" baseline="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66</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Pressure due to contact surfaces</a:t>
            </a:r>
            <a:r>
              <a:rPr lang="en-GB" baseline="0" dirty="0"/>
              <a:t> – remedial solution </a:t>
            </a:r>
            <a:endParaRPr lang="en-GB" dirty="0"/>
          </a:p>
          <a:p>
            <a:endParaRPr lang="en-GB" dirty="0"/>
          </a:p>
          <a:p>
            <a:r>
              <a:rPr lang="en-GB" dirty="0"/>
              <a:t>Reasonableness</a:t>
            </a:r>
            <a:r>
              <a:rPr lang="en-GB" baseline="0" dirty="0"/>
              <a:t> checks:</a:t>
            </a:r>
          </a:p>
          <a:p>
            <a:endParaRPr lang="en-GB" dirty="0"/>
          </a:p>
          <a:p>
            <a:pPr>
              <a:buFontTx/>
              <a:buChar char="-"/>
            </a:pPr>
            <a:r>
              <a:rPr lang="en-GB" dirty="0"/>
              <a:t>The deflection of the tower is in the correct direction</a:t>
            </a:r>
          </a:p>
          <a:p>
            <a:pPr>
              <a:buFontTx/>
              <a:buChar char="-"/>
            </a:pPr>
            <a:r>
              <a:rPr lang="en-GB" baseline="0" dirty="0"/>
              <a:t>Load transfer through the remedial solution from the Transition Piece to the </a:t>
            </a:r>
            <a:r>
              <a:rPr lang="en-GB" baseline="0" dirty="0" err="1"/>
              <a:t>Monopile</a:t>
            </a:r>
            <a:endParaRPr lang="en-GB" baseline="0" dirty="0"/>
          </a:p>
          <a:p>
            <a:pPr>
              <a:buFontTx/>
              <a:buChar char="-"/>
            </a:pPr>
            <a:r>
              <a:rPr lang="en-GB" baseline="0" dirty="0"/>
              <a:t>The displacements of the Transition Piece and the </a:t>
            </a:r>
            <a:r>
              <a:rPr lang="en-GB" baseline="0" dirty="0" err="1"/>
              <a:t>Monopile</a:t>
            </a:r>
            <a:r>
              <a:rPr lang="en-GB" baseline="0" dirty="0"/>
              <a:t> (vertical displacement)</a:t>
            </a:r>
          </a:p>
          <a:p>
            <a:pPr>
              <a:buFontTx/>
              <a:buChar char="-"/>
            </a:pPr>
            <a:r>
              <a:rPr lang="en-GB" baseline="0" dirty="0"/>
              <a:t>Contact displacement from steel to grout was acceptable – not significant (defined as pressure </a:t>
            </a:r>
            <a:r>
              <a:rPr lang="en-GB" baseline="0" dirty="0" err="1"/>
              <a:t>overclosure</a:t>
            </a:r>
            <a:r>
              <a:rPr lang="en-GB" baseline="0" dirty="0"/>
              <a:t> – 50kN for 0.0005m?) </a:t>
            </a:r>
          </a:p>
          <a:p>
            <a:pPr>
              <a:buFontTx/>
              <a:buChar char="-"/>
            </a:pPr>
            <a:endParaRPr lang="en-GB" baseline="0" dirty="0"/>
          </a:p>
          <a:p>
            <a:pPr>
              <a:buFontTx/>
              <a:buNone/>
            </a:pPr>
            <a:r>
              <a:rPr lang="en-GB" baseline="0" dirty="0"/>
              <a:t>And others as well</a:t>
            </a:r>
            <a:endParaRPr lang="en-GB" dirty="0"/>
          </a:p>
          <a:p>
            <a:endParaRPr lang="en-GB" dirty="0"/>
          </a:p>
          <a:p>
            <a:r>
              <a:rPr lang="en-GB" dirty="0"/>
              <a:t>No elastic plastic</a:t>
            </a:r>
            <a:r>
              <a:rPr lang="en-GB" baseline="0" dirty="0"/>
              <a:t> material behaviour was needed because the elastic stress was required for the subsequent fatigue assessment</a:t>
            </a:r>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67</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a:t>Reasonableness</a:t>
            </a:r>
            <a:r>
              <a:rPr lang="en-GB" baseline="0" dirty="0"/>
              <a:t> checks:</a:t>
            </a:r>
          </a:p>
          <a:p>
            <a:endParaRPr lang="en-GB" dirty="0"/>
          </a:p>
          <a:p>
            <a:pPr>
              <a:buFontTx/>
              <a:buChar char="-"/>
            </a:pPr>
            <a:r>
              <a:rPr lang="en-GB" dirty="0"/>
              <a:t>The deflection of the tower is in the correct direction</a:t>
            </a:r>
          </a:p>
          <a:p>
            <a:pPr>
              <a:buFontTx/>
              <a:buChar char="-"/>
            </a:pPr>
            <a:r>
              <a:rPr lang="en-GB" baseline="0" dirty="0"/>
              <a:t>Load transfer through the remedial solution from the Transition Piece to the </a:t>
            </a:r>
            <a:r>
              <a:rPr lang="en-GB" baseline="0" dirty="0" err="1"/>
              <a:t>Monopile</a:t>
            </a:r>
            <a:endParaRPr lang="en-GB" baseline="0" dirty="0"/>
          </a:p>
          <a:p>
            <a:pPr>
              <a:buFontTx/>
              <a:buChar char="-"/>
            </a:pPr>
            <a:r>
              <a:rPr lang="en-GB" baseline="0" dirty="0"/>
              <a:t>The displacements of the Transition Piece and the </a:t>
            </a:r>
            <a:r>
              <a:rPr lang="en-GB" baseline="0" dirty="0" err="1"/>
              <a:t>Monopile</a:t>
            </a:r>
            <a:r>
              <a:rPr lang="en-GB" baseline="0" dirty="0"/>
              <a:t> (vertical displacement)</a:t>
            </a:r>
          </a:p>
          <a:p>
            <a:pPr>
              <a:buFontTx/>
              <a:buChar char="-"/>
            </a:pPr>
            <a:r>
              <a:rPr lang="en-GB" baseline="0" dirty="0"/>
              <a:t>Contact displacement from steel to grout was acceptable – not significant (defined as pressure </a:t>
            </a:r>
            <a:r>
              <a:rPr lang="en-GB" baseline="0" dirty="0" err="1"/>
              <a:t>overclosure</a:t>
            </a:r>
            <a:r>
              <a:rPr lang="en-GB" baseline="0" dirty="0"/>
              <a:t> – 50kN for 0.0005m?) </a:t>
            </a:r>
          </a:p>
          <a:p>
            <a:pPr>
              <a:buFontTx/>
              <a:buChar char="-"/>
            </a:pPr>
            <a:endParaRPr lang="en-GB" baseline="0" dirty="0"/>
          </a:p>
          <a:p>
            <a:pPr>
              <a:buFontTx/>
              <a:buNone/>
            </a:pPr>
            <a:r>
              <a:rPr lang="en-GB" baseline="0" dirty="0"/>
              <a:t>And others as well</a:t>
            </a:r>
            <a:endParaRPr lang="en-GB" dirty="0"/>
          </a:p>
          <a:p>
            <a:endParaRPr lang="en-GB" dirty="0"/>
          </a:p>
          <a:p>
            <a:r>
              <a:rPr lang="en-GB" dirty="0"/>
              <a:t>No elastic plastic</a:t>
            </a:r>
            <a:r>
              <a:rPr lang="en-GB" baseline="0" dirty="0"/>
              <a:t> material behaviour was needed because the elastic stress was required for the subsequent fatigue assessment</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7</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sz="1200" b="1" dirty="0"/>
              <a:t>Linear refers</a:t>
            </a:r>
            <a:r>
              <a:rPr lang="en-GB" sz="1200" b="1" baseline="0" dirty="0"/>
              <a:t> to linear variation in displacement with load </a:t>
            </a:r>
            <a:endParaRPr lang="en-GB" sz="1200" b="1" dirty="0"/>
          </a:p>
          <a:p>
            <a:endParaRPr lang="en-GB" sz="1200" dirty="0"/>
          </a:p>
          <a:p>
            <a:endParaRPr lang="en-GB" sz="1200" baseline="0" dirty="0"/>
          </a:p>
          <a:p>
            <a:r>
              <a:rPr lang="en-GB" sz="1200" baseline="0" dirty="0"/>
              <a:t>Material non-linear – plastic, creep </a:t>
            </a:r>
          </a:p>
          <a:p>
            <a:endParaRPr lang="en-GB" sz="1200" baseline="0" dirty="0"/>
          </a:p>
          <a:p>
            <a:r>
              <a:rPr lang="en-GB" sz="1200" baseline="0" dirty="0"/>
              <a:t>	Iteration procedures are used to determine the point at which the material properties are compatible with the strains produced.</a:t>
            </a:r>
          </a:p>
          <a:p>
            <a:endParaRPr lang="en-GB" sz="1200" baseline="0" dirty="0"/>
          </a:p>
          <a:p>
            <a:r>
              <a:rPr lang="en-GB" sz="1200" baseline="0" dirty="0"/>
              <a:t>Geometric non-linear – load/displacement non linear relation i.e. Combined compressive and pressure loading for buckling pipes.</a:t>
            </a:r>
          </a:p>
          <a:p>
            <a:endParaRPr lang="en-GB" sz="1200" baseline="0" dirty="0"/>
          </a:p>
          <a:p>
            <a:r>
              <a:rPr lang="en-GB" sz="1200" baseline="0" dirty="0"/>
              <a:t>	Occurs for cases with large deflections where the small deflection theory is incorrect. The second order displacement effects have to be included and also it may be necessary to re-compute the model stiffness based on the new grid positions.</a:t>
            </a:r>
          </a:p>
          <a:p>
            <a:endParaRPr lang="en-GB" sz="1200" baseline="0" dirty="0"/>
          </a:p>
          <a:p>
            <a:r>
              <a:rPr lang="en-US" sz="1200" dirty="0">
                <a:ea typeface="ＭＳ Ｐゴシック" pitchFamily="34" charset="-128"/>
              </a:rPr>
              <a:t>FIGURES:</a:t>
            </a:r>
          </a:p>
          <a:p>
            <a:endParaRPr lang="en-US" sz="1200" dirty="0">
              <a:ea typeface="ＭＳ Ｐゴシック" pitchFamily="34" charset="-128"/>
            </a:endParaRPr>
          </a:p>
          <a:p>
            <a:r>
              <a:rPr lang="en-US" sz="1200" dirty="0">
                <a:ea typeface="ＭＳ Ｐゴシック" pitchFamily="34" charset="-128"/>
              </a:rPr>
              <a:t>Mug</a:t>
            </a:r>
            <a:r>
              <a:rPr lang="en-US" sz="1200" baseline="0" dirty="0">
                <a:ea typeface="ＭＳ Ｐゴシック" pitchFamily="34" charset="-128"/>
              </a:rPr>
              <a:t> – linear stress analysis</a:t>
            </a:r>
          </a:p>
          <a:p>
            <a:r>
              <a:rPr lang="en-US" sz="1200" baseline="0" dirty="0">
                <a:ea typeface="ＭＳ Ｐゴシック" pitchFamily="34" charset="-128"/>
              </a:rPr>
              <a:t>Bar – buckling – geometric non-linear</a:t>
            </a:r>
          </a:p>
          <a:p>
            <a:r>
              <a:rPr lang="en-US" sz="1200" baseline="0" dirty="0">
                <a:ea typeface="ＭＳ Ｐゴシック" pitchFamily="34" charset="-128"/>
              </a:rPr>
              <a:t>GH96 standpipe – thermal, material non-linear</a:t>
            </a:r>
            <a:endParaRPr lang="en-US" sz="1200" dirty="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Maximum deflection between1/10 to 1/5 the thickness is considered as small deflection.</a:t>
            </a:r>
          </a:p>
        </p:txBody>
      </p:sp>
      <p:sp>
        <p:nvSpPr>
          <p:cNvPr id="4" name="Slide Number Placeholder 3"/>
          <p:cNvSpPr>
            <a:spLocks noGrp="1"/>
          </p:cNvSpPr>
          <p:nvPr>
            <p:ph type="sldNum" sz="quarter" idx="5"/>
          </p:nvPr>
        </p:nvSpPr>
        <p:spPr/>
        <p:txBody>
          <a:bodyPr/>
          <a:lstStyle/>
          <a:p>
            <a:fld id="{D7F40DFA-B482-4AD0-A536-856EB395CEAD}" type="slidenum">
              <a:rPr lang="en-US" smtClean="0"/>
              <a:pPr/>
              <a:t>10</a:t>
            </a:fld>
            <a:endParaRPr lang="en-US" dirty="0"/>
          </a:p>
        </p:txBody>
      </p:sp>
    </p:spTree>
    <p:extLst>
      <p:ext uri="{BB962C8B-B14F-4D97-AF65-F5344CB8AC3E}">
        <p14:creationId xmlns:p14="http://schemas.microsoft.com/office/powerpoint/2010/main" val="253844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20</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21</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fld id="{6590F514-D5AD-4E97-997D-7A8C44BE49C7}" type="slidenum">
              <a:rPr lang="en-US" smtClean="0">
                <a:solidFill>
                  <a:prstClr val="black"/>
                </a:solidFill>
                <a:ea typeface="ＭＳ Ｐゴシック" pitchFamily="34" charset="-128"/>
              </a:rPr>
              <a:pPr defTabSz="912813" fontAlgn="base">
                <a:spcBef>
                  <a:spcPct val="0"/>
                </a:spcBef>
                <a:spcAft>
                  <a:spcPct val="0"/>
                </a:spcAft>
                <a:defRPr/>
              </a:pPr>
              <a:t>22</a:t>
            </a:fld>
            <a:endParaRPr lang="en-US">
              <a:solidFill>
                <a:prstClr val="black"/>
              </a:solidFill>
              <a:ea typeface="ＭＳ Ｐゴシック" pitchFamily="34" charset="-128"/>
            </a:endParaRPr>
          </a:p>
        </p:txBody>
      </p:sp>
      <p:sp>
        <p:nvSpPr>
          <p:cNvPr id="86019"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baseline="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846143" y="6415344"/>
            <a:ext cx="1061878" cy="365125"/>
          </a:xfrm>
          <a:prstGeom prst="rect">
            <a:avLst/>
          </a:prstGeom>
        </p:spPr>
        <p:txBody>
          <a:bodyPr vert="horz" lIns="91440" tIns="45720" rIns="91440" bIns="45720" rtlCol="0" anchor="ctr"/>
          <a:lstStyle>
            <a:lvl1pPr algn="r">
              <a:defRPr sz="600">
                <a:solidFill>
                  <a:schemeClr val="tx2"/>
                </a:solidFill>
              </a:defRPr>
            </a:lvl1pPr>
          </a:lstStyle>
          <a:p>
            <a:fld id="{64A0697F-D92A-44AE-9631-4DF4FB2C44EF}" type="slidenum">
              <a:rPr lang="en-GB" smtClean="0"/>
              <a:pPr/>
              <a:t>‹#›</a:t>
            </a:fld>
            <a:endParaRPr lang="en-GB" dirty="0"/>
          </a:p>
        </p:txBody>
      </p:sp>
      <p:sp>
        <p:nvSpPr>
          <p:cNvPr id="2" name="Title 1"/>
          <p:cNvSpPr>
            <a:spLocks noGrp="1"/>
          </p:cNvSpPr>
          <p:nvPr>
            <p:ph type="ctrTitle" hasCustomPrompt="1"/>
          </p:nvPr>
        </p:nvSpPr>
        <p:spPr>
          <a:xfrm>
            <a:off x="307975" y="774302"/>
            <a:ext cx="7772400" cy="1470025"/>
          </a:xfrm>
        </p:spPr>
        <p:txBody>
          <a:bodyPr lIns="0" tIns="0" rIns="0" bIns="0" anchor="b"/>
          <a:lstStyle>
            <a:lvl1pPr algn="l" rtl="0" eaLnBrk="1" fontAlgn="base" hangingPunct="1">
              <a:spcBef>
                <a:spcPct val="0"/>
              </a:spcBef>
              <a:spcAft>
                <a:spcPct val="0"/>
              </a:spcAft>
              <a:defRPr lang="en-GB" sz="3000" dirty="0">
                <a:solidFill>
                  <a:schemeClr val="accent1"/>
                </a:solidFill>
                <a:latin typeface="+mj-lt"/>
                <a:ea typeface="+mj-ea"/>
                <a:cs typeface="+mj-cs"/>
              </a:defRPr>
            </a:lvl1pPr>
          </a:lstStyle>
          <a:p>
            <a:r>
              <a:rPr lang="en-US" dirty="0"/>
              <a:t>Cover heading style</a:t>
            </a:r>
            <a:endParaRPr lang="en-GB" dirty="0"/>
          </a:p>
        </p:txBody>
      </p:sp>
      <p:sp>
        <p:nvSpPr>
          <p:cNvPr id="3" name="Subtitle 2"/>
          <p:cNvSpPr>
            <a:spLocks noGrp="1"/>
          </p:cNvSpPr>
          <p:nvPr>
            <p:ph type="subTitle" idx="1" hasCustomPrompt="1"/>
          </p:nvPr>
        </p:nvSpPr>
        <p:spPr>
          <a:xfrm>
            <a:off x="307975" y="2376488"/>
            <a:ext cx="6400800" cy="661680"/>
          </a:xfrm>
          <a:prstGeom prst="rect">
            <a:avLst/>
          </a:prstGeom>
        </p:spPr>
        <p:txBody>
          <a:bodyPr/>
          <a:lstStyle>
            <a:lvl1pPr marL="0" indent="0" algn="l" rtl="0" eaLnBrk="1" fontAlgn="base" hangingPunct="1">
              <a:lnSpc>
                <a:spcPct val="100000"/>
              </a:lnSpc>
              <a:spcBef>
                <a:spcPct val="40000"/>
              </a:spcBef>
              <a:spcAft>
                <a:spcPct val="0"/>
              </a:spcAft>
              <a:buFontTx/>
              <a:buNone/>
              <a:defRPr lang="en-GB" sz="1950" baseline="0" dirty="0">
                <a:solidFill>
                  <a:srgbClr val="BED600"/>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Subheading style</a:t>
            </a:r>
            <a:endParaRPr lang="en-GB" dirty="0"/>
          </a:p>
        </p:txBody>
      </p:sp>
      <p:sp>
        <p:nvSpPr>
          <p:cNvPr id="10" name="Text Placeholder 13"/>
          <p:cNvSpPr>
            <a:spLocks noGrp="1"/>
          </p:cNvSpPr>
          <p:nvPr>
            <p:ph type="body" sz="quarter" idx="10" hasCustomPrompt="1"/>
          </p:nvPr>
        </p:nvSpPr>
        <p:spPr>
          <a:xfrm>
            <a:off x="307975" y="3451124"/>
            <a:ext cx="4246563" cy="560438"/>
          </a:xfrm>
          <a:prstGeom prst="rect">
            <a:avLst/>
          </a:prstGeom>
        </p:spPr>
        <p:txBody>
          <a:bodyPr anchor="b"/>
          <a:lstStyle>
            <a:lvl1pPr>
              <a:defRPr sz="1350" baseline="0"/>
            </a:lvl1pPr>
          </a:lstStyle>
          <a:p>
            <a:pPr lvl="0"/>
            <a:r>
              <a:rPr lang="en-US" dirty="0"/>
              <a:t>Third heading if required</a:t>
            </a:r>
          </a:p>
        </p:txBody>
      </p:sp>
      <p:sp>
        <p:nvSpPr>
          <p:cNvPr id="11" name="Text Placeholder 13"/>
          <p:cNvSpPr>
            <a:spLocks noGrp="1"/>
          </p:cNvSpPr>
          <p:nvPr>
            <p:ph type="body" sz="quarter" idx="11" hasCustomPrompt="1"/>
          </p:nvPr>
        </p:nvSpPr>
        <p:spPr>
          <a:xfrm>
            <a:off x="307975" y="4071942"/>
            <a:ext cx="4246563" cy="560438"/>
          </a:xfrm>
          <a:prstGeom prst="rect">
            <a:avLst/>
          </a:prstGeom>
        </p:spPr>
        <p:txBody>
          <a:bodyPr/>
          <a:lstStyle>
            <a:lvl1pPr>
              <a:defRPr sz="900"/>
            </a:lvl1pPr>
          </a:lstStyle>
          <a:p>
            <a:pPr lvl="0"/>
            <a:r>
              <a:rPr lang="en-US" dirty="0"/>
              <a:t>Fourth heading if required</a:t>
            </a:r>
          </a:p>
        </p:txBody>
      </p:sp>
      <p:grpSp>
        <p:nvGrpSpPr>
          <p:cNvPr id="22" name="Group 21"/>
          <p:cNvGrpSpPr/>
          <p:nvPr userDrawn="1"/>
        </p:nvGrpSpPr>
        <p:grpSpPr>
          <a:xfrm>
            <a:off x="310110" y="6489666"/>
            <a:ext cx="1729499" cy="194230"/>
            <a:chOff x="274596" y="6311548"/>
            <a:chExt cx="1729499" cy="194230"/>
          </a:xfrm>
        </p:grpSpPr>
        <p:sp>
          <p:nvSpPr>
            <p:cNvPr id="23" name="Freeform 5"/>
            <p:cNvSpPr>
              <a:spLocks noEditPoints="1"/>
            </p:cNvSpPr>
            <p:nvPr/>
          </p:nvSpPr>
          <p:spPr bwMode="auto">
            <a:xfrm>
              <a:off x="274596" y="6321664"/>
              <a:ext cx="91045" cy="140277"/>
            </a:xfrm>
            <a:custGeom>
              <a:avLst/>
              <a:gdLst/>
              <a:ahLst/>
              <a:cxnLst>
                <a:cxn ang="0">
                  <a:pos x="17" y="40"/>
                </a:cxn>
                <a:cxn ang="0">
                  <a:pos x="23" y="40"/>
                </a:cxn>
                <a:cxn ang="0">
                  <a:pos x="39" y="27"/>
                </a:cxn>
                <a:cxn ang="0">
                  <a:pos x="23" y="14"/>
                </a:cxn>
                <a:cxn ang="0">
                  <a:pos x="17" y="14"/>
                </a:cxn>
                <a:cxn ang="0">
                  <a:pos x="17" y="40"/>
                </a:cxn>
                <a:cxn ang="0">
                  <a:pos x="0" y="0"/>
                </a:cxn>
                <a:cxn ang="0">
                  <a:pos x="21" y="0"/>
                </a:cxn>
                <a:cxn ang="0">
                  <a:pos x="57" y="26"/>
                </a:cxn>
                <a:cxn ang="0">
                  <a:pos x="24" y="53"/>
                </a:cxn>
                <a:cxn ang="0">
                  <a:pos x="17" y="53"/>
                </a:cxn>
                <a:cxn ang="0">
                  <a:pos x="17" y="86"/>
                </a:cxn>
                <a:cxn ang="0">
                  <a:pos x="0" y="86"/>
                </a:cxn>
                <a:cxn ang="0">
                  <a:pos x="0" y="0"/>
                </a:cxn>
              </a:cxnLst>
              <a:rect l="0" t="0" r="r" b="b"/>
              <a:pathLst>
                <a:path w="57" h="86">
                  <a:moveTo>
                    <a:pt x="17" y="40"/>
                  </a:moveTo>
                  <a:cubicBezTo>
                    <a:pt x="23" y="40"/>
                    <a:pt x="23" y="40"/>
                    <a:pt x="23" y="40"/>
                  </a:cubicBezTo>
                  <a:cubicBezTo>
                    <a:pt x="31" y="40"/>
                    <a:pt x="39" y="37"/>
                    <a:pt x="39" y="27"/>
                  </a:cubicBezTo>
                  <a:cubicBezTo>
                    <a:pt x="39" y="17"/>
                    <a:pt x="32" y="14"/>
                    <a:pt x="23" y="14"/>
                  </a:cubicBezTo>
                  <a:cubicBezTo>
                    <a:pt x="17" y="14"/>
                    <a:pt x="17" y="14"/>
                    <a:pt x="17" y="14"/>
                  </a:cubicBezTo>
                  <a:lnTo>
                    <a:pt x="17" y="40"/>
                  </a:lnTo>
                  <a:close/>
                  <a:moveTo>
                    <a:pt x="0" y="0"/>
                  </a:moveTo>
                  <a:cubicBezTo>
                    <a:pt x="21" y="0"/>
                    <a:pt x="21" y="0"/>
                    <a:pt x="21" y="0"/>
                  </a:cubicBezTo>
                  <a:cubicBezTo>
                    <a:pt x="40" y="0"/>
                    <a:pt x="57" y="6"/>
                    <a:pt x="57" y="26"/>
                  </a:cubicBezTo>
                  <a:cubicBezTo>
                    <a:pt x="57" y="46"/>
                    <a:pt x="42" y="53"/>
                    <a:pt x="24" y="53"/>
                  </a:cubicBezTo>
                  <a:cubicBezTo>
                    <a:pt x="17" y="53"/>
                    <a:pt x="17" y="53"/>
                    <a:pt x="17" y="53"/>
                  </a:cubicBezTo>
                  <a:cubicBezTo>
                    <a:pt x="17" y="86"/>
                    <a:pt x="17" y="86"/>
                    <a:pt x="17" y="86"/>
                  </a:cubicBezTo>
                  <a:cubicBezTo>
                    <a:pt x="0" y="86"/>
                    <a:pt x="0" y="86"/>
                    <a:pt x="0" y="86"/>
                  </a:cubicBezTo>
                  <a:lnTo>
                    <a:pt x="0" y="0"/>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4" name="Rectangle 6"/>
            <p:cNvSpPr>
              <a:spLocks noChangeArrowheads="1"/>
            </p:cNvSpPr>
            <p:nvPr/>
          </p:nvSpPr>
          <p:spPr bwMode="auto">
            <a:xfrm>
              <a:off x="383176" y="6311548"/>
              <a:ext cx="26976" cy="150394"/>
            </a:xfrm>
            <a:prstGeom prst="rect">
              <a:avLst/>
            </a:prstGeom>
            <a:solidFill>
              <a:srgbClr val="15657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a:p>
          </p:txBody>
        </p:sp>
        <p:sp>
          <p:nvSpPr>
            <p:cNvPr id="25" name="Freeform 7"/>
            <p:cNvSpPr>
              <a:spLocks noEditPoints="1"/>
            </p:cNvSpPr>
            <p:nvPr/>
          </p:nvSpPr>
          <p:spPr bwMode="auto">
            <a:xfrm>
              <a:off x="431059" y="6356059"/>
              <a:ext cx="91045" cy="107231"/>
            </a:xfrm>
            <a:custGeom>
              <a:avLst/>
              <a:gdLst/>
              <a:ahLst/>
              <a:cxnLst>
                <a:cxn ang="0">
                  <a:pos x="26" y="54"/>
                </a:cxn>
                <a:cxn ang="0">
                  <a:pos x="37" y="49"/>
                </a:cxn>
                <a:cxn ang="0">
                  <a:pos x="41" y="36"/>
                </a:cxn>
                <a:cxn ang="0">
                  <a:pos x="34" y="36"/>
                </a:cxn>
                <a:cxn ang="0">
                  <a:pos x="15" y="47"/>
                </a:cxn>
                <a:cxn ang="0">
                  <a:pos x="26" y="54"/>
                </a:cxn>
                <a:cxn ang="0">
                  <a:pos x="6" y="5"/>
                </a:cxn>
                <a:cxn ang="0">
                  <a:pos x="29" y="0"/>
                </a:cxn>
                <a:cxn ang="0">
                  <a:pos x="56" y="27"/>
                </a:cxn>
                <a:cxn ang="0">
                  <a:pos x="56" y="35"/>
                </a:cxn>
                <a:cxn ang="0">
                  <a:pos x="56" y="51"/>
                </a:cxn>
                <a:cxn ang="0">
                  <a:pos x="57" y="65"/>
                </a:cxn>
                <a:cxn ang="0">
                  <a:pos x="42" y="65"/>
                </a:cxn>
                <a:cxn ang="0">
                  <a:pos x="42" y="55"/>
                </a:cxn>
                <a:cxn ang="0">
                  <a:pos x="41" y="55"/>
                </a:cxn>
                <a:cxn ang="0">
                  <a:pos x="22" y="66"/>
                </a:cxn>
                <a:cxn ang="0">
                  <a:pos x="0" y="48"/>
                </a:cxn>
                <a:cxn ang="0">
                  <a:pos x="11" y="30"/>
                </a:cxn>
                <a:cxn ang="0">
                  <a:pos x="32" y="26"/>
                </a:cxn>
                <a:cxn ang="0">
                  <a:pos x="41" y="26"/>
                </a:cxn>
                <a:cxn ang="0">
                  <a:pos x="26" y="12"/>
                </a:cxn>
                <a:cxn ang="0">
                  <a:pos x="7" y="19"/>
                </a:cxn>
                <a:cxn ang="0">
                  <a:pos x="6" y="5"/>
                </a:cxn>
              </a:cxnLst>
              <a:rect l="0" t="0" r="r" b="b"/>
              <a:pathLst>
                <a:path w="57" h="66">
                  <a:moveTo>
                    <a:pt x="26" y="54"/>
                  </a:moveTo>
                  <a:cubicBezTo>
                    <a:pt x="31" y="54"/>
                    <a:pt x="35" y="52"/>
                    <a:pt x="37" y="49"/>
                  </a:cubicBezTo>
                  <a:cubicBezTo>
                    <a:pt x="40" y="45"/>
                    <a:pt x="41" y="41"/>
                    <a:pt x="41" y="36"/>
                  </a:cubicBezTo>
                  <a:cubicBezTo>
                    <a:pt x="34" y="36"/>
                    <a:pt x="34" y="36"/>
                    <a:pt x="34" y="36"/>
                  </a:cubicBezTo>
                  <a:cubicBezTo>
                    <a:pt x="26" y="36"/>
                    <a:pt x="15" y="37"/>
                    <a:pt x="15" y="47"/>
                  </a:cubicBezTo>
                  <a:cubicBezTo>
                    <a:pt x="15" y="52"/>
                    <a:pt x="20" y="54"/>
                    <a:pt x="26" y="54"/>
                  </a:cubicBezTo>
                  <a:moveTo>
                    <a:pt x="6" y="5"/>
                  </a:moveTo>
                  <a:cubicBezTo>
                    <a:pt x="13" y="2"/>
                    <a:pt x="21" y="0"/>
                    <a:pt x="29" y="0"/>
                  </a:cubicBezTo>
                  <a:cubicBezTo>
                    <a:pt x="48" y="0"/>
                    <a:pt x="56" y="8"/>
                    <a:pt x="56" y="27"/>
                  </a:cubicBezTo>
                  <a:cubicBezTo>
                    <a:pt x="56" y="35"/>
                    <a:pt x="56" y="35"/>
                    <a:pt x="56" y="35"/>
                  </a:cubicBezTo>
                  <a:cubicBezTo>
                    <a:pt x="56" y="41"/>
                    <a:pt x="56" y="46"/>
                    <a:pt x="56" y="51"/>
                  </a:cubicBezTo>
                  <a:cubicBezTo>
                    <a:pt x="56" y="56"/>
                    <a:pt x="56" y="60"/>
                    <a:pt x="57" y="65"/>
                  </a:cubicBezTo>
                  <a:cubicBezTo>
                    <a:pt x="42" y="65"/>
                    <a:pt x="42" y="65"/>
                    <a:pt x="42" y="65"/>
                  </a:cubicBezTo>
                  <a:cubicBezTo>
                    <a:pt x="42" y="62"/>
                    <a:pt x="42" y="57"/>
                    <a:pt x="42" y="55"/>
                  </a:cubicBezTo>
                  <a:cubicBezTo>
                    <a:pt x="41" y="55"/>
                    <a:pt x="41" y="55"/>
                    <a:pt x="41" y="55"/>
                  </a:cubicBezTo>
                  <a:cubicBezTo>
                    <a:pt x="37" y="62"/>
                    <a:pt x="29" y="66"/>
                    <a:pt x="22" y="66"/>
                  </a:cubicBezTo>
                  <a:cubicBezTo>
                    <a:pt x="11" y="66"/>
                    <a:pt x="0" y="60"/>
                    <a:pt x="0" y="48"/>
                  </a:cubicBezTo>
                  <a:cubicBezTo>
                    <a:pt x="0" y="38"/>
                    <a:pt x="4" y="33"/>
                    <a:pt x="11" y="30"/>
                  </a:cubicBezTo>
                  <a:cubicBezTo>
                    <a:pt x="17" y="26"/>
                    <a:pt x="25" y="26"/>
                    <a:pt x="32" y="26"/>
                  </a:cubicBezTo>
                  <a:cubicBezTo>
                    <a:pt x="41" y="26"/>
                    <a:pt x="41" y="26"/>
                    <a:pt x="41" y="26"/>
                  </a:cubicBezTo>
                  <a:cubicBezTo>
                    <a:pt x="41" y="16"/>
                    <a:pt x="36" y="12"/>
                    <a:pt x="26" y="12"/>
                  </a:cubicBezTo>
                  <a:cubicBezTo>
                    <a:pt x="20" y="12"/>
                    <a:pt x="13" y="15"/>
                    <a:pt x="7" y="19"/>
                  </a:cubicBezTo>
                  <a:lnTo>
                    <a:pt x="6" y="5"/>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6" name="Freeform 8"/>
            <p:cNvSpPr>
              <a:spLocks/>
            </p:cNvSpPr>
            <p:nvPr/>
          </p:nvSpPr>
          <p:spPr bwMode="auto">
            <a:xfrm>
              <a:off x="545708" y="6356059"/>
              <a:ext cx="93068" cy="105883"/>
            </a:xfrm>
            <a:custGeom>
              <a:avLst/>
              <a:gdLst/>
              <a:ahLst/>
              <a:cxnLst>
                <a:cxn ang="0">
                  <a:pos x="0" y="2"/>
                </a:cxn>
                <a:cxn ang="0">
                  <a:pos x="15" y="2"/>
                </a:cxn>
                <a:cxn ang="0">
                  <a:pos x="15" y="10"/>
                </a:cxn>
                <a:cxn ang="0">
                  <a:pos x="16" y="10"/>
                </a:cxn>
                <a:cxn ang="0">
                  <a:pos x="37" y="0"/>
                </a:cxn>
                <a:cxn ang="0">
                  <a:pos x="58" y="25"/>
                </a:cxn>
                <a:cxn ang="0">
                  <a:pos x="58" y="65"/>
                </a:cxn>
                <a:cxn ang="0">
                  <a:pos x="42" y="65"/>
                </a:cxn>
                <a:cxn ang="0">
                  <a:pos x="42" y="31"/>
                </a:cxn>
                <a:cxn ang="0">
                  <a:pos x="31" y="13"/>
                </a:cxn>
                <a:cxn ang="0">
                  <a:pos x="16" y="34"/>
                </a:cxn>
                <a:cxn ang="0">
                  <a:pos x="16" y="65"/>
                </a:cxn>
                <a:cxn ang="0">
                  <a:pos x="0" y="65"/>
                </a:cxn>
                <a:cxn ang="0">
                  <a:pos x="0" y="2"/>
                </a:cxn>
              </a:cxnLst>
              <a:rect l="0" t="0" r="r" b="b"/>
              <a:pathLst>
                <a:path w="58" h="65">
                  <a:moveTo>
                    <a:pt x="0" y="2"/>
                  </a:moveTo>
                  <a:cubicBezTo>
                    <a:pt x="15" y="2"/>
                    <a:pt x="15" y="2"/>
                    <a:pt x="15" y="2"/>
                  </a:cubicBezTo>
                  <a:cubicBezTo>
                    <a:pt x="15" y="10"/>
                    <a:pt x="15" y="10"/>
                    <a:pt x="15" y="10"/>
                  </a:cubicBezTo>
                  <a:cubicBezTo>
                    <a:pt x="16" y="10"/>
                    <a:pt x="16" y="10"/>
                    <a:pt x="16" y="10"/>
                  </a:cubicBezTo>
                  <a:cubicBezTo>
                    <a:pt x="21" y="3"/>
                    <a:pt x="28" y="0"/>
                    <a:pt x="37" y="0"/>
                  </a:cubicBezTo>
                  <a:cubicBezTo>
                    <a:pt x="51" y="0"/>
                    <a:pt x="58" y="11"/>
                    <a:pt x="58" y="25"/>
                  </a:cubicBezTo>
                  <a:cubicBezTo>
                    <a:pt x="58" y="65"/>
                    <a:pt x="58" y="65"/>
                    <a:pt x="58" y="65"/>
                  </a:cubicBezTo>
                  <a:cubicBezTo>
                    <a:pt x="42" y="65"/>
                    <a:pt x="42" y="65"/>
                    <a:pt x="42" y="65"/>
                  </a:cubicBezTo>
                  <a:cubicBezTo>
                    <a:pt x="42" y="31"/>
                    <a:pt x="42" y="31"/>
                    <a:pt x="42" y="31"/>
                  </a:cubicBezTo>
                  <a:cubicBezTo>
                    <a:pt x="42" y="23"/>
                    <a:pt x="41" y="13"/>
                    <a:pt x="31" y="13"/>
                  </a:cubicBezTo>
                  <a:cubicBezTo>
                    <a:pt x="19" y="13"/>
                    <a:pt x="16" y="26"/>
                    <a:pt x="16" y="34"/>
                  </a:cubicBezTo>
                  <a:cubicBezTo>
                    <a:pt x="16" y="65"/>
                    <a:pt x="16" y="65"/>
                    <a:pt x="16" y="65"/>
                  </a:cubicBezTo>
                  <a:cubicBezTo>
                    <a:pt x="0" y="65"/>
                    <a:pt x="0" y="65"/>
                    <a:pt x="0" y="65"/>
                  </a:cubicBezTo>
                  <a:lnTo>
                    <a:pt x="0" y="2"/>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7" name="Freeform 9"/>
            <p:cNvSpPr>
              <a:spLocks noEditPoints="1"/>
            </p:cNvSpPr>
            <p:nvPr/>
          </p:nvSpPr>
          <p:spPr bwMode="auto">
            <a:xfrm>
              <a:off x="721729" y="6321664"/>
              <a:ext cx="116673" cy="140277"/>
            </a:xfrm>
            <a:custGeom>
              <a:avLst/>
              <a:gdLst/>
              <a:ahLst/>
              <a:cxnLst>
                <a:cxn ang="0">
                  <a:pos x="17" y="72"/>
                </a:cxn>
                <a:cxn ang="0">
                  <a:pos x="27" y="72"/>
                </a:cxn>
                <a:cxn ang="0">
                  <a:pos x="55" y="43"/>
                </a:cxn>
                <a:cxn ang="0">
                  <a:pos x="27" y="14"/>
                </a:cxn>
                <a:cxn ang="0">
                  <a:pos x="17" y="14"/>
                </a:cxn>
                <a:cxn ang="0">
                  <a:pos x="17" y="72"/>
                </a:cxn>
                <a:cxn ang="0">
                  <a:pos x="0" y="0"/>
                </a:cxn>
                <a:cxn ang="0">
                  <a:pos x="24" y="0"/>
                </a:cxn>
                <a:cxn ang="0">
                  <a:pos x="73" y="43"/>
                </a:cxn>
                <a:cxn ang="0">
                  <a:pos x="24" y="86"/>
                </a:cxn>
                <a:cxn ang="0">
                  <a:pos x="0" y="86"/>
                </a:cxn>
                <a:cxn ang="0">
                  <a:pos x="0" y="0"/>
                </a:cxn>
              </a:cxnLst>
              <a:rect l="0" t="0" r="r" b="b"/>
              <a:pathLst>
                <a:path w="73" h="86">
                  <a:moveTo>
                    <a:pt x="17" y="72"/>
                  </a:moveTo>
                  <a:cubicBezTo>
                    <a:pt x="27" y="72"/>
                    <a:pt x="27" y="72"/>
                    <a:pt x="27" y="72"/>
                  </a:cubicBezTo>
                  <a:cubicBezTo>
                    <a:pt x="41" y="72"/>
                    <a:pt x="55" y="62"/>
                    <a:pt x="55" y="43"/>
                  </a:cubicBezTo>
                  <a:cubicBezTo>
                    <a:pt x="55" y="24"/>
                    <a:pt x="41" y="14"/>
                    <a:pt x="27" y="14"/>
                  </a:cubicBezTo>
                  <a:cubicBezTo>
                    <a:pt x="17" y="14"/>
                    <a:pt x="17" y="14"/>
                    <a:pt x="17" y="14"/>
                  </a:cubicBezTo>
                  <a:lnTo>
                    <a:pt x="17" y="72"/>
                  </a:lnTo>
                  <a:close/>
                  <a:moveTo>
                    <a:pt x="0" y="0"/>
                  </a:moveTo>
                  <a:cubicBezTo>
                    <a:pt x="24" y="0"/>
                    <a:pt x="24" y="0"/>
                    <a:pt x="24" y="0"/>
                  </a:cubicBezTo>
                  <a:cubicBezTo>
                    <a:pt x="50" y="0"/>
                    <a:pt x="73" y="9"/>
                    <a:pt x="73" y="43"/>
                  </a:cubicBezTo>
                  <a:cubicBezTo>
                    <a:pt x="73" y="77"/>
                    <a:pt x="50" y="86"/>
                    <a:pt x="24" y="86"/>
                  </a:cubicBezTo>
                  <a:cubicBezTo>
                    <a:pt x="0" y="86"/>
                    <a:pt x="0" y="86"/>
                    <a:pt x="0" y="86"/>
                  </a:cubicBezTo>
                  <a:lnTo>
                    <a:pt x="0" y="0"/>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8" name="Freeform 10"/>
            <p:cNvSpPr>
              <a:spLocks noEditPoints="1"/>
            </p:cNvSpPr>
            <p:nvPr/>
          </p:nvSpPr>
          <p:spPr bwMode="auto">
            <a:xfrm>
              <a:off x="854587" y="6356059"/>
              <a:ext cx="95766" cy="107231"/>
            </a:xfrm>
            <a:custGeom>
              <a:avLst/>
              <a:gdLst/>
              <a:ahLst/>
              <a:cxnLst>
                <a:cxn ang="0">
                  <a:pos x="44" y="27"/>
                </a:cxn>
                <a:cxn ang="0">
                  <a:pos x="31" y="12"/>
                </a:cxn>
                <a:cxn ang="0">
                  <a:pos x="16" y="27"/>
                </a:cxn>
                <a:cxn ang="0">
                  <a:pos x="44" y="27"/>
                </a:cxn>
                <a:cxn ang="0">
                  <a:pos x="55" y="61"/>
                </a:cxn>
                <a:cxn ang="0">
                  <a:pos x="33" y="66"/>
                </a:cxn>
                <a:cxn ang="0">
                  <a:pos x="0" y="34"/>
                </a:cxn>
                <a:cxn ang="0">
                  <a:pos x="30" y="0"/>
                </a:cxn>
                <a:cxn ang="0">
                  <a:pos x="60" y="38"/>
                </a:cxn>
                <a:cxn ang="0">
                  <a:pos x="16" y="38"/>
                </a:cxn>
                <a:cxn ang="0">
                  <a:pos x="34" y="54"/>
                </a:cxn>
                <a:cxn ang="0">
                  <a:pos x="55" y="48"/>
                </a:cxn>
                <a:cxn ang="0">
                  <a:pos x="55" y="61"/>
                </a:cxn>
              </a:cxnLst>
              <a:rect l="0" t="0" r="r" b="b"/>
              <a:pathLst>
                <a:path w="60" h="66">
                  <a:moveTo>
                    <a:pt x="44" y="27"/>
                  </a:moveTo>
                  <a:cubicBezTo>
                    <a:pt x="44" y="19"/>
                    <a:pt x="40" y="12"/>
                    <a:pt x="31" y="12"/>
                  </a:cubicBezTo>
                  <a:cubicBezTo>
                    <a:pt x="21" y="12"/>
                    <a:pt x="17" y="19"/>
                    <a:pt x="16" y="27"/>
                  </a:cubicBezTo>
                  <a:lnTo>
                    <a:pt x="44" y="27"/>
                  </a:lnTo>
                  <a:close/>
                  <a:moveTo>
                    <a:pt x="55" y="61"/>
                  </a:moveTo>
                  <a:cubicBezTo>
                    <a:pt x="49" y="65"/>
                    <a:pt x="42" y="66"/>
                    <a:pt x="33" y="66"/>
                  </a:cubicBezTo>
                  <a:cubicBezTo>
                    <a:pt x="12" y="66"/>
                    <a:pt x="0" y="54"/>
                    <a:pt x="0" y="34"/>
                  </a:cubicBezTo>
                  <a:cubicBezTo>
                    <a:pt x="0" y="15"/>
                    <a:pt x="10" y="0"/>
                    <a:pt x="30" y="0"/>
                  </a:cubicBezTo>
                  <a:cubicBezTo>
                    <a:pt x="53" y="0"/>
                    <a:pt x="60" y="16"/>
                    <a:pt x="60" y="38"/>
                  </a:cubicBezTo>
                  <a:cubicBezTo>
                    <a:pt x="16" y="38"/>
                    <a:pt x="16" y="38"/>
                    <a:pt x="16" y="38"/>
                  </a:cubicBezTo>
                  <a:cubicBezTo>
                    <a:pt x="17" y="49"/>
                    <a:pt x="24" y="54"/>
                    <a:pt x="34" y="54"/>
                  </a:cubicBezTo>
                  <a:cubicBezTo>
                    <a:pt x="42" y="54"/>
                    <a:pt x="49" y="51"/>
                    <a:pt x="55" y="48"/>
                  </a:cubicBezTo>
                  <a:lnTo>
                    <a:pt x="55" y="61"/>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29" name="Freeform 11"/>
            <p:cNvSpPr>
              <a:spLocks/>
            </p:cNvSpPr>
            <p:nvPr/>
          </p:nvSpPr>
          <p:spPr bwMode="auto">
            <a:xfrm>
              <a:off x="964516" y="6356059"/>
              <a:ext cx="72162" cy="107231"/>
            </a:xfrm>
            <a:custGeom>
              <a:avLst/>
              <a:gdLst/>
              <a:ahLst/>
              <a:cxnLst>
                <a:cxn ang="0">
                  <a:pos x="41" y="15"/>
                </a:cxn>
                <a:cxn ang="0">
                  <a:pos x="26" y="12"/>
                </a:cxn>
                <a:cxn ang="0">
                  <a:pos x="17" y="19"/>
                </a:cxn>
                <a:cxn ang="0">
                  <a:pos x="45" y="46"/>
                </a:cxn>
                <a:cxn ang="0">
                  <a:pos x="19" y="66"/>
                </a:cxn>
                <a:cxn ang="0">
                  <a:pos x="0" y="64"/>
                </a:cxn>
                <a:cxn ang="0">
                  <a:pos x="1" y="50"/>
                </a:cxn>
                <a:cxn ang="0">
                  <a:pos x="17" y="54"/>
                </a:cxn>
                <a:cxn ang="0">
                  <a:pos x="28" y="47"/>
                </a:cxn>
                <a:cxn ang="0">
                  <a:pos x="0" y="20"/>
                </a:cxn>
                <a:cxn ang="0">
                  <a:pos x="24" y="0"/>
                </a:cxn>
                <a:cxn ang="0">
                  <a:pos x="42" y="3"/>
                </a:cxn>
                <a:cxn ang="0">
                  <a:pos x="41" y="15"/>
                </a:cxn>
              </a:cxnLst>
              <a:rect l="0" t="0" r="r" b="b"/>
              <a:pathLst>
                <a:path w="45" h="66">
                  <a:moveTo>
                    <a:pt x="41" y="15"/>
                  </a:moveTo>
                  <a:cubicBezTo>
                    <a:pt x="36" y="13"/>
                    <a:pt x="32" y="12"/>
                    <a:pt x="26" y="12"/>
                  </a:cubicBezTo>
                  <a:cubicBezTo>
                    <a:pt x="22" y="12"/>
                    <a:pt x="17" y="14"/>
                    <a:pt x="17" y="19"/>
                  </a:cubicBezTo>
                  <a:cubicBezTo>
                    <a:pt x="17" y="29"/>
                    <a:pt x="45" y="23"/>
                    <a:pt x="45" y="46"/>
                  </a:cubicBezTo>
                  <a:cubicBezTo>
                    <a:pt x="45" y="61"/>
                    <a:pt x="32" y="66"/>
                    <a:pt x="19" y="66"/>
                  </a:cubicBezTo>
                  <a:cubicBezTo>
                    <a:pt x="13" y="66"/>
                    <a:pt x="6" y="65"/>
                    <a:pt x="0" y="64"/>
                  </a:cubicBezTo>
                  <a:cubicBezTo>
                    <a:pt x="1" y="50"/>
                    <a:pt x="1" y="50"/>
                    <a:pt x="1" y="50"/>
                  </a:cubicBezTo>
                  <a:cubicBezTo>
                    <a:pt x="6" y="53"/>
                    <a:pt x="12" y="54"/>
                    <a:pt x="17" y="54"/>
                  </a:cubicBezTo>
                  <a:cubicBezTo>
                    <a:pt x="21" y="54"/>
                    <a:pt x="28" y="53"/>
                    <a:pt x="28" y="47"/>
                  </a:cubicBezTo>
                  <a:cubicBezTo>
                    <a:pt x="28" y="34"/>
                    <a:pt x="0" y="43"/>
                    <a:pt x="0" y="20"/>
                  </a:cubicBezTo>
                  <a:cubicBezTo>
                    <a:pt x="0" y="6"/>
                    <a:pt x="11" y="0"/>
                    <a:pt x="24" y="0"/>
                  </a:cubicBezTo>
                  <a:cubicBezTo>
                    <a:pt x="32" y="0"/>
                    <a:pt x="37" y="1"/>
                    <a:pt x="42" y="3"/>
                  </a:cubicBezTo>
                  <a:lnTo>
                    <a:pt x="41" y="15"/>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0" name="Freeform 12"/>
            <p:cNvSpPr>
              <a:spLocks noEditPoints="1"/>
            </p:cNvSpPr>
            <p:nvPr/>
          </p:nvSpPr>
          <p:spPr bwMode="auto">
            <a:xfrm>
              <a:off x="1057584" y="6313571"/>
              <a:ext cx="26976" cy="148370"/>
            </a:xfrm>
            <a:custGeom>
              <a:avLst/>
              <a:gdLst/>
              <a:ahLst/>
              <a:cxnLst>
                <a:cxn ang="0">
                  <a:pos x="0" y="67"/>
                </a:cxn>
                <a:cxn ang="0">
                  <a:pos x="40" y="67"/>
                </a:cxn>
                <a:cxn ang="0">
                  <a:pos x="40" y="220"/>
                </a:cxn>
                <a:cxn ang="0">
                  <a:pos x="0" y="220"/>
                </a:cxn>
                <a:cxn ang="0">
                  <a:pos x="0" y="67"/>
                </a:cxn>
                <a:cxn ang="0">
                  <a:pos x="0" y="0"/>
                </a:cxn>
                <a:cxn ang="0">
                  <a:pos x="40" y="0"/>
                </a:cxn>
                <a:cxn ang="0">
                  <a:pos x="40" y="38"/>
                </a:cxn>
                <a:cxn ang="0">
                  <a:pos x="0" y="38"/>
                </a:cxn>
                <a:cxn ang="0">
                  <a:pos x="0" y="0"/>
                </a:cxn>
              </a:cxnLst>
              <a:rect l="0" t="0" r="r" b="b"/>
              <a:pathLst>
                <a:path w="40" h="220">
                  <a:moveTo>
                    <a:pt x="0" y="67"/>
                  </a:moveTo>
                  <a:lnTo>
                    <a:pt x="40" y="67"/>
                  </a:lnTo>
                  <a:lnTo>
                    <a:pt x="40" y="220"/>
                  </a:lnTo>
                  <a:lnTo>
                    <a:pt x="0" y="220"/>
                  </a:lnTo>
                  <a:lnTo>
                    <a:pt x="0" y="67"/>
                  </a:lnTo>
                  <a:close/>
                  <a:moveTo>
                    <a:pt x="0" y="0"/>
                  </a:moveTo>
                  <a:lnTo>
                    <a:pt x="40" y="0"/>
                  </a:lnTo>
                  <a:lnTo>
                    <a:pt x="40" y="38"/>
                  </a:lnTo>
                  <a:lnTo>
                    <a:pt x="0" y="38"/>
                  </a:lnTo>
                  <a:lnTo>
                    <a:pt x="0" y="0"/>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1" name="Freeform 13"/>
            <p:cNvSpPr>
              <a:spLocks noEditPoints="1"/>
            </p:cNvSpPr>
            <p:nvPr/>
          </p:nvSpPr>
          <p:spPr bwMode="auto">
            <a:xfrm>
              <a:off x="1105467" y="6356059"/>
              <a:ext cx="99138" cy="149719"/>
            </a:xfrm>
            <a:custGeom>
              <a:avLst/>
              <a:gdLst/>
              <a:ahLst/>
              <a:cxnLst>
                <a:cxn ang="0">
                  <a:pos x="45" y="33"/>
                </a:cxn>
                <a:cxn ang="0">
                  <a:pos x="32" y="13"/>
                </a:cxn>
                <a:cxn ang="0">
                  <a:pos x="17" y="33"/>
                </a:cxn>
                <a:cxn ang="0">
                  <a:pos x="31" y="52"/>
                </a:cxn>
                <a:cxn ang="0">
                  <a:pos x="45" y="33"/>
                </a:cxn>
                <a:cxn ang="0">
                  <a:pos x="62" y="2"/>
                </a:cxn>
                <a:cxn ang="0">
                  <a:pos x="62" y="59"/>
                </a:cxn>
                <a:cxn ang="0">
                  <a:pos x="29" y="92"/>
                </a:cxn>
                <a:cxn ang="0">
                  <a:pos x="7" y="88"/>
                </a:cxn>
                <a:cxn ang="0">
                  <a:pos x="8" y="74"/>
                </a:cxn>
                <a:cxn ang="0">
                  <a:pos x="27" y="79"/>
                </a:cxn>
                <a:cxn ang="0">
                  <a:pos x="45" y="55"/>
                </a:cxn>
                <a:cxn ang="0">
                  <a:pos x="45" y="55"/>
                </a:cxn>
                <a:cxn ang="0">
                  <a:pos x="26" y="65"/>
                </a:cxn>
                <a:cxn ang="0">
                  <a:pos x="0" y="33"/>
                </a:cxn>
                <a:cxn ang="0">
                  <a:pos x="27" y="0"/>
                </a:cxn>
                <a:cxn ang="0">
                  <a:pos x="46" y="10"/>
                </a:cxn>
                <a:cxn ang="0">
                  <a:pos x="46" y="10"/>
                </a:cxn>
                <a:cxn ang="0">
                  <a:pos x="46" y="2"/>
                </a:cxn>
                <a:cxn ang="0">
                  <a:pos x="62" y="2"/>
                </a:cxn>
              </a:cxnLst>
              <a:rect l="0" t="0" r="r" b="b"/>
              <a:pathLst>
                <a:path w="62" h="92">
                  <a:moveTo>
                    <a:pt x="45" y="33"/>
                  </a:moveTo>
                  <a:cubicBezTo>
                    <a:pt x="45" y="22"/>
                    <a:pt x="41" y="13"/>
                    <a:pt x="32" y="13"/>
                  </a:cubicBezTo>
                  <a:cubicBezTo>
                    <a:pt x="21" y="13"/>
                    <a:pt x="17" y="23"/>
                    <a:pt x="17" y="33"/>
                  </a:cubicBezTo>
                  <a:cubicBezTo>
                    <a:pt x="17" y="42"/>
                    <a:pt x="22" y="52"/>
                    <a:pt x="31" y="52"/>
                  </a:cubicBezTo>
                  <a:cubicBezTo>
                    <a:pt x="41" y="52"/>
                    <a:pt x="45" y="43"/>
                    <a:pt x="45" y="33"/>
                  </a:cubicBezTo>
                  <a:moveTo>
                    <a:pt x="62" y="2"/>
                  </a:moveTo>
                  <a:cubicBezTo>
                    <a:pt x="62" y="59"/>
                    <a:pt x="62" y="59"/>
                    <a:pt x="62" y="59"/>
                  </a:cubicBezTo>
                  <a:cubicBezTo>
                    <a:pt x="62" y="76"/>
                    <a:pt x="55" y="92"/>
                    <a:pt x="29" y="92"/>
                  </a:cubicBezTo>
                  <a:cubicBezTo>
                    <a:pt x="22" y="92"/>
                    <a:pt x="15" y="91"/>
                    <a:pt x="7" y="88"/>
                  </a:cubicBezTo>
                  <a:cubicBezTo>
                    <a:pt x="8" y="74"/>
                    <a:pt x="8" y="74"/>
                    <a:pt x="8" y="74"/>
                  </a:cubicBezTo>
                  <a:cubicBezTo>
                    <a:pt x="13" y="77"/>
                    <a:pt x="21" y="79"/>
                    <a:pt x="27" y="79"/>
                  </a:cubicBezTo>
                  <a:cubicBezTo>
                    <a:pt x="45" y="79"/>
                    <a:pt x="45" y="66"/>
                    <a:pt x="45" y="55"/>
                  </a:cubicBezTo>
                  <a:cubicBezTo>
                    <a:pt x="45" y="55"/>
                    <a:pt x="45" y="55"/>
                    <a:pt x="45" y="55"/>
                  </a:cubicBezTo>
                  <a:cubicBezTo>
                    <a:pt x="42" y="60"/>
                    <a:pt x="35" y="65"/>
                    <a:pt x="26" y="65"/>
                  </a:cubicBezTo>
                  <a:cubicBezTo>
                    <a:pt x="7" y="65"/>
                    <a:pt x="0" y="50"/>
                    <a:pt x="0" y="33"/>
                  </a:cubicBezTo>
                  <a:cubicBezTo>
                    <a:pt x="0" y="18"/>
                    <a:pt x="8" y="0"/>
                    <a:pt x="27" y="0"/>
                  </a:cubicBezTo>
                  <a:cubicBezTo>
                    <a:pt x="35" y="0"/>
                    <a:pt x="42" y="3"/>
                    <a:pt x="46" y="10"/>
                  </a:cubicBezTo>
                  <a:cubicBezTo>
                    <a:pt x="46" y="10"/>
                    <a:pt x="46" y="10"/>
                    <a:pt x="46" y="10"/>
                  </a:cubicBezTo>
                  <a:cubicBezTo>
                    <a:pt x="46" y="2"/>
                    <a:pt x="46" y="2"/>
                    <a:pt x="46" y="2"/>
                  </a:cubicBezTo>
                  <a:lnTo>
                    <a:pt x="62" y="2"/>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2" name="Freeform 14"/>
            <p:cNvSpPr>
              <a:spLocks/>
            </p:cNvSpPr>
            <p:nvPr/>
          </p:nvSpPr>
          <p:spPr bwMode="auto">
            <a:xfrm>
              <a:off x="1231581" y="6356059"/>
              <a:ext cx="92394" cy="105883"/>
            </a:xfrm>
            <a:custGeom>
              <a:avLst/>
              <a:gdLst/>
              <a:ahLst/>
              <a:cxnLst>
                <a:cxn ang="0">
                  <a:pos x="0" y="2"/>
                </a:cxn>
                <a:cxn ang="0">
                  <a:pos x="15" y="2"/>
                </a:cxn>
                <a:cxn ang="0">
                  <a:pos x="15" y="10"/>
                </a:cxn>
                <a:cxn ang="0">
                  <a:pos x="16" y="10"/>
                </a:cxn>
                <a:cxn ang="0">
                  <a:pos x="36" y="0"/>
                </a:cxn>
                <a:cxn ang="0">
                  <a:pos x="58" y="25"/>
                </a:cxn>
                <a:cxn ang="0">
                  <a:pos x="58" y="65"/>
                </a:cxn>
                <a:cxn ang="0">
                  <a:pos x="41" y="65"/>
                </a:cxn>
                <a:cxn ang="0">
                  <a:pos x="41" y="31"/>
                </a:cxn>
                <a:cxn ang="0">
                  <a:pos x="31" y="13"/>
                </a:cxn>
                <a:cxn ang="0">
                  <a:pos x="16" y="34"/>
                </a:cxn>
                <a:cxn ang="0">
                  <a:pos x="16" y="65"/>
                </a:cxn>
                <a:cxn ang="0">
                  <a:pos x="0" y="65"/>
                </a:cxn>
                <a:cxn ang="0">
                  <a:pos x="0" y="2"/>
                </a:cxn>
              </a:cxnLst>
              <a:rect l="0" t="0" r="r" b="b"/>
              <a:pathLst>
                <a:path w="58" h="65">
                  <a:moveTo>
                    <a:pt x="0" y="2"/>
                  </a:moveTo>
                  <a:cubicBezTo>
                    <a:pt x="15" y="2"/>
                    <a:pt x="15" y="2"/>
                    <a:pt x="15" y="2"/>
                  </a:cubicBezTo>
                  <a:cubicBezTo>
                    <a:pt x="15" y="10"/>
                    <a:pt x="15" y="10"/>
                    <a:pt x="15" y="10"/>
                  </a:cubicBezTo>
                  <a:cubicBezTo>
                    <a:pt x="16" y="10"/>
                    <a:pt x="16" y="10"/>
                    <a:pt x="16" y="10"/>
                  </a:cubicBezTo>
                  <a:cubicBezTo>
                    <a:pt x="21" y="3"/>
                    <a:pt x="28" y="0"/>
                    <a:pt x="36" y="0"/>
                  </a:cubicBezTo>
                  <a:cubicBezTo>
                    <a:pt x="51" y="0"/>
                    <a:pt x="58" y="11"/>
                    <a:pt x="58" y="25"/>
                  </a:cubicBezTo>
                  <a:cubicBezTo>
                    <a:pt x="58" y="65"/>
                    <a:pt x="58" y="65"/>
                    <a:pt x="58" y="65"/>
                  </a:cubicBezTo>
                  <a:cubicBezTo>
                    <a:pt x="41" y="65"/>
                    <a:pt x="41" y="65"/>
                    <a:pt x="41" y="65"/>
                  </a:cubicBezTo>
                  <a:cubicBezTo>
                    <a:pt x="41" y="31"/>
                    <a:pt x="41" y="31"/>
                    <a:pt x="41" y="31"/>
                  </a:cubicBezTo>
                  <a:cubicBezTo>
                    <a:pt x="41" y="23"/>
                    <a:pt x="41" y="13"/>
                    <a:pt x="31" y="13"/>
                  </a:cubicBezTo>
                  <a:cubicBezTo>
                    <a:pt x="19" y="13"/>
                    <a:pt x="16" y="26"/>
                    <a:pt x="16" y="34"/>
                  </a:cubicBezTo>
                  <a:cubicBezTo>
                    <a:pt x="16" y="65"/>
                    <a:pt x="16" y="65"/>
                    <a:pt x="16" y="65"/>
                  </a:cubicBezTo>
                  <a:cubicBezTo>
                    <a:pt x="0" y="65"/>
                    <a:pt x="0" y="65"/>
                    <a:pt x="0" y="65"/>
                  </a:cubicBezTo>
                  <a:lnTo>
                    <a:pt x="0" y="2"/>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3" name="Freeform 15"/>
            <p:cNvSpPr>
              <a:spLocks/>
            </p:cNvSpPr>
            <p:nvPr/>
          </p:nvSpPr>
          <p:spPr bwMode="auto">
            <a:xfrm>
              <a:off x="1406927" y="6321664"/>
              <a:ext cx="81604" cy="140277"/>
            </a:xfrm>
            <a:custGeom>
              <a:avLst/>
              <a:gdLst/>
              <a:ahLst/>
              <a:cxnLst>
                <a:cxn ang="0">
                  <a:pos x="0" y="0"/>
                </a:cxn>
                <a:cxn ang="0">
                  <a:pos x="121" y="0"/>
                </a:cxn>
                <a:cxn ang="0">
                  <a:pos x="121" y="34"/>
                </a:cxn>
                <a:cxn ang="0">
                  <a:pos x="43" y="34"/>
                </a:cxn>
                <a:cxn ang="0">
                  <a:pos x="43" y="84"/>
                </a:cxn>
                <a:cxn ang="0">
                  <a:pos x="114" y="84"/>
                </a:cxn>
                <a:cxn ang="0">
                  <a:pos x="114" y="116"/>
                </a:cxn>
                <a:cxn ang="0">
                  <a:pos x="43" y="116"/>
                </a:cxn>
                <a:cxn ang="0">
                  <a:pos x="43" y="174"/>
                </a:cxn>
                <a:cxn ang="0">
                  <a:pos x="121" y="174"/>
                </a:cxn>
                <a:cxn ang="0">
                  <a:pos x="121" y="208"/>
                </a:cxn>
                <a:cxn ang="0">
                  <a:pos x="0" y="208"/>
                </a:cxn>
                <a:cxn ang="0">
                  <a:pos x="0" y="0"/>
                </a:cxn>
              </a:cxnLst>
              <a:rect l="0" t="0" r="r" b="b"/>
              <a:pathLst>
                <a:path w="121" h="208">
                  <a:moveTo>
                    <a:pt x="0" y="0"/>
                  </a:moveTo>
                  <a:lnTo>
                    <a:pt x="121" y="0"/>
                  </a:lnTo>
                  <a:lnTo>
                    <a:pt x="121" y="34"/>
                  </a:lnTo>
                  <a:lnTo>
                    <a:pt x="43" y="34"/>
                  </a:lnTo>
                  <a:lnTo>
                    <a:pt x="43" y="84"/>
                  </a:lnTo>
                  <a:lnTo>
                    <a:pt x="114" y="84"/>
                  </a:lnTo>
                  <a:lnTo>
                    <a:pt x="114" y="116"/>
                  </a:lnTo>
                  <a:lnTo>
                    <a:pt x="43" y="116"/>
                  </a:lnTo>
                  <a:lnTo>
                    <a:pt x="43" y="174"/>
                  </a:lnTo>
                  <a:lnTo>
                    <a:pt x="121" y="174"/>
                  </a:lnTo>
                  <a:lnTo>
                    <a:pt x="121" y="208"/>
                  </a:lnTo>
                  <a:lnTo>
                    <a:pt x="0" y="208"/>
                  </a:lnTo>
                  <a:lnTo>
                    <a:pt x="0" y="0"/>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4" name="Freeform 16"/>
            <p:cNvSpPr>
              <a:spLocks/>
            </p:cNvSpPr>
            <p:nvPr/>
          </p:nvSpPr>
          <p:spPr bwMode="auto">
            <a:xfrm>
              <a:off x="1514158" y="6356059"/>
              <a:ext cx="93068" cy="105883"/>
            </a:xfrm>
            <a:custGeom>
              <a:avLst/>
              <a:gdLst/>
              <a:ahLst/>
              <a:cxnLst>
                <a:cxn ang="0">
                  <a:pos x="0" y="2"/>
                </a:cxn>
                <a:cxn ang="0">
                  <a:pos x="16" y="2"/>
                </a:cxn>
                <a:cxn ang="0">
                  <a:pos x="16" y="10"/>
                </a:cxn>
                <a:cxn ang="0">
                  <a:pos x="16" y="10"/>
                </a:cxn>
                <a:cxn ang="0">
                  <a:pos x="37" y="0"/>
                </a:cxn>
                <a:cxn ang="0">
                  <a:pos x="58" y="25"/>
                </a:cxn>
                <a:cxn ang="0">
                  <a:pos x="58" y="65"/>
                </a:cxn>
                <a:cxn ang="0">
                  <a:pos x="42" y="65"/>
                </a:cxn>
                <a:cxn ang="0">
                  <a:pos x="42" y="31"/>
                </a:cxn>
                <a:cxn ang="0">
                  <a:pos x="31" y="13"/>
                </a:cxn>
                <a:cxn ang="0">
                  <a:pos x="17" y="34"/>
                </a:cxn>
                <a:cxn ang="0">
                  <a:pos x="17" y="65"/>
                </a:cxn>
                <a:cxn ang="0">
                  <a:pos x="0" y="65"/>
                </a:cxn>
                <a:cxn ang="0">
                  <a:pos x="0" y="2"/>
                </a:cxn>
              </a:cxnLst>
              <a:rect l="0" t="0" r="r" b="b"/>
              <a:pathLst>
                <a:path w="58" h="65">
                  <a:moveTo>
                    <a:pt x="0" y="2"/>
                  </a:moveTo>
                  <a:cubicBezTo>
                    <a:pt x="16" y="2"/>
                    <a:pt x="16" y="2"/>
                    <a:pt x="16" y="2"/>
                  </a:cubicBezTo>
                  <a:cubicBezTo>
                    <a:pt x="16" y="10"/>
                    <a:pt x="16" y="10"/>
                    <a:pt x="16" y="10"/>
                  </a:cubicBezTo>
                  <a:cubicBezTo>
                    <a:pt x="16" y="10"/>
                    <a:pt x="16" y="10"/>
                    <a:pt x="16" y="10"/>
                  </a:cubicBezTo>
                  <a:cubicBezTo>
                    <a:pt x="21" y="3"/>
                    <a:pt x="28" y="0"/>
                    <a:pt x="37" y="0"/>
                  </a:cubicBezTo>
                  <a:cubicBezTo>
                    <a:pt x="52" y="0"/>
                    <a:pt x="58" y="11"/>
                    <a:pt x="58" y="25"/>
                  </a:cubicBezTo>
                  <a:cubicBezTo>
                    <a:pt x="58" y="65"/>
                    <a:pt x="58" y="65"/>
                    <a:pt x="58" y="65"/>
                  </a:cubicBezTo>
                  <a:cubicBezTo>
                    <a:pt x="42" y="65"/>
                    <a:pt x="42" y="65"/>
                    <a:pt x="42" y="65"/>
                  </a:cubicBezTo>
                  <a:cubicBezTo>
                    <a:pt x="42" y="31"/>
                    <a:pt x="42" y="31"/>
                    <a:pt x="42" y="31"/>
                  </a:cubicBezTo>
                  <a:cubicBezTo>
                    <a:pt x="42" y="23"/>
                    <a:pt x="42" y="13"/>
                    <a:pt x="31" y="13"/>
                  </a:cubicBezTo>
                  <a:cubicBezTo>
                    <a:pt x="19" y="13"/>
                    <a:pt x="17" y="26"/>
                    <a:pt x="17" y="34"/>
                  </a:cubicBezTo>
                  <a:cubicBezTo>
                    <a:pt x="17" y="65"/>
                    <a:pt x="17" y="65"/>
                    <a:pt x="17" y="65"/>
                  </a:cubicBezTo>
                  <a:cubicBezTo>
                    <a:pt x="0" y="65"/>
                    <a:pt x="0" y="65"/>
                    <a:pt x="0" y="65"/>
                  </a:cubicBezTo>
                  <a:lnTo>
                    <a:pt x="0" y="2"/>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5" name="Freeform 17"/>
            <p:cNvSpPr>
              <a:spLocks noEditPoints="1"/>
            </p:cNvSpPr>
            <p:nvPr/>
          </p:nvSpPr>
          <p:spPr bwMode="auto">
            <a:xfrm>
              <a:off x="1627459" y="6356059"/>
              <a:ext cx="91045" cy="107231"/>
            </a:xfrm>
            <a:custGeom>
              <a:avLst/>
              <a:gdLst/>
              <a:ahLst/>
              <a:cxnLst>
                <a:cxn ang="0">
                  <a:pos x="26" y="54"/>
                </a:cxn>
                <a:cxn ang="0">
                  <a:pos x="38" y="49"/>
                </a:cxn>
                <a:cxn ang="0">
                  <a:pos x="41" y="36"/>
                </a:cxn>
                <a:cxn ang="0">
                  <a:pos x="34" y="36"/>
                </a:cxn>
                <a:cxn ang="0">
                  <a:pos x="16" y="47"/>
                </a:cxn>
                <a:cxn ang="0">
                  <a:pos x="26" y="54"/>
                </a:cxn>
                <a:cxn ang="0">
                  <a:pos x="7" y="5"/>
                </a:cxn>
                <a:cxn ang="0">
                  <a:pos x="29" y="0"/>
                </a:cxn>
                <a:cxn ang="0">
                  <a:pos x="56" y="27"/>
                </a:cxn>
                <a:cxn ang="0">
                  <a:pos x="56" y="35"/>
                </a:cxn>
                <a:cxn ang="0">
                  <a:pos x="56" y="51"/>
                </a:cxn>
                <a:cxn ang="0">
                  <a:pos x="57" y="65"/>
                </a:cxn>
                <a:cxn ang="0">
                  <a:pos x="42" y="65"/>
                </a:cxn>
                <a:cxn ang="0">
                  <a:pos x="42" y="55"/>
                </a:cxn>
                <a:cxn ang="0">
                  <a:pos x="41" y="55"/>
                </a:cxn>
                <a:cxn ang="0">
                  <a:pos x="22" y="66"/>
                </a:cxn>
                <a:cxn ang="0">
                  <a:pos x="0" y="48"/>
                </a:cxn>
                <a:cxn ang="0">
                  <a:pos x="11" y="30"/>
                </a:cxn>
                <a:cxn ang="0">
                  <a:pos x="32" y="26"/>
                </a:cxn>
                <a:cxn ang="0">
                  <a:pos x="41" y="26"/>
                </a:cxn>
                <a:cxn ang="0">
                  <a:pos x="27" y="12"/>
                </a:cxn>
                <a:cxn ang="0">
                  <a:pos x="7" y="19"/>
                </a:cxn>
                <a:cxn ang="0">
                  <a:pos x="7" y="5"/>
                </a:cxn>
              </a:cxnLst>
              <a:rect l="0" t="0" r="r" b="b"/>
              <a:pathLst>
                <a:path w="57" h="66">
                  <a:moveTo>
                    <a:pt x="26" y="54"/>
                  </a:moveTo>
                  <a:cubicBezTo>
                    <a:pt x="31" y="54"/>
                    <a:pt x="35" y="52"/>
                    <a:pt x="38" y="49"/>
                  </a:cubicBezTo>
                  <a:cubicBezTo>
                    <a:pt x="40" y="45"/>
                    <a:pt x="41" y="41"/>
                    <a:pt x="41" y="36"/>
                  </a:cubicBezTo>
                  <a:cubicBezTo>
                    <a:pt x="34" y="36"/>
                    <a:pt x="34" y="36"/>
                    <a:pt x="34" y="36"/>
                  </a:cubicBezTo>
                  <a:cubicBezTo>
                    <a:pt x="27" y="36"/>
                    <a:pt x="16" y="37"/>
                    <a:pt x="16" y="47"/>
                  </a:cubicBezTo>
                  <a:cubicBezTo>
                    <a:pt x="16" y="52"/>
                    <a:pt x="20" y="54"/>
                    <a:pt x="26" y="54"/>
                  </a:cubicBezTo>
                  <a:moveTo>
                    <a:pt x="7" y="5"/>
                  </a:moveTo>
                  <a:cubicBezTo>
                    <a:pt x="13" y="2"/>
                    <a:pt x="22" y="0"/>
                    <a:pt x="29" y="0"/>
                  </a:cubicBezTo>
                  <a:cubicBezTo>
                    <a:pt x="48" y="0"/>
                    <a:pt x="56" y="8"/>
                    <a:pt x="56" y="27"/>
                  </a:cubicBezTo>
                  <a:cubicBezTo>
                    <a:pt x="56" y="35"/>
                    <a:pt x="56" y="35"/>
                    <a:pt x="56" y="35"/>
                  </a:cubicBezTo>
                  <a:cubicBezTo>
                    <a:pt x="56" y="41"/>
                    <a:pt x="56" y="46"/>
                    <a:pt x="56" y="51"/>
                  </a:cubicBezTo>
                  <a:cubicBezTo>
                    <a:pt x="56" y="56"/>
                    <a:pt x="57" y="60"/>
                    <a:pt x="57" y="65"/>
                  </a:cubicBezTo>
                  <a:cubicBezTo>
                    <a:pt x="42" y="65"/>
                    <a:pt x="42" y="65"/>
                    <a:pt x="42" y="65"/>
                  </a:cubicBezTo>
                  <a:cubicBezTo>
                    <a:pt x="42" y="62"/>
                    <a:pt x="42" y="57"/>
                    <a:pt x="42" y="55"/>
                  </a:cubicBezTo>
                  <a:cubicBezTo>
                    <a:pt x="41" y="55"/>
                    <a:pt x="41" y="55"/>
                    <a:pt x="41" y="55"/>
                  </a:cubicBezTo>
                  <a:cubicBezTo>
                    <a:pt x="38" y="62"/>
                    <a:pt x="29" y="66"/>
                    <a:pt x="22" y="66"/>
                  </a:cubicBezTo>
                  <a:cubicBezTo>
                    <a:pt x="11" y="66"/>
                    <a:pt x="0" y="60"/>
                    <a:pt x="0" y="48"/>
                  </a:cubicBezTo>
                  <a:cubicBezTo>
                    <a:pt x="0" y="38"/>
                    <a:pt x="5" y="33"/>
                    <a:pt x="11" y="30"/>
                  </a:cubicBezTo>
                  <a:cubicBezTo>
                    <a:pt x="17" y="26"/>
                    <a:pt x="25" y="26"/>
                    <a:pt x="32" y="26"/>
                  </a:cubicBezTo>
                  <a:cubicBezTo>
                    <a:pt x="41" y="26"/>
                    <a:pt x="41" y="26"/>
                    <a:pt x="41" y="26"/>
                  </a:cubicBezTo>
                  <a:cubicBezTo>
                    <a:pt x="41" y="16"/>
                    <a:pt x="36" y="12"/>
                    <a:pt x="27" y="12"/>
                  </a:cubicBezTo>
                  <a:cubicBezTo>
                    <a:pt x="20" y="12"/>
                    <a:pt x="13" y="15"/>
                    <a:pt x="7" y="19"/>
                  </a:cubicBezTo>
                  <a:lnTo>
                    <a:pt x="7" y="5"/>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6" name="Freeform 18"/>
            <p:cNvSpPr>
              <a:spLocks noEditPoints="1"/>
            </p:cNvSpPr>
            <p:nvPr/>
          </p:nvSpPr>
          <p:spPr bwMode="auto">
            <a:xfrm>
              <a:off x="1742783" y="6311548"/>
              <a:ext cx="99138" cy="151742"/>
            </a:xfrm>
            <a:custGeom>
              <a:avLst/>
              <a:gdLst/>
              <a:ahLst/>
              <a:cxnLst>
                <a:cxn ang="0">
                  <a:pos x="31" y="81"/>
                </a:cxn>
                <a:cxn ang="0">
                  <a:pos x="45" y="60"/>
                </a:cxn>
                <a:cxn ang="0">
                  <a:pos x="31" y="40"/>
                </a:cxn>
                <a:cxn ang="0">
                  <a:pos x="17" y="60"/>
                </a:cxn>
                <a:cxn ang="0">
                  <a:pos x="31" y="81"/>
                </a:cxn>
                <a:cxn ang="0">
                  <a:pos x="0" y="0"/>
                </a:cxn>
                <a:cxn ang="0">
                  <a:pos x="17" y="0"/>
                </a:cxn>
                <a:cxn ang="0">
                  <a:pos x="17" y="37"/>
                </a:cxn>
                <a:cxn ang="0">
                  <a:pos x="36" y="27"/>
                </a:cxn>
                <a:cxn ang="0">
                  <a:pos x="62" y="60"/>
                </a:cxn>
                <a:cxn ang="0">
                  <a:pos x="36" y="93"/>
                </a:cxn>
                <a:cxn ang="0">
                  <a:pos x="16" y="84"/>
                </a:cxn>
                <a:cxn ang="0">
                  <a:pos x="16" y="92"/>
                </a:cxn>
                <a:cxn ang="0">
                  <a:pos x="0" y="92"/>
                </a:cxn>
                <a:cxn ang="0">
                  <a:pos x="0" y="0"/>
                </a:cxn>
              </a:cxnLst>
              <a:rect l="0" t="0" r="r" b="b"/>
              <a:pathLst>
                <a:path w="62" h="93">
                  <a:moveTo>
                    <a:pt x="31" y="81"/>
                  </a:moveTo>
                  <a:cubicBezTo>
                    <a:pt x="42" y="81"/>
                    <a:pt x="45" y="69"/>
                    <a:pt x="45" y="60"/>
                  </a:cubicBezTo>
                  <a:cubicBezTo>
                    <a:pt x="45" y="52"/>
                    <a:pt x="42" y="40"/>
                    <a:pt x="31" y="40"/>
                  </a:cubicBezTo>
                  <a:cubicBezTo>
                    <a:pt x="21" y="40"/>
                    <a:pt x="17" y="51"/>
                    <a:pt x="17" y="60"/>
                  </a:cubicBezTo>
                  <a:cubicBezTo>
                    <a:pt x="17" y="69"/>
                    <a:pt x="20" y="81"/>
                    <a:pt x="31" y="81"/>
                  </a:cubicBezTo>
                  <a:moveTo>
                    <a:pt x="0" y="0"/>
                  </a:moveTo>
                  <a:cubicBezTo>
                    <a:pt x="17" y="0"/>
                    <a:pt x="17" y="0"/>
                    <a:pt x="17" y="0"/>
                  </a:cubicBezTo>
                  <a:cubicBezTo>
                    <a:pt x="17" y="37"/>
                    <a:pt x="17" y="37"/>
                    <a:pt x="17" y="37"/>
                  </a:cubicBezTo>
                  <a:cubicBezTo>
                    <a:pt x="21" y="31"/>
                    <a:pt x="27" y="27"/>
                    <a:pt x="36" y="27"/>
                  </a:cubicBezTo>
                  <a:cubicBezTo>
                    <a:pt x="55" y="27"/>
                    <a:pt x="62" y="43"/>
                    <a:pt x="62" y="60"/>
                  </a:cubicBezTo>
                  <a:cubicBezTo>
                    <a:pt x="62" y="77"/>
                    <a:pt x="55" y="93"/>
                    <a:pt x="36" y="93"/>
                  </a:cubicBezTo>
                  <a:cubicBezTo>
                    <a:pt x="29" y="93"/>
                    <a:pt x="21" y="91"/>
                    <a:pt x="16" y="84"/>
                  </a:cubicBezTo>
                  <a:cubicBezTo>
                    <a:pt x="16" y="92"/>
                    <a:pt x="16" y="92"/>
                    <a:pt x="16" y="92"/>
                  </a:cubicBezTo>
                  <a:cubicBezTo>
                    <a:pt x="0" y="92"/>
                    <a:pt x="0" y="92"/>
                    <a:pt x="0" y="92"/>
                  </a:cubicBezTo>
                  <a:lnTo>
                    <a:pt x="0" y="0"/>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7" name="Freeform 20"/>
            <p:cNvSpPr>
              <a:spLocks noEditPoints="1"/>
            </p:cNvSpPr>
            <p:nvPr/>
          </p:nvSpPr>
          <p:spPr bwMode="auto">
            <a:xfrm>
              <a:off x="1908329" y="6356059"/>
              <a:ext cx="95766" cy="107231"/>
            </a:xfrm>
            <a:custGeom>
              <a:avLst/>
              <a:gdLst/>
              <a:ahLst/>
              <a:cxnLst>
                <a:cxn ang="0">
                  <a:pos x="44" y="27"/>
                </a:cxn>
                <a:cxn ang="0">
                  <a:pos x="30" y="12"/>
                </a:cxn>
                <a:cxn ang="0">
                  <a:pos x="16" y="27"/>
                </a:cxn>
                <a:cxn ang="0">
                  <a:pos x="44" y="27"/>
                </a:cxn>
                <a:cxn ang="0">
                  <a:pos x="55" y="61"/>
                </a:cxn>
                <a:cxn ang="0">
                  <a:pos x="33" y="66"/>
                </a:cxn>
                <a:cxn ang="0">
                  <a:pos x="0" y="34"/>
                </a:cxn>
                <a:cxn ang="0">
                  <a:pos x="29" y="0"/>
                </a:cxn>
                <a:cxn ang="0">
                  <a:pos x="60" y="38"/>
                </a:cxn>
                <a:cxn ang="0">
                  <a:pos x="16" y="38"/>
                </a:cxn>
                <a:cxn ang="0">
                  <a:pos x="34" y="54"/>
                </a:cxn>
                <a:cxn ang="0">
                  <a:pos x="55" y="48"/>
                </a:cxn>
                <a:cxn ang="0">
                  <a:pos x="55" y="61"/>
                </a:cxn>
              </a:cxnLst>
              <a:rect l="0" t="0" r="r" b="b"/>
              <a:pathLst>
                <a:path w="60" h="66">
                  <a:moveTo>
                    <a:pt x="44" y="27"/>
                  </a:moveTo>
                  <a:cubicBezTo>
                    <a:pt x="43" y="19"/>
                    <a:pt x="40" y="12"/>
                    <a:pt x="30" y="12"/>
                  </a:cubicBezTo>
                  <a:cubicBezTo>
                    <a:pt x="21" y="12"/>
                    <a:pt x="16" y="19"/>
                    <a:pt x="16" y="27"/>
                  </a:cubicBezTo>
                  <a:lnTo>
                    <a:pt x="44" y="27"/>
                  </a:lnTo>
                  <a:close/>
                  <a:moveTo>
                    <a:pt x="55" y="61"/>
                  </a:moveTo>
                  <a:cubicBezTo>
                    <a:pt x="49" y="65"/>
                    <a:pt x="42" y="66"/>
                    <a:pt x="33" y="66"/>
                  </a:cubicBezTo>
                  <a:cubicBezTo>
                    <a:pt x="12" y="66"/>
                    <a:pt x="0" y="54"/>
                    <a:pt x="0" y="34"/>
                  </a:cubicBezTo>
                  <a:cubicBezTo>
                    <a:pt x="0" y="15"/>
                    <a:pt x="10" y="0"/>
                    <a:pt x="29" y="0"/>
                  </a:cubicBezTo>
                  <a:cubicBezTo>
                    <a:pt x="53" y="0"/>
                    <a:pt x="60" y="16"/>
                    <a:pt x="60" y="38"/>
                  </a:cubicBezTo>
                  <a:cubicBezTo>
                    <a:pt x="16" y="38"/>
                    <a:pt x="16" y="38"/>
                    <a:pt x="16" y="38"/>
                  </a:cubicBezTo>
                  <a:cubicBezTo>
                    <a:pt x="16" y="49"/>
                    <a:pt x="24" y="54"/>
                    <a:pt x="34" y="54"/>
                  </a:cubicBezTo>
                  <a:cubicBezTo>
                    <a:pt x="42" y="54"/>
                    <a:pt x="49" y="51"/>
                    <a:pt x="55" y="48"/>
                  </a:cubicBezTo>
                  <a:lnTo>
                    <a:pt x="55" y="61"/>
                  </a:lnTo>
                  <a:close/>
                </a:path>
              </a:pathLst>
            </a:custGeom>
            <a:solidFill>
              <a:srgbClr val="156570"/>
            </a:solidFill>
            <a:ln w="9525">
              <a:noFill/>
              <a:round/>
              <a:headEnd/>
              <a:tailEnd/>
            </a:ln>
          </p:spPr>
          <p:txBody>
            <a:bodyPr vert="horz" wrap="square" lIns="91440" tIns="45720" rIns="91440" bIns="45720" numCol="1" anchor="t" anchorCtr="0" compatLnSpc="1">
              <a:prstTxWarp prst="textNoShape">
                <a:avLst/>
              </a:prstTxWarp>
            </a:bodyPr>
            <a:lstStyle/>
            <a:p>
              <a:endParaRPr lang="en-GB" sz="1350"/>
            </a:p>
          </p:txBody>
        </p:sp>
        <p:sp>
          <p:nvSpPr>
            <p:cNvPr id="38" name="Rectangle 6"/>
            <p:cNvSpPr>
              <a:spLocks noChangeArrowheads="1"/>
            </p:cNvSpPr>
            <p:nvPr/>
          </p:nvSpPr>
          <p:spPr bwMode="auto">
            <a:xfrm>
              <a:off x="1862120" y="6311548"/>
              <a:ext cx="26976" cy="150394"/>
            </a:xfrm>
            <a:prstGeom prst="rect">
              <a:avLst/>
            </a:prstGeom>
            <a:solidFill>
              <a:srgbClr val="156570"/>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sz="1350"/>
            </a:p>
          </p:txBody>
        </p:sp>
      </p:grpSp>
    </p:spTree>
    <p:extLst>
      <p:ext uri="{BB962C8B-B14F-4D97-AF65-F5344CB8AC3E}">
        <p14:creationId xmlns:p14="http://schemas.microsoft.com/office/powerpoint/2010/main" val="836775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041" y="959313"/>
            <a:ext cx="2425950" cy="224205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859877" y="960890"/>
            <a:ext cx="3828178" cy="449691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041"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solidFill>
                <a:srgbClr val="394A58"/>
              </a:solidFill>
            </a:endParaRPr>
          </a:p>
        </p:txBody>
      </p:sp>
      <p:sp>
        <p:nvSpPr>
          <p:cNvPr id="6" name="Footer Placeholder 5"/>
          <p:cNvSpPr>
            <a:spLocks noGrp="1"/>
          </p:cNvSpPr>
          <p:nvPr>
            <p:ph type="ftr" sz="quarter" idx="11"/>
          </p:nvPr>
        </p:nvSpPr>
        <p:spPr/>
        <p:txBody>
          <a:bodyPr/>
          <a:lstStyle/>
          <a:p>
            <a:pPr>
              <a:defRPr/>
            </a:pPr>
            <a:endParaRPr lang="en-GB">
              <a:solidFill>
                <a:srgbClr val="394A58"/>
              </a:solidFill>
            </a:endParaRPr>
          </a:p>
        </p:txBody>
      </p:sp>
      <p:sp>
        <p:nvSpPr>
          <p:cNvPr id="7" name="Slide Number Placeholder 6"/>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5782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32077" y="1129512"/>
            <a:ext cx="3386166" cy="1918487"/>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31420" y="3057166"/>
            <a:ext cx="3390817" cy="2092568"/>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124592" y="5469857"/>
            <a:ext cx="3393977" cy="320123"/>
          </a:xfrm>
        </p:spPr>
        <p:txBody>
          <a:bodyPr/>
          <a:lstStyle>
            <a:lvl1pPr algn="l">
              <a:defRPr/>
            </a:lvl1pPr>
          </a:lstStyle>
          <a:p>
            <a:pPr>
              <a:defRPr/>
            </a:pPr>
            <a:endParaRPr lang="en-GB">
              <a:solidFill>
                <a:srgbClr val="394A58"/>
              </a:solidFill>
            </a:endParaRPr>
          </a:p>
        </p:txBody>
      </p:sp>
      <p:sp>
        <p:nvSpPr>
          <p:cNvPr id="6" name="Footer Placeholder 5"/>
          <p:cNvSpPr>
            <a:spLocks noGrp="1"/>
          </p:cNvSpPr>
          <p:nvPr>
            <p:ph type="ftr" sz="quarter" idx="11"/>
          </p:nvPr>
        </p:nvSpPr>
        <p:spPr>
          <a:xfrm>
            <a:off x="1125459" y="318641"/>
            <a:ext cx="2601032" cy="320931"/>
          </a:xfrm>
        </p:spPr>
        <p:txBody>
          <a:bodyPr/>
          <a:lstStyle/>
          <a:p>
            <a:pPr>
              <a:defRPr/>
            </a:pPr>
            <a:endParaRPr lang="en-GB">
              <a:solidFill>
                <a:srgbClr val="394A58"/>
              </a:solidFill>
            </a:endParaRPr>
          </a:p>
        </p:txBody>
      </p:sp>
      <p:sp>
        <p:nvSpPr>
          <p:cNvPr id="7" name="Slide Number Placeholder 6"/>
          <p:cNvSpPr>
            <a:spLocks noGrp="1"/>
          </p:cNvSpPr>
          <p:nvPr>
            <p:ph type="sldNum" sz="quarter" idx="12"/>
          </p:nvPr>
        </p:nvSpPr>
        <p:spPr>
          <a:xfrm>
            <a:off x="3726491" y="131730"/>
            <a:ext cx="795746" cy="503578"/>
          </a:xfrm>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125460" y="643464"/>
            <a:ext cx="3392424" cy="155448"/>
          </a:xfrm>
          <a:prstGeom prst="rect">
            <a:avLst/>
          </a:prstGeom>
          <a:noFill/>
          <a:ln>
            <a:noFill/>
          </a:ln>
        </p:spPr>
      </p:pic>
    </p:spTree>
    <p:extLst>
      <p:ext uri="{BB962C8B-B14F-4D97-AF65-F5344CB8AC3E}">
        <p14:creationId xmlns:p14="http://schemas.microsoft.com/office/powerpoint/2010/main" val="1326884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394A58"/>
              </a:solidFill>
            </a:endParaRPr>
          </a:p>
        </p:txBody>
      </p:sp>
      <p:sp>
        <p:nvSpPr>
          <p:cNvPr id="5" name="Footer Placeholder 4"/>
          <p:cNvSpPr>
            <a:spLocks noGrp="1"/>
          </p:cNvSpPr>
          <p:nvPr>
            <p:ph type="ftr" sz="quarter" idx="11"/>
          </p:nvPr>
        </p:nvSpPr>
        <p:spPr/>
        <p:txBody>
          <a:bodyPr/>
          <a:lstStyle/>
          <a:p>
            <a:pPr>
              <a:defRPr/>
            </a:pPr>
            <a:endParaRPr lang="en-GB">
              <a:solidFill>
                <a:srgbClr val="394A58"/>
              </a:solidFill>
            </a:endParaRPr>
          </a:p>
        </p:txBody>
      </p:sp>
      <p:sp>
        <p:nvSpPr>
          <p:cNvPr id="6" name="Slide Number Placeholder 5"/>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22202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447" y="796298"/>
            <a:ext cx="1103027" cy="46625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11910" y="796298"/>
            <a:ext cx="5301095" cy="46625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394A58"/>
              </a:solidFill>
            </a:endParaRPr>
          </a:p>
        </p:txBody>
      </p:sp>
      <p:sp>
        <p:nvSpPr>
          <p:cNvPr id="5" name="Footer Placeholder 4"/>
          <p:cNvSpPr>
            <a:spLocks noGrp="1"/>
          </p:cNvSpPr>
          <p:nvPr>
            <p:ph type="ftr" sz="quarter" idx="11"/>
          </p:nvPr>
        </p:nvSpPr>
        <p:spPr/>
        <p:txBody>
          <a:bodyPr/>
          <a:lstStyle/>
          <a:p>
            <a:pPr>
              <a:defRPr/>
            </a:pPr>
            <a:endParaRPr lang="en-GB">
              <a:solidFill>
                <a:srgbClr val="394A58"/>
              </a:solidFill>
            </a:endParaRPr>
          </a:p>
        </p:txBody>
      </p:sp>
      <p:sp>
        <p:nvSpPr>
          <p:cNvPr id="6" name="Slide Number Placeholder 5"/>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5605390" y="3050294"/>
            <a:ext cx="4663440" cy="155448"/>
          </a:xfrm>
          <a:prstGeom prst="rect">
            <a:avLst/>
          </a:prstGeom>
          <a:noFill/>
          <a:ln>
            <a:noFill/>
          </a:ln>
        </p:spPr>
      </p:pic>
    </p:spTree>
    <p:extLst>
      <p:ext uri="{BB962C8B-B14F-4D97-AF65-F5344CB8AC3E}">
        <p14:creationId xmlns:p14="http://schemas.microsoft.com/office/powerpoint/2010/main" val="241845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7846143" y="6415344"/>
            <a:ext cx="1061878" cy="365125"/>
          </a:xfrm>
          <a:prstGeom prst="rect">
            <a:avLst/>
          </a:prstGeom>
        </p:spPr>
        <p:txBody>
          <a:bodyPr vert="horz" lIns="91440" tIns="45720" rIns="91440" bIns="45720" rtlCol="0" anchor="ctr"/>
          <a:lstStyle>
            <a:lvl1pPr algn="r">
              <a:defRPr sz="600">
                <a:solidFill>
                  <a:schemeClr val="tx2"/>
                </a:solidFill>
              </a:defRPr>
            </a:lvl1pPr>
          </a:lstStyle>
          <a:p>
            <a:fld id="{64A0697F-D92A-44AE-9631-4DF4FB2C44EF}" type="slidenum">
              <a:rPr lang="en-GB" smtClean="0"/>
              <a:pPr/>
              <a:t>‹#›</a:t>
            </a:fld>
            <a:endParaRPr lang="en-GB" dirty="0"/>
          </a:p>
        </p:txBody>
      </p:sp>
      <p:sp>
        <p:nvSpPr>
          <p:cNvPr id="2" name="Title 1"/>
          <p:cNvSpPr>
            <a:spLocks noGrp="1"/>
          </p:cNvSpPr>
          <p:nvPr>
            <p:ph type="ctrTitle" hasCustomPrompt="1"/>
          </p:nvPr>
        </p:nvSpPr>
        <p:spPr>
          <a:xfrm>
            <a:off x="307975" y="2277347"/>
            <a:ext cx="7772400" cy="661681"/>
          </a:xfrm>
        </p:spPr>
        <p:txBody>
          <a:bodyPr lIns="0" tIns="0" rIns="0" bIns="0" anchor="b">
            <a:normAutofit/>
          </a:bodyPr>
          <a:lstStyle>
            <a:lvl1pPr algn="l" rtl="0" eaLnBrk="1" fontAlgn="base" hangingPunct="1">
              <a:spcBef>
                <a:spcPct val="0"/>
              </a:spcBef>
              <a:spcAft>
                <a:spcPct val="0"/>
              </a:spcAft>
              <a:defRPr lang="en-GB" sz="4000" b="1" dirty="0">
                <a:solidFill>
                  <a:schemeClr val="accent1"/>
                </a:solidFill>
                <a:latin typeface="Arial" panose="020B0604020202020204" pitchFamily="34" charset="0"/>
                <a:ea typeface="+mj-ea"/>
                <a:cs typeface="Arial" panose="020B0604020202020204" pitchFamily="34" charset="0"/>
              </a:defRPr>
            </a:lvl1pPr>
          </a:lstStyle>
          <a:p>
            <a:r>
              <a:rPr lang="en-US" dirty="0"/>
              <a:t>Cover heading style</a:t>
            </a:r>
            <a:endParaRPr lang="en-GB" dirty="0"/>
          </a:p>
        </p:txBody>
      </p:sp>
      <p:sp>
        <p:nvSpPr>
          <p:cNvPr id="10" name="Text Placeholder 13"/>
          <p:cNvSpPr>
            <a:spLocks noGrp="1"/>
          </p:cNvSpPr>
          <p:nvPr>
            <p:ph type="body" sz="quarter" idx="10" hasCustomPrompt="1"/>
          </p:nvPr>
        </p:nvSpPr>
        <p:spPr>
          <a:xfrm>
            <a:off x="307975" y="3199664"/>
            <a:ext cx="6400800" cy="560438"/>
          </a:xfrm>
          <a:prstGeom prst="rect">
            <a:avLst/>
          </a:prstGeom>
        </p:spPr>
        <p:txBody>
          <a:bodyPr anchor="b">
            <a:noAutofit/>
          </a:bodyPr>
          <a:lstStyle>
            <a:lvl1pPr>
              <a:defRPr sz="3000" baseline="0">
                <a:latin typeface="Arial" panose="020B0604020202020204" pitchFamily="34" charset="0"/>
                <a:cs typeface="Arial" panose="020B0604020202020204" pitchFamily="34" charset="0"/>
              </a:defRPr>
            </a:lvl1pPr>
          </a:lstStyle>
          <a:p>
            <a:pPr lvl="0"/>
            <a:r>
              <a:rPr lang="en-US" dirty="0"/>
              <a:t>Third heading if required</a:t>
            </a:r>
          </a:p>
        </p:txBody>
      </p:sp>
      <p:pic>
        <p:nvPicPr>
          <p:cNvPr id="4" name="Picture 3">
            <a:extLst>
              <a:ext uri="{FF2B5EF4-FFF2-40B4-BE49-F238E27FC236}">
                <a16:creationId xmlns:a16="http://schemas.microsoft.com/office/drawing/2014/main" id="{3C0ED4FE-FF17-43D3-BB08-0411C3B78C48}"/>
              </a:ext>
            </a:extLst>
          </p:cNvPr>
          <p:cNvPicPr>
            <a:picLocks noChangeAspect="1"/>
          </p:cNvPicPr>
          <p:nvPr userDrawn="1"/>
        </p:nvPicPr>
        <p:blipFill>
          <a:blip r:embed="rId2"/>
          <a:stretch>
            <a:fillRect/>
          </a:stretch>
        </p:blipFill>
        <p:spPr>
          <a:xfrm>
            <a:off x="6708775" y="110562"/>
            <a:ext cx="2349367" cy="1116330"/>
          </a:xfrm>
          <a:prstGeom prst="rect">
            <a:avLst/>
          </a:prstGeom>
        </p:spPr>
      </p:pic>
      <p:pic>
        <p:nvPicPr>
          <p:cNvPr id="5" name="Picture 4">
            <a:extLst>
              <a:ext uri="{FF2B5EF4-FFF2-40B4-BE49-F238E27FC236}">
                <a16:creationId xmlns:a16="http://schemas.microsoft.com/office/drawing/2014/main" id="{C6045979-ABD0-40E3-8425-2532245F3B7C}"/>
              </a:ext>
            </a:extLst>
          </p:cNvPr>
          <p:cNvPicPr>
            <a:picLocks noChangeAspect="1"/>
          </p:cNvPicPr>
          <p:nvPr userDrawn="1"/>
        </p:nvPicPr>
        <p:blipFill>
          <a:blip r:embed="rId3"/>
          <a:stretch>
            <a:fillRect/>
          </a:stretch>
        </p:blipFill>
        <p:spPr>
          <a:xfrm>
            <a:off x="4394200" y="110562"/>
            <a:ext cx="2229485" cy="1117780"/>
          </a:xfrm>
          <a:prstGeom prst="rect">
            <a:avLst/>
          </a:prstGeom>
        </p:spPr>
      </p:pic>
    </p:spTree>
    <p:extLst>
      <p:ext uri="{BB962C8B-B14F-4D97-AF65-F5344CB8AC3E}">
        <p14:creationId xmlns:p14="http://schemas.microsoft.com/office/powerpoint/2010/main" val="37793136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7975" y="295582"/>
            <a:ext cx="6321425" cy="66065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6" name="Slide Number Placeholder 5"/>
          <p:cNvSpPr>
            <a:spLocks noGrp="1"/>
          </p:cNvSpPr>
          <p:nvPr>
            <p:ph type="sldNum" sz="quarter" idx="12"/>
          </p:nvPr>
        </p:nvSpPr>
        <p:spPr>
          <a:xfrm>
            <a:off x="8168173" y="6246780"/>
            <a:ext cx="795746" cy="503578"/>
          </a:xfrm>
        </p:spPr>
        <p:txBody>
          <a:bodyPr/>
          <a:lstStyle>
            <a:lvl1pPr>
              <a:defRPr sz="1600">
                <a:solidFill>
                  <a:schemeClr val="bg1"/>
                </a:solidFill>
                <a:latin typeface="Arial" panose="020B0604020202020204" pitchFamily="34" charset="0"/>
                <a:cs typeface="Arial" panose="020B0604020202020204" pitchFamily="34" charset="0"/>
              </a:defRPr>
            </a:lvl1pPr>
          </a:lstStyle>
          <a:p>
            <a:fld id="{64A0697F-D92A-44AE-9631-4DF4FB2C44EF}" type="slidenum">
              <a:rPr lang="en-GB" smtClean="0"/>
              <a:pPr/>
              <a:t>‹#›</a:t>
            </a:fld>
            <a:endParaRPr lang="en-GB" dirty="0"/>
          </a:p>
        </p:txBody>
      </p:sp>
      <p:sp>
        <p:nvSpPr>
          <p:cNvPr id="8" name="Content Placeholder 7"/>
          <p:cNvSpPr>
            <a:spLocks noGrp="1"/>
          </p:cNvSpPr>
          <p:nvPr>
            <p:ph sz="quarter" idx="13" hasCustomPrompt="1"/>
          </p:nvPr>
        </p:nvSpPr>
        <p:spPr>
          <a:xfrm>
            <a:off x="307975" y="1436447"/>
            <a:ext cx="8543178" cy="4599787"/>
          </a:xfrm>
        </p:spPr>
        <p:txBody>
          <a:bodyPr/>
          <a:lstStyle>
            <a:lvl1pPr marL="447675" indent="-447675" algn="just">
              <a:buFont typeface="Wingdings" panose="05000000000000000000" pitchFamily="2" charset="2"/>
              <a:buChar char="q"/>
              <a:defRPr sz="2500">
                <a:latin typeface="Arial" panose="020B0604020202020204" pitchFamily="34" charset="0"/>
                <a:cs typeface="Arial" panose="020B0604020202020204" pitchFamily="34" charset="0"/>
              </a:defRPr>
            </a:lvl1pPr>
            <a:lvl2pPr marL="896938" indent="-439738" algn="just">
              <a:buFont typeface="Wingdings" panose="05000000000000000000" pitchFamily="2" charset="2"/>
              <a:buChar char="§"/>
              <a:defRPr sz="2000">
                <a:latin typeface="Arial" panose="020B0604020202020204" pitchFamily="34" charset="0"/>
                <a:cs typeface="Arial" panose="020B0604020202020204" pitchFamily="34" charset="0"/>
              </a:defRPr>
            </a:lvl2pPr>
            <a:lvl3pPr algn="just">
              <a:defRPr sz="1500">
                <a:latin typeface="Arial" panose="020B0604020202020204" pitchFamily="34" charset="0"/>
                <a:cs typeface="Arial" panose="020B0604020202020204" pitchFamily="34" charset="0"/>
              </a:defRPr>
            </a:lvl3pPr>
            <a:lvl4pPr algn="just">
              <a:buSzPct val="80000"/>
              <a:defRPr>
                <a:latin typeface="Arial" panose="020B0604020202020204" pitchFamily="34" charset="0"/>
                <a:cs typeface="Arial" panose="020B0604020202020204" pitchFamily="34" charset="0"/>
              </a:defRPr>
            </a:lvl4pPr>
            <a:lvl5pPr algn="just">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78710B72-5B33-4B92-ADCD-1D3F7E825F39}"/>
              </a:ext>
            </a:extLst>
          </p:cNvPr>
          <p:cNvPicPr>
            <a:picLocks noChangeAspect="1"/>
          </p:cNvPicPr>
          <p:nvPr userDrawn="1"/>
        </p:nvPicPr>
        <p:blipFill>
          <a:blip r:embed="rId2"/>
          <a:stretch>
            <a:fillRect/>
          </a:stretch>
        </p:blipFill>
        <p:spPr>
          <a:xfrm>
            <a:off x="6732679" y="44826"/>
            <a:ext cx="2349367" cy="1116330"/>
          </a:xfrm>
          <a:prstGeom prst="rect">
            <a:avLst/>
          </a:prstGeom>
        </p:spPr>
      </p:pic>
    </p:spTree>
    <p:extLst>
      <p:ext uri="{BB962C8B-B14F-4D97-AF65-F5344CB8AC3E}">
        <p14:creationId xmlns:p14="http://schemas.microsoft.com/office/powerpoint/2010/main" val="18872340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074" name="Picture 2" descr="G:\Atkins\8794 2009 presentation\Graphics\Corner crops\2.jpg"/>
          <p:cNvPicPr>
            <a:picLocks noChangeAspect="1" noChangeArrowheads="1"/>
          </p:cNvPicPr>
          <p:nvPr userDrawn="1"/>
        </p:nvPicPr>
        <p:blipFill>
          <a:blip r:embed="rId2" cstate="screen"/>
          <a:srcRect/>
          <a:stretch>
            <a:fillRect/>
          </a:stretch>
        </p:blipFill>
        <p:spPr bwMode="auto">
          <a:xfrm>
            <a:off x="4316412" y="3455989"/>
            <a:ext cx="4827588" cy="3402013"/>
          </a:xfrm>
          <a:prstGeom prst="rect">
            <a:avLst/>
          </a:prstGeom>
          <a:noFill/>
        </p:spPr>
      </p:pic>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4A0697F-D92A-44AE-9631-4DF4FB2C44EF}" type="slidenum">
              <a:rPr lang="en-GB" smtClean="0"/>
              <a:pPr/>
              <a:t>‹#›</a:t>
            </a:fld>
            <a:endParaRPr lang="en-GB" dirty="0"/>
          </a:p>
        </p:txBody>
      </p:sp>
      <p:sp>
        <p:nvSpPr>
          <p:cNvPr id="8" name="Content Placeholder 7"/>
          <p:cNvSpPr>
            <a:spLocks noGrp="1"/>
          </p:cNvSpPr>
          <p:nvPr>
            <p:ph sz="quarter" idx="13"/>
          </p:nvPr>
        </p:nvSpPr>
        <p:spPr>
          <a:xfrm>
            <a:off x="307975" y="1695450"/>
            <a:ext cx="8116934" cy="4447898"/>
          </a:xfrm>
        </p:spPr>
        <p:txBody>
          <a:bodyPr/>
          <a:lstStyle>
            <a:lvl4pPr>
              <a:buSzPct val="80000"/>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28709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5459" y="959313"/>
            <a:ext cx="5760741" cy="257189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1125459" y="3531205"/>
            <a:ext cx="5760741" cy="977621"/>
          </a:xfrm>
        </p:spPr>
        <p:txBody>
          <a:bodyPr tIns="91440" bIns="91440">
            <a:normAutofit/>
          </a:bodyPr>
          <a:lstStyle>
            <a:lvl1pPr marL="0" indent="0" algn="l">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GB">
              <a:solidFill>
                <a:srgbClr val="394A58"/>
              </a:solidFill>
            </a:endParaRPr>
          </a:p>
        </p:txBody>
      </p:sp>
      <p:sp>
        <p:nvSpPr>
          <p:cNvPr id="5" name="Footer Placeholder 4"/>
          <p:cNvSpPr>
            <a:spLocks noGrp="1"/>
          </p:cNvSpPr>
          <p:nvPr>
            <p:ph type="ftr" sz="quarter" idx="11"/>
          </p:nvPr>
        </p:nvSpPr>
        <p:spPr>
          <a:xfrm>
            <a:off x="1125459" y="329308"/>
            <a:ext cx="3392144" cy="309201"/>
          </a:xfrm>
        </p:spPr>
        <p:txBody>
          <a:bodyPr/>
          <a:lstStyle/>
          <a:p>
            <a:pPr>
              <a:defRPr/>
            </a:pPr>
            <a:endParaRPr lang="en-GB">
              <a:solidFill>
                <a:srgbClr val="394A58"/>
              </a:solidFill>
            </a:endParaRPr>
          </a:p>
        </p:txBody>
      </p:sp>
      <p:sp>
        <p:nvSpPr>
          <p:cNvPr id="6" name="Slide Number Placeholder 5"/>
          <p:cNvSpPr>
            <a:spLocks noGrp="1"/>
          </p:cNvSpPr>
          <p:nvPr>
            <p:ph type="sldNum" sz="quarter" idx="12"/>
          </p:nvPr>
        </p:nvSpPr>
        <p:spPr>
          <a:xfrm>
            <a:off x="6886200" y="131730"/>
            <a:ext cx="802005" cy="503578"/>
          </a:xfrm>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4562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394A58"/>
              </a:solidFill>
            </a:endParaRPr>
          </a:p>
        </p:txBody>
      </p:sp>
      <p:sp>
        <p:nvSpPr>
          <p:cNvPr id="5" name="Footer Placeholder 4"/>
          <p:cNvSpPr>
            <a:spLocks noGrp="1"/>
          </p:cNvSpPr>
          <p:nvPr>
            <p:ph type="ftr" sz="quarter" idx="11"/>
          </p:nvPr>
        </p:nvSpPr>
        <p:spPr/>
        <p:txBody>
          <a:bodyPr/>
          <a:lstStyle/>
          <a:p>
            <a:pPr>
              <a:defRPr/>
            </a:pPr>
            <a:endParaRPr lang="en-GB">
              <a:solidFill>
                <a:srgbClr val="394A58"/>
              </a:solidFill>
            </a:endParaRPr>
          </a:p>
        </p:txBody>
      </p:sp>
      <p:sp>
        <p:nvSpPr>
          <p:cNvPr id="6" name="Slide Number Placeholder 5"/>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77103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5459" y="1756130"/>
            <a:ext cx="5764142" cy="2050066"/>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125460" y="3806196"/>
            <a:ext cx="5764142" cy="1012929"/>
          </a:xfrm>
        </p:spPr>
        <p:txBody>
          <a:bodyPr tIns="91440">
            <a:normAutofit/>
          </a:bodyPr>
          <a:lstStyle>
            <a:lvl1pPr marL="0" indent="0" algn="l">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solidFill>
                <a:srgbClr val="394A58"/>
              </a:solidFill>
            </a:endParaRPr>
          </a:p>
        </p:txBody>
      </p:sp>
      <p:sp>
        <p:nvSpPr>
          <p:cNvPr id="5" name="Footer Placeholder 4"/>
          <p:cNvSpPr>
            <a:spLocks noGrp="1"/>
          </p:cNvSpPr>
          <p:nvPr>
            <p:ph type="ftr" sz="quarter" idx="11"/>
          </p:nvPr>
        </p:nvSpPr>
        <p:spPr/>
        <p:txBody>
          <a:bodyPr/>
          <a:lstStyle/>
          <a:p>
            <a:pPr>
              <a:defRPr/>
            </a:pPr>
            <a:endParaRPr lang="en-GB">
              <a:solidFill>
                <a:srgbClr val="394A58"/>
              </a:solidFill>
            </a:endParaRPr>
          </a:p>
        </p:txBody>
      </p:sp>
      <p:sp>
        <p:nvSpPr>
          <p:cNvPr id="6" name="Slide Number Placeholder 5"/>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1250954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5459" y="959314"/>
            <a:ext cx="6564015" cy="104411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5459" y="2172548"/>
            <a:ext cx="3125871" cy="32789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63822" y="2172548"/>
            <a:ext cx="3125652" cy="32789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solidFill>
                <a:srgbClr val="394A58"/>
              </a:solidFill>
            </a:endParaRPr>
          </a:p>
        </p:txBody>
      </p:sp>
      <p:sp>
        <p:nvSpPr>
          <p:cNvPr id="6" name="Footer Placeholder 5"/>
          <p:cNvSpPr>
            <a:spLocks noGrp="1"/>
          </p:cNvSpPr>
          <p:nvPr>
            <p:ph type="ftr" sz="quarter" idx="11"/>
          </p:nvPr>
        </p:nvSpPr>
        <p:spPr/>
        <p:txBody>
          <a:bodyPr/>
          <a:lstStyle/>
          <a:p>
            <a:pPr>
              <a:defRPr/>
            </a:pPr>
            <a:endParaRPr lang="en-GB">
              <a:solidFill>
                <a:srgbClr val="394A58"/>
              </a:solidFill>
            </a:endParaRPr>
          </a:p>
        </p:txBody>
      </p:sp>
      <p:sp>
        <p:nvSpPr>
          <p:cNvPr id="7" name="Slide Number Placeholder 6"/>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52409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8652" y="959903"/>
            <a:ext cx="6571344" cy="10446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18131" y="2169094"/>
            <a:ext cx="3125766" cy="801943"/>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8131" y="2973815"/>
            <a:ext cx="3125766" cy="2491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3822" y="2172548"/>
            <a:ext cx="3125652" cy="802237"/>
          </a:xfrm>
        </p:spPr>
        <p:txBody>
          <a:bodyPr anchor="b">
            <a:normAutofit/>
          </a:bodyPr>
          <a:lstStyle>
            <a:lvl1pPr marL="0" indent="0">
              <a:lnSpc>
                <a:spcPct val="100000"/>
              </a:lnSpc>
              <a:buNone/>
              <a:defRPr sz="22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63822" y="2971035"/>
            <a:ext cx="3125652" cy="2484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solidFill>
                <a:srgbClr val="394A58"/>
              </a:solidFill>
            </a:endParaRPr>
          </a:p>
        </p:txBody>
      </p:sp>
      <p:sp>
        <p:nvSpPr>
          <p:cNvPr id="8" name="Footer Placeholder 7"/>
          <p:cNvSpPr>
            <a:spLocks noGrp="1"/>
          </p:cNvSpPr>
          <p:nvPr>
            <p:ph type="ftr" sz="quarter" idx="11"/>
          </p:nvPr>
        </p:nvSpPr>
        <p:spPr/>
        <p:txBody>
          <a:bodyPr/>
          <a:lstStyle/>
          <a:p>
            <a:pPr>
              <a:defRPr/>
            </a:pPr>
            <a:endParaRPr lang="en-GB">
              <a:solidFill>
                <a:srgbClr val="394A58"/>
              </a:solidFill>
            </a:endParaRPr>
          </a:p>
        </p:txBody>
      </p:sp>
      <p:sp>
        <p:nvSpPr>
          <p:cNvPr id="9" name="Slide Number Placeholder 8"/>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09261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solidFill>
                <a:srgbClr val="394A58"/>
              </a:solidFill>
            </a:endParaRPr>
          </a:p>
        </p:txBody>
      </p:sp>
      <p:sp>
        <p:nvSpPr>
          <p:cNvPr id="4" name="Footer Placeholder 3"/>
          <p:cNvSpPr>
            <a:spLocks noGrp="1"/>
          </p:cNvSpPr>
          <p:nvPr>
            <p:ph type="ftr" sz="quarter" idx="11"/>
          </p:nvPr>
        </p:nvSpPr>
        <p:spPr/>
        <p:txBody>
          <a:bodyPr/>
          <a:lstStyle/>
          <a:p>
            <a:pPr>
              <a:defRPr/>
            </a:pPr>
            <a:endParaRPr lang="en-GB">
              <a:solidFill>
                <a:srgbClr val="394A58"/>
              </a:solidFill>
            </a:endParaRPr>
          </a:p>
        </p:txBody>
      </p:sp>
      <p:sp>
        <p:nvSpPr>
          <p:cNvPr id="5" name="Slide Number Placeholder 4"/>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125460" y="643464"/>
            <a:ext cx="6574536" cy="155448"/>
          </a:xfrm>
          <a:prstGeom prst="rect">
            <a:avLst/>
          </a:prstGeom>
          <a:noFill/>
          <a:ln>
            <a:noFill/>
          </a:ln>
        </p:spPr>
      </p:pic>
    </p:spTree>
    <p:extLst>
      <p:ext uri="{BB962C8B-B14F-4D97-AF65-F5344CB8AC3E}">
        <p14:creationId xmlns:p14="http://schemas.microsoft.com/office/powerpoint/2010/main" val="360047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srgbClr val="394A58"/>
              </a:solidFill>
            </a:endParaRPr>
          </a:p>
        </p:txBody>
      </p:sp>
      <p:sp>
        <p:nvSpPr>
          <p:cNvPr id="3" name="Footer Placeholder 2"/>
          <p:cNvSpPr>
            <a:spLocks noGrp="1"/>
          </p:cNvSpPr>
          <p:nvPr>
            <p:ph type="ftr" sz="quarter" idx="11"/>
          </p:nvPr>
        </p:nvSpPr>
        <p:spPr/>
        <p:txBody>
          <a:bodyPr/>
          <a:lstStyle/>
          <a:p>
            <a:pPr>
              <a:defRPr/>
            </a:pPr>
            <a:endParaRPr lang="en-GB">
              <a:solidFill>
                <a:srgbClr val="394A58"/>
              </a:solidFill>
            </a:endParaRPr>
          </a:p>
        </p:txBody>
      </p:sp>
      <p:sp>
        <p:nvSpPr>
          <p:cNvPr id="4" name="Slide Number Placeholder 3"/>
          <p:cNvSpPr>
            <a:spLocks noGrp="1"/>
          </p:cNvSpPr>
          <p:nvPr>
            <p:ph type="sldNum" sz="quarter" idx="12"/>
          </p:nvPr>
        </p:nvSpPr>
        <p:spPr/>
        <p:txBody>
          <a:body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spTree>
    <p:extLst>
      <p:ext uri="{BB962C8B-B14F-4D97-AF65-F5344CB8AC3E}">
        <p14:creationId xmlns:p14="http://schemas.microsoft.com/office/powerpoint/2010/main" val="3765138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jp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1139" y="157163"/>
            <a:ext cx="8289925" cy="725487"/>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en-US"/>
              <a:t>Click to edit Master title style</a:t>
            </a:r>
            <a:endParaRPr lang="en-GB"/>
          </a:p>
        </p:txBody>
      </p:sp>
      <p:sp>
        <p:nvSpPr>
          <p:cNvPr id="4" name="Date Placeholder 3"/>
          <p:cNvSpPr>
            <a:spLocks noGrp="1"/>
          </p:cNvSpPr>
          <p:nvPr>
            <p:ph type="dt" sz="half" idx="2"/>
          </p:nvPr>
        </p:nvSpPr>
        <p:spPr>
          <a:xfrm>
            <a:off x="220663" y="6415090"/>
            <a:ext cx="2133600" cy="365125"/>
          </a:xfrm>
          <a:prstGeom prst="rect">
            <a:avLst/>
          </a:prstGeom>
        </p:spPr>
        <p:txBody>
          <a:bodyPr vert="horz" lIns="91435" tIns="45717" rIns="91435" bIns="45717" rtlCol="0" anchor="ctr"/>
          <a:lstStyle>
            <a:lvl1pPr algn="l" defTabSz="685760" fontAlgn="auto">
              <a:spcBef>
                <a:spcPts val="0"/>
              </a:spcBef>
              <a:spcAft>
                <a:spcPts val="0"/>
              </a:spcAft>
              <a:defRPr sz="600">
                <a:solidFill>
                  <a:schemeClr val="tx2"/>
                </a:solidFill>
                <a:latin typeface="+mn-lt"/>
                <a:cs typeface="+mn-cs"/>
              </a:defRPr>
            </a:lvl1pPr>
          </a:lstStyle>
          <a:p>
            <a:pPr>
              <a:defRPr/>
            </a:pPr>
            <a:endParaRPr lang="en-GB">
              <a:solidFill>
                <a:srgbClr val="394A58"/>
              </a:solidFill>
            </a:endParaRPr>
          </a:p>
        </p:txBody>
      </p:sp>
      <p:sp>
        <p:nvSpPr>
          <p:cNvPr id="5" name="Footer Placeholder 4"/>
          <p:cNvSpPr>
            <a:spLocks noGrp="1"/>
          </p:cNvSpPr>
          <p:nvPr>
            <p:ph type="ftr" sz="quarter" idx="3"/>
          </p:nvPr>
        </p:nvSpPr>
        <p:spPr>
          <a:xfrm>
            <a:off x="3124200" y="6415090"/>
            <a:ext cx="2895600" cy="365125"/>
          </a:xfrm>
          <a:prstGeom prst="rect">
            <a:avLst/>
          </a:prstGeom>
        </p:spPr>
        <p:txBody>
          <a:bodyPr vert="horz" lIns="91435" tIns="45717" rIns="91435" bIns="45717" rtlCol="0" anchor="ctr"/>
          <a:lstStyle>
            <a:lvl1pPr algn="ctr" defTabSz="685760" fontAlgn="auto">
              <a:spcBef>
                <a:spcPts val="0"/>
              </a:spcBef>
              <a:spcAft>
                <a:spcPts val="0"/>
              </a:spcAft>
              <a:defRPr sz="600">
                <a:solidFill>
                  <a:schemeClr val="tx2"/>
                </a:solidFill>
                <a:latin typeface="+mn-lt"/>
                <a:cs typeface="+mn-cs"/>
              </a:defRPr>
            </a:lvl1pPr>
          </a:lstStyle>
          <a:p>
            <a:pPr>
              <a:defRPr/>
            </a:pPr>
            <a:endParaRPr lang="en-GB">
              <a:solidFill>
                <a:srgbClr val="394A58"/>
              </a:solidFill>
            </a:endParaRPr>
          </a:p>
        </p:txBody>
      </p:sp>
      <p:sp>
        <p:nvSpPr>
          <p:cNvPr id="6" name="Slide Number Placeholder 5"/>
          <p:cNvSpPr>
            <a:spLocks noGrp="1"/>
          </p:cNvSpPr>
          <p:nvPr>
            <p:ph type="sldNum" sz="quarter" idx="4"/>
          </p:nvPr>
        </p:nvSpPr>
        <p:spPr>
          <a:xfrm>
            <a:off x="7845426" y="6415090"/>
            <a:ext cx="1062038" cy="365125"/>
          </a:xfrm>
          <a:prstGeom prst="rect">
            <a:avLst/>
          </a:prstGeom>
        </p:spPr>
        <p:txBody>
          <a:bodyPr vert="horz" lIns="91435" tIns="45717" rIns="91435" bIns="45717" rtlCol="0" anchor="ctr"/>
          <a:lstStyle>
            <a:lvl1pPr algn="r" defTabSz="685760" fontAlgn="auto">
              <a:spcBef>
                <a:spcPts val="0"/>
              </a:spcBef>
              <a:spcAft>
                <a:spcPts val="0"/>
              </a:spcAft>
              <a:defRPr sz="600">
                <a:solidFill>
                  <a:schemeClr val="tx2"/>
                </a:solidFill>
                <a:latin typeface="+mn-lt"/>
                <a:cs typeface="+mn-cs"/>
              </a:defRPr>
            </a:lvl1pPr>
          </a:lstStyle>
          <a:p>
            <a:pPr>
              <a:defRPr/>
            </a:pPr>
            <a:fld id="{C6BD2DC1-DFFD-46B6-9660-7FB7F7EADEFA}" type="slidenum">
              <a:rPr lang="en-GB">
                <a:solidFill>
                  <a:srgbClr val="394A58"/>
                </a:solidFill>
              </a:rPr>
              <a:pPr>
                <a:defRPr/>
              </a:pPr>
              <a:t>‹#›</a:t>
            </a:fld>
            <a:endParaRPr lang="en-GB" dirty="0">
              <a:solidFill>
                <a:srgbClr val="394A58"/>
              </a:solidFill>
            </a:endParaRPr>
          </a:p>
        </p:txBody>
      </p:sp>
      <p:sp>
        <p:nvSpPr>
          <p:cNvPr id="1031" name="Text Placeholder 13"/>
          <p:cNvSpPr>
            <a:spLocks noGrp="1"/>
          </p:cNvSpPr>
          <p:nvPr>
            <p:ph type="body" idx="1"/>
          </p:nvPr>
        </p:nvSpPr>
        <p:spPr bwMode="auto">
          <a:xfrm>
            <a:off x="298450" y="1704976"/>
            <a:ext cx="82296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Lst>
  <p:transition/>
  <p:hf hdr="0" ftr="0" dt="0"/>
  <p:txStyles>
    <p:titleStyle>
      <a:lvl1pPr algn="l" defTabSz="684610" rtl="0" eaLnBrk="0" fontAlgn="base" hangingPunct="0">
        <a:spcBef>
          <a:spcPct val="0"/>
        </a:spcBef>
        <a:spcAft>
          <a:spcPct val="0"/>
        </a:spcAft>
        <a:defRPr lang="en-GB" sz="2700" kern="1200" dirty="0">
          <a:solidFill>
            <a:schemeClr val="accent1"/>
          </a:solidFill>
          <a:latin typeface="+mj-lt"/>
          <a:ea typeface="+mj-ea"/>
          <a:cs typeface="+mj-cs"/>
        </a:defRPr>
      </a:lvl1pPr>
      <a:lvl2pPr algn="l" defTabSz="684610" rtl="0" eaLnBrk="0" fontAlgn="base" hangingPunct="0">
        <a:spcBef>
          <a:spcPct val="0"/>
        </a:spcBef>
        <a:spcAft>
          <a:spcPct val="0"/>
        </a:spcAft>
        <a:defRPr sz="2700">
          <a:solidFill>
            <a:schemeClr val="accent1"/>
          </a:solidFill>
          <a:latin typeface="Arial" charset="0"/>
        </a:defRPr>
      </a:lvl2pPr>
      <a:lvl3pPr algn="l" defTabSz="684610" rtl="0" eaLnBrk="0" fontAlgn="base" hangingPunct="0">
        <a:spcBef>
          <a:spcPct val="0"/>
        </a:spcBef>
        <a:spcAft>
          <a:spcPct val="0"/>
        </a:spcAft>
        <a:defRPr sz="2700">
          <a:solidFill>
            <a:schemeClr val="accent1"/>
          </a:solidFill>
          <a:latin typeface="Arial" charset="0"/>
        </a:defRPr>
      </a:lvl3pPr>
      <a:lvl4pPr algn="l" defTabSz="684610" rtl="0" eaLnBrk="0" fontAlgn="base" hangingPunct="0">
        <a:spcBef>
          <a:spcPct val="0"/>
        </a:spcBef>
        <a:spcAft>
          <a:spcPct val="0"/>
        </a:spcAft>
        <a:defRPr sz="2700">
          <a:solidFill>
            <a:schemeClr val="accent1"/>
          </a:solidFill>
          <a:latin typeface="Arial" charset="0"/>
        </a:defRPr>
      </a:lvl4pPr>
      <a:lvl5pPr algn="l" defTabSz="684610" rtl="0" eaLnBrk="0" fontAlgn="base" hangingPunct="0">
        <a:spcBef>
          <a:spcPct val="0"/>
        </a:spcBef>
        <a:spcAft>
          <a:spcPct val="0"/>
        </a:spcAft>
        <a:defRPr sz="2700">
          <a:solidFill>
            <a:schemeClr val="accent1"/>
          </a:solidFill>
          <a:latin typeface="Arial" charset="0"/>
        </a:defRPr>
      </a:lvl5pPr>
      <a:lvl6pPr marL="342900" algn="l" defTabSz="684610" rtl="0" fontAlgn="base">
        <a:spcBef>
          <a:spcPct val="0"/>
        </a:spcBef>
        <a:spcAft>
          <a:spcPct val="0"/>
        </a:spcAft>
        <a:defRPr sz="2700">
          <a:solidFill>
            <a:schemeClr val="accent1"/>
          </a:solidFill>
          <a:latin typeface="Arial" charset="0"/>
        </a:defRPr>
      </a:lvl6pPr>
      <a:lvl7pPr marL="685800" algn="l" defTabSz="684610" rtl="0" fontAlgn="base">
        <a:spcBef>
          <a:spcPct val="0"/>
        </a:spcBef>
        <a:spcAft>
          <a:spcPct val="0"/>
        </a:spcAft>
        <a:defRPr sz="2700">
          <a:solidFill>
            <a:schemeClr val="accent1"/>
          </a:solidFill>
          <a:latin typeface="Arial" charset="0"/>
        </a:defRPr>
      </a:lvl7pPr>
      <a:lvl8pPr marL="1028700" algn="l" defTabSz="684610" rtl="0" fontAlgn="base">
        <a:spcBef>
          <a:spcPct val="0"/>
        </a:spcBef>
        <a:spcAft>
          <a:spcPct val="0"/>
        </a:spcAft>
        <a:defRPr sz="2700">
          <a:solidFill>
            <a:schemeClr val="accent1"/>
          </a:solidFill>
          <a:latin typeface="Arial" charset="0"/>
        </a:defRPr>
      </a:lvl8pPr>
      <a:lvl9pPr marL="1371600" algn="l" defTabSz="684610" rtl="0" fontAlgn="base">
        <a:spcBef>
          <a:spcPct val="0"/>
        </a:spcBef>
        <a:spcAft>
          <a:spcPct val="0"/>
        </a:spcAft>
        <a:defRPr sz="2700">
          <a:solidFill>
            <a:schemeClr val="accent1"/>
          </a:solidFill>
          <a:latin typeface="Arial" charset="0"/>
        </a:defRPr>
      </a:lvl9pPr>
    </p:titleStyle>
    <p:bodyStyle>
      <a:lvl1pPr algn="l" defTabSz="684610" rtl="0" eaLnBrk="0" fontAlgn="base" hangingPunct="0">
        <a:lnSpc>
          <a:spcPct val="90000"/>
        </a:lnSpc>
        <a:spcBef>
          <a:spcPts val="900"/>
        </a:spcBef>
        <a:spcAft>
          <a:spcPct val="0"/>
        </a:spcAft>
        <a:buFont typeface="Arial" charset="0"/>
        <a:defRPr lang="en-US" sz="1800" kern="1200" dirty="0">
          <a:solidFill>
            <a:schemeClr val="tx2"/>
          </a:solidFill>
          <a:latin typeface="+mn-lt"/>
          <a:ea typeface="+mn-ea"/>
          <a:cs typeface="+mn-cs"/>
        </a:defRPr>
      </a:lvl1pPr>
      <a:lvl2pPr marL="198835" indent="-198835" algn="l" defTabSz="684610" rtl="0" eaLnBrk="0" fontAlgn="base" hangingPunct="0">
        <a:lnSpc>
          <a:spcPct val="90000"/>
        </a:lnSpc>
        <a:spcBef>
          <a:spcPts val="675"/>
        </a:spcBef>
        <a:spcAft>
          <a:spcPct val="0"/>
        </a:spcAft>
        <a:buSzPct val="80000"/>
        <a:buFont typeface="Arial" charset="0"/>
        <a:buChar char="●"/>
        <a:defRPr lang="en-US" sz="1500" kern="1200" dirty="0">
          <a:solidFill>
            <a:schemeClr val="tx2"/>
          </a:solidFill>
          <a:latin typeface="+mn-lt"/>
          <a:ea typeface="+mn-ea"/>
          <a:cs typeface="+mn-cs"/>
        </a:defRPr>
      </a:lvl2pPr>
      <a:lvl3pPr marL="400050" indent="-195263" algn="l" defTabSz="684610" rtl="0" eaLnBrk="0" fontAlgn="base" hangingPunct="0">
        <a:lnSpc>
          <a:spcPct val="90000"/>
        </a:lnSpc>
        <a:spcBef>
          <a:spcPts val="600"/>
        </a:spcBef>
        <a:spcAft>
          <a:spcPct val="0"/>
        </a:spcAft>
        <a:buFont typeface="Tahoma" pitchFamily="34" charset="0"/>
        <a:buChar char="–"/>
        <a:defRPr lang="en-US" kern="1200" dirty="0">
          <a:solidFill>
            <a:schemeClr val="tx2"/>
          </a:solidFill>
          <a:latin typeface="+mn-lt"/>
          <a:ea typeface="+mn-ea"/>
          <a:cs typeface="+mn-cs"/>
        </a:defRPr>
      </a:lvl3pPr>
      <a:lvl4pPr marL="616744" indent="-214313" algn="l" defTabSz="684610" rtl="0" eaLnBrk="0" fontAlgn="base" hangingPunct="0">
        <a:lnSpc>
          <a:spcPct val="90000"/>
        </a:lnSpc>
        <a:spcBef>
          <a:spcPts val="600"/>
        </a:spcBef>
        <a:spcAft>
          <a:spcPct val="0"/>
        </a:spcAft>
        <a:buFont typeface="Arial" charset="0"/>
        <a:buChar char="●"/>
        <a:defRPr lang="en-US" sz="1200" kern="1200" dirty="0">
          <a:solidFill>
            <a:schemeClr val="tx2"/>
          </a:solidFill>
          <a:latin typeface="+mn-lt"/>
          <a:ea typeface="+mn-ea"/>
          <a:cs typeface="+mn-cs"/>
        </a:defRPr>
      </a:lvl4pPr>
      <a:lvl5pPr marL="807244" indent="-188119" algn="l" defTabSz="684610" rtl="0" eaLnBrk="0" fontAlgn="base" hangingPunct="0">
        <a:lnSpc>
          <a:spcPct val="90000"/>
        </a:lnSpc>
        <a:spcBef>
          <a:spcPts val="600"/>
        </a:spcBef>
        <a:spcAft>
          <a:spcPct val="0"/>
        </a:spcAft>
        <a:buFont typeface="Arial" charset="0"/>
        <a:buChar char="»"/>
        <a:defRPr lang="en-GB" sz="1200" kern="1200" dirty="0">
          <a:solidFill>
            <a:schemeClr val="tx2"/>
          </a:solidFill>
          <a:latin typeface="+mn-lt"/>
          <a:ea typeface="+mn-ea"/>
          <a:cs typeface="+mn-cs"/>
        </a:defRPr>
      </a:lvl5pPr>
      <a:lvl6pPr marL="1885838" indent="-171440"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7" indent="-171440"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7" indent="-171440"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77" indent="-171440" algn="l" defTabSz="68576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0" rtl="0" eaLnBrk="1" latinLnBrk="0" hangingPunct="1">
        <a:defRPr sz="1350" kern="1200">
          <a:solidFill>
            <a:schemeClr val="tx1"/>
          </a:solidFill>
          <a:latin typeface="+mn-lt"/>
          <a:ea typeface="+mn-ea"/>
          <a:cs typeface="+mn-cs"/>
        </a:defRPr>
      </a:lvl1pPr>
      <a:lvl2pPr marL="342880" algn="l" defTabSz="685760" rtl="0" eaLnBrk="1" latinLnBrk="0" hangingPunct="1">
        <a:defRPr sz="1350" kern="1200">
          <a:solidFill>
            <a:schemeClr val="tx1"/>
          </a:solidFill>
          <a:latin typeface="+mn-lt"/>
          <a:ea typeface="+mn-ea"/>
          <a:cs typeface="+mn-cs"/>
        </a:defRPr>
      </a:lvl2pPr>
      <a:lvl3pPr marL="685760" algn="l" defTabSz="685760" rtl="0" eaLnBrk="1" latinLnBrk="0" hangingPunct="1">
        <a:defRPr sz="1350" kern="1200">
          <a:solidFill>
            <a:schemeClr val="tx1"/>
          </a:solidFill>
          <a:latin typeface="+mn-lt"/>
          <a:ea typeface="+mn-ea"/>
          <a:cs typeface="+mn-cs"/>
        </a:defRPr>
      </a:lvl3pPr>
      <a:lvl4pPr marL="1028639" algn="l" defTabSz="685760" rtl="0" eaLnBrk="1" latinLnBrk="0" hangingPunct="1">
        <a:defRPr sz="1350" kern="1200">
          <a:solidFill>
            <a:schemeClr val="tx1"/>
          </a:solidFill>
          <a:latin typeface="+mn-lt"/>
          <a:ea typeface="+mn-ea"/>
          <a:cs typeface="+mn-cs"/>
        </a:defRPr>
      </a:lvl4pPr>
      <a:lvl5pPr marL="1371518" algn="l" defTabSz="685760" rtl="0" eaLnBrk="1" latinLnBrk="0" hangingPunct="1">
        <a:defRPr sz="1350" kern="1200">
          <a:solidFill>
            <a:schemeClr val="tx1"/>
          </a:solidFill>
          <a:latin typeface="+mn-lt"/>
          <a:ea typeface="+mn-ea"/>
          <a:cs typeface="+mn-cs"/>
        </a:defRPr>
      </a:lvl5pPr>
      <a:lvl6pPr marL="1714398" algn="l" defTabSz="685760" rtl="0" eaLnBrk="1" latinLnBrk="0" hangingPunct="1">
        <a:defRPr sz="1350" kern="1200">
          <a:solidFill>
            <a:schemeClr val="tx1"/>
          </a:solidFill>
          <a:latin typeface="+mn-lt"/>
          <a:ea typeface="+mn-ea"/>
          <a:cs typeface="+mn-cs"/>
        </a:defRPr>
      </a:lvl6pPr>
      <a:lvl7pPr marL="2057277" algn="l" defTabSz="685760" rtl="0" eaLnBrk="1" latinLnBrk="0" hangingPunct="1">
        <a:defRPr sz="1350" kern="1200">
          <a:solidFill>
            <a:schemeClr val="tx1"/>
          </a:solidFill>
          <a:latin typeface="+mn-lt"/>
          <a:ea typeface="+mn-ea"/>
          <a:cs typeface="+mn-cs"/>
        </a:defRPr>
      </a:lvl7pPr>
      <a:lvl8pPr marL="2400157" algn="l" defTabSz="685760" rtl="0" eaLnBrk="1" latinLnBrk="0" hangingPunct="1">
        <a:defRPr sz="1350" kern="1200">
          <a:solidFill>
            <a:schemeClr val="tx1"/>
          </a:solidFill>
          <a:latin typeface="+mn-lt"/>
          <a:ea typeface="+mn-ea"/>
          <a:cs typeface="+mn-cs"/>
        </a:defRPr>
      </a:lvl8pPr>
      <a:lvl9pPr marL="2743036" algn="l" defTabSz="68576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a:xfrm>
            <a:off x="0" y="6119854"/>
            <a:ext cx="9144000" cy="742950"/>
          </a:xfrm>
          <a:prstGeom prst="rect">
            <a:avLst/>
          </a:prstGeom>
        </p:spPr>
      </p:pic>
      <p:sp>
        <p:nvSpPr>
          <p:cNvPr id="12" name="Rectangle 11"/>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21005"/>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28684" y="956172"/>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28684" y="2167385"/>
            <a:ext cx="6571343" cy="32886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21309" y="330371"/>
            <a:ext cx="2368292" cy="304938"/>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GB">
              <a:solidFill>
                <a:srgbClr val="394A58"/>
              </a:solidFill>
            </a:endParaRPr>
          </a:p>
        </p:txBody>
      </p:sp>
      <p:sp>
        <p:nvSpPr>
          <p:cNvPr id="5" name="Footer Placeholder 4"/>
          <p:cNvSpPr>
            <a:spLocks noGrp="1"/>
          </p:cNvSpPr>
          <p:nvPr>
            <p:ph type="ftr" sz="quarter" idx="3"/>
          </p:nvPr>
        </p:nvSpPr>
        <p:spPr>
          <a:xfrm>
            <a:off x="1128684" y="329308"/>
            <a:ext cx="3388498"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GB">
              <a:solidFill>
                <a:srgbClr val="394A58"/>
              </a:solidFill>
            </a:endParaRPr>
          </a:p>
        </p:txBody>
      </p:sp>
      <p:sp>
        <p:nvSpPr>
          <p:cNvPr id="6" name="Slide Number Placeholder 5"/>
          <p:cNvSpPr>
            <a:spLocks noGrp="1"/>
          </p:cNvSpPr>
          <p:nvPr>
            <p:ph type="sldNum" sz="quarter" idx="4"/>
          </p:nvPr>
        </p:nvSpPr>
        <p:spPr>
          <a:xfrm>
            <a:off x="6893728" y="131730"/>
            <a:ext cx="795746" cy="503578"/>
          </a:xfrm>
          <a:prstGeom prst="rect">
            <a:avLst/>
          </a:prstGeom>
        </p:spPr>
        <p:txBody>
          <a:bodyPr vert="horz" lIns="91440" tIns="45720" rIns="91440" bIns="45720" rtlCol="0" anchor="t"/>
          <a:lstStyle>
            <a:lvl1pPr algn="r">
              <a:defRPr sz="2800">
                <a:solidFill>
                  <a:schemeClr val="accent1"/>
                </a:solidFill>
              </a:defRPr>
            </a:lvl1pPr>
          </a:lstStyle>
          <a:p>
            <a:pPr>
              <a:defRPr/>
            </a:pPr>
            <a:fld id="{C6BD2DC1-DFFD-46B6-9660-7FB7F7EADEFA}" type="slidenum">
              <a:rPr lang="en-GB" smtClean="0">
                <a:solidFill>
                  <a:srgbClr val="394A58"/>
                </a:solidFill>
              </a:rPr>
              <a:pPr>
                <a:defRPr/>
              </a:pPr>
              <a:t>‹#›</a:t>
            </a:fld>
            <a:endParaRPr lang="en-GB" dirty="0">
              <a:solidFill>
                <a:srgbClr val="394A58"/>
              </a:solidFill>
            </a:endParaRPr>
          </a:p>
        </p:txBody>
      </p:sp>
    </p:spTree>
    <p:extLst>
      <p:ext uri="{BB962C8B-B14F-4D97-AF65-F5344CB8AC3E}">
        <p14:creationId xmlns:p14="http://schemas.microsoft.com/office/powerpoint/2010/main" val="3888612260"/>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Lst>
  <p:hf hdr="0" ftr="0" dt="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2.jpeg"/><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4.wmf"/><Relationship Id="rId4" Type="http://schemas.openxmlformats.org/officeDocument/2006/relationships/diagramLayout" Target="../diagrams/layout4.xml"/><Relationship Id="rId9"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6.wmf"/></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gi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jpe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6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customXml" Target="../ink/ink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75.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image" Target="../media/image79.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700.png"/></Relationships>
</file>

<file path=ppt/slides/_rels/slide6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2.xml"/><Relationship Id="rId1" Type="http://schemas.openxmlformats.org/officeDocument/2006/relationships/slideLayout" Target="../slideLayouts/slideLayout15.xml"/><Relationship Id="rId6" Type="http://schemas.openxmlformats.org/officeDocument/2006/relationships/image" Target="../media/image82.png"/><Relationship Id="rId5" Type="http://schemas.openxmlformats.org/officeDocument/2006/relationships/image" Target="../media/image86.png"/><Relationship Id="rId4" Type="http://schemas.openxmlformats.org/officeDocument/2006/relationships/image" Target="../media/image8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15.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7.wmf"/><Relationship Id="rId5" Type="http://schemas.openxmlformats.org/officeDocument/2006/relationships/oleObject" Target="../embeddings/oleObject2.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GB"/>
              <a:t>Good Practices in Finite Element Analysis (FEA)</a:t>
            </a:r>
            <a:endParaRPr lang="en-GB" dirty="0"/>
          </a:p>
        </p:txBody>
      </p:sp>
      <p:sp>
        <p:nvSpPr>
          <p:cNvPr id="9" name="Text Placeholder 8"/>
          <p:cNvSpPr>
            <a:spLocks noGrp="1"/>
          </p:cNvSpPr>
          <p:nvPr>
            <p:ph type="body" sz="quarter" idx="10"/>
          </p:nvPr>
        </p:nvSpPr>
        <p:spPr/>
        <p:txBody>
          <a:bodyPr/>
          <a:lstStyle/>
          <a:p>
            <a:pPr marL="0" indent="0">
              <a:buNone/>
            </a:pPr>
            <a:r>
              <a:rPr lang="en-GB" dirty="0" err="1"/>
              <a:t>Dr.</a:t>
            </a:r>
            <a:r>
              <a:rPr lang="en-GB" dirty="0"/>
              <a:t> Mahdi Damghani (2022-2023)</a:t>
            </a:r>
          </a:p>
        </p:txBody>
      </p:sp>
      <p:sp>
        <p:nvSpPr>
          <p:cNvPr id="18" name="Slide Number Placeholder 17">
            <a:extLst>
              <a:ext uri="{FF2B5EF4-FFF2-40B4-BE49-F238E27FC236}">
                <a16:creationId xmlns:a16="http://schemas.microsoft.com/office/drawing/2014/main" id="{2A38B45D-7C6E-48FD-9446-858BBCEE5688}"/>
              </a:ext>
            </a:extLst>
          </p:cNvPr>
          <p:cNvSpPr>
            <a:spLocks noGrp="1"/>
          </p:cNvSpPr>
          <p:nvPr>
            <p:ph type="sldNum" sz="quarter" idx="4"/>
          </p:nvPr>
        </p:nvSpPr>
        <p:spPr/>
        <p:txBody>
          <a:bodyPr/>
          <a:lstStyle/>
          <a:p>
            <a:fld id="{64A0697F-D92A-44AE-9631-4DF4FB2C44EF}" type="slidenum">
              <a:rPr lang="en-GB" smtClean="0"/>
              <a:pPr/>
              <a:t>1</a:t>
            </a:fld>
            <a:endParaRPr lang="en-GB"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165C-F992-4A54-B65C-F3F9CD211395}"/>
              </a:ext>
            </a:extLst>
          </p:cNvPr>
          <p:cNvSpPr>
            <a:spLocks noGrp="1"/>
          </p:cNvSpPr>
          <p:nvPr>
            <p:ph type="title"/>
          </p:nvPr>
        </p:nvSpPr>
        <p:spPr/>
        <p:txBody>
          <a:bodyPr/>
          <a:lstStyle/>
          <a:p>
            <a:r>
              <a:rPr lang="en-GB" dirty="0"/>
              <a:t>Analysis type </a:t>
            </a:r>
            <a:r>
              <a:rPr lang="en-GB" sz="2000" dirty="0"/>
              <a:t>(nonlinear)</a:t>
            </a:r>
          </a:p>
        </p:txBody>
      </p:sp>
      <p:sp>
        <p:nvSpPr>
          <p:cNvPr id="3" name="Slide Number Placeholder 2">
            <a:extLst>
              <a:ext uri="{FF2B5EF4-FFF2-40B4-BE49-F238E27FC236}">
                <a16:creationId xmlns:a16="http://schemas.microsoft.com/office/drawing/2014/main" id="{9AFCEC56-97F3-44F0-B1DF-88F3CC2E9A10}"/>
              </a:ext>
            </a:extLst>
          </p:cNvPr>
          <p:cNvSpPr>
            <a:spLocks noGrp="1"/>
          </p:cNvSpPr>
          <p:nvPr>
            <p:ph type="sldNum" sz="quarter" idx="12"/>
          </p:nvPr>
        </p:nvSpPr>
        <p:spPr/>
        <p:txBody>
          <a:bodyPr/>
          <a:lstStyle/>
          <a:p>
            <a:fld id="{64A0697F-D92A-44AE-9631-4DF4FB2C44EF}" type="slidenum">
              <a:rPr lang="en-GB" smtClean="0"/>
              <a:pPr/>
              <a:t>10</a:t>
            </a:fld>
            <a:endParaRPr lang="en-GB" dirty="0"/>
          </a:p>
        </p:txBody>
      </p:sp>
      <p:graphicFrame>
        <p:nvGraphicFramePr>
          <p:cNvPr id="5" name="Content Placeholder 4">
            <a:extLst>
              <a:ext uri="{FF2B5EF4-FFF2-40B4-BE49-F238E27FC236}">
                <a16:creationId xmlns:a16="http://schemas.microsoft.com/office/drawing/2014/main" id="{FF3D2FF3-7413-4F13-87D9-40F51C7E211E}"/>
              </a:ext>
            </a:extLst>
          </p:cNvPr>
          <p:cNvGraphicFramePr>
            <a:graphicFrameLocks noGrp="1"/>
          </p:cNvGraphicFramePr>
          <p:nvPr>
            <p:ph sz="quarter" idx="13"/>
            <p:extLst>
              <p:ext uri="{D42A27DB-BD31-4B8C-83A1-F6EECF244321}">
                <p14:modId xmlns:p14="http://schemas.microsoft.com/office/powerpoint/2010/main" val="742282626"/>
              </p:ext>
            </p:extLst>
          </p:nvPr>
        </p:nvGraphicFramePr>
        <p:xfrm>
          <a:off x="307975" y="1449658"/>
          <a:ext cx="8543925" cy="4598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xplosion: 8 Points 5">
            <a:extLst>
              <a:ext uri="{FF2B5EF4-FFF2-40B4-BE49-F238E27FC236}">
                <a16:creationId xmlns:a16="http://schemas.microsoft.com/office/drawing/2014/main" id="{E22BF1E0-01A0-4501-A78E-9538F9B24E80}"/>
              </a:ext>
            </a:extLst>
          </p:cNvPr>
          <p:cNvSpPr/>
          <p:nvPr/>
        </p:nvSpPr>
        <p:spPr>
          <a:xfrm>
            <a:off x="2707763" y="3092104"/>
            <a:ext cx="3715964" cy="2976026"/>
          </a:xfrm>
          <a:prstGeom prst="irregularSeal1">
            <a:avLst/>
          </a:prstGeom>
          <a:solidFill>
            <a:schemeClr val="tx1"/>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Stress strain curve is polynomial</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A761ACE3-1B7D-4166-BFB5-DE60C87C4E26}"/>
                  </a:ext>
                </a:extLst>
              </p14:cNvPr>
              <p14:cNvContentPartPr/>
              <p14:nvPr/>
            </p14:nvContentPartPr>
            <p14:xfrm>
              <a:off x="9833290" y="6823358"/>
              <a:ext cx="37800" cy="33120"/>
            </p14:xfrm>
          </p:contentPart>
        </mc:Choice>
        <mc:Fallback xmlns="">
          <p:pic>
            <p:nvPicPr>
              <p:cNvPr id="4" name="Ink 3">
                <a:extLst>
                  <a:ext uri="{FF2B5EF4-FFF2-40B4-BE49-F238E27FC236}">
                    <a16:creationId xmlns:a16="http://schemas.microsoft.com/office/drawing/2014/main" id="{A761ACE3-1B7D-4166-BFB5-DE60C87C4E26}"/>
                  </a:ext>
                </a:extLst>
              </p:cNvPr>
              <p:cNvPicPr/>
              <p:nvPr/>
            </p:nvPicPr>
            <p:blipFill>
              <a:blip r:embed="rId9"/>
              <a:stretch>
                <a:fillRect/>
              </a:stretch>
            </p:blipFill>
            <p:spPr>
              <a:xfrm>
                <a:off x="9815650" y="6805718"/>
                <a:ext cx="73440" cy="68760"/>
              </a:xfrm>
              <a:prstGeom prst="rect">
                <a:avLst/>
              </a:prstGeom>
            </p:spPr>
          </p:pic>
        </mc:Fallback>
      </mc:AlternateContent>
      <p:sp>
        <p:nvSpPr>
          <p:cNvPr id="8" name="Explosion: 8 Points 7">
            <a:extLst>
              <a:ext uri="{FF2B5EF4-FFF2-40B4-BE49-F238E27FC236}">
                <a16:creationId xmlns:a16="http://schemas.microsoft.com/office/drawing/2014/main" id="{6456DFC1-C3AA-4B34-B4BD-B157D2EBD5AA}"/>
              </a:ext>
            </a:extLst>
          </p:cNvPr>
          <p:cNvSpPr/>
          <p:nvPr/>
        </p:nvSpPr>
        <p:spPr>
          <a:xfrm>
            <a:off x="36035" y="3170586"/>
            <a:ext cx="2992606" cy="2819062"/>
          </a:xfrm>
          <a:prstGeom prst="irregularSeal1">
            <a:avLst/>
          </a:prstGeom>
          <a:solidFill>
            <a:schemeClr val="tx1"/>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Stiffness is changing due to change in displacement</a:t>
            </a:r>
          </a:p>
        </p:txBody>
      </p:sp>
      <p:sp>
        <p:nvSpPr>
          <p:cNvPr id="9" name="Explosion: 8 Points 8">
            <a:extLst>
              <a:ext uri="{FF2B5EF4-FFF2-40B4-BE49-F238E27FC236}">
                <a16:creationId xmlns:a16="http://schemas.microsoft.com/office/drawing/2014/main" id="{638FFD99-51D4-45EF-B543-089E84D8760E}"/>
              </a:ext>
            </a:extLst>
          </p:cNvPr>
          <p:cNvSpPr/>
          <p:nvPr/>
        </p:nvSpPr>
        <p:spPr>
          <a:xfrm>
            <a:off x="6206610" y="3170586"/>
            <a:ext cx="2992606" cy="2819062"/>
          </a:xfrm>
          <a:prstGeom prst="irregularSeal1">
            <a:avLst/>
          </a:prstGeom>
          <a:solidFill>
            <a:schemeClr val="tx1"/>
          </a:solidFill>
          <a:ln>
            <a:noFill/>
          </a:ln>
          <a:scene3d>
            <a:camera prst="orthographicFront"/>
            <a:lightRig rig="threePt" dir="t"/>
          </a:scene3d>
          <a:sp3d>
            <a:bevelT w="101600" prst="riblet"/>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Stiffness is changing due to change in displacement</a:t>
            </a:r>
          </a:p>
        </p:txBody>
      </p:sp>
      <p:sp>
        <p:nvSpPr>
          <p:cNvPr id="10" name="Explosion: 8 Points 9">
            <a:extLst>
              <a:ext uri="{FF2B5EF4-FFF2-40B4-BE49-F238E27FC236}">
                <a16:creationId xmlns:a16="http://schemas.microsoft.com/office/drawing/2014/main" id="{A97B4DC3-BF89-4715-BEBB-2B9198156639}"/>
              </a:ext>
            </a:extLst>
          </p:cNvPr>
          <p:cNvSpPr/>
          <p:nvPr/>
        </p:nvSpPr>
        <p:spPr>
          <a:xfrm>
            <a:off x="1602101" y="653878"/>
            <a:ext cx="6083124" cy="2819062"/>
          </a:xfrm>
          <a:prstGeom prst="irregularSeal1">
            <a:avLst/>
          </a:prstGeom>
          <a:solidFill>
            <a:schemeClr val="tx1"/>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Deals with true stress &amp; strain as opposed to engineering stress &amp; strain</a:t>
            </a:r>
          </a:p>
        </p:txBody>
      </p:sp>
    </p:spTree>
    <p:extLst>
      <p:ext uri="{BB962C8B-B14F-4D97-AF65-F5344CB8AC3E}">
        <p14:creationId xmlns:p14="http://schemas.microsoft.com/office/powerpoint/2010/main" val="298251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(nonlinear)</a:t>
            </a:r>
            <a:r>
              <a:rPr lang="en-GB" dirty="0"/>
              <a:t> </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11</a:t>
            </a:fld>
            <a:endParaRPr lang="en-GB" dirty="0"/>
          </a:p>
        </p:txBody>
      </p:sp>
      <p:sp>
        <p:nvSpPr>
          <p:cNvPr id="4" name="Content Placeholder 3"/>
          <p:cNvSpPr>
            <a:spLocks noGrp="1"/>
          </p:cNvSpPr>
          <p:nvPr>
            <p:ph sz="quarter" idx="13"/>
          </p:nvPr>
        </p:nvSpPr>
        <p:spPr/>
        <p:txBody>
          <a:bodyPr/>
          <a:lstStyle/>
          <a:p>
            <a:r>
              <a:rPr lang="en-GB" dirty="0"/>
              <a:t>Material nonlinearity; </a:t>
            </a:r>
          </a:p>
        </p:txBody>
      </p:sp>
      <p:pic>
        <p:nvPicPr>
          <p:cNvPr id="5" name="Picture 4"/>
          <p:cNvPicPr>
            <a:picLocks noChangeAspect="1"/>
          </p:cNvPicPr>
          <p:nvPr/>
        </p:nvPicPr>
        <p:blipFill>
          <a:blip r:embed="rId2"/>
          <a:stretch>
            <a:fillRect/>
          </a:stretch>
        </p:blipFill>
        <p:spPr>
          <a:xfrm>
            <a:off x="939367" y="2271712"/>
            <a:ext cx="6955835" cy="3002252"/>
          </a:xfrm>
          <a:prstGeom prst="rect">
            <a:avLst/>
          </a:prstGeom>
          <a:ln>
            <a:solidFill>
              <a:schemeClr val="tx1"/>
            </a:solidFill>
          </a:ln>
        </p:spPr>
      </p:pic>
    </p:spTree>
    <p:extLst>
      <p:ext uri="{BB962C8B-B14F-4D97-AF65-F5344CB8AC3E}">
        <p14:creationId xmlns:p14="http://schemas.microsoft.com/office/powerpoint/2010/main" val="222090857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F687-3764-4842-B256-92D4263B5003}"/>
              </a:ext>
            </a:extLst>
          </p:cNvPr>
          <p:cNvSpPr>
            <a:spLocks noGrp="1"/>
          </p:cNvSpPr>
          <p:nvPr>
            <p:ph type="title"/>
          </p:nvPr>
        </p:nvSpPr>
        <p:spPr/>
        <p:txBody>
          <a:bodyPr/>
          <a:lstStyle/>
          <a:p>
            <a:r>
              <a:rPr lang="en-GB" dirty="0"/>
              <a:t>Analysis type</a:t>
            </a:r>
          </a:p>
        </p:txBody>
      </p:sp>
      <p:pic>
        <p:nvPicPr>
          <p:cNvPr id="6" name="Picture 2" descr="http://www.dsitechnologies.co.in/images/NEiComposites_Interface1.jpg"/>
          <p:cNvPicPr>
            <a:picLocks noChangeAspect="1" noChangeArrowheads="1"/>
          </p:cNvPicPr>
          <p:nvPr/>
        </p:nvPicPr>
        <p:blipFill>
          <a:blip r:embed="rId2"/>
          <a:srcRect/>
          <a:stretch>
            <a:fillRect/>
          </a:stretch>
        </p:blipFill>
        <p:spPr bwMode="auto">
          <a:xfrm>
            <a:off x="46067" y="32383"/>
            <a:ext cx="3229580" cy="1732946"/>
          </a:xfrm>
          <a:prstGeom prst="rect">
            <a:avLst/>
          </a:prstGeom>
          <a:noFill/>
        </p:spPr>
      </p:pic>
      <p:sp>
        <p:nvSpPr>
          <p:cNvPr id="3" name="Slide Number Placeholder 2">
            <a:extLst>
              <a:ext uri="{FF2B5EF4-FFF2-40B4-BE49-F238E27FC236}">
                <a16:creationId xmlns:a16="http://schemas.microsoft.com/office/drawing/2014/main" id="{E1F3377B-FAFA-49B1-871E-9CD623C5FA6D}"/>
              </a:ext>
            </a:extLst>
          </p:cNvPr>
          <p:cNvSpPr>
            <a:spLocks noGrp="1"/>
          </p:cNvSpPr>
          <p:nvPr>
            <p:ph type="sldNum" sz="quarter" idx="12"/>
          </p:nvPr>
        </p:nvSpPr>
        <p:spPr/>
        <p:txBody>
          <a:bodyPr/>
          <a:lstStyle/>
          <a:p>
            <a:fld id="{64A0697F-D92A-44AE-9631-4DF4FB2C44EF}" type="slidenum">
              <a:rPr lang="en-GB" smtClean="0"/>
              <a:pPr/>
              <a:t>12</a:t>
            </a:fld>
            <a:endParaRPr lang="en-GB" dirty="0"/>
          </a:p>
        </p:txBody>
      </p:sp>
      <p:graphicFrame>
        <p:nvGraphicFramePr>
          <p:cNvPr id="8" name="Content Placeholder 4">
            <a:extLst>
              <a:ext uri="{FF2B5EF4-FFF2-40B4-BE49-F238E27FC236}">
                <a16:creationId xmlns:a16="http://schemas.microsoft.com/office/drawing/2014/main" id="{A37F44F1-CC22-4848-AA08-A871C3DDC42A}"/>
              </a:ext>
            </a:extLst>
          </p:cNvPr>
          <p:cNvGraphicFramePr>
            <a:graphicFrameLocks/>
          </p:cNvGraphicFramePr>
          <p:nvPr>
            <p:extLst>
              <p:ext uri="{D42A27DB-BD31-4B8C-83A1-F6EECF244321}">
                <p14:modId xmlns:p14="http://schemas.microsoft.com/office/powerpoint/2010/main" val="2621024219"/>
              </p:ext>
            </p:extLst>
          </p:nvPr>
        </p:nvGraphicFramePr>
        <p:xfrm>
          <a:off x="881984" y="2081721"/>
          <a:ext cx="7263049" cy="3856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http://i1.ytimg.com/vi/hrfcROMz2II/mqdefault.jpg"/>
          <p:cNvPicPr>
            <a:picLocks noChangeAspect="1" noChangeArrowheads="1"/>
          </p:cNvPicPr>
          <p:nvPr/>
        </p:nvPicPr>
        <p:blipFill>
          <a:blip r:embed="rId8"/>
          <a:srcRect/>
          <a:stretch>
            <a:fillRect/>
          </a:stretch>
        </p:blipFill>
        <p:spPr bwMode="auto">
          <a:xfrm>
            <a:off x="5781965" y="32072"/>
            <a:ext cx="3334328" cy="1733569"/>
          </a:xfrm>
          <a:prstGeom prst="rect">
            <a:avLst/>
          </a:prstGeom>
          <a:noFill/>
        </p:spPr>
      </p:pic>
      <p:graphicFrame>
        <p:nvGraphicFramePr>
          <p:cNvPr id="9" name="Object 8">
            <a:extLst>
              <a:ext uri="{FF2B5EF4-FFF2-40B4-BE49-F238E27FC236}">
                <a16:creationId xmlns:a16="http://schemas.microsoft.com/office/drawing/2014/main" id="{18B19CC4-A957-46D0-B43A-2851A65E042F}"/>
              </a:ext>
            </a:extLst>
          </p:cNvPr>
          <p:cNvGraphicFramePr>
            <a:graphicFrameLocks noChangeAspect="1"/>
          </p:cNvGraphicFramePr>
          <p:nvPr>
            <p:extLst>
              <p:ext uri="{D42A27DB-BD31-4B8C-83A1-F6EECF244321}">
                <p14:modId xmlns:p14="http://schemas.microsoft.com/office/powerpoint/2010/main" val="1089186985"/>
              </p:ext>
            </p:extLst>
          </p:nvPr>
        </p:nvGraphicFramePr>
        <p:xfrm>
          <a:off x="2889606" y="808636"/>
          <a:ext cx="3135549" cy="1181458"/>
        </p:xfrm>
        <a:graphic>
          <a:graphicData uri="http://schemas.openxmlformats.org/presentationml/2006/ole">
            <mc:AlternateContent xmlns:mc="http://schemas.openxmlformats.org/markup-compatibility/2006">
              <mc:Choice xmlns:v="urn:schemas-microsoft-com:vml" Requires="v">
                <p:oleObj name="Equation" r:id="rId9" imgW="1688760" imgH="660240" progId="Equation.DSMT4">
                  <p:embed/>
                </p:oleObj>
              </mc:Choice>
              <mc:Fallback>
                <p:oleObj name="Equation" r:id="rId9" imgW="1688760" imgH="660240" progId="Equation.DSMT4">
                  <p:embed/>
                  <p:pic>
                    <p:nvPicPr>
                      <p:cNvPr id="0" name=""/>
                      <p:cNvPicPr/>
                      <p:nvPr/>
                    </p:nvPicPr>
                    <p:blipFill>
                      <a:blip r:embed="rId10"/>
                      <a:stretch>
                        <a:fillRect/>
                      </a:stretch>
                    </p:blipFill>
                    <p:spPr>
                      <a:xfrm>
                        <a:off x="2889606" y="808636"/>
                        <a:ext cx="3135549" cy="1181458"/>
                      </a:xfrm>
                      <a:prstGeom prst="rect">
                        <a:avLst/>
                      </a:prstGeom>
                      <a:solidFill>
                        <a:srgbClr val="FFFF00"/>
                      </a:solidFill>
                      <a:ln w="34925">
                        <a:solidFill>
                          <a:schemeClr val="bg1">
                            <a:lumMod val="50000"/>
                          </a:schemeClr>
                        </a:solidFill>
                      </a:ln>
                    </p:spPr>
                  </p:pic>
                </p:oleObj>
              </mc:Fallback>
            </mc:AlternateContent>
          </a:graphicData>
        </a:graphic>
      </p:graphicFrame>
    </p:spTree>
    <p:extLst>
      <p:ext uri="{BB962C8B-B14F-4D97-AF65-F5344CB8AC3E}">
        <p14:creationId xmlns:p14="http://schemas.microsoft.com/office/powerpoint/2010/main" val="4055065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(dynamic)</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13</a:t>
            </a:fld>
            <a:endParaRPr lang="en-GB" dirty="0"/>
          </a:p>
        </p:txBody>
      </p:sp>
      <p:sp>
        <p:nvSpPr>
          <p:cNvPr id="4" name="Content Placeholder 3"/>
          <p:cNvSpPr>
            <a:spLocks noGrp="1"/>
          </p:cNvSpPr>
          <p:nvPr>
            <p:ph sz="quarter" idx="13"/>
          </p:nvPr>
        </p:nvSpPr>
        <p:spPr/>
        <p:txBody>
          <a:bodyPr/>
          <a:lstStyle/>
          <a:p>
            <a:r>
              <a:rPr lang="en-GB" dirty="0"/>
              <a:t>Dynamic analysis vs. static analysis;</a:t>
            </a:r>
          </a:p>
          <a:p>
            <a:pPr lvl="1"/>
            <a:endParaRPr lang="en-GB" dirty="0"/>
          </a:p>
        </p:txBody>
      </p:sp>
      <p:pic>
        <p:nvPicPr>
          <p:cNvPr id="5" name="Picture 4"/>
          <p:cNvPicPr>
            <a:picLocks noChangeAspect="1"/>
          </p:cNvPicPr>
          <p:nvPr/>
        </p:nvPicPr>
        <p:blipFill>
          <a:blip r:embed="rId2"/>
          <a:stretch>
            <a:fillRect/>
          </a:stretch>
        </p:blipFill>
        <p:spPr>
          <a:xfrm>
            <a:off x="1078001" y="2466975"/>
            <a:ext cx="7003126" cy="2169680"/>
          </a:xfrm>
          <a:prstGeom prst="rect">
            <a:avLst/>
          </a:prstGeom>
          <a:ln>
            <a:solidFill>
              <a:schemeClr val="tx1"/>
            </a:solidFill>
          </a:ln>
        </p:spPr>
      </p:pic>
      <p:graphicFrame>
        <p:nvGraphicFramePr>
          <p:cNvPr id="6" name="Object 5">
            <a:extLst>
              <a:ext uri="{FF2B5EF4-FFF2-40B4-BE49-F238E27FC236}">
                <a16:creationId xmlns:a16="http://schemas.microsoft.com/office/drawing/2014/main" id="{18B19CC4-A957-46D0-B43A-2851A65E042F}"/>
              </a:ext>
            </a:extLst>
          </p:cNvPr>
          <p:cNvGraphicFramePr>
            <a:graphicFrameLocks noChangeAspect="1"/>
          </p:cNvGraphicFramePr>
          <p:nvPr>
            <p:extLst>
              <p:ext uri="{D42A27DB-BD31-4B8C-83A1-F6EECF244321}">
                <p14:modId xmlns:p14="http://schemas.microsoft.com/office/powerpoint/2010/main" val="2884617969"/>
              </p:ext>
            </p:extLst>
          </p:nvPr>
        </p:nvGraphicFramePr>
        <p:xfrm>
          <a:off x="1078001" y="2400011"/>
          <a:ext cx="3135313" cy="454025"/>
        </p:xfrm>
        <a:graphic>
          <a:graphicData uri="http://schemas.openxmlformats.org/presentationml/2006/ole">
            <mc:AlternateContent xmlns:mc="http://schemas.openxmlformats.org/markup-compatibility/2006">
              <mc:Choice xmlns:v="urn:schemas-microsoft-com:vml" Requires="v">
                <p:oleObj name="Equation" r:id="rId3" imgW="1688760" imgH="253800" progId="Equation.DSMT4">
                  <p:embed/>
                </p:oleObj>
              </mc:Choice>
              <mc:Fallback>
                <p:oleObj name="Equation" r:id="rId3" imgW="1688760" imgH="253800" progId="Equation.DSMT4">
                  <p:embed/>
                  <p:pic>
                    <p:nvPicPr>
                      <p:cNvPr id="9" name="Object 8">
                        <a:extLst>
                          <a:ext uri="{FF2B5EF4-FFF2-40B4-BE49-F238E27FC236}">
                            <a16:creationId xmlns:a16="http://schemas.microsoft.com/office/drawing/2014/main" id="{18B19CC4-A957-46D0-B43A-2851A65E042F}"/>
                          </a:ext>
                        </a:extLst>
                      </p:cNvPr>
                      <p:cNvPicPr/>
                      <p:nvPr/>
                    </p:nvPicPr>
                    <p:blipFill>
                      <a:blip r:embed="rId4"/>
                      <a:stretch>
                        <a:fillRect/>
                      </a:stretch>
                    </p:blipFill>
                    <p:spPr>
                      <a:xfrm>
                        <a:off x="1078001" y="2400011"/>
                        <a:ext cx="3135313" cy="454025"/>
                      </a:xfrm>
                      <a:prstGeom prst="rect">
                        <a:avLst/>
                      </a:prstGeom>
                      <a:solidFill>
                        <a:srgbClr val="FFFF00"/>
                      </a:solidFill>
                      <a:ln w="9525">
                        <a:solidFill>
                          <a:schemeClr val="tx1"/>
                        </a:solidFill>
                      </a:ln>
                    </p:spPr>
                  </p:pic>
                </p:oleObj>
              </mc:Fallback>
            </mc:AlternateContent>
          </a:graphicData>
        </a:graphic>
      </p:graphicFrame>
    </p:spTree>
    <p:extLst>
      <p:ext uri="{BB962C8B-B14F-4D97-AF65-F5344CB8AC3E}">
        <p14:creationId xmlns:p14="http://schemas.microsoft.com/office/powerpoint/2010/main" val="1515180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3F72-29E3-4B6C-B233-C0518400A923}"/>
              </a:ext>
            </a:extLst>
          </p:cNvPr>
          <p:cNvSpPr>
            <a:spLocks noGrp="1"/>
          </p:cNvSpPr>
          <p:nvPr>
            <p:ph type="title"/>
          </p:nvPr>
        </p:nvSpPr>
        <p:spPr/>
        <p:txBody>
          <a:bodyPr/>
          <a:lstStyle/>
          <a:p>
            <a:r>
              <a:rPr lang="en-GB" dirty="0"/>
              <a:t>Analysis type </a:t>
            </a:r>
            <a:r>
              <a:rPr lang="en-GB" sz="2000" dirty="0"/>
              <a:t>(buckling)</a:t>
            </a:r>
          </a:p>
        </p:txBody>
      </p:sp>
      <p:sp>
        <p:nvSpPr>
          <p:cNvPr id="3" name="Slide Number Placeholder 2">
            <a:extLst>
              <a:ext uri="{FF2B5EF4-FFF2-40B4-BE49-F238E27FC236}">
                <a16:creationId xmlns:a16="http://schemas.microsoft.com/office/drawing/2014/main" id="{B0FEE4A3-39D7-4881-98BD-B8D43E79DF69}"/>
              </a:ext>
            </a:extLst>
          </p:cNvPr>
          <p:cNvSpPr>
            <a:spLocks noGrp="1"/>
          </p:cNvSpPr>
          <p:nvPr>
            <p:ph type="sldNum" sz="quarter" idx="12"/>
          </p:nvPr>
        </p:nvSpPr>
        <p:spPr/>
        <p:txBody>
          <a:bodyPr/>
          <a:lstStyle/>
          <a:p>
            <a:fld id="{64A0697F-D92A-44AE-9631-4DF4FB2C44EF}" type="slidenum">
              <a:rPr lang="en-GB" smtClean="0"/>
              <a:pPr/>
              <a:t>14</a:t>
            </a:fld>
            <a:endParaRPr lang="en-GB" dirty="0"/>
          </a:p>
        </p:txBody>
      </p:sp>
      <p:sp>
        <p:nvSpPr>
          <p:cNvPr id="4" name="Content Placeholder 3">
            <a:extLst>
              <a:ext uri="{FF2B5EF4-FFF2-40B4-BE49-F238E27FC236}">
                <a16:creationId xmlns:a16="http://schemas.microsoft.com/office/drawing/2014/main" id="{6CB0B7CB-6FD7-4EC9-9F22-F3FD4E356A15}"/>
              </a:ext>
            </a:extLst>
          </p:cNvPr>
          <p:cNvSpPr>
            <a:spLocks noGrp="1"/>
          </p:cNvSpPr>
          <p:nvPr>
            <p:ph sz="quarter" idx="13"/>
          </p:nvPr>
        </p:nvSpPr>
        <p:spPr>
          <a:xfrm>
            <a:off x="307975" y="1436447"/>
            <a:ext cx="4818208" cy="4599787"/>
          </a:xfrm>
        </p:spPr>
        <p:txBody>
          <a:bodyPr/>
          <a:lstStyle/>
          <a:p>
            <a:r>
              <a:rPr lang="en-GB" sz="2400" dirty="0"/>
              <a:t>Buckling (Eigenvalue analysis)</a:t>
            </a:r>
          </a:p>
          <a:p>
            <a:pPr lvl="1"/>
            <a:r>
              <a:rPr lang="en-GB" dirty="0"/>
              <a:t>For compressive loads only;</a:t>
            </a:r>
          </a:p>
          <a:p>
            <a:pPr lvl="1"/>
            <a:r>
              <a:rPr lang="en-GB" dirty="0"/>
              <a:t>Slender beams and sheet metal parts;</a:t>
            </a:r>
          </a:p>
          <a:p>
            <a:pPr lvl="1"/>
            <a:r>
              <a:rPr lang="en-GB" dirty="0"/>
              <a:t>The output is critical buckling load.</a:t>
            </a:r>
          </a:p>
          <a:p>
            <a:pPr lvl="1"/>
            <a:endParaRPr lang="en-GB" dirty="0"/>
          </a:p>
        </p:txBody>
      </p:sp>
      <p:pic>
        <p:nvPicPr>
          <p:cNvPr id="5" name="Picture 4"/>
          <p:cNvPicPr>
            <a:picLocks noChangeAspect="1"/>
          </p:cNvPicPr>
          <p:nvPr/>
        </p:nvPicPr>
        <p:blipFill>
          <a:blip r:embed="rId2"/>
          <a:stretch>
            <a:fillRect/>
          </a:stretch>
        </p:blipFill>
        <p:spPr>
          <a:xfrm>
            <a:off x="5193553" y="1436447"/>
            <a:ext cx="3657600" cy="2371725"/>
          </a:xfrm>
          <a:prstGeom prst="rect">
            <a:avLst/>
          </a:prstGeom>
          <a:ln>
            <a:solidFill>
              <a:schemeClr val="tx1"/>
            </a:solidFill>
          </a:ln>
        </p:spPr>
      </p:pic>
    </p:spTree>
    <p:extLst>
      <p:ext uri="{BB962C8B-B14F-4D97-AF65-F5344CB8AC3E}">
        <p14:creationId xmlns:p14="http://schemas.microsoft.com/office/powerpoint/2010/main" val="4211873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9330-7449-4E97-8B12-BB90272CD4A2}"/>
              </a:ext>
            </a:extLst>
          </p:cNvPr>
          <p:cNvSpPr>
            <a:spLocks noGrp="1"/>
          </p:cNvSpPr>
          <p:nvPr>
            <p:ph type="title"/>
          </p:nvPr>
        </p:nvSpPr>
        <p:spPr/>
        <p:txBody>
          <a:bodyPr/>
          <a:lstStyle/>
          <a:p>
            <a:r>
              <a:rPr lang="en-GB" dirty="0"/>
              <a:t>Analysis type </a:t>
            </a:r>
            <a:r>
              <a:rPr lang="en-GB" sz="2000" dirty="0"/>
              <a:t>(buckling)</a:t>
            </a:r>
          </a:p>
        </p:txBody>
      </p:sp>
      <p:sp>
        <p:nvSpPr>
          <p:cNvPr id="3" name="Slide Number Placeholder 2">
            <a:extLst>
              <a:ext uri="{FF2B5EF4-FFF2-40B4-BE49-F238E27FC236}">
                <a16:creationId xmlns:a16="http://schemas.microsoft.com/office/drawing/2014/main" id="{A4926E81-B55A-4DFD-B0A9-011A9C3DD50F}"/>
              </a:ext>
            </a:extLst>
          </p:cNvPr>
          <p:cNvSpPr>
            <a:spLocks noGrp="1"/>
          </p:cNvSpPr>
          <p:nvPr>
            <p:ph type="sldNum" sz="quarter" idx="12"/>
          </p:nvPr>
        </p:nvSpPr>
        <p:spPr/>
        <p:txBody>
          <a:bodyPr/>
          <a:lstStyle/>
          <a:p>
            <a:fld id="{64A0697F-D92A-44AE-9631-4DF4FB2C44EF}" type="slidenum">
              <a:rPr lang="en-GB" smtClean="0"/>
              <a:pPr/>
              <a:t>15</a:t>
            </a:fld>
            <a:endParaRPr lang="en-GB" dirty="0"/>
          </a:p>
        </p:txBody>
      </p:sp>
      <p:pic>
        <p:nvPicPr>
          <p:cNvPr id="5" name="Content Placeholder 4">
            <a:extLst>
              <a:ext uri="{FF2B5EF4-FFF2-40B4-BE49-F238E27FC236}">
                <a16:creationId xmlns:a16="http://schemas.microsoft.com/office/drawing/2014/main" id="{11FE9150-E7A6-4F65-9D68-287F00CF948E}"/>
              </a:ext>
            </a:extLst>
          </p:cNvPr>
          <p:cNvPicPr>
            <a:picLocks noGrp="1" noChangeAspect="1"/>
          </p:cNvPicPr>
          <p:nvPr>
            <p:ph sz="quarter" idx="13"/>
          </p:nvPr>
        </p:nvPicPr>
        <p:blipFill>
          <a:blip r:embed="rId2"/>
          <a:stretch>
            <a:fillRect/>
          </a:stretch>
        </p:blipFill>
        <p:spPr>
          <a:xfrm>
            <a:off x="483697" y="1362799"/>
            <a:ext cx="8192481" cy="4598987"/>
          </a:xfrm>
          <a:prstGeom prst="rect">
            <a:avLst/>
          </a:prstGeom>
          <a:ln>
            <a:solidFill>
              <a:schemeClr val="tx1"/>
            </a:solidFill>
          </a:ln>
        </p:spPr>
      </p:pic>
    </p:spTree>
    <p:extLst>
      <p:ext uri="{BB962C8B-B14F-4D97-AF65-F5344CB8AC3E}">
        <p14:creationId xmlns:p14="http://schemas.microsoft.com/office/powerpoint/2010/main" val="336416059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(fatigue)</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16</a:t>
            </a:fld>
            <a:endParaRPr lang="en-GB" dirty="0"/>
          </a:p>
        </p:txBody>
      </p:sp>
      <p:graphicFrame>
        <p:nvGraphicFramePr>
          <p:cNvPr id="10" name="Content Placeholder 4">
            <a:extLst>
              <a:ext uri="{FF2B5EF4-FFF2-40B4-BE49-F238E27FC236}">
                <a16:creationId xmlns:a16="http://schemas.microsoft.com/office/drawing/2014/main" id="{A37F44F1-CC22-4848-AA08-A871C3DDC42A}"/>
              </a:ext>
            </a:extLst>
          </p:cNvPr>
          <p:cNvGraphicFramePr>
            <a:graphicFrameLocks noGrp="1"/>
          </p:cNvGraphicFramePr>
          <p:nvPr>
            <p:ph sz="quarter" idx="13"/>
            <p:extLst>
              <p:ext uri="{D42A27DB-BD31-4B8C-83A1-F6EECF244321}">
                <p14:modId xmlns:p14="http://schemas.microsoft.com/office/powerpoint/2010/main" val="1799892094"/>
              </p:ext>
            </p:extLst>
          </p:nvPr>
        </p:nvGraphicFramePr>
        <p:xfrm>
          <a:off x="1554885" y="2586182"/>
          <a:ext cx="6065116" cy="2867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ular Callout 7"/>
          <p:cNvSpPr/>
          <p:nvPr/>
        </p:nvSpPr>
        <p:spPr>
          <a:xfrm>
            <a:off x="73893" y="1270134"/>
            <a:ext cx="2520000" cy="1080000"/>
          </a:xfrm>
          <a:prstGeom prst="wedgeRectCallout">
            <a:avLst>
              <a:gd name="adj1" fmla="val 96902"/>
              <a:gd name="adj2" fmla="val 128387"/>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latin typeface="Arial" panose="020B0604020202020204" pitchFamily="34" charset="0"/>
                <a:cs typeface="Arial" panose="020B0604020202020204" pitchFamily="34" charset="0"/>
              </a:rPr>
              <a:t>The progressive and localised structural damage that occurs when a material is subjected to cyclic loading.</a:t>
            </a:r>
          </a:p>
        </p:txBody>
      </p:sp>
      <p:sp>
        <p:nvSpPr>
          <p:cNvPr id="9" name="Rectangular Callout 8"/>
          <p:cNvSpPr/>
          <p:nvPr/>
        </p:nvSpPr>
        <p:spPr>
          <a:xfrm>
            <a:off x="6549803" y="1270134"/>
            <a:ext cx="2520000" cy="1080000"/>
          </a:xfrm>
          <a:prstGeom prst="wedgeRectCallout">
            <a:avLst>
              <a:gd name="adj1" fmla="val -97497"/>
              <a:gd name="adj2" fmla="val 134423"/>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sz="1400" dirty="0">
                <a:latin typeface="Arial" panose="020B0604020202020204" pitchFamily="34" charset="0"/>
                <a:cs typeface="Arial" panose="020B0604020202020204" pitchFamily="34" charset="0"/>
              </a:rPr>
              <a:t>Nominal maximum stress values are less than the ultimate tensile stress limit, &amp; may be below the yield stress limit of the material.</a:t>
            </a:r>
          </a:p>
        </p:txBody>
      </p:sp>
    </p:spTree>
    <p:extLst>
      <p:ext uri="{BB962C8B-B14F-4D97-AF65-F5344CB8AC3E}">
        <p14:creationId xmlns:p14="http://schemas.microsoft.com/office/powerpoint/2010/main" val="3081317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(fatigue)</a:t>
            </a:r>
            <a:endParaRPr lang="en-GB" dirty="0"/>
          </a:p>
        </p:txBody>
      </p:sp>
      <p:sp>
        <p:nvSpPr>
          <p:cNvPr id="3" name="Slide Number Placeholder 2"/>
          <p:cNvSpPr>
            <a:spLocks noGrp="1"/>
          </p:cNvSpPr>
          <p:nvPr>
            <p:ph type="sldNum" sz="quarter" idx="12"/>
          </p:nvPr>
        </p:nvSpPr>
        <p:spPr/>
        <p:txBody>
          <a:bodyPr/>
          <a:lstStyle/>
          <a:p>
            <a:fld id="{64A0697F-D92A-44AE-9631-4DF4FB2C44EF}" type="slidenum">
              <a:rPr lang="en-GB" smtClean="0"/>
              <a:pPr/>
              <a:t>17</a:t>
            </a:fld>
            <a:endParaRPr lang="en-GB" dirty="0"/>
          </a:p>
        </p:txBody>
      </p:sp>
      <p:pic>
        <p:nvPicPr>
          <p:cNvPr id="5" name="Content Placeholder 4"/>
          <p:cNvPicPr>
            <a:picLocks noGrp="1" noChangeAspect="1"/>
          </p:cNvPicPr>
          <p:nvPr>
            <p:ph sz="quarter" idx="13"/>
          </p:nvPr>
        </p:nvPicPr>
        <p:blipFill>
          <a:blip r:embed="rId2"/>
          <a:stretch>
            <a:fillRect/>
          </a:stretch>
        </p:blipFill>
        <p:spPr>
          <a:xfrm>
            <a:off x="1660525" y="1716881"/>
            <a:ext cx="5838825" cy="4038600"/>
          </a:xfrm>
          <a:prstGeom prst="rect">
            <a:avLst/>
          </a:prstGeom>
          <a:ln>
            <a:solidFill>
              <a:schemeClr val="tx1"/>
            </a:solidFill>
          </a:ln>
        </p:spPr>
      </p:pic>
    </p:spTree>
    <p:extLst>
      <p:ext uri="{BB962C8B-B14F-4D97-AF65-F5344CB8AC3E}">
        <p14:creationId xmlns:p14="http://schemas.microsoft.com/office/powerpoint/2010/main" val="34175855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(optimisation)</a:t>
            </a:r>
            <a:r>
              <a:rPr lang="en-GB" dirty="0"/>
              <a:t> </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18</a:t>
            </a:fld>
            <a:endParaRPr lang="en-GB" dirty="0"/>
          </a:p>
        </p:txBody>
      </p:sp>
      <p:graphicFrame>
        <p:nvGraphicFramePr>
          <p:cNvPr id="8" name="Content Placeholder 4">
            <a:extLst>
              <a:ext uri="{FF2B5EF4-FFF2-40B4-BE49-F238E27FC236}">
                <a16:creationId xmlns:a16="http://schemas.microsoft.com/office/drawing/2014/main" id="{A37F44F1-CC22-4848-AA08-A871C3DDC42A}"/>
              </a:ext>
            </a:extLst>
          </p:cNvPr>
          <p:cNvGraphicFramePr>
            <a:graphicFrameLocks/>
          </p:cNvGraphicFramePr>
          <p:nvPr>
            <p:extLst>
              <p:ext uri="{D42A27DB-BD31-4B8C-83A1-F6EECF244321}">
                <p14:modId xmlns:p14="http://schemas.microsoft.com/office/powerpoint/2010/main" val="505072139"/>
              </p:ext>
            </p:extLst>
          </p:nvPr>
        </p:nvGraphicFramePr>
        <p:xfrm>
          <a:off x="1554885" y="2586182"/>
          <a:ext cx="6065116" cy="2867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ular Callout 9"/>
          <p:cNvSpPr/>
          <p:nvPr/>
        </p:nvSpPr>
        <p:spPr>
          <a:xfrm>
            <a:off x="7104348" y="1274617"/>
            <a:ext cx="1859571" cy="738910"/>
          </a:xfrm>
          <a:prstGeom prst="wedgeRectCallout">
            <a:avLst>
              <a:gd name="adj1" fmla="val -123436"/>
              <a:gd name="adj2" fmla="val 386211"/>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Usually restricted to only</a:t>
            </a:r>
          </a:p>
          <a:p>
            <a:r>
              <a:rPr lang="en-GB" sz="1200" dirty="0">
                <a:latin typeface="Arial" panose="020B0604020202020204" pitchFamily="34" charset="0"/>
                <a:cs typeface="Arial" panose="020B0604020202020204" pitchFamily="34" charset="0"/>
              </a:rPr>
              <a:t>linear static and normal</a:t>
            </a:r>
          </a:p>
          <a:p>
            <a:r>
              <a:rPr lang="en-GB" sz="1200" dirty="0">
                <a:latin typeface="Arial" panose="020B0604020202020204" pitchFamily="34" charset="0"/>
                <a:cs typeface="Arial" panose="020B0604020202020204" pitchFamily="34" charset="0"/>
              </a:rPr>
              <a:t>mode dynamics.</a:t>
            </a:r>
          </a:p>
        </p:txBody>
      </p:sp>
      <p:sp>
        <p:nvSpPr>
          <p:cNvPr id="9" name="Rectangular Callout 8"/>
          <p:cNvSpPr/>
          <p:nvPr/>
        </p:nvSpPr>
        <p:spPr>
          <a:xfrm>
            <a:off x="7104348" y="2260739"/>
            <a:ext cx="1859572" cy="814771"/>
          </a:xfrm>
          <a:prstGeom prst="wedgeRectCallout">
            <a:avLst>
              <a:gd name="adj1" fmla="val -81653"/>
              <a:gd name="adj2" fmla="val 219934"/>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Good tool for innovative</a:t>
            </a:r>
          </a:p>
          <a:p>
            <a:r>
              <a:rPr lang="en-GB" sz="1200" dirty="0">
                <a:latin typeface="Arial" panose="020B0604020202020204" pitchFamily="34" charset="0"/>
                <a:cs typeface="Arial" panose="020B0604020202020204" pitchFamily="34" charset="0"/>
              </a:rPr>
              <a:t>products (when the initial shape is not known or fixed).</a:t>
            </a:r>
          </a:p>
        </p:txBody>
      </p:sp>
      <p:sp>
        <p:nvSpPr>
          <p:cNvPr id="11" name="Rectangular Callout 10"/>
          <p:cNvSpPr/>
          <p:nvPr/>
        </p:nvSpPr>
        <p:spPr>
          <a:xfrm>
            <a:off x="7104347" y="3322722"/>
            <a:ext cx="1859572" cy="659200"/>
          </a:xfrm>
          <a:prstGeom prst="wedgeRectCallout">
            <a:avLst>
              <a:gd name="adj1" fmla="val -38573"/>
              <a:gd name="adj2" fmla="val 117562"/>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Software can give hints for the addition or removal of geometry.</a:t>
            </a:r>
          </a:p>
        </p:txBody>
      </p:sp>
      <p:sp>
        <p:nvSpPr>
          <p:cNvPr id="12" name="Rectangular Callout 11"/>
          <p:cNvSpPr/>
          <p:nvPr/>
        </p:nvSpPr>
        <p:spPr>
          <a:xfrm>
            <a:off x="80069" y="1288475"/>
            <a:ext cx="2090476" cy="1085269"/>
          </a:xfrm>
          <a:prstGeom prst="wedgeRectCallout">
            <a:avLst>
              <a:gd name="adj1" fmla="val 84224"/>
              <a:gd name="adj2" fmla="val 237274"/>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Optimization for geometry</a:t>
            </a:r>
          </a:p>
          <a:p>
            <a:r>
              <a:rPr lang="en-GB" sz="1200" dirty="0">
                <a:latin typeface="Arial" panose="020B0604020202020204" pitchFamily="34" charset="0"/>
                <a:cs typeface="Arial" panose="020B0604020202020204" pitchFamily="34" charset="0"/>
              </a:rPr>
              <a:t>parameters, work well at the individual component level rather than with complicated</a:t>
            </a:r>
          </a:p>
          <a:p>
            <a:r>
              <a:rPr lang="en-GB" sz="1200" dirty="0">
                <a:latin typeface="Arial" panose="020B0604020202020204" pitchFamily="34" charset="0"/>
                <a:cs typeface="Arial" panose="020B0604020202020204" pitchFamily="34" charset="0"/>
              </a:rPr>
              <a:t>assemblies.</a:t>
            </a:r>
          </a:p>
        </p:txBody>
      </p:sp>
      <p:sp>
        <p:nvSpPr>
          <p:cNvPr id="14" name="Rectangular Callout 13"/>
          <p:cNvSpPr/>
          <p:nvPr/>
        </p:nvSpPr>
        <p:spPr>
          <a:xfrm>
            <a:off x="80069" y="2528987"/>
            <a:ext cx="2090476" cy="1093045"/>
          </a:xfrm>
          <a:prstGeom prst="wedgeRectCallout">
            <a:avLst>
              <a:gd name="adj1" fmla="val 44382"/>
              <a:gd name="adj2" fmla="val 124293"/>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Software cannot add or</a:t>
            </a:r>
          </a:p>
          <a:p>
            <a:r>
              <a:rPr lang="en-GB" sz="1200" dirty="0">
                <a:latin typeface="Arial" panose="020B0604020202020204" pitchFamily="34" charset="0"/>
                <a:cs typeface="Arial" panose="020B0604020202020204" pitchFamily="34" charset="0"/>
              </a:rPr>
              <a:t>remove geometry on its own but can only play with pre-defined parameters within specified limits</a:t>
            </a:r>
          </a:p>
        </p:txBody>
      </p:sp>
    </p:spTree>
    <p:extLst>
      <p:ext uri="{BB962C8B-B14F-4D97-AF65-F5344CB8AC3E}">
        <p14:creationId xmlns:p14="http://schemas.microsoft.com/office/powerpoint/2010/main" val="3308257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Analysis type </a:t>
            </a:r>
            <a:r>
              <a:rPr lang="en-GB" sz="2000" dirty="0"/>
              <a:t>(optimisation)</a:t>
            </a:r>
          </a:p>
        </p:txBody>
      </p:sp>
      <p:sp>
        <p:nvSpPr>
          <p:cNvPr id="3" name="Slide Number Placeholder 2"/>
          <p:cNvSpPr>
            <a:spLocks noGrp="1"/>
          </p:cNvSpPr>
          <p:nvPr>
            <p:ph type="sldNum" sz="quarter" idx="12"/>
          </p:nvPr>
        </p:nvSpPr>
        <p:spPr/>
        <p:txBody>
          <a:bodyPr/>
          <a:lstStyle/>
          <a:p>
            <a:fld id="{64A0697F-D92A-44AE-9631-4DF4FB2C44EF}" type="slidenum">
              <a:rPr lang="en-GB" smtClean="0"/>
              <a:pPr/>
              <a:t>19</a:t>
            </a:fld>
            <a:endParaRPr lang="en-GB" dirty="0"/>
          </a:p>
        </p:txBody>
      </p:sp>
      <p:sp>
        <p:nvSpPr>
          <p:cNvPr id="10" name="Content Placeholder 9"/>
          <p:cNvSpPr>
            <a:spLocks noGrp="1"/>
          </p:cNvSpPr>
          <p:nvPr>
            <p:ph sz="quarter" idx="13"/>
          </p:nvPr>
        </p:nvSpPr>
        <p:spPr>
          <a:xfrm>
            <a:off x="307975" y="1436447"/>
            <a:ext cx="8543178" cy="2649707"/>
          </a:xfrm>
        </p:spPr>
        <p:txBody>
          <a:bodyPr>
            <a:normAutofit fontScale="77500" lnSpcReduction="20000"/>
          </a:bodyPr>
          <a:lstStyle/>
          <a:p>
            <a:r>
              <a:rPr lang="en-GB" dirty="0"/>
              <a:t>The design variable of a </a:t>
            </a:r>
            <a:r>
              <a:rPr lang="en-GB" b="1" i="1" dirty="0"/>
              <a:t>topology optimization </a:t>
            </a:r>
            <a:r>
              <a:rPr lang="en-GB" dirty="0"/>
              <a:t>is the elements density (figure below);</a:t>
            </a:r>
          </a:p>
          <a:p>
            <a:r>
              <a:rPr lang="en-GB" dirty="0"/>
              <a:t>The design variable of a </a:t>
            </a:r>
            <a:r>
              <a:rPr lang="en-GB" b="1" i="1" dirty="0"/>
              <a:t>size optimisation </a:t>
            </a:r>
            <a:r>
              <a:rPr lang="en-GB" dirty="0"/>
              <a:t>is the thickness of a sheet metal.</a:t>
            </a:r>
          </a:p>
          <a:p>
            <a:r>
              <a:rPr lang="en-GB" b="1" i="1" dirty="0"/>
              <a:t>Topography optimization </a:t>
            </a:r>
            <a:r>
              <a:rPr lang="en-GB" dirty="0"/>
              <a:t>is a special class of shape optimization, which can be used to change shapes of shell structures by introducing stamped beads for a better structural performance. </a:t>
            </a:r>
          </a:p>
        </p:txBody>
      </p:sp>
      <p:pic>
        <p:nvPicPr>
          <p:cNvPr id="11" name="Content Placeholder 4"/>
          <p:cNvPicPr>
            <a:picLocks noChangeAspect="1"/>
          </p:cNvPicPr>
          <p:nvPr/>
        </p:nvPicPr>
        <p:blipFill>
          <a:blip r:embed="rId2"/>
          <a:stretch>
            <a:fillRect/>
          </a:stretch>
        </p:blipFill>
        <p:spPr>
          <a:xfrm>
            <a:off x="499628" y="4086154"/>
            <a:ext cx="8176792" cy="1732755"/>
          </a:xfrm>
          <a:prstGeom prst="rect">
            <a:avLst/>
          </a:prstGeom>
          <a:ln>
            <a:solidFill>
              <a:schemeClr val="tx1"/>
            </a:solidFill>
          </a:ln>
        </p:spPr>
      </p:pic>
      <p:pic>
        <p:nvPicPr>
          <p:cNvPr id="4" name="Picture 3">
            <a:extLst>
              <a:ext uri="{FF2B5EF4-FFF2-40B4-BE49-F238E27FC236}">
                <a16:creationId xmlns:a16="http://schemas.microsoft.com/office/drawing/2014/main" id="{5FE212D4-7C61-4885-86F6-57E6C2E66790}"/>
              </a:ext>
            </a:extLst>
          </p:cNvPr>
          <p:cNvPicPr>
            <a:picLocks noChangeAspect="1"/>
          </p:cNvPicPr>
          <p:nvPr/>
        </p:nvPicPr>
        <p:blipFill rotWithShape="1">
          <a:blip r:embed="rId3"/>
          <a:srcRect l="6193" t="3421" r="2847" b="2438"/>
          <a:stretch/>
        </p:blipFill>
        <p:spPr>
          <a:xfrm>
            <a:off x="5911566" y="2575817"/>
            <a:ext cx="2492759" cy="2592804"/>
          </a:xfrm>
          <a:prstGeom prst="rect">
            <a:avLst/>
          </a:prstGeom>
          <a:ln>
            <a:solidFill>
              <a:schemeClr val="tx1"/>
            </a:solidFill>
          </a:ln>
        </p:spPr>
      </p:pic>
    </p:spTree>
    <p:extLst>
      <p:ext uri="{BB962C8B-B14F-4D97-AF65-F5344CB8AC3E}">
        <p14:creationId xmlns:p14="http://schemas.microsoft.com/office/powerpoint/2010/main" val="1256734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a:t>Learning Objectives</a:t>
            </a:r>
            <a:endParaRPr lang="en-GB" dirty="0"/>
          </a:p>
        </p:txBody>
      </p:sp>
      <p:sp>
        <p:nvSpPr>
          <p:cNvPr id="145" name="Rectangle 3"/>
          <p:cNvSpPr>
            <a:spLocks noGrp="1" noChangeArrowheads="1"/>
          </p:cNvSpPr>
          <p:nvPr>
            <p:ph sz="quarter" idx="13"/>
          </p:nvPr>
        </p:nvSpPr>
        <p:spPr/>
        <p:txBody>
          <a:bodyPr/>
          <a:lstStyle/>
          <a:p>
            <a:r>
              <a:rPr lang="en-GB"/>
              <a:t>Understanding of the pre-requisites to FEA</a:t>
            </a:r>
          </a:p>
          <a:p>
            <a:r>
              <a:rPr lang="en-GB"/>
              <a:t>Overview of the FEA build process</a:t>
            </a:r>
          </a:p>
          <a:p>
            <a:r>
              <a:rPr lang="en-GB"/>
              <a:t>Guidance on good practice in FEA</a:t>
            </a:r>
            <a:endParaRPr lang="en-GB" dirty="0"/>
          </a:p>
        </p:txBody>
      </p:sp>
      <p:sp>
        <p:nvSpPr>
          <p:cNvPr id="10" name="Slide Number Placeholder 9">
            <a:extLst>
              <a:ext uri="{FF2B5EF4-FFF2-40B4-BE49-F238E27FC236}">
                <a16:creationId xmlns:a16="http://schemas.microsoft.com/office/drawing/2014/main" id="{A7F54030-2F5F-41A4-8905-F67269C0A009}"/>
              </a:ext>
            </a:extLst>
          </p:cNvPr>
          <p:cNvSpPr>
            <a:spLocks noGrp="1"/>
          </p:cNvSpPr>
          <p:nvPr>
            <p:ph type="sldNum" sz="quarter" idx="12"/>
          </p:nvPr>
        </p:nvSpPr>
        <p:spPr/>
        <p:txBody>
          <a:bodyPr/>
          <a:lstStyle/>
          <a:p>
            <a:fld id="{64A0697F-D92A-44AE-9631-4DF4FB2C44EF}" type="slidenum">
              <a:rPr lang="en-GB" smtClean="0"/>
              <a:pPr/>
              <a:t>2</a:t>
            </a:fld>
            <a:endParaRPr lang="en-GB"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Geometry, Element Type and Mesh Density</a:t>
            </a:r>
          </a:p>
        </p:txBody>
      </p:sp>
      <p:sp>
        <p:nvSpPr>
          <p:cNvPr id="4" name="Content Placeholder 3"/>
          <p:cNvSpPr>
            <a:spLocks noGrp="1"/>
          </p:cNvSpPr>
          <p:nvPr>
            <p:ph sz="quarter" idx="13"/>
          </p:nvPr>
        </p:nvSpPr>
        <p:spPr/>
        <p:txBody>
          <a:bodyPr/>
          <a:lstStyle/>
          <a:p>
            <a:r>
              <a:rPr lang="en-GB" dirty="0"/>
              <a:t>Elements are defined by the following properties:</a:t>
            </a:r>
          </a:p>
          <a:p>
            <a:pPr lvl="1"/>
            <a:r>
              <a:rPr lang="en-GB" dirty="0"/>
              <a:t>Geometry (dimensionality)</a:t>
            </a:r>
          </a:p>
          <a:p>
            <a:pPr lvl="1"/>
            <a:r>
              <a:rPr lang="en-GB" dirty="0"/>
              <a:t>Structural behaviour (i.e. </a:t>
            </a:r>
            <a:r>
              <a:rPr lang="en-GB" dirty="0" err="1"/>
              <a:t>dof</a:t>
            </a:r>
            <a:r>
              <a:rPr lang="en-GB" dirty="0"/>
              <a:t>)</a:t>
            </a:r>
          </a:p>
          <a:p>
            <a:pPr lvl="1"/>
            <a:r>
              <a:rPr lang="en-GB" dirty="0"/>
              <a:t>Geometric order of the element</a:t>
            </a:r>
          </a:p>
          <a:p>
            <a:pPr lvl="1"/>
            <a:r>
              <a:rPr lang="en-GB" dirty="0"/>
              <a:t>Integration points</a:t>
            </a:r>
          </a:p>
          <a:p>
            <a:pPr lvl="1"/>
            <a:r>
              <a:rPr lang="en-GB" dirty="0"/>
              <a:t>Mesh quality</a:t>
            </a:r>
          </a:p>
          <a:p>
            <a:pPr lvl="1"/>
            <a:r>
              <a:rPr lang="en-GB" dirty="0"/>
              <a:t>Element quality</a:t>
            </a:r>
          </a:p>
        </p:txBody>
      </p:sp>
      <p:sp>
        <p:nvSpPr>
          <p:cNvPr id="11" name="Slide Number Placeholder 10">
            <a:extLst>
              <a:ext uri="{FF2B5EF4-FFF2-40B4-BE49-F238E27FC236}">
                <a16:creationId xmlns:a16="http://schemas.microsoft.com/office/drawing/2014/main" id="{CF84BB67-E8E3-44CD-BAD4-6A58ADCD6935}"/>
              </a:ext>
            </a:extLst>
          </p:cNvPr>
          <p:cNvSpPr>
            <a:spLocks noGrp="1"/>
          </p:cNvSpPr>
          <p:nvPr>
            <p:ph type="sldNum" sz="quarter" idx="12"/>
          </p:nvPr>
        </p:nvSpPr>
        <p:spPr/>
        <p:txBody>
          <a:bodyPr/>
          <a:lstStyle/>
          <a:p>
            <a:fld id="{64A0697F-D92A-44AE-9631-4DF4FB2C44EF}" type="slidenum">
              <a:rPr lang="en-GB" smtClean="0"/>
              <a:pPr/>
              <a:t>20</a:t>
            </a:fld>
            <a:endParaRPr lang="en-GB"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a:t>Geometry</a:t>
            </a:r>
            <a:endParaRPr lang="en-GB" dirty="0"/>
          </a:p>
        </p:txBody>
      </p:sp>
      <p:sp>
        <p:nvSpPr>
          <p:cNvPr id="12" name="Slide Number Placeholder 11">
            <a:extLst>
              <a:ext uri="{FF2B5EF4-FFF2-40B4-BE49-F238E27FC236}">
                <a16:creationId xmlns:a16="http://schemas.microsoft.com/office/drawing/2014/main" id="{F243BB0A-3F43-4C0B-B7A7-657D5468A5DF}"/>
              </a:ext>
            </a:extLst>
          </p:cNvPr>
          <p:cNvSpPr>
            <a:spLocks noGrp="1"/>
          </p:cNvSpPr>
          <p:nvPr>
            <p:ph type="sldNum" sz="quarter" idx="12"/>
          </p:nvPr>
        </p:nvSpPr>
        <p:spPr/>
        <p:txBody>
          <a:bodyPr/>
          <a:lstStyle/>
          <a:p>
            <a:fld id="{64A0697F-D92A-44AE-9631-4DF4FB2C44EF}" type="slidenum">
              <a:rPr lang="en-GB" smtClean="0"/>
              <a:pPr/>
              <a:t>21</a:t>
            </a:fld>
            <a:endParaRPr lang="en-GB" dirty="0"/>
          </a:p>
        </p:txBody>
      </p:sp>
      <p:sp>
        <p:nvSpPr>
          <p:cNvPr id="7" name="Content Placeholder 6"/>
          <p:cNvSpPr>
            <a:spLocks noGrp="1"/>
          </p:cNvSpPr>
          <p:nvPr>
            <p:ph sz="quarter" idx="13"/>
          </p:nvPr>
        </p:nvSpPr>
        <p:spPr/>
        <p:txBody>
          <a:bodyPr/>
          <a:lstStyle/>
          <a:p>
            <a:r>
              <a:rPr lang="en-GB" dirty="0"/>
              <a:t>1D Line – 2D Plate – 3D Solid</a:t>
            </a:r>
          </a:p>
          <a:p>
            <a:endParaRPr lang="en-GB" dirty="0"/>
          </a:p>
        </p:txBody>
      </p:sp>
      <p:pic>
        <p:nvPicPr>
          <p:cNvPr id="5" name="Picture 4"/>
          <p:cNvPicPr>
            <a:picLocks noChangeAspect="1" noChangeArrowheads="1"/>
          </p:cNvPicPr>
          <p:nvPr/>
        </p:nvPicPr>
        <p:blipFill>
          <a:blip r:embed="rId3"/>
          <a:srcRect/>
          <a:stretch>
            <a:fillRect/>
          </a:stretch>
        </p:blipFill>
        <p:spPr>
          <a:xfrm>
            <a:off x="1256146" y="2054258"/>
            <a:ext cx="6620944" cy="3981975"/>
          </a:xfrm>
          <a:prstGeom prst="rect">
            <a:avLst/>
          </a:prstGeom>
          <a:noFill/>
          <a:ln>
            <a:solidFill>
              <a:schemeClr val="tx1"/>
            </a:solidFill>
          </a:ln>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Element type – Structural behaviour </a:t>
            </a:r>
            <a:r>
              <a:rPr lang="en-GB" sz="2200" dirty="0"/>
              <a:t>(1D Elements)</a:t>
            </a:r>
          </a:p>
        </p:txBody>
      </p:sp>
      <p:pic>
        <p:nvPicPr>
          <p:cNvPr id="26626" name="Picture 2" descr="http://fea-cae-engineering.com/FEA-CAE-Engineering/images/FEA%20Elements/2NodeLine.jpg"/>
          <p:cNvPicPr>
            <a:picLocks noChangeAspect="1" noChangeArrowheads="1"/>
          </p:cNvPicPr>
          <p:nvPr/>
        </p:nvPicPr>
        <p:blipFill>
          <a:blip r:embed="rId3"/>
          <a:srcRect/>
          <a:stretch>
            <a:fillRect/>
          </a:stretch>
        </p:blipFill>
        <p:spPr bwMode="auto">
          <a:xfrm>
            <a:off x="1422797" y="3064803"/>
            <a:ext cx="2994089" cy="2285429"/>
          </a:xfrm>
          <a:prstGeom prst="rect">
            <a:avLst/>
          </a:prstGeom>
          <a:noFill/>
          <a:ln>
            <a:solidFill>
              <a:schemeClr val="tx1"/>
            </a:solidFill>
          </a:ln>
        </p:spPr>
      </p:pic>
      <p:pic>
        <p:nvPicPr>
          <p:cNvPr id="26628" name="Picture 4" descr="http://fea-cae-engineering.com/FEA-CAE-Engineering/images/FEA%20Elements/2NodeBeam-IJK.jpg"/>
          <p:cNvPicPr>
            <a:picLocks noChangeAspect="1" noChangeArrowheads="1"/>
          </p:cNvPicPr>
          <p:nvPr/>
        </p:nvPicPr>
        <p:blipFill>
          <a:blip r:embed="rId4"/>
          <a:srcRect/>
          <a:stretch>
            <a:fillRect/>
          </a:stretch>
        </p:blipFill>
        <p:spPr bwMode="auto">
          <a:xfrm>
            <a:off x="4770640" y="3064803"/>
            <a:ext cx="2994089" cy="2285429"/>
          </a:xfrm>
          <a:prstGeom prst="rect">
            <a:avLst/>
          </a:prstGeom>
          <a:noFill/>
          <a:ln>
            <a:solidFill>
              <a:schemeClr val="tx1"/>
            </a:solidFill>
          </a:ln>
        </p:spPr>
      </p:pic>
      <p:sp>
        <p:nvSpPr>
          <p:cNvPr id="7" name="TextBox 6"/>
          <p:cNvSpPr txBox="1"/>
          <p:nvPr/>
        </p:nvSpPr>
        <p:spPr>
          <a:xfrm>
            <a:off x="1563774" y="2182707"/>
            <a:ext cx="2712135" cy="715581"/>
          </a:xfrm>
          <a:prstGeom prst="rect">
            <a:avLst/>
          </a:prstGeom>
          <a:noFill/>
        </p:spPr>
        <p:txBody>
          <a:bodyPr wrap="square" rtlCol="0">
            <a:spAutoFit/>
          </a:bodyPr>
          <a:lstStyle/>
          <a:p>
            <a:r>
              <a:rPr lang="en-GB" sz="1350" dirty="0">
                <a:solidFill>
                  <a:srgbClr val="000000"/>
                </a:solidFill>
                <a:latin typeface="Arial" panose="020B0604020202020204" pitchFamily="34" charset="0"/>
                <a:cs typeface="Arial" panose="020B0604020202020204" pitchFamily="34" charset="0"/>
              </a:rPr>
              <a:t>-</a:t>
            </a:r>
            <a:r>
              <a:rPr lang="en-GB" sz="1350" b="1" dirty="0">
                <a:solidFill>
                  <a:srgbClr val="000000"/>
                </a:solidFill>
                <a:latin typeface="Arial" panose="020B0604020202020204" pitchFamily="34" charset="0"/>
                <a:cs typeface="Arial" panose="020B0604020202020204" pitchFamily="34" charset="0"/>
              </a:rPr>
              <a:t>Truss/Rod/Bar elements</a:t>
            </a:r>
            <a:r>
              <a:rPr lang="en-GB" sz="1350" dirty="0">
                <a:solidFill>
                  <a:srgbClr val="000000"/>
                </a:solidFill>
                <a:latin typeface="Arial" panose="020B0604020202020204" pitchFamily="34" charset="0"/>
                <a:cs typeface="Arial" panose="020B0604020202020204" pitchFamily="34" charset="0"/>
              </a:rPr>
              <a:t>;</a:t>
            </a:r>
          </a:p>
          <a:p>
            <a:r>
              <a:rPr lang="en-GB" sz="1350" dirty="0">
                <a:solidFill>
                  <a:srgbClr val="000000"/>
                </a:solidFill>
                <a:latin typeface="Arial" panose="020B0604020202020204" pitchFamily="34" charset="0"/>
                <a:cs typeface="Arial" panose="020B0604020202020204" pitchFamily="34" charset="0"/>
              </a:rPr>
              <a:t>-3 translational </a:t>
            </a:r>
            <a:r>
              <a:rPr lang="en-GB" sz="1350" dirty="0" err="1">
                <a:solidFill>
                  <a:srgbClr val="000000"/>
                </a:solidFill>
                <a:latin typeface="Arial" panose="020B0604020202020204" pitchFamily="34" charset="0"/>
                <a:cs typeface="Arial" panose="020B0604020202020204" pitchFamily="34" charset="0"/>
              </a:rPr>
              <a:t>dof</a:t>
            </a:r>
            <a:r>
              <a:rPr lang="en-GB" sz="1350" dirty="0">
                <a:solidFill>
                  <a:srgbClr val="000000"/>
                </a:solidFill>
                <a:latin typeface="Arial" panose="020B0604020202020204" pitchFamily="34" charset="0"/>
                <a:cs typeface="Arial" panose="020B0604020202020204" pitchFamily="34" charset="0"/>
              </a:rPr>
              <a:t> at each node</a:t>
            </a:r>
          </a:p>
          <a:p>
            <a:r>
              <a:rPr lang="en-GB" sz="1350" dirty="0">
                <a:solidFill>
                  <a:srgbClr val="000000"/>
                </a:solidFill>
                <a:latin typeface="Arial" panose="020B0604020202020204" pitchFamily="34" charset="0"/>
                <a:cs typeface="Arial" panose="020B0604020202020204" pitchFamily="34" charset="0"/>
              </a:rPr>
              <a:t>-Transmit axial force only</a:t>
            </a:r>
          </a:p>
        </p:txBody>
      </p:sp>
      <p:sp>
        <p:nvSpPr>
          <p:cNvPr id="9" name="TextBox 8"/>
          <p:cNvSpPr txBox="1"/>
          <p:nvPr/>
        </p:nvSpPr>
        <p:spPr>
          <a:xfrm>
            <a:off x="5023980" y="2078832"/>
            <a:ext cx="2487409" cy="923330"/>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-Beam elements</a:t>
            </a:r>
            <a:r>
              <a:rPr lang="en-GB" sz="1350" dirty="0">
                <a:solidFill>
                  <a:srgbClr val="000000"/>
                </a:solidFill>
                <a:latin typeface="Arial" panose="020B0604020202020204" pitchFamily="34" charset="0"/>
                <a:cs typeface="Arial" panose="020B0604020202020204" pitchFamily="34" charset="0"/>
              </a:rPr>
              <a:t>;</a:t>
            </a:r>
          </a:p>
          <a:p>
            <a:r>
              <a:rPr lang="en-GB" sz="1350" dirty="0">
                <a:solidFill>
                  <a:srgbClr val="000000"/>
                </a:solidFill>
                <a:latin typeface="Arial" panose="020B0604020202020204" pitchFamily="34" charset="0"/>
                <a:cs typeface="Arial" panose="020B0604020202020204" pitchFamily="34" charset="0"/>
              </a:rPr>
              <a:t>-6 </a:t>
            </a:r>
            <a:r>
              <a:rPr lang="en-GB" sz="1350" dirty="0" err="1">
                <a:solidFill>
                  <a:srgbClr val="000000"/>
                </a:solidFill>
                <a:latin typeface="Arial" panose="020B0604020202020204" pitchFamily="34" charset="0"/>
                <a:cs typeface="Arial" panose="020B0604020202020204" pitchFamily="34" charset="0"/>
              </a:rPr>
              <a:t>dof</a:t>
            </a:r>
            <a:r>
              <a:rPr lang="en-GB" sz="1350" dirty="0">
                <a:solidFill>
                  <a:srgbClr val="000000"/>
                </a:solidFill>
                <a:latin typeface="Arial" panose="020B0604020202020204" pitchFamily="34" charset="0"/>
                <a:cs typeface="Arial" panose="020B0604020202020204" pitchFamily="34" charset="0"/>
              </a:rPr>
              <a:t> at each node</a:t>
            </a:r>
          </a:p>
          <a:p>
            <a:r>
              <a:rPr lang="en-GB" sz="1350" dirty="0">
                <a:solidFill>
                  <a:srgbClr val="000000"/>
                </a:solidFill>
                <a:latin typeface="Arial" panose="020B0604020202020204" pitchFamily="34" charset="0"/>
                <a:cs typeface="Arial" panose="020B0604020202020204" pitchFamily="34" charset="0"/>
              </a:rPr>
              <a:t>-I-J defines element geometry</a:t>
            </a:r>
          </a:p>
          <a:p>
            <a:r>
              <a:rPr lang="en-GB" sz="1350" dirty="0">
                <a:solidFill>
                  <a:srgbClr val="000000"/>
                </a:solidFill>
                <a:latin typeface="Arial" panose="020B0604020202020204" pitchFamily="34" charset="0"/>
                <a:cs typeface="Arial" panose="020B0604020202020204" pitchFamily="34" charset="0"/>
              </a:rPr>
              <a:t>-I-K defines the beam normal</a:t>
            </a:r>
          </a:p>
        </p:txBody>
      </p:sp>
      <p:sp>
        <p:nvSpPr>
          <p:cNvPr id="12" name="Slide Number Placeholder 11">
            <a:extLst>
              <a:ext uri="{FF2B5EF4-FFF2-40B4-BE49-F238E27FC236}">
                <a16:creationId xmlns:a16="http://schemas.microsoft.com/office/drawing/2014/main" id="{23EEDDF9-D732-435C-9919-86F895B8327A}"/>
              </a:ext>
            </a:extLst>
          </p:cNvPr>
          <p:cNvSpPr>
            <a:spLocks noGrp="1"/>
          </p:cNvSpPr>
          <p:nvPr>
            <p:ph type="sldNum" sz="quarter" idx="12"/>
          </p:nvPr>
        </p:nvSpPr>
        <p:spPr/>
        <p:txBody>
          <a:bodyPr/>
          <a:lstStyle/>
          <a:p>
            <a:fld id="{64A0697F-D92A-44AE-9631-4DF4FB2C44EF}" type="slidenum">
              <a:rPr lang="en-GB" smtClean="0"/>
              <a:pPr/>
              <a:t>22</a:t>
            </a:fld>
            <a:endParaRPr lang="en-GB"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Element type – Structural behaviour </a:t>
            </a:r>
            <a:r>
              <a:rPr lang="en-GB" sz="2200" dirty="0"/>
              <a:t>(2D Elements)</a:t>
            </a:r>
          </a:p>
        </p:txBody>
      </p:sp>
      <p:sp>
        <p:nvSpPr>
          <p:cNvPr id="6" name="TextBox 5"/>
          <p:cNvSpPr txBox="1"/>
          <p:nvPr/>
        </p:nvSpPr>
        <p:spPr>
          <a:xfrm>
            <a:off x="29853" y="2078832"/>
            <a:ext cx="2094512" cy="623248"/>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Plate element;</a:t>
            </a:r>
          </a:p>
          <a:p>
            <a:r>
              <a:rPr lang="en-GB" sz="1050" dirty="0">
                <a:solidFill>
                  <a:srgbClr val="000000"/>
                </a:solidFill>
                <a:latin typeface="Arial" panose="020B0604020202020204" pitchFamily="34" charset="0"/>
                <a:cs typeface="Arial" panose="020B0604020202020204" pitchFamily="34" charset="0"/>
              </a:rPr>
              <a:t>1 out of plane translation </a:t>
            </a:r>
            <a:r>
              <a:rPr lang="en-GB" sz="1050" dirty="0" err="1">
                <a:solidFill>
                  <a:srgbClr val="000000"/>
                </a:solidFill>
                <a:latin typeface="Arial" panose="020B0604020202020204" pitchFamily="34" charset="0"/>
                <a:cs typeface="Arial" panose="020B0604020202020204" pitchFamily="34" charset="0"/>
              </a:rPr>
              <a:t>dof</a:t>
            </a:r>
            <a:endParaRPr lang="en-GB" sz="1050"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2 in-plane axes rotation </a:t>
            </a:r>
            <a:r>
              <a:rPr lang="en-GB" sz="1050" dirty="0" err="1">
                <a:solidFill>
                  <a:srgbClr val="000000"/>
                </a:solidFill>
                <a:latin typeface="Arial" panose="020B0604020202020204" pitchFamily="34" charset="0"/>
                <a:cs typeface="Arial" panose="020B0604020202020204" pitchFamily="34" charset="0"/>
              </a:rPr>
              <a:t>dof</a:t>
            </a:r>
            <a:endParaRPr lang="en-GB" sz="1050" dirty="0">
              <a:solidFill>
                <a:srgbClr val="000000"/>
              </a:solidFill>
              <a:latin typeface="Arial" panose="020B0604020202020204" pitchFamily="34" charset="0"/>
              <a:cs typeface="Arial" panose="020B0604020202020204" pitchFamily="34" charset="0"/>
            </a:endParaRPr>
          </a:p>
        </p:txBody>
      </p:sp>
      <p:sp>
        <p:nvSpPr>
          <p:cNvPr id="7" name="TextBox 6"/>
          <p:cNvSpPr txBox="1"/>
          <p:nvPr/>
        </p:nvSpPr>
        <p:spPr>
          <a:xfrm>
            <a:off x="2016488" y="2061822"/>
            <a:ext cx="1869281" cy="461665"/>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Membrane element;</a:t>
            </a:r>
            <a:endParaRPr lang="en-GB" sz="1050" b="1"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2 in-plane translation </a:t>
            </a:r>
            <a:r>
              <a:rPr lang="en-GB" sz="1050" dirty="0" err="1">
                <a:solidFill>
                  <a:srgbClr val="000000"/>
                </a:solidFill>
                <a:latin typeface="Arial" panose="020B0604020202020204" pitchFamily="34" charset="0"/>
                <a:cs typeface="Arial" panose="020B0604020202020204" pitchFamily="34" charset="0"/>
              </a:rPr>
              <a:t>dof</a:t>
            </a:r>
            <a:endParaRPr lang="en-GB" sz="1050"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4088175" y="2061821"/>
            <a:ext cx="1869281" cy="623248"/>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Shell element;</a:t>
            </a:r>
          </a:p>
          <a:p>
            <a:r>
              <a:rPr lang="en-GB" sz="1050" dirty="0">
                <a:solidFill>
                  <a:srgbClr val="000000"/>
                </a:solidFill>
                <a:latin typeface="Arial" panose="020B0604020202020204" pitchFamily="34" charset="0"/>
                <a:cs typeface="Arial" panose="020B0604020202020204" pitchFamily="34" charset="0"/>
              </a:rPr>
              <a:t>3 translation </a:t>
            </a:r>
            <a:r>
              <a:rPr lang="en-GB" sz="1050" dirty="0" err="1">
                <a:solidFill>
                  <a:srgbClr val="000000"/>
                </a:solidFill>
                <a:latin typeface="Arial" panose="020B0604020202020204" pitchFamily="34" charset="0"/>
                <a:cs typeface="Arial" panose="020B0604020202020204" pitchFamily="34" charset="0"/>
              </a:rPr>
              <a:t>dof</a:t>
            </a:r>
            <a:endParaRPr lang="en-GB" sz="1050" dirty="0">
              <a:solidFill>
                <a:srgbClr val="000000"/>
              </a:solidFill>
              <a:latin typeface="Arial" panose="020B0604020202020204" pitchFamily="34" charset="0"/>
              <a:cs typeface="Arial" panose="020B0604020202020204" pitchFamily="34" charset="0"/>
            </a:endParaRPr>
          </a:p>
          <a:p>
            <a:r>
              <a:rPr lang="en-GB" sz="1050" dirty="0">
                <a:solidFill>
                  <a:srgbClr val="000000"/>
                </a:solidFill>
                <a:latin typeface="Arial" panose="020B0604020202020204" pitchFamily="34" charset="0"/>
                <a:cs typeface="Arial" panose="020B0604020202020204" pitchFamily="34" charset="0"/>
              </a:rPr>
              <a:t>2 in-plane axes rotation </a:t>
            </a:r>
            <a:r>
              <a:rPr lang="en-GB" sz="1050" dirty="0" err="1">
                <a:solidFill>
                  <a:srgbClr val="000000"/>
                </a:solidFill>
                <a:latin typeface="Arial" panose="020B0604020202020204" pitchFamily="34" charset="0"/>
                <a:cs typeface="Arial" panose="020B0604020202020204" pitchFamily="34" charset="0"/>
              </a:rPr>
              <a:t>dof</a:t>
            </a:r>
            <a:endParaRPr lang="en-GB" sz="1050" dirty="0">
              <a:solidFill>
                <a:srgbClr val="000000"/>
              </a:solidFill>
              <a:latin typeface="Arial" panose="020B0604020202020204" pitchFamily="34" charset="0"/>
              <a:cs typeface="Arial" panose="020B0604020202020204" pitchFamily="34" charset="0"/>
            </a:endParaRPr>
          </a:p>
        </p:txBody>
      </p:sp>
      <p:pic>
        <p:nvPicPr>
          <p:cNvPr id="24578" name="Picture 2" descr="http://fea-cae-engineering.com/FEA-CAE-Engineering/images/FEA%20Elements/2DMembrane.jpg"/>
          <p:cNvPicPr>
            <a:picLocks noChangeAspect="1" noChangeArrowheads="1"/>
          </p:cNvPicPr>
          <p:nvPr/>
        </p:nvPicPr>
        <p:blipFill>
          <a:blip r:embed="rId3"/>
          <a:srcRect/>
          <a:stretch>
            <a:fillRect/>
          </a:stretch>
        </p:blipFill>
        <p:spPr bwMode="auto">
          <a:xfrm>
            <a:off x="87003" y="3993355"/>
            <a:ext cx="2124837" cy="1621917"/>
          </a:xfrm>
          <a:prstGeom prst="rect">
            <a:avLst/>
          </a:prstGeom>
          <a:noFill/>
          <a:ln>
            <a:solidFill>
              <a:schemeClr val="tx1"/>
            </a:solidFill>
          </a:ln>
        </p:spPr>
      </p:pic>
      <p:sp>
        <p:nvSpPr>
          <p:cNvPr id="9" name="TextBox 8"/>
          <p:cNvSpPr txBox="1"/>
          <p:nvPr/>
        </p:nvSpPr>
        <p:spPr>
          <a:xfrm>
            <a:off x="21634" y="5603202"/>
            <a:ext cx="2190206" cy="507831"/>
          </a:xfrm>
          <a:prstGeom prst="rect">
            <a:avLst/>
          </a:prstGeom>
          <a:noFill/>
        </p:spPr>
        <p:txBody>
          <a:bodyPr wrap="square" rtlCol="0">
            <a:spAutoFit/>
          </a:bodyPr>
          <a:lstStyle/>
          <a:p>
            <a:r>
              <a:rPr lang="en-GB" sz="1350" dirty="0">
                <a:solidFill>
                  <a:srgbClr val="000000"/>
                </a:solidFill>
                <a:latin typeface="Arial" panose="020B0604020202020204" pitchFamily="34" charset="0"/>
                <a:cs typeface="Arial" panose="020B0604020202020204" pitchFamily="34" charset="0"/>
              </a:rPr>
              <a:t>2D elements can be either quadrilaterals or triangular</a:t>
            </a:r>
            <a:endParaRPr lang="en-GB" sz="1050" dirty="0">
              <a:solidFill>
                <a:srgbClr val="000000"/>
              </a:solidFill>
              <a:latin typeface="Arial" panose="020B0604020202020204" pitchFamily="34" charset="0"/>
              <a:cs typeface="Arial" panose="020B0604020202020204" pitchFamily="34" charset="0"/>
            </a:endParaRPr>
          </a:p>
        </p:txBody>
      </p:sp>
      <p:pic>
        <p:nvPicPr>
          <p:cNvPr id="107521" name="Picture 1"/>
          <p:cNvPicPr>
            <a:picLocks noChangeAspect="1" noChangeArrowheads="1"/>
          </p:cNvPicPr>
          <p:nvPr/>
        </p:nvPicPr>
        <p:blipFill>
          <a:blip r:embed="rId4"/>
          <a:srcRect/>
          <a:stretch>
            <a:fillRect/>
          </a:stretch>
        </p:blipFill>
        <p:spPr bwMode="auto">
          <a:xfrm>
            <a:off x="87003" y="2939654"/>
            <a:ext cx="5399397" cy="983105"/>
          </a:xfrm>
          <a:prstGeom prst="rect">
            <a:avLst/>
          </a:prstGeom>
          <a:noFill/>
          <a:ln w="9525">
            <a:solidFill>
              <a:schemeClr val="tx1"/>
            </a:solidFill>
            <a:miter lim="800000"/>
            <a:headEnd/>
            <a:tailEnd/>
          </a:ln>
        </p:spPr>
      </p:pic>
      <p:sp>
        <p:nvSpPr>
          <p:cNvPr id="11" name="Freeform 10"/>
          <p:cNvSpPr/>
          <p:nvPr/>
        </p:nvSpPr>
        <p:spPr>
          <a:xfrm>
            <a:off x="1128281" y="3300412"/>
            <a:ext cx="85725" cy="232172"/>
          </a:xfrm>
          <a:custGeom>
            <a:avLst/>
            <a:gdLst>
              <a:gd name="connsiteX0" fmla="*/ 0 w 114300"/>
              <a:gd name="connsiteY0" fmla="*/ 309562 h 309562"/>
              <a:gd name="connsiteX1" fmla="*/ 28575 w 114300"/>
              <a:gd name="connsiteY1" fmla="*/ 23812 h 309562"/>
              <a:gd name="connsiteX2" fmla="*/ 114300 w 114300"/>
              <a:gd name="connsiteY2" fmla="*/ 166687 h 309562"/>
            </a:gdLst>
            <a:ahLst/>
            <a:cxnLst>
              <a:cxn ang="0">
                <a:pos x="connsiteX0" y="connsiteY0"/>
              </a:cxn>
              <a:cxn ang="0">
                <a:pos x="connsiteX1" y="connsiteY1"/>
              </a:cxn>
              <a:cxn ang="0">
                <a:pos x="connsiteX2" y="connsiteY2"/>
              </a:cxn>
            </a:cxnLst>
            <a:rect l="l" t="t" r="r" b="b"/>
            <a:pathLst>
              <a:path w="114300" h="309562">
                <a:moveTo>
                  <a:pt x="0" y="309562"/>
                </a:moveTo>
                <a:cubicBezTo>
                  <a:pt x="4762" y="178593"/>
                  <a:pt x="9525" y="47624"/>
                  <a:pt x="28575" y="23812"/>
                </a:cubicBezTo>
                <a:cubicBezTo>
                  <a:pt x="47625" y="0"/>
                  <a:pt x="68262" y="138112"/>
                  <a:pt x="114300" y="166687"/>
                </a:cubicBezTo>
              </a:path>
            </a:pathLst>
          </a:cu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cxnSp>
        <p:nvCxnSpPr>
          <p:cNvPr id="13" name="Straight Connector 12"/>
          <p:cNvCxnSpPr/>
          <p:nvPr/>
        </p:nvCxnSpPr>
        <p:spPr>
          <a:xfrm flipV="1">
            <a:off x="988979" y="3357562"/>
            <a:ext cx="350044" cy="157163"/>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910397" y="3566518"/>
            <a:ext cx="133945" cy="232172"/>
          </a:xfrm>
          <a:custGeom>
            <a:avLst/>
            <a:gdLst>
              <a:gd name="connsiteX0" fmla="*/ 0 w 114300"/>
              <a:gd name="connsiteY0" fmla="*/ 309562 h 309562"/>
              <a:gd name="connsiteX1" fmla="*/ 28575 w 114300"/>
              <a:gd name="connsiteY1" fmla="*/ 23812 h 309562"/>
              <a:gd name="connsiteX2" fmla="*/ 114300 w 114300"/>
              <a:gd name="connsiteY2" fmla="*/ 166687 h 309562"/>
            </a:gdLst>
            <a:ahLst/>
            <a:cxnLst>
              <a:cxn ang="0">
                <a:pos x="connsiteX0" y="connsiteY0"/>
              </a:cxn>
              <a:cxn ang="0">
                <a:pos x="connsiteX1" y="connsiteY1"/>
              </a:cxn>
              <a:cxn ang="0">
                <a:pos x="connsiteX2" y="connsiteY2"/>
              </a:cxn>
            </a:cxnLst>
            <a:rect l="l" t="t" r="r" b="b"/>
            <a:pathLst>
              <a:path w="114300" h="309562">
                <a:moveTo>
                  <a:pt x="0" y="309562"/>
                </a:moveTo>
                <a:cubicBezTo>
                  <a:pt x="4762" y="178593"/>
                  <a:pt x="9525" y="47624"/>
                  <a:pt x="28575" y="23812"/>
                </a:cubicBezTo>
                <a:cubicBezTo>
                  <a:pt x="47625" y="0"/>
                  <a:pt x="68262" y="138112"/>
                  <a:pt x="114300" y="166687"/>
                </a:cubicBezTo>
              </a:path>
            </a:pathLst>
          </a:cu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cxnSp>
        <p:nvCxnSpPr>
          <p:cNvPr id="15" name="Straight Connector 14"/>
          <p:cNvCxnSpPr/>
          <p:nvPr/>
        </p:nvCxnSpPr>
        <p:spPr>
          <a:xfrm flipH="1">
            <a:off x="933614" y="3400425"/>
            <a:ext cx="110728" cy="310754"/>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5179889" y="3168253"/>
            <a:ext cx="85725" cy="232172"/>
          </a:xfrm>
          <a:custGeom>
            <a:avLst/>
            <a:gdLst>
              <a:gd name="connsiteX0" fmla="*/ 0 w 114300"/>
              <a:gd name="connsiteY0" fmla="*/ 309562 h 309562"/>
              <a:gd name="connsiteX1" fmla="*/ 28575 w 114300"/>
              <a:gd name="connsiteY1" fmla="*/ 23812 h 309562"/>
              <a:gd name="connsiteX2" fmla="*/ 114300 w 114300"/>
              <a:gd name="connsiteY2" fmla="*/ 166687 h 309562"/>
            </a:gdLst>
            <a:ahLst/>
            <a:cxnLst>
              <a:cxn ang="0">
                <a:pos x="connsiteX0" y="connsiteY0"/>
              </a:cxn>
              <a:cxn ang="0">
                <a:pos x="connsiteX1" y="connsiteY1"/>
              </a:cxn>
              <a:cxn ang="0">
                <a:pos x="connsiteX2" y="connsiteY2"/>
              </a:cxn>
            </a:cxnLst>
            <a:rect l="l" t="t" r="r" b="b"/>
            <a:pathLst>
              <a:path w="114300" h="309562">
                <a:moveTo>
                  <a:pt x="0" y="309562"/>
                </a:moveTo>
                <a:cubicBezTo>
                  <a:pt x="4762" y="178593"/>
                  <a:pt x="9525" y="47624"/>
                  <a:pt x="28575" y="23812"/>
                </a:cubicBezTo>
                <a:cubicBezTo>
                  <a:pt x="47625" y="0"/>
                  <a:pt x="68262" y="138112"/>
                  <a:pt x="114300" y="166687"/>
                </a:cubicBezTo>
              </a:path>
            </a:pathLst>
          </a:cu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0" name="Freeform 19"/>
          <p:cNvSpPr/>
          <p:nvPr/>
        </p:nvSpPr>
        <p:spPr>
          <a:xfrm>
            <a:off x="4955842" y="3431206"/>
            <a:ext cx="133945" cy="232172"/>
          </a:xfrm>
          <a:custGeom>
            <a:avLst/>
            <a:gdLst>
              <a:gd name="connsiteX0" fmla="*/ 0 w 114300"/>
              <a:gd name="connsiteY0" fmla="*/ 309562 h 309562"/>
              <a:gd name="connsiteX1" fmla="*/ 28575 w 114300"/>
              <a:gd name="connsiteY1" fmla="*/ 23812 h 309562"/>
              <a:gd name="connsiteX2" fmla="*/ 114300 w 114300"/>
              <a:gd name="connsiteY2" fmla="*/ 166687 h 309562"/>
            </a:gdLst>
            <a:ahLst/>
            <a:cxnLst>
              <a:cxn ang="0">
                <a:pos x="connsiteX0" y="connsiteY0"/>
              </a:cxn>
              <a:cxn ang="0">
                <a:pos x="connsiteX1" y="connsiteY1"/>
              </a:cxn>
              <a:cxn ang="0">
                <a:pos x="connsiteX2" y="connsiteY2"/>
              </a:cxn>
            </a:cxnLst>
            <a:rect l="l" t="t" r="r" b="b"/>
            <a:pathLst>
              <a:path w="114300" h="309562">
                <a:moveTo>
                  <a:pt x="0" y="309562"/>
                </a:moveTo>
                <a:cubicBezTo>
                  <a:pt x="4762" y="178593"/>
                  <a:pt x="9525" y="47624"/>
                  <a:pt x="28575" y="23812"/>
                </a:cubicBezTo>
                <a:cubicBezTo>
                  <a:pt x="47625" y="0"/>
                  <a:pt x="68262" y="138112"/>
                  <a:pt x="114300" y="166687"/>
                </a:cubicBezTo>
              </a:path>
            </a:pathLst>
          </a:cu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19" name="Slide Number Placeholder 18">
            <a:extLst>
              <a:ext uri="{FF2B5EF4-FFF2-40B4-BE49-F238E27FC236}">
                <a16:creationId xmlns:a16="http://schemas.microsoft.com/office/drawing/2014/main" id="{93CC4F11-9BD3-40B9-BFEA-3138EFF5F7E1}"/>
              </a:ext>
            </a:extLst>
          </p:cNvPr>
          <p:cNvSpPr>
            <a:spLocks noGrp="1"/>
          </p:cNvSpPr>
          <p:nvPr>
            <p:ph type="sldNum" sz="quarter" idx="12"/>
          </p:nvPr>
        </p:nvSpPr>
        <p:spPr/>
        <p:txBody>
          <a:bodyPr/>
          <a:lstStyle/>
          <a:p>
            <a:fld id="{64A0697F-D92A-44AE-9631-4DF4FB2C44EF}" type="slidenum">
              <a:rPr lang="en-GB" smtClean="0"/>
              <a:pPr/>
              <a:t>23</a:t>
            </a:fld>
            <a:endParaRPr lang="en-GB" dirty="0"/>
          </a:p>
        </p:txBody>
      </p:sp>
      <p:pic>
        <p:nvPicPr>
          <p:cNvPr id="21" name="Content Placeholder 4"/>
          <p:cNvPicPr>
            <a:picLocks noGrp="1" noChangeAspect="1"/>
          </p:cNvPicPr>
          <p:nvPr>
            <p:ph sz="quarter" idx="13"/>
          </p:nvPr>
        </p:nvPicPr>
        <p:blipFill rotWithShape="1">
          <a:blip r:embed="rId5"/>
          <a:srcRect l="1413" t="693" r="1878" b="1098"/>
          <a:stretch/>
        </p:blipFill>
        <p:spPr>
          <a:xfrm>
            <a:off x="5570339" y="1298151"/>
            <a:ext cx="3491345" cy="4768905"/>
          </a:xfrm>
          <a:prstGeom prst="rect">
            <a:avLst/>
          </a:prstGeom>
          <a:ln>
            <a:solidFill>
              <a:schemeClr val="tx1"/>
            </a:solid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Element type – Structural behaviour </a:t>
            </a:r>
            <a:r>
              <a:rPr lang="en-GB" sz="2200" dirty="0"/>
              <a:t>(2D Elements)</a:t>
            </a:r>
          </a:p>
        </p:txBody>
      </p:sp>
      <p:sp>
        <p:nvSpPr>
          <p:cNvPr id="3" name="Slide Number Placeholder 2"/>
          <p:cNvSpPr>
            <a:spLocks noGrp="1"/>
          </p:cNvSpPr>
          <p:nvPr>
            <p:ph type="sldNum" sz="quarter" idx="12"/>
          </p:nvPr>
        </p:nvSpPr>
        <p:spPr/>
        <p:txBody>
          <a:bodyPr/>
          <a:lstStyle/>
          <a:p>
            <a:fld id="{64A0697F-D92A-44AE-9631-4DF4FB2C44EF}" type="slidenum">
              <a:rPr lang="en-GB" smtClean="0"/>
              <a:pPr/>
              <a:t>24</a:t>
            </a:fld>
            <a:endParaRPr lang="en-GB" dirty="0"/>
          </a:p>
        </p:txBody>
      </p:sp>
      <p:sp>
        <p:nvSpPr>
          <p:cNvPr id="4" name="Content Placeholder 3"/>
          <p:cNvSpPr>
            <a:spLocks noGrp="1"/>
          </p:cNvSpPr>
          <p:nvPr>
            <p:ph sz="quarter" idx="13"/>
          </p:nvPr>
        </p:nvSpPr>
        <p:spPr/>
        <p:txBody>
          <a:bodyPr>
            <a:normAutofit fontScale="77500" lnSpcReduction="20000"/>
          </a:bodyPr>
          <a:lstStyle/>
          <a:p>
            <a:r>
              <a:rPr lang="en-GB" dirty="0"/>
              <a:t>It is best to minimise the use of triangular elements to less than 5% of total elements;</a:t>
            </a:r>
          </a:p>
          <a:p>
            <a:r>
              <a:rPr lang="en-GB" dirty="0"/>
              <a:t>Why does FEA provide triangular elements?</a:t>
            </a:r>
          </a:p>
          <a:p>
            <a:pPr lvl="1"/>
            <a:r>
              <a:rPr lang="en-GB" sz="2300" dirty="0"/>
              <a:t>Mesh transition: </a:t>
            </a:r>
          </a:p>
          <a:p>
            <a:pPr lvl="2"/>
            <a:r>
              <a:rPr lang="en-GB" sz="1800" dirty="0"/>
              <a:t>In structural and fatigue analysis, rather than a uniform mesh, what helps is a small element size in the critical areas and a coarse mesh or bigger elements in general areas. This type of mesh gives good accuracy with manageable </a:t>
            </a:r>
            <a:r>
              <a:rPr lang="en-GB" sz="1800" dirty="0" err="1"/>
              <a:t>dofs</a:t>
            </a:r>
            <a:r>
              <a:rPr lang="en-GB" sz="1800" dirty="0"/>
              <a:t>. </a:t>
            </a:r>
            <a:r>
              <a:rPr lang="en-GB" sz="1800" dirty="0" err="1"/>
              <a:t>Trias</a:t>
            </a:r>
            <a:r>
              <a:rPr lang="en-GB" sz="1800" dirty="0"/>
              <a:t> help in creating a smooth mesh transition from a dense mesh to a coarse mesh.</a:t>
            </a:r>
          </a:p>
          <a:p>
            <a:pPr lvl="1"/>
            <a:r>
              <a:rPr lang="en-GB" sz="2300" dirty="0"/>
              <a:t>Complex geometry:</a:t>
            </a:r>
          </a:p>
          <a:p>
            <a:pPr lvl="2"/>
            <a:r>
              <a:rPr lang="en-GB" sz="1800" dirty="0"/>
              <a:t>Geometry features like rib ends or sharp cut-outs demand for the use of triangular elements. If quads are used instead of </a:t>
            </a:r>
            <a:r>
              <a:rPr lang="en-GB" sz="1800" dirty="0" err="1"/>
              <a:t>trias</a:t>
            </a:r>
            <a:r>
              <a:rPr lang="en-GB" sz="1800" dirty="0"/>
              <a:t>, then it will result in poor quality elements.</a:t>
            </a:r>
          </a:p>
          <a:p>
            <a:pPr lvl="1"/>
            <a:r>
              <a:rPr lang="en-GB" sz="2300" dirty="0"/>
              <a:t>Better mesh flow:</a:t>
            </a:r>
          </a:p>
          <a:p>
            <a:pPr lvl="2"/>
            <a:r>
              <a:rPr lang="en-GB" sz="1800" dirty="0"/>
              <a:t>For crash or nonlinear analysis, systematic mesh flow lines where all the elements satisfy the required quality parameters is very important. Using a mix-mode element type instead of pure quad element type helps to achieve better flow lines and convergence of solution.</a:t>
            </a:r>
          </a:p>
          <a:p>
            <a:pPr lvl="1"/>
            <a:r>
              <a:rPr lang="en-GB" sz="2300" dirty="0"/>
              <a:t>Tetra meshing &amp; Mould flow analysis .</a:t>
            </a:r>
          </a:p>
        </p:txBody>
      </p:sp>
      <p:pic>
        <p:nvPicPr>
          <p:cNvPr id="5122" name="Picture 2" descr="Image result for mesh transition tri quad 2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608" y="279156"/>
            <a:ext cx="3349336" cy="25027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2D Mesh transition with bad quality elements">
            <a:extLst>
              <a:ext uri="{FF2B5EF4-FFF2-40B4-BE49-F238E27FC236}">
                <a16:creationId xmlns:a16="http://schemas.microsoft.com/office/drawing/2014/main" id="{D12935E1-7E02-49E4-A6AA-7797958B0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76" y="2564744"/>
            <a:ext cx="6858000"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701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additive="base">
                                        <p:cTn id="15" dur="500" fill="hold"/>
                                        <p:tgtEl>
                                          <p:spTgt spid="6146"/>
                                        </p:tgtEl>
                                        <p:attrNameLst>
                                          <p:attrName>ppt_x</p:attrName>
                                        </p:attrNameLst>
                                      </p:cBhvr>
                                      <p:tavLst>
                                        <p:tav tm="0">
                                          <p:val>
                                            <p:strVal val="#ppt_x"/>
                                          </p:val>
                                        </p:tav>
                                        <p:tav tm="100000">
                                          <p:val>
                                            <p:strVal val="#ppt_x"/>
                                          </p:val>
                                        </p:tav>
                                      </p:tavLst>
                                    </p:anim>
                                    <p:anim calcmode="lin" valueType="num">
                                      <p:cBhvr additive="base">
                                        <p:cTn id="1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Element type – Structural behaviour </a:t>
            </a:r>
            <a:r>
              <a:rPr lang="en-GB" sz="2200" dirty="0"/>
              <a:t>(3D Elements)</a:t>
            </a:r>
          </a:p>
        </p:txBody>
      </p:sp>
      <p:sp>
        <p:nvSpPr>
          <p:cNvPr id="4" name="Content Placeholder 3"/>
          <p:cNvSpPr>
            <a:spLocks noGrp="1"/>
          </p:cNvSpPr>
          <p:nvPr>
            <p:ph sz="quarter" idx="13"/>
          </p:nvPr>
        </p:nvSpPr>
        <p:spPr/>
        <p:txBody>
          <a:bodyPr/>
          <a:lstStyle/>
          <a:p>
            <a:r>
              <a:rPr lang="en-GB" dirty="0"/>
              <a:t>There are only 3 translational </a:t>
            </a:r>
            <a:r>
              <a:rPr lang="en-GB" dirty="0" err="1"/>
              <a:t>dofs</a:t>
            </a:r>
            <a:r>
              <a:rPr lang="en-GB" dirty="0"/>
              <a:t> per node.</a:t>
            </a:r>
          </a:p>
          <a:p>
            <a:pPr lvl="2"/>
            <a:endParaRPr lang="en-GB" dirty="0"/>
          </a:p>
          <a:p>
            <a:pPr lvl="2"/>
            <a:endParaRPr lang="en-GB" dirty="0"/>
          </a:p>
        </p:txBody>
      </p:sp>
      <p:pic>
        <p:nvPicPr>
          <p:cNvPr id="6" name="Picture 2"/>
          <p:cNvPicPr>
            <a:picLocks noChangeAspect="1" noChangeArrowheads="1"/>
          </p:cNvPicPr>
          <p:nvPr/>
        </p:nvPicPr>
        <p:blipFill rotWithShape="1">
          <a:blip r:embed="rId3"/>
          <a:srcRect l="725" r="2341"/>
          <a:stretch/>
        </p:blipFill>
        <p:spPr bwMode="auto">
          <a:xfrm>
            <a:off x="1477818" y="4107449"/>
            <a:ext cx="6086764" cy="1428750"/>
          </a:xfrm>
          <a:prstGeom prst="rect">
            <a:avLst/>
          </a:prstGeom>
          <a:noFill/>
          <a:ln w="9525">
            <a:solidFill>
              <a:schemeClr val="tx1"/>
            </a:solidFill>
            <a:miter lim="800000"/>
            <a:headEnd/>
            <a:tailEnd/>
          </a:ln>
        </p:spPr>
      </p:pic>
      <p:pic>
        <p:nvPicPr>
          <p:cNvPr id="22530" name="Picture 2" descr="http://fea-cae-engineering.com/FEA-CAE-Engineering/images/FEA%20Elements/5NodeTet.jpg"/>
          <p:cNvPicPr>
            <a:picLocks noChangeAspect="1" noChangeArrowheads="1"/>
          </p:cNvPicPr>
          <p:nvPr/>
        </p:nvPicPr>
        <p:blipFill>
          <a:blip r:embed="rId4"/>
          <a:srcRect/>
          <a:stretch>
            <a:fillRect/>
          </a:stretch>
        </p:blipFill>
        <p:spPr bwMode="auto">
          <a:xfrm>
            <a:off x="1477818" y="2566346"/>
            <a:ext cx="1931670" cy="1474470"/>
          </a:xfrm>
          <a:prstGeom prst="rect">
            <a:avLst/>
          </a:prstGeom>
          <a:noFill/>
          <a:ln>
            <a:solidFill>
              <a:schemeClr val="tx1"/>
            </a:solidFill>
          </a:ln>
        </p:spPr>
      </p:pic>
      <p:pic>
        <p:nvPicPr>
          <p:cNvPr id="22532" name="Picture 4" descr="http://fea-cae-engineering.com/FEA-CAE-Engineering/images/FEA%20Elements/6NodeWedge.jpg"/>
          <p:cNvPicPr>
            <a:picLocks noChangeAspect="1" noChangeArrowheads="1"/>
          </p:cNvPicPr>
          <p:nvPr/>
        </p:nvPicPr>
        <p:blipFill>
          <a:blip r:embed="rId5"/>
          <a:srcRect/>
          <a:stretch>
            <a:fillRect/>
          </a:stretch>
        </p:blipFill>
        <p:spPr bwMode="auto">
          <a:xfrm>
            <a:off x="3555365" y="2566346"/>
            <a:ext cx="1931670" cy="1474470"/>
          </a:xfrm>
          <a:prstGeom prst="rect">
            <a:avLst/>
          </a:prstGeom>
          <a:noFill/>
          <a:ln>
            <a:solidFill>
              <a:schemeClr val="tx1"/>
            </a:solidFill>
          </a:ln>
        </p:spPr>
      </p:pic>
      <p:pic>
        <p:nvPicPr>
          <p:cNvPr id="22534" name="Picture 6" descr="http://fea-cae-engineering.com/FEA-CAE-Engineering/images/FEA%20Elements/8NodeBrick.jpg"/>
          <p:cNvPicPr>
            <a:picLocks noChangeAspect="1" noChangeArrowheads="1"/>
          </p:cNvPicPr>
          <p:nvPr/>
        </p:nvPicPr>
        <p:blipFill>
          <a:blip r:embed="rId6"/>
          <a:srcRect/>
          <a:stretch>
            <a:fillRect/>
          </a:stretch>
        </p:blipFill>
        <p:spPr bwMode="auto">
          <a:xfrm>
            <a:off x="5632912" y="2566346"/>
            <a:ext cx="1931670" cy="1474470"/>
          </a:xfrm>
          <a:prstGeom prst="rect">
            <a:avLst/>
          </a:prstGeom>
          <a:noFill/>
          <a:ln>
            <a:solidFill>
              <a:schemeClr val="tx1"/>
            </a:solidFill>
          </a:ln>
        </p:spPr>
      </p:pic>
      <p:sp>
        <p:nvSpPr>
          <p:cNvPr id="12" name="Slide Number Placeholder 11">
            <a:extLst>
              <a:ext uri="{FF2B5EF4-FFF2-40B4-BE49-F238E27FC236}">
                <a16:creationId xmlns:a16="http://schemas.microsoft.com/office/drawing/2014/main" id="{605C2E1D-76D7-4A41-A5E8-0CD1D97A4122}"/>
              </a:ext>
            </a:extLst>
          </p:cNvPr>
          <p:cNvSpPr>
            <a:spLocks noGrp="1"/>
          </p:cNvSpPr>
          <p:nvPr>
            <p:ph type="sldNum" sz="quarter" idx="12"/>
          </p:nvPr>
        </p:nvSpPr>
        <p:spPr/>
        <p:txBody>
          <a:bodyPr/>
          <a:lstStyle/>
          <a:p>
            <a:fld id="{64A0697F-D92A-44AE-9631-4DF4FB2C44EF}" type="slidenum">
              <a:rPr lang="en-GB" smtClean="0"/>
              <a:pPr/>
              <a:t>25</a:t>
            </a:fld>
            <a:endParaRPr lang="en-GB"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Element type – Structural behaviour </a:t>
            </a:r>
            <a:r>
              <a:rPr lang="en-GB" sz="2200" dirty="0"/>
              <a:t>(3D Elements)</a:t>
            </a:r>
          </a:p>
        </p:txBody>
      </p:sp>
      <p:sp>
        <p:nvSpPr>
          <p:cNvPr id="3" name="Slide Number Placeholder 2"/>
          <p:cNvSpPr>
            <a:spLocks noGrp="1"/>
          </p:cNvSpPr>
          <p:nvPr>
            <p:ph type="sldNum" sz="quarter" idx="12"/>
          </p:nvPr>
        </p:nvSpPr>
        <p:spPr/>
        <p:txBody>
          <a:bodyPr/>
          <a:lstStyle/>
          <a:p>
            <a:fld id="{64A0697F-D92A-44AE-9631-4DF4FB2C44EF}" type="slidenum">
              <a:rPr lang="en-GB" smtClean="0"/>
              <a:pPr/>
              <a:t>26</a:t>
            </a:fld>
            <a:endParaRPr lang="en-GB" dirty="0"/>
          </a:p>
        </p:txBody>
      </p:sp>
      <p:pic>
        <p:nvPicPr>
          <p:cNvPr id="5" name="Content Placeholder 4"/>
          <p:cNvPicPr>
            <a:picLocks noGrp="1" noChangeAspect="1"/>
          </p:cNvPicPr>
          <p:nvPr>
            <p:ph sz="quarter" idx="13"/>
          </p:nvPr>
        </p:nvPicPr>
        <p:blipFill>
          <a:blip r:embed="rId2"/>
          <a:stretch>
            <a:fillRect/>
          </a:stretch>
        </p:blipFill>
        <p:spPr>
          <a:xfrm>
            <a:off x="1279525" y="1516856"/>
            <a:ext cx="6600825" cy="4438650"/>
          </a:xfrm>
          <a:prstGeom prst="rect">
            <a:avLst/>
          </a:prstGeom>
          <a:ln>
            <a:solidFill>
              <a:schemeClr val="tx1"/>
            </a:solidFill>
          </a:ln>
        </p:spPr>
      </p:pic>
    </p:spTree>
    <p:extLst>
      <p:ext uri="{BB962C8B-B14F-4D97-AF65-F5344CB8AC3E}">
        <p14:creationId xmlns:p14="http://schemas.microsoft.com/office/powerpoint/2010/main" val="104311118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Element type – Structural behaviour </a:t>
            </a:r>
            <a:r>
              <a:rPr lang="en-GB" sz="2200" dirty="0"/>
              <a:t>(3D Elements)</a:t>
            </a:r>
          </a:p>
        </p:txBody>
      </p:sp>
      <p:sp>
        <p:nvSpPr>
          <p:cNvPr id="3" name="Slide Number Placeholder 2"/>
          <p:cNvSpPr>
            <a:spLocks noGrp="1"/>
          </p:cNvSpPr>
          <p:nvPr>
            <p:ph type="sldNum" sz="quarter" idx="12"/>
          </p:nvPr>
        </p:nvSpPr>
        <p:spPr/>
        <p:txBody>
          <a:bodyPr/>
          <a:lstStyle/>
          <a:p>
            <a:fld id="{64A0697F-D92A-44AE-9631-4DF4FB2C44EF}" type="slidenum">
              <a:rPr lang="en-GB" smtClean="0"/>
              <a:pPr/>
              <a:t>27</a:t>
            </a:fld>
            <a:endParaRPr lang="en-GB" dirty="0"/>
          </a:p>
        </p:txBody>
      </p:sp>
      <p:pic>
        <p:nvPicPr>
          <p:cNvPr id="5" name="Content Placeholder 4"/>
          <p:cNvPicPr>
            <a:picLocks noGrp="1" noChangeAspect="1"/>
          </p:cNvPicPr>
          <p:nvPr>
            <p:ph sz="quarter" idx="13"/>
          </p:nvPr>
        </p:nvPicPr>
        <p:blipFill>
          <a:blip r:embed="rId2"/>
          <a:stretch>
            <a:fillRect/>
          </a:stretch>
        </p:blipFill>
        <p:spPr>
          <a:xfrm>
            <a:off x="4017816" y="1513790"/>
            <a:ext cx="4986351" cy="379109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5416" y="1513790"/>
            <a:ext cx="3833595" cy="3791094"/>
          </a:xfrm>
          <a:prstGeom prst="rect">
            <a:avLst/>
          </a:prstGeom>
          <a:ln>
            <a:solidFill>
              <a:schemeClr val="tx1"/>
            </a:solidFill>
          </a:ln>
        </p:spPr>
      </p:pic>
      <p:pic>
        <p:nvPicPr>
          <p:cNvPr id="7" name="Picture 6"/>
          <p:cNvPicPr>
            <a:picLocks noChangeAspect="1"/>
          </p:cNvPicPr>
          <p:nvPr/>
        </p:nvPicPr>
        <p:blipFill rotWithShape="1">
          <a:blip r:embed="rId4"/>
          <a:srcRect l="5333" t="18855" r="4187" b="8417"/>
          <a:stretch/>
        </p:blipFill>
        <p:spPr>
          <a:xfrm>
            <a:off x="55416" y="5363678"/>
            <a:ext cx="2189019" cy="997527"/>
          </a:xfrm>
          <a:prstGeom prst="rect">
            <a:avLst/>
          </a:prstGeom>
          <a:ln>
            <a:solidFill>
              <a:schemeClr val="tx1"/>
            </a:solidFill>
          </a:ln>
        </p:spPr>
      </p:pic>
      <p:pic>
        <p:nvPicPr>
          <p:cNvPr id="5122" name="Picture 2" descr="MeshGems Tetra"/>
          <p:cNvPicPr>
            <a:picLocks noChangeAspect="1" noChangeArrowheads="1"/>
          </p:cNvPicPr>
          <p:nvPr/>
        </p:nvPicPr>
        <p:blipFill rotWithShape="1">
          <a:blip r:embed="rId5">
            <a:extLst>
              <a:ext uri="{28A0092B-C50C-407E-A947-70E740481C1C}">
                <a14:useLocalDpi xmlns:a14="http://schemas.microsoft.com/office/drawing/2010/main" val="0"/>
              </a:ext>
            </a:extLst>
          </a:blip>
          <a:srcRect l="9412" r="13012"/>
          <a:stretch/>
        </p:blipFill>
        <p:spPr bwMode="auto">
          <a:xfrm>
            <a:off x="5326951" y="30306"/>
            <a:ext cx="3770318" cy="2025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ular Callout 8"/>
          <p:cNvSpPr/>
          <p:nvPr/>
        </p:nvSpPr>
        <p:spPr>
          <a:xfrm>
            <a:off x="3788494" y="3269673"/>
            <a:ext cx="1859571" cy="816858"/>
          </a:xfrm>
          <a:prstGeom prst="wedgeRectCallout">
            <a:avLst>
              <a:gd name="adj1" fmla="val -132206"/>
              <a:gd name="adj2" fmla="val 217218"/>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Number of elements and nodes are 1/2 and 1/50 of tetras so good for solution time.</a:t>
            </a:r>
          </a:p>
        </p:txBody>
      </p:sp>
      <p:sp>
        <p:nvSpPr>
          <p:cNvPr id="10" name="Rectangular Callout 9"/>
          <p:cNvSpPr/>
          <p:nvPr/>
        </p:nvSpPr>
        <p:spPr>
          <a:xfrm>
            <a:off x="3788493" y="4108994"/>
            <a:ext cx="1859571" cy="816858"/>
          </a:xfrm>
          <a:prstGeom prst="wedgeRectCallout">
            <a:avLst>
              <a:gd name="adj1" fmla="val -133743"/>
              <a:gd name="adj2" fmla="val 149587"/>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For crash and nonlinear go for bricks to reduce solution time.</a:t>
            </a:r>
          </a:p>
        </p:txBody>
      </p:sp>
      <p:sp>
        <p:nvSpPr>
          <p:cNvPr id="11" name="Rectangular Callout 10"/>
          <p:cNvSpPr/>
          <p:nvPr/>
        </p:nvSpPr>
        <p:spPr>
          <a:xfrm>
            <a:off x="3788492" y="4984701"/>
            <a:ext cx="1859571" cy="816858"/>
          </a:xfrm>
          <a:prstGeom prst="wedgeRectCallout">
            <a:avLst>
              <a:gd name="adj1" fmla="val -142963"/>
              <a:gd name="adj2" fmla="val 95949"/>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Tetra meshing requires experience and patience.</a:t>
            </a:r>
          </a:p>
        </p:txBody>
      </p:sp>
      <p:sp>
        <p:nvSpPr>
          <p:cNvPr id="12" name="Rectangular Callout 11"/>
          <p:cNvSpPr/>
          <p:nvPr/>
        </p:nvSpPr>
        <p:spPr>
          <a:xfrm>
            <a:off x="3788491" y="5850969"/>
            <a:ext cx="1859571" cy="816858"/>
          </a:xfrm>
          <a:prstGeom prst="wedgeRectCallout">
            <a:avLst>
              <a:gd name="adj1" fmla="val -133277"/>
              <a:gd name="adj2" fmla="val 2770"/>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In terms of accuracy tetra10 and brick 8 are similar.</a:t>
            </a:r>
          </a:p>
        </p:txBody>
      </p:sp>
    </p:spTree>
    <p:extLst>
      <p:ext uri="{BB962C8B-B14F-4D97-AF65-F5344CB8AC3E}">
        <p14:creationId xmlns:p14="http://schemas.microsoft.com/office/powerpoint/2010/main" val="3286411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Element type – Structural behaviour </a:t>
            </a:r>
            <a:r>
              <a:rPr lang="en-GB" sz="2200" dirty="0"/>
              <a:t>(Special Elements)</a:t>
            </a:r>
          </a:p>
        </p:txBody>
      </p:sp>
      <p:sp>
        <p:nvSpPr>
          <p:cNvPr id="4" name="Content Placeholder 3"/>
          <p:cNvSpPr>
            <a:spLocks noGrp="1"/>
          </p:cNvSpPr>
          <p:nvPr>
            <p:ph sz="quarter" idx="13"/>
          </p:nvPr>
        </p:nvSpPr>
        <p:spPr>
          <a:xfrm>
            <a:off x="307975" y="1436447"/>
            <a:ext cx="6235700" cy="4599787"/>
          </a:xfrm>
        </p:spPr>
        <p:txBody>
          <a:bodyPr/>
          <a:lstStyle/>
          <a:p>
            <a:r>
              <a:rPr lang="en-GB" dirty="0"/>
              <a:t>These elements do not fall into the simple 1D, 2D or 3D element type categories;</a:t>
            </a:r>
          </a:p>
          <a:p>
            <a:pPr lvl="2"/>
            <a:endParaRPr lang="en-GB" dirty="0"/>
          </a:p>
          <a:p>
            <a:r>
              <a:rPr lang="en-GB" dirty="0"/>
              <a:t>Most common Special Elements are:</a:t>
            </a:r>
          </a:p>
          <a:p>
            <a:pPr lvl="1"/>
            <a:r>
              <a:rPr lang="en-GB" dirty="0"/>
              <a:t>Rigid - infinitely rigid connection;</a:t>
            </a:r>
          </a:p>
          <a:p>
            <a:pPr lvl="2"/>
            <a:r>
              <a:rPr lang="en-GB" dirty="0"/>
              <a:t>RBE2 in Nastran, </a:t>
            </a:r>
            <a:r>
              <a:rPr lang="en-GB" dirty="0" err="1"/>
              <a:t>Hypermesh</a:t>
            </a:r>
            <a:endParaRPr lang="en-GB" dirty="0"/>
          </a:p>
          <a:p>
            <a:pPr lvl="2"/>
            <a:r>
              <a:rPr lang="en-GB" dirty="0"/>
              <a:t>Coupling elements in Abaqus</a:t>
            </a:r>
          </a:p>
          <a:p>
            <a:pPr lvl="1"/>
            <a:r>
              <a:rPr lang="en-GB" dirty="0"/>
              <a:t>Spring - stiffness defined for each </a:t>
            </a:r>
            <a:r>
              <a:rPr lang="en-GB" dirty="0" err="1"/>
              <a:t>dof</a:t>
            </a:r>
            <a:r>
              <a:rPr lang="en-GB" dirty="0"/>
              <a:t>.</a:t>
            </a:r>
          </a:p>
          <a:p>
            <a:pPr lvl="1"/>
            <a:endParaRPr lang="en-GB" dirty="0"/>
          </a:p>
        </p:txBody>
      </p:sp>
      <p:pic>
        <p:nvPicPr>
          <p:cNvPr id="5" name="Picture 2" descr="http://download.autodesk.com/us/algor/userguides/mergedProjects/setting_up_the_analysis/linear/elements/rigid_wrong.jpg"/>
          <p:cNvPicPr>
            <a:picLocks noChangeAspect="1" noChangeArrowheads="1"/>
          </p:cNvPicPr>
          <p:nvPr/>
        </p:nvPicPr>
        <p:blipFill>
          <a:blip r:embed="rId3"/>
          <a:srcRect/>
          <a:stretch>
            <a:fillRect/>
          </a:stretch>
        </p:blipFill>
        <p:spPr bwMode="auto">
          <a:xfrm>
            <a:off x="6818413" y="1856200"/>
            <a:ext cx="2114550" cy="3114675"/>
          </a:xfrm>
          <a:prstGeom prst="rect">
            <a:avLst/>
          </a:prstGeom>
          <a:noFill/>
          <a:ln>
            <a:solidFill>
              <a:schemeClr val="tx1"/>
            </a:solidFill>
          </a:ln>
        </p:spPr>
      </p:pic>
      <p:sp>
        <p:nvSpPr>
          <p:cNvPr id="7" name="TextBox 6"/>
          <p:cNvSpPr txBox="1"/>
          <p:nvPr/>
        </p:nvSpPr>
        <p:spPr>
          <a:xfrm>
            <a:off x="6818414" y="1556118"/>
            <a:ext cx="2114550" cy="300082"/>
          </a:xfrm>
          <a:prstGeom prst="rect">
            <a:avLst/>
          </a:prstGeom>
          <a:noFill/>
        </p:spPr>
        <p:txBody>
          <a:bodyPr wrap="square" rtlCol="0">
            <a:spAutoFit/>
          </a:bodyPr>
          <a:lstStyle/>
          <a:p>
            <a:r>
              <a:rPr lang="en-GB" sz="1350" dirty="0">
                <a:solidFill>
                  <a:srgbClr val="000000"/>
                </a:solidFill>
                <a:latin typeface="Arial" panose="020B0604020202020204" pitchFamily="34" charset="0"/>
                <a:cs typeface="Arial" panose="020B0604020202020204" pitchFamily="34" charset="0"/>
              </a:rPr>
              <a:t>Rigid ‘spider’ element</a:t>
            </a:r>
          </a:p>
        </p:txBody>
      </p:sp>
      <p:sp>
        <p:nvSpPr>
          <p:cNvPr id="13" name="Slide Number Placeholder 12">
            <a:extLst>
              <a:ext uri="{FF2B5EF4-FFF2-40B4-BE49-F238E27FC236}">
                <a16:creationId xmlns:a16="http://schemas.microsoft.com/office/drawing/2014/main" id="{131C9C18-8622-4530-9CC7-53A318AEA97D}"/>
              </a:ext>
            </a:extLst>
          </p:cNvPr>
          <p:cNvSpPr>
            <a:spLocks noGrp="1"/>
          </p:cNvSpPr>
          <p:nvPr>
            <p:ph type="sldNum" sz="quarter" idx="12"/>
          </p:nvPr>
        </p:nvSpPr>
        <p:spPr/>
        <p:txBody>
          <a:bodyPr/>
          <a:lstStyle/>
          <a:p>
            <a:fld id="{64A0697F-D92A-44AE-9631-4DF4FB2C44EF}" type="slidenum">
              <a:rPr lang="en-GB" smtClean="0"/>
              <a:pPr/>
              <a:t>28</a:t>
            </a:fld>
            <a:endParaRPr lang="en-GB"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dirty="0"/>
              <a:t>Element type </a:t>
            </a:r>
            <a:r>
              <a:rPr lang="en-GB" sz="2200" dirty="0"/>
              <a:t>(Geometric order)</a:t>
            </a:r>
          </a:p>
        </p:txBody>
      </p:sp>
      <p:sp>
        <p:nvSpPr>
          <p:cNvPr id="23556" name="Slide Number Placeholder 23555">
            <a:extLst>
              <a:ext uri="{FF2B5EF4-FFF2-40B4-BE49-F238E27FC236}">
                <a16:creationId xmlns:a16="http://schemas.microsoft.com/office/drawing/2014/main" id="{F1FFD88F-A7EC-4DFE-98DC-FDC2E463EEFE}"/>
              </a:ext>
            </a:extLst>
          </p:cNvPr>
          <p:cNvSpPr>
            <a:spLocks noGrp="1"/>
          </p:cNvSpPr>
          <p:nvPr>
            <p:ph type="sldNum" sz="quarter" idx="12"/>
          </p:nvPr>
        </p:nvSpPr>
        <p:spPr/>
        <p:txBody>
          <a:bodyPr/>
          <a:lstStyle/>
          <a:p>
            <a:fld id="{64A0697F-D92A-44AE-9631-4DF4FB2C44EF}" type="slidenum">
              <a:rPr lang="en-GB" smtClean="0"/>
              <a:pPr/>
              <a:t>29</a:t>
            </a:fld>
            <a:endParaRPr lang="en-GB" dirty="0"/>
          </a:p>
        </p:txBody>
      </p:sp>
      <p:sp>
        <p:nvSpPr>
          <p:cNvPr id="4" name="Content Placeholder 3"/>
          <p:cNvSpPr>
            <a:spLocks noGrp="1"/>
          </p:cNvSpPr>
          <p:nvPr>
            <p:ph sz="quarter" idx="13"/>
          </p:nvPr>
        </p:nvSpPr>
        <p:spPr/>
        <p:txBody>
          <a:bodyPr/>
          <a:lstStyle/>
          <a:p>
            <a:r>
              <a:rPr lang="en-GB" dirty="0"/>
              <a:t>Linear displacement;</a:t>
            </a:r>
          </a:p>
          <a:p>
            <a:r>
              <a:rPr lang="en-GB" dirty="0"/>
              <a:t>Quadratic displacement;</a:t>
            </a:r>
          </a:p>
          <a:p>
            <a:pPr lvl="1"/>
            <a:r>
              <a:rPr lang="en-GB" dirty="0"/>
              <a:t>One extra node in the middle.</a:t>
            </a:r>
          </a:p>
          <a:p>
            <a:r>
              <a:rPr lang="en-GB" dirty="0"/>
              <a:t>Higher order displacement.</a:t>
            </a:r>
          </a:p>
          <a:p>
            <a:pPr lvl="1"/>
            <a:r>
              <a:rPr lang="en-GB" dirty="0"/>
              <a:t>Requires more mid point nodes.</a:t>
            </a:r>
          </a:p>
          <a:p>
            <a:pPr lvl="1"/>
            <a:endParaRPr lang="en-GB" dirty="0"/>
          </a:p>
        </p:txBody>
      </p:sp>
      <p:grpSp>
        <p:nvGrpSpPr>
          <p:cNvPr id="6" name="Group 26"/>
          <p:cNvGrpSpPr>
            <a:grpSpLocks/>
          </p:cNvGrpSpPr>
          <p:nvPr/>
        </p:nvGrpSpPr>
        <p:grpSpPr bwMode="auto">
          <a:xfrm>
            <a:off x="2014108" y="3847233"/>
            <a:ext cx="4978598" cy="1633445"/>
            <a:chOff x="762" y="1284"/>
            <a:chExt cx="3955" cy="1120"/>
          </a:xfrm>
        </p:grpSpPr>
        <p:sp>
          <p:nvSpPr>
            <p:cNvPr id="8" name="Line 4"/>
            <p:cNvSpPr>
              <a:spLocks noChangeShapeType="1"/>
            </p:cNvSpPr>
            <p:nvPr/>
          </p:nvSpPr>
          <p:spPr bwMode="auto">
            <a:xfrm>
              <a:off x="764" y="2068"/>
              <a:ext cx="1052" cy="0"/>
            </a:xfrm>
            <a:prstGeom prst="line">
              <a:avLst/>
            </a:prstGeom>
            <a:noFill/>
            <a:ln w="28575">
              <a:solidFill>
                <a:srgbClr val="000000"/>
              </a:solidFill>
              <a:round/>
              <a:headEnd type="oval" w="med" len="med"/>
              <a:tailEnd type="oval" w="med" len="med"/>
            </a:ln>
          </p:spPr>
          <p:txBody>
            <a:bodyPr/>
            <a:lstStyle/>
            <a:p>
              <a:endParaRPr lang="en-GB" sz="1350"/>
            </a:p>
          </p:txBody>
        </p:sp>
        <p:sp>
          <p:nvSpPr>
            <p:cNvPr id="9" name="Line 5"/>
            <p:cNvSpPr>
              <a:spLocks noChangeShapeType="1"/>
            </p:cNvSpPr>
            <p:nvPr/>
          </p:nvSpPr>
          <p:spPr bwMode="auto">
            <a:xfrm>
              <a:off x="2160" y="2073"/>
              <a:ext cx="1052" cy="0"/>
            </a:xfrm>
            <a:prstGeom prst="line">
              <a:avLst/>
            </a:prstGeom>
            <a:noFill/>
            <a:ln w="28575">
              <a:solidFill>
                <a:srgbClr val="000000"/>
              </a:solidFill>
              <a:round/>
              <a:headEnd type="oval" w="med" len="med"/>
              <a:tailEnd type="oval" w="med" len="med"/>
            </a:ln>
          </p:spPr>
          <p:txBody>
            <a:bodyPr/>
            <a:lstStyle/>
            <a:p>
              <a:endParaRPr lang="en-GB" sz="1350"/>
            </a:p>
          </p:txBody>
        </p:sp>
        <p:sp>
          <p:nvSpPr>
            <p:cNvPr id="10" name="Line 6"/>
            <p:cNvSpPr>
              <a:spLocks noChangeShapeType="1"/>
            </p:cNvSpPr>
            <p:nvPr/>
          </p:nvSpPr>
          <p:spPr bwMode="auto">
            <a:xfrm>
              <a:off x="762" y="1754"/>
              <a:ext cx="0" cy="301"/>
            </a:xfrm>
            <a:prstGeom prst="line">
              <a:avLst/>
            </a:prstGeom>
            <a:noFill/>
            <a:ln w="9525">
              <a:solidFill>
                <a:schemeClr val="tx1"/>
              </a:solidFill>
              <a:prstDash val="dash"/>
              <a:round/>
              <a:headEnd/>
              <a:tailEnd/>
            </a:ln>
            <a:effectLst/>
          </p:spPr>
          <p:txBody>
            <a:bodyPr/>
            <a:lstStyle/>
            <a:p>
              <a:endParaRPr lang="en-GB" sz="1350"/>
            </a:p>
          </p:txBody>
        </p:sp>
        <p:sp>
          <p:nvSpPr>
            <p:cNvPr id="11" name="Line 7"/>
            <p:cNvSpPr>
              <a:spLocks noChangeShapeType="1"/>
            </p:cNvSpPr>
            <p:nvPr/>
          </p:nvSpPr>
          <p:spPr bwMode="auto">
            <a:xfrm>
              <a:off x="1818" y="1518"/>
              <a:ext cx="0" cy="525"/>
            </a:xfrm>
            <a:prstGeom prst="line">
              <a:avLst/>
            </a:prstGeom>
            <a:noFill/>
            <a:ln w="9525">
              <a:solidFill>
                <a:schemeClr val="tx1"/>
              </a:solidFill>
              <a:prstDash val="dash"/>
              <a:round/>
              <a:headEnd/>
              <a:tailEnd/>
            </a:ln>
            <a:effectLst/>
          </p:spPr>
          <p:txBody>
            <a:bodyPr/>
            <a:lstStyle/>
            <a:p>
              <a:endParaRPr lang="en-GB" sz="1350"/>
            </a:p>
          </p:txBody>
        </p:sp>
        <p:sp>
          <p:nvSpPr>
            <p:cNvPr id="12" name="Line 8"/>
            <p:cNvSpPr>
              <a:spLocks noChangeShapeType="1"/>
            </p:cNvSpPr>
            <p:nvPr/>
          </p:nvSpPr>
          <p:spPr bwMode="auto">
            <a:xfrm flipV="1">
              <a:off x="762" y="1517"/>
              <a:ext cx="1062" cy="237"/>
            </a:xfrm>
            <a:prstGeom prst="line">
              <a:avLst/>
            </a:prstGeom>
            <a:noFill/>
            <a:ln w="28575">
              <a:solidFill>
                <a:srgbClr val="FF3300"/>
              </a:solidFill>
              <a:round/>
              <a:headEnd/>
              <a:tailEnd/>
            </a:ln>
            <a:effectLst/>
          </p:spPr>
          <p:txBody>
            <a:bodyPr/>
            <a:lstStyle/>
            <a:p>
              <a:endParaRPr lang="en-GB" sz="1350"/>
            </a:p>
          </p:txBody>
        </p:sp>
        <p:sp>
          <p:nvSpPr>
            <p:cNvPr id="13" name="Line 9"/>
            <p:cNvSpPr>
              <a:spLocks noChangeShapeType="1"/>
            </p:cNvSpPr>
            <p:nvPr/>
          </p:nvSpPr>
          <p:spPr bwMode="auto">
            <a:xfrm>
              <a:off x="2164" y="1767"/>
              <a:ext cx="0" cy="301"/>
            </a:xfrm>
            <a:prstGeom prst="line">
              <a:avLst/>
            </a:prstGeom>
            <a:noFill/>
            <a:ln w="9525">
              <a:solidFill>
                <a:schemeClr val="tx1"/>
              </a:solidFill>
              <a:prstDash val="dash"/>
              <a:round/>
              <a:headEnd/>
              <a:tailEnd/>
            </a:ln>
            <a:effectLst/>
          </p:spPr>
          <p:txBody>
            <a:bodyPr/>
            <a:lstStyle/>
            <a:p>
              <a:endParaRPr lang="en-GB" sz="1350"/>
            </a:p>
          </p:txBody>
        </p:sp>
        <p:sp>
          <p:nvSpPr>
            <p:cNvPr id="14" name="Line 10"/>
            <p:cNvSpPr>
              <a:spLocks noChangeShapeType="1"/>
            </p:cNvSpPr>
            <p:nvPr/>
          </p:nvSpPr>
          <p:spPr bwMode="auto">
            <a:xfrm>
              <a:off x="3220" y="1343"/>
              <a:ext cx="0" cy="718"/>
            </a:xfrm>
            <a:prstGeom prst="line">
              <a:avLst/>
            </a:prstGeom>
            <a:noFill/>
            <a:ln w="9525">
              <a:solidFill>
                <a:schemeClr val="tx1"/>
              </a:solidFill>
              <a:prstDash val="dash"/>
              <a:round/>
              <a:headEnd/>
              <a:tailEnd/>
            </a:ln>
            <a:effectLst/>
          </p:spPr>
          <p:txBody>
            <a:bodyPr/>
            <a:lstStyle/>
            <a:p>
              <a:endParaRPr lang="en-GB" sz="1350"/>
            </a:p>
          </p:txBody>
        </p:sp>
        <p:sp>
          <p:nvSpPr>
            <p:cNvPr id="15" name="Line 11"/>
            <p:cNvSpPr>
              <a:spLocks noChangeShapeType="1"/>
            </p:cNvSpPr>
            <p:nvPr/>
          </p:nvSpPr>
          <p:spPr bwMode="auto">
            <a:xfrm>
              <a:off x="2671" y="1625"/>
              <a:ext cx="5" cy="450"/>
            </a:xfrm>
            <a:prstGeom prst="line">
              <a:avLst/>
            </a:prstGeom>
            <a:noFill/>
            <a:ln w="9525">
              <a:solidFill>
                <a:schemeClr val="tx1"/>
              </a:solidFill>
              <a:prstDash val="dash"/>
              <a:round/>
              <a:headEnd/>
              <a:tailEnd/>
            </a:ln>
            <a:effectLst/>
          </p:spPr>
          <p:txBody>
            <a:bodyPr/>
            <a:lstStyle/>
            <a:p>
              <a:endParaRPr lang="en-GB" sz="1350"/>
            </a:p>
          </p:txBody>
        </p:sp>
        <p:sp>
          <p:nvSpPr>
            <p:cNvPr id="16" name="Oval 12"/>
            <p:cNvSpPr>
              <a:spLocks noChangeArrowheads="1"/>
            </p:cNvSpPr>
            <p:nvPr/>
          </p:nvSpPr>
          <p:spPr bwMode="auto">
            <a:xfrm>
              <a:off x="2638" y="2037"/>
              <a:ext cx="75" cy="75"/>
            </a:xfrm>
            <a:prstGeom prst="ellipse">
              <a:avLst/>
            </a:prstGeom>
            <a:solidFill>
              <a:schemeClr val="tx1"/>
            </a:solidFill>
            <a:ln w="3175">
              <a:solidFill>
                <a:schemeClr val="tx1"/>
              </a:solidFill>
              <a:round/>
              <a:headEnd/>
              <a:tailEnd/>
            </a:ln>
            <a:effectLst/>
          </p:spPr>
          <p:txBody>
            <a:bodyPr wrap="none" anchor="ctr"/>
            <a:lstStyle/>
            <a:p>
              <a:endParaRPr lang="en-GB" sz="1350"/>
            </a:p>
          </p:txBody>
        </p:sp>
        <p:sp>
          <p:nvSpPr>
            <p:cNvPr id="17" name="Freeform 13"/>
            <p:cNvSpPr>
              <a:spLocks/>
            </p:cNvSpPr>
            <p:nvPr/>
          </p:nvSpPr>
          <p:spPr bwMode="auto">
            <a:xfrm>
              <a:off x="2162" y="1342"/>
              <a:ext cx="1061" cy="427"/>
            </a:xfrm>
            <a:custGeom>
              <a:avLst/>
              <a:gdLst/>
              <a:ahLst/>
              <a:cxnLst>
                <a:cxn ang="0">
                  <a:pos x="0" y="427"/>
                </a:cxn>
                <a:cxn ang="0">
                  <a:pos x="332" y="342"/>
                </a:cxn>
                <a:cxn ang="0">
                  <a:pos x="689" y="204"/>
                </a:cxn>
                <a:cxn ang="0">
                  <a:pos x="1061" y="0"/>
                </a:cxn>
              </a:cxnLst>
              <a:rect l="0" t="0" r="r" b="b"/>
              <a:pathLst>
                <a:path w="1061" h="427">
                  <a:moveTo>
                    <a:pt x="0" y="427"/>
                  </a:moveTo>
                  <a:cubicBezTo>
                    <a:pt x="55" y="413"/>
                    <a:pt x="217" y="379"/>
                    <a:pt x="332" y="342"/>
                  </a:cubicBezTo>
                  <a:cubicBezTo>
                    <a:pt x="447" y="305"/>
                    <a:pt x="568" y="261"/>
                    <a:pt x="689" y="204"/>
                  </a:cubicBezTo>
                  <a:cubicBezTo>
                    <a:pt x="810" y="147"/>
                    <a:pt x="984" y="42"/>
                    <a:pt x="1061" y="0"/>
                  </a:cubicBezTo>
                </a:path>
              </a:pathLst>
            </a:custGeom>
            <a:noFill/>
            <a:ln w="28575" cmpd="sng">
              <a:solidFill>
                <a:srgbClr val="FF3300"/>
              </a:solidFill>
              <a:round/>
              <a:headEnd/>
              <a:tailEnd/>
            </a:ln>
            <a:effectLst/>
          </p:spPr>
          <p:txBody>
            <a:bodyPr/>
            <a:lstStyle/>
            <a:p>
              <a:endParaRPr lang="en-GB" sz="1350"/>
            </a:p>
          </p:txBody>
        </p:sp>
        <p:sp>
          <p:nvSpPr>
            <p:cNvPr id="18" name="Line 15"/>
            <p:cNvSpPr>
              <a:spLocks noChangeShapeType="1"/>
            </p:cNvSpPr>
            <p:nvPr/>
          </p:nvSpPr>
          <p:spPr bwMode="auto">
            <a:xfrm>
              <a:off x="3657" y="2081"/>
              <a:ext cx="1052" cy="0"/>
            </a:xfrm>
            <a:prstGeom prst="line">
              <a:avLst/>
            </a:prstGeom>
            <a:noFill/>
            <a:ln w="28575">
              <a:solidFill>
                <a:srgbClr val="000000"/>
              </a:solidFill>
              <a:round/>
              <a:headEnd type="oval" w="med" len="med"/>
              <a:tailEnd type="oval" w="med" len="med"/>
            </a:ln>
          </p:spPr>
          <p:txBody>
            <a:bodyPr/>
            <a:lstStyle/>
            <a:p>
              <a:endParaRPr lang="en-GB" sz="1350"/>
            </a:p>
          </p:txBody>
        </p:sp>
        <p:sp>
          <p:nvSpPr>
            <p:cNvPr id="19" name="Oval 16"/>
            <p:cNvSpPr>
              <a:spLocks noChangeArrowheads="1"/>
            </p:cNvSpPr>
            <p:nvPr/>
          </p:nvSpPr>
          <p:spPr bwMode="auto">
            <a:xfrm>
              <a:off x="3938" y="2050"/>
              <a:ext cx="75" cy="75"/>
            </a:xfrm>
            <a:prstGeom prst="ellipse">
              <a:avLst/>
            </a:prstGeom>
            <a:solidFill>
              <a:schemeClr val="tx1"/>
            </a:solidFill>
            <a:ln w="3175">
              <a:solidFill>
                <a:schemeClr val="tx1"/>
              </a:solidFill>
              <a:round/>
              <a:headEnd/>
              <a:tailEnd/>
            </a:ln>
            <a:effectLst/>
          </p:spPr>
          <p:txBody>
            <a:bodyPr wrap="none" anchor="ctr"/>
            <a:lstStyle/>
            <a:p>
              <a:endParaRPr lang="en-GB" sz="1350"/>
            </a:p>
          </p:txBody>
        </p:sp>
        <p:sp>
          <p:nvSpPr>
            <p:cNvPr id="20" name="Oval 17"/>
            <p:cNvSpPr>
              <a:spLocks noChangeArrowheads="1"/>
            </p:cNvSpPr>
            <p:nvPr/>
          </p:nvSpPr>
          <p:spPr bwMode="auto">
            <a:xfrm>
              <a:off x="4302" y="2044"/>
              <a:ext cx="75" cy="75"/>
            </a:xfrm>
            <a:prstGeom prst="ellipse">
              <a:avLst/>
            </a:prstGeom>
            <a:solidFill>
              <a:schemeClr val="tx1"/>
            </a:solidFill>
            <a:ln w="3175">
              <a:solidFill>
                <a:schemeClr val="tx1"/>
              </a:solidFill>
              <a:round/>
              <a:headEnd/>
              <a:tailEnd/>
            </a:ln>
            <a:effectLst/>
          </p:spPr>
          <p:txBody>
            <a:bodyPr wrap="none" anchor="ctr"/>
            <a:lstStyle/>
            <a:p>
              <a:endParaRPr lang="en-GB" sz="1350"/>
            </a:p>
          </p:txBody>
        </p:sp>
        <p:sp>
          <p:nvSpPr>
            <p:cNvPr id="21" name="Line 18"/>
            <p:cNvSpPr>
              <a:spLocks noChangeShapeType="1"/>
            </p:cNvSpPr>
            <p:nvPr/>
          </p:nvSpPr>
          <p:spPr bwMode="auto">
            <a:xfrm>
              <a:off x="3655" y="1773"/>
              <a:ext cx="0" cy="301"/>
            </a:xfrm>
            <a:prstGeom prst="line">
              <a:avLst/>
            </a:prstGeom>
            <a:noFill/>
            <a:ln w="9525">
              <a:solidFill>
                <a:schemeClr val="tx1"/>
              </a:solidFill>
              <a:prstDash val="dash"/>
              <a:round/>
              <a:headEnd/>
              <a:tailEnd/>
            </a:ln>
            <a:effectLst/>
          </p:spPr>
          <p:txBody>
            <a:bodyPr/>
            <a:lstStyle/>
            <a:p>
              <a:endParaRPr lang="en-GB" sz="1350"/>
            </a:p>
          </p:txBody>
        </p:sp>
        <p:sp>
          <p:nvSpPr>
            <p:cNvPr id="22" name="Line 19"/>
            <p:cNvSpPr>
              <a:spLocks noChangeShapeType="1"/>
            </p:cNvSpPr>
            <p:nvPr/>
          </p:nvSpPr>
          <p:spPr bwMode="auto">
            <a:xfrm>
              <a:off x="3975" y="1727"/>
              <a:ext cx="0" cy="354"/>
            </a:xfrm>
            <a:prstGeom prst="line">
              <a:avLst/>
            </a:prstGeom>
            <a:noFill/>
            <a:ln w="9525">
              <a:solidFill>
                <a:schemeClr val="tx1"/>
              </a:solidFill>
              <a:prstDash val="dash"/>
              <a:round/>
              <a:headEnd/>
              <a:tailEnd/>
            </a:ln>
            <a:effectLst/>
          </p:spPr>
          <p:txBody>
            <a:bodyPr/>
            <a:lstStyle/>
            <a:p>
              <a:endParaRPr lang="en-GB" sz="1350"/>
            </a:p>
          </p:txBody>
        </p:sp>
        <p:sp>
          <p:nvSpPr>
            <p:cNvPr id="23" name="Line 20"/>
            <p:cNvSpPr>
              <a:spLocks noChangeShapeType="1"/>
            </p:cNvSpPr>
            <p:nvPr/>
          </p:nvSpPr>
          <p:spPr bwMode="auto">
            <a:xfrm>
              <a:off x="4331" y="1614"/>
              <a:ext cx="2" cy="460"/>
            </a:xfrm>
            <a:prstGeom prst="line">
              <a:avLst/>
            </a:prstGeom>
            <a:noFill/>
            <a:ln w="9525">
              <a:solidFill>
                <a:schemeClr val="tx1"/>
              </a:solidFill>
              <a:prstDash val="dash"/>
              <a:round/>
              <a:headEnd/>
              <a:tailEnd/>
            </a:ln>
            <a:effectLst/>
          </p:spPr>
          <p:txBody>
            <a:bodyPr/>
            <a:lstStyle/>
            <a:p>
              <a:endParaRPr lang="en-GB" sz="1350"/>
            </a:p>
          </p:txBody>
        </p:sp>
        <p:sp>
          <p:nvSpPr>
            <p:cNvPr id="24" name="Line 21"/>
            <p:cNvSpPr>
              <a:spLocks noChangeShapeType="1"/>
            </p:cNvSpPr>
            <p:nvPr/>
          </p:nvSpPr>
          <p:spPr bwMode="auto">
            <a:xfrm>
              <a:off x="4717" y="1293"/>
              <a:ext cx="0" cy="781"/>
            </a:xfrm>
            <a:prstGeom prst="line">
              <a:avLst/>
            </a:prstGeom>
            <a:noFill/>
            <a:ln w="9525">
              <a:solidFill>
                <a:schemeClr val="tx1"/>
              </a:solidFill>
              <a:prstDash val="dash"/>
              <a:round/>
              <a:headEnd/>
              <a:tailEnd/>
            </a:ln>
            <a:effectLst/>
          </p:spPr>
          <p:txBody>
            <a:bodyPr/>
            <a:lstStyle/>
            <a:p>
              <a:endParaRPr lang="en-GB" sz="1350"/>
            </a:p>
          </p:txBody>
        </p:sp>
        <p:sp>
          <p:nvSpPr>
            <p:cNvPr id="25" name="Freeform 22"/>
            <p:cNvSpPr>
              <a:spLocks/>
            </p:cNvSpPr>
            <p:nvPr/>
          </p:nvSpPr>
          <p:spPr bwMode="auto">
            <a:xfrm>
              <a:off x="3654" y="1284"/>
              <a:ext cx="1060" cy="489"/>
            </a:xfrm>
            <a:custGeom>
              <a:avLst/>
              <a:gdLst/>
              <a:ahLst/>
              <a:cxnLst>
                <a:cxn ang="0">
                  <a:pos x="0" y="499"/>
                </a:cxn>
                <a:cxn ang="0">
                  <a:pos x="276" y="454"/>
                </a:cxn>
                <a:cxn ang="0">
                  <a:pos x="474" y="409"/>
                </a:cxn>
                <a:cxn ang="0">
                  <a:pos x="679" y="332"/>
                </a:cxn>
                <a:cxn ang="0">
                  <a:pos x="852" y="230"/>
                </a:cxn>
                <a:cxn ang="0">
                  <a:pos x="973" y="128"/>
                </a:cxn>
                <a:cxn ang="0">
                  <a:pos x="1069" y="0"/>
                </a:cxn>
              </a:cxnLst>
              <a:rect l="0" t="0" r="r" b="b"/>
              <a:pathLst>
                <a:path w="1069" h="499">
                  <a:moveTo>
                    <a:pt x="0" y="499"/>
                  </a:moveTo>
                  <a:cubicBezTo>
                    <a:pt x="98" y="484"/>
                    <a:pt x="197" y="469"/>
                    <a:pt x="276" y="454"/>
                  </a:cubicBezTo>
                  <a:cubicBezTo>
                    <a:pt x="355" y="439"/>
                    <a:pt x="407" y="429"/>
                    <a:pt x="474" y="409"/>
                  </a:cubicBezTo>
                  <a:cubicBezTo>
                    <a:pt x="541" y="389"/>
                    <a:pt x="616" y="362"/>
                    <a:pt x="679" y="332"/>
                  </a:cubicBezTo>
                  <a:cubicBezTo>
                    <a:pt x="742" y="302"/>
                    <a:pt x="803" y="264"/>
                    <a:pt x="852" y="230"/>
                  </a:cubicBezTo>
                  <a:cubicBezTo>
                    <a:pt x="901" y="196"/>
                    <a:pt x="937" y="166"/>
                    <a:pt x="973" y="128"/>
                  </a:cubicBezTo>
                  <a:cubicBezTo>
                    <a:pt x="1009" y="90"/>
                    <a:pt x="1039" y="45"/>
                    <a:pt x="1069" y="0"/>
                  </a:cubicBezTo>
                </a:path>
              </a:pathLst>
            </a:custGeom>
            <a:noFill/>
            <a:ln w="28575" cmpd="sng">
              <a:solidFill>
                <a:srgbClr val="FF3300"/>
              </a:solidFill>
              <a:round/>
              <a:headEnd/>
              <a:tailEnd/>
            </a:ln>
            <a:effectLst/>
          </p:spPr>
          <p:txBody>
            <a:bodyPr/>
            <a:lstStyle/>
            <a:p>
              <a:endParaRPr lang="en-GB" sz="1350"/>
            </a:p>
          </p:txBody>
        </p:sp>
        <p:sp>
          <p:nvSpPr>
            <p:cNvPr id="26" name="Text Box 23"/>
            <p:cNvSpPr txBox="1">
              <a:spLocks noChangeArrowheads="1"/>
            </p:cNvSpPr>
            <p:nvPr/>
          </p:nvSpPr>
          <p:spPr bwMode="auto">
            <a:xfrm>
              <a:off x="1011" y="2189"/>
              <a:ext cx="550" cy="190"/>
            </a:xfrm>
            <a:prstGeom prst="rect">
              <a:avLst/>
            </a:prstGeom>
            <a:noFill/>
            <a:ln w="9525">
              <a:noFill/>
              <a:miter lim="800000"/>
              <a:headEnd/>
              <a:tailEnd/>
            </a:ln>
            <a:effectLst/>
          </p:spPr>
          <p:txBody>
            <a:bodyPr>
              <a:spAutoFit/>
            </a:bodyPr>
            <a:lstStyle/>
            <a:p>
              <a:pPr>
                <a:spcBef>
                  <a:spcPct val="50000"/>
                </a:spcBef>
              </a:pPr>
              <a:r>
                <a:rPr lang="en-US" sz="1200" b="1"/>
                <a:t>Linear</a:t>
              </a:r>
            </a:p>
          </p:txBody>
        </p:sp>
        <p:sp>
          <p:nvSpPr>
            <p:cNvPr id="27" name="Text Box 24"/>
            <p:cNvSpPr txBox="1">
              <a:spLocks noChangeArrowheads="1"/>
            </p:cNvSpPr>
            <p:nvPr/>
          </p:nvSpPr>
          <p:spPr bwMode="auto">
            <a:xfrm>
              <a:off x="2355" y="2196"/>
              <a:ext cx="742" cy="190"/>
            </a:xfrm>
            <a:prstGeom prst="rect">
              <a:avLst/>
            </a:prstGeom>
            <a:noFill/>
            <a:ln w="9525">
              <a:noFill/>
              <a:miter lim="800000"/>
              <a:headEnd/>
              <a:tailEnd/>
            </a:ln>
            <a:effectLst/>
          </p:spPr>
          <p:txBody>
            <a:bodyPr>
              <a:spAutoFit/>
            </a:bodyPr>
            <a:lstStyle/>
            <a:p>
              <a:pPr>
                <a:spcBef>
                  <a:spcPct val="50000"/>
                </a:spcBef>
              </a:pPr>
              <a:r>
                <a:rPr lang="en-US" sz="1200" b="1"/>
                <a:t>Quadratic</a:t>
              </a:r>
            </a:p>
          </p:txBody>
        </p:sp>
        <p:sp>
          <p:nvSpPr>
            <p:cNvPr id="28" name="Text Box 25"/>
            <p:cNvSpPr txBox="1">
              <a:spLocks noChangeArrowheads="1"/>
            </p:cNvSpPr>
            <p:nvPr/>
          </p:nvSpPr>
          <p:spPr bwMode="auto">
            <a:xfrm>
              <a:off x="3961" y="2214"/>
              <a:ext cx="550" cy="190"/>
            </a:xfrm>
            <a:prstGeom prst="rect">
              <a:avLst/>
            </a:prstGeom>
            <a:noFill/>
            <a:ln w="9525">
              <a:noFill/>
              <a:miter lim="800000"/>
              <a:headEnd/>
              <a:tailEnd/>
            </a:ln>
            <a:effectLst/>
          </p:spPr>
          <p:txBody>
            <a:bodyPr>
              <a:spAutoFit/>
            </a:bodyPr>
            <a:lstStyle/>
            <a:p>
              <a:pPr>
                <a:spcBef>
                  <a:spcPct val="50000"/>
                </a:spcBef>
              </a:pPr>
              <a:r>
                <a:rPr lang="en-US" sz="1200" b="1"/>
                <a:t>Cubic</a:t>
              </a:r>
            </a:p>
          </p:txBody>
        </p:sp>
      </p:grpSp>
      <p:sp>
        <p:nvSpPr>
          <p:cNvPr id="29" name="TextBox 28"/>
          <p:cNvSpPr txBox="1"/>
          <p:nvPr/>
        </p:nvSpPr>
        <p:spPr>
          <a:xfrm>
            <a:off x="1735932" y="5683963"/>
            <a:ext cx="1893094" cy="300082"/>
          </a:xfrm>
          <a:prstGeom prst="rect">
            <a:avLst/>
          </a:prstGeom>
          <a:noFill/>
        </p:spPr>
        <p:txBody>
          <a:bodyPr wrap="square" rtlCol="0">
            <a:spAutoFit/>
          </a:bodyPr>
          <a:lstStyle/>
          <a:p>
            <a:r>
              <a:rPr lang="en-GB" sz="1350" dirty="0">
                <a:solidFill>
                  <a:srgbClr val="000000"/>
                </a:solidFill>
                <a:latin typeface="Arial" panose="020B0604020202020204" pitchFamily="34" charset="0"/>
                <a:cs typeface="Arial" panose="020B0604020202020204" pitchFamily="34" charset="0"/>
              </a:rPr>
              <a:t>Constant stress/strain</a:t>
            </a:r>
          </a:p>
        </p:txBody>
      </p:sp>
      <p:sp>
        <p:nvSpPr>
          <p:cNvPr id="30" name="TextBox 29"/>
          <p:cNvSpPr txBox="1"/>
          <p:nvPr/>
        </p:nvSpPr>
        <p:spPr>
          <a:xfrm>
            <a:off x="3948709" y="5638721"/>
            <a:ext cx="3171767" cy="507831"/>
          </a:xfrm>
          <a:prstGeom prst="rect">
            <a:avLst/>
          </a:prstGeom>
          <a:noFill/>
        </p:spPr>
        <p:txBody>
          <a:bodyPr wrap="square" rtlCol="0">
            <a:spAutoFit/>
          </a:bodyPr>
          <a:lstStyle/>
          <a:p>
            <a:r>
              <a:rPr lang="en-GB" sz="1350" dirty="0">
                <a:solidFill>
                  <a:srgbClr val="000000"/>
                </a:solidFill>
                <a:latin typeface="Arial" panose="020B0604020202020204" pitchFamily="34" charset="0"/>
                <a:cs typeface="Arial" panose="020B0604020202020204" pitchFamily="34" charset="0"/>
              </a:rPr>
              <a:t>Varied stress/strain to capture realistic behaviour response</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a:t>What is FEA?</a:t>
            </a:r>
            <a:endParaRPr lang="en-GB" dirty="0"/>
          </a:p>
        </p:txBody>
      </p:sp>
      <p:sp>
        <p:nvSpPr>
          <p:cNvPr id="145" name="Rectangle 3"/>
          <p:cNvSpPr>
            <a:spLocks noGrp="1" noChangeArrowheads="1"/>
          </p:cNvSpPr>
          <p:nvPr>
            <p:ph sz="quarter" idx="13"/>
          </p:nvPr>
        </p:nvSpPr>
        <p:spPr/>
        <p:txBody>
          <a:bodyPr>
            <a:normAutofit/>
          </a:bodyPr>
          <a:lstStyle/>
          <a:p>
            <a:r>
              <a:rPr lang="en-GB" sz="2400" dirty="0"/>
              <a:t>Finite Element Analysis is a method of breaking down a physical structure into substructures called "finite elements“;</a:t>
            </a:r>
          </a:p>
          <a:p>
            <a:r>
              <a:rPr lang="en-GB" sz="2400" dirty="0"/>
              <a:t>The finite elements and their interrelationships are converted into equation form and solved mathematically.</a:t>
            </a:r>
            <a:br>
              <a:rPr lang="en-GB" sz="2400" dirty="0"/>
            </a:br>
            <a:endParaRPr lang="en-GB" sz="2400" dirty="0"/>
          </a:p>
        </p:txBody>
      </p:sp>
      <p:pic>
        <p:nvPicPr>
          <p:cNvPr id="282626" name="Picture 2" descr="http://composite.files.wordpress.com/2010/03/aircraft.jpg"/>
          <p:cNvPicPr>
            <a:picLocks noChangeAspect="1" noChangeArrowheads="1"/>
          </p:cNvPicPr>
          <p:nvPr/>
        </p:nvPicPr>
        <p:blipFill>
          <a:blip r:embed="rId3"/>
          <a:srcRect/>
          <a:stretch>
            <a:fillRect/>
          </a:stretch>
        </p:blipFill>
        <p:spPr bwMode="auto">
          <a:xfrm>
            <a:off x="693721" y="4008961"/>
            <a:ext cx="2644712" cy="1956128"/>
          </a:xfrm>
          <a:prstGeom prst="rect">
            <a:avLst/>
          </a:prstGeom>
          <a:noFill/>
          <a:ln>
            <a:solidFill>
              <a:schemeClr val="tx1"/>
            </a:solidFill>
          </a:ln>
        </p:spPr>
      </p:pic>
      <p:pic>
        <p:nvPicPr>
          <p:cNvPr id="282627" name="Picture 3"/>
          <p:cNvPicPr>
            <a:picLocks noChangeAspect="1" noChangeArrowheads="1"/>
          </p:cNvPicPr>
          <p:nvPr/>
        </p:nvPicPr>
        <p:blipFill>
          <a:blip r:embed="rId4"/>
          <a:srcRect/>
          <a:stretch>
            <a:fillRect/>
          </a:stretch>
        </p:blipFill>
        <p:spPr bwMode="auto">
          <a:xfrm>
            <a:off x="6988736" y="4021843"/>
            <a:ext cx="1451785" cy="1943245"/>
          </a:xfrm>
          <a:prstGeom prst="rect">
            <a:avLst/>
          </a:prstGeom>
          <a:noFill/>
          <a:ln w="9525">
            <a:solidFill>
              <a:schemeClr val="tx1"/>
            </a:solidFill>
            <a:miter lim="800000"/>
            <a:headEnd/>
            <a:tailEnd/>
          </a:ln>
        </p:spPr>
      </p:pic>
      <p:pic>
        <p:nvPicPr>
          <p:cNvPr id="282629" name="Picture 5" descr="http://www.topbritishinnovations.org/~/media/Voting/Images/Finite%20Element%20Method_detail.jpg"/>
          <p:cNvPicPr>
            <a:picLocks noChangeAspect="1" noChangeArrowheads="1"/>
          </p:cNvPicPr>
          <p:nvPr/>
        </p:nvPicPr>
        <p:blipFill>
          <a:blip r:embed="rId5"/>
          <a:srcRect/>
          <a:stretch>
            <a:fillRect/>
          </a:stretch>
        </p:blipFill>
        <p:spPr bwMode="auto">
          <a:xfrm>
            <a:off x="3611403" y="4008960"/>
            <a:ext cx="2847384" cy="1978843"/>
          </a:xfrm>
          <a:prstGeom prst="rect">
            <a:avLst/>
          </a:prstGeom>
          <a:noFill/>
          <a:ln>
            <a:solidFill>
              <a:schemeClr val="tx1"/>
            </a:solidFill>
          </a:ln>
        </p:spPr>
      </p:pic>
      <p:sp>
        <p:nvSpPr>
          <p:cNvPr id="12" name="Slide Number Placeholder 11">
            <a:extLst>
              <a:ext uri="{FF2B5EF4-FFF2-40B4-BE49-F238E27FC236}">
                <a16:creationId xmlns:a16="http://schemas.microsoft.com/office/drawing/2014/main" id="{0FB4A529-A4A2-4A2D-AE34-7B94A2F55932}"/>
              </a:ext>
            </a:extLst>
          </p:cNvPr>
          <p:cNvSpPr>
            <a:spLocks noGrp="1"/>
          </p:cNvSpPr>
          <p:nvPr>
            <p:ph type="sldNum" sz="quarter" idx="12"/>
          </p:nvPr>
        </p:nvSpPr>
        <p:spPr/>
        <p:txBody>
          <a:bodyPr/>
          <a:lstStyle/>
          <a:p>
            <a:fld id="{64A0697F-D92A-44AE-9631-4DF4FB2C44EF}" type="slidenum">
              <a:rPr lang="en-GB" smtClean="0"/>
              <a:pPr/>
              <a:t>3</a:t>
            </a:fld>
            <a:endParaRPr lang="en-GB"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Element type </a:t>
            </a:r>
            <a:r>
              <a:rPr lang="en-GB" sz="2000" dirty="0"/>
              <a:t>(integration point)</a:t>
            </a:r>
          </a:p>
        </p:txBody>
      </p:sp>
      <p:sp>
        <p:nvSpPr>
          <p:cNvPr id="5" name="Content Placeholder 4"/>
          <p:cNvSpPr>
            <a:spLocks noGrp="1"/>
          </p:cNvSpPr>
          <p:nvPr>
            <p:ph sz="quarter" idx="13"/>
          </p:nvPr>
        </p:nvSpPr>
        <p:spPr>
          <a:xfrm>
            <a:off x="307976" y="1436447"/>
            <a:ext cx="5283200" cy="4599787"/>
          </a:xfrm>
        </p:spPr>
        <p:txBody>
          <a:bodyPr/>
          <a:lstStyle/>
          <a:p>
            <a:r>
              <a:rPr lang="en-GB" dirty="0"/>
              <a:t>Displacements are calculated at the element nodes;</a:t>
            </a:r>
          </a:p>
          <a:p>
            <a:r>
              <a:rPr lang="en-GB" dirty="0"/>
              <a:t>Elements have internal integration points which represent the most accurate stress values in the element;</a:t>
            </a:r>
          </a:p>
          <a:p>
            <a:r>
              <a:rPr lang="en-GB" dirty="0"/>
              <a:t>Stress and strain values are extrapolated from the integration points to the element nodes.</a:t>
            </a:r>
          </a:p>
        </p:txBody>
      </p:sp>
      <p:pic>
        <p:nvPicPr>
          <p:cNvPr id="120834" name="Picture 2" descr="http://echobio.com/wp-content/uploads/2009/04/int-point2.jpg"/>
          <p:cNvPicPr>
            <a:picLocks noChangeAspect="1" noChangeArrowheads="1"/>
          </p:cNvPicPr>
          <p:nvPr/>
        </p:nvPicPr>
        <p:blipFill>
          <a:blip r:embed="rId3"/>
          <a:srcRect/>
          <a:stretch>
            <a:fillRect/>
          </a:stretch>
        </p:blipFill>
        <p:spPr bwMode="auto">
          <a:xfrm>
            <a:off x="5781676" y="3876674"/>
            <a:ext cx="2232524" cy="2115347"/>
          </a:xfrm>
          <a:prstGeom prst="rect">
            <a:avLst/>
          </a:prstGeom>
          <a:noFill/>
          <a:ln>
            <a:solidFill>
              <a:schemeClr val="tx1"/>
            </a:solidFill>
          </a:ln>
        </p:spPr>
      </p:pic>
      <p:sp>
        <p:nvSpPr>
          <p:cNvPr id="12" name="Slide Number Placeholder 11">
            <a:extLst>
              <a:ext uri="{FF2B5EF4-FFF2-40B4-BE49-F238E27FC236}">
                <a16:creationId xmlns:a16="http://schemas.microsoft.com/office/drawing/2014/main" id="{AF355FCA-9E24-45AE-B4E4-91915C46A080}"/>
              </a:ext>
            </a:extLst>
          </p:cNvPr>
          <p:cNvSpPr>
            <a:spLocks noGrp="1"/>
          </p:cNvSpPr>
          <p:nvPr>
            <p:ph type="sldNum" sz="quarter" idx="12"/>
          </p:nvPr>
        </p:nvSpPr>
        <p:spPr/>
        <p:txBody>
          <a:bodyPr/>
          <a:lstStyle/>
          <a:p>
            <a:fld id="{64A0697F-D92A-44AE-9631-4DF4FB2C44EF}" type="slidenum">
              <a:rPr lang="en-GB" smtClean="0"/>
              <a:pPr/>
              <a:t>30</a:t>
            </a:fld>
            <a:endParaRPr lang="en-GB" dirty="0"/>
          </a:p>
        </p:txBody>
      </p:sp>
      <p:pic>
        <p:nvPicPr>
          <p:cNvPr id="8194" name="Picture 2" descr="Image result for integration point brick"/>
          <p:cNvPicPr>
            <a:picLocks noChangeAspect="1" noChangeArrowheads="1"/>
          </p:cNvPicPr>
          <p:nvPr/>
        </p:nvPicPr>
        <p:blipFill rotWithShape="1">
          <a:blip r:embed="rId4">
            <a:extLst>
              <a:ext uri="{28A0092B-C50C-407E-A947-70E740481C1C}">
                <a14:useLocalDpi xmlns:a14="http://schemas.microsoft.com/office/drawing/2010/main" val="0"/>
              </a:ext>
            </a:extLst>
          </a:blip>
          <a:srcRect t="4889"/>
          <a:stretch/>
        </p:blipFill>
        <p:spPr bwMode="auto">
          <a:xfrm>
            <a:off x="5781676" y="1211418"/>
            <a:ext cx="3321237" cy="26166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 type </a:t>
            </a:r>
            <a:r>
              <a:rPr lang="en-GB" sz="2000" dirty="0"/>
              <a:t>(integration point)</a:t>
            </a:r>
          </a:p>
        </p:txBody>
      </p:sp>
      <p:sp>
        <p:nvSpPr>
          <p:cNvPr id="3" name="Slide Number Placeholder 2"/>
          <p:cNvSpPr>
            <a:spLocks noGrp="1"/>
          </p:cNvSpPr>
          <p:nvPr>
            <p:ph type="sldNum" sz="quarter" idx="12"/>
          </p:nvPr>
        </p:nvSpPr>
        <p:spPr/>
        <p:txBody>
          <a:bodyPr/>
          <a:lstStyle/>
          <a:p>
            <a:fld id="{64A0697F-D92A-44AE-9631-4DF4FB2C44EF}" type="slidenum">
              <a:rPr lang="en-GB" smtClean="0"/>
              <a:pPr/>
              <a:t>31</a:t>
            </a:fld>
            <a:endParaRPr lang="en-GB" dirty="0"/>
          </a:p>
        </p:txBody>
      </p:sp>
      <p:sp>
        <p:nvSpPr>
          <p:cNvPr id="4" name="Content Placeholder 3"/>
          <p:cNvSpPr>
            <a:spLocks noGrp="1"/>
          </p:cNvSpPr>
          <p:nvPr>
            <p:ph sz="quarter" idx="13"/>
          </p:nvPr>
        </p:nvSpPr>
        <p:spPr>
          <a:xfrm>
            <a:off x="307975" y="1436447"/>
            <a:ext cx="3876098" cy="4599787"/>
          </a:xfrm>
        </p:spPr>
        <p:txBody>
          <a:bodyPr>
            <a:normAutofit fontScale="92500" lnSpcReduction="10000"/>
          </a:bodyPr>
          <a:lstStyle/>
          <a:p>
            <a:r>
              <a:rPr lang="en-GB" dirty="0"/>
              <a:t>Integration is not straightforward as B matric is a function of </a:t>
            </a:r>
          </a:p>
          <a:p>
            <a:endParaRPr lang="en-GB" dirty="0"/>
          </a:p>
          <a:p>
            <a:r>
              <a:rPr lang="en-GB" dirty="0"/>
              <a:t>Although it is possible to solve it analytically but numerical method is adopted in FEA;</a:t>
            </a:r>
          </a:p>
          <a:p>
            <a:r>
              <a:rPr lang="en-GB" dirty="0"/>
              <a:t>This is done via Gauss Integration Scheme. </a:t>
            </a:r>
          </a:p>
        </p:txBody>
      </p:sp>
      <p:pic>
        <p:nvPicPr>
          <p:cNvPr id="5" name="Picture 4"/>
          <p:cNvPicPr>
            <a:picLocks noChangeAspect="1"/>
          </p:cNvPicPr>
          <p:nvPr/>
        </p:nvPicPr>
        <p:blipFill>
          <a:blip r:embed="rId2"/>
          <a:stretch>
            <a:fillRect/>
          </a:stretch>
        </p:blipFill>
        <p:spPr>
          <a:xfrm>
            <a:off x="4258804" y="1576512"/>
            <a:ext cx="4741191" cy="2022080"/>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4258804" y="1196007"/>
            <a:ext cx="2474505" cy="455646"/>
          </a:xfrm>
          <a:prstGeom prst="rect">
            <a:avLst/>
          </a:prstGeom>
          <a:ln>
            <a:solidFill>
              <a:schemeClr val="tx1"/>
            </a:solidFill>
          </a:ln>
        </p:spPr>
      </p:pic>
      <p:graphicFrame>
        <p:nvGraphicFramePr>
          <p:cNvPr id="7" name="Object 6"/>
          <p:cNvGraphicFramePr>
            <a:graphicFrameLocks noChangeAspect="1"/>
          </p:cNvGraphicFramePr>
          <p:nvPr>
            <p:extLst>
              <p:ext uri="{D42A27DB-BD31-4B8C-83A1-F6EECF244321}">
                <p14:modId xmlns:p14="http://schemas.microsoft.com/office/powerpoint/2010/main" val="1087444347"/>
              </p:ext>
            </p:extLst>
          </p:nvPr>
        </p:nvGraphicFramePr>
        <p:xfrm>
          <a:off x="746125" y="2642326"/>
          <a:ext cx="654050" cy="434975"/>
        </p:xfrm>
        <a:graphic>
          <a:graphicData uri="http://schemas.openxmlformats.org/presentationml/2006/ole">
            <mc:AlternateContent xmlns:mc="http://schemas.openxmlformats.org/markup-compatibility/2006">
              <mc:Choice xmlns:v="urn:schemas-microsoft-com:vml" Requires="v">
                <p:oleObj name="Equation" r:id="rId4" imgW="304560" imgH="203040" progId="Equation.DSMT4">
                  <p:embed/>
                </p:oleObj>
              </mc:Choice>
              <mc:Fallback>
                <p:oleObj name="Equation" r:id="rId4" imgW="304560" imgH="203040" progId="Equation.DSMT4">
                  <p:embed/>
                  <p:pic>
                    <p:nvPicPr>
                      <p:cNvPr id="0" name=""/>
                      <p:cNvPicPr/>
                      <p:nvPr/>
                    </p:nvPicPr>
                    <p:blipFill>
                      <a:blip r:embed="rId5"/>
                      <a:stretch>
                        <a:fillRect/>
                      </a:stretch>
                    </p:blipFill>
                    <p:spPr>
                      <a:xfrm>
                        <a:off x="746125" y="2642326"/>
                        <a:ext cx="654050" cy="434975"/>
                      </a:xfrm>
                      <a:prstGeom prst="rect">
                        <a:avLst/>
                      </a:prstGeom>
                    </p:spPr>
                  </p:pic>
                </p:oleObj>
              </mc:Fallback>
            </mc:AlternateContent>
          </a:graphicData>
        </a:graphic>
      </p:graphicFrame>
      <p:pic>
        <p:nvPicPr>
          <p:cNvPr id="8" name="Picture 7"/>
          <p:cNvPicPr>
            <a:picLocks noChangeAspect="1"/>
          </p:cNvPicPr>
          <p:nvPr/>
        </p:nvPicPr>
        <p:blipFill rotWithShape="1">
          <a:blip r:embed="rId6"/>
          <a:srcRect t="15980" r="4356"/>
          <a:stretch/>
        </p:blipFill>
        <p:spPr>
          <a:xfrm>
            <a:off x="4240332" y="3768436"/>
            <a:ext cx="1735595" cy="489256"/>
          </a:xfrm>
          <a:prstGeom prst="rect">
            <a:avLst/>
          </a:prstGeom>
          <a:ln>
            <a:solidFill>
              <a:schemeClr val="tx1"/>
            </a:solidFill>
          </a:ln>
        </p:spPr>
      </p:pic>
      <p:pic>
        <p:nvPicPr>
          <p:cNvPr id="9" name="Picture 8"/>
          <p:cNvPicPr>
            <a:picLocks noChangeAspect="1"/>
          </p:cNvPicPr>
          <p:nvPr/>
        </p:nvPicPr>
        <p:blipFill>
          <a:blip r:embed="rId7"/>
          <a:stretch>
            <a:fillRect/>
          </a:stretch>
        </p:blipFill>
        <p:spPr>
          <a:xfrm>
            <a:off x="4240332" y="4189726"/>
            <a:ext cx="4788869" cy="1907195"/>
          </a:xfrm>
          <a:prstGeom prst="rect">
            <a:avLst/>
          </a:prstGeom>
          <a:ln>
            <a:solidFill>
              <a:schemeClr val="tx1"/>
            </a:solidFill>
          </a:ln>
        </p:spPr>
      </p:pic>
    </p:spTree>
    <p:extLst>
      <p:ext uri="{BB962C8B-B14F-4D97-AF65-F5344CB8AC3E}">
        <p14:creationId xmlns:p14="http://schemas.microsoft.com/office/powerpoint/2010/main" val="126185842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Mesh quality</a:t>
            </a:r>
          </a:p>
        </p:txBody>
      </p:sp>
      <p:sp>
        <p:nvSpPr>
          <p:cNvPr id="3" name="Slide Number Placeholder 2"/>
          <p:cNvSpPr>
            <a:spLocks noGrp="1"/>
          </p:cNvSpPr>
          <p:nvPr>
            <p:ph type="sldNum" sz="quarter" idx="12"/>
          </p:nvPr>
        </p:nvSpPr>
        <p:spPr/>
        <p:txBody>
          <a:bodyPr/>
          <a:lstStyle/>
          <a:p>
            <a:fld id="{64A0697F-D92A-44AE-9631-4DF4FB2C44EF}" type="slidenum">
              <a:rPr lang="en-GB" smtClean="0"/>
              <a:pPr/>
              <a:t>32</a:t>
            </a:fld>
            <a:endParaRPr lang="en-GB" dirty="0"/>
          </a:p>
        </p:txBody>
      </p:sp>
      <p:pic>
        <p:nvPicPr>
          <p:cNvPr id="5" name="Content Placeholder 4"/>
          <p:cNvPicPr>
            <a:picLocks noGrp="1" noChangeAspect="1"/>
          </p:cNvPicPr>
          <p:nvPr>
            <p:ph sz="quarter" idx="13"/>
          </p:nvPr>
        </p:nvPicPr>
        <p:blipFill>
          <a:blip r:embed="rId2"/>
          <a:stretch>
            <a:fillRect/>
          </a:stretch>
        </p:blipFill>
        <p:spPr>
          <a:xfrm>
            <a:off x="1670634" y="1436688"/>
            <a:ext cx="5818607" cy="4598987"/>
          </a:xfrm>
          <a:prstGeom prst="rect">
            <a:avLst/>
          </a:prstGeom>
          <a:ln>
            <a:solidFill>
              <a:schemeClr val="tx1"/>
            </a:solidFill>
          </a:ln>
        </p:spPr>
      </p:pic>
    </p:spTree>
    <p:extLst>
      <p:ext uri="{BB962C8B-B14F-4D97-AF65-F5344CB8AC3E}">
        <p14:creationId xmlns:p14="http://schemas.microsoft.com/office/powerpoint/2010/main" val="103456432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7BBC-9BD1-482D-A69F-FE5F62960D3B}"/>
              </a:ext>
            </a:extLst>
          </p:cNvPr>
          <p:cNvSpPr>
            <a:spLocks noGrp="1"/>
          </p:cNvSpPr>
          <p:nvPr>
            <p:ph type="title"/>
          </p:nvPr>
        </p:nvSpPr>
        <p:spPr/>
        <p:txBody>
          <a:bodyPr/>
          <a:lstStyle/>
          <a:p>
            <a:r>
              <a:rPr lang="en-GB" dirty="0"/>
              <a:t>Element quality </a:t>
            </a:r>
            <a:r>
              <a:rPr lang="en-GB" sz="2000" dirty="0"/>
              <a:t>(shells)</a:t>
            </a:r>
          </a:p>
        </p:txBody>
      </p:sp>
      <p:sp>
        <p:nvSpPr>
          <p:cNvPr id="3" name="Slide Number Placeholder 2">
            <a:extLst>
              <a:ext uri="{FF2B5EF4-FFF2-40B4-BE49-F238E27FC236}">
                <a16:creationId xmlns:a16="http://schemas.microsoft.com/office/drawing/2014/main" id="{89F26509-0FDE-42C7-A01C-99485BB7FFE8}"/>
              </a:ext>
            </a:extLst>
          </p:cNvPr>
          <p:cNvSpPr>
            <a:spLocks noGrp="1"/>
          </p:cNvSpPr>
          <p:nvPr>
            <p:ph type="sldNum" sz="quarter" idx="12"/>
          </p:nvPr>
        </p:nvSpPr>
        <p:spPr/>
        <p:txBody>
          <a:bodyPr/>
          <a:lstStyle/>
          <a:p>
            <a:fld id="{64A0697F-D92A-44AE-9631-4DF4FB2C44EF}" type="slidenum">
              <a:rPr lang="en-GB" smtClean="0"/>
              <a:pPr/>
              <a:t>33</a:t>
            </a:fld>
            <a:endParaRPr lang="en-GB" dirty="0"/>
          </a:p>
        </p:txBody>
      </p:sp>
      <p:sp>
        <p:nvSpPr>
          <p:cNvPr id="4" name="Content Placeholder 3">
            <a:extLst>
              <a:ext uri="{FF2B5EF4-FFF2-40B4-BE49-F238E27FC236}">
                <a16:creationId xmlns:a16="http://schemas.microsoft.com/office/drawing/2014/main" id="{D05E835D-926F-4E7D-84CB-3546384F8E4B}"/>
              </a:ext>
            </a:extLst>
          </p:cNvPr>
          <p:cNvSpPr>
            <a:spLocks noGrp="1"/>
          </p:cNvSpPr>
          <p:nvPr>
            <p:ph sz="quarter" idx="13"/>
          </p:nvPr>
        </p:nvSpPr>
        <p:spPr/>
        <p:txBody>
          <a:bodyPr>
            <a:normAutofit/>
          </a:bodyPr>
          <a:lstStyle/>
          <a:p>
            <a:r>
              <a:rPr lang="en-GB" dirty="0"/>
              <a:t>Skewness;</a:t>
            </a:r>
          </a:p>
          <a:p>
            <a:pPr lvl="1"/>
            <a:r>
              <a:rPr lang="en-GB" dirty="0"/>
              <a:t>Ideal =0 but &lt;45 is acceptable.</a:t>
            </a:r>
          </a:p>
          <a:p>
            <a:r>
              <a:rPr lang="en-GB" dirty="0"/>
              <a:t>Aspect ratio;</a:t>
            </a:r>
          </a:p>
          <a:p>
            <a:pPr lvl="1"/>
            <a:r>
              <a:rPr lang="en-GB" dirty="0" err="1"/>
              <a:t>L</a:t>
            </a:r>
            <a:r>
              <a:rPr lang="en-GB" baseline="-25000" dirty="0" err="1"/>
              <a:t>max</a:t>
            </a:r>
            <a:r>
              <a:rPr lang="en-GB" dirty="0"/>
              <a:t>/</a:t>
            </a:r>
            <a:r>
              <a:rPr lang="en-GB" dirty="0" err="1"/>
              <a:t>L</a:t>
            </a:r>
            <a:r>
              <a:rPr lang="en-GB" baseline="-25000" dirty="0" err="1"/>
              <a:t>min</a:t>
            </a:r>
            <a:r>
              <a:rPr lang="en-GB" dirty="0"/>
              <a:t>&lt;5.</a:t>
            </a:r>
          </a:p>
          <a:p>
            <a:r>
              <a:rPr lang="en-GB" dirty="0"/>
              <a:t>Warpage;</a:t>
            </a:r>
          </a:p>
          <a:p>
            <a:pPr lvl="1"/>
            <a:r>
              <a:rPr lang="en-GB" dirty="0"/>
              <a:t>For QUAD only.</a:t>
            </a:r>
          </a:p>
          <a:p>
            <a:r>
              <a:rPr lang="en-GB" dirty="0"/>
              <a:t>Jacobian;</a:t>
            </a:r>
          </a:p>
          <a:p>
            <a:pPr lvl="1"/>
            <a:r>
              <a:rPr lang="en-GB" dirty="0"/>
              <a:t>Ideal 1</a:t>
            </a:r>
          </a:p>
          <a:p>
            <a:pPr lvl="1"/>
            <a:r>
              <a:rPr lang="en-GB" dirty="0"/>
              <a:t>&gt;0.6 acceptable</a:t>
            </a:r>
          </a:p>
          <a:p>
            <a:pPr marL="0" indent="0">
              <a:buNone/>
            </a:pPr>
            <a:endParaRPr lang="en-GB" dirty="0"/>
          </a:p>
        </p:txBody>
      </p:sp>
      <p:pic>
        <p:nvPicPr>
          <p:cNvPr id="5" name="Picture 4">
            <a:extLst>
              <a:ext uri="{FF2B5EF4-FFF2-40B4-BE49-F238E27FC236}">
                <a16:creationId xmlns:a16="http://schemas.microsoft.com/office/drawing/2014/main" id="{75FE6AF4-E697-4644-B3C5-ECE0E62D5D31}"/>
              </a:ext>
            </a:extLst>
          </p:cNvPr>
          <p:cNvPicPr>
            <a:picLocks noChangeAspect="1"/>
          </p:cNvPicPr>
          <p:nvPr/>
        </p:nvPicPr>
        <p:blipFill>
          <a:blip r:embed="rId3"/>
          <a:stretch>
            <a:fillRect/>
          </a:stretch>
        </p:blipFill>
        <p:spPr>
          <a:xfrm>
            <a:off x="4845497" y="1225901"/>
            <a:ext cx="1379778" cy="1817172"/>
          </a:xfrm>
          <a:prstGeom prst="rect">
            <a:avLst/>
          </a:prstGeom>
          <a:ln>
            <a:solidFill>
              <a:schemeClr val="tx1"/>
            </a:solidFill>
          </a:ln>
        </p:spPr>
      </p:pic>
      <p:pic>
        <p:nvPicPr>
          <p:cNvPr id="7" name="Picture 6">
            <a:extLst>
              <a:ext uri="{FF2B5EF4-FFF2-40B4-BE49-F238E27FC236}">
                <a16:creationId xmlns:a16="http://schemas.microsoft.com/office/drawing/2014/main" id="{4972E4BA-9B8F-4CA7-B0DD-5FF0B1892CEB}"/>
              </a:ext>
            </a:extLst>
          </p:cNvPr>
          <p:cNvPicPr>
            <a:picLocks noChangeAspect="1"/>
          </p:cNvPicPr>
          <p:nvPr/>
        </p:nvPicPr>
        <p:blipFill>
          <a:blip r:embed="rId4"/>
          <a:stretch>
            <a:fillRect/>
          </a:stretch>
        </p:blipFill>
        <p:spPr>
          <a:xfrm>
            <a:off x="6344544" y="1225901"/>
            <a:ext cx="2741839" cy="1817172"/>
          </a:xfrm>
          <a:prstGeom prst="rect">
            <a:avLst/>
          </a:prstGeom>
          <a:ln>
            <a:solidFill>
              <a:schemeClr val="tx1"/>
            </a:solidFill>
          </a:ln>
        </p:spPr>
      </p:pic>
      <p:pic>
        <p:nvPicPr>
          <p:cNvPr id="6" name="Picture 5">
            <a:extLst>
              <a:ext uri="{FF2B5EF4-FFF2-40B4-BE49-F238E27FC236}">
                <a16:creationId xmlns:a16="http://schemas.microsoft.com/office/drawing/2014/main" id="{81195356-79B5-42BC-8B61-128BE5E51D47}"/>
              </a:ext>
            </a:extLst>
          </p:cNvPr>
          <p:cNvPicPr>
            <a:picLocks noChangeAspect="1"/>
          </p:cNvPicPr>
          <p:nvPr/>
        </p:nvPicPr>
        <p:blipFill>
          <a:blip r:embed="rId5"/>
          <a:stretch>
            <a:fillRect/>
          </a:stretch>
        </p:blipFill>
        <p:spPr>
          <a:xfrm>
            <a:off x="4845497" y="3104996"/>
            <a:ext cx="4253140" cy="1746552"/>
          </a:xfrm>
          <a:prstGeom prst="rect">
            <a:avLst/>
          </a:prstGeom>
          <a:ln>
            <a:solidFill>
              <a:schemeClr val="tx1"/>
            </a:solidFill>
          </a:ln>
        </p:spPr>
      </p:pic>
      <p:sp>
        <p:nvSpPr>
          <p:cNvPr id="9" name="Parallelogram 8">
            <a:extLst>
              <a:ext uri="{FF2B5EF4-FFF2-40B4-BE49-F238E27FC236}">
                <a16:creationId xmlns:a16="http://schemas.microsoft.com/office/drawing/2014/main" id="{BACADEB6-B833-4C9A-B440-24607F4641E1}"/>
              </a:ext>
            </a:extLst>
          </p:cNvPr>
          <p:cNvSpPr/>
          <p:nvPr/>
        </p:nvSpPr>
        <p:spPr>
          <a:xfrm>
            <a:off x="2761128" y="4577571"/>
            <a:ext cx="2625165" cy="2109056"/>
          </a:xfrm>
          <a:prstGeom prst="parallelogram">
            <a:avLst>
              <a:gd name="adj" fmla="val 616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Arial" panose="020B0604020202020204" pitchFamily="34" charset="0"/>
                <a:cs typeface="Arial" panose="020B0604020202020204" pitchFamily="34" charset="0"/>
              </a:rPr>
              <a:t>L</a:t>
            </a:r>
            <a:r>
              <a:rPr lang="en-GB" baseline="-25000" dirty="0" err="1">
                <a:latin typeface="Arial" panose="020B0604020202020204" pitchFamily="34" charset="0"/>
                <a:cs typeface="Arial" panose="020B0604020202020204" pitchFamily="34" charset="0"/>
              </a:rPr>
              <a:t>max</a:t>
            </a:r>
            <a:endParaRPr lang="en-GB" baseline="-25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349E00BF-9B2E-4D3D-93BF-8CA424548473}"/>
              </a:ext>
            </a:extLst>
          </p:cNvPr>
          <p:cNvCxnSpPr>
            <a:cxnSpLocks/>
          </p:cNvCxnSpPr>
          <p:nvPr/>
        </p:nvCxnSpPr>
        <p:spPr>
          <a:xfrm>
            <a:off x="2922494" y="6498570"/>
            <a:ext cx="1213224" cy="17879"/>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69EA358C-B133-4042-AB5B-5170586188D4}"/>
              </a:ext>
            </a:extLst>
          </p:cNvPr>
          <p:cNvCxnSpPr>
            <a:cxnSpLocks/>
          </p:cNvCxnSpPr>
          <p:nvPr/>
        </p:nvCxnSpPr>
        <p:spPr>
          <a:xfrm flipV="1">
            <a:off x="3729318" y="4577572"/>
            <a:ext cx="1302870" cy="2073398"/>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3232727" y="6143726"/>
            <a:ext cx="711200" cy="369332"/>
          </a:xfrm>
          <a:prstGeom prst="rect">
            <a:avLst/>
          </a:prstGeom>
          <a:noFill/>
        </p:spPr>
        <p:txBody>
          <a:bodyPr wrap="square" rtlCol="0">
            <a:spAutoFit/>
          </a:bodyPr>
          <a:lstStyle/>
          <a:p>
            <a:r>
              <a:rPr lang="en-GB" dirty="0" err="1">
                <a:solidFill>
                  <a:schemeClr val="bg1"/>
                </a:solidFill>
                <a:latin typeface="Arial" panose="020B0604020202020204" pitchFamily="34" charset="0"/>
                <a:cs typeface="Arial" panose="020B0604020202020204" pitchFamily="34" charset="0"/>
              </a:rPr>
              <a:t>L</a:t>
            </a:r>
            <a:r>
              <a:rPr lang="en-GB" baseline="-25000" dirty="0" err="1">
                <a:solidFill>
                  <a:schemeClr val="bg1"/>
                </a:solidFill>
                <a:latin typeface="Arial" panose="020B0604020202020204" pitchFamily="34" charset="0"/>
                <a:cs typeface="Arial" panose="020B0604020202020204" pitchFamily="34" charset="0"/>
              </a:rPr>
              <a:t>min</a:t>
            </a:r>
            <a:endParaRPr lang="en-GB" baseline="-25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54909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2220-3D85-4027-A6D6-F749DA828323}"/>
              </a:ext>
            </a:extLst>
          </p:cNvPr>
          <p:cNvSpPr>
            <a:spLocks noGrp="1"/>
          </p:cNvSpPr>
          <p:nvPr>
            <p:ph type="title"/>
          </p:nvPr>
        </p:nvSpPr>
        <p:spPr/>
        <p:txBody>
          <a:bodyPr/>
          <a:lstStyle/>
          <a:p>
            <a:r>
              <a:rPr lang="en-GB" dirty="0"/>
              <a:t>Element quality </a:t>
            </a:r>
            <a:r>
              <a:rPr lang="en-GB" sz="2000" dirty="0"/>
              <a:t>(solids)</a:t>
            </a:r>
          </a:p>
        </p:txBody>
      </p:sp>
      <p:sp>
        <p:nvSpPr>
          <p:cNvPr id="3" name="Slide Number Placeholder 2">
            <a:extLst>
              <a:ext uri="{FF2B5EF4-FFF2-40B4-BE49-F238E27FC236}">
                <a16:creationId xmlns:a16="http://schemas.microsoft.com/office/drawing/2014/main" id="{4A271496-4700-4042-9958-B4DCBB2240A9}"/>
              </a:ext>
            </a:extLst>
          </p:cNvPr>
          <p:cNvSpPr>
            <a:spLocks noGrp="1"/>
          </p:cNvSpPr>
          <p:nvPr>
            <p:ph type="sldNum" sz="quarter" idx="12"/>
          </p:nvPr>
        </p:nvSpPr>
        <p:spPr/>
        <p:txBody>
          <a:bodyPr/>
          <a:lstStyle/>
          <a:p>
            <a:fld id="{64A0697F-D92A-44AE-9631-4DF4FB2C44EF}" type="slidenum">
              <a:rPr lang="en-GB" smtClean="0"/>
              <a:pPr/>
              <a:t>34</a:t>
            </a:fld>
            <a:endParaRPr lang="en-GB" dirty="0"/>
          </a:p>
        </p:txBody>
      </p:sp>
      <p:sp>
        <p:nvSpPr>
          <p:cNvPr id="4" name="Content Placeholder 3">
            <a:extLst>
              <a:ext uri="{FF2B5EF4-FFF2-40B4-BE49-F238E27FC236}">
                <a16:creationId xmlns:a16="http://schemas.microsoft.com/office/drawing/2014/main" id="{4511248C-3CFF-45D8-8387-9A097702895D}"/>
              </a:ext>
            </a:extLst>
          </p:cNvPr>
          <p:cNvSpPr>
            <a:spLocks noGrp="1"/>
          </p:cNvSpPr>
          <p:nvPr>
            <p:ph sz="quarter" idx="13"/>
          </p:nvPr>
        </p:nvSpPr>
        <p:spPr/>
        <p:txBody>
          <a:bodyPr/>
          <a:lstStyle/>
          <a:p>
            <a:r>
              <a:rPr lang="en-GB" dirty="0"/>
              <a:t>Tetra collapse;</a:t>
            </a:r>
          </a:p>
          <a:p>
            <a:r>
              <a:rPr lang="en-GB" dirty="0"/>
              <a:t>Volumatic skew;</a:t>
            </a:r>
          </a:p>
          <a:p>
            <a:r>
              <a:rPr lang="en-GB" dirty="0"/>
              <a:t>Stretch;</a:t>
            </a:r>
          </a:p>
          <a:p>
            <a:r>
              <a:rPr lang="en-GB" dirty="0"/>
              <a:t>Distortion;</a:t>
            </a:r>
          </a:p>
          <a:p>
            <a:r>
              <a:rPr lang="en-GB" dirty="0"/>
              <a:t>Aspect ratio;</a:t>
            </a:r>
          </a:p>
          <a:p>
            <a:pPr lvl="1"/>
            <a:r>
              <a:rPr lang="en-GB" dirty="0"/>
              <a:t>For bricks only.</a:t>
            </a:r>
          </a:p>
          <a:p>
            <a:r>
              <a:rPr lang="en-GB" dirty="0"/>
              <a:t>Jacobian. </a:t>
            </a:r>
          </a:p>
        </p:txBody>
      </p:sp>
    </p:spTree>
    <p:extLst>
      <p:ext uri="{BB962C8B-B14F-4D97-AF65-F5344CB8AC3E}">
        <p14:creationId xmlns:p14="http://schemas.microsoft.com/office/powerpoint/2010/main" val="219713832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Mesh density</a:t>
            </a:r>
          </a:p>
        </p:txBody>
      </p:sp>
      <p:sp>
        <p:nvSpPr>
          <p:cNvPr id="5" name="Content Placeholder 4"/>
          <p:cNvSpPr>
            <a:spLocks noGrp="1"/>
          </p:cNvSpPr>
          <p:nvPr>
            <p:ph sz="quarter" idx="13"/>
          </p:nvPr>
        </p:nvSpPr>
        <p:spPr/>
        <p:txBody>
          <a:bodyPr/>
          <a:lstStyle/>
          <a:p>
            <a:r>
              <a:rPr lang="en-GB" dirty="0"/>
              <a:t>Generally – more refined mesh – more accurate results;</a:t>
            </a:r>
          </a:p>
          <a:p>
            <a:r>
              <a:rPr lang="en-GB" dirty="0"/>
              <a:t>Structure the mesh to regions of interest.</a:t>
            </a:r>
          </a:p>
          <a:p>
            <a:pPr lvl="1"/>
            <a:endParaRPr lang="en-GB" dirty="0"/>
          </a:p>
          <a:p>
            <a:pPr lvl="1"/>
            <a:endParaRPr lang="en-GB" dirty="0"/>
          </a:p>
          <a:p>
            <a:pPr lvl="1"/>
            <a:endParaRPr lang="en-GB" dirty="0"/>
          </a:p>
          <a:p>
            <a:pPr lvl="1"/>
            <a:endParaRPr lang="en-GB" dirty="0"/>
          </a:p>
          <a:p>
            <a:pPr lvl="1"/>
            <a:endParaRPr lang="en-GB" dirty="0"/>
          </a:p>
          <a:p>
            <a:pPr lvl="1"/>
            <a:endParaRPr lang="en-GB" dirty="0"/>
          </a:p>
          <a:p>
            <a:pPr marL="457200" lvl="1" indent="0">
              <a:buNone/>
            </a:pPr>
            <a:r>
              <a:rPr lang="en-GB" dirty="0"/>
              <a:t>	</a:t>
            </a:r>
          </a:p>
          <a:p>
            <a:endParaRPr lang="en-GB" dirty="0"/>
          </a:p>
        </p:txBody>
      </p:sp>
      <p:pic>
        <p:nvPicPr>
          <p:cNvPr id="16388" name="Picture 4"/>
          <p:cNvPicPr>
            <a:picLocks noChangeAspect="1" noChangeArrowheads="1"/>
          </p:cNvPicPr>
          <p:nvPr/>
        </p:nvPicPr>
        <p:blipFill>
          <a:blip r:embed="rId3"/>
          <a:srcRect/>
          <a:stretch>
            <a:fillRect/>
          </a:stretch>
        </p:blipFill>
        <p:spPr bwMode="auto">
          <a:xfrm>
            <a:off x="1348509" y="2673135"/>
            <a:ext cx="2909878" cy="2795516"/>
          </a:xfrm>
          <a:prstGeom prst="rect">
            <a:avLst/>
          </a:prstGeom>
          <a:noFill/>
          <a:ln w="9525">
            <a:noFill/>
            <a:miter lim="800000"/>
            <a:headEnd/>
            <a:tailEnd/>
          </a:ln>
        </p:spPr>
      </p:pic>
      <p:pic>
        <p:nvPicPr>
          <p:cNvPr id="16390" name="Picture 6"/>
          <p:cNvPicPr>
            <a:picLocks noChangeAspect="1" noChangeArrowheads="1"/>
          </p:cNvPicPr>
          <p:nvPr/>
        </p:nvPicPr>
        <p:blipFill>
          <a:blip r:embed="rId4"/>
          <a:srcRect/>
          <a:stretch>
            <a:fillRect/>
          </a:stretch>
        </p:blipFill>
        <p:spPr bwMode="auto">
          <a:xfrm>
            <a:off x="4904510" y="2664615"/>
            <a:ext cx="2791574" cy="2804036"/>
          </a:xfrm>
          <a:prstGeom prst="rect">
            <a:avLst/>
          </a:prstGeom>
          <a:noFill/>
          <a:ln w="9525">
            <a:noFill/>
            <a:miter lim="800000"/>
            <a:headEnd/>
            <a:tailEnd/>
          </a:ln>
        </p:spPr>
      </p:pic>
      <p:sp>
        <p:nvSpPr>
          <p:cNvPr id="6" name="TextBox 5"/>
          <p:cNvSpPr txBox="1"/>
          <p:nvPr/>
        </p:nvSpPr>
        <p:spPr>
          <a:xfrm>
            <a:off x="1955977" y="5656760"/>
            <a:ext cx="4879181" cy="323165"/>
          </a:xfrm>
          <a:prstGeom prst="rect">
            <a:avLst/>
          </a:prstGeom>
          <a:noFill/>
        </p:spPr>
        <p:txBody>
          <a:bodyPr wrap="square" rtlCol="0">
            <a:spAutoFit/>
          </a:bodyPr>
          <a:lstStyle/>
          <a:p>
            <a:pPr marL="0" lvl="1"/>
            <a:r>
              <a:rPr lang="en-GB" sz="1500" dirty="0">
                <a:solidFill>
                  <a:srgbClr val="000000"/>
                </a:solidFill>
                <a:latin typeface="Arial" panose="020B0604020202020204" pitchFamily="34" charset="0"/>
                <a:cs typeface="Arial" panose="020B0604020202020204" pitchFamily="34" charset="0"/>
              </a:rPr>
              <a:t>Run Time Scale Factor = (Mesh density Scale Factor)</a:t>
            </a:r>
            <a:r>
              <a:rPr lang="en-GB" sz="1500" baseline="30000" dirty="0">
                <a:solidFill>
                  <a:srgbClr val="000000"/>
                </a:solidFill>
                <a:latin typeface="Arial" panose="020B0604020202020204" pitchFamily="34" charset="0"/>
                <a:cs typeface="Arial" panose="020B0604020202020204" pitchFamily="34" charset="0"/>
              </a:rPr>
              <a:t>2</a:t>
            </a:r>
            <a:r>
              <a:rPr lang="en-GB" sz="1500" dirty="0">
                <a:solidFill>
                  <a:srgbClr val="000000"/>
                </a:solidFill>
                <a:latin typeface="Arial" panose="020B0604020202020204" pitchFamily="34" charset="0"/>
                <a:cs typeface="Arial" panose="020B0604020202020204" pitchFamily="34" charset="0"/>
              </a:rPr>
              <a:t> </a:t>
            </a:r>
          </a:p>
        </p:txBody>
      </p:sp>
      <p:sp>
        <p:nvSpPr>
          <p:cNvPr id="13" name="Slide Number Placeholder 12">
            <a:extLst>
              <a:ext uri="{FF2B5EF4-FFF2-40B4-BE49-F238E27FC236}">
                <a16:creationId xmlns:a16="http://schemas.microsoft.com/office/drawing/2014/main" id="{2B042961-B7B9-42D9-8F38-9C7DB122BFA5}"/>
              </a:ext>
            </a:extLst>
          </p:cNvPr>
          <p:cNvSpPr>
            <a:spLocks noGrp="1"/>
          </p:cNvSpPr>
          <p:nvPr>
            <p:ph type="sldNum" sz="quarter" idx="12"/>
          </p:nvPr>
        </p:nvSpPr>
        <p:spPr/>
        <p:txBody>
          <a:bodyPr/>
          <a:lstStyle/>
          <a:p>
            <a:fld id="{64A0697F-D92A-44AE-9631-4DF4FB2C44EF}" type="slidenum">
              <a:rPr lang="en-GB" smtClean="0"/>
              <a:pPr/>
              <a:t>35</a:t>
            </a:fld>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Output control </a:t>
            </a:r>
            <a:r>
              <a:rPr lang="en-GB" sz="2000" dirty="0"/>
              <a:t>(averaging)</a:t>
            </a:r>
          </a:p>
        </p:txBody>
      </p:sp>
      <p:sp>
        <p:nvSpPr>
          <p:cNvPr id="145" name="Rectangle 3"/>
          <p:cNvSpPr>
            <a:spLocks noGrp="1" noChangeArrowheads="1"/>
          </p:cNvSpPr>
          <p:nvPr>
            <p:ph sz="quarter" idx="13"/>
          </p:nvPr>
        </p:nvSpPr>
        <p:spPr/>
        <p:txBody>
          <a:bodyPr>
            <a:noAutofit/>
          </a:bodyPr>
          <a:lstStyle/>
          <a:p>
            <a:r>
              <a:rPr lang="en-GB" sz="2000" dirty="0"/>
              <a:t>Contour plots are provided for UN-AVERAGED and AVERAGED element results. (e.g. plate fixed at bottom edge and tensile load at the top edge);</a:t>
            </a:r>
          </a:p>
          <a:p>
            <a:pPr lvl="1"/>
            <a:endParaRPr lang="en-GB" dirty="0"/>
          </a:p>
          <a:p>
            <a:pPr lvl="1"/>
            <a:endParaRPr lang="en-GB" dirty="0"/>
          </a:p>
          <a:p>
            <a:pPr lvl="1"/>
            <a:endParaRPr lang="en-GB" dirty="0"/>
          </a:p>
          <a:p>
            <a:pPr marL="457200" lvl="1" indent="0">
              <a:buNone/>
            </a:pPr>
            <a:r>
              <a:rPr lang="en-GB" dirty="0"/>
              <a:t> </a:t>
            </a:r>
          </a:p>
          <a:p>
            <a:pPr lvl="1"/>
            <a:endParaRPr lang="en-GB" dirty="0"/>
          </a:p>
          <a:p>
            <a:pPr lvl="1"/>
            <a:endParaRPr lang="en-GB" dirty="0"/>
          </a:p>
          <a:p>
            <a:r>
              <a:rPr lang="en-GB" sz="2000" dirty="0"/>
              <a:t>If the regions of concern are the bottom corners then the mesh needs to be refined as the un-averaged plot does not show stress continuity.</a:t>
            </a:r>
          </a:p>
          <a:p>
            <a:pPr lvl="1"/>
            <a:endParaRPr lang="en-GB" dirty="0"/>
          </a:p>
          <a:p>
            <a:pPr lvl="1"/>
            <a:endParaRPr lang="en-GB" dirty="0"/>
          </a:p>
        </p:txBody>
      </p:sp>
      <p:pic>
        <p:nvPicPr>
          <p:cNvPr id="4" name="Content Placeholder 4" descr="plane-nonav.png"/>
          <p:cNvPicPr>
            <a:picLocks noChangeAspect="1"/>
          </p:cNvPicPr>
          <p:nvPr/>
        </p:nvPicPr>
        <p:blipFill>
          <a:blip r:embed="rId3"/>
          <a:srcRect l="7032" t="33495" r="7130" b="23619"/>
          <a:stretch>
            <a:fillRect/>
          </a:stretch>
        </p:blipFill>
        <p:spPr>
          <a:xfrm>
            <a:off x="2399374" y="2568727"/>
            <a:ext cx="4107862" cy="1074438"/>
          </a:xfrm>
          <a:prstGeom prst="rect">
            <a:avLst/>
          </a:prstGeom>
        </p:spPr>
      </p:pic>
      <p:pic>
        <p:nvPicPr>
          <p:cNvPr id="5" name="Picture 4" descr="plane-3.png"/>
          <p:cNvPicPr>
            <a:picLocks noChangeAspect="1"/>
          </p:cNvPicPr>
          <p:nvPr/>
        </p:nvPicPr>
        <p:blipFill>
          <a:blip r:embed="rId4"/>
          <a:srcRect l="6878" t="36375" r="6896" b="22315"/>
          <a:stretch>
            <a:fillRect/>
          </a:stretch>
        </p:blipFill>
        <p:spPr>
          <a:xfrm>
            <a:off x="2399373" y="3952390"/>
            <a:ext cx="4126430" cy="1034945"/>
          </a:xfrm>
          <a:prstGeom prst="rect">
            <a:avLst/>
          </a:prstGeom>
        </p:spPr>
      </p:pic>
      <p:sp>
        <p:nvSpPr>
          <p:cNvPr id="6" name="Oval 5"/>
          <p:cNvSpPr/>
          <p:nvPr/>
        </p:nvSpPr>
        <p:spPr>
          <a:xfrm>
            <a:off x="2425304" y="3400278"/>
            <a:ext cx="335756" cy="294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Oval 6"/>
          <p:cNvSpPr/>
          <p:nvPr/>
        </p:nvSpPr>
        <p:spPr>
          <a:xfrm>
            <a:off x="6107186" y="3414565"/>
            <a:ext cx="335756" cy="2949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9" name="Straight Arrow Connector 8"/>
          <p:cNvCxnSpPr/>
          <p:nvPr/>
        </p:nvCxnSpPr>
        <p:spPr>
          <a:xfrm flipV="1">
            <a:off x="2607469" y="2500166"/>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339829" y="2480869"/>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607719" y="247873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72038" y="247873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129213" y="247873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07819" y="2488013"/>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5715000" y="2488013"/>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015038" y="2500166"/>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272213" y="2512319"/>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4039791" y="247873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82504" y="2488013"/>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121819" y="2500166"/>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443288" y="2488013"/>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743325" y="2500166"/>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07469" y="380951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339829" y="3790218"/>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607719" y="3788084"/>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872038" y="3788084"/>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129213" y="3788084"/>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5407819" y="3797362"/>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5715000" y="3797362"/>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015038" y="380951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272213" y="3821669"/>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039791" y="3788084"/>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2882504" y="3797362"/>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121819" y="380951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443288" y="3797362"/>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743325" y="3809515"/>
            <a:ext cx="0" cy="2042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2628901" y="358601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968230" y="3594180"/>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46848" y="361356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746898" y="3601323"/>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4139805" y="360642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593433" y="3608467"/>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022058" y="360642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407820" y="360642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793583" y="360642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218635" y="3601323"/>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614614" y="490160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953942" y="4909773"/>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3332560" y="4914875"/>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3732610" y="4916917"/>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4125517" y="492201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4579145" y="4924061"/>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007770" y="492201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393533" y="492201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5779295" y="4922019"/>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204348" y="4916917"/>
            <a:ext cx="107156" cy="144918"/>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629400" y="3348965"/>
            <a:ext cx="1220139" cy="461665"/>
          </a:xfrm>
          <a:prstGeom prst="rect">
            <a:avLst/>
          </a:prstGeom>
          <a:noFill/>
        </p:spPr>
        <p:txBody>
          <a:bodyPr wrap="square" rtlCol="0">
            <a:spAutoFit/>
          </a:bodyPr>
          <a:lstStyle/>
          <a:p>
            <a:r>
              <a:rPr lang="en-GB" sz="1200" dirty="0">
                <a:solidFill>
                  <a:srgbClr val="000000"/>
                </a:solidFill>
                <a:latin typeface="Arial" panose="020B0604020202020204" pitchFamily="34" charset="0"/>
                <a:cs typeface="Arial" panose="020B0604020202020204" pitchFamily="34" charset="0"/>
              </a:rPr>
              <a:t>Fixed Bottom Edge</a:t>
            </a:r>
          </a:p>
        </p:txBody>
      </p:sp>
      <p:sp>
        <p:nvSpPr>
          <p:cNvPr id="23556" name="Slide Number Placeholder 23555">
            <a:extLst>
              <a:ext uri="{FF2B5EF4-FFF2-40B4-BE49-F238E27FC236}">
                <a16:creationId xmlns:a16="http://schemas.microsoft.com/office/drawing/2014/main" id="{4B3CFC27-55F8-4FA4-BC2C-399C2D15E7AE}"/>
              </a:ext>
            </a:extLst>
          </p:cNvPr>
          <p:cNvSpPr>
            <a:spLocks noGrp="1"/>
          </p:cNvSpPr>
          <p:nvPr>
            <p:ph type="sldNum" sz="quarter" idx="12"/>
          </p:nvPr>
        </p:nvSpPr>
        <p:spPr/>
        <p:txBody>
          <a:bodyPr/>
          <a:lstStyle/>
          <a:p>
            <a:fld id="{64A0697F-D92A-44AE-9631-4DF4FB2C44EF}" type="slidenum">
              <a:rPr lang="en-GB" smtClean="0"/>
              <a:pPr/>
              <a:t>36</a:t>
            </a:fld>
            <a:endParaRPr lang="en-GB" dirty="0"/>
          </a:p>
        </p:txBody>
      </p:sp>
      <p:sp>
        <p:nvSpPr>
          <p:cNvPr id="61" name="Rectangular Callout 11">
            <a:extLst>
              <a:ext uri="{FF2B5EF4-FFF2-40B4-BE49-F238E27FC236}">
                <a16:creationId xmlns:a16="http://schemas.microsoft.com/office/drawing/2014/main" id="{34BAB18E-A6B8-4686-8401-F1AECFF02D4D}"/>
              </a:ext>
            </a:extLst>
          </p:cNvPr>
          <p:cNvSpPr/>
          <p:nvPr/>
        </p:nvSpPr>
        <p:spPr>
          <a:xfrm>
            <a:off x="105648" y="2650997"/>
            <a:ext cx="1859571" cy="816858"/>
          </a:xfrm>
          <a:prstGeom prst="wedgeRectCallout">
            <a:avLst>
              <a:gd name="adj1" fmla="val 90665"/>
              <a:gd name="adj2" fmla="val 64495"/>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The most reliable stress/strain result is to get values at integration points</a:t>
            </a:r>
          </a:p>
        </p:txBody>
      </p:sp>
      <p:sp>
        <p:nvSpPr>
          <p:cNvPr id="62" name="Rectangular Callout 11">
            <a:extLst>
              <a:ext uri="{FF2B5EF4-FFF2-40B4-BE49-F238E27FC236}">
                <a16:creationId xmlns:a16="http://schemas.microsoft.com/office/drawing/2014/main" id="{B0F22676-F472-4E93-A748-EA68F036D8B4}"/>
              </a:ext>
            </a:extLst>
          </p:cNvPr>
          <p:cNvSpPr/>
          <p:nvPr/>
        </p:nvSpPr>
        <p:spPr>
          <a:xfrm>
            <a:off x="94881" y="3730933"/>
            <a:ext cx="1859571" cy="1256402"/>
          </a:xfrm>
          <a:prstGeom prst="wedgeRectCallout">
            <a:avLst>
              <a:gd name="adj1" fmla="val 88031"/>
              <a:gd name="adj2" fmla="val 33304"/>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FEA finds displacements at nodes but stresses and strains are found at integration points inside the elements.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ppt_x"/>
                                          </p:val>
                                        </p:tav>
                                        <p:tav tm="100000">
                                          <p:val>
                                            <p:strVal val="#ppt_x"/>
                                          </p:val>
                                        </p:tav>
                                      </p:tavLst>
                                    </p:anim>
                                    <p:anim calcmode="lin" valueType="num">
                                      <p:cBhvr additive="base">
                                        <p:cTn id="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500" fill="hold"/>
                                        <p:tgtEl>
                                          <p:spTgt spid="62"/>
                                        </p:tgtEl>
                                        <p:attrNameLst>
                                          <p:attrName>ppt_x</p:attrName>
                                        </p:attrNameLst>
                                      </p:cBhvr>
                                      <p:tavLst>
                                        <p:tav tm="0">
                                          <p:val>
                                            <p:strVal val="#ppt_x"/>
                                          </p:val>
                                        </p:tav>
                                        <p:tav tm="100000">
                                          <p:val>
                                            <p:strVal val="#ppt_x"/>
                                          </p:val>
                                        </p:tav>
                                      </p:tavLst>
                                    </p:anim>
                                    <p:anim calcmode="lin" valueType="num">
                                      <p:cBhvr additive="base">
                                        <p:cTn id="14"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a:t>Validation</a:t>
            </a:r>
            <a:endParaRPr lang="en-GB" dirty="0"/>
          </a:p>
        </p:txBody>
      </p:sp>
      <p:sp>
        <p:nvSpPr>
          <p:cNvPr id="145" name="Rectangle 3"/>
          <p:cNvSpPr>
            <a:spLocks noGrp="1" noChangeArrowheads="1"/>
          </p:cNvSpPr>
          <p:nvPr>
            <p:ph sz="quarter" idx="13"/>
          </p:nvPr>
        </p:nvSpPr>
        <p:spPr/>
        <p:txBody>
          <a:bodyPr>
            <a:normAutofit lnSpcReduction="10000"/>
          </a:bodyPr>
          <a:lstStyle/>
          <a:p>
            <a:r>
              <a:rPr lang="en-GB" dirty="0"/>
              <a:t>Validation is the process of determining the degree to which a model, simulation, and their associated data are accurate representations of the real world from the perspective of the intended uses; </a:t>
            </a:r>
          </a:p>
          <a:p>
            <a:r>
              <a:rPr lang="en-GB" dirty="0"/>
              <a:t>Validation considers if the results of the FEA are reasonable and appropriate:</a:t>
            </a:r>
          </a:p>
          <a:p>
            <a:pPr lvl="1"/>
            <a:r>
              <a:rPr lang="en-GB" dirty="0"/>
              <a:t>Reasonableness or sanity checks using hand calculations; </a:t>
            </a:r>
          </a:p>
          <a:p>
            <a:pPr lvl="1"/>
            <a:r>
              <a:rPr lang="en-GB" dirty="0"/>
              <a:t>Comparison to standard results – structural design codes;</a:t>
            </a:r>
          </a:p>
          <a:p>
            <a:pPr lvl="1"/>
            <a:r>
              <a:rPr lang="en-GB" dirty="0"/>
              <a:t>Comparison to physical test data;</a:t>
            </a:r>
          </a:p>
          <a:p>
            <a:pPr lvl="1"/>
            <a:r>
              <a:rPr lang="en-GB" dirty="0"/>
              <a:t>Comparison to other FEA results.</a:t>
            </a:r>
          </a:p>
          <a:p>
            <a:endParaRPr lang="en-GB" dirty="0"/>
          </a:p>
        </p:txBody>
      </p:sp>
      <p:sp>
        <p:nvSpPr>
          <p:cNvPr id="10" name="Slide Number Placeholder 9">
            <a:extLst>
              <a:ext uri="{FF2B5EF4-FFF2-40B4-BE49-F238E27FC236}">
                <a16:creationId xmlns:a16="http://schemas.microsoft.com/office/drawing/2014/main" id="{AB84B06D-AF28-4D8E-A94F-65A9937E1F21}"/>
              </a:ext>
            </a:extLst>
          </p:cNvPr>
          <p:cNvSpPr>
            <a:spLocks noGrp="1"/>
          </p:cNvSpPr>
          <p:nvPr>
            <p:ph type="sldNum" sz="quarter" idx="12"/>
          </p:nvPr>
        </p:nvSpPr>
        <p:spPr/>
        <p:txBody>
          <a:bodyPr/>
          <a:lstStyle/>
          <a:p>
            <a:fld id="{64A0697F-D92A-44AE-9631-4DF4FB2C44EF}" type="slidenum">
              <a:rPr lang="en-GB" smtClean="0"/>
              <a:pPr/>
              <a:t>37</a:t>
            </a:fld>
            <a:endParaRPr lang="en-GB"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Validation </a:t>
            </a:r>
            <a:r>
              <a:rPr lang="en-GB" sz="2000" dirty="0"/>
              <a:t>(sanity check)</a:t>
            </a:r>
          </a:p>
        </p:txBody>
      </p:sp>
      <p:sp>
        <p:nvSpPr>
          <p:cNvPr id="145" name="Rectangle 3"/>
          <p:cNvSpPr>
            <a:spLocks noGrp="1" noChangeArrowheads="1"/>
          </p:cNvSpPr>
          <p:nvPr>
            <p:ph sz="quarter" idx="13"/>
          </p:nvPr>
        </p:nvSpPr>
        <p:spPr/>
        <p:txBody>
          <a:bodyPr/>
          <a:lstStyle/>
          <a:p>
            <a:r>
              <a:rPr lang="en-GB" dirty="0"/>
              <a:t>Note 1</a:t>
            </a:r>
          </a:p>
          <a:p>
            <a:pPr lvl="1"/>
            <a:r>
              <a:rPr lang="en-GB" dirty="0"/>
              <a:t>We make complex structural models from relatively simple basic elements, we have to be careful not to overextend them.</a:t>
            </a:r>
          </a:p>
          <a:p>
            <a:r>
              <a:rPr lang="en-GB" dirty="0"/>
              <a:t>Note 2</a:t>
            </a:r>
          </a:p>
          <a:p>
            <a:pPr lvl="1"/>
            <a:r>
              <a:rPr lang="en-GB" dirty="0"/>
              <a:t>Hand calculations can be tedious and simplified – but we need them to make sure we don’t create ‘Garbage In, Garbage Out’.</a:t>
            </a:r>
          </a:p>
          <a:p>
            <a:r>
              <a:rPr lang="en-GB" dirty="0"/>
              <a:t>Note 3</a:t>
            </a:r>
          </a:p>
          <a:p>
            <a:pPr lvl="1"/>
            <a:r>
              <a:rPr lang="en-GB" dirty="0"/>
              <a:t>Are the FEA output results reasonable? Does it make sense in reference to the real structure’s behaviour?</a:t>
            </a:r>
          </a:p>
        </p:txBody>
      </p:sp>
      <p:sp>
        <p:nvSpPr>
          <p:cNvPr id="10" name="Slide Number Placeholder 9">
            <a:extLst>
              <a:ext uri="{FF2B5EF4-FFF2-40B4-BE49-F238E27FC236}">
                <a16:creationId xmlns:a16="http://schemas.microsoft.com/office/drawing/2014/main" id="{8AF723F0-8581-4EE3-BFF9-F3AC4D62CFF0}"/>
              </a:ext>
            </a:extLst>
          </p:cNvPr>
          <p:cNvSpPr>
            <a:spLocks noGrp="1"/>
          </p:cNvSpPr>
          <p:nvPr>
            <p:ph type="sldNum" sz="quarter" idx="12"/>
          </p:nvPr>
        </p:nvSpPr>
        <p:spPr/>
        <p:txBody>
          <a:bodyPr/>
          <a:lstStyle/>
          <a:p>
            <a:fld id="{64A0697F-D92A-44AE-9631-4DF4FB2C44EF}" type="slidenum">
              <a:rPr lang="en-GB" smtClean="0"/>
              <a:pPr/>
              <a:t>38</a:t>
            </a:fld>
            <a:endParaRPr lang="en-GB"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Quality Assurance (QA) requirements</a:t>
            </a:r>
          </a:p>
        </p:txBody>
      </p:sp>
      <p:sp>
        <p:nvSpPr>
          <p:cNvPr id="145" name="Rectangle 3"/>
          <p:cNvSpPr>
            <a:spLocks noGrp="1" noChangeArrowheads="1"/>
          </p:cNvSpPr>
          <p:nvPr>
            <p:ph sz="quarter" idx="13"/>
          </p:nvPr>
        </p:nvSpPr>
        <p:spPr/>
        <p:txBody>
          <a:bodyPr/>
          <a:lstStyle/>
          <a:p>
            <a:r>
              <a:rPr lang="en-GB" dirty="0"/>
              <a:t>Self check first;</a:t>
            </a:r>
          </a:p>
          <a:p>
            <a:r>
              <a:rPr lang="en-GB" dirty="0"/>
              <a:t>Include both verification and validation;</a:t>
            </a:r>
          </a:p>
          <a:p>
            <a:r>
              <a:rPr lang="en-GB" dirty="0"/>
              <a:t>Document scope and depth of checking; </a:t>
            </a:r>
          </a:p>
          <a:p>
            <a:pPr lvl="1"/>
            <a:r>
              <a:rPr lang="en-GB" dirty="0"/>
              <a:t>Meet client requirements for FEA checking procedures</a:t>
            </a:r>
          </a:p>
          <a:p>
            <a:pPr lvl="1"/>
            <a:r>
              <a:rPr lang="en-GB" dirty="0"/>
              <a:t>Verification Plan</a:t>
            </a:r>
          </a:p>
          <a:p>
            <a:r>
              <a:rPr lang="en-GB" dirty="0"/>
              <a:t>Lead verifier should be independent;</a:t>
            </a:r>
          </a:p>
          <a:p>
            <a:r>
              <a:rPr lang="en-GB" dirty="0"/>
              <a:t>Assess and record competency of lead verifier;</a:t>
            </a:r>
          </a:p>
          <a:p>
            <a:r>
              <a:rPr lang="en-GB" dirty="0"/>
              <a:t>Keep records of checking and approval.</a:t>
            </a:r>
          </a:p>
        </p:txBody>
      </p:sp>
      <p:sp>
        <p:nvSpPr>
          <p:cNvPr id="10" name="Slide Number Placeholder 9">
            <a:extLst>
              <a:ext uri="{FF2B5EF4-FFF2-40B4-BE49-F238E27FC236}">
                <a16:creationId xmlns:a16="http://schemas.microsoft.com/office/drawing/2014/main" id="{868E44CD-FE4B-402C-A0CE-22DBCA8DD4DB}"/>
              </a:ext>
            </a:extLst>
          </p:cNvPr>
          <p:cNvSpPr>
            <a:spLocks noGrp="1"/>
          </p:cNvSpPr>
          <p:nvPr>
            <p:ph type="sldNum" sz="quarter" idx="12"/>
          </p:nvPr>
        </p:nvSpPr>
        <p:spPr/>
        <p:txBody>
          <a:bodyPr/>
          <a:lstStyle/>
          <a:p>
            <a:fld id="{64A0697F-D92A-44AE-9631-4DF4FB2C44EF}" type="slidenum">
              <a:rPr lang="en-GB" smtClean="0"/>
              <a:pPr/>
              <a:t>39</a:t>
            </a:fld>
            <a:endParaRPr lang="en-GB"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Design process (traditional)</a:t>
            </a:r>
          </a:p>
        </p:txBody>
      </p:sp>
      <p:sp>
        <p:nvSpPr>
          <p:cNvPr id="10" name="Slide Number Placeholder 9">
            <a:extLst>
              <a:ext uri="{FF2B5EF4-FFF2-40B4-BE49-F238E27FC236}">
                <a16:creationId xmlns:a16="http://schemas.microsoft.com/office/drawing/2014/main" id="{2E1455A2-3034-4290-81BF-5B35FD8361F6}"/>
              </a:ext>
            </a:extLst>
          </p:cNvPr>
          <p:cNvSpPr>
            <a:spLocks noGrp="1"/>
          </p:cNvSpPr>
          <p:nvPr>
            <p:ph type="sldNum" sz="quarter" idx="12"/>
          </p:nvPr>
        </p:nvSpPr>
        <p:spPr/>
        <p:txBody>
          <a:bodyPr/>
          <a:lstStyle/>
          <a:p>
            <a:fld id="{64A0697F-D92A-44AE-9631-4DF4FB2C44EF}" type="slidenum">
              <a:rPr lang="en-GB" smtClean="0"/>
              <a:pPr/>
              <a:t>4</a:t>
            </a:fld>
            <a:endParaRPr lang="en-GB" dirty="0"/>
          </a:p>
        </p:txBody>
      </p:sp>
      <p:graphicFrame>
        <p:nvGraphicFramePr>
          <p:cNvPr id="11" name="Diagram 10">
            <a:extLst>
              <a:ext uri="{FF2B5EF4-FFF2-40B4-BE49-F238E27FC236}">
                <a16:creationId xmlns:a16="http://schemas.microsoft.com/office/drawing/2014/main" id="{52EAA4E6-2FFF-446A-B242-BF5D0C558D2D}"/>
              </a:ext>
            </a:extLst>
          </p:cNvPr>
          <p:cNvGraphicFramePr/>
          <p:nvPr>
            <p:extLst>
              <p:ext uri="{D42A27DB-BD31-4B8C-83A1-F6EECF244321}">
                <p14:modId xmlns:p14="http://schemas.microsoft.com/office/powerpoint/2010/main" val="2606826491"/>
              </p:ext>
            </p:extLst>
          </p:nvPr>
        </p:nvGraphicFramePr>
        <p:xfrm>
          <a:off x="362635" y="1211634"/>
          <a:ext cx="86012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xmlns:p14="http://schemas.microsoft.com/office/powerpoint/2010/main">
        <mc:Choice Requires="p14">
          <p:contentPart p14:bwMode="auto" r:id="rId8">
            <p14:nvContentPartPr>
              <p14:cNvPr id="157703" name="Ink 157702">
                <a:extLst>
                  <a:ext uri="{FF2B5EF4-FFF2-40B4-BE49-F238E27FC236}">
                    <a16:creationId xmlns:a16="http://schemas.microsoft.com/office/drawing/2014/main" id="{F0C15520-A5BE-47F9-9DE8-4701F406ABD6}"/>
                  </a:ext>
                </a:extLst>
              </p14:cNvPr>
              <p14:cNvContentPartPr/>
              <p14:nvPr/>
            </p14:nvContentPartPr>
            <p14:xfrm>
              <a:off x="1799530" y="3602438"/>
              <a:ext cx="4872960" cy="2034000"/>
            </p14:xfrm>
          </p:contentPart>
        </mc:Choice>
        <mc:Fallback xmlns="">
          <p:pic>
            <p:nvPicPr>
              <p:cNvPr id="157703" name="Ink 157702">
                <a:extLst>
                  <a:ext uri="{FF2B5EF4-FFF2-40B4-BE49-F238E27FC236}">
                    <a16:creationId xmlns:a16="http://schemas.microsoft.com/office/drawing/2014/main" id="{F0C15520-A5BE-47F9-9DE8-4701F406ABD6}"/>
                  </a:ext>
                </a:extLst>
              </p:cNvPr>
              <p:cNvPicPr/>
              <p:nvPr/>
            </p:nvPicPr>
            <p:blipFill>
              <a:blip r:embed="rId9"/>
              <a:stretch>
                <a:fillRect/>
              </a:stretch>
            </p:blipFill>
            <p:spPr>
              <a:xfrm>
                <a:off x="1781530" y="3584438"/>
                <a:ext cx="4908600" cy="2069640"/>
              </a:xfrm>
              <a:prstGeom prst="rect">
                <a:avLst/>
              </a:prstGeom>
            </p:spPr>
          </p:pic>
        </mc:Fallback>
      </mc:AlternateContent>
      <p:cxnSp>
        <p:nvCxnSpPr>
          <p:cNvPr id="157700" name="Straight Connector 157699">
            <a:extLst>
              <a:ext uri="{FF2B5EF4-FFF2-40B4-BE49-F238E27FC236}">
                <a16:creationId xmlns:a16="http://schemas.microsoft.com/office/drawing/2014/main" id="{D2B2FF24-6801-4121-A00B-DA3E44A3FBE0}"/>
              </a:ext>
            </a:extLst>
          </p:cNvPr>
          <p:cNvCxnSpPr/>
          <p:nvPr/>
        </p:nvCxnSpPr>
        <p:spPr>
          <a:xfrm rot="5400000">
            <a:off x="1254960" y="5095440"/>
            <a:ext cx="1080000" cy="0"/>
          </a:xfrm>
          <a:prstGeom prst="line">
            <a:avLst/>
          </a:prstGeom>
          <a:solidFill>
            <a:srgbClr val="008C3A">
              <a:alpha val="75000"/>
            </a:srgbClr>
          </a:solidFill>
          <a:ln w="36000">
            <a:solidFill>
              <a:srgbClr val="008C3A"/>
            </a:solidFill>
            <a:headEnd type="arrow"/>
          </a:ln>
        </p:spPr>
        <p:style>
          <a:lnRef idx="1">
            <a:schemeClr val="accent1"/>
          </a:lnRef>
          <a:fillRef idx="0">
            <a:schemeClr val="accent1"/>
          </a:fillRef>
          <a:effectRef idx="0">
            <a:schemeClr val="accent1"/>
          </a:effectRef>
          <a:fontRef idx="minor">
            <a:schemeClr val="tx1"/>
          </a:fontRef>
        </p:style>
      </p:cxnSp>
      <p:sp>
        <p:nvSpPr>
          <p:cNvPr id="42" name="Explosion: 8 Points 41">
            <a:extLst>
              <a:ext uri="{FF2B5EF4-FFF2-40B4-BE49-F238E27FC236}">
                <a16:creationId xmlns:a16="http://schemas.microsoft.com/office/drawing/2014/main" id="{1AA281B3-EBA6-4180-B8FD-496F47A23BA4}"/>
              </a:ext>
            </a:extLst>
          </p:cNvPr>
          <p:cNvSpPr/>
          <p:nvPr/>
        </p:nvSpPr>
        <p:spPr>
          <a:xfrm>
            <a:off x="4312595" y="3035030"/>
            <a:ext cx="4461752" cy="3773694"/>
          </a:xfrm>
          <a:prstGeom prst="irregularSeal1">
            <a:avLst/>
          </a:prstGeom>
          <a:solidFill>
            <a:schemeClr val="tx1">
              <a:alpha val="80000"/>
            </a:schemeClr>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A lot of trial and error and depends highly on engineers past experience and knowledge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dirty="0"/>
              <a:t>QA requirements </a:t>
            </a:r>
            <a:r>
              <a:rPr lang="en-GB" sz="2200" dirty="0"/>
              <a:t>(Good practice)</a:t>
            </a:r>
          </a:p>
        </p:txBody>
      </p:sp>
      <p:sp>
        <p:nvSpPr>
          <p:cNvPr id="145" name="Rectangle 3"/>
          <p:cNvSpPr>
            <a:spLocks noGrp="1" noChangeArrowheads="1"/>
          </p:cNvSpPr>
          <p:nvPr>
            <p:ph sz="quarter" idx="13"/>
          </p:nvPr>
        </p:nvSpPr>
        <p:spPr/>
        <p:txBody>
          <a:bodyPr/>
          <a:lstStyle/>
          <a:p>
            <a:r>
              <a:rPr lang="en-GB" dirty="0"/>
              <a:t>Basis of Analysis (BoA)</a:t>
            </a:r>
          </a:p>
          <a:p>
            <a:r>
              <a:rPr lang="en-GB" dirty="0"/>
              <a:t>Maintain a model register</a:t>
            </a:r>
          </a:p>
          <a:p>
            <a:pPr lvl="1"/>
            <a:r>
              <a:rPr lang="en-GB" dirty="0"/>
              <a:t>FEA models (descriptions, intent, analyst and status)</a:t>
            </a:r>
          </a:p>
          <a:p>
            <a:pPr lvl="1"/>
            <a:r>
              <a:rPr lang="en-GB" dirty="0"/>
              <a:t>Supporting calculation files</a:t>
            </a:r>
          </a:p>
          <a:p>
            <a:pPr lvl="1"/>
            <a:r>
              <a:rPr lang="en-GB" dirty="0"/>
              <a:t>Subroutines or other programming used (Fortran/Python) </a:t>
            </a:r>
          </a:p>
          <a:p>
            <a:r>
              <a:rPr lang="en-GB" dirty="0"/>
              <a:t>Clear records of checking evidence</a:t>
            </a:r>
          </a:p>
          <a:p>
            <a:pPr lvl="1"/>
            <a:r>
              <a:rPr lang="en-GB" dirty="0"/>
              <a:t>Stage gate approach during the FEM (Finite Element Model) development – start with a simplified model!</a:t>
            </a:r>
          </a:p>
          <a:p>
            <a:pPr lvl="1"/>
            <a:endParaRPr lang="en-GB" dirty="0"/>
          </a:p>
        </p:txBody>
      </p:sp>
      <p:sp>
        <p:nvSpPr>
          <p:cNvPr id="10" name="Slide Number Placeholder 9">
            <a:extLst>
              <a:ext uri="{FF2B5EF4-FFF2-40B4-BE49-F238E27FC236}">
                <a16:creationId xmlns:a16="http://schemas.microsoft.com/office/drawing/2014/main" id="{09F1BC19-8051-481E-B9B8-E28C849A2509}"/>
              </a:ext>
            </a:extLst>
          </p:cNvPr>
          <p:cNvSpPr>
            <a:spLocks noGrp="1"/>
          </p:cNvSpPr>
          <p:nvPr>
            <p:ph type="sldNum" sz="quarter" idx="12"/>
          </p:nvPr>
        </p:nvSpPr>
        <p:spPr/>
        <p:txBody>
          <a:bodyPr/>
          <a:lstStyle/>
          <a:p>
            <a:fld id="{64A0697F-D92A-44AE-9631-4DF4FB2C44EF}" type="slidenum">
              <a:rPr lang="en-GB" smtClean="0"/>
              <a:pPr/>
              <a:t>40</a:t>
            </a:fld>
            <a:endParaRPr lang="en-GB"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QA requirements </a:t>
            </a:r>
            <a:r>
              <a:rPr lang="en-GB" sz="2200" dirty="0"/>
              <a:t>(Good Practice Process)</a:t>
            </a:r>
          </a:p>
        </p:txBody>
      </p:sp>
      <p:sp>
        <p:nvSpPr>
          <p:cNvPr id="15" name="Slide Number Placeholder 14">
            <a:extLst>
              <a:ext uri="{FF2B5EF4-FFF2-40B4-BE49-F238E27FC236}">
                <a16:creationId xmlns:a16="http://schemas.microsoft.com/office/drawing/2014/main" id="{471C99C9-C168-4A98-8CFE-2080C9085E73}"/>
              </a:ext>
            </a:extLst>
          </p:cNvPr>
          <p:cNvSpPr>
            <a:spLocks noGrp="1"/>
          </p:cNvSpPr>
          <p:nvPr>
            <p:ph type="sldNum" sz="quarter" idx="12"/>
          </p:nvPr>
        </p:nvSpPr>
        <p:spPr/>
        <p:txBody>
          <a:bodyPr/>
          <a:lstStyle/>
          <a:p>
            <a:fld id="{64A0697F-D92A-44AE-9631-4DF4FB2C44EF}" type="slidenum">
              <a:rPr lang="en-GB" smtClean="0"/>
              <a:pPr/>
              <a:t>41</a:t>
            </a:fld>
            <a:endParaRPr lang="en-GB" dirty="0"/>
          </a:p>
        </p:txBody>
      </p:sp>
      <p:graphicFrame>
        <p:nvGraphicFramePr>
          <p:cNvPr id="2" name="Diagram 1"/>
          <p:cNvGraphicFramePr/>
          <p:nvPr>
            <p:extLst>
              <p:ext uri="{D42A27DB-BD31-4B8C-83A1-F6EECF244321}">
                <p14:modId xmlns:p14="http://schemas.microsoft.com/office/powerpoint/2010/main" val="4123505566"/>
              </p:ext>
            </p:extLst>
          </p:nvPr>
        </p:nvGraphicFramePr>
        <p:xfrm>
          <a:off x="742140" y="554183"/>
          <a:ext cx="7773787" cy="5384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Up Arrow Callout 2"/>
          <p:cNvSpPr/>
          <p:nvPr/>
        </p:nvSpPr>
        <p:spPr>
          <a:xfrm>
            <a:off x="4257972" y="4913743"/>
            <a:ext cx="1809487" cy="1099127"/>
          </a:xfrm>
          <a:prstGeom prst="upArrowCallout">
            <a:avLst>
              <a:gd name="adj1" fmla="val 5784"/>
              <a:gd name="adj2" fmla="val 8942"/>
              <a:gd name="adj3" fmla="val 18762"/>
              <a:gd name="adj4" fmla="val 64977"/>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dirty="0">
                <a:latin typeface="Arial" panose="020B0604020202020204" pitchFamily="34" charset="0"/>
                <a:cs typeface="Arial" panose="020B0604020202020204" pitchFamily="34" charset="0"/>
              </a:rPr>
              <a:t>Competency Assessment of verifying Engineers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QA requirements </a:t>
            </a:r>
            <a:r>
              <a:rPr lang="en-GB" sz="2200" dirty="0"/>
              <a:t>(verification plan example)</a:t>
            </a:r>
          </a:p>
        </p:txBody>
      </p:sp>
      <p:sp>
        <p:nvSpPr>
          <p:cNvPr id="3" name="Slide Number Placeholder 2"/>
          <p:cNvSpPr>
            <a:spLocks noGrp="1"/>
          </p:cNvSpPr>
          <p:nvPr>
            <p:ph type="sldNum" sz="quarter" idx="12"/>
          </p:nvPr>
        </p:nvSpPr>
        <p:spPr/>
        <p:txBody>
          <a:bodyPr/>
          <a:lstStyle/>
          <a:p>
            <a:fld id="{64A0697F-D92A-44AE-9631-4DF4FB2C44EF}" type="slidenum">
              <a:rPr lang="en-GB" smtClean="0"/>
              <a:pPr/>
              <a:t>42</a:t>
            </a:fld>
            <a:endParaRPr lang="en-GB" dirty="0"/>
          </a:p>
        </p:txBody>
      </p:sp>
      <p:sp>
        <p:nvSpPr>
          <p:cNvPr id="4" name="Content Placeholder 3"/>
          <p:cNvSpPr>
            <a:spLocks noGrp="1"/>
          </p:cNvSpPr>
          <p:nvPr>
            <p:ph sz="quarter" idx="13"/>
          </p:nvPr>
        </p:nvSpPr>
        <p:spPr/>
        <p:txBody>
          <a:bodyPr/>
          <a:lstStyle/>
          <a:p>
            <a:r>
              <a:rPr lang="en-GB" dirty="0"/>
              <a:t>Verification plan is different from company to company but a good example of this is as below;</a:t>
            </a:r>
          </a:p>
        </p:txBody>
      </p:sp>
      <p:graphicFrame>
        <p:nvGraphicFramePr>
          <p:cNvPr id="5" name="Diagram 4"/>
          <p:cNvGraphicFramePr/>
          <p:nvPr>
            <p:extLst>
              <p:ext uri="{D42A27DB-BD31-4B8C-83A1-F6EECF244321}">
                <p14:modId xmlns:p14="http://schemas.microsoft.com/office/powerpoint/2010/main" val="294146937"/>
              </p:ext>
            </p:extLst>
          </p:nvPr>
        </p:nvGraphicFramePr>
        <p:xfrm>
          <a:off x="1108363" y="2013527"/>
          <a:ext cx="7518400" cy="4502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5" name="Straight Connector 14"/>
          <p:cNvCxnSpPr/>
          <p:nvPr/>
        </p:nvCxnSpPr>
        <p:spPr>
          <a:xfrm>
            <a:off x="4590473" y="5209307"/>
            <a:ext cx="9236" cy="822036"/>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61308" y="6003635"/>
            <a:ext cx="2456873"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179780" y="5499982"/>
            <a:ext cx="0" cy="531361"/>
          </a:xfrm>
          <a:prstGeom prst="line">
            <a:avLst/>
          </a:prstGeom>
          <a:ln w="63500">
            <a:solidFill>
              <a:srgbClr val="00B050"/>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449126" y="5418822"/>
            <a:ext cx="9236" cy="972741"/>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787235" y="6373091"/>
            <a:ext cx="5703456"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814943" y="5463039"/>
            <a:ext cx="0" cy="900000"/>
          </a:xfrm>
          <a:prstGeom prst="line">
            <a:avLst/>
          </a:prstGeom>
          <a:ln w="63500">
            <a:solidFill>
              <a:srgbClr val="00B050"/>
            </a:solidFill>
            <a:headEnd type="none"/>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93394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Errors &amp; Lessons</a:t>
            </a:r>
          </a:p>
        </p:txBody>
      </p:sp>
      <p:sp>
        <p:nvSpPr>
          <p:cNvPr id="145" name="Rectangle 3"/>
          <p:cNvSpPr>
            <a:spLocks noGrp="1" noChangeArrowheads="1"/>
          </p:cNvSpPr>
          <p:nvPr>
            <p:ph sz="quarter" idx="13"/>
          </p:nvPr>
        </p:nvSpPr>
        <p:spPr/>
        <p:txBody>
          <a:bodyPr>
            <a:normAutofit fontScale="92500" lnSpcReduction="10000"/>
          </a:bodyPr>
          <a:lstStyle/>
          <a:p>
            <a:r>
              <a:rPr lang="en-GB" dirty="0"/>
              <a:t>Units:</a:t>
            </a:r>
          </a:p>
          <a:p>
            <a:pPr lvl="1"/>
            <a:r>
              <a:rPr lang="en-GB" dirty="0"/>
              <a:t>For some FEA software such as </a:t>
            </a:r>
            <a:r>
              <a:rPr lang="en-GB" dirty="0" err="1"/>
              <a:t>Abaqus</a:t>
            </a:r>
            <a:r>
              <a:rPr lang="en-GB" dirty="0"/>
              <a:t>, </a:t>
            </a:r>
            <a:r>
              <a:rPr lang="en-GB" dirty="0" err="1"/>
              <a:t>Hyperworks</a:t>
            </a:r>
            <a:r>
              <a:rPr lang="en-GB" dirty="0"/>
              <a:t>, Nastran etc. </a:t>
            </a:r>
          </a:p>
          <a:p>
            <a:r>
              <a:rPr lang="en-GB" dirty="0"/>
              <a:t>Model is not fully constrained (rigid body motion);</a:t>
            </a:r>
          </a:p>
          <a:p>
            <a:r>
              <a:rPr lang="en-GB" dirty="0"/>
              <a:t>Discontinuities in contour plots;</a:t>
            </a:r>
          </a:p>
          <a:p>
            <a:r>
              <a:rPr lang="en-GB" dirty="0"/>
              <a:t>Poor element behaviour: </a:t>
            </a:r>
          </a:p>
          <a:p>
            <a:pPr lvl="1"/>
            <a:r>
              <a:rPr lang="en-GB" dirty="0"/>
              <a:t>Free edges, hour-glassing, distortions;</a:t>
            </a:r>
          </a:p>
          <a:p>
            <a:pPr lvl="1"/>
            <a:r>
              <a:rPr lang="en-GB" dirty="0"/>
              <a:t>Few element distortions can contaminate the system stiffness matrix. </a:t>
            </a:r>
          </a:p>
          <a:p>
            <a:r>
              <a:rPr lang="en-GB" dirty="0"/>
              <a:t>Interpret result component directions correctly; </a:t>
            </a:r>
          </a:p>
          <a:p>
            <a:r>
              <a:rPr lang="en-GB" dirty="0"/>
              <a:t>Use the element mesh quality tools present in the FEA software.</a:t>
            </a:r>
          </a:p>
          <a:p>
            <a:pPr lvl="1"/>
            <a:endParaRPr lang="en-GB" dirty="0"/>
          </a:p>
        </p:txBody>
      </p:sp>
      <p:sp>
        <p:nvSpPr>
          <p:cNvPr id="10" name="Slide Number Placeholder 9">
            <a:extLst>
              <a:ext uri="{FF2B5EF4-FFF2-40B4-BE49-F238E27FC236}">
                <a16:creationId xmlns:a16="http://schemas.microsoft.com/office/drawing/2014/main" id="{8E016275-B63D-42F2-BB03-8BB8CD59DA3B}"/>
              </a:ext>
            </a:extLst>
          </p:cNvPr>
          <p:cNvSpPr>
            <a:spLocks noGrp="1"/>
          </p:cNvSpPr>
          <p:nvPr>
            <p:ph type="sldNum" sz="quarter" idx="12"/>
          </p:nvPr>
        </p:nvSpPr>
        <p:spPr/>
        <p:txBody>
          <a:bodyPr/>
          <a:lstStyle/>
          <a:p>
            <a:fld id="{64A0697F-D92A-44AE-9631-4DF4FB2C44EF}" type="slidenum">
              <a:rPr lang="en-GB" smtClean="0"/>
              <a:pPr/>
              <a:t>43</a:t>
            </a:fld>
            <a:endParaRPr lang="en-GB"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CBCF-9F5E-4A5B-9806-B0F3498A7903}"/>
              </a:ext>
            </a:extLst>
          </p:cNvPr>
          <p:cNvSpPr>
            <a:spLocks noGrp="1"/>
          </p:cNvSpPr>
          <p:nvPr>
            <p:ph type="title"/>
          </p:nvPr>
        </p:nvSpPr>
        <p:spPr/>
        <p:txBody>
          <a:bodyPr/>
          <a:lstStyle/>
          <a:p>
            <a:r>
              <a:rPr lang="en-GB" dirty="0"/>
              <a:t>Errors </a:t>
            </a:r>
            <a:r>
              <a:rPr lang="en-GB" sz="2000" dirty="0"/>
              <a:t>(units)</a:t>
            </a:r>
          </a:p>
        </p:txBody>
      </p:sp>
      <p:sp>
        <p:nvSpPr>
          <p:cNvPr id="3" name="Slide Number Placeholder 2">
            <a:extLst>
              <a:ext uri="{FF2B5EF4-FFF2-40B4-BE49-F238E27FC236}">
                <a16:creationId xmlns:a16="http://schemas.microsoft.com/office/drawing/2014/main" id="{AE09CEA8-B57C-48B8-9518-F3887D7BE0E9}"/>
              </a:ext>
            </a:extLst>
          </p:cNvPr>
          <p:cNvSpPr>
            <a:spLocks noGrp="1"/>
          </p:cNvSpPr>
          <p:nvPr>
            <p:ph type="sldNum" sz="quarter" idx="12"/>
          </p:nvPr>
        </p:nvSpPr>
        <p:spPr/>
        <p:txBody>
          <a:bodyPr/>
          <a:lstStyle/>
          <a:p>
            <a:fld id="{64A0697F-D92A-44AE-9631-4DF4FB2C44EF}" type="slidenum">
              <a:rPr lang="en-GB" smtClean="0"/>
              <a:pPr/>
              <a:t>44</a:t>
            </a:fld>
            <a:endParaRPr lang="en-GB" dirty="0"/>
          </a:p>
        </p:txBody>
      </p:sp>
      <p:pic>
        <p:nvPicPr>
          <p:cNvPr id="5" name="Content Placeholder 4">
            <a:extLst>
              <a:ext uri="{FF2B5EF4-FFF2-40B4-BE49-F238E27FC236}">
                <a16:creationId xmlns:a16="http://schemas.microsoft.com/office/drawing/2014/main" id="{267B486F-2886-4201-A937-E47167AFBEE9}"/>
              </a:ext>
            </a:extLst>
          </p:cNvPr>
          <p:cNvPicPr>
            <a:picLocks noGrp="1" noChangeAspect="1"/>
          </p:cNvPicPr>
          <p:nvPr>
            <p:ph sz="quarter" idx="13"/>
          </p:nvPr>
        </p:nvPicPr>
        <p:blipFill>
          <a:blip r:embed="rId2"/>
          <a:stretch>
            <a:fillRect/>
          </a:stretch>
        </p:blipFill>
        <p:spPr>
          <a:xfrm>
            <a:off x="2122715" y="1227576"/>
            <a:ext cx="4695052" cy="4824428"/>
          </a:xfrm>
          <a:prstGeom prst="rect">
            <a:avLst/>
          </a:prstGeom>
        </p:spPr>
      </p:pic>
    </p:spTree>
    <p:extLst>
      <p:ext uri="{BB962C8B-B14F-4D97-AF65-F5344CB8AC3E}">
        <p14:creationId xmlns:p14="http://schemas.microsoft.com/office/powerpoint/2010/main" val="108781961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Errors </a:t>
            </a:r>
            <a:r>
              <a:rPr lang="en-GB" sz="2000" dirty="0"/>
              <a:t>(hour-glassing)</a:t>
            </a:r>
            <a:r>
              <a:rPr lang="en-GB" dirty="0"/>
              <a:t> </a:t>
            </a:r>
          </a:p>
        </p:txBody>
      </p:sp>
      <p:pic>
        <p:nvPicPr>
          <p:cNvPr id="4" name="Picture 3" descr="hour-glass.png"/>
          <p:cNvPicPr>
            <a:picLocks noChangeAspect="1"/>
          </p:cNvPicPr>
          <p:nvPr/>
        </p:nvPicPr>
        <p:blipFill>
          <a:blip r:embed="rId3"/>
          <a:stretch>
            <a:fillRect/>
          </a:stretch>
        </p:blipFill>
        <p:spPr>
          <a:xfrm>
            <a:off x="307976" y="2774977"/>
            <a:ext cx="5298497" cy="3332926"/>
          </a:xfrm>
          <a:prstGeom prst="rect">
            <a:avLst/>
          </a:prstGeom>
          <a:ln>
            <a:solidFill>
              <a:schemeClr val="accent1">
                <a:shade val="50000"/>
              </a:schemeClr>
            </a:solidFill>
          </a:ln>
        </p:spPr>
      </p:pic>
      <p:sp>
        <p:nvSpPr>
          <p:cNvPr id="11" name="Slide Number Placeholder 10">
            <a:extLst>
              <a:ext uri="{FF2B5EF4-FFF2-40B4-BE49-F238E27FC236}">
                <a16:creationId xmlns:a16="http://schemas.microsoft.com/office/drawing/2014/main" id="{DE40AD06-1CB4-4C26-937A-425D5E2E0650}"/>
              </a:ext>
            </a:extLst>
          </p:cNvPr>
          <p:cNvSpPr>
            <a:spLocks noGrp="1"/>
          </p:cNvSpPr>
          <p:nvPr>
            <p:ph type="sldNum" sz="quarter" idx="12"/>
          </p:nvPr>
        </p:nvSpPr>
        <p:spPr/>
        <p:txBody>
          <a:bodyPr/>
          <a:lstStyle/>
          <a:p>
            <a:fld id="{64A0697F-D92A-44AE-9631-4DF4FB2C44EF}" type="slidenum">
              <a:rPr lang="en-GB" smtClean="0"/>
              <a:pPr/>
              <a:t>45</a:t>
            </a:fld>
            <a:endParaRPr lang="en-GB" dirty="0"/>
          </a:p>
        </p:txBody>
      </p:sp>
      <p:pic>
        <p:nvPicPr>
          <p:cNvPr id="6146" name="Picture 2" descr="https://qph.fs.quoracdn.net/main-qimg-6bf7e9d6f25e355d6a096acb3c02c93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259457"/>
            <a:ext cx="5298498" cy="1461049"/>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
        <p:nvSpPr>
          <p:cNvPr id="7" name="Rectangular Callout 6"/>
          <p:cNvSpPr/>
          <p:nvPr/>
        </p:nvSpPr>
        <p:spPr>
          <a:xfrm>
            <a:off x="6808790" y="1283857"/>
            <a:ext cx="1859571" cy="816858"/>
          </a:xfrm>
          <a:prstGeom prst="wedgeRectCallout">
            <a:avLst>
              <a:gd name="adj1" fmla="val -114822"/>
              <a:gd name="adj2" fmla="val 17081"/>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Refine the mesh to avoid it.</a:t>
            </a:r>
          </a:p>
        </p:txBody>
      </p:sp>
      <p:sp>
        <p:nvSpPr>
          <p:cNvPr id="8" name="Rectangular Callout 7"/>
          <p:cNvSpPr/>
          <p:nvPr/>
        </p:nvSpPr>
        <p:spPr>
          <a:xfrm>
            <a:off x="6808789" y="2123178"/>
            <a:ext cx="1859571" cy="816858"/>
          </a:xfrm>
          <a:prstGeom prst="wedgeRectCallout">
            <a:avLst>
              <a:gd name="adj1" fmla="val -112882"/>
              <a:gd name="adj2" fmla="val -13237"/>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Add artificial stiffness to the element.</a:t>
            </a:r>
          </a:p>
        </p:txBody>
      </p:sp>
      <p:sp>
        <p:nvSpPr>
          <p:cNvPr id="9" name="Rectangular Callout 8"/>
          <p:cNvSpPr/>
          <p:nvPr/>
        </p:nvSpPr>
        <p:spPr>
          <a:xfrm>
            <a:off x="6808788" y="2998885"/>
            <a:ext cx="1859571" cy="816858"/>
          </a:xfrm>
          <a:prstGeom prst="wedgeRectCallout">
            <a:avLst>
              <a:gd name="adj1" fmla="val -115148"/>
              <a:gd name="adj2" fmla="val 28106"/>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Use fully integrated elements (second order).</a:t>
            </a:r>
          </a:p>
        </p:txBody>
      </p:sp>
      <p:sp>
        <p:nvSpPr>
          <p:cNvPr id="12" name="Rectangular Callout 11"/>
          <p:cNvSpPr/>
          <p:nvPr/>
        </p:nvSpPr>
        <p:spPr>
          <a:xfrm>
            <a:off x="6808787" y="3865153"/>
            <a:ext cx="1859571" cy="816858"/>
          </a:xfrm>
          <a:prstGeom prst="wedgeRectCallout">
            <a:avLst>
              <a:gd name="adj1" fmla="val -117880"/>
              <a:gd name="adj2" fmla="val 26515"/>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In terms of accuracy tetra10 and brick 8 are similar.</a:t>
            </a:r>
          </a:p>
        </p:txBody>
      </p:sp>
      <p:sp>
        <p:nvSpPr>
          <p:cNvPr id="13" name="Rectangular Callout 12"/>
          <p:cNvSpPr/>
          <p:nvPr/>
        </p:nvSpPr>
        <p:spPr>
          <a:xfrm>
            <a:off x="3503323" y="5066148"/>
            <a:ext cx="1859571" cy="816858"/>
          </a:xfrm>
          <a:prstGeom prst="wedgeRectCallout">
            <a:avLst>
              <a:gd name="adj1" fmla="val -7536"/>
              <a:gd name="adj2" fmla="val -422768"/>
            </a:avLst>
          </a:prstGeom>
          <a:solidFill>
            <a:schemeClr val="tx1">
              <a:lumMod val="65000"/>
              <a:lumOff val="35000"/>
            </a:schemeClr>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One integration point for reduced integration elements where mesh is deformed for zero strain.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Deliverables</a:t>
            </a:r>
          </a:p>
        </p:txBody>
      </p:sp>
      <p:sp>
        <p:nvSpPr>
          <p:cNvPr id="145" name="Rectangle 3"/>
          <p:cNvSpPr>
            <a:spLocks noGrp="1" noChangeArrowheads="1"/>
          </p:cNvSpPr>
          <p:nvPr>
            <p:ph sz="quarter" idx="13"/>
          </p:nvPr>
        </p:nvSpPr>
        <p:spPr/>
        <p:txBody>
          <a:bodyPr>
            <a:normAutofit fontScale="92500" lnSpcReduction="20000"/>
          </a:bodyPr>
          <a:lstStyle/>
          <a:p>
            <a:r>
              <a:rPr lang="en-GB" dirty="0"/>
              <a:t>Basis of Analysis;</a:t>
            </a:r>
          </a:p>
          <a:p>
            <a:r>
              <a:rPr lang="en-GB" dirty="0"/>
              <a:t>FEA model register;</a:t>
            </a:r>
          </a:p>
          <a:p>
            <a:r>
              <a:rPr lang="en-GB" dirty="0"/>
              <a:t>FEA models input and output files including sensitivity studies;</a:t>
            </a:r>
          </a:p>
          <a:p>
            <a:r>
              <a:rPr lang="en-GB" dirty="0"/>
              <a:t>Analysis report or technical note – describing the FEA;</a:t>
            </a:r>
          </a:p>
          <a:p>
            <a:r>
              <a:rPr lang="en-GB" dirty="0"/>
              <a:t>FEA verification plan;</a:t>
            </a:r>
          </a:p>
          <a:p>
            <a:r>
              <a:rPr lang="en-GB" dirty="0"/>
              <a:t>Evidence of verification and validation;</a:t>
            </a:r>
          </a:p>
          <a:p>
            <a:r>
              <a:rPr lang="en-GB" dirty="0"/>
              <a:t>FEA verification comments and approval;</a:t>
            </a:r>
          </a:p>
          <a:p>
            <a:r>
              <a:rPr lang="en-GB" dirty="0"/>
              <a:t>Provide sufficient information for the model to be recreated independently.</a:t>
            </a:r>
          </a:p>
          <a:p>
            <a:pPr lvl="1"/>
            <a:endParaRPr lang="en-GB" dirty="0"/>
          </a:p>
        </p:txBody>
      </p:sp>
      <p:sp>
        <p:nvSpPr>
          <p:cNvPr id="10" name="Slide Number Placeholder 9">
            <a:extLst>
              <a:ext uri="{FF2B5EF4-FFF2-40B4-BE49-F238E27FC236}">
                <a16:creationId xmlns:a16="http://schemas.microsoft.com/office/drawing/2014/main" id="{A116243C-D940-49C9-86EF-36E96D670946}"/>
              </a:ext>
            </a:extLst>
          </p:cNvPr>
          <p:cNvSpPr>
            <a:spLocks noGrp="1"/>
          </p:cNvSpPr>
          <p:nvPr>
            <p:ph type="sldNum" sz="quarter" idx="12"/>
          </p:nvPr>
        </p:nvSpPr>
        <p:spPr/>
        <p:txBody>
          <a:bodyPr/>
          <a:lstStyle/>
          <a:p>
            <a:fld id="{64A0697F-D92A-44AE-9631-4DF4FB2C44EF}" type="slidenum">
              <a:rPr lang="en-GB" smtClean="0"/>
              <a:pPr/>
              <a:t>46</a:t>
            </a:fld>
            <a:endParaRPr lang="en-GB"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a:t>
            </a:r>
          </a:p>
        </p:txBody>
      </p:sp>
      <p:sp>
        <p:nvSpPr>
          <p:cNvPr id="145" name="Rectangle 3"/>
          <p:cNvSpPr>
            <a:spLocks noGrp="1" noChangeArrowheads="1"/>
          </p:cNvSpPr>
          <p:nvPr>
            <p:ph sz="quarter" idx="13"/>
          </p:nvPr>
        </p:nvSpPr>
        <p:spPr/>
        <p:txBody>
          <a:bodyPr/>
          <a:lstStyle/>
          <a:p>
            <a:r>
              <a:rPr lang="en-GB" dirty="0"/>
              <a:t>The following engineering problem is used as a supporting example to understand the FEA building process. The project was done by Atkins offshore department.</a:t>
            </a:r>
          </a:p>
        </p:txBody>
      </p:sp>
      <p:pic>
        <p:nvPicPr>
          <p:cNvPr id="63491" name="Picture 3" descr="Traditional grouted connection w482pxl"/>
          <p:cNvPicPr>
            <a:picLocks noChangeAspect="1" noChangeArrowheads="1"/>
          </p:cNvPicPr>
          <p:nvPr/>
        </p:nvPicPr>
        <p:blipFill>
          <a:blip r:embed="rId3"/>
          <a:srcRect/>
          <a:stretch>
            <a:fillRect/>
          </a:stretch>
        </p:blipFill>
        <p:spPr bwMode="auto">
          <a:xfrm>
            <a:off x="3953915" y="2896719"/>
            <a:ext cx="4897238" cy="3139515"/>
          </a:xfrm>
          <a:prstGeom prst="rect">
            <a:avLst/>
          </a:prstGeom>
          <a:noFill/>
          <a:ln>
            <a:solidFill>
              <a:schemeClr val="tx1"/>
            </a:solidFill>
          </a:ln>
        </p:spPr>
      </p:pic>
      <p:sp>
        <p:nvSpPr>
          <p:cNvPr id="10" name="Slide Number Placeholder 9">
            <a:extLst>
              <a:ext uri="{FF2B5EF4-FFF2-40B4-BE49-F238E27FC236}">
                <a16:creationId xmlns:a16="http://schemas.microsoft.com/office/drawing/2014/main" id="{28CED763-B16A-4DA1-80AF-F031C8769450}"/>
              </a:ext>
            </a:extLst>
          </p:cNvPr>
          <p:cNvSpPr>
            <a:spLocks noGrp="1"/>
          </p:cNvSpPr>
          <p:nvPr>
            <p:ph type="sldNum" sz="quarter" idx="12"/>
          </p:nvPr>
        </p:nvSpPr>
        <p:spPr/>
        <p:txBody>
          <a:bodyPr/>
          <a:lstStyle/>
          <a:p>
            <a:fld id="{64A0697F-D92A-44AE-9631-4DF4FB2C44EF}" type="slidenum">
              <a:rPr lang="en-GB" smtClean="0"/>
              <a:pPr/>
              <a:t>47</a:t>
            </a:fld>
            <a:endParaRPr lang="en-GB" dirty="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a:t>
            </a:r>
          </a:p>
        </p:txBody>
      </p:sp>
      <p:sp>
        <p:nvSpPr>
          <p:cNvPr id="145" name="Rectangle 3"/>
          <p:cNvSpPr>
            <a:spLocks noGrp="1" noChangeArrowheads="1"/>
          </p:cNvSpPr>
          <p:nvPr>
            <p:ph sz="quarter" idx="13"/>
          </p:nvPr>
        </p:nvSpPr>
        <p:spPr>
          <a:xfrm>
            <a:off x="307975" y="1436447"/>
            <a:ext cx="8543178" cy="1681437"/>
          </a:xfrm>
        </p:spPr>
        <p:txBody>
          <a:bodyPr>
            <a:normAutofit lnSpcReduction="10000"/>
          </a:bodyPr>
          <a:lstStyle/>
          <a:p>
            <a:r>
              <a:rPr lang="en-GB" sz="2200" dirty="0"/>
              <a:t>Observed slipping of the Transition Piece relative to the grout and Mono-pile;</a:t>
            </a:r>
          </a:p>
          <a:p>
            <a:r>
              <a:rPr lang="en-GB" sz="2200" dirty="0"/>
              <a:t>Increased local stresses in the stoppers due to the Mono-pile, leading to higher SCF and lower fatigue life.</a:t>
            </a:r>
          </a:p>
        </p:txBody>
      </p:sp>
      <p:grpSp>
        <p:nvGrpSpPr>
          <p:cNvPr id="2" name="Group 1"/>
          <p:cNvGrpSpPr/>
          <p:nvPr/>
        </p:nvGrpSpPr>
        <p:grpSpPr>
          <a:xfrm>
            <a:off x="1799458" y="3112498"/>
            <a:ext cx="5043488" cy="2982829"/>
            <a:chOff x="1847633" y="2893464"/>
            <a:chExt cx="5043488" cy="2982829"/>
          </a:xfrm>
        </p:grpSpPr>
        <p:pic>
          <p:nvPicPr>
            <p:cNvPr id="52226" name="Picture 2"/>
            <p:cNvPicPr>
              <a:picLocks noChangeAspect="1" noChangeArrowheads="1"/>
            </p:cNvPicPr>
            <p:nvPr/>
          </p:nvPicPr>
          <p:blipFill>
            <a:blip r:embed="rId3"/>
            <a:srcRect/>
            <a:stretch>
              <a:fillRect/>
            </a:stretch>
          </p:blipFill>
          <p:spPr bwMode="auto">
            <a:xfrm>
              <a:off x="1847633" y="2893464"/>
              <a:ext cx="5043488" cy="2728913"/>
            </a:xfrm>
            <a:prstGeom prst="rect">
              <a:avLst/>
            </a:prstGeom>
            <a:noFill/>
            <a:ln w="9525">
              <a:solidFill>
                <a:schemeClr val="tx1"/>
              </a:solidFill>
              <a:miter lim="800000"/>
              <a:headEnd/>
              <a:tailEnd/>
            </a:ln>
          </p:spPr>
        </p:pic>
        <p:sp>
          <p:nvSpPr>
            <p:cNvPr id="7" name="Oval 6"/>
            <p:cNvSpPr/>
            <p:nvPr/>
          </p:nvSpPr>
          <p:spPr>
            <a:xfrm>
              <a:off x="5049333" y="3588726"/>
              <a:ext cx="364331" cy="32146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p:cNvSpPr txBox="1"/>
            <p:nvPr/>
          </p:nvSpPr>
          <p:spPr>
            <a:xfrm>
              <a:off x="4047519" y="3127061"/>
              <a:ext cx="827118" cy="253916"/>
            </a:xfrm>
            <a:prstGeom prst="rect">
              <a:avLst/>
            </a:prstGeom>
            <a:noFill/>
            <a:ln>
              <a:solidFill>
                <a:schemeClr val="tx1"/>
              </a:solidFill>
            </a:ln>
          </p:spPr>
          <p:txBody>
            <a:bodyPr wrap="square" rtlCol="0">
              <a:spAutoFit/>
            </a:bodyPr>
            <a:lstStyle/>
            <a:p>
              <a:r>
                <a:rPr lang="en-GB" sz="1050" b="1" dirty="0">
                  <a:solidFill>
                    <a:srgbClr val="FF0000"/>
                  </a:solidFill>
                  <a:latin typeface="Arial" panose="020B0604020202020204" pitchFamily="34" charset="0"/>
                  <a:cs typeface="Arial" panose="020B0604020202020204" pitchFamily="34" charset="0"/>
                </a:rPr>
                <a:t>Stopper*</a:t>
              </a:r>
            </a:p>
          </p:txBody>
        </p:sp>
        <p:cxnSp>
          <p:nvCxnSpPr>
            <p:cNvPr id="9" name="Straight Arrow Connector 8"/>
            <p:cNvCxnSpPr>
              <a:stCxn id="7" idx="1"/>
            </p:cNvCxnSpPr>
            <p:nvPr/>
          </p:nvCxnSpPr>
          <p:spPr>
            <a:xfrm flipH="1" flipV="1">
              <a:off x="4634346" y="3357893"/>
              <a:ext cx="468341" cy="277911"/>
            </a:xfrm>
            <a:prstGeom prst="straightConnector1">
              <a:avLst/>
            </a:prstGeom>
            <a:ln w="254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50663" y="5622377"/>
              <a:ext cx="3392630" cy="253916"/>
            </a:xfrm>
            <a:prstGeom prst="rect">
              <a:avLst/>
            </a:prstGeom>
            <a:noFill/>
            <a:ln>
              <a:noFill/>
            </a:ln>
          </p:spPr>
          <p:txBody>
            <a:bodyPr wrap="square" rtlCol="0">
              <a:spAutoFit/>
            </a:bodyPr>
            <a:lstStyle/>
            <a:p>
              <a:r>
                <a:rPr lang="en-GB" sz="1050" b="1" dirty="0">
                  <a:solidFill>
                    <a:srgbClr val="FF0000"/>
                  </a:solidFill>
                  <a:latin typeface="Arial" panose="020B0604020202020204" pitchFamily="34" charset="0"/>
                  <a:cs typeface="Arial" panose="020B0604020202020204" pitchFamily="34" charset="0"/>
                </a:rPr>
                <a:t>*Simplified sketch of the stopper</a:t>
              </a:r>
            </a:p>
          </p:txBody>
        </p:sp>
      </p:grpSp>
      <p:sp>
        <p:nvSpPr>
          <p:cNvPr id="14" name="Slide Number Placeholder 13">
            <a:extLst>
              <a:ext uri="{FF2B5EF4-FFF2-40B4-BE49-F238E27FC236}">
                <a16:creationId xmlns:a16="http://schemas.microsoft.com/office/drawing/2014/main" id="{90A8111E-CBC7-4CF5-B746-8B6BDFCDBC0A}"/>
              </a:ext>
            </a:extLst>
          </p:cNvPr>
          <p:cNvSpPr>
            <a:spLocks noGrp="1"/>
          </p:cNvSpPr>
          <p:nvPr>
            <p:ph type="sldNum" sz="quarter" idx="12"/>
          </p:nvPr>
        </p:nvSpPr>
        <p:spPr/>
        <p:txBody>
          <a:bodyPr/>
          <a:lstStyle/>
          <a:p>
            <a:fld id="{64A0697F-D92A-44AE-9631-4DF4FB2C44EF}" type="slidenum">
              <a:rPr lang="en-GB" smtClean="0"/>
              <a:pPr/>
              <a:t>48</a:t>
            </a:fld>
            <a:endParaRPr lang="en-GB"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a:t>
            </a:r>
          </a:p>
        </p:txBody>
      </p:sp>
      <p:sp>
        <p:nvSpPr>
          <p:cNvPr id="145" name="Rectangle 3"/>
          <p:cNvSpPr>
            <a:spLocks noGrp="1" noChangeArrowheads="1"/>
          </p:cNvSpPr>
          <p:nvPr>
            <p:ph sz="quarter" idx="13"/>
          </p:nvPr>
        </p:nvSpPr>
        <p:spPr>
          <a:xfrm>
            <a:off x="307975" y="1436447"/>
            <a:ext cx="4587542" cy="4599787"/>
          </a:xfrm>
        </p:spPr>
        <p:txBody>
          <a:bodyPr>
            <a:normAutofit lnSpcReduction="10000"/>
          </a:bodyPr>
          <a:lstStyle/>
          <a:p>
            <a:r>
              <a:rPr lang="en-GB" dirty="0"/>
              <a:t>A remedial design solution has been proposed to prevent further slippage of the Transition Piece and improve the fatigue life;</a:t>
            </a:r>
          </a:p>
          <a:p>
            <a:r>
              <a:rPr lang="en-GB" dirty="0"/>
              <a:t>The stoppers of the as-built structure are modified or removed such that they no longer impact upon the top of the </a:t>
            </a:r>
            <a:r>
              <a:rPr lang="en-GB" dirty="0" err="1"/>
              <a:t>Monopile</a:t>
            </a:r>
            <a:r>
              <a:rPr lang="en-GB" dirty="0"/>
              <a:t>.</a:t>
            </a:r>
          </a:p>
          <a:p>
            <a:endParaRPr lang="en-GB" dirty="0"/>
          </a:p>
        </p:txBody>
      </p:sp>
      <p:grpSp>
        <p:nvGrpSpPr>
          <p:cNvPr id="4" name="Group 3"/>
          <p:cNvGrpSpPr/>
          <p:nvPr/>
        </p:nvGrpSpPr>
        <p:grpSpPr>
          <a:xfrm>
            <a:off x="7117712" y="1307506"/>
            <a:ext cx="1943102" cy="3044513"/>
            <a:chOff x="2093119" y="2776084"/>
            <a:chExt cx="1943102" cy="3044513"/>
          </a:xfrm>
        </p:grpSpPr>
        <p:pic>
          <p:nvPicPr>
            <p:cNvPr id="5" name="Picture 4"/>
            <p:cNvPicPr/>
            <p:nvPr/>
          </p:nvPicPr>
          <p:blipFill>
            <a:blip r:embed="rId3"/>
            <a:srcRect/>
            <a:stretch>
              <a:fillRect/>
            </a:stretch>
          </p:blipFill>
          <p:spPr bwMode="auto">
            <a:xfrm>
              <a:off x="2093120" y="2807740"/>
              <a:ext cx="1943101" cy="3012857"/>
            </a:xfrm>
            <a:prstGeom prst="rect">
              <a:avLst/>
            </a:prstGeom>
            <a:noFill/>
            <a:ln w="9525">
              <a:noFill/>
              <a:miter lim="800000"/>
              <a:headEnd/>
              <a:tailEnd/>
            </a:ln>
          </p:spPr>
        </p:pic>
        <p:sp>
          <p:nvSpPr>
            <p:cNvPr id="9" name="TextBox 8"/>
            <p:cNvSpPr txBox="1"/>
            <p:nvPr/>
          </p:nvSpPr>
          <p:spPr>
            <a:xfrm>
              <a:off x="2093119" y="5564914"/>
              <a:ext cx="1554017" cy="253916"/>
            </a:xfrm>
            <a:prstGeom prst="rect">
              <a:avLst/>
            </a:prstGeom>
            <a:noFill/>
          </p:spPr>
          <p:txBody>
            <a:bodyPr wrap="square" rtlCol="0">
              <a:spAutoFit/>
            </a:bodyPr>
            <a:lstStyle/>
            <a:p>
              <a:r>
                <a:rPr lang="en-GB" sz="1050" b="1" dirty="0">
                  <a:solidFill>
                    <a:srgbClr val="FF0000"/>
                  </a:solidFill>
                  <a:latin typeface="ariothic (Body)"/>
                </a:rPr>
                <a:t>Fits to the Monopile</a:t>
              </a:r>
            </a:p>
          </p:txBody>
        </p:sp>
        <p:sp>
          <p:nvSpPr>
            <p:cNvPr id="10" name="TextBox 9"/>
            <p:cNvSpPr txBox="1"/>
            <p:nvPr/>
          </p:nvSpPr>
          <p:spPr>
            <a:xfrm>
              <a:off x="2543845" y="2776084"/>
              <a:ext cx="1344161" cy="415498"/>
            </a:xfrm>
            <a:prstGeom prst="rect">
              <a:avLst/>
            </a:prstGeom>
            <a:noFill/>
          </p:spPr>
          <p:txBody>
            <a:bodyPr wrap="square" rtlCol="0">
              <a:spAutoFit/>
            </a:bodyPr>
            <a:lstStyle/>
            <a:p>
              <a:r>
                <a:rPr lang="en-GB" sz="1050" b="1" dirty="0">
                  <a:solidFill>
                    <a:srgbClr val="FF0000"/>
                  </a:solidFill>
                  <a:latin typeface="Arial" panose="020B0604020202020204" pitchFamily="34" charset="0"/>
                  <a:cs typeface="Arial" panose="020B0604020202020204" pitchFamily="34" charset="0"/>
                </a:rPr>
                <a:t>Welded to the Transition Piece</a:t>
              </a:r>
            </a:p>
          </p:txBody>
        </p:sp>
      </p:grpSp>
      <p:grpSp>
        <p:nvGrpSpPr>
          <p:cNvPr id="6" name="Group 5"/>
          <p:cNvGrpSpPr/>
          <p:nvPr/>
        </p:nvGrpSpPr>
        <p:grpSpPr>
          <a:xfrm>
            <a:off x="5058494" y="3253512"/>
            <a:ext cx="2028825" cy="2514600"/>
            <a:chOff x="4975368" y="3050314"/>
            <a:chExt cx="2028825" cy="2514600"/>
          </a:xfrm>
        </p:grpSpPr>
        <p:pic>
          <p:nvPicPr>
            <p:cNvPr id="50177" name="Picture 1"/>
            <p:cNvPicPr>
              <a:picLocks noChangeAspect="1" noChangeArrowheads="1"/>
            </p:cNvPicPr>
            <p:nvPr/>
          </p:nvPicPr>
          <p:blipFill>
            <a:blip r:embed="rId4"/>
            <a:srcRect/>
            <a:stretch>
              <a:fillRect/>
            </a:stretch>
          </p:blipFill>
          <p:spPr bwMode="auto">
            <a:xfrm>
              <a:off x="4975368" y="3050314"/>
              <a:ext cx="2028825" cy="2514600"/>
            </a:xfrm>
            <a:prstGeom prst="rect">
              <a:avLst/>
            </a:prstGeom>
            <a:noFill/>
            <a:ln w="9525">
              <a:noFill/>
              <a:miter lim="800000"/>
              <a:headEnd/>
              <a:tailEnd/>
            </a:ln>
          </p:spPr>
        </p:pic>
        <p:sp>
          <p:nvSpPr>
            <p:cNvPr id="8" name="Oval 7"/>
            <p:cNvSpPr/>
            <p:nvPr/>
          </p:nvSpPr>
          <p:spPr>
            <a:xfrm>
              <a:off x="5150066" y="3604313"/>
              <a:ext cx="364331" cy="321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TextBox 11"/>
            <p:cNvSpPr txBox="1"/>
            <p:nvPr/>
          </p:nvSpPr>
          <p:spPr>
            <a:xfrm>
              <a:off x="6096387" y="3269605"/>
              <a:ext cx="699437" cy="253916"/>
            </a:xfrm>
            <a:prstGeom prst="rect">
              <a:avLst/>
            </a:prstGeom>
            <a:noFill/>
          </p:spPr>
          <p:txBody>
            <a:bodyPr wrap="square" rtlCol="0">
              <a:spAutoFit/>
            </a:bodyPr>
            <a:lstStyle/>
            <a:p>
              <a:r>
                <a:rPr lang="en-GB" sz="1050" b="1" dirty="0">
                  <a:solidFill>
                    <a:srgbClr val="FF0000"/>
                  </a:solidFill>
                  <a:latin typeface="ariothic (Body)"/>
                </a:rPr>
                <a:t>Stopper</a:t>
              </a:r>
            </a:p>
          </p:txBody>
        </p:sp>
        <p:cxnSp>
          <p:nvCxnSpPr>
            <p:cNvPr id="15" name="Straight Arrow Connector 14"/>
            <p:cNvCxnSpPr>
              <a:stCxn id="8" idx="6"/>
            </p:cNvCxnSpPr>
            <p:nvPr/>
          </p:nvCxnSpPr>
          <p:spPr>
            <a:xfrm flipV="1">
              <a:off x="5514397" y="3393767"/>
              <a:ext cx="581990" cy="371281"/>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6" name="Slide Number Placeholder 15">
            <a:extLst>
              <a:ext uri="{FF2B5EF4-FFF2-40B4-BE49-F238E27FC236}">
                <a16:creationId xmlns:a16="http://schemas.microsoft.com/office/drawing/2014/main" id="{6F9C702D-C44D-4F51-B5A8-EDBC541F0DCA}"/>
              </a:ext>
            </a:extLst>
          </p:cNvPr>
          <p:cNvSpPr>
            <a:spLocks noGrp="1"/>
          </p:cNvSpPr>
          <p:nvPr>
            <p:ph type="sldNum" sz="quarter" idx="12"/>
          </p:nvPr>
        </p:nvSpPr>
        <p:spPr/>
        <p:txBody>
          <a:bodyPr/>
          <a:lstStyle/>
          <a:p>
            <a:fld id="{64A0697F-D92A-44AE-9631-4DF4FB2C44EF}" type="slidenum">
              <a:rPr lang="en-GB" smtClean="0"/>
              <a:pPr/>
              <a:t>49</a:t>
            </a:fld>
            <a:endParaRPr lang="en-GB"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BA255-505A-41DB-BED0-51CC52179FB7}"/>
              </a:ext>
            </a:extLst>
          </p:cNvPr>
          <p:cNvSpPr>
            <a:spLocks noGrp="1"/>
          </p:cNvSpPr>
          <p:nvPr>
            <p:ph type="title"/>
          </p:nvPr>
        </p:nvSpPr>
        <p:spPr/>
        <p:txBody>
          <a:bodyPr/>
          <a:lstStyle/>
          <a:p>
            <a:r>
              <a:rPr lang="en-GB" dirty="0"/>
              <a:t>Design process (modern)</a:t>
            </a:r>
          </a:p>
        </p:txBody>
      </p:sp>
      <p:sp>
        <p:nvSpPr>
          <p:cNvPr id="3" name="Slide Number Placeholder 2">
            <a:extLst>
              <a:ext uri="{FF2B5EF4-FFF2-40B4-BE49-F238E27FC236}">
                <a16:creationId xmlns:a16="http://schemas.microsoft.com/office/drawing/2014/main" id="{09BDAC85-54FD-45F6-B7F8-DF9310578DF3}"/>
              </a:ext>
            </a:extLst>
          </p:cNvPr>
          <p:cNvSpPr>
            <a:spLocks noGrp="1"/>
          </p:cNvSpPr>
          <p:nvPr>
            <p:ph type="sldNum" sz="quarter" idx="12"/>
          </p:nvPr>
        </p:nvSpPr>
        <p:spPr/>
        <p:txBody>
          <a:bodyPr/>
          <a:lstStyle/>
          <a:p>
            <a:fld id="{64A0697F-D92A-44AE-9631-4DF4FB2C44EF}" type="slidenum">
              <a:rPr lang="en-GB" smtClean="0"/>
              <a:pPr/>
              <a:t>5</a:t>
            </a:fld>
            <a:endParaRPr lang="en-GB" dirty="0"/>
          </a:p>
        </p:txBody>
      </p:sp>
      <p:graphicFrame>
        <p:nvGraphicFramePr>
          <p:cNvPr id="5" name="Diagram 4">
            <a:extLst>
              <a:ext uri="{FF2B5EF4-FFF2-40B4-BE49-F238E27FC236}">
                <a16:creationId xmlns:a16="http://schemas.microsoft.com/office/drawing/2014/main" id="{B9608A1C-A325-4F94-9ABD-9E1AEF750B56}"/>
              </a:ext>
            </a:extLst>
          </p:cNvPr>
          <p:cNvGraphicFramePr/>
          <p:nvPr>
            <p:extLst>
              <p:ext uri="{D42A27DB-BD31-4B8C-83A1-F6EECF244321}">
                <p14:modId xmlns:p14="http://schemas.microsoft.com/office/powerpoint/2010/main" val="777427857"/>
              </p:ext>
            </p:extLst>
          </p:nvPr>
        </p:nvGraphicFramePr>
        <p:xfrm>
          <a:off x="-39440" y="1276484"/>
          <a:ext cx="86012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67A01CB-382D-40AE-BFC6-D016A8E37756}"/>
                  </a:ext>
                </a:extLst>
              </p14:cNvPr>
              <p14:cNvContentPartPr/>
              <p14:nvPr/>
            </p14:nvContentPartPr>
            <p14:xfrm>
              <a:off x="2605600" y="5071351"/>
              <a:ext cx="1298431" cy="869005"/>
            </p14:xfrm>
          </p:contentPart>
        </mc:Choice>
        <mc:Fallback xmlns="">
          <p:pic>
            <p:nvPicPr>
              <p:cNvPr id="6" name="Ink 5">
                <a:extLst>
                  <a:ext uri="{FF2B5EF4-FFF2-40B4-BE49-F238E27FC236}">
                    <a16:creationId xmlns:a16="http://schemas.microsoft.com/office/drawing/2014/main" id="{F67A01CB-382D-40AE-BFC6-D016A8E37756}"/>
                  </a:ext>
                </a:extLst>
              </p:cNvPr>
              <p:cNvPicPr/>
              <p:nvPr/>
            </p:nvPicPr>
            <p:blipFill>
              <a:blip r:embed="rId8"/>
              <a:stretch>
                <a:fillRect/>
              </a:stretch>
            </p:blipFill>
            <p:spPr>
              <a:xfrm>
                <a:off x="2587601" y="5053352"/>
                <a:ext cx="1334069" cy="904644"/>
              </a:xfrm>
              <a:prstGeom prst="rect">
                <a:avLst/>
              </a:prstGeom>
            </p:spPr>
          </p:pic>
        </mc:Fallback>
      </mc:AlternateContent>
      <p:cxnSp>
        <p:nvCxnSpPr>
          <p:cNvPr id="7" name="Straight Connector 6">
            <a:extLst>
              <a:ext uri="{FF2B5EF4-FFF2-40B4-BE49-F238E27FC236}">
                <a16:creationId xmlns:a16="http://schemas.microsoft.com/office/drawing/2014/main" id="{697A7694-1A29-4853-ABEE-DFED576DD968}"/>
              </a:ext>
            </a:extLst>
          </p:cNvPr>
          <p:cNvCxnSpPr>
            <a:cxnSpLocks/>
          </p:cNvCxnSpPr>
          <p:nvPr/>
        </p:nvCxnSpPr>
        <p:spPr>
          <a:xfrm flipH="1">
            <a:off x="2605600" y="4673168"/>
            <a:ext cx="2" cy="1267188"/>
          </a:xfrm>
          <a:prstGeom prst="line">
            <a:avLst/>
          </a:prstGeom>
          <a:solidFill>
            <a:srgbClr val="008C3A">
              <a:alpha val="75000"/>
            </a:srgbClr>
          </a:solidFill>
          <a:ln w="36000">
            <a:solidFill>
              <a:srgbClr val="008C3A"/>
            </a:solidFill>
            <a:headEnd type="arrow"/>
          </a:ln>
        </p:spPr>
        <p:style>
          <a:lnRef idx="1">
            <a:schemeClr val="accent1"/>
          </a:lnRef>
          <a:fillRef idx="0">
            <a:schemeClr val="accent1"/>
          </a:fillRef>
          <a:effectRef idx="0">
            <a:schemeClr val="accent1"/>
          </a:effectRef>
          <a:fontRef idx="minor">
            <a:schemeClr val="tx1"/>
          </a:fontRef>
        </p:style>
      </p:cxnSp>
      <p:sp>
        <p:nvSpPr>
          <p:cNvPr id="13" name="Explosion: 8 Points 12">
            <a:extLst>
              <a:ext uri="{FF2B5EF4-FFF2-40B4-BE49-F238E27FC236}">
                <a16:creationId xmlns:a16="http://schemas.microsoft.com/office/drawing/2014/main" id="{7311F635-4DF8-4500-AC8B-D9DEC1935B93}"/>
              </a:ext>
            </a:extLst>
          </p:cNvPr>
          <p:cNvSpPr/>
          <p:nvPr/>
        </p:nvSpPr>
        <p:spPr>
          <a:xfrm>
            <a:off x="4312595" y="3035030"/>
            <a:ext cx="4461752" cy="3773694"/>
          </a:xfrm>
          <a:prstGeom prst="irregularSeal1">
            <a:avLst/>
          </a:prstGeom>
          <a:solidFill>
            <a:schemeClr val="tx1">
              <a:alpha val="80000"/>
            </a:schemeClr>
          </a:solidFill>
          <a:ln>
            <a:no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tlCol="0" anchor="ctr"/>
          <a:lstStyle/>
          <a:p>
            <a:pPr algn="ctr"/>
            <a:r>
              <a:rPr lang="en-GB" b="1" dirty="0">
                <a:solidFill>
                  <a:srgbClr val="FFFF00"/>
                </a:solidFill>
                <a:latin typeface="Arial" panose="020B0604020202020204" pitchFamily="34" charset="0"/>
                <a:cs typeface="Arial" panose="020B0604020202020204" pitchFamily="34" charset="0"/>
              </a:rPr>
              <a:t>Much faster and more economical as optimisation takes place from very beginning</a:t>
            </a:r>
          </a:p>
        </p:txBody>
      </p:sp>
    </p:spTree>
    <p:extLst>
      <p:ext uri="{BB962C8B-B14F-4D97-AF65-F5344CB8AC3E}">
        <p14:creationId xmlns:p14="http://schemas.microsoft.com/office/powerpoint/2010/main" val="8263608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 </a:t>
            </a:r>
            <a:r>
              <a:rPr lang="en-GB" sz="2200" dirty="0"/>
              <a:t>(FEA purpose)</a:t>
            </a:r>
          </a:p>
        </p:txBody>
      </p:sp>
      <p:sp>
        <p:nvSpPr>
          <p:cNvPr id="10" name="Slide Number Placeholder 9">
            <a:extLst>
              <a:ext uri="{FF2B5EF4-FFF2-40B4-BE49-F238E27FC236}">
                <a16:creationId xmlns:a16="http://schemas.microsoft.com/office/drawing/2014/main" id="{55C6B271-81E3-4A8B-A67D-673C95E9F7F2}"/>
              </a:ext>
            </a:extLst>
          </p:cNvPr>
          <p:cNvSpPr>
            <a:spLocks noGrp="1"/>
          </p:cNvSpPr>
          <p:nvPr>
            <p:ph type="sldNum" sz="quarter" idx="12"/>
          </p:nvPr>
        </p:nvSpPr>
        <p:spPr/>
        <p:txBody>
          <a:bodyPr/>
          <a:lstStyle/>
          <a:p>
            <a:fld id="{64A0697F-D92A-44AE-9631-4DF4FB2C44EF}" type="slidenum">
              <a:rPr lang="en-GB" smtClean="0"/>
              <a:pPr/>
              <a:t>50</a:t>
            </a:fld>
            <a:endParaRPr lang="en-GB" dirty="0"/>
          </a:p>
        </p:txBody>
      </p:sp>
      <p:sp>
        <p:nvSpPr>
          <p:cNvPr id="145" name="Rectangle 3"/>
          <p:cNvSpPr>
            <a:spLocks noGrp="1" noChangeArrowheads="1"/>
          </p:cNvSpPr>
          <p:nvPr>
            <p:ph sz="quarter" idx="13"/>
          </p:nvPr>
        </p:nvSpPr>
        <p:spPr/>
        <p:txBody>
          <a:bodyPr/>
          <a:lstStyle/>
          <a:p>
            <a:r>
              <a:rPr lang="en-GB"/>
              <a:t>The aims of the FEA are the following: </a:t>
            </a:r>
          </a:p>
          <a:p>
            <a:pPr lvl="1"/>
            <a:r>
              <a:rPr lang="en-GB"/>
              <a:t>Model structures in the grouted connection – region of interest;</a:t>
            </a:r>
          </a:p>
          <a:p>
            <a:pPr lvl="1"/>
            <a:r>
              <a:rPr lang="en-GB"/>
              <a:t>Incorporate the remedial solution into the as-built structure;</a:t>
            </a:r>
          </a:p>
          <a:p>
            <a:pPr lvl="1"/>
            <a:r>
              <a:rPr lang="en-GB"/>
              <a:t>Identify the peak stress location and extract the stress path profile. </a:t>
            </a:r>
          </a:p>
          <a:p>
            <a:r>
              <a:rPr lang="en-GB"/>
              <a:t>In line with the design codes for offshore structures, the SCF is calculated based on the stress path profile;</a:t>
            </a:r>
          </a:p>
          <a:p>
            <a:r>
              <a:rPr lang="en-GB"/>
              <a:t>Subsequent fatigue assessments are undertaken outside of the FEA which consider the SCFs calculated.</a:t>
            </a:r>
            <a:endParaRPr lang="en-GB"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900" dirty="0"/>
              <a:t>Engineering problem </a:t>
            </a:r>
            <a:r>
              <a:rPr lang="en-GB" sz="2200" dirty="0"/>
              <a:t>(analysis type)</a:t>
            </a:r>
          </a:p>
        </p:txBody>
      </p:sp>
      <p:sp>
        <p:nvSpPr>
          <p:cNvPr id="12" name="Slide Number Placeholder 11">
            <a:extLst>
              <a:ext uri="{FF2B5EF4-FFF2-40B4-BE49-F238E27FC236}">
                <a16:creationId xmlns:a16="http://schemas.microsoft.com/office/drawing/2014/main" id="{E6B733F7-1D38-4244-BE09-86350AB43D24}"/>
              </a:ext>
            </a:extLst>
          </p:cNvPr>
          <p:cNvSpPr>
            <a:spLocks noGrp="1"/>
          </p:cNvSpPr>
          <p:nvPr>
            <p:ph type="sldNum" sz="quarter" idx="12"/>
          </p:nvPr>
        </p:nvSpPr>
        <p:spPr/>
        <p:txBody>
          <a:bodyPr/>
          <a:lstStyle/>
          <a:p>
            <a:fld id="{64A0697F-D92A-44AE-9631-4DF4FB2C44EF}" type="slidenum">
              <a:rPr lang="en-GB" smtClean="0"/>
              <a:pPr/>
              <a:t>51</a:t>
            </a:fld>
            <a:endParaRPr lang="en-GB" dirty="0"/>
          </a:p>
        </p:txBody>
      </p:sp>
      <p:sp>
        <p:nvSpPr>
          <p:cNvPr id="3" name="Content Placeholder 2"/>
          <p:cNvSpPr>
            <a:spLocks noGrp="1"/>
          </p:cNvSpPr>
          <p:nvPr>
            <p:ph sz="quarter" idx="13"/>
          </p:nvPr>
        </p:nvSpPr>
        <p:spPr/>
        <p:txBody>
          <a:bodyPr>
            <a:normAutofit fontScale="85000" lnSpcReduction="20000"/>
          </a:bodyPr>
          <a:lstStyle/>
          <a:p>
            <a:r>
              <a:rPr lang="en-GB" dirty="0" err="1"/>
              <a:t>Abaqus</a:t>
            </a:r>
            <a:r>
              <a:rPr lang="en-GB" dirty="0"/>
              <a:t> FEA Software;</a:t>
            </a:r>
          </a:p>
          <a:p>
            <a:r>
              <a:rPr lang="en-GB" dirty="0"/>
              <a:t>Static analysis;</a:t>
            </a:r>
          </a:p>
          <a:p>
            <a:r>
              <a:rPr lang="en-GB" dirty="0"/>
              <a:t>No material non-linearity behaviour;</a:t>
            </a:r>
          </a:p>
          <a:p>
            <a:r>
              <a:rPr lang="en-GB" dirty="0"/>
              <a:t>The analysis is broken down into eight steps:</a:t>
            </a:r>
          </a:p>
          <a:p>
            <a:pPr lvl="1"/>
            <a:r>
              <a:rPr lang="en-GB" dirty="0"/>
              <a:t>Equilibrium – no load; </a:t>
            </a:r>
          </a:p>
          <a:p>
            <a:pPr lvl="1"/>
            <a:r>
              <a:rPr lang="en-GB" dirty="0"/>
              <a:t>Weight of the structure (as a displacement);</a:t>
            </a:r>
          </a:p>
          <a:p>
            <a:pPr lvl="1"/>
            <a:r>
              <a:rPr lang="en-GB" dirty="0"/>
              <a:t>Grout to steel contact interactions are enabled; </a:t>
            </a:r>
          </a:p>
          <a:p>
            <a:pPr lvl="1"/>
            <a:r>
              <a:rPr lang="en-GB" dirty="0"/>
              <a:t>Weight of the structure;</a:t>
            </a:r>
          </a:p>
          <a:p>
            <a:pPr lvl="1"/>
            <a:r>
              <a:rPr lang="en-GB" dirty="0"/>
              <a:t>25% of the maximum wind loading; </a:t>
            </a:r>
          </a:p>
          <a:p>
            <a:pPr lvl="1"/>
            <a:r>
              <a:rPr lang="en-GB" dirty="0"/>
              <a:t>50% of the maximum wind loading; </a:t>
            </a:r>
          </a:p>
          <a:p>
            <a:pPr lvl="1"/>
            <a:r>
              <a:rPr lang="en-GB" dirty="0"/>
              <a:t>75% of the maximum wind loading;</a:t>
            </a:r>
          </a:p>
          <a:p>
            <a:pPr lvl="1"/>
            <a:r>
              <a:rPr lang="en-GB" dirty="0"/>
              <a:t>100% of the maximum wind loading. </a:t>
            </a:r>
          </a:p>
          <a:p>
            <a:endParaRPr lang="en-GB"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734" name="Picture 6"/>
          <p:cNvPicPr>
            <a:picLocks noChangeAspect="1" noChangeArrowheads="1"/>
          </p:cNvPicPr>
          <p:nvPr/>
        </p:nvPicPr>
        <p:blipFill>
          <a:blip r:embed="rId3"/>
          <a:srcRect r="54364"/>
          <a:stretch>
            <a:fillRect/>
          </a:stretch>
        </p:blipFill>
        <p:spPr bwMode="auto">
          <a:xfrm>
            <a:off x="969818" y="1631783"/>
            <a:ext cx="3253936" cy="3823184"/>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a:bodyPr>
          <a:lstStyle/>
          <a:p>
            <a:r>
              <a:rPr lang="en-GB" sz="2900" dirty="0"/>
              <a:t>Engineering problem </a:t>
            </a:r>
            <a:r>
              <a:rPr lang="en-GB" sz="2200" dirty="0"/>
              <a:t>(geometry)</a:t>
            </a:r>
          </a:p>
        </p:txBody>
      </p:sp>
      <p:sp>
        <p:nvSpPr>
          <p:cNvPr id="8" name="TextBox 7"/>
          <p:cNvSpPr txBox="1"/>
          <p:nvPr/>
        </p:nvSpPr>
        <p:spPr>
          <a:xfrm>
            <a:off x="323271" y="1805711"/>
            <a:ext cx="1157217"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2D cylinder</a:t>
            </a:r>
          </a:p>
        </p:txBody>
      </p:sp>
      <p:sp>
        <p:nvSpPr>
          <p:cNvPr id="9" name="TextBox 8"/>
          <p:cNvSpPr txBox="1"/>
          <p:nvPr/>
        </p:nvSpPr>
        <p:spPr>
          <a:xfrm>
            <a:off x="323271" y="4320808"/>
            <a:ext cx="1277290"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2D cylinder</a:t>
            </a:r>
          </a:p>
        </p:txBody>
      </p:sp>
      <p:sp>
        <p:nvSpPr>
          <p:cNvPr id="11" name="TextBox 10"/>
          <p:cNvSpPr txBox="1"/>
          <p:nvPr/>
        </p:nvSpPr>
        <p:spPr>
          <a:xfrm>
            <a:off x="323271" y="3205132"/>
            <a:ext cx="935831"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3D solid</a:t>
            </a:r>
          </a:p>
        </p:txBody>
      </p:sp>
      <p:cxnSp>
        <p:nvCxnSpPr>
          <p:cNvPr id="13" name="Straight Arrow Connector 12"/>
          <p:cNvCxnSpPr>
            <a:stCxn id="11" idx="3"/>
          </p:cNvCxnSpPr>
          <p:nvPr/>
        </p:nvCxnSpPr>
        <p:spPr>
          <a:xfrm flipV="1">
            <a:off x="1259102" y="3205132"/>
            <a:ext cx="633267" cy="1500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3"/>
          </p:cNvCxnSpPr>
          <p:nvPr/>
        </p:nvCxnSpPr>
        <p:spPr>
          <a:xfrm>
            <a:off x="1259102" y="3355173"/>
            <a:ext cx="690417" cy="4594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3"/>
          </p:cNvCxnSpPr>
          <p:nvPr/>
        </p:nvCxnSpPr>
        <p:spPr>
          <a:xfrm>
            <a:off x="1480488" y="1955752"/>
            <a:ext cx="489456" cy="12695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600561" y="4343401"/>
            <a:ext cx="485774" cy="1159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9733" name="Picture 5"/>
          <p:cNvPicPr>
            <a:picLocks noChangeAspect="1" noChangeArrowheads="1"/>
          </p:cNvPicPr>
          <p:nvPr/>
        </p:nvPicPr>
        <p:blipFill>
          <a:blip r:embed="rId4"/>
          <a:srcRect r="41205"/>
          <a:stretch>
            <a:fillRect/>
          </a:stretch>
        </p:blipFill>
        <p:spPr bwMode="auto">
          <a:xfrm>
            <a:off x="4039813" y="1631783"/>
            <a:ext cx="4128360" cy="3823183"/>
          </a:xfrm>
          <a:prstGeom prst="rect">
            <a:avLst/>
          </a:prstGeom>
          <a:noFill/>
          <a:ln w="9525">
            <a:solidFill>
              <a:schemeClr val="tx1"/>
            </a:solidFill>
            <a:miter lim="800000"/>
            <a:headEnd/>
            <a:tailEnd/>
          </a:ln>
        </p:spPr>
      </p:pic>
      <p:sp>
        <p:nvSpPr>
          <p:cNvPr id="12" name="TextBox 11"/>
          <p:cNvSpPr txBox="1"/>
          <p:nvPr/>
        </p:nvSpPr>
        <p:spPr>
          <a:xfrm>
            <a:off x="5057776" y="1439772"/>
            <a:ext cx="935831"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3D solid</a:t>
            </a:r>
          </a:p>
        </p:txBody>
      </p:sp>
      <p:cxnSp>
        <p:nvCxnSpPr>
          <p:cNvPr id="14" name="Straight Arrow Connector 13"/>
          <p:cNvCxnSpPr>
            <a:stCxn id="12" idx="2"/>
            <a:endCxn id="20" idx="0"/>
          </p:cNvCxnSpPr>
          <p:nvPr/>
        </p:nvCxnSpPr>
        <p:spPr>
          <a:xfrm flipH="1">
            <a:off x="5225509" y="1739854"/>
            <a:ext cx="300183" cy="6779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768308" y="2417837"/>
            <a:ext cx="914401" cy="112157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Oval 20"/>
          <p:cNvSpPr/>
          <p:nvPr/>
        </p:nvSpPr>
        <p:spPr>
          <a:xfrm>
            <a:off x="6436949" y="2696516"/>
            <a:ext cx="678657" cy="95047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24" name="Straight Arrow Connector 23"/>
          <p:cNvCxnSpPr>
            <a:stCxn id="12" idx="2"/>
            <a:endCxn id="21" idx="0"/>
          </p:cNvCxnSpPr>
          <p:nvPr/>
        </p:nvCxnSpPr>
        <p:spPr>
          <a:xfrm>
            <a:off x="5525692" y="1739854"/>
            <a:ext cx="1250586" cy="9566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FFEF56C4-1789-4579-8992-E63B598DBAD6}"/>
              </a:ext>
            </a:extLst>
          </p:cNvPr>
          <p:cNvSpPr>
            <a:spLocks noGrp="1"/>
          </p:cNvSpPr>
          <p:nvPr>
            <p:ph type="sldNum" sz="quarter" idx="12"/>
          </p:nvPr>
        </p:nvSpPr>
        <p:spPr/>
        <p:txBody>
          <a:bodyPr/>
          <a:lstStyle/>
          <a:p>
            <a:fld id="{64A0697F-D92A-44AE-9631-4DF4FB2C44EF}" type="slidenum">
              <a:rPr lang="en-GB" smtClean="0"/>
              <a:pPr/>
              <a:t>52</a:t>
            </a:fld>
            <a:endParaRPr lang="en-GB"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Engineering problem </a:t>
            </a:r>
            <a:r>
              <a:rPr lang="en-GB" sz="2200" dirty="0"/>
              <a:t>(element type and mesh density)</a:t>
            </a:r>
          </a:p>
        </p:txBody>
      </p:sp>
      <p:grpSp>
        <p:nvGrpSpPr>
          <p:cNvPr id="3" name="Group 2"/>
          <p:cNvGrpSpPr/>
          <p:nvPr/>
        </p:nvGrpSpPr>
        <p:grpSpPr>
          <a:xfrm>
            <a:off x="1345964" y="1526640"/>
            <a:ext cx="6822209" cy="4074573"/>
            <a:chOff x="1943100" y="2175274"/>
            <a:chExt cx="5842467" cy="3164681"/>
          </a:xfrm>
        </p:grpSpPr>
        <p:pic>
          <p:nvPicPr>
            <p:cNvPr id="330755" name="Picture 3"/>
            <p:cNvPicPr>
              <a:picLocks noChangeAspect="1" noChangeArrowheads="1"/>
            </p:cNvPicPr>
            <p:nvPr/>
          </p:nvPicPr>
          <p:blipFill>
            <a:blip r:embed="rId3"/>
            <a:srcRect/>
            <a:stretch>
              <a:fillRect/>
            </a:stretch>
          </p:blipFill>
          <p:spPr bwMode="auto">
            <a:xfrm>
              <a:off x="1943100" y="2175274"/>
              <a:ext cx="1771650" cy="3164681"/>
            </a:xfrm>
            <a:prstGeom prst="rect">
              <a:avLst/>
            </a:prstGeom>
            <a:noFill/>
            <a:ln w="9525">
              <a:solidFill>
                <a:schemeClr val="tx1"/>
              </a:solidFill>
              <a:miter lim="800000"/>
              <a:headEnd/>
              <a:tailEnd/>
            </a:ln>
          </p:spPr>
        </p:pic>
        <p:pic>
          <p:nvPicPr>
            <p:cNvPr id="330756" name="Picture 4"/>
            <p:cNvPicPr>
              <a:picLocks noChangeAspect="1" noChangeArrowheads="1"/>
            </p:cNvPicPr>
            <p:nvPr/>
          </p:nvPicPr>
          <p:blipFill>
            <a:blip r:embed="rId4"/>
            <a:srcRect r="29030"/>
            <a:stretch>
              <a:fillRect/>
            </a:stretch>
          </p:blipFill>
          <p:spPr bwMode="auto">
            <a:xfrm>
              <a:off x="3586162" y="2175274"/>
              <a:ext cx="4199405" cy="3164681"/>
            </a:xfrm>
            <a:prstGeom prst="rect">
              <a:avLst/>
            </a:prstGeom>
            <a:noFill/>
            <a:ln w="9525">
              <a:solidFill>
                <a:schemeClr val="tx1"/>
              </a:solidFill>
              <a:miter lim="800000"/>
              <a:headEnd/>
              <a:tailEnd/>
            </a:ln>
          </p:spPr>
        </p:pic>
      </p:grpSp>
      <p:sp>
        <p:nvSpPr>
          <p:cNvPr id="11" name="Slide Number Placeholder 10">
            <a:extLst>
              <a:ext uri="{FF2B5EF4-FFF2-40B4-BE49-F238E27FC236}">
                <a16:creationId xmlns:a16="http://schemas.microsoft.com/office/drawing/2014/main" id="{D349329D-44A7-419F-A7A6-C89CE834208B}"/>
              </a:ext>
            </a:extLst>
          </p:cNvPr>
          <p:cNvSpPr>
            <a:spLocks noGrp="1"/>
          </p:cNvSpPr>
          <p:nvPr>
            <p:ph type="sldNum" sz="quarter" idx="12"/>
          </p:nvPr>
        </p:nvSpPr>
        <p:spPr/>
        <p:txBody>
          <a:bodyPr/>
          <a:lstStyle/>
          <a:p>
            <a:fld id="{64A0697F-D92A-44AE-9631-4DF4FB2C44EF}" type="slidenum">
              <a:rPr lang="en-GB" smtClean="0"/>
              <a:pPr/>
              <a:t>53</a:t>
            </a:fld>
            <a:endParaRPr lang="en-GB" dirty="0"/>
          </a:p>
        </p:txBody>
      </p:sp>
      <p:sp>
        <p:nvSpPr>
          <p:cNvPr id="18" name="TextBox 17"/>
          <p:cNvSpPr txBox="1"/>
          <p:nvPr/>
        </p:nvSpPr>
        <p:spPr>
          <a:xfrm>
            <a:off x="655778" y="1593276"/>
            <a:ext cx="1157217" cy="507831"/>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2D shell (D/t &gt; 20)</a:t>
            </a:r>
          </a:p>
        </p:txBody>
      </p:sp>
      <p:sp>
        <p:nvSpPr>
          <p:cNvPr id="19" name="TextBox 18"/>
          <p:cNvSpPr txBox="1"/>
          <p:nvPr/>
        </p:nvSpPr>
        <p:spPr>
          <a:xfrm>
            <a:off x="655778" y="4108373"/>
            <a:ext cx="1277290"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2D shell</a:t>
            </a:r>
          </a:p>
        </p:txBody>
      </p:sp>
      <p:sp>
        <p:nvSpPr>
          <p:cNvPr id="20" name="TextBox 19"/>
          <p:cNvSpPr txBox="1"/>
          <p:nvPr/>
        </p:nvSpPr>
        <p:spPr>
          <a:xfrm>
            <a:off x="655778" y="2992697"/>
            <a:ext cx="935831"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b="1" dirty="0">
                <a:solidFill>
                  <a:schemeClr val="bg1"/>
                </a:solidFill>
                <a:latin typeface="ariothic (Body)"/>
              </a:rPr>
              <a:t>3D solid</a:t>
            </a:r>
          </a:p>
        </p:txBody>
      </p:sp>
      <p:cxnSp>
        <p:nvCxnSpPr>
          <p:cNvPr id="21" name="Straight Arrow Connector 20"/>
          <p:cNvCxnSpPr>
            <a:stCxn id="20" idx="3"/>
          </p:cNvCxnSpPr>
          <p:nvPr/>
        </p:nvCxnSpPr>
        <p:spPr>
          <a:xfrm flipV="1">
            <a:off x="1591609" y="2992697"/>
            <a:ext cx="633267" cy="1500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3"/>
          </p:cNvCxnSpPr>
          <p:nvPr/>
        </p:nvCxnSpPr>
        <p:spPr>
          <a:xfrm>
            <a:off x="1591609" y="3142738"/>
            <a:ext cx="690417" cy="4594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3"/>
          </p:cNvCxnSpPr>
          <p:nvPr/>
        </p:nvCxnSpPr>
        <p:spPr>
          <a:xfrm>
            <a:off x="1812995" y="1847192"/>
            <a:ext cx="489456" cy="230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933068" y="4130966"/>
            <a:ext cx="485774" cy="1159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(material behaviour)</a:t>
            </a:r>
          </a:p>
        </p:txBody>
      </p:sp>
      <p:pic>
        <p:nvPicPr>
          <p:cNvPr id="319489" name="Picture 1"/>
          <p:cNvPicPr>
            <a:picLocks noChangeAspect="1" noChangeArrowheads="1"/>
          </p:cNvPicPr>
          <p:nvPr/>
        </p:nvPicPr>
        <p:blipFill>
          <a:blip r:embed="rId3"/>
          <a:srcRect r="46155"/>
          <a:stretch>
            <a:fillRect/>
          </a:stretch>
        </p:blipFill>
        <p:spPr bwMode="auto">
          <a:xfrm>
            <a:off x="720436" y="1400886"/>
            <a:ext cx="4294477" cy="4342620"/>
          </a:xfrm>
          <a:prstGeom prst="rect">
            <a:avLst/>
          </a:prstGeom>
          <a:noFill/>
          <a:ln w="9525">
            <a:solidFill>
              <a:schemeClr val="tx1"/>
            </a:solidFill>
            <a:miter lim="800000"/>
            <a:headEnd/>
            <a:tailEnd/>
          </a:ln>
        </p:spPr>
      </p:pic>
      <p:sp>
        <p:nvSpPr>
          <p:cNvPr id="5" name="TextBox 4"/>
          <p:cNvSpPr txBox="1"/>
          <p:nvPr/>
        </p:nvSpPr>
        <p:spPr>
          <a:xfrm>
            <a:off x="5153456" y="2565394"/>
            <a:ext cx="2571750" cy="923330"/>
          </a:xfrm>
          <a:prstGeom prst="rect">
            <a:avLst/>
          </a:prstGeom>
          <a:solidFill>
            <a:schemeClr val="tx1">
              <a:lumMod val="65000"/>
              <a:lumOff val="35000"/>
            </a:schemeClr>
          </a:solidFill>
          <a:ln>
            <a:solidFill>
              <a:srgbClr val="FF0000"/>
            </a:solidFill>
          </a:ln>
        </p:spPr>
        <p:txBody>
          <a:bodyPr wrap="square" rtlCol="0">
            <a:spAutoFit/>
          </a:bodyPr>
          <a:lstStyle/>
          <a:p>
            <a:r>
              <a:rPr lang="en-GB" sz="1350" dirty="0">
                <a:solidFill>
                  <a:schemeClr val="bg1"/>
                </a:solidFill>
                <a:latin typeface="ariothic (Body)"/>
              </a:rPr>
              <a:t>S355 steel – GREEN regions</a:t>
            </a:r>
          </a:p>
          <a:p>
            <a:r>
              <a:rPr lang="en-GB" sz="1350" dirty="0">
                <a:solidFill>
                  <a:schemeClr val="bg1"/>
                </a:solidFill>
                <a:latin typeface="ariothic (Body)"/>
              </a:rPr>
              <a:t>Density: 7850 kg/m</a:t>
            </a:r>
            <a:r>
              <a:rPr lang="en-GB" sz="1350" baseline="30000" dirty="0">
                <a:solidFill>
                  <a:schemeClr val="bg1"/>
                </a:solidFill>
                <a:latin typeface="ariothic (Body)"/>
              </a:rPr>
              <a:t>3</a:t>
            </a:r>
          </a:p>
          <a:p>
            <a:r>
              <a:rPr lang="en-GB" sz="1350" dirty="0">
                <a:solidFill>
                  <a:schemeClr val="bg1"/>
                </a:solidFill>
                <a:latin typeface="ariothic (Body)"/>
              </a:rPr>
              <a:t>Young’s modulus: 210 </a:t>
            </a:r>
            <a:r>
              <a:rPr lang="en-GB" sz="1350" dirty="0" err="1">
                <a:solidFill>
                  <a:schemeClr val="bg1"/>
                </a:solidFill>
                <a:latin typeface="ariothic (Body)"/>
              </a:rPr>
              <a:t>GPa</a:t>
            </a:r>
            <a:endParaRPr lang="en-GB" sz="1350" dirty="0">
              <a:solidFill>
                <a:schemeClr val="bg1"/>
              </a:solidFill>
              <a:latin typeface="ariothic (Body)"/>
            </a:endParaRPr>
          </a:p>
          <a:p>
            <a:r>
              <a:rPr lang="en-GB" sz="1350" dirty="0">
                <a:solidFill>
                  <a:schemeClr val="bg1"/>
                </a:solidFill>
                <a:latin typeface="ariothic (Body)"/>
              </a:rPr>
              <a:t>Poisson ratio: 0.3</a:t>
            </a:r>
          </a:p>
        </p:txBody>
      </p:sp>
      <p:sp>
        <p:nvSpPr>
          <p:cNvPr id="6" name="TextBox 5"/>
          <p:cNvSpPr txBox="1"/>
          <p:nvPr/>
        </p:nvSpPr>
        <p:spPr>
          <a:xfrm>
            <a:off x="5153456" y="3539936"/>
            <a:ext cx="2586038" cy="1131079"/>
          </a:xfrm>
          <a:prstGeom prst="rect">
            <a:avLst/>
          </a:prstGeom>
          <a:solidFill>
            <a:schemeClr val="tx1">
              <a:lumMod val="65000"/>
              <a:lumOff val="35000"/>
            </a:schemeClr>
          </a:solidFill>
          <a:ln>
            <a:solidFill>
              <a:srgbClr val="FF0000"/>
            </a:solidFill>
          </a:ln>
        </p:spPr>
        <p:txBody>
          <a:bodyPr wrap="square" rtlCol="0">
            <a:spAutoFit/>
          </a:bodyPr>
          <a:lstStyle/>
          <a:p>
            <a:r>
              <a:rPr lang="en-GB" sz="1350" dirty="0" err="1">
                <a:solidFill>
                  <a:schemeClr val="bg1"/>
                </a:solidFill>
                <a:latin typeface="ariothic (Body)"/>
              </a:rPr>
              <a:t>Ducorit</a:t>
            </a:r>
            <a:r>
              <a:rPr lang="en-GB" sz="1350" dirty="0">
                <a:solidFill>
                  <a:schemeClr val="bg1"/>
                </a:solidFill>
                <a:latin typeface="ariothic (Body)"/>
              </a:rPr>
              <a:t> S5 grout – GREY Region</a:t>
            </a:r>
          </a:p>
          <a:p>
            <a:r>
              <a:rPr lang="en-GB" sz="1350" dirty="0">
                <a:solidFill>
                  <a:schemeClr val="bg1"/>
                </a:solidFill>
                <a:latin typeface="ariothic (Body)"/>
              </a:rPr>
              <a:t>Density: 2400 kg/m</a:t>
            </a:r>
            <a:r>
              <a:rPr lang="en-GB" sz="1350" baseline="30000" dirty="0">
                <a:solidFill>
                  <a:schemeClr val="bg1"/>
                </a:solidFill>
                <a:latin typeface="ariothic (Body)"/>
              </a:rPr>
              <a:t>3</a:t>
            </a:r>
          </a:p>
          <a:p>
            <a:r>
              <a:rPr lang="en-GB" sz="1350" dirty="0">
                <a:solidFill>
                  <a:schemeClr val="bg1"/>
                </a:solidFill>
                <a:latin typeface="ariothic (Body)"/>
              </a:rPr>
              <a:t>Young’s modulus: 53 </a:t>
            </a:r>
            <a:r>
              <a:rPr lang="en-GB" sz="1350" dirty="0" err="1">
                <a:solidFill>
                  <a:schemeClr val="bg1"/>
                </a:solidFill>
                <a:latin typeface="ariothic (Body)"/>
              </a:rPr>
              <a:t>GPa</a:t>
            </a:r>
            <a:endParaRPr lang="en-GB" sz="1350" dirty="0">
              <a:solidFill>
                <a:schemeClr val="bg1"/>
              </a:solidFill>
              <a:latin typeface="ariothic (Body)"/>
            </a:endParaRPr>
          </a:p>
          <a:p>
            <a:r>
              <a:rPr lang="en-GB" sz="1350" dirty="0">
                <a:solidFill>
                  <a:schemeClr val="bg1"/>
                </a:solidFill>
                <a:latin typeface="ariothic (Body)"/>
              </a:rPr>
              <a:t>Poisson ratio: 0.19</a:t>
            </a:r>
          </a:p>
        </p:txBody>
      </p:sp>
      <p:cxnSp>
        <p:nvCxnSpPr>
          <p:cNvPr id="10" name="Straight Arrow Connector 9"/>
          <p:cNvCxnSpPr>
            <a:endCxn id="6" idx="1"/>
          </p:cNvCxnSpPr>
          <p:nvPr/>
        </p:nvCxnSpPr>
        <p:spPr>
          <a:xfrm>
            <a:off x="4461164" y="3933378"/>
            <a:ext cx="692292" cy="172098"/>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1"/>
          </p:cNvCxnSpPr>
          <p:nvPr/>
        </p:nvCxnSpPr>
        <p:spPr>
          <a:xfrm>
            <a:off x="4368800" y="2842393"/>
            <a:ext cx="784656" cy="18466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153456" y="2246156"/>
            <a:ext cx="2571750" cy="300082"/>
          </a:xfrm>
          <a:prstGeom prst="rect">
            <a:avLst/>
          </a:prstGeom>
          <a:solidFill>
            <a:schemeClr val="tx1">
              <a:lumMod val="65000"/>
              <a:lumOff val="35000"/>
            </a:schemeClr>
          </a:solidFill>
          <a:ln>
            <a:solidFill>
              <a:srgbClr val="FF0000"/>
            </a:solidFill>
          </a:ln>
        </p:spPr>
        <p:txBody>
          <a:bodyPr wrap="square" rtlCol="0">
            <a:spAutoFit/>
          </a:bodyPr>
          <a:lstStyle/>
          <a:p>
            <a:r>
              <a:rPr lang="en-GB" sz="1350" dirty="0">
                <a:solidFill>
                  <a:schemeClr val="bg1"/>
                </a:solidFill>
                <a:latin typeface="ariothic (Body)"/>
              </a:rPr>
              <a:t>Linear elastic behaviour </a:t>
            </a:r>
          </a:p>
        </p:txBody>
      </p:sp>
      <p:sp>
        <p:nvSpPr>
          <p:cNvPr id="15" name="Slide Number Placeholder 14">
            <a:extLst>
              <a:ext uri="{FF2B5EF4-FFF2-40B4-BE49-F238E27FC236}">
                <a16:creationId xmlns:a16="http://schemas.microsoft.com/office/drawing/2014/main" id="{1C3E146B-B03B-42CB-B95F-85C1984BFB21}"/>
              </a:ext>
            </a:extLst>
          </p:cNvPr>
          <p:cNvSpPr>
            <a:spLocks noGrp="1"/>
          </p:cNvSpPr>
          <p:nvPr>
            <p:ph type="sldNum" sz="quarter" idx="12"/>
          </p:nvPr>
        </p:nvSpPr>
        <p:spPr/>
        <p:txBody>
          <a:bodyPr/>
          <a:lstStyle/>
          <a:p>
            <a:fld id="{64A0697F-D92A-44AE-9631-4DF4FB2C44EF}" type="slidenum">
              <a:rPr lang="en-GB" smtClean="0"/>
              <a:pPr/>
              <a:t>54</a:t>
            </a:fld>
            <a:endParaRPr lang="en-GB"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6" name="Picture 4"/>
          <p:cNvPicPr>
            <a:picLocks noChangeAspect="1" noChangeArrowheads="1"/>
          </p:cNvPicPr>
          <p:nvPr/>
        </p:nvPicPr>
        <p:blipFill>
          <a:blip r:embed="rId3"/>
          <a:srcRect r="36919"/>
          <a:stretch>
            <a:fillRect/>
          </a:stretch>
        </p:blipFill>
        <p:spPr bwMode="auto">
          <a:xfrm>
            <a:off x="4733283" y="1949218"/>
            <a:ext cx="3806630" cy="3285724"/>
          </a:xfrm>
          <a:prstGeom prst="rect">
            <a:avLst/>
          </a:prstGeom>
          <a:noFill/>
          <a:ln w="9525">
            <a:solidFill>
              <a:schemeClr val="tx1"/>
            </a:solidFill>
            <a:miter lim="800000"/>
            <a:headEnd/>
            <a:tailEnd/>
          </a:ln>
        </p:spPr>
      </p:pic>
      <p:pic>
        <p:nvPicPr>
          <p:cNvPr id="289794" name="Picture 2"/>
          <p:cNvPicPr>
            <a:picLocks noChangeAspect="1" noChangeArrowheads="1"/>
          </p:cNvPicPr>
          <p:nvPr/>
        </p:nvPicPr>
        <p:blipFill>
          <a:blip r:embed="rId4"/>
          <a:srcRect l="6119" r="54847"/>
          <a:stretch>
            <a:fillRect/>
          </a:stretch>
        </p:blipFill>
        <p:spPr bwMode="auto">
          <a:xfrm>
            <a:off x="1371601" y="1949217"/>
            <a:ext cx="2378363" cy="3285725"/>
          </a:xfrm>
          <a:prstGeom prst="rect">
            <a:avLst/>
          </a:prstGeom>
          <a:noFill/>
          <a:ln w="9525">
            <a:solidFill>
              <a:schemeClr val="tx1"/>
            </a:solidFill>
            <a:miter lim="800000"/>
            <a:headEnd/>
            <a:tailEnd/>
          </a:ln>
        </p:spPr>
      </p:pic>
      <p:sp>
        <p:nvSpPr>
          <p:cNvPr id="23555" name="Rectangle 76"/>
          <p:cNvSpPr>
            <a:spLocks noGrp="1" noChangeArrowheads="1"/>
          </p:cNvSpPr>
          <p:nvPr>
            <p:ph type="title"/>
          </p:nvPr>
        </p:nvSpPr>
        <p:spPr/>
        <p:txBody>
          <a:bodyPr>
            <a:normAutofit/>
          </a:bodyPr>
          <a:lstStyle/>
          <a:p>
            <a:r>
              <a:rPr lang="en-GB" sz="2900" dirty="0"/>
              <a:t>Engineering problem</a:t>
            </a:r>
            <a:r>
              <a:rPr lang="en-GB" dirty="0"/>
              <a:t> </a:t>
            </a:r>
            <a:r>
              <a:rPr lang="en-GB" sz="2000" dirty="0"/>
              <a:t>(constraints)</a:t>
            </a:r>
          </a:p>
        </p:txBody>
      </p:sp>
      <p:sp>
        <p:nvSpPr>
          <p:cNvPr id="12" name="TextBox 11"/>
          <p:cNvSpPr txBox="1"/>
          <p:nvPr/>
        </p:nvSpPr>
        <p:spPr>
          <a:xfrm>
            <a:off x="1557338" y="1279277"/>
            <a:ext cx="2114550" cy="577081"/>
          </a:xfrm>
          <a:prstGeom prst="rect">
            <a:avLst/>
          </a:prstGeom>
          <a:solidFill>
            <a:schemeClr val="tx1">
              <a:lumMod val="65000"/>
              <a:lumOff val="35000"/>
            </a:schemeClr>
          </a:solidFill>
          <a:ln>
            <a:solidFill>
              <a:srgbClr val="FF0000"/>
            </a:solidFill>
          </a:ln>
        </p:spPr>
        <p:txBody>
          <a:bodyPr wrap="square" rtlCol="0">
            <a:spAutoFit/>
          </a:bodyPr>
          <a:lstStyle/>
          <a:p>
            <a:r>
              <a:rPr lang="en-GB" sz="1050" dirty="0">
                <a:solidFill>
                  <a:schemeClr val="bg1"/>
                </a:solidFill>
                <a:latin typeface="ariothic (Body)"/>
              </a:rPr>
              <a:t>Kinematic coupling from central reference node to top edge of Transition Piece</a:t>
            </a:r>
          </a:p>
        </p:txBody>
      </p:sp>
      <p:cxnSp>
        <p:nvCxnSpPr>
          <p:cNvPr id="13" name="Straight Arrow Connector 12"/>
          <p:cNvCxnSpPr>
            <a:endCxn id="12" idx="2"/>
          </p:cNvCxnSpPr>
          <p:nvPr/>
        </p:nvCxnSpPr>
        <p:spPr>
          <a:xfrm flipH="1" flipV="1">
            <a:off x="2614613" y="1856358"/>
            <a:ext cx="26987" cy="32304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383489" y="4351929"/>
            <a:ext cx="1915735" cy="738664"/>
          </a:xfrm>
          <a:prstGeom prst="rect">
            <a:avLst/>
          </a:prstGeom>
          <a:solidFill>
            <a:schemeClr val="tx1">
              <a:lumMod val="65000"/>
              <a:lumOff val="35000"/>
            </a:schemeClr>
          </a:solidFill>
          <a:ln>
            <a:solidFill>
              <a:srgbClr val="FF0000"/>
            </a:solidFill>
          </a:ln>
        </p:spPr>
        <p:txBody>
          <a:bodyPr wrap="square" rtlCol="0">
            <a:spAutoFit/>
          </a:bodyPr>
          <a:lstStyle/>
          <a:p>
            <a:r>
              <a:rPr lang="en-GB" sz="1050" dirty="0">
                <a:solidFill>
                  <a:schemeClr val="bg1"/>
                </a:solidFill>
                <a:latin typeface="ariothic (Body)"/>
              </a:rPr>
              <a:t>Uni-directional springs defined for 5 </a:t>
            </a:r>
            <a:r>
              <a:rPr lang="en-GB" sz="1050" dirty="0" err="1">
                <a:solidFill>
                  <a:schemeClr val="bg1"/>
                </a:solidFill>
                <a:latin typeface="ariothic (Body)"/>
              </a:rPr>
              <a:t>dof</a:t>
            </a:r>
            <a:r>
              <a:rPr lang="en-GB" sz="1050" dirty="0">
                <a:solidFill>
                  <a:schemeClr val="bg1"/>
                </a:solidFill>
                <a:latin typeface="ariothic (Body)"/>
              </a:rPr>
              <a:t> based on test data. No torsional stiffness included</a:t>
            </a:r>
          </a:p>
        </p:txBody>
      </p:sp>
      <p:cxnSp>
        <p:nvCxnSpPr>
          <p:cNvPr id="32" name="Straight Arrow Connector 31"/>
          <p:cNvCxnSpPr>
            <a:endCxn id="22" idx="0"/>
          </p:cNvCxnSpPr>
          <p:nvPr/>
        </p:nvCxnSpPr>
        <p:spPr>
          <a:xfrm>
            <a:off x="7093532" y="3429000"/>
            <a:ext cx="247825" cy="922929"/>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04645" y="3295032"/>
            <a:ext cx="1067019" cy="415498"/>
          </a:xfrm>
          <a:prstGeom prst="rect">
            <a:avLst/>
          </a:prstGeom>
          <a:solidFill>
            <a:schemeClr val="tx1">
              <a:lumMod val="65000"/>
              <a:lumOff val="35000"/>
            </a:schemeClr>
          </a:solidFill>
          <a:ln>
            <a:solidFill>
              <a:srgbClr val="FF0000"/>
            </a:solidFill>
          </a:ln>
        </p:spPr>
        <p:txBody>
          <a:bodyPr wrap="square" rtlCol="0">
            <a:spAutoFit/>
          </a:bodyPr>
          <a:lstStyle/>
          <a:p>
            <a:r>
              <a:rPr lang="en-GB" sz="1050" dirty="0">
                <a:solidFill>
                  <a:schemeClr val="bg1"/>
                </a:solidFill>
                <a:latin typeface="ariothic (Body)"/>
              </a:rPr>
              <a:t>Shell to solid coupling</a:t>
            </a:r>
          </a:p>
        </p:txBody>
      </p:sp>
      <p:cxnSp>
        <p:nvCxnSpPr>
          <p:cNvPr id="75" name="Straight Arrow Connector 74"/>
          <p:cNvCxnSpPr>
            <a:endCxn id="61" idx="3"/>
          </p:cNvCxnSpPr>
          <p:nvPr/>
        </p:nvCxnSpPr>
        <p:spPr>
          <a:xfrm flipH="1" flipV="1">
            <a:off x="1871664" y="3502781"/>
            <a:ext cx="507206" cy="143867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endCxn id="61" idx="3"/>
          </p:cNvCxnSpPr>
          <p:nvPr/>
        </p:nvCxnSpPr>
        <p:spPr>
          <a:xfrm flipH="1">
            <a:off x="1871664" y="3295032"/>
            <a:ext cx="507206" cy="207749"/>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3A31B9E7-8B13-4FD9-97FB-3F318D7B1A4C}"/>
              </a:ext>
            </a:extLst>
          </p:cNvPr>
          <p:cNvSpPr>
            <a:spLocks noGrp="1"/>
          </p:cNvSpPr>
          <p:nvPr>
            <p:ph type="sldNum" sz="quarter" idx="12"/>
          </p:nvPr>
        </p:nvSpPr>
        <p:spPr/>
        <p:txBody>
          <a:bodyPr/>
          <a:lstStyle/>
          <a:p>
            <a:fld id="{64A0697F-D92A-44AE-9631-4DF4FB2C44EF}" type="slidenum">
              <a:rPr lang="en-GB" smtClean="0"/>
              <a:pPr/>
              <a:t>55</a:t>
            </a:fld>
            <a:endParaRPr lang="en-GB"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 </a:t>
            </a:r>
            <a:r>
              <a:rPr lang="en-GB" sz="2000" dirty="0"/>
              <a:t>(constraints)</a:t>
            </a:r>
          </a:p>
        </p:txBody>
      </p:sp>
      <p:pic>
        <p:nvPicPr>
          <p:cNvPr id="26" name="Picture 4"/>
          <p:cNvPicPr>
            <a:picLocks noChangeAspect="1" noChangeArrowheads="1"/>
          </p:cNvPicPr>
          <p:nvPr/>
        </p:nvPicPr>
        <p:blipFill>
          <a:blip r:embed="rId3"/>
          <a:srcRect l="25195" t="31945" r="36919"/>
          <a:stretch>
            <a:fillRect/>
          </a:stretch>
        </p:blipFill>
        <p:spPr bwMode="auto">
          <a:xfrm>
            <a:off x="4550015" y="1634688"/>
            <a:ext cx="3590450" cy="3511715"/>
          </a:xfrm>
          <a:prstGeom prst="rect">
            <a:avLst/>
          </a:prstGeom>
          <a:noFill/>
          <a:ln w="9525">
            <a:solidFill>
              <a:schemeClr val="tx1"/>
            </a:solidFill>
            <a:miter lim="800000"/>
            <a:headEnd/>
            <a:tailEnd/>
          </a:ln>
        </p:spPr>
      </p:pic>
      <p:cxnSp>
        <p:nvCxnSpPr>
          <p:cNvPr id="27" name="Straight Arrow Connector 26"/>
          <p:cNvCxnSpPr/>
          <p:nvPr/>
        </p:nvCxnSpPr>
        <p:spPr>
          <a:xfrm flipH="1">
            <a:off x="7584699" y="3488317"/>
            <a:ext cx="472601" cy="116597"/>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603170" y="3796722"/>
            <a:ext cx="1" cy="44161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544291" y="5291849"/>
            <a:ext cx="3590450" cy="415498"/>
          </a:xfrm>
          <a:prstGeom prst="rect">
            <a:avLst/>
          </a:prstGeom>
          <a:solidFill>
            <a:schemeClr val="tx1">
              <a:lumMod val="65000"/>
              <a:lumOff val="35000"/>
            </a:schemeClr>
          </a:solidFill>
          <a:ln>
            <a:solidFill>
              <a:srgbClr val="FF0000"/>
            </a:solidFill>
          </a:ln>
        </p:spPr>
        <p:txBody>
          <a:bodyPr wrap="square" rtlCol="0">
            <a:spAutoFit/>
          </a:bodyPr>
          <a:lstStyle/>
          <a:p>
            <a:r>
              <a:rPr lang="en-GB" sz="1050" dirty="0">
                <a:solidFill>
                  <a:schemeClr val="bg1"/>
                </a:solidFill>
                <a:latin typeface="ariothic (Body)"/>
              </a:rPr>
              <a:t>Frictional and normal contact interaction between steel to grout + grout to steel</a:t>
            </a:r>
          </a:p>
        </p:txBody>
      </p:sp>
      <p:sp>
        <p:nvSpPr>
          <p:cNvPr id="39" name="TextBox 38"/>
          <p:cNvSpPr txBox="1"/>
          <p:nvPr/>
        </p:nvSpPr>
        <p:spPr>
          <a:xfrm>
            <a:off x="1206177" y="5291849"/>
            <a:ext cx="2506842" cy="577081"/>
          </a:xfrm>
          <a:prstGeom prst="rect">
            <a:avLst/>
          </a:prstGeom>
          <a:solidFill>
            <a:schemeClr val="tx1">
              <a:lumMod val="65000"/>
              <a:lumOff val="35000"/>
            </a:schemeClr>
          </a:solidFill>
          <a:ln>
            <a:solidFill>
              <a:srgbClr val="FF0000"/>
            </a:solidFill>
          </a:ln>
        </p:spPr>
        <p:txBody>
          <a:bodyPr wrap="square" rtlCol="0">
            <a:spAutoFit/>
          </a:bodyPr>
          <a:lstStyle/>
          <a:p>
            <a:r>
              <a:rPr lang="en-GB" sz="1050" dirty="0">
                <a:solidFill>
                  <a:schemeClr val="bg1"/>
                </a:solidFill>
                <a:latin typeface="ariothic (Body)"/>
              </a:rPr>
              <a:t>Steel-steel friction and normal contact interactions defined between each component pair: </a:t>
            </a:r>
          </a:p>
        </p:txBody>
      </p:sp>
      <p:grpSp>
        <p:nvGrpSpPr>
          <p:cNvPr id="2" name="Group 1"/>
          <p:cNvGrpSpPr/>
          <p:nvPr/>
        </p:nvGrpSpPr>
        <p:grpSpPr>
          <a:xfrm>
            <a:off x="1209965" y="1634688"/>
            <a:ext cx="2493818" cy="3511715"/>
            <a:chOff x="2060545" y="2069671"/>
            <a:chExt cx="1498342" cy="2339363"/>
          </a:xfrm>
        </p:grpSpPr>
        <p:pic>
          <p:nvPicPr>
            <p:cNvPr id="289796" name="Picture 4"/>
            <p:cNvPicPr>
              <a:picLocks noChangeAspect="1" noChangeArrowheads="1"/>
            </p:cNvPicPr>
            <p:nvPr/>
          </p:nvPicPr>
          <p:blipFill>
            <a:blip r:embed="rId3"/>
            <a:srcRect l="28242" r="50332" b="38561"/>
            <a:stretch>
              <a:fillRect/>
            </a:stretch>
          </p:blipFill>
          <p:spPr bwMode="auto">
            <a:xfrm>
              <a:off x="2060546" y="2069671"/>
              <a:ext cx="1498341" cy="2339363"/>
            </a:xfrm>
            <a:prstGeom prst="rect">
              <a:avLst/>
            </a:prstGeom>
            <a:noFill/>
            <a:ln w="9525">
              <a:solidFill>
                <a:schemeClr val="tx1"/>
              </a:solidFill>
              <a:miter lim="800000"/>
              <a:headEnd/>
              <a:tailEnd/>
            </a:ln>
          </p:spPr>
        </p:pic>
        <p:sp>
          <p:nvSpPr>
            <p:cNvPr id="40" name="Oval 39"/>
            <p:cNvSpPr/>
            <p:nvPr/>
          </p:nvSpPr>
          <p:spPr>
            <a:xfrm>
              <a:off x="2060545" y="2673061"/>
              <a:ext cx="272762" cy="389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2" name="Oval 41"/>
            <p:cNvSpPr/>
            <p:nvPr/>
          </p:nvSpPr>
          <p:spPr>
            <a:xfrm>
              <a:off x="2662685" y="3783337"/>
              <a:ext cx="272762" cy="389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43" name="Oval 42"/>
            <p:cNvSpPr/>
            <p:nvPr/>
          </p:nvSpPr>
          <p:spPr>
            <a:xfrm>
              <a:off x="2333307" y="3693668"/>
              <a:ext cx="235845" cy="3509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Oval 43"/>
            <p:cNvSpPr/>
            <p:nvPr/>
          </p:nvSpPr>
          <p:spPr>
            <a:xfrm>
              <a:off x="2696976" y="2889691"/>
              <a:ext cx="272762" cy="3896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Slide Number Placeholder 9">
            <a:extLst>
              <a:ext uri="{FF2B5EF4-FFF2-40B4-BE49-F238E27FC236}">
                <a16:creationId xmlns:a16="http://schemas.microsoft.com/office/drawing/2014/main" id="{39936E7B-FDEE-4059-8021-2C74C1D20A90}"/>
              </a:ext>
            </a:extLst>
          </p:cNvPr>
          <p:cNvSpPr>
            <a:spLocks noGrp="1"/>
          </p:cNvSpPr>
          <p:nvPr>
            <p:ph type="sldNum" sz="quarter" idx="12"/>
          </p:nvPr>
        </p:nvSpPr>
        <p:spPr/>
        <p:txBody>
          <a:bodyPr/>
          <a:lstStyle/>
          <a:p>
            <a:fld id="{64A0697F-D92A-44AE-9631-4DF4FB2C44EF}" type="slidenum">
              <a:rPr lang="en-GB" smtClean="0"/>
              <a:pPr/>
              <a:t>56</a:t>
            </a:fld>
            <a:endParaRPr lang="en-GB"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 </a:t>
            </a:r>
            <a:r>
              <a:rPr lang="en-GB" sz="2000" dirty="0"/>
              <a:t>(constraints)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904223266"/>
              </p:ext>
            </p:extLst>
          </p:nvPr>
        </p:nvGraphicFramePr>
        <p:xfrm>
          <a:off x="391099" y="1547523"/>
          <a:ext cx="8438865" cy="3158869"/>
        </p:xfrm>
        <a:graphic>
          <a:graphicData uri="http://schemas.openxmlformats.org/drawingml/2006/table">
            <a:tbl>
              <a:tblPr firstRow="1" bandRow="1">
                <a:tableStyleId>{5C22544A-7EE6-4342-B048-85BDC9FD1C3A}</a:tableStyleId>
              </a:tblPr>
              <a:tblGrid>
                <a:gridCol w="4172095">
                  <a:extLst>
                    <a:ext uri="{9D8B030D-6E8A-4147-A177-3AD203B41FA5}">
                      <a16:colId xmlns:a16="http://schemas.microsoft.com/office/drawing/2014/main" val="20000"/>
                    </a:ext>
                  </a:extLst>
                </a:gridCol>
                <a:gridCol w="2123933">
                  <a:extLst>
                    <a:ext uri="{9D8B030D-6E8A-4147-A177-3AD203B41FA5}">
                      <a16:colId xmlns:a16="http://schemas.microsoft.com/office/drawing/2014/main" val="20001"/>
                    </a:ext>
                  </a:extLst>
                </a:gridCol>
                <a:gridCol w="2142837">
                  <a:extLst>
                    <a:ext uri="{9D8B030D-6E8A-4147-A177-3AD203B41FA5}">
                      <a16:colId xmlns:a16="http://schemas.microsoft.com/office/drawing/2014/main" val="20002"/>
                    </a:ext>
                  </a:extLst>
                </a:gridCol>
              </a:tblGrid>
              <a:tr h="450297">
                <a:tc>
                  <a:txBody>
                    <a:bodyPr/>
                    <a:lstStyle/>
                    <a:p>
                      <a:r>
                        <a:rPr lang="en-GB" sz="1500" dirty="0">
                          <a:latin typeface="Arial" panose="020B0604020202020204" pitchFamily="34" charset="0"/>
                          <a:cs typeface="Arial" panose="020B0604020202020204" pitchFamily="34" charset="0"/>
                        </a:rPr>
                        <a:t>Analysis Step</a:t>
                      </a:r>
                    </a:p>
                  </a:txBody>
                  <a:tcPr marL="68580" marR="68580" marT="34290" marB="34290"/>
                </a:tc>
                <a:tc>
                  <a:txBody>
                    <a:bodyPr/>
                    <a:lstStyle/>
                    <a:p>
                      <a:r>
                        <a:rPr lang="en-GB" sz="1500" dirty="0">
                          <a:latin typeface="Arial" panose="020B0604020202020204" pitchFamily="34" charset="0"/>
                          <a:cs typeface="Arial" panose="020B0604020202020204" pitchFamily="34" charset="0"/>
                        </a:rPr>
                        <a:t>Steel</a:t>
                      </a:r>
                      <a:r>
                        <a:rPr lang="en-GB" sz="1500" baseline="0" dirty="0">
                          <a:latin typeface="Arial" panose="020B0604020202020204" pitchFamily="34" charset="0"/>
                          <a:cs typeface="Arial" panose="020B0604020202020204" pitchFamily="34" charset="0"/>
                        </a:rPr>
                        <a:t> to steel contact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Steel to grout contact</a:t>
                      </a:r>
                    </a:p>
                  </a:txBody>
                  <a:tcPr marL="68580" marR="68580" marT="34290" marB="34290"/>
                </a:tc>
                <a:extLst>
                  <a:ext uri="{0D108BD9-81ED-4DB2-BD59-A6C34878D82A}">
                    <a16:rowId xmlns:a16="http://schemas.microsoft.com/office/drawing/2014/main" val="10000"/>
                  </a:ext>
                </a:extLst>
              </a:tr>
              <a:tr h="335425">
                <a:tc>
                  <a:txBody>
                    <a:bodyPr/>
                    <a:lstStyle/>
                    <a:p>
                      <a:r>
                        <a:rPr lang="en-GB" sz="1500" dirty="0">
                          <a:latin typeface="Arial" panose="020B0604020202020204" pitchFamily="34" charset="0"/>
                          <a:cs typeface="Arial" panose="020B0604020202020204" pitchFamily="34" charset="0"/>
                        </a:rPr>
                        <a:t>Equilibrium</a:t>
                      </a:r>
                    </a:p>
                  </a:txBody>
                  <a:tcPr marL="68580" marR="68580" marT="34290" marB="34290"/>
                </a:tc>
                <a:tc>
                  <a:txBody>
                    <a:bodyPr/>
                    <a:lstStyle/>
                    <a:p>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r>
                        <a:rPr lang="en-GB" sz="1500">
                          <a:latin typeface="Arial" panose="020B0604020202020204" pitchFamily="34" charset="0"/>
                          <a:cs typeface="Arial" panose="020B0604020202020204" pitchFamily="34" charset="0"/>
                        </a:rPr>
                        <a:t>Inactive</a:t>
                      </a:r>
                      <a:endParaRPr lang="en-GB" sz="1500" dirty="0">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336064">
                <a:tc>
                  <a:txBody>
                    <a:bodyPr/>
                    <a:lstStyle/>
                    <a:p>
                      <a:r>
                        <a:rPr lang="en-GB" sz="1500" baseline="0" dirty="0">
                          <a:latin typeface="Arial" panose="020B0604020202020204" pitchFamily="34" charset="0"/>
                          <a:cs typeface="Arial" panose="020B0604020202020204" pitchFamily="34" charset="0"/>
                        </a:rPr>
                        <a:t>Structure weight (imposed displacement)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r>
                        <a:rPr lang="en-GB" sz="1500" dirty="0">
                          <a:latin typeface="Arial" panose="020B0604020202020204" pitchFamily="34" charset="0"/>
                          <a:cs typeface="Arial" panose="020B0604020202020204" pitchFamily="34" charset="0"/>
                        </a:rPr>
                        <a:t>Inactive</a:t>
                      </a:r>
                    </a:p>
                  </a:txBody>
                  <a:tcPr marL="68580" marR="68580" marT="34290" marB="34290"/>
                </a:tc>
                <a:extLst>
                  <a:ext uri="{0D108BD9-81ED-4DB2-BD59-A6C34878D82A}">
                    <a16:rowId xmlns:a16="http://schemas.microsoft.com/office/drawing/2014/main" val="10002"/>
                  </a:ext>
                </a:extLst>
              </a:tr>
              <a:tr h="362874">
                <a:tc>
                  <a:txBody>
                    <a:bodyPr/>
                    <a:lstStyle/>
                    <a:p>
                      <a:r>
                        <a:rPr lang="en-GB" sz="1500" dirty="0">
                          <a:latin typeface="Arial" panose="020B0604020202020204" pitchFamily="34" charset="0"/>
                          <a:cs typeface="Arial" panose="020B0604020202020204" pitchFamily="34" charset="0"/>
                        </a:rPr>
                        <a:t>Grout-</a:t>
                      </a:r>
                      <a:r>
                        <a:rPr lang="en-GB" sz="1500" baseline="0" dirty="0">
                          <a:latin typeface="Arial" panose="020B0604020202020204" pitchFamily="34" charset="0"/>
                          <a:cs typeface="Arial" panose="020B0604020202020204" pitchFamily="34" charset="0"/>
                        </a:rPr>
                        <a:t> steel contact enabled</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3"/>
                  </a:ext>
                </a:extLst>
              </a:tr>
              <a:tr h="332509">
                <a:tc>
                  <a:txBody>
                    <a:bodyPr/>
                    <a:lstStyle/>
                    <a:p>
                      <a:r>
                        <a:rPr lang="en-GB" sz="1500" dirty="0">
                          <a:latin typeface="Arial" panose="020B0604020202020204" pitchFamily="34" charset="0"/>
                          <a:cs typeface="Arial" panose="020B0604020202020204" pitchFamily="34" charset="0"/>
                        </a:rPr>
                        <a:t>Structure</a:t>
                      </a:r>
                      <a:r>
                        <a:rPr lang="en-GB" sz="1500" baseline="0" dirty="0">
                          <a:latin typeface="Arial" panose="020B0604020202020204" pitchFamily="34" charset="0"/>
                          <a:cs typeface="Arial" panose="020B0604020202020204" pitchFamily="34" charset="0"/>
                        </a:rPr>
                        <a:t> weight (load)</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4"/>
                  </a:ext>
                </a:extLst>
              </a:tr>
              <a:tr h="335425">
                <a:tc>
                  <a:txBody>
                    <a:bodyPr/>
                    <a:lstStyle/>
                    <a:p>
                      <a:r>
                        <a:rPr lang="en-GB" sz="1500" dirty="0">
                          <a:latin typeface="Arial" panose="020B0604020202020204" pitchFamily="34" charset="0"/>
                          <a:cs typeface="Arial" panose="020B0604020202020204" pitchFamily="34" charset="0"/>
                        </a:rPr>
                        <a:t>25%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5"/>
                  </a:ext>
                </a:extLst>
              </a:tr>
              <a:tr h="33542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50%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6"/>
                  </a:ext>
                </a:extLst>
              </a:tr>
              <a:tr h="33542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75%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7"/>
                  </a:ext>
                </a:extLst>
              </a:tr>
              <a:tr h="33542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100%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8"/>
                  </a:ext>
                </a:extLst>
              </a:tr>
            </a:tbl>
          </a:graphicData>
        </a:graphic>
      </p:graphicFrame>
      <p:sp>
        <p:nvSpPr>
          <p:cNvPr id="11" name="Slide Number Placeholder 10">
            <a:extLst>
              <a:ext uri="{FF2B5EF4-FFF2-40B4-BE49-F238E27FC236}">
                <a16:creationId xmlns:a16="http://schemas.microsoft.com/office/drawing/2014/main" id="{6863A242-5B58-457F-959D-2C02D7536A99}"/>
              </a:ext>
            </a:extLst>
          </p:cNvPr>
          <p:cNvSpPr>
            <a:spLocks noGrp="1"/>
          </p:cNvSpPr>
          <p:nvPr>
            <p:ph type="sldNum" sz="quarter" idx="12"/>
          </p:nvPr>
        </p:nvSpPr>
        <p:spPr/>
        <p:txBody>
          <a:bodyPr/>
          <a:lstStyle/>
          <a:p>
            <a:fld id="{64A0697F-D92A-44AE-9631-4DF4FB2C44EF}" type="slidenum">
              <a:rPr lang="en-GB" smtClean="0"/>
              <a:pPr/>
              <a:t>57</a:t>
            </a:fld>
            <a:endParaRPr lang="en-GB" dirty="0"/>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a:srcRect l="6119" r="54847"/>
          <a:stretch>
            <a:fillRect/>
          </a:stretch>
        </p:blipFill>
        <p:spPr bwMode="auto">
          <a:xfrm>
            <a:off x="5606738" y="1226038"/>
            <a:ext cx="3264367" cy="4553532"/>
          </a:xfrm>
          <a:prstGeom prst="rect">
            <a:avLst/>
          </a:prstGeom>
          <a:noFill/>
          <a:ln w="9525">
            <a:solidFill>
              <a:schemeClr val="tx1"/>
            </a:solidFill>
            <a:miter lim="800000"/>
            <a:headEnd/>
            <a:tailEnd/>
          </a:ln>
        </p:spPr>
      </p:pic>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(boundary conditions)</a:t>
            </a:r>
          </a:p>
        </p:txBody>
      </p:sp>
      <p:pic>
        <p:nvPicPr>
          <p:cNvPr id="288770" name="Picture 2"/>
          <p:cNvPicPr>
            <a:picLocks noChangeAspect="1" noChangeArrowheads="1"/>
          </p:cNvPicPr>
          <p:nvPr/>
        </p:nvPicPr>
        <p:blipFill>
          <a:blip r:embed="rId4"/>
          <a:srcRect r="59097"/>
          <a:stretch>
            <a:fillRect/>
          </a:stretch>
        </p:blipFill>
        <p:spPr bwMode="auto">
          <a:xfrm>
            <a:off x="243996" y="1226038"/>
            <a:ext cx="3420700" cy="4553532"/>
          </a:xfrm>
          <a:prstGeom prst="rect">
            <a:avLst/>
          </a:prstGeom>
          <a:noFill/>
          <a:ln w="9525">
            <a:solidFill>
              <a:schemeClr val="tx1"/>
            </a:solidFill>
            <a:miter lim="800000"/>
            <a:headEnd/>
            <a:tailEnd/>
          </a:ln>
        </p:spPr>
      </p:pic>
      <p:sp>
        <p:nvSpPr>
          <p:cNvPr id="12" name="TextBox 11"/>
          <p:cNvSpPr txBox="1"/>
          <p:nvPr/>
        </p:nvSpPr>
        <p:spPr>
          <a:xfrm>
            <a:off x="3321275" y="4610051"/>
            <a:ext cx="2473530" cy="507831"/>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BC3: Bottom surface of the Monopile is fixed in all 6 </a:t>
            </a:r>
            <a:r>
              <a:rPr lang="en-GB" sz="1350" dirty="0" err="1">
                <a:solidFill>
                  <a:schemeClr val="bg1"/>
                </a:solidFill>
                <a:latin typeface="Arial" panose="020B0604020202020204" pitchFamily="34" charset="0"/>
                <a:cs typeface="Arial" panose="020B0604020202020204" pitchFamily="34" charset="0"/>
              </a:rPr>
              <a:t>dof</a:t>
            </a:r>
            <a:endParaRPr lang="en-GB" sz="1350" dirty="0">
              <a:solidFill>
                <a:schemeClr val="bg1"/>
              </a:solidFill>
              <a:latin typeface="Arial" panose="020B0604020202020204" pitchFamily="34" charset="0"/>
              <a:cs typeface="Arial" panose="020B0604020202020204" pitchFamily="34" charset="0"/>
            </a:endParaRPr>
          </a:p>
        </p:txBody>
      </p:sp>
      <p:cxnSp>
        <p:nvCxnSpPr>
          <p:cNvPr id="13" name="Straight Arrow Connector 12"/>
          <p:cNvCxnSpPr>
            <a:cxnSpLocks/>
            <a:endCxn id="12" idx="1"/>
          </p:cNvCxnSpPr>
          <p:nvPr/>
        </p:nvCxnSpPr>
        <p:spPr>
          <a:xfrm flipV="1">
            <a:off x="2302213" y="4863967"/>
            <a:ext cx="1019062" cy="67431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40729" y="3586837"/>
            <a:ext cx="2454074" cy="715581"/>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BC2: No translational displacement allowed at the bottom surface of the grout</a:t>
            </a:r>
          </a:p>
        </p:txBody>
      </p:sp>
      <p:cxnSp>
        <p:nvCxnSpPr>
          <p:cNvPr id="16" name="Straight Arrow Connector 15"/>
          <p:cNvCxnSpPr>
            <a:cxnSpLocks/>
            <a:endCxn id="15" idx="1"/>
          </p:cNvCxnSpPr>
          <p:nvPr/>
        </p:nvCxnSpPr>
        <p:spPr>
          <a:xfrm flipV="1">
            <a:off x="2431915" y="3944628"/>
            <a:ext cx="908814" cy="261454"/>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0729" y="2140086"/>
            <a:ext cx="2454074" cy="1131079"/>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BC1: No relative translational displacement allowed at the top of the Transition Piece. This is defined via a central reference node.</a:t>
            </a:r>
          </a:p>
        </p:txBody>
      </p:sp>
      <p:cxnSp>
        <p:nvCxnSpPr>
          <p:cNvPr id="18" name="Straight Arrow Connector 17"/>
          <p:cNvCxnSpPr>
            <a:cxnSpLocks/>
            <a:endCxn id="17" idx="1"/>
          </p:cNvCxnSpPr>
          <p:nvPr/>
        </p:nvCxnSpPr>
        <p:spPr>
          <a:xfrm>
            <a:off x="2431915" y="2451370"/>
            <a:ext cx="908814" cy="254256"/>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endCxn id="17" idx="3"/>
          </p:cNvCxnSpPr>
          <p:nvPr/>
        </p:nvCxnSpPr>
        <p:spPr>
          <a:xfrm flipH="1" flipV="1">
            <a:off x="5794803" y="2705626"/>
            <a:ext cx="1196142" cy="41400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5CE3CEE-DD29-493D-83BA-AD25D4958200}"/>
              </a:ext>
            </a:extLst>
          </p:cNvPr>
          <p:cNvSpPr>
            <a:spLocks noGrp="1"/>
          </p:cNvSpPr>
          <p:nvPr>
            <p:ph type="sldNum" sz="quarter" idx="12"/>
          </p:nvPr>
        </p:nvSpPr>
        <p:spPr/>
        <p:txBody>
          <a:bodyPr/>
          <a:lstStyle/>
          <a:p>
            <a:fld id="{64A0697F-D92A-44AE-9631-4DF4FB2C44EF}" type="slidenum">
              <a:rPr lang="en-GB" smtClean="0"/>
              <a:pPr/>
              <a:t>58</a:t>
            </a:fld>
            <a:endParaRPr lang="en-GB"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(boundary conditions)</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881158960"/>
              </p:ext>
            </p:extLst>
          </p:nvPr>
        </p:nvGraphicFramePr>
        <p:xfrm>
          <a:off x="307974" y="1436687"/>
          <a:ext cx="8505285" cy="4334745"/>
        </p:xfrm>
        <a:graphic>
          <a:graphicData uri="http://schemas.openxmlformats.org/drawingml/2006/table">
            <a:tbl>
              <a:tblPr firstRow="1" bandRow="1">
                <a:tableStyleId>{5C22544A-7EE6-4342-B048-85BDC9FD1C3A}</a:tableStyleId>
              </a:tblPr>
              <a:tblGrid>
                <a:gridCol w="2126321">
                  <a:extLst>
                    <a:ext uri="{9D8B030D-6E8A-4147-A177-3AD203B41FA5}">
                      <a16:colId xmlns:a16="http://schemas.microsoft.com/office/drawing/2014/main" val="20000"/>
                    </a:ext>
                  </a:extLst>
                </a:gridCol>
                <a:gridCol w="2764688">
                  <a:extLst>
                    <a:ext uri="{9D8B030D-6E8A-4147-A177-3AD203B41FA5}">
                      <a16:colId xmlns:a16="http://schemas.microsoft.com/office/drawing/2014/main" val="20001"/>
                    </a:ext>
                  </a:extLst>
                </a:gridCol>
                <a:gridCol w="1891412">
                  <a:extLst>
                    <a:ext uri="{9D8B030D-6E8A-4147-A177-3AD203B41FA5}">
                      <a16:colId xmlns:a16="http://schemas.microsoft.com/office/drawing/2014/main" val="20002"/>
                    </a:ext>
                  </a:extLst>
                </a:gridCol>
                <a:gridCol w="1722864">
                  <a:extLst>
                    <a:ext uri="{9D8B030D-6E8A-4147-A177-3AD203B41FA5}">
                      <a16:colId xmlns:a16="http://schemas.microsoft.com/office/drawing/2014/main" val="20003"/>
                    </a:ext>
                  </a:extLst>
                </a:gridCol>
              </a:tblGrid>
              <a:tr h="309165">
                <a:tc>
                  <a:txBody>
                    <a:bodyPr/>
                    <a:lstStyle/>
                    <a:p>
                      <a:r>
                        <a:rPr lang="en-GB" sz="1500" dirty="0">
                          <a:latin typeface="Arial" panose="020B0604020202020204" pitchFamily="34" charset="0"/>
                          <a:cs typeface="Arial" panose="020B0604020202020204" pitchFamily="34" charset="0"/>
                        </a:rPr>
                        <a:t>Analysis Step</a:t>
                      </a:r>
                    </a:p>
                  </a:txBody>
                  <a:tcPr marL="68580" marR="68580" marT="34290" marB="34290"/>
                </a:tc>
                <a:tc>
                  <a:txBody>
                    <a:bodyPr/>
                    <a:lstStyle/>
                    <a:p>
                      <a:r>
                        <a:rPr lang="en-GB" sz="1500" dirty="0">
                          <a:latin typeface="Arial" panose="020B0604020202020204" pitchFamily="34" charset="0"/>
                          <a:cs typeface="Arial" panose="020B0604020202020204" pitchFamily="34" charset="0"/>
                        </a:rPr>
                        <a:t>BC1: Transition Piece</a:t>
                      </a:r>
                    </a:p>
                  </a:txBody>
                  <a:tcPr marL="68580" marR="68580" marT="34290" marB="34290"/>
                </a:tc>
                <a:tc>
                  <a:txBody>
                    <a:bodyPr/>
                    <a:lstStyle/>
                    <a:p>
                      <a:r>
                        <a:rPr lang="en-GB" sz="1500" dirty="0">
                          <a:latin typeface="Arial" panose="020B0604020202020204" pitchFamily="34" charset="0"/>
                          <a:cs typeface="Arial" panose="020B0604020202020204" pitchFamily="34" charset="0"/>
                        </a:rPr>
                        <a:t>BC2: Grout</a:t>
                      </a:r>
                    </a:p>
                  </a:txBody>
                  <a:tcPr marL="68580" marR="68580" marT="34290" marB="34290"/>
                </a:tc>
                <a:tc>
                  <a:txBody>
                    <a:bodyPr/>
                    <a:lstStyle/>
                    <a:p>
                      <a:r>
                        <a:rPr lang="en-GB" sz="1500" dirty="0">
                          <a:latin typeface="Arial" panose="020B0604020202020204" pitchFamily="34" charset="0"/>
                          <a:cs typeface="Arial" panose="020B0604020202020204" pitchFamily="34" charset="0"/>
                        </a:rPr>
                        <a:t>BC3: Monopile</a:t>
                      </a:r>
                    </a:p>
                  </a:txBody>
                  <a:tcPr marL="68580" marR="68580" marT="34290" marB="34290"/>
                </a:tc>
                <a:extLst>
                  <a:ext uri="{0D108BD9-81ED-4DB2-BD59-A6C34878D82A}">
                    <a16:rowId xmlns:a16="http://schemas.microsoft.com/office/drawing/2014/main" val="10000"/>
                  </a:ext>
                </a:extLst>
              </a:tr>
              <a:tr h="309165">
                <a:tc>
                  <a:txBody>
                    <a:bodyPr/>
                    <a:lstStyle/>
                    <a:p>
                      <a:r>
                        <a:rPr lang="en-GB" sz="1500" dirty="0">
                          <a:latin typeface="Arial" panose="020B0604020202020204" pitchFamily="34" charset="0"/>
                          <a:cs typeface="Arial" panose="020B0604020202020204" pitchFamily="34" charset="0"/>
                        </a:rPr>
                        <a:t>Equilibrium</a:t>
                      </a:r>
                    </a:p>
                  </a:txBody>
                  <a:tcPr marL="68580" marR="68580" marT="34290" marB="34290"/>
                </a:tc>
                <a:tc>
                  <a:txBody>
                    <a:bodyPr/>
                    <a:lstStyle/>
                    <a:p>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tc>
                  <a:txBody>
                    <a:bodyPr/>
                    <a:lstStyle/>
                    <a:p>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1"/>
                  </a:ext>
                </a:extLst>
              </a:tr>
              <a:tr h="635270">
                <a:tc>
                  <a:txBody>
                    <a:bodyPr/>
                    <a:lstStyle/>
                    <a:p>
                      <a:r>
                        <a:rPr lang="en-GB" sz="1500" baseline="0" dirty="0">
                          <a:latin typeface="Arial" panose="020B0604020202020204" pitchFamily="34" charset="0"/>
                          <a:cs typeface="Arial" panose="020B0604020202020204" pitchFamily="34" charset="0"/>
                        </a:rPr>
                        <a:t>Structure weight (imposed displacement)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Imposed vertical displacement due</a:t>
                      </a:r>
                      <a:r>
                        <a:rPr lang="en-GB" sz="1500" baseline="0" dirty="0">
                          <a:latin typeface="Arial" panose="020B0604020202020204" pitchFamily="34" charset="0"/>
                          <a:cs typeface="Arial" panose="020B0604020202020204" pitchFamily="34" charset="0"/>
                        </a:rPr>
                        <a:t> to structure weight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Imposed vertical</a:t>
                      </a:r>
                      <a:r>
                        <a:rPr lang="en-GB" sz="1500" baseline="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displacement due</a:t>
                      </a:r>
                      <a:r>
                        <a:rPr lang="en-GB" sz="1500" baseline="0" dirty="0">
                          <a:latin typeface="Arial" panose="020B0604020202020204" pitchFamily="34" charset="0"/>
                          <a:cs typeface="Arial" panose="020B0604020202020204" pitchFamily="34" charset="0"/>
                        </a:rPr>
                        <a:t> to structure weight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2"/>
                  </a:ext>
                </a:extLst>
              </a:tr>
              <a:tr h="635270">
                <a:tc>
                  <a:txBody>
                    <a:bodyPr/>
                    <a:lstStyle/>
                    <a:p>
                      <a:r>
                        <a:rPr lang="en-GB" sz="1500" dirty="0">
                          <a:latin typeface="Arial" panose="020B0604020202020204" pitchFamily="34" charset="0"/>
                          <a:cs typeface="Arial" panose="020B0604020202020204" pitchFamily="34" charset="0"/>
                        </a:rPr>
                        <a:t>Grout-</a:t>
                      </a:r>
                      <a:r>
                        <a:rPr lang="en-GB" sz="1500" baseline="0" dirty="0">
                          <a:latin typeface="Arial" panose="020B0604020202020204" pitchFamily="34" charset="0"/>
                          <a:cs typeface="Arial" panose="020B0604020202020204" pitchFamily="34" charset="0"/>
                        </a:rPr>
                        <a:t> steel contact enabled</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Imposed vertical</a:t>
                      </a:r>
                      <a:r>
                        <a:rPr lang="en-GB" sz="1500" baseline="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displacement due</a:t>
                      </a:r>
                      <a:r>
                        <a:rPr lang="en-GB" sz="1500" baseline="0" dirty="0">
                          <a:latin typeface="Arial" panose="020B0604020202020204" pitchFamily="34" charset="0"/>
                          <a:cs typeface="Arial" panose="020B0604020202020204" pitchFamily="34" charset="0"/>
                        </a:rPr>
                        <a:t> to structure weight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Imposed vertical</a:t>
                      </a:r>
                      <a:r>
                        <a:rPr lang="en-GB" sz="1500" baseline="0" dirty="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displacement due</a:t>
                      </a:r>
                      <a:r>
                        <a:rPr lang="en-GB" sz="1500" baseline="0" dirty="0">
                          <a:latin typeface="Arial" panose="020B0604020202020204" pitchFamily="34" charset="0"/>
                          <a:cs typeface="Arial" panose="020B0604020202020204" pitchFamily="34" charset="0"/>
                        </a:rPr>
                        <a:t> to structure weight</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3"/>
                  </a:ext>
                </a:extLst>
              </a:tr>
              <a:tr h="448924">
                <a:tc>
                  <a:txBody>
                    <a:bodyPr/>
                    <a:lstStyle/>
                    <a:p>
                      <a:r>
                        <a:rPr lang="en-GB" sz="1500" dirty="0">
                          <a:latin typeface="Arial" panose="020B0604020202020204" pitchFamily="34" charset="0"/>
                          <a:cs typeface="Arial" panose="020B0604020202020204" pitchFamily="34" charset="0"/>
                        </a:rPr>
                        <a:t>Structure</a:t>
                      </a:r>
                      <a:r>
                        <a:rPr lang="en-GB" sz="1500" baseline="0" dirty="0">
                          <a:latin typeface="Arial" panose="020B0604020202020204" pitchFamily="34" charset="0"/>
                          <a:cs typeface="Arial" panose="020B0604020202020204" pitchFamily="34" charset="0"/>
                        </a:rPr>
                        <a:t> weight (load)</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Allow for vertical translation</a:t>
                      </a:r>
                    </a:p>
                  </a:txBody>
                  <a:tcPr marL="68580" marR="68580" marT="34290" marB="34290"/>
                </a:tc>
                <a:tc>
                  <a:txBody>
                    <a:bodyPr/>
                    <a:lstStyle/>
                    <a:p>
                      <a:r>
                        <a:rPr lang="en-GB" sz="1500" dirty="0">
                          <a:latin typeface="Arial" panose="020B0604020202020204" pitchFamily="34" charset="0"/>
                          <a:cs typeface="Arial" panose="020B0604020202020204" pitchFamily="34" charset="0"/>
                        </a:rPr>
                        <a:t>Allow for vertical translation</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4"/>
                  </a:ext>
                </a:extLst>
              </a:tr>
              <a:tr h="635270">
                <a:tc>
                  <a:txBody>
                    <a:bodyPr/>
                    <a:lstStyle/>
                    <a:p>
                      <a:r>
                        <a:rPr lang="en-GB" sz="1500" dirty="0">
                          <a:latin typeface="Arial" panose="020B0604020202020204" pitchFamily="34" charset="0"/>
                          <a:cs typeface="Arial" panose="020B0604020202020204" pitchFamily="34" charset="0"/>
                        </a:rPr>
                        <a:t>25%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baseline="0" dirty="0">
                          <a:latin typeface="Arial" panose="020B0604020202020204" pitchFamily="34" charset="0"/>
                          <a:cs typeface="Arial" panose="020B0604020202020204" pitchFamily="34" charset="0"/>
                        </a:rPr>
                        <a:t>No relative translational displacement in direction of wind loading* </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5"/>
                  </a:ext>
                </a:extLst>
              </a:tr>
              <a:tr h="30916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50%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6"/>
                  </a:ext>
                </a:extLst>
              </a:tr>
              <a:tr h="30916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75%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7"/>
                  </a:ext>
                </a:extLst>
              </a:tr>
              <a:tr h="309165">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100% of wind</a:t>
                      </a:r>
                      <a:r>
                        <a:rPr lang="en-GB" sz="1500" baseline="0" dirty="0">
                          <a:latin typeface="Arial" panose="020B0604020202020204" pitchFamily="34" charset="0"/>
                          <a:cs typeface="Arial" panose="020B0604020202020204" pitchFamily="34" charset="0"/>
                        </a:rPr>
                        <a:t> loading</a:t>
                      </a:r>
                      <a:endParaRPr lang="en-GB" sz="1500" dirty="0">
                        <a:latin typeface="Arial" panose="020B0604020202020204" pitchFamily="34" charset="0"/>
                        <a:cs typeface="Arial" panose="020B0604020202020204" pitchFamily="34" charset="0"/>
                      </a:endParaRP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Inactive</a:t>
                      </a:r>
                    </a:p>
                  </a:txBody>
                  <a:tcPr marL="68580" marR="68580" marT="34290" marB="34290"/>
                </a:tc>
                <a:tc>
                  <a:txBody>
                    <a:bodyPr/>
                    <a:lstStyle/>
                    <a:p>
                      <a:pPr marL="0" marR="0" indent="0" algn="l" defTabSz="914346" rtl="0" eaLnBrk="1" fontAlgn="auto" latinLnBrk="0" hangingPunct="1">
                        <a:lnSpc>
                          <a:spcPct val="100000"/>
                        </a:lnSpc>
                        <a:spcBef>
                          <a:spcPts val="0"/>
                        </a:spcBef>
                        <a:spcAft>
                          <a:spcPts val="0"/>
                        </a:spcAft>
                        <a:buClrTx/>
                        <a:buSzTx/>
                        <a:buFontTx/>
                        <a:buNone/>
                        <a:tabLst/>
                        <a:defRPr/>
                      </a:pPr>
                      <a:r>
                        <a:rPr lang="en-GB" sz="1500" dirty="0">
                          <a:latin typeface="Arial" panose="020B0604020202020204" pitchFamily="34" charset="0"/>
                          <a:cs typeface="Arial" panose="020B0604020202020204" pitchFamily="34" charset="0"/>
                        </a:rPr>
                        <a:t>Active</a:t>
                      </a:r>
                    </a:p>
                  </a:txBody>
                  <a:tcPr marL="68580" marR="68580" marT="34290" marB="34290"/>
                </a:tc>
                <a:extLst>
                  <a:ext uri="{0D108BD9-81ED-4DB2-BD59-A6C34878D82A}">
                    <a16:rowId xmlns:a16="http://schemas.microsoft.com/office/drawing/2014/main" val="10008"/>
                  </a:ext>
                </a:extLst>
              </a:tr>
            </a:tbl>
          </a:graphicData>
        </a:graphic>
      </p:graphicFrame>
      <p:sp>
        <p:nvSpPr>
          <p:cNvPr id="5" name="TextBox 4"/>
          <p:cNvSpPr txBox="1"/>
          <p:nvPr/>
        </p:nvSpPr>
        <p:spPr>
          <a:xfrm>
            <a:off x="226116" y="5771432"/>
            <a:ext cx="6479483" cy="292388"/>
          </a:xfrm>
          <a:prstGeom prst="rect">
            <a:avLst/>
          </a:prstGeom>
          <a:noFill/>
        </p:spPr>
        <p:txBody>
          <a:bodyPr wrap="square" rtlCol="0">
            <a:spAutoFit/>
          </a:bodyPr>
          <a:lstStyle/>
          <a:p>
            <a:r>
              <a:rPr lang="en-GB" sz="1300" dirty="0">
                <a:solidFill>
                  <a:schemeClr val="tx2"/>
                </a:solidFill>
                <a:latin typeface="Arial" panose="020B0604020202020204" pitchFamily="34" charset="0"/>
                <a:cs typeface="Arial" panose="020B0604020202020204" pitchFamily="34" charset="0"/>
              </a:rPr>
              <a:t>*This boundary condition was enabled to allow for convergence of a solution.</a:t>
            </a:r>
          </a:p>
        </p:txBody>
      </p:sp>
      <p:sp>
        <p:nvSpPr>
          <p:cNvPr id="12" name="Slide Number Placeholder 11">
            <a:extLst>
              <a:ext uri="{FF2B5EF4-FFF2-40B4-BE49-F238E27FC236}">
                <a16:creationId xmlns:a16="http://schemas.microsoft.com/office/drawing/2014/main" id="{BFDB35EA-C474-479A-AE80-7BD94006220D}"/>
              </a:ext>
            </a:extLst>
          </p:cNvPr>
          <p:cNvSpPr>
            <a:spLocks noGrp="1"/>
          </p:cNvSpPr>
          <p:nvPr>
            <p:ph type="sldNum" sz="quarter" idx="12"/>
          </p:nvPr>
        </p:nvSpPr>
        <p:spPr/>
        <p:txBody>
          <a:bodyPr/>
          <a:lstStyle/>
          <a:p>
            <a:fld id="{64A0697F-D92A-44AE-9631-4DF4FB2C44EF}" type="slidenum">
              <a:rPr lang="en-GB" smtClean="0"/>
              <a:pPr/>
              <a:t>59</a:t>
            </a:fld>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0012A-E29E-4BA3-98B7-F9F4FC6FAFCA}"/>
              </a:ext>
            </a:extLst>
          </p:cNvPr>
          <p:cNvSpPr>
            <a:spLocks noGrp="1"/>
          </p:cNvSpPr>
          <p:nvPr>
            <p:ph type="title"/>
          </p:nvPr>
        </p:nvSpPr>
        <p:spPr/>
        <p:txBody>
          <a:bodyPr>
            <a:normAutofit fontScale="90000"/>
          </a:bodyPr>
          <a:lstStyle/>
          <a:p>
            <a:r>
              <a:rPr lang="en-GB" dirty="0"/>
              <a:t>Example of a modern design process</a:t>
            </a:r>
          </a:p>
        </p:txBody>
      </p:sp>
      <p:sp>
        <p:nvSpPr>
          <p:cNvPr id="3" name="Slide Number Placeholder 2">
            <a:extLst>
              <a:ext uri="{FF2B5EF4-FFF2-40B4-BE49-F238E27FC236}">
                <a16:creationId xmlns:a16="http://schemas.microsoft.com/office/drawing/2014/main" id="{8357704B-D453-48FF-92E8-1CA65BB43F5E}"/>
              </a:ext>
            </a:extLst>
          </p:cNvPr>
          <p:cNvSpPr>
            <a:spLocks noGrp="1"/>
          </p:cNvSpPr>
          <p:nvPr>
            <p:ph type="sldNum" sz="quarter" idx="12"/>
          </p:nvPr>
        </p:nvSpPr>
        <p:spPr/>
        <p:txBody>
          <a:bodyPr/>
          <a:lstStyle/>
          <a:p>
            <a:fld id="{64A0697F-D92A-44AE-9631-4DF4FB2C44EF}" type="slidenum">
              <a:rPr lang="en-GB" smtClean="0"/>
              <a:pPr/>
              <a:t>6</a:t>
            </a:fld>
            <a:endParaRPr lang="en-GB" dirty="0"/>
          </a:p>
        </p:txBody>
      </p:sp>
      <p:pic>
        <p:nvPicPr>
          <p:cNvPr id="5" name="Content Placeholder 4">
            <a:extLst>
              <a:ext uri="{FF2B5EF4-FFF2-40B4-BE49-F238E27FC236}">
                <a16:creationId xmlns:a16="http://schemas.microsoft.com/office/drawing/2014/main" id="{59C0DDE1-87E4-43E4-9BA7-925B945C8B0C}"/>
              </a:ext>
            </a:extLst>
          </p:cNvPr>
          <p:cNvPicPr>
            <a:picLocks noGrp="1" noChangeAspect="1"/>
          </p:cNvPicPr>
          <p:nvPr>
            <p:ph sz="quarter" idx="13"/>
          </p:nvPr>
        </p:nvPicPr>
        <p:blipFill>
          <a:blip r:embed="rId2"/>
          <a:stretch>
            <a:fillRect/>
          </a:stretch>
        </p:blipFill>
        <p:spPr>
          <a:xfrm>
            <a:off x="700591" y="1436688"/>
            <a:ext cx="7758692" cy="4598987"/>
          </a:xfrm>
          <a:prstGeom prst="rect">
            <a:avLst/>
          </a:prstGeom>
        </p:spPr>
      </p:pic>
    </p:spTree>
    <p:extLst>
      <p:ext uri="{BB962C8B-B14F-4D97-AF65-F5344CB8AC3E}">
        <p14:creationId xmlns:p14="http://schemas.microsoft.com/office/powerpoint/2010/main" val="297355595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(loading definition)</a:t>
            </a:r>
          </a:p>
        </p:txBody>
      </p:sp>
      <p:grpSp>
        <p:nvGrpSpPr>
          <p:cNvPr id="5" name="Group 4">
            <a:extLst>
              <a:ext uri="{FF2B5EF4-FFF2-40B4-BE49-F238E27FC236}">
                <a16:creationId xmlns:a16="http://schemas.microsoft.com/office/drawing/2014/main" id="{1E85FCB5-4EAB-4E93-9864-758E25AC96C7}"/>
              </a:ext>
            </a:extLst>
          </p:cNvPr>
          <p:cNvGrpSpPr/>
          <p:nvPr/>
        </p:nvGrpSpPr>
        <p:grpSpPr>
          <a:xfrm>
            <a:off x="252919" y="1336489"/>
            <a:ext cx="3784074" cy="4487135"/>
            <a:chOff x="1443038" y="2117717"/>
            <a:chExt cx="2290407" cy="3268672"/>
          </a:xfrm>
        </p:grpSpPr>
        <p:pic>
          <p:nvPicPr>
            <p:cNvPr id="290818" name="Picture 2"/>
            <p:cNvPicPr>
              <a:picLocks noChangeAspect="1" noChangeArrowheads="1"/>
            </p:cNvPicPr>
            <p:nvPr/>
          </p:nvPicPr>
          <p:blipFill>
            <a:blip r:embed="rId3"/>
            <a:srcRect r="62453"/>
            <a:stretch>
              <a:fillRect/>
            </a:stretch>
          </p:blipFill>
          <p:spPr bwMode="auto">
            <a:xfrm>
              <a:off x="1443038" y="2164558"/>
              <a:ext cx="2221706" cy="3221831"/>
            </a:xfrm>
            <a:prstGeom prst="rect">
              <a:avLst/>
            </a:prstGeom>
            <a:noFill/>
            <a:ln w="9525">
              <a:solidFill>
                <a:schemeClr val="tx1"/>
              </a:solidFill>
              <a:miter lim="800000"/>
              <a:headEnd/>
              <a:tailEnd/>
            </a:ln>
          </p:spPr>
        </p:pic>
        <p:cxnSp>
          <p:nvCxnSpPr>
            <p:cNvPr id="19" name="Straight Arrow Connector 18"/>
            <p:cNvCxnSpPr/>
            <p:nvPr/>
          </p:nvCxnSpPr>
          <p:spPr>
            <a:xfrm flipV="1">
              <a:off x="2986087" y="2250471"/>
              <a:ext cx="0" cy="370962"/>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36032" y="2250471"/>
              <a:ext cx="450056" cy="0"/>
            </a:xfrm>
            <a:prstGeom prst="straightConnector1">
              <a:avLst/>
            </a:prstGeom>
            <a:ln w="254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2828925" y="2117717"/>
              <a:ext cx="317897" cy="265509"/>
            </a:xfrm>
            <a:custGeom>
              <a:avLst/>
              <a:gdLst>
                <a:gd name="connsiteX0" fmla="*/ 295275 w 295275"/>
                <a:gd name="connsiteY0" fmla="*/ 344487 h 354012"/>
                <a:gd name="connsiteX1" fmla="*/ 133350 w 295275"/>
                <a:gd name="connsiteY1" fmla="*/ 1587 h 354012"/>
                <a:gd name="connsiteX2" fmla="*/ 0 w 295275"/>
                <a:gd name="connsiteY2" fmla="*/ 354012 h 354012"/>
              </a:gdLst>
              <a:ahLst/>
              <a:cxnLst>
                <a:cxn ang="0">
                  <a:pos x="connsiteX0" y="connsiteY0"/>
                </a:cxn>
                <a:cxn ang="0">
                  <a:pos x="connsiteX1" y="connsiteY1"/>
                </a:cxn>
                <a:cxn ang="0">
                  <a:pos x="connsiteX2" y="connsiteY2"/>
                </a:cxn>
              </a:cxnLst>
              <a:rect l="l" t="t" r="r" b="b"/>
              <a:pathLst>
                <a:path w="295275" h="354012">
                  <a:moveTo>
                    <a:pt x="295275" y="344487"/>
                  </a:moveTo>
                  <a:cubicBezTo>
                    <a:pt x="238918" y="172243"/>
                    <a:pt x="182562" y="0"/>
                    <a:pt x="133350" y="1587"/>
                  </a:cubicBezTo>
                  <a:cubicBezTo>
                    <a:pt x="84138" y="3174"/>
                    <a:pt x="4762" y="285750"/>
                    <a:pt x="0" y="354012"/>
                  </a:cubicBezTo>
                </a:path>
              </a:pathLst>
            </a:cu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29" name="TextBox 28"/>
            <p:cNvSpPr txBox="1"/>
            <p:nvPr/>
          </p:nvSpPr>
          <p:spPr>
            <a:xfrm>
              <a:off x="2220921" y="2117717"/>
              <a:ext cx="570309" cy="218596"/>
            </a:xfrm>
            <a:prstGeom prst="rect">
              <a:avLst/>
            </a:prstGeom>
            <a:noFill/>
          </p:spPr>
          <p:txBody>
            <a:bodyPr wrap="square" rtlCol="0">
              <a:spAutoFit/>
            </a:bodyPr>
            <a:lstStyle/>
            <a:p>
              <a:r>
                <a:rPr lang="en-GB" sz="1050" b="1" dirty="0">
                  <a:solidFill>
                    <a:srgbClr val="000000"/>
                  </a:solidFill>
                  <a:latin typeface="Arial" panose="020B0604020202020204" pitchFamily="34" charset="0"/>
                  <a:cs typeface="Arial" panose="020B0604020202020204" pitchFamily="34" charset="0"/>
                </a:rPr>
                <a:t>Shear</a:t>
              </a:r>
              <a:r>
                <a:rPr lang="en-GB" sz="1350" b="1" dirty="0">
                  <a:solidFill>
                    <a:srgbClr val="000000"/>
                  </a:solidFill>
                  <a:latin typeface="Arial" panose="020B0604020202020204" pitchFamily="34" charset="0"/>
                  <a:cs typeface="Arial" panose="020B0604020202020204" pitchFamily="34" charset="0"/>
                </a:rPr>
                <a:t> </a:t>
              </a:r>
            </a:p>
          </p:txBody>
        </p:sp>
        <p:sp>
          <p:nvSpPr>
            <p:cNvPr id="30" name="TextBox 29"/>
            <p:cNvSpPr txBox="1"/>
            <p:nvPr/>
          </p:nvSpPr>
          <p:spPr>
            <a:xfrm>
              <a:off x="2560711" y="2293540"/>
              <a:ext cx="692348" cy="218596"/>
            </a:xfrm>
            <a:prstGeom prst="rect">
              <a:avLst/>
            </a:prstGeom>
            <a:noFill/>
          </p:spPr>
          <p:txBody>
            <a:bodyPr wrap="square" rtlCol="0">
              <a:spAutoFit/>
            </a:bodyPr>
            <a:lstStyle/>
            <a:p>
              <a:r>
                <a:rPr lang="en-GB" sz="1050" b="1" dirty="0">
                  <a:solidFill>
                    <a:srgbClr val="000000"/>
                  </a:solidFill>
                  <a:latin typeface="Arial" panose="020B0604020202020204" pitchFamily="34" charset="0"/>
                  <a:cs typeface="Arial" panose="020B0604020202020204" pitchFamily="34" charset="0"/>
                </a:rPr>
                <a:t>Moment</a:t>
              </a:r>
              <a:r>
                <a:rPr lang="en-GB" sz="1350" b="1" dirty="0">
                  <a:solidFill>
                    <a:srgbClr val="000000"/>
                  </a:solidFill>
                  <a:latin typeface="Arial" panose="020B0604020202020204" pitchFamily="34" charset="0"/>
                  <a:cs typeface="Arial" panose="020B0604020202020204" pitchFamily="34" charset="0"/>
                </a:rPr>
                <a:t> </a:t>
              </a:r>
            </a:p>
          </p:txBody>
        </p:sp>
        <p:sp>
          <p:nvSpPr>
            <p:cNvPr id="31" name="TextBox 30"/>
            <p:cNvSpPr txBox="1"/>
            <p:nvPr/>
          </p:nvSpPr>
          <p:spPr>
            <a:xfrm>
              <a:off x="2828925" y="2584926"/>
              <a:ext cx="904520" cy="300082"/>
            </a:xfrm>
            <a:prstGeom prst="rect">
              <a:avLst/>
            </a:prstGeom>
            <a:noFill/>
          </p:spPr>
          <p:txBody>
            <a:bodyPr wrap="square" rtlCol="0">
              <a:spAutoFit/>
            </a:bodyPr>
            <a:lstStyle/>
            <a:p>
              <a:r>
                <a:rPr lang="en-GB" sz="1050" b="1" dirty="0">
                  <a:solidFill>
                    <a:srgbClr val="000000"/>
                  </a:solidFill>
                  <a:latin typeface="Arial" panose="020B0604020202020204" pitchFamily="34" charset="0"/>
                  <a:cs typeface="Arial" panose="020B0604020202020204" pitchFamily="34" charset="0"/>
                </a:rPr>
                <a:t>Weight</a:t>
              </a:r>
              <a:r>
                <a:rPr lang="en-GB" sz="1350" b="1" dirty="0">
                  <a:solidFill>
                    <a:srgbClr val="000000"/>
                  </a:solidFill>
                  <a:latin typeface="Arial" panose="020B0604020202020204" pitchFamily="34" charset="0"/>
                  <a:cs typeface="Arial" panose="020B0604020202020204" pitchFamily="34" charset="0"/>
                </a:rPr>
                <a:t> </a:t>
              </a:r>
            </a:p>
          </p:txBody>
        </p:sp>
      </p:grpSp>
      <p:grpSp>
        <p:nvGrpSpPr>
          <p:cNvPr id="4" name="Group 3">
            <a:extLst>
              <a:ext uri="{FF2B5EF4-FFF2-40B4-BE49-F238E27FC236}">
                <a16:creationId xmlns:a16="http://schemas.microsoft.com/office/drawing/2014/main" id="{166569C5-BC3E-42A2-9060-F66A3CA7305F}"/>
              </a:ext>
            </a:extLst>
          </p:cNvPr>
          <p:cNvGrpSpPr/>
          <p:nvPr/>
        </p:nvGrpSpPr>
        <p:grpSpPr>
          <a:xfrm>
            <a:off x="5103779" y="1348901"/>
            <a:ext cx="3853655" cy="4474724"/>
            <a:chOff x="5585819" y="2164558"/>
            <a:chExt cx="2141711" cy="2987516"/>
          </a:xfrm>
        </p:grpSpPr>
        <p:pic>
          <p:nvPicPr>
            <p:cNvPr id="33" name="Picture 2"/>
            <p:cNvPicPr>
              <a:picLocks noChangeAspect="1" noChangeArrowheads="1"/>
            </p:cNvPicPr>
            <p:nvPr/>
          </p:nvPicPr>
          <p:blipFill>
            <a:blip r:embed="rId4"/>
            <a:srcRect l="6119" r="54847"/>
            <a:stretch>
              <a:fillRect/>
            </a:stretch>
          </p:blipFill>
          <p:spPr bwMode="auto">
            <a:xfrm>
              <a:off x="5585819" y="2164558"/>
              <a:ext cx="2141711" cy="2987516"/>
            </a:xfrm>
            <a:prstGeom prst="rect">
              <a:avLst/>
            </a:prstGeom>
            <a:noFill/>
            <a:ln w="9525">
              <a:solidFill>
                <a:schemeClr val="tx1"/>
              </a:solidFill>
              <a:miter lim="800000"/>
              <a:headEnd/>
              <a:tailEnd/>
            </a:ln>
          </p:spPr>
        </p:pic>
        <p:sp>
          <p:nvSpPr>
            <p:cNvPr id="13" name="Oval 12"/>
            <p:cNvSpPr/>
            <p:nvPr/>
          </p:nvSpPr>
          <p:spPr>
            <a:xfrm>
              <a:off x="6743701" y="2293333"/>
              <a:ext cx="135731" cy="132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Slide Number Placeholder 9">
            <a:extLst>
              <a:ext uri="{FF2B5EF4-FFF2-40B4-BE49-F238E27FC236}">
                <a16:creationId xmlns:a16="http://schemas.microsoft.com/office/drawing/2014/main" id="{3CB3BBDA-38D0-4F0A-86E8-FBCB714499ED}"/>
              </a:ext>
            </a:extLst>
          </p:cNvPr>
          <p:cNvSpPr>
            <a:spLocks noGrp="1"/>
          </p:cNvSpPr>
          <p:nvPr>
            <p:ph type="sldNum" sz="quarter" idx="12"/>
          </p:nvPr>
        </p:nvSpPr>
        <p:spPr/>
        <p:txBody>
          <a:bodyPr/>
          <a:lstStyle/>
          <a:p>
            <a:fld id="{64A0697F-D92A-44AE-9631-4DF4FB2C44EF}" type="slidenum">
              <a:rPr lang="en-GB" smtClean="0"/>
              <a:pPr/>
              <a:t>60</a:t>
            </a:fld>
            <a:endParaRPr lang="en-GB" dirty="0"/>
          </a:p>
        </p:txBody>
      </p:sp>
      <p:sp>
        <p:nvSpPr>
          <p:cNvPr id="18" name="TextBox 17"/>
          <p:cNvSpPr txBox="1"/>
          <p:nvPr/>
        </p:nvSpPr>
        <p:spPr>
          <a:xfrm>
            <a:off x="3486149" y="2164557"/>
            <a:ext cx="2424336" cy="2377574"/>
          </a:xfrm>
          <a:prstGeom prst="rect">
            <a:avLst/>
          </a:prstGeom>
          <a:solidFill>
            <a:schemeClr val="tx1">
              <a:lumMod val="65000"/>
              <a:lumOff val="35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All bending and weight loading is applied at the central reference point at the top of the Transition Piece:</a:t>
            </a:r>
          </a:p>
          <a:p>
            <a:pPr marL="257175" indent="-257175">
              <a:buAutoNum type="arabicPeriod"/>
            </a:pPr>
            <a:r>
              <a:rPr lang="en-GB" sz="1350" dirty="0">
                <a:solidFill>
                  <a:schemeClr val="bg1"/>
                </a:solidFill>
                <a:latin typeface="Arial" panose="020B0604020202020204" pitchFamily="34" charset="0"/>
                <a:cs typeface="Arial" panose="020B0604020202020204" pitchFamily="34" charset="0"/>
              </a:rPr>
              <a:t>Weight of the structure </a:t>
            </a:r>
          </a:p>
          <a:p>
            <a:pPr marL="257175" indent="-257175">
              <a:buAutoNum type="arabicPeriod"/>
            </a:pPr>
            <a:r>
              <a:rPr lang="en-GB" sz="1350" dirty="0">
                <a:solidFill>
                  <a:schemeClr val="bg1"/>
                </a:solidFill>
                <a:latin typeface="Arial" panose="020B0604020202020204" pitchFamily="34" charset="0"/>
                <a:cs typeface="Arial" panose="020B0604020202020204" pitchFamily="34" charset="0"/>
              </a:rPr>
              <a:t>Shear load applied horizontally</a:t>
            </a:r>
          </a:p>
          <a:p>
            <a:pPr marL="257175" indent="-257175">
              <a:buAutoNum type="arabicPeriod"/>
            </a:pPr>
            <a:r>
              <a:rPr lang="en-GB" sz="1350" dirty="0">
                <a:solidFill>
                  <a:schemeClr val="bg1"/>
                </a:solidFill>
                <a:latin typeface="Arial" panose="020B0604020202020204" pitchFamily="34" charset="0"/>
                <a:cs typeface="Arial" panose="020B0604020202020204" pitchFamily="34" charset="0"/>
              </a:rPr>
              <a:t>Bending moment applied along the transverse axis (y-axis)</a:t>
            </a:r>
          </a:p>
          <a:p>
            <a:endParaRPr lang="en-GB" sz="135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(solution control)</a:t>
            </a:r>
          </a:p>
        </p:txBody>
      </p:sp>
      <p:sp>
        <p:nvSpPr>
          <p:cNvPr id="145" name="Rectangle 3"/>
          <p:cNvSpPr>
            <a:spLocks noGrp="1" noChangeArrowheads="1"/>
          </p:cNvSpPr>
          <p:nvPr>
            <p:ph sz="quarter" idx="13"/>
          </p:nvPr>
        </p:nvSpPr>
        <p:spPr/>
        <p:txBody>
          <a:bodyPr/>
          <a:lstStyle/>
          <a:p>
            <a:r>
              <a:rPr lang="en-GB" dirty="0"/>
              <a:t>Linear static analysis has been used, therefore minimal solution control is required;</a:t>
            </a:r>
          </a:p>
          <a:p>
            <a:r>
              <a:rPr lang="en-GB" dirty="0"/>
              <a:t>Ramp increase in load for each step in the analysis;</a:t>
            </a:r>
          </a:p>
          <a:p>
            <a:r>
              <a:rPr lang="en-GB" dirty="0"/>
              <a:t>Default values are considered to be reasonable;</a:t>
            </a:r>
          </a:p>
          <a:p>
            <a:pPr lvl="1"/>
            <a:r>
              <a:rPr lang="en-GB" dirty="0"/>
              <a:t>Total analysis time = 1 sec;</a:t>
            </a:r>
          </a:p>
          <a:p>
            <a:pPr lvl="1"/>
            <a:r>
              <a:rPr lang="en-GB" dirty="0"/>
              <a:t>Minimum time increment = 1E-5 sec;</a:t>
            </a:r>
          </a:p>
          <a:p>
            <a:pPr lvl="1"/>
            <a:r>
              <a:rPr lang="en-GB" dirty="0"/>
              <a:t>Maximum time increment = 1 sec;</a:t>
            </a:r>
          </a:p>
          <a:p>
            <a:pPr lvl="1"/>
            <a:r>
              <a:rPr lang="en-GB" dirty="0"/>
              <a:t>Permit maximum of 100 time increments.</a:t>
            </a:r>
          </a:p>
        </p:txBody>
      </p:sp>
      <p:sp>
        <p:nvSpPr>
          <p:cNvPr id="10" name="Slide Number Placeholder 9">
            <a:extLst>
              <a:ext uri="{FF2B5EF4-FFF2-40B4-BE49-F238E27FC236}">
                <a16:creationId xmlns:a16="http://schemas.microsoft.com/office/drawing/2014/main" id="{994F4F05-8BEF-4D53-A889-3BB94C72270B}"/>
              </a:ext>
            </a:extLst>
          </p:cNvPr>
          <p:cNvSpPr>
            <a:spLocks noGrp="1"/>
          </p:cNvSpPr>
          <p:nvPr>
            <p:ph type="sldNum" sz="quarter" idx="12"/>
          </p:nvPr>
        </p:nvSpPr>
        <p:spPr/>
        <p:txBody>
          <a:bodyPr/>
          <a:lstStyle/>
          <a:p>
            <a:fld id="{64A0697F-D92A-44AE-9631-4DF4FB2C44EF}" type="slidenum">
              <a:rPr lang="en-GB" smtClean="0"/>
              <a:pPr/>
              <a:t>61</a:t>
            </a:fld>
            <a:endParaRPr lang="en-GB"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7BB993F-34F9-44CB-A007-752CC5316DAA}"/>
                  </a:ext>
                </a:extLst>
              </p14:cNvPr>
              <p14:cNvContentPartPr/>
              <p14:nvPr/>
            </p14:nvContentPartPr>
            <p14:xfrm>
              <a:off x="1784471" y="1663838"/>
              <a:ext cx="11160" cy="8640"/>
            </p14:xfrm>
          </p:contentPart>
        </mc:Choice>
        <mc:Fallback xmlns="">
          <p:pic>
            <p:nvPicPr>
              <p:cNvPr id="2" name="Ink 1">
                <a:extLst>
                  <a:ext uri="{FF2B5EF4-FFF2-40B4-BE49-F238E27FC236}">
                    <a16:creationId xmlns:a16="http://schemas.microsoft.com/office/drawing/2014/main" id="{87BB993F-34F9-44CB-A007-752CC5316DAA}"/>
                  </a:ext>
                </a:extLst>
              </p:cNvPr>
              <p:cNvPicPr/>
              <p:nvPr/>
            </p:nvPicPr>
            <p:blipFill>
              <a:blip r:embed="rId4"/>
              <a:stretch>
                <a:fillRect/>
              </a:stretch>
            </p:blipFill>
            <p:spPr>
              <a:xfrm>
                <a:off x="1775471" y="1655198"/>
                <a:ext cx="28800" cy="26280"/>
              </a:xfrm>
              <a:prstGeom prst="rect">
                <a:avLst/>
              </a:prstGeom>
            </p:spPr>
          </p:pic>
        </mc:Fallback>
      </mc:AlternateContent>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a:t>
            </a:r>
            <a:r>
              <a:rPr lang="en-GB" sz="2200" dirty="0"/>
              <a:t> (output control)</a:t>
            </a:r>
          </a:p>
        </p:txBody>
      </p:sp>
      <p:sp>
        <p:nvSpPr>
          <p:cNvPr id="145" name="Rectangle 3"/>
          <p:cNvSpPr>
            <a:spLocks noGrp="1" noChangeArrowheads="1"/>
          </p:cNvSpPr>
          <p:nvPr>
            <p:ph sz="quarter" idx="13"/>
          </p:nvPr>
        </p:nvSpPr>
        <p:spPr>
          <a:xfrm>
            <a:off x="307976" y="1391052"/>
            <a:ext cx="2822156" cy="4599787"/>
          </a:xfrm>
        </p:spPr>
        <p:txBody>
          <a:bodyPr>
            <a:normAutofit/>
          </a:bodyPr>
          <a:lstStyle/>
          <a:p>
            <a:r>
              <a:rPr lang="en-GB" sz="2000" dirty="0"/>
              <a:t>von Mises stress and all directional stresses and strains;</a:t>
            </a:r>
          </a:p>
          <a:p>
            <a:r>
              <a:rPr lang="en-GB" sz="2000" dirty="0"/>
              <a:t>Contact displacement and forces;</a:t>
            </a:r>
          </a:p>
        </p:txBody>
      </p:sp>
      <p:sp>
        <p:nvSpPr>
          <p:cNvPr id="8" name="TextBox 7"/>
          <p:cNvSpPr txBox="1"/>
          <p:nvPr/>
        </p:nvSpPr>
        <p:spPr>
          <a:xfrm>
            <a:off x="3444606" y="4123904"/>
            <a:ext cx="2781096" cy="300082"/>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Un-averaged von Mises Stress</a:t>
            </a:r>
          </a:p>
        </p:txBody>
      </p:sp>
      <p:sp>
        <p:nvSpPr>
          <p:cNvPr id="9" name="TextBox 8"/>
          <p:cNvSpPr txBox="1"/>
          <p:nvPr/>
        </p:nvSpPr>
        <p:spPr>
          <a:xfrm>
            <a:off x="6540177" y="4123904"/>
            <a:ext cx="2591664" cy="300082"/>
          </a:xfrm>
          <a:prstGeom prst="rect">
            <a:avLst/>
          </a:prstGeom>
          <a:noFill/>
        </p:spPr>
        <p:txBody>
          <a:bodyPr wrap="square" rtlCol="0">
            <a:spAutoFit/>
          </a:bodyPr>
          <a:lstStyle/>
          <a:p>
            <a:r>
              <a:rPr lang="en-GB" sz="1350" b="1" dirty="0">
                <a:solidFill>
                  <a:srgbClr val="000000"/>
                </a:solidFill>
                <a:latin typeface="Arial" panose="020B0604020202020204" pitchFamily="34" charset="0"/>
                <a:cs typeface="Arial" panose="020B0604020202020204" pitchFamily="34" charset="0"/>
              </a:rPr>
              <a:t>Averaged von Mises Stress</a:t>
            </a:r>
          </a:p>
        </p:txBody>
      </p:sp>
      <p:grpSp>
        <p:nvGrpSpPr>
          <p:cNvPr id="2" name="Group 1">
            <a:extLst>
              <a:ext uri="{FF2B5EF4-FFF2-40B4-BE49-F238E27FC236}">
                <a16:creationId xmlns:a16="http://schemas.microsoft.com/office/drawing/2014/main" id="{5568CFE5-9DB9-4FA7-8A03-B112099F1D65}"/>
              </a:ext>
            </a:extLst>
          </p:cNvPr>
          <p:cNvGrpSpPr/>
          <p:nvPr/>
        </p:nvGrpSpPr>
        <p:grpSpPr>
          <a:xfrm>
            <a:off x="6162987" y="1363270"/>
            <a:ext cx="2880101" cy="2636044"/>
            <a:chOff x="4613046" y="2893755"/>
            <a:chExt cx="2880101" cy="2636044"/>
          </a:xfrm>
        </p:grpSpPr>
        <p:pic>
          <p:nvPicPr>
            <p:cNvPr id="3075" name="Picture 3"/>
            <p:cNvPicPr>
              <a:picLocks noChangeAspect="1" noChangeArrowheads="1"/>
            </p:cNvPicPr>
            <p:nvPr/>
          </p:nvPicPr>
          <p:blipFill>
            <a:blip r:embed="rId3"/>
            <a:srcRect l="14331" r="33970"/>
            <a:stretch>
              <a:fillRect/>
            </a:stretch>
          </p:blipFill>
          <p:spPr bwMode="auto">
            <a:xfrm>
              <a:off x="4990236" y="2893755"/>
              <a:ext cx="2502911" cy="2636044"/>
            </a:xfrm>
            <a:prstGeom prst="rect">
              <a:avLst/>
            </a:prstGeom>
            <a:noFill/>
            <a:ln w="9525">
              <a:noFill/>
              <a:miter lim="800000"/>
              <a:headEnd/>
              <a:tailEnd/>
            </a:ln>
          </p:spPr>
        </p:pic>
        <p:pic>
          <p:nvPicPr>
            <p:cNvPr id="3076" name="Picture 4"/>
            <p:cNvPicPr>
              <a:picLocks noChangeAspect="1" noChangeArrowheads="1"/>
            </p:cNvPicPr>
            <p:nvPr/>
          </p:nvPicPr>
          <p:blipFill>
            <a:blip r:embed="rId4"/>
            <a:srcRect/>
            <a:stretch>
              <a:fillRect/>
            </a:stretch>
          </p:blipFill>
          <p:spPr bwMode="auto">
            <a:xfrm>
              <a:off x="4613046" y="2893755"/>
              <a:ext cx="754380" cy="1041559"/>
            </a:xfrm>
            <a:prstGeom prst="rect">
              <a:avLst/>
            </a:prstGeom>
            <a:noFill/>
            <a:ln w="9525">
              <a:noFill/>
              <a:miter lim="800000"/>
              <a:headEnd/>
              <a:tailEnd/>
            </a:ln>
          </p:spPr>
        </p:pic>
      </p:grpSp>
      <p:grpSp>
        <p:nvGrpSpPr>
          <p:cNvPr id="3" name="Group 2">
            <a:extLst>
              <a:ext uri="{FF2B5EF4-FFF2-40B4-BE49-F238E27FC236}">
                <a16:creationId xmlns:a16="http://schemas.microsoft.com/office/drawing/2014/main" id="{19240C4A-C4A2-4DE5-91E1-20549FFE56FF}"/>
              </a:ext>
            </a:extLst>
          </p:cNvPr>
          <p:cNvGrpSpPr/>
          <p:nvPr/>
        </p:nvGrpSpPr>
        <p:grpSpPr>
          <a:xfrm>
            <a:off x="3189811" y="1374932"/>
            <a:ext cx="2863408" cy="2636044"/>
            <a:chOff x="1373981" y="2885962"/>
            <a:chExt cx="2863408" cy="2636044"/>
          </a:xfrm>
        </p:grpSpPr>
        <p:pic>
          <p:nvPicPr>
            <p:cNvPr id="3074" name="Picture 2"/>
            <p:cNvPicPr>
              <a:picLocks noChangeAspect="1" noChangeArrowheads="1"/>
            </p:cNvPicPr>
            <p:nvPr/>
          </p:nvPicPr>
          <p:blipFill>
            <a:blip r:embed="rId5"/>
            <a:srcRect l="15646" r="32779"/>
            <a:stretch>
              <a:fillRect/>
            </a:stretch>
          </p:blipFill>
          <p:spPr bwMode="auto">
            <a:xfrm>
              <a:off x="1740478" y="2885962"/>
              <a:ext cx="2496911" cy="2636044"/>
            </a:xfrm>
            <a:prstGeom prst="rect">
              <a:avLst/>
            </a:prstGeom>
            <a:noFill/>
            <a:ln w="9525">
              <a:noFill/>
              <a:miter lim="800000"/>
              <a:headEnd/>
              <a:tailEnd/>
            </a:ln>
          </p:spPr>
        </p:pic>
        <p:pic>
          <p:nvPicPr>
            <p:cNvPr id="3077" name="Picture 5"/>
            <p:cNvPicPr>
              <a:picLocks noChangeAspect="1" noChangeArrowheads="1"/>
            </p:cNvPicPr>
            <p:nvPr/>
          </p:nvPicPr>
          <p:blipFill>
            <a:blip r:embed="rId6"/>
            <a:srcRect/>
            <a:stretch>
              <a:fillRect/>
            </a:stretch>
          </p:blipFill>
          <p:spPr bwMode="auto">
            <a:xfrm>
              <a:off x="1373981" y="2885962"/>
              <a:ext cx="754380" cy="1041559"/>
            </a:xfrm>
            <a:prstGeom prst="rect">
              <a:avLst/>
            </a:prstGeom>
            <a:noFill/>
            <a:ln w="9525">
              <a:noFill/>
              <a:miter lim="800000"/>
              <a:headEnd/>
              <a:tailEnd/>
            </a:ln>
          </p:spPr>
        </p:pic>
      </p:grpSp>
      <p:sp>
        <p:nvSpPr>
          <p:cNvPr id="12" name="Slide Number Placeholder 11">
            <a:extLst>
              <a:ext uri="{FF2B5EF4-FFF2-40B4-BE49-F238E27FC236}">
                <a16:creationId xmlns:a16="http://schemas.microsoft.com/office/drawing/2014/main" id="{7C2A33A7-8573-4299-9808-A88EA9F4B3DE}"/>
              </a:ext>
            </a:extLst>
          </p:cNvPr>
          <p:cNvSpPr>
            <a:spLocks noGrp="1"/>
          </p:cNvSpPr>
          <p:nvPr>
            <p:ph type="sldNum" sz="quarter" idx="12"/>
          </p:nvPr>
        </p:nvSpPr>
        <p:spPr/>
        <p:txBody>
          <a:bodyPr/>
          <a:lstStyle/>
          <a:p>
            <a:fld id="{64A0697F-D92A-44AE-9631-4DF4FB2C44EF}" type="slidenum">
              <a:rPr lang="en-GB" smtClean="0"/>
              <a:pPr/>
              <a:t>62</a:t>
            </a:fld>
            <a:endParaRPr lang="en-GB" dirty="0"/>
          </a:p>
        </p:txBody>
      </p:sp>
      <p:sp>
        <p:nvSpPr>
          <p:cNvPr id="13" name="Rectangle 3">
            <a:extLst>
              <a:ext uri="{FF2B5EF4-FFF2-40B4-BE49-F238E27FC236}">
                <a16:creationId xmlns:a16="http://schemas.microsoft.com/office/drawing/2014/main" id="{9A330A48-F799-4E0C-8438-F671D9978F9E}"/>
              </a:ext>
            </a:extLst>
          </p:cNvPr>
          <p:cNvSpPr txBox="1">
            <a:spLocks noChangeArrowheads="1"/>
          </p:cNvSpPr>
          <p:nvPr/>
        </p:nvSpPr>
        <p:spPr>
          <a:xfrm>
            <a:off x="300579" y="4558106"/>
            <a:ext cx="7734468" cy="4599787"/>
          </a:xfrm>
          <a:prstGeom prst="rect">
            <a:avLst/>
          </a:prstGeom>
        </p:spPr>
        <p:txBody>
          <a:bodyPr vert="horz" lIns="91440" tIns="45720" rIns="91440" bIns="45720" rtlCol="0">
            <a:normAutofit/>
          </a:bodyPr>
          <a:lstStyle>
            <a:lvl1pPr marL="447675" indent="-447675" algn="just" defTabSz="685800" rtl="0" eaLnBrk="1" latinLnBrk="0" hangingPunct="1">
              <a:lnSpc>
                <a:spcPct val="120000"/>
              </a:lnSpc>
              <a:spcBef>
                <a:spcPts val="1000"/>
              </a:spcBef>
              <a:buClr>
                <a:schemeClr val="accent1"/>
              </a:buClr>
              <a:buSzPct val="100000"/>
              <a:buFont typeface="Wingdings" panose="05000000000000000000" pitchFamily="2" charset="2"/>
              <a:buChar char="q"/>
              <a:defRPr sz="2500" kern="1200" cap="none">
                <a:solidFill>
                  <a:schemeClr val="tx1"/>
                </a:solidFill>
                <a:effectLst/>
                <a:latin typeface="Arial" panose="020B0604020202020204" pitchFamily="34" charset="0"/>
                <a:ea typeface="+mn-ea"/>
                <a:cs typeface="Arial" panose="020B0604020202020204" pitchFamily="34" charset="0"/>
              </a:defRPr>
            </a:lvl1pPr>
            <a:lvl2pPr marL="896938" indent="-439738" algn="just" defTabSz="685800" rtl="0" eaLnBrk="1" latinLnBrk="0" hangingPunct="1">
              <a:lnSpc>
                <a:spcPct val="120000"/>
              </a:lnSpc>
              <a:spcBef>
                <a:spcPts val="500"/>
              </a:spcBef>
              <a:buClr>
                <a:schemeClr val="accent1"/>
              </a:buClr>
              <a:buSzPct val="100000"/>
              <a:buFont typeface="Wingdings" panose="05000000000000000000" pitchFamily="2" charset="2"/>
              <a:buChar char="§"/>
              <a:defRPr sz="2000" kern="1200" cap="none" baseline="0">
                <a:solidFill>
                  <a:schemeClr val="tx1"/>
                </a:solidFill>
                <a:effectLst/>
                <a:latin typeface="Arial" panose="020B0604020202020204" pitchFamily="34" charset="0"/>
                <a:ea typeface="+mn-ea"/>
                <a:cs typeface="Arial" panose="020B0604020202020204" pitchFamily="34" charset="0"/>
              </a:defRPr>
            </a:lvl2pPr>
            <a:lvl3pPr marL="1143000" indent="-228600" algn="just" defTabSz="685800" rtl="0" eaLnBrk="1" latinLnBrk="0" hangingPunct="1">
              <a:lnSpc>
                <a:spcPct val="120000"/>
              </a:lnSpc>
              <a:spcBef>
                <a:spcPts val="500"/>
              </a:spcBef>
              <a:buClr>
                <a:schemeClr val="accent1"/>
              </a:buClr>
              <a:buSzPct val="100000"/>
              <a:buFont typeface="Arial" panose="020B0604020202020204" pitchFamily="34" charset="0"/>
              <a:buChar char="•"/>
              <a:defRPr sz="1500" kern="1200" cap="none">
                <a:solidFill>
                  <a:schemeClr val="tx1"/>
                </a:solidFill>
                <a:effectLst/>
                <a:latin typeface="Arial" panose="020B0604020202020204" pitchFamily="34" charset="0"/>
                <a:ea typeface="+mn-ea"/>
                <a:cs typeface="Arial" panose="020B0604020202020204" pitchFamily="34" charset="0"/>
              </a:defRPr>
            </a:lvl3pPr>
            <a:lvl4pPr marL="1600200" indent="-228600" algn="just" defTabSz="685800" rtl="0" eaLnBrk="1" latinLnBrk="0" hangingPunct="1">
              <a:lnSpc>
                <a:spcPct val="120000"/>
              </a:lnSpc>
              <a:spcBef>
                <a:spcPts val="500"/>
              </a:spcBef>
              <a:buClr>
                <a:schemeClr val="accent1"/>
              </a:buClr>
              <a:buSzPct val="80000"/>
              <a:buFont typeface="Arial" panose="020B0604020202020204" pitchFamily="34" charset="0"/>
              <a:buChar char="•"/>
              <a:defRPr sz="1400" kern="1200" cap="none" baseline="0">
                <a:solidFill>
                  <a:schemeClr val="tx1"/>
                </a:solidFill>
                <a:effectLst/>
                <a:latin typeface="Arial" panose="020B0604020202020204" pitchFamily="34" charset="0"/>
                <a:ea typeface="+mn-ea"/>
                <a:cs typeface="Arial" panose="020B0604020202020204" pitchFamily="34" charset="0"/>
              </a:defRPr>
            </a:lvl4pPr>
            <a:lvl5pPr marL="2057400" indent="-228600" algn="just"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sz="2000" dirty="0"/>
              <a:t>All directional displacements and reaction forces.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(output control)</a:t>
            </a:r>
          </a:p>
        </p:txBody>
      </p:sp>
      <p:grpSp>
        <p:nvGrpSpPr>
          <p:cNvPr id="2" name="Group 1">
            <a:extLst>
              <a:ext uri="{FF2B5EF4-FFF2-40B4-BE49-F238E27FC236}">
                <a16:creationId xmlns:a16="http://schemas.microsoft.com/office/drawing/2014/main" id="{6B339C18-FDE2-494D-B50E-D6CE076E7210}"/>
              </a:ext>
            </a:extLst>
          </p:cNvPr>
          <p:cNvGrpSpPr/>
          <p:nvPr/>
        </p:nvGrpSpPr>
        <p:grpSpPr>
          <a:xfrm>
            <a:off x="52695" y="1339399"/>
            <a:ext cx="4474984" cy="4082150"/>
            <a:chOff x="1663345" y="1651187"/>
            <a:chExt cx="2963085" cy="2636044"/>
          </a:xfrm>
        </p:grpSpPr>
        <p:pic>
          <p:nvPicPr>
            <p:cNvPr id="4099" name="Picture 3"/>
            <p:cNvPicPr>
              <a:picLocks noChangeAspect="1" noChangeArrowheads="1"/>
            </p:cNvPicPr>
            <p:nvPr/>
          </p:nvPicPr>
          <p:blipFill>
            <a:blip r:embed="rId3"/>
            <a:srcRect l="14570" r="32017"/>
            <a:stretch>
              <a:fillRect/>
            </a:stretch>
          </p:blipFill>
          <p:spPr bwMode="auto">
            <a:xfrm>
              <a:off x="2040536" y="1651187"/>
              <a:ext cx="2585894" cy="2636044"/>
            </a:xfrm>
            <a:prstGeom prst="rect">
              <a:avLst/>
            </a:prstGeom>
            <a:noFill/>
            <a:ln w="9525">
              <a:noFill/>
              <a:miter lim="800000"/>
              <a:headEnd/>
              <a:tailEnd/>
            </a:ln>
          </p:spPr>
        </p:pic>
        <p:pic>
          <p:nvPicPr>
            <p:cNvPr id="12" name="Picture 5"/>
            <p:cNvPicPr>
              <a:picLocks noChangeAspect="1" noChangeArrowheads="1"/>
            </p:cNvPicPr>
            <p:nvPr/>
          </p:nvPicPr>
          <p:blipFill>
            <a:blip r:embed="rId4"/>
            <a:srcRect/>
            <a:stretch>
              <a:fillRect/>
            </a:stretch>
          </p:blipFill>
          <p:spPr bwMode="auto">
            <a:xfrm>
              <a:off x="1663345" y="1651187"/>
              <a:ext cx="754380" cy="1041559"/>
            </a:xfrm>
            <a:prstGeom prst="rect">
              <a:avLst/>
            </a:prstGeom>
            <a:noFill/>
            <a:ln w="9525">
              <a:noFill/>
              <a:miter lim="800000"/>
              <a:headEnd/>
              <a:tailEnd/>
            </a:ln>
          </p:spPr>
        </p:pic>
      </p:grpSp>
      <p:grpSp>
        <p:nvGrpSpPr>
          <p:cNvPr id="3" name="Group 2">
            <a:extLst>
              <a:ext uri="{FF2B5EF4-FFF2-40B4-BE49-F238E27FC236}">
                <a16:creationId xmlns:a16="http://schemas.microsoft.com/office/drawing/2014/main" id="{7008E492-B67A-44EF-AB2B-0AE954747ADC}"/>
              </a:ext>
            </a:extLst>
          </p:cNvPr>
          <p:cNvGrpSpPr/>
          <p:nvPr/>
        </p:nvGrpSpPr>
        <p:grpSpPr>
          <a:xfrm>
            <a:off x="5232217" y="1339399"/>
            <a:ext cx="3859088" cy="4134411"/>
            <a:chOff x="4931804" y="3164239"/>
            <a:chExt cx="2726174" cy="2636044"/>
          </a:xfrm>
        </p:grpSpPr>
        <p:pic>
          <p:nvPicPr>
            <p:cNvPr id="4100" name="Picture 4"/>
            <p:cNvPicPr>
              <a:picLocks noChangeAspect="1" noChangeArrowheads="1"/>
            </p:cNvPicPr>
            <p:nvPr/>
          </p:nvPicPr>
          <p:blipFill>
            <a:blip r:embed="rId5"/>
            <a:srcRect l="14048" r="32538"/>
            <a:stretch>
              <a:fillRect/>
            </a:stretch>
          </p:blipFill>
          <p:spPr bwMode="auto">
            <a:xfrm>
              <a:off x="5072084" y="3164239"/>
              <a:ext cx="2585894" cy="2636044"/>
            </a:xfrm>
            <a:prstGeom prst="rect">
              <a:avLst/>
            </a:prstGeom>
            <a:noFill/>
            <a:ln w="9525">
              <a:noFill/>
              <a:miter lim="800000"/>
              <a:headEnd/>
              <a:tailEnd/>
            </a:ln>
          </p:spPr>
        </p:pic>
        <p:pic>
          <p:nvPicPr>
            <p:cNvPr id="13" name="Picture 4"/>
            <p:cNvPicPr>
              <a:picLocks noChangeAspect="1" noChangeArrowheads="1"/>
            </p:cNvPicPr>
            <p:nvPr/>
          </p:nvPicPr>
          <p:blipFill>
            <a:blip r:embed="rId6"/>
            <a:srcRect/>
            <a:stretch>
              <a:fillRect/>
            </a:stretch>
          </p:blipFill>
          <p:spPr bwMode="auto">
            <a:xfrm>
              <a:off x="4931804" y="3164239"/>
              <a:ext cx="754380" cy="1041559"/>
            </a:xfrm>
            <a:prstGeom prst="rect">
              <a:avLst/>
            </a:prstGeom>
            <a:noFill/>
            <a:ln w="9525">
              <a:noFill/>
              <a:miter lim="800000"/>
              <a:headEnd/>
              <a:tailEnd/>
            </a:ln>
          </p:spPr>
        </p:pic>
      </p:grpSp>
      <p:sp>
        <p:nvSpPr>
          <p:cNvPr id="14" name="Slide Number Placeholder 13">
            <a:extLst>
              <a:ext uri="{FF2B5EF4-FFF2-40B4-BE49-F238E27FC236}">
                <a16:creationId xmlns:a16="http://schemas.microsoft.com/office/drawing/2014/main" id="{74B13E25-9172-44F6-8DE3-7EF5B3FD504D}"/>
              </a:ext>
            </a:extLst>
          </p:cNvPr>
          <p:cNvSpPr>
            <a:spLocks noGrp="1"/>
          </p:cNvSpPr>
          <p:nvPr>
            <p:ph type="sldNum" sz="quarter" idx="12"/>
          </p:nvPr>
        </p:nvSpPr>
        <p:spPr/>
        <p:txBody>
          <a:bodyPr/>
          <a:lstStyle/>
          <a:p>
            <a:fld id="{64A0697F-D92A-44AE-9631-4DF4FB2C44EF}" type="slidenum">
              <a:rPr lang="en-GB" smtClean="0"/>
              <a:pPr/>
              <a:t>63</a:t>
            </a:fld>
            <a:endParaRPr lang="en-GB" dirty="0"/>
          </a:p>
        </p:txBody>
      </p:sp>
      <p:sp>
        <p:nvSpPr>
          <p:cNvPr id="11" name="TextBox 10"/>
          <p:cNvSpPr txBox="1"/>
          <p:nvPr/>
        </p:nvSpPr>
        <p:spPr>
          <a:xfrm>
            <a:off x="7282419" y="1383576"/>
            <a:ext cx="1771508" cy="923330"/>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Averaged von Mises stress at peak stress location – region of interest</a:t>
            </a:r>
          </a:p>
        </p:txBody>
      </p:sp>
      <p:sp>
        <p:nvSpPr>
          <p:cNvPr id="10" name="TextBox 9"/>
          <p:cNvSpPr txBox="1"/>
          <p:nvPr/>
        </p:nvSpPr>
        <p:spPr>
          <a:xfrm>
            <a:off x="2240463" y="1381451"/>
            <a:ext cx="2228850" cy="923330"/>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Un-averaged von Mises stress at peak stress location – region of interest</a:t>
            </a:r>
          </a:p>
        </p:txBody>
      </p:sp>
      <p:sp>
        <p:nvSpPr>
          <p:cNvPr id="15" name="Rectangular Callout 6">
            <a:extLst>
              <a:ext uri="{FF2B5EF4-FFF2-40B4-BE49-F238E27FC236}">
                <a16:creationId xmlns:a16="http://schemas.microsoft.com/office/drawing/2014/main" id="{A3DCCFD4-BEC7-41ED-909F-B5CA280D33C7}"/>
              </a:ext>
            </a:extLst>
          </p:cNvPr>
          <p:cNvSpPr/>
          <p:nvPr/>
        </p:nvSpPr>
        <p:spPr>
          <a:xfrm>
            <a:off x="4211575" y="4222169"/>
            <a:ext cx="1771509" cy="618422"/>
          </a:xfrm>
          <a:prstGeom prst="wedgeRectCallout">
            <a:avLst>
              <a:gd name="adj1" fmla="val -151230"/>
              <a:gd name="adj2" fmla="val -211310"/>
            </a:avLst>
          </a:prstGeom>
          <a:solidFill>
            <a:schemeClr val="tx1"/>
          </a:solidFill>
          <a:ln>
            <a:solidFill>
              <a:schemeClr val="bg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latin typeface="Arial" panose="020B0604020202020204" pitchFamily="34" charset="0"/>
                <a:cs typeface="Arial" panose="020B0604020202020204" pitchFamily="34" charset="0"/>
              </a:rPr>
              <a:t>Grey plots are beyond the yield of material (&gt;350 MPa)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a:xfrm>
            <a:off x="307975" y="295582"/>
            <a:ext cx="6321425" cy="660650"/>
          </a:xfrm>
        </p:spPr>
        <p:txBody>
          <a:bodyPr>
            <a:normAutofit fontScale="90000"/>
          </a:bodyPr>
          <a:lstStyle/>
          <a:p>
            <a:r>
              <a:rPr lang="en-GB" dirty="0"/>
              <a:t>Engineering problem </a:t>
            </a:r>
            <a:r>
              <a:rPr lang="en-GB" sz="2200" dirty="0"/>
              <a:t>(sensitivity studies)</a:t>
            </a:r>
          </a:p>
        </p:txBody>
      </p:sp>
      <p:sp>
        <p:nvSpPr>
          <p:cNvPr id="145" name="Rectangle 3"/>
          <p:cNvSpPr>
            <a:spLocks noGrp="1" noChangeArrowheads="1"/>
          </p:cNvSpPr>
          <p:nvPr>
            <p:ph sz="quarter" idx="13"/>
          </p:nvPr>
        </p:nvSpPr>
        <p:spPr/>
        <p:txBody>
          <a:bodyPr>
            <a:normAutofit lnSpcReduction="10000"/>
          </a:bodyPr>
          <a:lstStyle/>
          <a:p>
            <a:r>
              <a:rPr lang="en-GB" dirty="0"/>
              <a:t>Geometry sensitivity</a:t>
            </a:r>
          </a:p>
          <a:p>
            <a:pPr lvl="1"/>
            <a:r>
              <a:rPr lang="en-GB" dirty="0"/>
              <a:t>Reduction in grout height modelled – grout damage</a:t>
            </a:r>
          </a:p>
          <a:p>
            <a:pPr lvl="1"/>
            <a:r>
              <a:rPr lang="en-GB" dirty="0"/>
              <a:t>Reduced Transition Piece thickness – corrosion wall loss</a:t>
            </a:r>
          </a:p>
          <a:p>
            <a:pPr lvl="1"/>
            <a:r>
              <a:rPr lang="en-GB" dirty="0"/>
              <a:t>Remove one of the remedial solutions – lost/damaged</a:t>
            </a:r>
          </a:p>
          <a:p>
            <a:pPr lvl="1"/>
            <a:r>
              <a:rPr lang="en-GB" dirty="0"/>
              <a:t>No remedial solution installed – as-built structure</a:t>
            </a:r>
          </a:p>
          <a:p>
            <a:r>
              <a:rPr lang="en-GB" dirty="0"/>
              <a:t>Mesh sensitivity</a:t>
            </a:r>
          </a:p>
          <a:p>
            <a:pPr lvl="1"/>
            <a:r>
              <a:rPr lang="en-GB" dirty="0"/>
              <a:t>Mesh density increase in region of interest</a:t>
            </a:r>
          </a:p>
          <a:p>
            <a:r>
              <a:rPr lang="en-GB" dirty="0"/>
              <a:t>Constraint sensitivity</a:t>
            </a:r>
          </a:p>
          <a:p>
            <a:pPr lvl="1"/>
            <a:r>
              <a:rPr lang="en-GB" dirty="0"/>
              <a:t>Grout to steel coefficient of friction </a:t>
            </a:r>
          </a:p>
          <a:p>
            <a:pPr lvl="1"/>
            <a:r>
              <a:rPr lang="en-GB" dirty="0"/>
              <a:t>Spring stiffness – uncertainty in manufacturer test results</a:t>
            </a:r>
          </a:p>
        </p:txBody>
      </p:sp>
      <p:sp>
        <p:nvSpPr>
          <p:cNvPr id="10" name="Slide Number Placeholder 9">
            <a:extLst>
              <a:ext uri="{FF2B5EF4-FFF2-40B4-BE49-F238E27FC236}">
                <a16:creationId xmlns:a16="http://schemas.microsoft.com/office/drawing/2014/main" id="{C72DE53F-1573-49F4-ACCE-03EBD45C84CD}"/>
              </a:ext>
            </a:extLst>
          </p:cNvPr>
          <p:cNvSpPr>
            <a:spLocks noGrp="1"/>
          </p:cNvSpPr>
          <p:nvPr>
            <p:ph type="sldNum" sz="quarter" idx="12"/>
          </p:nvPr>
        </p:nvSpPr>
        <p:spPr/>
        <p:txBody>
          <a:bodyPr/>
          <a:lstStyle/>
          <a:p>
            <a:fld id="{64A0697F-D92A-44AE-9631-4DF4FB2C44EF}" type="slidenum">
              <a:rPr lang="en-GB" smtClean="0"/>
              <a:pPr/>
              <a:t>64</a:t>
            </a:fld>
            <a:endParaRPr lang="en-GB"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fontScale="90000"/>
          </a:bodyPr>
          <a:lstStyle/>
          <a:p>
            <a:r>
              <a:rPr lang="en-GB" dirty="0"/>
              <a:t>Engineering problem </a:t>
            </a:r>
            <a:r>
              <a:rPr lang="en-GB" sz="2200" dirty="0"/>
              <a:t>(sensitivity studies)</a:t>
            </a:r>
          </a:p>
        </p:txBody>
      </p:sp>
      <p:grpSp>
        <p:nvGrpSpPr>
          <p:cNvPr id="2" name="Group 1">
            <a:extLst>
              <a:ext uri="{FF2B5EF4-FFF2-40B4-BE49-F238E27FC236}">
                <a16:creationId xmlns:a16="http://schemas.microsoft.com/office/drawing/2014/main" id="{CA5D9713-95A3-4695-B5D4-C18077C955AB}"/>
              </a:ext>
            </a:extLst>
          </p:cNvPr>
          <p:cNvGrpSpPr/>
          <p:nvPr/>
        </p:nvGrpSpPr>
        <p:grpSpPr>
          <a:xfrm>
            <a:off x="130631" y="1616529"/>
            <a:ext cx="4373660" cy="3901579"/>
            <a:chOff x="1436252" y="1928812"/>
            <a:chExt cx="2863929" cy="2478953"/>
          </a:xfrm>
        </p:grpSpPr>
        <p:pic>
          <p:nvPicPr>
            <p:cNvPr id="4098" name="Picture 2"/>
            <p:cNvPicPr>
              <a:picLocks noChangeAspect="1" noChangeArrowheads="1"/>
            </p:cNvPicPr>
            <p:nvPr/>
          </p:nvPicPr>
          <p:blipFill>
            <a:blip r:embed="rId3"/>
            <a:srcRect/>
            <a:stretch>
              <a:fillRect/>
            </a:stretch>
          </p:blipFill>
          <p:spPr bwMode="auto">
            <a:xfrm>
              <a:off x="2057757" y="1928812"/>
              <a:ext cx="2242424" cy="2478953"/>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436252" y="1928814"/>
              <a:ext cx="877258" cy="1235219"/>
            </a:xfrm>
            <a:prstGeom prst="rect">
              <a:avLst/>
            </a:prstGeom>
            <a:noFill/>
            <a:ln w="9525">
              <a:noFill/>
              <a:miter lim="800000"/>
              <a:headEnd/>
              <a:tailEnd/>
            </a:ln>
          </p:spPr>
        </p:pic>
      </p:grpSp>
      <p:sp>
        <p:nvSpPr>
          <p:cNvPr id="8" name="TextBox 7"/>
          <p:cNvSpPr txBox="1"/>
          <p:nvPr/>
        </p:nvSpPr>
        <p:spPr>
          <a:xfrm>
            <a:off x="2770640" y="1698842"/>
            <a:ext cx="1657350" cy="300082"/>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Baseline analysis</a:t>
            </a:r>
          </a:p>
        </p:txBody>
      </p:sp>
      <p:grpSp>
        <p:nvGrpSpPr>
          <p:cNvPr id="3" name="Group 2">
            <a:extLst>
              <a:ext uri="{FF2B5EF4-FFF2-40B4-BE49-F238E27FC236}">
                <a16:creationId xmlns:a16="http://schemas.microsoft.com/office/drawing/2014/main" id="{25CCF4BD-9C00-46B8-8F6B-8364DD798CFD}"/>
              </a:ext>
            </a:extLst>
          </p:cNvPr>
          <p:cNvGrpSpPr/>
          <p:nvPr/>
        </p:nvGrpSpPr>
        <p:grpSpPr>
          <a:xfrm>
            <a:off x="5037365" y="1616529"/>
            <a:ext cx="4000499" cy="3901579"/>
            <a:chOff x="4756678" y="3280570"/>
            <a:chExt cx="2554162" cy="2552319"/>
          </a:xfrm>
        </p:grpSpPr>
        <p:pic>
          <p:nvPicPr>
            <p:cNvPr id="4100" name="Picture 4"/>
            <p:cNvPicPr>
              <a:picLocks noChangeAspect="1" noChangeArrowheads="1"/>
            </p:cNvPicPr>
            <p:nvPr/>
          </p:nvPicPr>
          <p:blipFill>
            <a:blip r:embed="rId5"/>
            <a:srcRect/>
            <a:stretch>
              <a:fillRect/>
            </a:stretch>
          </p:blipFill>
          <p:spPr bwMode="auto">
            <a:xfrm>
              <a:off x="5286587" y="3280570"/>
              <a:ext cx="2024253" cy="2552319"/>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4756678" y="3280570"/>
              <a:ext cx="912971" cy="1227440"/>
            </a:xfrm>
            <a:prstGeom prst="rect">
              <a:avLst/>
            </a:prstGeom>
            <a:noFill/>
            <a:ln w="9525">
              <a:noFill/>
              <a:miter lim="800000"/>
              <a:headEnd/>
              <a:tailEnd/>
            </a:ln>
          </p:spPr>
        </p:pic>
      </p:grpSp>
      <p:sp>
        <p:nvSpPr>
          <p:cNvPr id="12" name="Slide Number Placeholder 11">
            <a:extLst>
              <a:ext uri="{FF2B5EF4-FFF2-40B4-BE49-F238E27FC236}">
                <a16:creationId xmlns:a16="http://schemas.microsoft.com/office/drawing/2014/main" id="{14E24567-4A92-43B5-A7AD-7373DBF9A1AA}"/>
              </a:ext>
            </a:extLst>
          </p:cNvPr>
          <p:cNvSpPr>
            <a:spLocks noGrp="1"/>
          </p:cNvSpPr>
          <p:nvPr>
            <p:ph type="sldNum" sz="quarter" idx="12"/>
          </p:nvPr>
        </p:nvSpPr>
        <p:spPr/>
        <p:txBody>
          <a:bodyPr/>
          <a:lstStyle/>
          <a:p>
            <a:fld id="{64A0697F-D92A-44AE-9631-4DF4FB2C44EF}" type="slidenum">
              <a:rPr lang="en-GB" smtClean="0"/>
              <a:pPr/>
              <a:t>65</a:t>
            </a:fld>
            <a:endParaRPr lang="en-GB" dirty="0"/>
          </a:p>
        </p:txBody>
      </p:sp>
      <p:sp>
        <p:nvSpPr>
          <p:cNvPr id="9" name="TextBox 8"/>
          <p:cNvSpPr txBox="1"/>
          <p:nvPr/>
        </p:nvSpPr>
        <p:spPr>
          <a:xfrm>
            <a:off x="7146956" y="1678872"/>
            <a:ext cx="1804988" cy="715581"/>
          </a:xfrm>
          <a:prstGeom prst="rect">
            <a:avLst/>
          </a:prstGeom>
          <a:solidFill>
            <a:schemeClr val="tx1">
              <a:lumMod val="50000"/>
              <a:lumOff val="50000"/>
            </a:schemeClr>
          </a:solidFill>
          <a:ln>
            <a:solidFill>
              <a:srgbClr val="FF0000"/>
            </a:solidFill>
          </a:ln>
        </p:spPr>
        <p:txBody>
          <a:bodyPr wrap="square" rtlCol="0">
            <a:spAutoFit/>
          </a:bodyPr>
          <a:lstStyle/>
          <a:p>
            <a:r>
              <a:rPr lang="en-GB" sz="1350" dirty="0">
                <a:solidFill>
                  <a:schemeClr val="bg1"/>
                </a:solidFill>
                <a:latin typeface="Arial" panose="020B0604020202020204" pitchFamily="34" charset="0"/>
                <a:cs typeface="Arial" panose="020B0604020202020204" pitchFamily="34" charset="0"/>
              </a:rPr>
              <a:t>Increased mesh density by 50% at region of interest</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 </a:t>
            </a:r>
            <a:r>
              <a:rPr lang="en-GB" sz="2200" dirty="0"/>
              <a:t>(validation)</a:t>
            </a:r>
          </a:p>
        </p:txBody>
      </p:sp>
      <p:grpSp>
        <p:nvGrpSpPr>
          <p:cNvPr id="2" name="Group 1">
            <a:extLst>
              <a:ext uri="{FF2B5EF4-FFF2-40B4-BE49-F238E27FC236}">
                <a16:creationId xmlns:a16="http://schemas.microsoft.com/office/drawing/2014/main" id="{45D9ED3B-485E-4F90-A16B-4FB64CB34E56}"/>
              </a:ext>
            </a:extLst>
          </p:cNvPr>
          <p:cNvGrpSpPr/>
          <p:nvPr/>
        </p:nvGrpSpPr>
        <p:grpSpPr>
          <a:xfrm>
            <a:off x="307975" y="1135119"/>
            <a:ext cx="2761796" cy="4824810"/>
            <a:chOff x="1604747" y="1992369"/>
            <a:chExt cx="1611240" cy="3670442"/>
          </a:xfrm>
          <a:noFill/>
        </p:grpSpPr>
        <p:pic>
          <p:nvPicPr>
            <p:cNvPr id="3075" name="Picture 3"/>
            <p:cNvPicPr>
              <a:picLocks noChangeAspect="1" noChangeArrowheads="1"/>
            </p:cNvPicPr>
            <p:nvPr/>
          </p:nvPicPr>
          <p:blipFill>
            <a:blip r:embed="rId3"/>
            <a:srcRect/>
            <a:stretch>
              <a:fillRect/>
            </a:stretch>
          </p:blipFill>
          <p:spPr bwMode="auto">
            <a:xfrm>
              <a:off x="1604747" y="2106690"/>
              <a:ext cx="1611240" cy="3556121"/>
            </a:xfrm>
            <a:prstGeom prst="rect">
              <a:avLst/>
            </a:prstGeom>
            <a:grpFill/>
            <a:ln w="9525">
              <a:solidFill>
                <a:srgbClr val="000000"/>
              </a:solidFill>
              <a:miter lim="800000"/>
              <a:headEnd/>
              <a:tailEnd/>
            </a:ln>
          </p:spPr>
        </p:pic>
        <p:pic>
          <p:nvPicPr>
            <p:cNvPr id="3078" name="Picture 6"/>
            <p:cNvPicPr>
              <a:picLocks noChangeAspect="1" noChangeArrowheads="1"/>
            </p:cNvPicPr>
            <p:nvPr/>
          </p:nvPicPr>
          <p:blipFill>
            <a:blip r:embed="rId4"/>
            <a:srcRect/>
            <a:stretch>
              <a:fillRect/>
            </a:stretch>
          </p:blipFill>
          <p:spPr bwMode="auto">
            <a:xfrm>
              <a:off x="1604748" y="1992369"/>
              <a:ext cx="596894" cy="810647"/>
            </a:xfrm>
            <a:prstGeom prst="rect">
              <a:avLst/>
            </a:prstGeom>
            <a:grpFill/>
            <a:ln w="9525">
              <a:solidFill>
                <a:srgbClr val="000000"/>
              </a:solidFill>
              <a:miter lim="800000"/>
              <a:headEnd/>
              <a:tailEnd/>
            </a:ln>
          </p:spPr>
        </p:pic>
      </p:grpSp>
      <p:pic>
        <p:nvPicPr>
          <p:cNvPr id="3079" name="Picture 7"/>
          <p:cNvPicPr>
            <a:picLocks noChangeAspect="1" noChangeArrowheads="1"/>
          </p:cNvPicPr>
          <p:nvPr/>
        </p:nvPicPr>
        <p:blipFill>
          <a:blip r:embed="rId5"/>
          <a:srcRect/>
          <a:stretch>
            <a:fillRect/>
          </a:stretch>
        </p:blipFill>
        <p:spPr bwMode="auto">
          <a:xfrm>
            <a:off x="3139053" y="1006713"/>
            <a:ext cx="3245420" cy="4953215"/>
          </a:xfrm>
          <a:prstGeom prst="rect">
            <a:avLst/>
          </a:prstGeom>
          <a:noFill/>
          <a:ln w="9525">
            <a:noFill/>
            <a:miter lim="800000"/>
            <a:headEnd/>
            <a:tailEnd/>
          </a:ln>
        </p:spPr>
      </p:pic>
      <p:cxnSp>
        <p:nvCxnSpPr>
          <p:cNvPr id="12" name="Straight Arrow Connector 11"/>
          <p:cNvCxnSpPr/>
          <p:nvPr/>
        </p:nvCxnSpPr>
        <p:spPr>
          <a:xfrm flipH="1">
            <a:off x="1490726" y="1446929"/>
            <a:ext cx="896216" cy="0"/>
          </a:xfrm>
          <a:prstGeom prst="straightConnector1">
            <a:avLst/>
          </a:prstGeom>
          <a:ln w="4762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69005" y="1031478"/>
            <a:ext cx="1363807" cy="292388"/>
          </a:xfrm>
          <a:prstGeom prst="rect">
            <a:avLst/>
          </a:prstGeom>
          <a:solidFill>
            <a:schemeClr val="tx1">
              <a:lumMod val="50000"/>
              <a:lumOff val="50000"/>
            </a:schemeClr>
          </a:solidFill>
          <a:ln>
            <a:solidFill>
              <a:srgbClr val="FF0000"/>
            </a:solidFill>
          </a:ln>
        </p:spPr>
        <p:txBody>
          <a:bodyPr wrap="square" rtlCol="0">
            <a:spAutoFit/>
          </a:bodyPr>
          <a:lstStyle/>
          <a:p>
            <a:r>
              <a:rPr lang="en-GB" sz="1300" dirty="0">
                <a:solidFill>
                  <a:schemeClr val="bg1"/>
                </a:solidFill>
                <a:latin typeface="Arial" panose="020B0604020202020204" pitchFamily="34" charset="0"/>
                <a:cs typeface="Arial" panose="020B0604020202020204" pitchFamily="34" charset="0"/>
              </a:rPr>
              <a:t>Wind loading </a:t>
            </a:r>
          </a:p>
        </p:txBody>
      </p:sp>
      <p:sp>
        <p:nvSpPr>
          <p:cNvPr id="14" name="TextBox 13"/>
          <p:cNvSpPr txBox="1"/>
          <p:nvPr/>
        </p:nvSpPr>
        <p:spPr>
          <a:xfrm>
            <a:off x="4742540" y="4656254"/>
            <a:ext cx="1632223" cy="503578"/>
          </a:xfrm>
          <a:prstGeom prst="rect">
            <a:avLst/>
          </a:prstGeom>
          <a:solidFill>
            <a:schemeClr val="tx1">
              <a:lumMod val="50000"/>
              <a:lumOff val="50000"/>
            </a:schemeClr>
          </a:solidFill>
          <a:ln>
            <a:solidFill>
              <a:srgbClr val="FF0000"/>
            </a:solidFill>
          </a:ln>
        </p:spPr>
        <p:txBody>
          <a:bodyPr wrap="square" rtlCol="0">
            <a:spAutoFit/>
          </a:bodyPr>
          <a:lstStyle/>
          <a:p>
            <a:r>
              <a:rPr lang="en-GB" sz="1300" dirty="0">
                <a:solidFill>
                  <a:schemeClr val="bg1"/>
                </a:solidFill>
                <a:latin typeface="Arial" panose="020B0604020202020204" pitchFamily="34" charset="0"/>
                <a:cs typeface="Arial" panose="020B0604020202020204" pitchFamily="34" charset="0"/>
              </a:rPr>
              <a:t>Contact pressure (CPRESS)</a:t>
            </a:r>
          </a:p>
        </p:txBody>
      </p:sp>
      <p:cxnSp>
        <p:nvCxnSpPr>
          <p:cNvPr id="15" name="Straight Arrow Connector 14"/>
          <p:cNvCxnSpPr>
            <a:cxnSpLocks/>
          </p:cNvCxnSpPr>
          <p:nvPr/>
        </p:nvCxnSpPr>
        <p:spPr>
          <a:xfrm flipH="1" flipV="1">
            <a:off x="5225143" y="3992336"/>
            <a:ext cx="293914" cy="613438"/>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5519057" y="1869621"/>
            <a:ext cx="195943" cy="27361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4CC2ECCD-FEBE-4F86-A918-25898F3FD0F7}"/>
              </a:ext>
            </a:extLst>
          </p:cNvPr>
          <p:cNvSpPr>
            <a:spLocks noGrp="1"/>
          </p:cNvSpPr>
          <p:nvPr>
            <p:ph type="sldNum" sz="quarter" idx="12"/>
          </p:nvPr>
        </p:nvSpPr>
        <p:spPr/>
        <p:txBody>
          <a:bodyPr/>
          <a:lstStyle/>
          <a:p>
            <a:fld id="{64A0697F-D92A-44AE-9631-4DF4FB2C44EF}" type="slidenum">
              <a:rPr lang="en-GB" smtClean="0"/>
              <a:pPr/>
              <a:t>66</a:t>
            </a:fld>
            <a:endParaRPr lang="en-GB" dirty="0"/>
          </a:p>
        </p:txBody>
      </p:sp>
      <p:sp>
        <p:nvSpPr>
          <p:cNvPr id="27" name="Rectangular Callout 6">
            <a:extLst>
              <a:ext uri="{FF2B5EF4-FFF2-40B4-BE49-F238E27FC236}">
                <a16:creationId xmlns:a16="http://schemas.microsoft.com/office/drawing/2014/main" id="{2ADF06AA-84B1-4F07-A796-D5A7F94082E4}"/>
              </a:ext>
            </a:extLst>
          </p:cNvPr>
          <p:cNvSpPr/>
          <p:nvPr/>
        </p:nvSpPr>
        <p:spPr>
          <a:xfrm>
            <a:off x="7064514" y="1232315"/>
            <a:ext cx="1946132" cy="727113"/>
          </a:xfrm>
          <a:prstGeom prst="wedgeRectCallout">
            <a:avLst>
              <a:gd name="adj1" fmla="val -307003"/>
              <a:gd name="adj2" fmla="val -4042"/>
            </a:avLst>
          </a:prstGeom>
          <a:solidFill>
            <a:schemeClr val="tx1"/>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latin typeface="Arial" panose="020B0604020202020204" pitchFamily="34" charset="0"/>
                <a:cs typeface="Arial" panose="020B0604020202020204" pitchFamily="34" charset="0"/>
              </a:rPr>
              <a:t>The deflection of the tower is in the correct direction</a:t>
            </a:r>
          </a:p>
        </p:txBody>
      </p:sp>
      <p:sp>
        <p:nvSpPr>
          <p:cNvPr id="28" name="Rectangular Callout 6">
            <a:extLst>
              <a:ext uri="{FF2B5EF4-FFF2-40B4-BE49-F238E27FC236}">
                <a16:creationId xmlns:a16="http://schemas.microsoft.com/office/drawing/2014/main" id="{3B1B64CC-FA4D-448D-AE8E-AAB94508398F}"/>
              </a:ext>
            </a:extLst>
          </p:cNvPr>
          <p:cNvSpPr/>
          <p:nvPr/>
        </p:nvSpPr>
        <p:spPr>
          <a:xfrm>
            <a:off x="7069958" y="2200718"/>
            <a:ext cx="1940688" cy="877218"/>
          </a:xfrm>
          <a:prstGeom prst="wedgeRectCallout">
            <a:avLst>
              <a:gd name="adj1" fmla="val -115283"/>
              <a:gd name="adj2" fmla="val 105431"/>
            </a:avLst>
          </a:prstGeom>
          <a:solidFill>
            <a:schemeClr val="tx1"/>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latin typeface="Arial" panose="020B0604020202020204" pitchFamily="34" charset="0"/>
                <a:cs typeface="Arial" panose="020B0604020202020204" pitchFamily="34" charset="0"/>
              </a:rPr>
              <a:t>Load transfer through the remedial solution from the transition piece to the monopile</a:t>
            </a:r>
          </a:p>
        </p:txBody>
      </p:sp>
      <p:sp>
        <p:nvSpPr>
          <p:cNvPr id="29" name="Rectangular Callout 6">
            <a:extLst>
              <a:ext uri="{FF2B5EF4-FFF2-40B4-BE49-F238E27FC236}">
                <a16:creationId xmlns:a16="http://schemas.microsoft.com/office/drawing/2014/main" id="{23CFDDA3-22FB-4BB5-8C26-AFE9D9342977}"/>
              </a:ext>
            </a:extLst>
          </p:cNvPr>
          <p:cNvSpPr/>
          <p:nvPr/>
        </p:nvSpPr>
        <p:spPr>
          <a:xfrm>
            <a:off x="7083568" y="3357753"/>
            <a:ext cx="1940688" cy="863183"/>
          </a:xfrm>
          <a:prstGeom prst="wedgeRectCallout">
            <a:avLst>
              <a:gd name="adj1" fmla="val -272200"/>
              <a:gd name="adj2" fmla="val 17468"/>
            </a:avLst>
          </a:prstGeom>
          <a:solidFill>
            <a:schemeClr val="tx1"/>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latin typeface="Arial" panose="020B0604020202020204" pitchFamily="34" charset="0"/>
                <a:cs typeface="Arial" panose="020B0604020202020204" pitchFamily="34" charset="0"/>
              </a:rPr>
              <a:t>The displacement of the transition piece and the monopile (vertical displacement)</a:t>
            </a:r>
          </a:p>
        </p:txBody>
      </p:sp>
      <p:sp>
        <p:nvSpPr>
          <p:cNvPr id="30" name="Rectangular Callout 6">
            <a:extLst>
              <a:ext uri="{FF2B5EF4-FFF2-40B4-BE49-F238E27FC236}">
                <a16:creationId xmlns:a16="http://schemas.microsoft.com/office/drawing/2014/main" id="{F871FC48-7991-4BC3-AACE-F613A56C124F}"/>
              </a:ext>
            </a:extLst>
          </p:cNvPr>
          <p:cNvSpPr/>
          <p:nvPr/>
        </p:nvSpPr>
        <p:spPr>
          <a:xfrm>
            <a:off x="1080564" y="5425908"/>
            <a:ext cx="1940688" cy="863183"/>
          </a:xfrm>
          <a:prstGeom prst="wedgeRectCallout">
            <a:avLst>
              <a:gd name="adj1" fmla="val -29882"/>
              <a:gd name="adj2" fmla="val -428020"/>
            </a:avLst>
          </a:prstGeom>
          <a:solidFill>
            <a:schemeClr val="tx1"/>
          </a:solidFill>
          <a:ln>
            <a:solidFill>
              <a:schemeClr val="tx1"/>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dirty="0">
                <a:latin typeface="Arial" panose="020B0604020202020204" pitchFamily="34" charset="0"/>
                <a:cs typeface="Arial" panose="020B0604020202020204" pitchFamily="34" charset="0"/>
              </a:rPr>
              <a:t>Hand calculation of displacement value to validate the model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normAutofit/>
          </a:bodyPr>
          <a:lstStyle/>
          <a:p>
            <a:r>
              <a:rPr lang="en-GB" sz="2900" dirty="0"/>
              <a:t>Engineering problem </a:t>
            </a:r>
            <a:r>
              <a:rPr lang="en-GB" sz="2200" dirty="0"/>
              <a:t>(validation)</a:t>
            </a:r>
          </a:p>
        </p:txBody>
      </p:sp>
      <p:sp>
        <p:nvSpPr>
          <p:cNvPr id="145" name="Rectangle 3"/>
          <p:cNvSpPr>
            <a:spLocks noGrp="1" noChangeArrowheads="1"/>
          </p:cNvSpPr>
          <p:nvPr>
            <p:ph sz="quarter" idx="13"/>
          </p:nvPr>
        </p:nvSpPr>
        <p:spPr/>
        <p:txBody>
          <a:bodyPr/>
          <a:lstStyle/>
          <a:p>
            <a:r>
              <a:rPr lang="en-GB" dirty="0"/>
              <a:t>In addition to checking for the reasonable behaviour response of the structure, the following calculations were undertaken:</a:t>
            </a:r>
          </a:p>
          <a:p>
            <a:pPr lvl="1"/>
            <a:r>
              <a:rPr lang="en-GB" dirty="0"/>
              <a:t>Comparison of strains of the as-built structural model to strain gauge data – increases confidence in the behaviour of the FEA analysis;</a:t>
            </a:r>
          </a:p>
          <a:p>
            <a:pPr lvl="1"/>
            <a:r>
              <a:rPr lang="en-GB" dirty="0"/>
              <a:t>Comparison of the global stress at the top of the Transition Piece solid section – away from the local effects at remedial solution height level.</a:t>
            </a:r>
          </a:p>
          <a:p>
            <a:pPr lvl="3"/>
            <a:endParaRPr lang="en-GB" dirty="0"/>
          </a:p>
        </p:txBody>
      </p:sp>
      <p:sp>
        <p:nvSpPr>
          <p:cNvPr id="10" name="Slide Number Placeholder 9">
            <a:extLst>
              <a:ext uri="{FF2B5EF4-FFF2-40B4-BE49-F238E27FC236}">
                <a16:creationId xmlns:a16="http://schemas.microsoft.com/office/drawing/2014/main" id="{32059BC3-696C-465A-B8D7-FE931A646025}"/>
              </a:ext>
            </a:extLst>
          </p:cNvPr>
          <p:cNvSpPr>
            <a:spLocks noGrp="1"/>
          </p:cNvSpPr>
          <p:nvPr>
            <p:ph type="sldNum" sz="quarter" idx="12"/>
          </p:nvPr>
        </p:nvSpPr>
        <p:spPr/>
        <p:txBody>
          <a:bodyPr/>
          <a:lstStyle/>
          <a:p>
            <a:fld id="{64A0697F-D92A-44AE-9631-4DF4FB2C44EF}" type="slidenum">
              <a:rPr lang="en-GB" smtClean="0"/>
              <a:pPr/>
              <a:t>67</a:t>
            </a:fld>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6"/>
          <p:cNvSpPr>
            <a:spLocks noGrp="1" noChangeArrowheads="1"/>
          </p:cNvSpPr>
          <p:nvPr>
            <p:ph type="title"/>
          </p:nvPr>
        </p:nvSpPr>
        <p:spPr/>
        <p:txBody>
          <a:bodyPr/>
          <a:lstStyle/>
          <a:p>
            <a:r>
              <a:rPr lang="en-GB" dirty="0"/>
              <a:t>Analysis type</a:t>
            </a:r>
          </a:p>
        </p:txBody>
      </p:sp>
      <p:sp>
        <p:nvSpPr>
          <p:cNvPr id="145" name="Rectangle 3"/>
          <p:cNvSpPr>
            <a:spLocks noGrp="1" noChangeArrowheads="1"/>
          </p:cNvSpPr>
          <p:nvPr>
            <p:ph sz="quarter" idx="13"/>
          </p:nvPr>
        </p:nvSpPr>
        <p:spPr>
          <a:xfrm>
            <a:off x="307975" y="1108953"/>
            <a:ext cx="8543178" cy="4927281"/>
          </a:xfrm>
        </p:spPr>
        <p:txBody>
          <a:bodyPr>
            <a:normAutofit fontScale="70000" lnSpcReduction="20000"/>
          </a:bodyPr>
          <a:lstStyle/>
          <a:p>
            <a:pPr marL="350837" indent="-342900"/>
            <a:r>
              <a:rPr lang="en-GB" dirty="0"/>
              <a:t>Linear static analysis</a:t>
            </a:r>
          </a:p>
          <a:p>
            <a:pPr marL="350837" indent="-342900"/>
            <a:r>
              <a:rPr lang="en-GB" dirty="0"/>
              <a:t>Non-linear analysis</a:t>
            </a:r>
          </a:p>
          <a:p>
            <a:pPr marL="800100" lvl="1" indent="-342900"/>
            <a:r>
              <a:rPr lang="en-GB" dirty="0"/>
              <a:t>Geometric nonlinearity</a:t>
            </a:r>
          </a:p>
          <a:p>
            <a:pPr marL="800100" lvl="1" indent="-342900"/>
            <a:r>
              <a:rPr lang="en-GB" dirty="0"/>
              <a:t>Material nonlinearity</a:t>
            </a:r>
          </a:p>
          <a:p>
            <a:pPr marL="800100" lvl="1" indent="-342900"/>
            <a:r>
              <a:rPr lang="en-GB" dirty="0"/>
              <a:t>Contact </a:t>
            </a:r>
          </a:p>
          <a:p>
            <a:pPr marL="350837" indent="-342900"/>
            <a:r>
              <a:rPr lang="en-GB" dirty="0"/>
              <a:t>Dynamic analysis</a:t>
            </a:r>
          </a:p>
          <a:p>
            <a:pPr marL="350837" indent="-342900"/>
            <a:r>
              <a:rPr lang="en-GB" dirty="0"/>
              <a:t>Buckling analysis</a:t>
            </a:r>
          </a:p>
          <a:p>
            <a:pPr marL="350837" indent="-342900"/>
            <a:r>
              <a:rPr lang="en-GB" dirty="0"/>
              <a:t>Thermal analysis</a:t>
            </a:r>
          </a:p>
          <a:p>
            <a:pPr marL="350837" indent="-342900"/>
            <a:r>
              <a:rPr lang="en-GB" dirty="0"/>
              <a:t>Fatigue analysis</a:t>
            </a:r>
          </a:p>
          <a:p>
            <a:pPr marL="350837" indent="-342900"/>
            <a:r>
              <a:rPr lang="en-GB" dirty="0"/>
              <a:t>Optimisation</a:t>
            </a:r>
          </a:p>
          <a:p>
            <a:pPr marL="350837" indent="-342900"/>
            <a:r>
              <a:rPr lang="en-GB" dirty="0"/>
              <a:t>CFD analysis</a:t>
            </a:r>
          </a:p>
          <a:p>
            <a:pPr marL="350837" indent="-342900"/>
            <a:r>
              <a:rPr lang="en-GB" dirty="0"/>
              <a:t>Crash analysis</a:t>
            </a:r>
          </a:p>
          <a:p>
            <a:pPr marL="350837" indent="-342900"/>
            <a:r>
              <a:rPr lang="en-GB" dirty="0"/>
              <a:t>NVH analysis (Noise Vibration and Harshness)</a:t>
            </a:r>
          </a:p>
        </p:txBody>
      </p:sp>
      <p:pic>
        <p:nvPicPr>
          <p:cNvPr id="121858" name="Picture 2" descr="Static Simulation Services"/>
          <p:cNvPicPr>
            <a:picLocks noChangeAspect="1" noChangeArrowheads="1"/>
          </p:cNvPicPr>
          <p:nvPr/>
        </p:nvPicPr>
        <p:blipFill>
          <a:blip r:embed="rId3"/>
          <a:srcRect/>
          <a:stretch>
            <a:fillRect/>
          </a:stretch>
        </p:blipFill>
        <p:spPr bwMode="auto">
          <a:xfrm>
            <a:off x="3808493" y="1190854"/>
            <a:ext cx="2243613" cy="2021106"/>
          </a:xfrm>
          <a:prstGeom prst="rect">
            <a:avLst/>
          </a:prstGeom>
          <a:noFill/>
        </p:spPr>
      </p:pic>
      <p:pic>
        <p:nvPicPr>
          <p:cNvPr id="121860" name="Picture 4" descr="http://ravensracing.files.wordpress.com/2013/02/buckling.png"/>
          <p:cNvPicPr>
            <a:picLocks noChangeAspect="1" noChangeArrowheads="1"/>
          </p:cNvPicPr>
          <p:nvPr/>
        </p:nvPicPr>
        <p:blipFill>
          <a:blip r:embed="rId4"/>
          <a:srcRect l="30614"/>
          <a:stretch>
            <a:fillRect/>
          </a:stretch>
        </p:blipFill>
        <p:spPr bwMode="auto">
          <a:xfrm>
            <a:off x="6182423" y="1190854"/>
            <a:ext cx="2538412" cy="2021106"/>
          </a:xfrm>
          <a:prstGeom prst="rect">
            <a:avLst/>
          </a:prstGeom>
          <a:noFill/>
        </p:spPr>
      </p:pic>
      <p:pic>
        <p:nvPicPr>
          <p:cNvPr id="121862" name="Picture 6"/>
          <p:cNvPicPr>
            <a:picLocks noChangeAspect="1" noChangeArrowheads="1"/>
          </p:cNvPicPr>
          <p:nvPr/>
        </p:nvPicPr>
        <p:blipFill>
          <a:blip r:embed="rId5"/>
          <a:srcRect/>
          <a:stretch>
            <a:fillRect/>
          </a:stretch>
        </p:blipFill>
        <p:spPr bwMode="auto">
          <a:xfrm>
            <a:off x="6196924" y="3293861"/>
            <a:ext cx="2538412" cy="2021106"/>
          </a:xfrm>
          <a:prstGeom prst="rect">
            <a:avLst/>
          </a:prstGeom>
          <a:noFill/>
          <a:ln w="9525">
            <a:noFill/>
            <a:miter lim="800000"/>
            <a:headEnd/>
            <a:tailEnd/>
          </a:ln>
        </p:spPr>
      </p:pic>
      <p:sp>
        <p:nvSpPr>
          <p:cNvPr id="10" name="Slide Number Placeholder 9">
            <a:extLst>
              <a:ext uri="{FF2B5EF4-FFF2-40B4-BE49-F238E27FC236}">
                <a16:creationId xmlns:a16="http://schemas.microsoft.com/office/drawing/2014/main" id="{0529A884-0D2D-4E7D-91E5-221553614651}"/>
              </a:ext>
            </a:extLst>
          </p:cNvPr>
          <p:cNvSpPr>
            <a:spLocks noGrp="1"/>
          </p:cNvSpPr>
          <p:nvPr>
            <p:ph type="sldNum" sz="quarter" idx="12"/>
          </p:nvPr>
        </p:nvSpPr>
        <p:spPr/>
        <p:txBody>
          <a:bodyPr/>
          <a:lstStyle/>
          <a:p>
            <a:fld id="{64A0697F-D92A-44AE-9631-4DF4FB2C44EF}" type="slidenum">
              <a:rPr lang="en-GB" smtClean="0"/>
              <a:pPr/>
              <a:t>7</a:t>
            </a:fld>
            <a:endParaRPr lang="en-GB"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3475-9CB0-4449-8F42-83512E4D92D9}"/>
              </a:ext>
            </a:extLst>
          </p:cNvPr>
          <p:cNvSpPr>
            <a:spLocks noGrp="1"/>
          </p:cNvSpPr>
          <p:nvPr>
            <p:ph type="title"/>
          </p:nvPr>
        </p:nvSpPr>
        <p:spPr/>
        <p:txBody>
          <a:bodyPr/>
          <a:lstStyle/>
          <a:p>
            <a:r>
              <a:rPr lang="en-GB" dirty="0"/>
              <a:t>Analysis type</a:t>
            </a:r>
          </a:p>
        </p:txBody>
      </p:sp>
      <p:sp>
        <p:nvSpPr>
          <p:cNvPr id="3" name="Slide Number Placeholder 2">
            <a:extLst>
              <a:ext uri="{FF2B5EF4-FFF2-40B4-BE49-F238E27FC236}">
                <a16:creationId xmlns:a16="http://schemas.microsoft.com/office/drawing/2014/main" id="{AA601219-A153-4BCF-8455-372B823DCA38}"/>
              </a:ext>
            </a:extLst>
          </p:cNvPr>
          <p:cNvSpPr>
            <a:spLocks noGrp="1"/>
          </p:cNvSpPr>
          <p:nvPr>
            <p:ph type="sldNum" sz="quarter" idx="12"/>
          </p:nvPr>
        </p:nvSpPr>
        <p:spPr/>
        <p:txBody>
          <a:bodyPr/>
          <a:lstStyle/>
          <a:p>
            <a:fld id="{64A0697F-D92A-44AE-9631-4DF4FB2C44EF}" type="slidenum">
              <a:rPr lang="en-GB" smtClean="0"/>
              <a:pPr/>
              <a:t>8</a:t>
            </a:fld>
            <a:endParaRPr lang="en-GB" dirty="0"/>
          </a:p>
        </p:txBody>
      </p:sp>
      <p:sp>
        <p:nvSpPr>
          <p:cNvPr id="4" name="Content Placeholder 3">
            <a:extLst>
              <a:ext uri="{FF2B5EF4-FFF2-40B4-BE49-F238E27FC236}">
                <a16:creationId xmlns:a16="http://schemas.microsoft.com/office/drawing/2014/main" id="{5F49A93F-4919-44F2-AA83-E1784EF23F7F}"/>
              </a:ext>
            </a:extLst>
          </p:cNvPr>
          <p:cNvSpPr>
            <a:spLocks noGrp="1"/>
          </p:cNvSpPr>
          <p:nvPr>
            <p:ph sz="quarter" idx="13"/>
          </p:nvPr>
        </p:nvSpPr>
        <p:spPr>
          <a:xfrm>
            <a:off x="307975" y="1436447"/>
            <a:ext cx="3887886" cy="4599787"/>
          </a:xfrm>
        </p:spPr>
        <p:txBody>
          <a:bodyPr>
            <a:normAutofit lnSpcReduction="10000"/>
          </a:bodyPr>
          <a:lstStyle/>
          <a:p>
            <a:r>
              <a:rPr lang="en-GB" dirty="0"/>
              <a:t>Linear</a:t>
            </a:r>
          </a:p>
          <a:p>
            <a:pPr lvl="1"/>
            <a:r>
              <a:rPr lang="en-GB" sz="2300" dirty="0"/>
              <a:t>Linear means straight line;</a:t>
            </a:r>
          </a:p>
          <a:p>
            <a:pPr lvl="1"/>
            <a:r>
              <a:rPr lang="en-GB" sz="2300" dirty="0"/>
              <a:t>The FE solver will therefore always follow a straight line from base to deformed state;</a:t>
            </a:r>
          </a:p>
          <a:p>
            <a:pPr lvl="1"/>
            <a:r>
              <a:rPr lang="en-GB" sz="2300" dirty="0"/>
              <a:t>An example in terms of linear material behaviour, </a:t>
            </a:r>
            <a:r>
              <a:rPr lang="en-GB" sz="2300" b="1" dirty="0"/>
              <a:t>σ =ε E.</a:t>
            </a:r>
            <a:r>
              <a:rPr lang="en-GB" dirty="0"/>
              <a:t> </a:t>
            </a:r>
          </a:p>
        </p:txBody>
      </p:sp>
      <p:pic>
        <p:nvPicPr>
          <p:cNvPr id="7" name="Picture 4" descr="http://www.cyberphysics.co.uk/graphics/graphs/stress_strain2.gif"/>
          <p:cNvPicPr>
            <a:picLocks noChangeAspect="1" noChangeArrowheads="1"/>
          </p:cNvPicPr>
          <p:nvPr/>
        </p:nvPicPr>
        <p:blipFill>
          <a:blip r:embed="rId2"/>
          <a:srcRect/>
          <a:stretch>
            <a:fillRect/>
          </a:stretch>
        </p:blipFill>
        <p:spPr bwMode="auto">
          <a:xfrm>
            <a:off x="4323827" y="1436447"/>
            <a:ext cx="4473721" cy="3014620"/>
          </a:xfrm>
          <a:prstGeom prst="rect">
            <a:avLst/>
          </a:prstGeom>
          <a:noFill/>
        </p:spPr>
      </p:pic>
    </p:spTree>
    <p:extLst>
      <p:ext uri="{BB962C8B-B14F-4D97-AF65-F5344CB8AC3E}">
        <p14:creationId xmlns:p14="http://schemas.microsoft.com/office/powerpoint/2010/main" val="19109897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2F35-4B36-4F27-9A80-F8A704399787}"/>
              </a:ext>
            </a:extLst>
          </p:cNvPr>
          <p:cNvSpPr>
            <a:spLocks noGrp="1"/>
          </p:cNvSpPr>
          <p:nvPr>
            <p:ph type="title"/>
          </p:nvPr>
        </p:nvSpPr>
        <p:spPr/>
        <p:txBody>
          <a:bodyPr/>
          <a:lstStyle/>
          <a:p>
            <a:r>
              <a:rPr lang="en-GB" dirty="0"/>
              <a:t>Analysis type</a:t>
            </a:r>
          </a:p>
        </p:txBody>
      </p:sp>
      <p:sp>
        <p:nvSpPr>
          <p:cNvPr id="3" name="Slide Number Placeholder 2">
            <a:extLst>
              <a:ext uri="{FF2B5EF4-FFF2-40B4-BE49-F238E27FC236}">
                <a16:creationId xmlns:a16="http://schemas.microsoft.com/office/drawing/2014/main" id="{C810AA5D-0821-4E63-831E-B49E50BD2EF3}"/>
              </a:ext>
            </a:extLst>
          </p:cNvPr>
          <p:cNvSpPr>
            <a:spLocks noGrp="1"/>
          </p:cNvSpPr>
          <p:nvPr>
            <p:ph type="sldNum" sz="quarter" idx="12"/>
          </p:nvPr>
        </p:nvSpPr>
        <p:spPr/>
        <p:txBody>
          <a:bodyPr/>
          <a:lstStyle/>
          <a:p>
            <a:fld id="{64A0697F-D92A-44AE-9631-4DF4FB2C44EF}" type="slidenum">
              <a:rPr lang="en-GB" smtClean="0"/>
              <a:pPr/>
              <a:t>9</a:t>
            </a:fld>
            <a:endParaRPr lang="en-GB" dirty="0"/>
          </a:p>
        </p:txBody>
      </p:sp>
      <p:sp>
        <p:nvSpPr>
          <p:cNvPr id="4" name="Content Placeholder 3">
            <a:extLst>
              <a:ext uri="{FF2B5EF4-FFF2-40B4-BE49-F238E27FC236}">
                <a16:creationId xmlns:a16="http://schemas.microsoft.com/office/drawing/2014/main" id="{BB167AD5-0E34-4055-BCEC-5225BFAD2106}"/>
              </a:ext>
            </a:extLst>
          </p:cNvPr>
          <p:cNvSpPr>
            <a:spLocks noGrp="1"/>
          </p:cNvSpPr>
          <p:nvPr>
            <p:ph sz="quarter" idx="13"/>
          </p:nvPr>
        </p:nvSpPr>
        <p:spPr>
          <a:xfrm>
            <a:off x="307975" y="1436447"/>
            <a:ext cx="4601251" cy="4599787"/>
          </a:xfrm>
        </p:spPr>
        <p:txBody>
          <a:bodyPr>
            <a:normAutofit lnSpcReduction="10000"/>
          </a:bodyPr>
          <a:lstStyle/>
          <a:p>
            <a:r>
              <a:rPr lang="en-GB" dirty="0"/>
              <a:t>Static </a:t>
            </a:r>
          </a:p>
          <a:p>
            <a:pPr lvl="1"/>
            <a:r>
              <a:rPr lang="en-GB" dirty="0"/>
              <a:t>There is no variation of force with respect to time;</a:t>
            </a:r>
          </a:p>
          <a:p>
            <a:pPr lvl="1"/>
            <a:r>
              <a:rPr lang="en-GB" dirty="0"/>
              <a:t>Equilibrium condition is valid;</a:t>
            </a:r>
          </a:p>
          <a:p>
            <a:pPr lvl="1"/>
            <a:endParaRPr lang="en-GB" dirty="0"/>
          </a:p>
          <a:p>
            <a:pPr lvl="1"/>
            <a:endParaRPr lang="en-GB" dirty="0"/>
          </a:p>
          <a:p>
            <a:pPr lvl="1"/>
            <a:endParaRPr lang="en-GB" dirty="0"/>
          </a:p>
          <a:p>
            <a:pPr lvl="1"/>
            <a:endParaRPr lang="en-GB" dirty="0"/>
          </a:p>
          <a:p>
            <a:pPr lvl="1"/>
            <a:r>
              <a:rPr lang="en-GB" dirty="0"/>
              <a:t>FEA solves the opposite equation (non of the matrices are time dependant).</a:t>
            </a:r>
          </a:p>
        </p:txBody>
      </p:sp>
      <p:pic>
        <p:nvPicPr>
          <p:cNvPr id="5" name="Picture 4">
            <a:extLst>
              <a:ext uri="{FF2B5EF4-FFF2-40B4-BE49-F238E27FC236}">
                <a16:creationId xmlns:a16="http://schemas.microsoft.com/office/drawing/2014/main" id="{D117B500-0353-4510-8220-31974839E607}"/>
              </a:ext>
            </a:extLst>
          </p:cNvPr>
          <p:cNvPicPr>
            <a:picLocks noChangeAspect="1"/>
          </p:cNvPicPr>
          <p:nvPr/>
        </p:nvPicPr>
        <p:blipFill rotWithShape="1">
          <a:blip r:embed="rId2"/>
          <a:srcRect l="41251" r="-1"/>
          <a:stretch/>
        </p:blipFill>
        <p:spPr>
          <a:xfrm>
            <a:off x="5229516" y="1614892"/>
            <a:ext cx="3734403" cy="2865997"/>
          </a:xfrm>
          <a:prstGeom prst="rect">
            <a:avLst/>
          </a:prstGeom>
          <a:ln>
            <a:solidFill>
              <a:schemeClr val="tx1"/>
            </a:solidFill>
          </a:ln>
        </p:spPr>
      </p:pic>
      <p:graphicFrame>
        <p:nvGraphicFramePr>
          <p:cNvPr id="6" name="Object 5">
            <a:extLst>
              <a:ext uri="{FF2B5EF4-FFF2-40B4-BE49-F238E27FC236}">
                <a16:creationId xmlns:a16="http://schemas.microsoft.com/office/drawing/2014/main" id="{2D213AE4-FB35-4CA1-8A27-9F9DE31F6FA3}"/>
              </a:ext>
            </a:extLst>
          </p:cNvPr>
          <p:cNvGraphicFramePr>
            <a:graphicFrameLocks noChangeAspect="1"/>
          </p:cNvGraphicFramePr>
          <p:nvPr>
            <p:extLst>
              <p:ext uri="{D42A27DB-BD31-4B8C-83A1-F6EECF244321}">
                <p14:modId xmlns:p14="http://schemas.microsoft.com/office/powerpoint/2010/main" val="2564380846"/>
              </p:ext>
            </p:extLst>
          </p:nvPr>
        </p:nvGraphicFramePr>
        <p:xfrm>
          <a:off x="1277295" y="2987124"/>
          <a:ext cx="1349172" cy="1742681"/>
        </p:xfrm>
        <a:graphic>
          <a:graphicData uri="http://schemas.openxmlformats.org/presentationml/2006/ole">
            <mc:AlternateContent xmlns:mc="http://schemas.openxmlformats.org/markup-compatibility/2006">
              <mc:Choice xmlns:v="urn:schemas-microsoft-com:vml" Requires="v">
                <p:oleObj name="Equation" r:id="rId3" imgW="609480" imgH="787320" progId="Equation.DSMT4">
                  <p:embed/>
                </p:oleObj>
              </mc:Choice>
              <mc:Fallback>
                <p:oleObj name="Equation" r:id="rId3" imgW="609480" imgH="787320" progId="Equation.DSMT4">
                  <p:embed/>
                  <p:pic>
                    <p:nvPicPr>
                      <p:cNvPr id="0" name=""/>
                      <p:cNvPicPr/>
                      <p:nvPr/>
                    </p:nvPicPr>
                    <p:blipFill>
                      <a:blip r:embed="rId4"/>
                      <a:stretch>
                        <a:fillRect/>
                      </a:stretch>
                    </p:blipFill>
                    <p:spPr>
                      <a:xfrm>
                        <a:off x="1277295" y="2987124"/>
                        <a:ext cx="1349172" cy="1742681"/>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5A9B858-F195-4F7C-A856-136DCE7B60B4}"/>
              </a:ext>
            </a:extLst>
          </p:cNvPr>
          <p:cNvGraphicFramePr>
            <a:graphicFrameLocks noChangeAspect="1"/>
          </p:cNvGraphicFramePr>
          <p:nvPr>
            <p:extLst>
              <p:ext uri="{D42A27DB-BD31-4B8C-83A1-F6EECF244321}">
                <p14:modId xmlns:p14="http://schemas.microsoft.com/office/powerpoint/2010/main" val="2607277206"/>
              </p:ext>
            </p:extLst>
          </p:nvPr>
        </p:nvGraphicFramePr>
        <p:xfrm>
          <a:off x="2916238" y="2987721"/>
          <a:ext cx="1489075" cy="1741487"/>
        </p:xfrm>
        <a:graphic>
          <a:graphicData uri="http://schemas.openxmlformats.org/presentationml/2006/ole">
            <mc:AlternateContent xmlns:mc="http://schemas.openxmlformats.org/markup-compatibility/2006">
              <mc:Choice xmlns:v="urn:schemas-microsoft-com:vml" Requires="v">
                <p:oleObj name="Equation" r:id="rId5" imgW="672840" imgH="787320" progId="Equation.DSMT4">
                  <p:embed/>
                </p:oleObj>
              </mc:Choice>
              <mc:Fallback>
                <p:oleObj name="Equation" r:id="rId5" imgW="672840" imgH="787320" progId="Equation.DSMT4">
                  <p:embed/>
                  <p:pic>
                    <p:nvPicPr>
                      <p:cNvPr id="6" name="Object 5">
                        <a:extLst>
                          <a:ext uri="{FF2B5EF4-FFF2-40B4-BE49-F238E27FC236}">
                            <a16:creationId xmlns:a16="http://schemas.microsoft.com/office/drawing/2014/main" id="{2D213AE4-FB35-4CA1-8A27-9F9DE31F6FA3}"/>
                          </a:ext>
                        </a:extLst>
                      </p:cNvPr>
                      <p:cNvPicPr/>
                      <p:nvPr/>
                    </p:nvPicPr>
                    <p:blipFill>
                      <a:blip r:embed="rId6"/>
                      <a:stretch>
                        <a:fillRect/>
                      </a:stretch>
                    </p:blipFill>
                    <p:spPr>
                      <a:xfrm>
                        <a:off x="2916238" y="2987721"/>
                        <a:ext cx="1489075" cy="174148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ADB9E76-C637-4010-B67D-77964B332595}"/>
              </a:ext>
            </a:extLst>
          </p:cNvPr>
          <p:cNvGraphicFramePr>
            <a:graphicFrameLocks noChangeAspect="1"/>
          </p:cNvGraphicFramePr>
          <p:nvPr>
            <p:extLst>
              <p:ext uri="{D42A27DB-BD31-4B8C-83A1-F6EECF244321}">
                <p14:modId xmlns:p14="http://schemas.microsoft.com/office/powerpoint/2010/main" val="2438646576"/>
              </p:ext>
            </p:extLst>
          </p:nvPr>
        </p:nvGraphicFramePr>
        <p:xfrm>
          <a:off x="6448425" y="1651405"/>
          <a:ext cx="1516063" cy="392113"/>
        </p:xfrm>
        <a:graphic>
          <a:graphicData uri="http://schemas.openxmlformats.org/presentationml/2006/ole">
            <mc:AlternateContent xmlns:mc="http://schemas.openxmlformats.org/markup-compatibility/2006">
              <mc:Choice xmlns:v="urn:schemas-microsoft-com:vml" Requires="v">
                <p:oleObj name="Equation" r:id="rId7" imgW="685800" imgH="177480" progId="Equation.DSMT4">
                  <p:embed/>
                </p:oleObj>
              </mc:Choice>
              <mc:Fallback>
                <p:oleObj name="Equation" r:id="rId7" imgW="685800" imgH="177480" progId="Equation.DSMT4">
                  <p:embed/>
                  <p:pic>
                    <p:nvPicPr>
                      <p:cNvPr id="7" name="Object 6">
                        <a:extLst>
                          <a:ext uri="{FF2B5EF4-FFF2-40B4-BE49-F238E27FC236}">
                            <a16:creationId xmlns:a16="http://schemas.microsoft.com/office/drawing/2014/main" id="{E5A9B858-F195-4F7C-A856-136DCE7B60B4}"/>
                          </a:ext>
                        </a:extLst>
                      </p:cNvPr>
                      <p:cNvPicPr/>
                      <p:nvPr/>
                    </p:nvPicPr>
                    <p:blipFill>
                      <a:blip r:embed="rId8"/>
                      <a:stretch>
                        <a:fillRect/>
                      </a:stretch>
                    </p:blipFill>
                    <p:spPr>
                      <a:xfrm>
                        <a:off x="6448425" y="1651405"/>
                        <a:ext cx="1516063" cy="3921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0CAAF6B0-C2AA-414A-9C35-7A8A11757947}"/>
              </a:ext>
            </a:extLst>
          </p:cNvPr>
          <p:cNvGraphicFramePr>
            <a:graphicFrameLocks noChangeAspect="1"/>
          </p:cNvGraphicFramePr>
          <p:nvPr>
            <p:extLst>
              <p:ext uri="{D42A27DB-BD31-4B8C-83A1-F6EECF244321}">
                <p14:modId xmlns:p14="http://schemas.microsoft.com/office/powerpoint/2010/main" val="4205610480"/>
              </p:ext>
            </p:extLst>
          </p:nvPr>
        </p:nvGraphicFramePr>
        <p:xfrm>
          <a:off x="5366831" y="5328498"/>
          <a:ext cx="1152525" cy="365125"/>
        </p:xfrm>
        <a:graphic>
          <a:graphicData uri="http://schemas.openxmlformats.org/presentationml/2006/ole">
            <mc:AlternateContent xmlns:mc="http://schemas.openxmlformats.org/markup-compatibility/2006">
              <mc:Choice xmlns:v="urn:schemas-microsoft-com:vml" Requires="v">
                <p:oleObj name="Equation" r:id="rId9" imgW="520560" imgH="164880" progId="Equation.DSMT4">
                  <p:embed/>
                </p:oleObj>
              </mc:Choice>
              <mc:Fallback>
                <p:oleObj name="Equation" r:id="rId9" imgW="520560" imgH="164880" progId="Equation.DSMT4">
                  <p:embed/>
                  <p:pic>
                    <p:nvPicPr>
                      <p:cNvPr id="6" name="Object 5">
                        <a:extLst>
                          <a:ext uri="{FF2B5EF4-FFF2-40B4-BE49-F238E27FC236}">
                            <a16:creationId xmlns:a16="http://schemas.microsoft.com/office/drawing/2014/main" id="{2D213AE4-FB35-4CA1-8A27-9F9DE31F6FA3}"/>
                          </a:ext>
                        </a:extLst>
                      </p:cNvPr>
                      <p:cNvPicPr/>
                      <p:nvPr/>
                    </p:nvPicPr>
                    <p:blipFill>
                      <a:blip r:embed="rId10"/>
                      <a:stretch>
                        <a:fillRect/>
                      </a:stretch>
                    </p:blipFill>
                    <p:spPr>
                      <a:xfrm>
                        <a:off x="5366831" y="5328498"/>
                        <a:ext cx="1152525" cy="365125"/>
                      </a:xfrm>
                      <a:prstGeom prst="rect">
                        <a:avLst/>
                      </a:prstGeom>
                    </p:spPr>
                  </p:pic>
                </p:oleObj>
              </mc:Fallback>
            </mc:AlternateContent>
          </a:graphicData>
        </a:graphic>
      </p:graphicFrame>
    </p:spTree>
    <p:extLst>
      <p:ext uri="{BB962C8B-B14F-4D97-AF65-F5344CB8AC3E}">
        <p14:creationId xmlns:p14="http://schemas.microsoft.com/office/powerpoint/2010/main" val="35777132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404&quot;&gt;&lt;object type=&quot;3&quot; unique_id=&quot;10405&quot;&gt;&lt;property id=&quot;20148&quot; value=&quot;5&quot;/&gt;&lt;property id=&quot;20300&quot; value=&quot;Slide 1&quot;/&gt;&lt;property id=&quot;20307&quot; value=&quot;256&quot;/&gt;&lt;/object&gt;&lt;object type=&quot;3&quot; unique_id=&quot;10406&quot;&gt;&lt;property id=&quot;20148&quot; value=&quot;5&quot;/&gt;&lt;property id=&quot;20300&quot; value=&quot;Slide 2&quot;/&gt;&lt;property id=&quot;20307&quot; value=&quot;315&quot;/&gt;&lt;/object&gt;&lt;object type=&quot;3&quot; unique_id=&quot;10407&quot;&gt;&lt;property id=&quot;20148&quot; value=&quot;5&quot;/&gt;&lt;property id=&quot;20300&quot; value=&quot;Slide 3&quot;/&gt;&lt;property id=&quot;20307&quot; value=&quot;316&quot;/&gt;&lt;/object&gt;&lt;object type=&quot;3&quot; unique_id=&quot;10408&quot;&gt;&lt;property id=&quot;20148&quot; value=&quot;5&quot;/&gt;&lt;property id=&quot;20300&quot; value=&quot;Slide 4&quot;/&gt;&lt;property id=&quot;20307&quot; value=&quot;317&quot;/&gt;&lt;/object&gt;&lt;object type=&quot;3&quot; unique_id=&quot;10409&quot;&gt;&lt;property id=&quot;20148&quot; value=&quot;5&quot;/&gt;&lt;property id=&quot;20300&quot; value=&quot;Slide 5&quot;/&gt;&lt;property id=&quot;20307&quot; value=&quot;257&quot;/&gt;&lt;/object&gt;&lt;object type=&quot;3&quot; unique_id=&quot;10410&quot;&gt;&lt;property id=&quot;20148&quot; value=&quot;5&quot;/&gt;&lt;property id=&quot;20300&quot; value=&quot;Slide 6&quot;/&gt;&lt;property id=&quot;20307&quot; value=&quot;318&quot;/&gt;&lt;/object&gt;&lt;object type=&quot;3&quot; unique_id=&quot;10411&quot;&gt;&lt;property id=&quot;20148&quot; value=&quot;5&quot;/&gt;&lt;property id=&quot;20300&quot; value=&quot;Slide 7&quot;/&gt;&lt;property id=&quot;20307&quot; value=&quot;319&quot;/&gt;&lt;/object&gt;&lt;object type=&quot;3&quot; unique_id=&quot;10412&quot;&gt;&lt;property id=&quot;20148&quot; value=&quot;5&quot;/&gt;&lt;property id=&quot;20300&quot; value=&quot;Slide 8&quot;/&gt;&lt;property id=&quot;20307&quot; value=&quot;320&quot;/&gt;&lt;/object&gt;&lt;object type=&quot;3&quot; unique_id=&quot;10413&quot;&gt;&lt;property id=&quot;20148&quot; value=&quot;5&quot;/&gt;&lt;property id=&quot;20300&quot; value=&quot;Slide 9 - &amp;quot;General PowerPoint guidelines&amp;quot;&quot;/&gt;&lt;property id=&quot;20307&quot; value=&quot;259&quot;/&gt;&lt;/object&gt;&lt;object type=&quot;3&quot; unique_id=&quot;10414&quot;&gt;&lt;property id=&quot;20148&quot; value=&quot;5&quot;/&gt;&lt;property id=&quot;20300&quot; value=&quot;Slide 10 - &amp;quot;Using bullets and text in a projected presentation&amp;quot;&quot;/&gt;&lt;property id=&quot;20307&quot; value=&quot;260&quot;/&gt;&lt;/object&gt;&lt;object type=&quot;3&quot; unique_id=&quot;10415&quot;&gt;&lt;property id=&quot;20148&quot; value=&quot;5&quot;/&gt;&lt;property id=&quot;20300&quot; value=&quot;Slide 11 - &amp;quot;Using colour…&amp;quot;&quot;/&gt;&lt;property id=&quot;20307&quot; value=&quot;261&quot;/&gt;&lt;/object&gt;&lt;object type=&quot;3&quot; unique_id=&quot;10416&quot;&gt;&lt;property id=&quot;20148&quot; value=&quot;5&quot;/&gt;&lt;property id=&quot;20300&quot; value=&quot;Slide 12 - &amp;quot;Example slide&amp;quot;&quot;/&gt;&lt;property id=&quot;20307&quot; value=&quot;264&quot;/&gt;&lt;/object&gt;&lt;object type=&quot;3&quot; unique_id=&quot;10417&quot;&gt;&lt;property id=&quot;20148&quot; value=&quot;5&quot;/&gt;&lt;property id=&quot;20300&quot; value=&quot;Slide 13 - &amp;quot;Example block text&amp;quot;&quot;/&gt;&lt;property id=&quot;20307&quot; value=&quot;265&quot;/&gt;&lt;/object&gt;&lt;object type=&quot;3&quot; unique_id=&quot;10418&quot;&gt;&lt;property id=&quot;20148&quot; value=&quot;5&quot;/&gt;&lt;property id=&quot;20300&quot; value=&quot;Slide 14 - &amp;quot;Example 2 columns&amp;quot;&quot;/&gt;&lt;property id=&quot;20307&quot; value=&quot;266&quot;/&gt;&lt;/object&gt;&lt;object type=&quot;3&quot; unique_id=&quot;10419&quot;&gt;&lt;property id=&quot;20148&quot; value=&quot;5&quot;/&gt;&lt;property id=&quot;20300&quot; value=&quot;Slide 15 - &amp;quot;Example chart slide&amp;quot;&quot;/&gt;&lt;property id=&quot;20307&quot; value=&quot;267&quot;/&gt;&lt;/object&gt;&lt;object type=&quot;3&quot; unique_id=&quot;10420&quot;&gt;&lt;property id=&quot;20148&quot; value=&quot;5&quot;/&gt;&lt;property id=&quot;20300&quot; value=&quot;Slide 16 - &amp;quot;Corporate Information&amp;quot;&quot;/&gt;&lt;property id=&quot;20307&quot; value=&quot;268&quot;/&gt;&lt;/object&gt;&lt;object type=&quot;3&quot; unique_id=&quot;10430&quot;&gt;&lt;property id=&quot;20148&quot; value=&quot;5&quot;/&gt;&lt;property id=&quot;20300&quot; value=&quot;Slide 26 - &amp;quot;London 2012 Games&amp;#x0D;&amp;#x0A;Olympic Park&amp;quot;&quot;/&gt;&lt;property id=&quot;20307&quot; value=&quot;278&quot;/&gt;&lt;/object&gt;&lt;object type=&quot;3&quot; unique_id=&quot;10431&quot;&gt;&lt;property id=&quot;20148&quot; value=&quot;5&quot;/&gt;&lt;property id=&quot;20300&quot; value=&quot;Slide 27 - &amp;quot;London 2012 Games&amp;#x0D;&amp;#x0A;Temporary Overlay&amp;quot;&quot;/&gt;&lt;property id=&quot;20307&quot; value=&quot;279&quot;/&gt;&lt;/object&gt;&lt;object type=&quot;3&quot; unique_id=&quot;10432&quot;&gt;&lt;property id=&quot;20148&quot; value=&quot;5&quot;/&gt;&lt;property id=&quot;20300&quot; value=&quot;Slide 28 - &amp;quot;Dubai Metro&amp;#x0D;&amp;#x0A;United Arab Emirates&amp;quot;&quot;/&gt;&lt;property id=&quot;20307&quot; value=&quot;280&quot;/&gt;&lt;/object&gt;&lt;object type=&quot;3&quot; unique_id=&quot;10433&quot;&gt;&lt;property id=&quot;20148&quot; value=&quot;5&quot;/&gt;&lt;property id=&quot;20300&quot; value=&quot;Slide 29 - &amp;quot;Songjiang Shimao &amp;#x0D;&amp;#x0A;Intercontinental Hotel&amp;#x0D;&amp;#x0A;People’s Republic of China&amp;quot;&quot;/&gt;&lt;property id=&quot;20307&quot; value=&quot;281&quot;/&gt;&lt;/object&gt;&lt;object type=&quot;3&quot; unique_id=&quot;10434&quot;&gt;&lt;property id=&quot;20148&quot; value=&quot;5&quot;/&gt;&lt;property id=&quot;20300&quot; value=&quot;Slide 30 - &amp;quot;M25 DBFO&amp;#x0D;&amp;#x0A;United Kingdom&amp;quot;&quot;/&gt;&lt;property id=&quot;20307&quot; value=&quot;282&quot;/&gt;&lt;/object&gt;&lt;object type=&quot;3&quot; unique_id=&quot;10435&quot;&gt;&lt;property id=&quot;20148&quot; value=&quot;5&quot;/&gt;&lt;property id=&quot;20300&quot; value=&quot;Slide 31 - &amp;quot;Galloper Wind Farm &amp;#x0D;&amp;#x0A;Offshore Substation Platform&amp;#x0D;&amp;#x0A;United Kingdom&amp;quot;&quot;/&gt;&lt;property id=&quot;20307&quot; value=&quot;283&quot;/&gt;&lt;/object&gt;&lt;object type=&quot;3&quot; unique_id=&quot;10436&quot;&gt;&lt;property id=&quot;20148&quot; value=&quot;5&quot;/&gt;&lt;property id=&quot;20300&quot; value=&quot;Slide 32 - &amp;quot;Bahrain World Trade Center&amp;#x0D;&amp;#x0A;Bahrain&amp;quot;&quot;/&gt;&lt;property id=&quot;20307&quot; value=&quot;284&quot;/&gt;&lt;/object&gt;&lt;object type=&quot;3&quot; unique_id=&quot;10437&quot;&gt;&lt;property id=&quot;20148&quot; value=&quot;5&quot;/&gt;&lt;property id=&quot;20300&quot; value=&quot;Slide 33 - &amp;quot;West Coast Main Line&amp;#x0D;&amp;#x0A;United Kingdom&amp;quot;&quot;/&gt;&lt;property id=&quot;20307&quot; value=&quot;285&quot;/&gt;&lt;/object&gt;&lt;object type=&quot;3&quot; unique_id=&quot;10438&quot;&gt;&lt;property id=&quot;20148&quot; value=&quot;5&quot;/&gt;&lt;property id=&quot;20300&quot; value=&quot;Slide 34 - &amp;quot;Meishan Island&amp;#x0D;&amp;#x0A;People’s Republic of China&amp;quot;&quot;/&gt;&lt;property id=&quot;20307&quot; value=&quot;286&quot;/&gt;&lt;/object&gt;&lt;object type=&quot;3&quot; unique_id=&quot;10439&quot;&gt;&lt;property id=&quot;20148&quot; value=&quot;5&quot;/&gt;&lt;property id=&quot;20300&quot; value=&quot;Slide 35 - &amp;quot;Northumbria University&amp;#x0D;&amp;#x0A;United Kingdom&amp;quot;&quot;/&gt;&lt;property id=&quot;20307&quot; value=&quot;287&quot;/&gt;&lt;/object&gt;&lt;object type=&quot;3&quot; unique_id=&quot;10440&quot;&gt;&lt;property id=&quot;20148&quot; value=&quot;5&quot;/&gt;&lt;property id=&quot;20300&quot; value=&quot;Slide 36 - &amp;quot;World Trade Center Redevelopment&amp;#x0D;&amp;#x0A;United States of America&amp;quot;&quot;/&gt;&lt;property id=&quot;20307&quot; value=&quot;288&quot;/&gt;&lt;/object&gt;&lt;object type=&quot;3&quot; unique_id=&quot;10441&quot;&gt;&lt;property id=&quot;20148&quot; value=&quot;5&quot;/&gt;&lt;property id=&quot;20300&quot; value=&quot;Slide 37 - &amp;quot;Airbus A380 Certification&amp;#x0D;&amp;#x0A;United Kingdom, the Netherlands and UAE&amp;#x0D;&amp;#x0A;&amp;quot;&quot;/&gt;&lt;property id=&quot;20307&quot; value=&quot;289&quot;/&gt;&lt;/object&gt;&lt;object type=&quot;3&quot; unique_id=&quot;10442&quot;&gt;&lt;property id=&quot;20148&quot; value=&quot;5&quot;/&gt;&lt;property id=&quot;20300&quot; value=&quot;Slide 38 - &amp;quot;Belfast Sewers Upgrade&amp;#x0D;&amp;#x0A;United Kingdom&amp;quot;&quot;/&gt;&lt;property id=&quot;20307&quot; value=&quot;290&quot;/&gt;&lt;/object&gt;&lt;object type=&quot;3&quot; unique_id=&quot;10443&quot;&gt;&lt;property id=&quot;20148&quot; value=&quot;5&quot;/&gt;&lt;property id=&quot;20300&quot; value=&quot;Slide 39 - &amp;quot;Highways Agency&amp;#x0D;&amp;#x0A;United Kingdom&amp;quot;&quot;/&gt;&lt;property id=&quot;20307&quot; value=&quot;314&quot;/&gt;&lt;/object&gt;&lt;object type=&quot;3&quot; unique_id=&quot;10444&quot;&gt;&lt;property id=&quot;20148&quot; value=&quot;5&quot;/&gt;&lt;property id=&quot;20300&quot; value=&quot;Slide 40 - &amp;quot;Lotus Hotel&amp;#x0D;&amp;#x0A;People’s Republic of China&amp;quot;&quot;/&gt;&lt;property id=&quot;20307&quot; value=&quot;292&quot;/&gt;&lt;/object&gt;&lt;object type=&quot;3&quot; unique_id=&quot;10445&quot;&gt;&lt;property id=&quot;20148&quot; value=&quot;5&quot;/&gt;&lt;property id=&quot;20300&quot; value=&quot;Slide 41 - &amp;quot;Oxford Circus&amp;#x0D;&amp;#x0A;United Kingdom&amp;quot;&quot;/&gt;&lt;property id=&quot;20307&quot; value=&quot;293&quot;/&gt;&lt;/object&gt;&lt;object type=&quot;3&quot; unique_id=&quot;10446&quot;&gt;&lt;property id=&quot;20148&quot; value=&quot;5&quot;/&gt;&lt;property id=&quot;20300&quot; value=&quot;Slide 42 - &amp;quot;Copenhagen Metro&amp;#x0D;&amp;#x0A;Denmark&amp;quot;&quot;/&gt;&lt;property id=&quot;20307&quot; value=&quot;294&quot;/&gt;&lt;/object&gt;&lt;object type=&quot;3&quot; unique_id=&quot;10447&quot;&gt;&lt;property id=&quot;20148&quot; value=&quot;5&quot;/&gt;&lt;property id=&quot;20300&quot; value=&quot;Slide 43 - &amp;quot;DIFC Lighthouse Tower&amp;#x0D;&amp;#x0A;United Arab Emirates&amp;quot;&quot;/&gt;&lt;property id=&quot;20307&quot; value=&quot;295&quot;/&gt;&lt;/object&gt;&lt;object type=&quot;3&quot; unique_id=&quot;10448&quot;&gt;&lt;property id=&quot;20148&quot; value=&quot;5&quot;/&gt;&lt;property id=&quot;20300&quot; value=&quot;Slide 44 - &amp;quot;Coed Darcy Sustainable Village&amp;#x0D;&amp;#x0A;United Kingdom&amp;quot;&quot;/&gt;&lt;property id=&quot;20307&quot; value=&quot;296&quot;/&gt;&lt;/object&gt;&lt;object type=&quot;3&quot; unique_id=&quot;10449&quot;&gt;&lt;property id=&quot;20148&quot; value=&quot;5&quot;/&gt;&lt;property id=&quot;20300&quot; value=&quot;Slide 45 - &amp;quot;Trafalgar Square&amp;#x0D;&amp;#x0A;United Kingdom&amp;quot;&quot;/&gt;&lt;property id=&quot;20307&quot; value=&quot;297&quot;/&gt;&lt;/object&gt;&lt;object type=&quot;3&quot; unique_id=&quot;10450&quot;&gt;&lt;property id=&quot;20148&quot; value=&quot;5&quot;/&gt;&lt;property id=&quot;20300&quot; value=&quot;Slide 46 - &amp;quot;Gautrain Rapid Rail Link&amp;#x0D;&amp;#x0A;South Africa&amp;quot;&quot;/&gt;&lt;property id=&quot;20307&quot; value=&quot;298&quot;/&gt;&lt;/object&gt;&lt;object type=&quot;3&quot; unique_id=&quot;10451&quot;&gt;&lt;property id=&quot;20148&quot; value=&quot;5&quot;/&gt;&lt;property id=&quot;20300&quot; value=&quot;Slide 47 - &amp;quot;British Energy &amp;#x0D;&amp;#x0A;Technical Services Alliance&amp;#x0D;&amp;#x0A;Multiple locations, United Kingdom&amp;quot;&quot;/&gt;&lt;property id=&quot;20307&quot; value=&quot;299&quot;/&gt;&lt;/object&gt;&lt;object type=&quot;3&quot; unique_id=&quot;10452&quot;&gt;&lt;property id=&quot;20148&quot; value=&quot;5&quot;/&gt;&lt;property id=&quot;20300&quot; value=&quot;Slide 48 - &amp;quot;Durrat Al Bahrain&amp;#x0D;&amp;#x0A;Bahrain&amp;quot;&quot;/&gt;&lt;property id=&quot;20307&quot; value=&quot;300&quot;/&gt;&lt;/object&gt;&lt;object type=&quot;3&quot; unique_id=&quot;10453&quot;&gt;&lt;property id=&quot;20148&quot; value=&quot;5&quot;/&gt;&lt;property id=&quot;20300&quot; value=&quot;Slide 49 - &amp;quot;Lynx Wildcat&amp;#x0D;&amp;#x0A;United Kingdom&amp;quot;&quot;/&gt;&lt;property id=&quot;20307&quot; value=&quot;312&quot;/&gt;&lt;/object&gt;&lt;object type=&quot;3&quot; unique_id=&quot;10454&quot;&gt;&lt;property id=&quot;20148&quot; value=&quot;5&quot;/&gt;&lt;property id=&quot;20300&quot; value=&quot;Slide 50 - &amp;quot;Terminal 3, Xian Airport&amp;#x0D;&amp;#x0A;People’s Republic of China&amp;#x0D;&amp;#x0A;&amp;quot;&quot;/&gt;&lt;property id=&quot;20307&quot; value=&quot;302&quot;/&gt;&lt;/object&gt;&lt;object type=&quot;3&quot; unique_id=&quot;10455&quot;&gt;&lt;property id=&quot;20148&quot; value=&quot;5&quot;/&gt;&lt;property id=&quot;20300&quot; value=&quot;Slide 51 - &amp;quot;Newbiggin Bay Coastal Scheme&amp;#x0D;&amp;#x0A;United Kingdom&amp;quot;&quot;/&gt;&lt;property id=&quot;20307&quot; value=&quot;303&quot;/&gt;&lt;/object&gt;&lt;object type=&quot;3&quot; unique_id=&quot;10456&quot;&gt;&lt;property id=&quot;20148&quot; value=&quot;5&quot;/&gt;&lt;property id=&quot;20300&quot; value=&quot;Slide 52 - &amp;quot;Newport City Footbridge&amp;#x0D;&amp;#x0A;United Kingdom&amp;quot;&quot;/&gt;&lt;property id=&quot;20307&quot; value=&quot;304&quot;/&gt;&lt;/object&gt;&lt;object type=&quot;3&quot; unique_id=&quot;10457&quot;&gt;&lt;property id=&quot;20148&quot; value=&quot;5&quot;/&gt;&lt;property id=&quot;20300&quot; value=&quot;Slide 53 - &amp;quot;Colchester Garrison&amp;#x0D;&amp;#x0A;United Kingdom&amp;quot;&quot;/&gt;&lt;property id=&quot;20307&quot; value=&quot;305&quot;/&gt;&lt;/object&gt;&lt;object type=&quot;3&quot; unique_id=&quot;10458&quot;&gt;&lt;property id=&quot;20148&quot; value=&quot;5&quot;/&gt;&lt;property id=&quot;20300&quot; value=&quot;Slide 54 - &amp;quot;MSD Tianjin&amp;#x0D;&amp;#x0A;People’s Republic of China&amp;quot;&quot;/&gt;&lt;property id=&quot;20307&quot; value=&quot;306&quot;/&gt;&lt;/object&gt;&lt;object type=&quot;3&quot; unique_id=&quot;10459&quot;&gt;&lt;property id=&quot;20148&quot; value=&quot;5&quot;/&gt;&lt;property id=&quot;20300&quot; value=&quot;Slide 55 - &amp;quot;River Wensum Restoration&amp;#x0D;&amp;#x0A;United Kingdom&amp;quot;&quot;/&gt;&lt;property id=&quot;20307&quot; value=&quot;307&quot;/&gt;&lt;/object&gt;&lt;object type=&quot;3&quot; unique_id=&quot;10460&quot;&gt;&lt;property id=&quot;20148&quot; value=&quot;5&quot;/&gt;&lt;property id=&quot;20300&quot; value=&quot;Slide 56 - &amp;quot;Birmingham New Street Station&amp;#x0D;&amp;#x0A;United Kingdom&amp;quot;&quot;/&gt;&lt;property id=&quot;20307&quot; value=&quot;308&quot;/&gt;&lt;/object&gt;&lt;object type=&quot;3&quot; unique_id=&quot;10461&quot;&gt;&lt;property id=&quot;20148&quot; value=&quot;5&quot;/&gt;&lt;property id=&quot;20300&quot; value=&quot;Slide 57 - &amp;quot;Hurricane Protection&amp;#x0D;&amp;#x0A;United States&amp;quot;&quot;/&gt;&lt;property id=&quot;20307&quot; value=&quot;328&quot;/&gt;&lt;/object&gt;&lt;object type=&quot;3&quot; unique_id=&quot;10462&quot;&gt;&lt;property id=&quot;20148&quot; value=&quot;5&quot;/&gt;&lt;property id=&quot;20300&quot; value=&quot;Slide 58 - &amp;quot;Crossrail&amp;#x0D;&amp;#x0A;United Kingdom&amp;quot;&quot;/&gt;&lt;property id=&quot;20307&quot; value=&quot;309&quot;/&gt;&lt;/object&gt;&lt;object type=&quot;3&quot; unique_id=&quot;10463&quot;&gt;&lt;property id=&quot;20148&quot; value=&quot;5&quot;/&gt;&lt;property id=&quot;20300&quot; value=&quot;Slide 59 - &amp;quot;Burj Al Arab&amp;#x0D;&amp;#x0A;United Arab Emirates&amp;quot;&quot;/&gt;&lt;property id=&quot;20307&quot; value=&quot;310&quot;/&gt;&lt;/object&gt;&lt;object type=&quot;3&quot; unique_id=&quot;10464&quot;&gt;&lt;property id=&quot;20148&quot; value=&quot;5&quot;/&gt;&lt;property id=&quot;20300&quot; value=&quot;Slide 60 - &amp;quot;Flood Response&amp;#x0D;&amp;#x0A;United Kingdom&amp;quot;&quot;/&gt;&lt;property id=&quot;20307&quot; value=&quot;311&quot;/&gt;&lt;/object&gt;&lt;object type=&quot;3&quot; unique_id=&quot;10465&quot;&gt;&lt;property id=&quot;20148&quot; value=&quot;5&quot;/&gt;&lt;property id=&quot;20300&quot; value=&quot;Slide 61 - &amp;quot;European Rail Traffic Management System (ERTMS) &amp;#x0D;&amp;#x0A;Denmark&amp;quot;&quot;/&gt;&lt;property id=&quot;20307&quot; value=&quot;322&quot;/&gt;&lt;/object&gt;&lt;object type=&quot;3&quot; unique_id=&quot;10466&quot;&gt;&lt;property id=&quot;20148&quot; value=&quot;5&quot;/&gt;&lt;property id=&quot;20300&quot; value=&quot;Slide 62 - &amp;quot;Lowestoft Sixth Form College&amp;#x0D;&amp;#x0A;United Kingdom&amp;quot;&quot;/&gt;&lt;property id=&quot;20307&quot; value=&quot;323&quot;/&gt;&lt;/object&gt;&lt;object type=&quot;3&quot; unique_id=&quot;10467&quot;&gt;&lt;property id=&quot;20148&quot; value=&quot;5&quot;/&gt;&lt;property id=&quot;20300&quot; value=&quot;Slide 63 - &amp;quot;Capital Fort, Sofia&amp;#x0D;&amp;#x0A;Bulgaria&amp;quot;&quot;/&gt;&lt;property id=&quot;20307&quot; value=&quot;324&quot;/&gt;&lt;/object&gt;&lt;object type=&quot;3&quot; unique_id=&quot;10468&quot;&gt;&lt;property id=&quot;20148&quot; value=&quot;5&quot;/&gt;&lt;property id=&quot;20300&quot; value=&quot;Slide 64&quot;/&gt;&lt;property id=&quot;20307&quot; value=&quot;327&quot;/&gt;&lt;/object&gt;&lt;object type=&quot;3&quot; unique_id=&quot;12234&quot;&gt;&lt;property id=&quot;20148&quot; value=&quot;5&quot;/&gt;&lt;property id=&quot;20300&quot; value=&quot;Slide 17 - &amp;quot;At a glance&amp;quot;&quot;/&gt;&lt;property id=&quot;20307&quot; value=&quot;342&quot;/&gt;&lt;/object&gt;&lt;object type=&quot;3&quot; unique_id=&quot;12235&quot;&gt;&lt;property id=&quot;20148&quot; value=&quot;5&quot;/&gt;&lt;property id=&quot;20300&quot; value=&quot;Slide 18 - &amp;quot;Our work&amp;quot;&quot;/&gt;&lt;property id=&quot;20307&quot; value=&quot;343&quot;/&gt;&lt;/object&gt;&lt;object type=&quot;3&quot; unique_id=&quot;12236&quot;&gt;&lt;property id=&quot;20148&quot; value=&quot;5&quot;/&gt;&lt;property id=&quot;20300&quot; value=&quot;Slide 19 - &amp;quot;Our corporate responsibility commitments&amp;quot;&quot;/&gt;&lt;property id=&quot;20307&quot; value=&quot;344&quot;/&gt;&lt;/object&gt;&lt;object type=&quot;3&quot; unique_id=&quot;12237&quot;&gt;&lt;property id=&quot;20148&quot; value=&quot;5&quot;/&gt;&lt;property id=&quot;20300&quot; value=&quot;Slide 20 - &amp;quot;Our businesses worldwide&amp;quot;&quot;/&gt;&lt;property id=&quot;20307&quot; value=&quot;345&quot;/&gt;&lt;/object&gt;&lt;object type=&quot;3&quot; unique_id=&quot;12238&quot;&gt;&lt;property id=&quot;20148&quot; value=&quot;5&quot;/&gt;&lt;property id=&quot;20300&quot; value=&quot;Slide 21 - &amp;quot;Our clients&amp;quot;&quot;/&gt;&lt;property id=&quot;20307&quot; value=&quot;346&quot;/&gt;&lt;/object&gt;&lt;object type=&quot;3&quot; unique_id=&quot;12239&quot;&gt;&lt;property id=&quot;20148&quot; value=&quot;5&quot;/&gt;&lt;property id=&quot;20300&quot; value=&quot;Slide 22 - &amp;quot;Our revenue&amp;quot;&quot;/&gt;&lt;property id=&quot;20307&quot; value=&quot;347&quot;/&gt;&lt;/object&gt;&lt;object type=&quot;3&quot; unique_id=&quot;12240&quot;&gt;&lt;property id=&quot;20148&quot; value=&quot;5&quot;/&gt;&lt;property id=&quot;20300&quot; value=&quot;Slide 23 - &amp;quot;Recognition&amp;quot;&quot;/&gt;&lt;property id=&quot;20307&quot; value=&quot;348&quot;/&gt;&lt;/object&gt;&lt;object type=&quot;3&quot; unique_id=&quot;12241&quot;&gt;&lt;property id=&quot;20148&quot; value=&quot;5&quot;/&gt;&lt;property id=&quot;20300&quot; value=&quot;Slide 24 - &amp;quot;Atkins’ carbon tools&amp;quot;&quot;/&gt;&lt;property id=&quot;20307&quot; value=&quot;349&quot;/&gt;&lt;/object&gt;&lt;object type=&quot;3&quot; unique_id=&quot;12242&quot;&gt;&lt;property id=&quot;20148&quot; value=&quot;5&quot;/&gt;&lt;property id=&quot;20300&quot; value=&quot;Slide 25 - &amp;quot;Our work&amp;quot;&quot;/&gt;&lt;property id=&quot;20307&quot; value=&quot;350&quot;/&gt;&lt;/object&gt;&lt;object type=&quot;3&quot; unique_id=&quot;12243&quot;&gt;&lt;property id=&quot;20148&quot; value=&quot;5&quot;/&gt;&lt;property id=&quot;20300&quot; value=&quot;Slide 65 - &amp;quot;Connected Communities&amp;#x0D;&amp;#x0A;United Kingdom&amp;#x0D;&amp;#x0A;&amp;quot;&quot;/&gt;&lt;property id=&quot;20307&quot; value=&quot;333&quot;/&gt;&lt;/object&gt;&lt;object type=&quot;3&quot; unique_id=&quot;12244&quot;&gt;&lt;property id=&quot;20148&quot; value=&quot;5&quot;/&gt;&lt;property id=&quot;20300&quot; value=&quot;Slide 66 - &amp;quot;ITER&amp;#x0D;&amp;#x0A;France&amp;quot;&quot;/&gt;&lt;property id=&quot;20307&quot; value=&quot;334&quot;/&gt;&lt;/object&gt;&lt;object type=&quot;3&quot; unique_id=&quot;12245&quot;&gt;&lt;property id=&quot;20148&quot; value=&quot;5&quot;/&gt;&lt;property id=&quot;20300&quot; value=&quot;Slide 67 - &amp;quot;Mecca Metro&amp;#x0D;&amp;#x0A;Saudi Arabia&amp;quot;&quot;/&gt;&lt;property id=&quot;20307&quot; value=&quot;335&quot;/&gt;&lt;/object&gt;&lt;object type=&quot;3&quot; unique_id=&quot;12246&quot;&gt;&lt;property id=&quot;20148&quot; value=&quot;5&quot;/&gt;&lt;property id=&quot;20300&quot; value=&quot;Slide 68 - &amp;quot;Asian Beach Games&amp;#x0D;&amp;#x0A;Oman&amp;quot;&quot;/&gt;&lt;property id=&quot;20307&quot; value=&quot;336&quot;/&gt;&lt;/object&gt;&lt;object type=&quot;3&quot; unique_id=&quot;12247&quot;&gt;&lt;property id=&quot;20148&quot; value=&quot;5&quot;/&gt;&lt;property id=&quot;20300&quot; value=&quot;Slide 69 - &amp;quot;Etihad Rail&amp;#x0D;&amp;#x0A;UAE&amp;quot;&quot;/&gt;&lt;property id=&quot;20307&quot; value=&quot;337&quot;/&gt;&lt;/object&gt;&lt;object type=&quot;3&quot; unique_id=&quot;12248&quot;&gt;&lt;property id=&quot;20148&quot; value=&quot;5&quot;/&gt;&lt;property id=&quot;20300&quot; value=&quot;Slide 70 - &amp;quot;Hartsfield-Jackson Atlanta International Airport&amp;#x0D;&amp;#x0A;United States&amp;quot;&quot;/&gt;&lt;property id=&quot;20307&quot; value=&quot;338&quot;/&gt;&lt;/object&gt;&lt;object type=&quot;3&quot; unique_id=&quot;12249&quot;&gt;&lt;property id=&quot;20148&quot; value=&quot;5&quot;/&gt;&lt;property id=&quot;20300&quot; value=&quot;Slide 71 - &amp;quot;Florida’s Turnpike Toll System&amp;#x0D;&amp;#x0A;United States&amp;quot;&quot;/&gt;&lt;property id=&quot;20307&quot; value=&quot;339&quot;/&gt;&lt;/object&gt;&lt;object type=&quot;3&quot; unique_id=&quot;12250&quot;&gt;&lt;property id=&quot;20148&quot; value=&quot;5&quot;/&gt;&lt;property id=&quot;20300&quot; value=&quot;Slide 72 - &amp;quot;Hoover Dam &amp;#x0D;&amp;#x0A;United States&amp;quot;&quot;/&gt;&lt;property id=&quot;20307&quot; value=&quot;340&quot;/&gt;&lt;/object&gt;&lt;object type=&quot;3&quot; unique_id=&quot;12251&quot;&gt;&lt;property id=&quot;20148&quot; value=&quot;5&quot;/&gt;&lt;property id=&quot;20300&quot; value=&quot;Slide 73 - &amp;quot;Liquefied Natural Gas Terminal&amp;#x0D;&amp;#x0A;Poland&amp;quot;&quot;/&gt;&lt;property id=&quot;20307&quot; value=&quot;341&quot;/&gt;&lt;/object&gt;&lt;/object&gt;&lt;object type=&quot;8&quot; unique_id=&quot;10536&quot;&gt;&lt;/object&gt;&lt;/object&gt;&lt;/database&gt;"/>
  <p:tag name="SECTOMILLISECCONVERTED" val="1"/>
</p:tagLst>
</file>

<file path=ppt/theme/theme1.xml><?xml version="1.0" encoding="utf-8"?>
<a:theme xmlns:a="http://schemas.openxmlformats.org/drawingml/2006/main" name="17_Corporate_presentation_July2011">
  <a:themeElements>
    <a:clrScheme name="CorporateTemplate v1">
      <a:dk1>
        <a:srgbClr val="156570"/>
      </a:dk1>
      <a:lt1>
        <a:sysClr val="window" lastClr="FFFFFF"/>
      </a:lt1>
      <a:dk2>
        <a:srgbClr val="394A58"/>
      </a:dk2>
      <a:lt2>
        <a:srgbClr val="FFFFFF"/>
      </a:lt2>
      <a:accent1>
        <a:srgbClr val="156570"/>
      </a:accent1>
      <a:accent2>
        <a:srgbClr val="6599A1"/>
      </a:accent2>
      <a:accent3>
        <a:srgbClr val="830051"/>
      </a:accent3>
      <a:accent4>
        <a:srgbClr val="BED600"/>
      </a:accent4>
      <a:accent5>
        <a:srgbClr val="FAE700"/>
      </a:accent5>
      <a:accent6>
        <a:srgbClr val="0098DB"/>
      </a:accent6>
      <a:hlink>
        <a:srgbClr val="0098DB"/>
      </a:hlink>
      <a:folHlink>
        <a:srgbClr val="830051"/>
      </a:folHlink>
    </a:clrScheme>
    <a:fontScheme name="CorporateTemplate 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solidFill>
              <a:schemeClr val="tx2"/>
            </a:solidFill>
          </a:defRPr>
        </a:defPPr>
      </a:lstStyle>
    </a:txDef>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tkinsCorporateFunctionOwner xmlns="http://schemas.microsoft.com/sharepoint/v3/fields">Group Communication</AtkinsCorporateFunctionOwner>
    <Atkins_x0020_Region xmlns="68820885-ea9c-4c4c-bdad-65bd0cf47736">Global</Atkins_x0020_Reg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tkinsDocLibContent" ma:contentTypeID="0x010100201CD52EE0B9324584E8D7E1B0FF24C200D7740C8D4F5817478CD087818643FFEA" ma:contentTypeVersion="5" ma:contentTypeDescription="" ma:contentTypeScope="" ma:versionID="a576d283390d6bc630c101aba061e9fc">
  <xsd:schema xmlns:xsd="http://www.w3.org/2001/XMLSchema" xmlns:p="http://schemas.microsoft.com/office/2006/metadata/properties" xmlns:ns2="http://schemas.microsoft.com/sharepoint/v3/fields" xmlns:ns3="68820885-ea9c-4c4c-bdad-65bd0cf47736" targetNamespace="http://schemas.microsoft.com/office/2006/metadata/properties" ma:root="true" ma:fieldsID="b0444bc0de671201ad6fb952099bd8f4" ns2:_="" ns3:_="">
    <xsd:import namespace="http://schemas.microsoft.com/sharepoint/v3/fields"/>
    <xsd:import namespace="68820885-ea9c-4c4c-bdad-65bd0cf47736"/>
    <xsd:element name="properties">
      <xsd:complexType>
        <xsd:sequence>
          <xsd:element name="documentManagement">
            <xsd:complexType>
              <xsd:all>
                <xsd:element ref="ns2:AtkinsCorporateFunctionOwner"/>
                <xsd:element ref="ns3:Atkins_x0020_Region"/>
              </xsd:all>
            </xsd:complexType>
          </xsd:element>
        </xsd:sequence>
      </xsd:complex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AtkinsCorporateFunctionOwner" ma:index="8" ma:displayName="Atkins Corporate Function Owner" ma:format="Dropdown" ma:internalName="AtkinsCorporateFunctionOwner" ma:readOnly="false">
      <xsd:simpleType>
        <xsd:restriction base="dms:Choice">
          <xsd:enumeration value="Axis Team"/>
          <xsd:enumeration value="Business Improvement"/>
          <xsd:enumeration value="Commercial Department"/>
          <xsd:enumeration value="Company Secretariat"/>
          <xsd:enumeration value="Corporate Security"/>
          <xsd:enumeration value="Corporate Facilities Management"/>
          <xsd:enumeration value="Estate Management"/>
          <xsd:enumeration value="Group Communication"/>
          <xsd:enumeration value="Group Communication (News)"/>
          <xsd:enumeration value="Group Internal Audit"/>
          <xsd:enumeration value="Group IS"/>
          <xsd:enumeration value="Group QSE"/>
          <xsd:enumeration value="Group Reporting"/>
          <xsd:enumeration value="HR Development"/>
          <xsd:enumeration value="HR Policy"/>
          <xsd:enumeration value="HR Rewards"/>
          <xsd:enumeration value="HR Systems"/>
          <xsd:enumeration value="Information Resources"/>
          <xsd:enumeration value="Insurance Department"/>
          <xsd:enumeration value="Legal Department"/>
          <xsd:enumeration value="Locations Team"/>
          <xsd:enumeration value="Payroll"/>
          <xsd:enumeration value="Pensions"/>
          <xsd:enumeration value="Recruitment"/>
          <xsd:enumeration value="Risk Department"/>
          <xsd:enumeration value="Shared Service Facility"/>
          <xsd:enumeration value="Supply Chain Solutions"/>
          <xsd:enumeration value="Tax Department"/>
          <xsd:enumeration value="Training Directory Team"/>
          <xsd:enumeration value="Treasury Department"/>
        </xsd:restriction>
      </xsd:simpleType>
    </xsd:element>
  </xsd:schema>
  <xsd:schema xmlns:xsd="http://www.w3.org/2001/XMLSchema" xmlns:dms="http://schemas.microsoft.com/office/2006/documentManagement/types" targetNamespace="68820885-ea9c-4c4c-bdad-65bd0cf47736" elementFormDefault="qualified">
    <xsd:import namespace="http://schemas.microsoft.com/office/2006/documentManagement/types"/>
    <xsd:element name="Atkins_x0020_Region" ma:index="9" ma:displayName="Atkins Region" ma:default="Local" ma:format="Dropdown" ma:internalName="Atkins_x0020_Region" ma:readOnly="false">
      <xsd:simpleType>
        <xsd:restriction base="dms:Choice">
          <xsd:enumeration value="Local"/>
          <xsd:enumeration value="Glob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0469B0D-AC35-4314-8C03-252554A2F4F5}">
  <ds:schemaRefs>
    <ds:schemaRef ds:uri="http://schemas.microsoft.com/office/2006/metadata/properties"/>
    <ds:schemaRef ds:uri="68820885-ea9c-4c4c-bdad-65bd0cf47736"/>
    <ds:schemaRef ds:uri="http://purl.org/dc/terms/"/>
    <ds:schemaRef ds:uri="http://schemas.openxmlformats.org/package/2006/metadata/core-properties"/>
    <ds:schemaRef ds:uri="http://schemas.microsoft.com/office/2006/documentManagement/types"/>
    <ds:schemaRef ds:uri="http://purl.org/dc/elements/1.1/"/>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81C9960D-3BE5-4EAD-A701-DC2D50DEBCAB}">
  <ds:schemaRefs>
    <ds:schemaRef ds:uri="http://schemas.microsoft.com/sharepoint/v3/contenttype/forms"/>
  </ds:schemaRefs>
</ds:datastoreItem>
</file>

<file path=customXml/itemProps3.xml><?xml version="1.0" encoding="utf-8"?>
<ds:datastoreItem xmlns:ds="http://schemas.openxmlformats.org/officeDocument/2006/customXml" ds:itemID="{D414EC2C-6FF7-488F-B166-5ABF5EDF90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68820885-ea9c-4c4c-bdad-65bd0cf4773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Corporate_Template</Template>
  <TotalTime>6970</TotalTime>
  <Words>5869</Words>
  <Application>Microsoft Office PowerPoint</Application>
  <PresentationFormat>On-screen Show (4:3)</PresentationFormat>
  <Paragraphs>833</Paragraphs>
  <Slides>67</Slides>
  <Notes>46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67</vt:i4>
      </vt:variant>
    </vt:vector>
  </HeadingPairs>
  <TitlesOfParts>
    <vt:vector size="76" baseType="lpstr">
      <vt:lpstr>Arial</vt:lpstr>
      <vt:lpstr>ariothic (Body)</vt:lpstr>
      <vt:lpstr>Calibri</vt:lpstr>
      <vt:lpstr>Century Gothic</vt:lpstr>
      <vt:lpstr>Tahoma</vt:lpstr>
      <vt:lpstr>Wingdings</vt:lpstr>
      <vt:lpstr>17_Corporate_presentation_July2011</vt:lpstr>
      <vt:lpstr>Gallery</vt:lpstr>
      <vt:lpstr>Equation</vt:lpstr>
      <vt:lpstr>Good Practices in Finite Element Analysis (FEA)</vt:lpstr>
      <vt:lpstr>Learning Objectives</vt:lpstr>
      <vt:lpstr>What is FEA?</vt:lpstr>
      <vt:lpstr>Design process (traditional)</vt:lpstr>
      <vt:lpstr>Design process (modern)</vt:lpstr>
      <vt:lpstr>Example of a modern design process</vt:lpstr>
      <vt:lpstr>Analysis type</vt:lpstr>
      <vt:lpstr>Analysis type</vt:lpstr>
      <vt:lpstr>Analysis type</vt:lpstr>
      <vt:lpstr>Analysis type (nonlinear)</vt:lpstr>
      <vt:lpstr>Analysis type (nonlinear) </vt:lpstr>
      <vt:lpstr>Analysis type</vt:lpstr>
      <vt:lpstr>Analysis type (dynamic)</vt:lpstr>
      <vt:lpstr>Analysis type (buckling)</vt:lpstr>
      <vt:lpstr>Analysis type (buckling)</vt:lpstr>
      <vt:lpstr>Analysis type (fatigue)</vt:lpstr>
      <vt:lpstr>Analysis type (fatigue)</vt:lpstr>
      <vt:lpstr>Analysis type (optimisation) </vt:lpstr>
      <vt:lpstr>Analysis type (optimisation)</vt:lpstr>
      <vt:lpstr>Geometry, Element Type and Mesh Density</vt:lpstr>
      <vt:lpstr>Geometry</vt:lpstr>
      <vt:lpstr>Element type – Structural behaviour (1D Elements)</vt:lpstr>
      <vt:lpstr>Element type – Structural behaviour (2D Elements)</vt:lpstr>
      <vt:lpstr>Element type – Structural behaviour (2D Elements)</vt:lpstr>
      <vt:lpstr>Element type – Structural behaviour (3D Elements)</vt:lpstr>
      <vt:lpstr>Element type – Structural behaviour (3D Elements)</vt:lpstr>
      <vt:lpstr>Element type – Structural behaviour (3D Elements)</vt:lpstr>
      <vt:lpstr>Element type – Structural behaviour (Special Elements)</vt:lpstr>
      <vt:lpstr>Element type (Geometric order)</vt:lpstr>
      <vt:lpstr>Element type (integration point)</vt:lpstr>
      <vt:lpstr>Element type (integration point)</vt:lpstr>
      <vt:lpstr>Mesh quality</vt:lpstr>
      <vt:lpstr>Element quality (shells)</vt:lpstr>
      <vt:lpstr>Element quality (solids)</vt:lpstr>
      <vt:lpstr>Mesh density</vt:lpstr>
      <vt:lpstr>Output control (averaging)</vt:lpstr>
      <vt:lpstr>Validation</vt:lpstr>
      <vt:lpstr>Validation (sanity check)</vt:lpstr>
      <vt:lpstr>Quality Assurance (QA) requirements</vt:lpstr>
      <vt:lpstr>QA requirements (Good practice)</vt:lpstr>
      <vt:lpstr>QA requirements (Good Practice Process)</vt:lpstr>
      <vt:lpstr>QA requirements (verification plan example)</vt:lpstr>
      <vt:lpstr>Errors &amp; Lessons</vt:lpstr>
      <vt:lpstr>Errors (units)</vt:lpstr>
      <vt:lpstr>Errors (hour-glassing) </vt:lpstr>
      <vt:lpstr>Deliverables</vt:lpstr>
      <vt:lpstr>Engineering problem</vt:lpstr>
      <vt:lpstr>Engineering problem</vt:lpstr>
      <vt:lpstr>Engineering problem</vt:lpstr>
      <vt:lpstr>Engineering problem (FEA purpose)</vt:lpstr>
      <vt:lpstr>Engineering problem (analysis type)</vt:lpstr>
      <vt:lpstr>Engineering problem (geometry)</vt:lpstr>
      <vt:lpstr>Engineering problem (element type and mesh density)</vt:lpstr>
      <vt:lpstr>Engineering problem (material behaviour)</vt:lpstr>
      <vt:lpstr>Engineering problem (constraints)</vt:lpstr>
      <vt:lpstr>Engineering problem (constraints)</vt:lpstr>
      <vt:lpstr>Engineering problem (constraints)</vt:lpstr>
      <vt:lpstr>Engineering problem  (boundary conditions)</vt:lpstr>
      <vt:lpstr>Engineering problem  (boundary conditions)</vt:lpstr>
      <vt:lpstr>Engineering problem (loading definition)</vt:lpstr>
      <vt:lpstr>Engineering problem (solution control)</vt:lpstr>
      <vt:lpstr>Engineering problem (output control)</vt:lpstr>
      <vt:lpstr>Engineering problem (output control)</vt:lpstr>
      <vt:lpstr>Engineering problem (sensitivity studies)</vt:lpstr>
      <vt:lpstr>Engineering problem (sensitivity studies)</vt:lpstr>
      <vt:lpstr>Engineering problem (validation)</vt:lpstr>
      <vt:lpstr>Engineering problem (validation)</vt:lpstr>
    </vt:vector>
  </TitlesOfParts>
  <Company>Atkins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Rushton</dc:creator>
  <cp:lastModifiedBy>Mahdi Damghani</cp:lastModifiedBy>
  <cp:revision>555</cp:revision>
  <dcterms:created xsi:type="dcterms:W3CDTF">2012-10-02T14:14:33Z</dcterms:created>
  <dcterms:modified xsi:type="dcterms:W3CDTF">2022-11-01T19:25:47Z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0x010100201CD52EE0B9324584E8D7E1B0FF24C200D7740C8D4F5817478CD087818643FFEA</vt:lpwstr>
  </property>
  <property fmtid="{D5CDD505-2E9C-101B-9397-08002B2CF9AE}" pid="3" name="_TemplateID">
    <vt:lpwstr>TC103382681033</vt:lpwstr>
  </property>
</Properties>
</file>