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7"/>
  </p:notesMasterIdLst>
  <p:sldIdLst>
    <p:sldId id="256" r:id="rId2"/>
    <p:sldId id="272" r:id="rId3"/>
    <p:sldId id="273" r:id="rId4"/>
    <p:sldId id="274" r:id="rId5"/>
    <p:sldId id="257" r:id="rId6"/>
    <p:sldId id="285" r:id="rId7"/>
    <p:sldId id="258" r:id="rId8"/>
    <p:sldId id="259" r:id="rId9"/>
    <p:sldId id="260" r:id="rId10"/>
    <p:sldId id="261" r:id="rId11"/>
    <p:sldId id="262" r:id="rId12"/>
    <p:sldId id="286" r:id="rId13"/>
    <p:sldId id="341" r:id="rId14"/>
    <p:sldId id="263" r:id="rId15"/>
    <p:sldId id="264" r:id="rId16"/>
    <p:sldId id="265" r:id="rId17"/>
    <p:sldId id="287" r:id="rId18"/>
    <p:sldId id="266" r:id="rId19"/>
    <p:sldId id="267" r:id="rId20"/>
    <p:sldId id="294" r:id="rId21"/>
    <p:sldId id="295" r:id="rId22"/>
    <p:sldId id="340" r:id="rId23"/>
    <p:sldId id="268" r:id="rId24"/>
    <p:sldId id="342" r:id="rId25"/>
    <p:sldId id="269" r:id="rId26"/>
    <p:sldId id="270" r:id="rId27"/>
    <p:sldId id="288" r:id="rId28"/>
    <p:sldId id="289" r:id="rId29"/>
    <p:sldId id="275" r:id="rId30"/>
    <p:sldId id="277" r:id="rId31"/>
    <p:sldId id="276" r:id="rId32"/>
    <p:sldId id="278" r:id="rId33"/>
    <p:sldId id="279" r:id="rId34"/>
    <p:sldId id="280" r:id="rId35"/>
    <p:sldId id="290" r:id="rId36"/>
    <p:sldId id="291" r:id="rId37"/>
    <p:sldId id="292" r:id="rId38"/>
    <p:sldId id="343" r:id="rId39"/>
    <p:sldId id="344" r:id="rId40"/>
    <p:sldId id="345" r:id="rId41"/>
    <p:sldId id="283" r:id="rId42"/>
    <p:sldId id="284" r:id="rId43"/>
    <p:sldId id="282" r:id="rId44"/>
    <p:sldId id="293" r:id="rId45"/>
    <p:sldId id="281"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16" y="114"/>
      </p:cViewPr>
      <p:guideLst>
        <p:guide orient="horz" pos="2160"/>
        <p:guide pos="2880"/>
      </p:guideLst>
    </p:cSldViewPr>
  </p:slideViewPr>
  <p:notesTextViewPr>
    <p:cViewPr>
      <p:scale>
        <a:sx n="100" d="100"/>
        <a:sy n="100" d="100"/>
      </p:scale>
      <p:origin x="0" y="0"/>
    </p:cViewPr>
  </p:notesTextViewPr>
  <p:notesViewPr>
    <p:cSldViewPr>
      <p:cViewPr varScale="1">
        <p:scale>
          <a:sx n="65" d="100"/>
          <a:sy n="65" d="100"/>
        </p:scale>
        <p:origin x="2811"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5" Type="http://schemas.openxmlformats.org/officeDocument/2006/relationships/image" Target="../media/image23.wmf"/><Relationship Id="rId4" Type="http://schemas.openxmlformats.org/officeDocument/2006/relationships/image" Target="../media/image5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4" Type="http://schemas.openxmlformats.org/officeDocument/2006/relationships/image" Target="../media/image6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7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102.wmf"/><Relationship Id="rId3" Type="http://schemas.openxmlformats.org/officeDocument/2006/relationships/image" Target="../media/image97.wmf"/><Relationship Id="rId7" Type="http://schemas.openxmlformats.org/officeDocument/2006/relationships/image" Target="../media/image101.wmf"/><Relationship Id="rId2" Type="http://schemas.openxmlformats.org/officeDocument/2006/relationships/image" Target="../media/image94.wmf"/><Relationship Id="rId1" Type="http://schemas.openxmlformats.org/officeDocument/2006/relationships/image" Target="../media/image96.wmf"/><Relationship Id="rId6" Type="http://schemas.openxmlformats.org/officeDocument/2006/relationships/image" Target="../media/image100.wmf"/><Relationship Id="rId5" Type="http://schemas.openxmlformats.org/officeDocument/2006/relationships/image" Target="../media/image99.wmf"/><Relationship Id="rId4" Type="http://schemas.openxmlformats.org/officeDocument/2006/relationships/image" Target="../media/image9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105.wmf"/><Relationship Id="rId3" Type="http://schemas.openxmlformats.org/officeDocument/2006/relationships/image" Target="../media/image97.wmf"/><Relationship Id="rId7" Type="http://schemas.openxmlformats.org/officeDocument/2006/relationships/image" Target="../media/image104.wmf"/><Relationship Id="rId2" Type="http://schemas.openxmlformats.org/officeDocument/2006/relationships/image" Target="../media/image99.wmf"/><Relationship Id="rId1" Type="http://schemas.openxmlformats.org/officeDocument/2006/relationships/image" Target="../media/image98.wmf"/><Relationship Id="rId6" Type="http://schemas.openxmlformats.org/officeDocument/2006/relationships/image" Target="../media/image102.wmf"/><Relationship Id="rId5" Type="http://schemas.openxmlformats.org/officeDocument/2006/relationships/image" Target="../media/image101.wmf"/><Relationship Id="rId10" Type="http://schemas.openxmlformats.org/officeDocument/2006/relationships/image" Target="../media/image107.wmf"/><Relationship Id="rId4" Type="http://schemas.openxmlformats.org/officeDocument/2006/relationships/image" Target="../media/image100.wmf"/><Relationship Id="rId9" Type="http://schemas.openxmlformats.org/officeDocument/2006/relationships/image" Target="../media/image106.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image" Target="../media/image111.wmf"/><Relationship Id="rId1" Type="http://schemas.openxmlformats.org/officeDocument/2006/relationships/image" Target="../media/image110.wmf"/><Relationship Id="rId5" Type="http://schemas.openxmlformats.org/officeDocument/2006/relationships/image" Target="../media/image114.wmf"/><Relationship Id="rId4" Type="http://schemas.openxmlformats.org/officeDocument/2006/relationships/image" Target="../media/image1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5" Type="http://schemas.openxmlformats.org/officeDocument/2006/relationships/image" Target="../media/image18.wmf"/><Relationship Id="rId4"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3.wmf"/><Relationship Id="rId4"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6A151B-00A1-4AD1-8EDF-A5F8121F74E0}" type="datetimeFigureOut">
              <a:rPr lang="en-GB" smtClean="0"/>
              <a:pPr/>
              <a:t>26/10/2021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CCAFEC-0B1A-41E8-93C0-A01F959008FF}" type="slidenum">
              <a:rPr lang="en-GB" smtClean="0"/>
              <a:pPr/>
              <a:t>‹#›</a:t>
            </a:fld>
            <a:endParaRPr lang="en-GB"/>
          </a:p>
        </p:txBody>
      </p:sp>
    </p:spTree>
    <p:extLst>
      <p:ext uri="{BB962C8B-B14F-4D97-AF65-F5344CB8AC3E}">
        <p14:creationId xmlns:p14="http://schemas.microsoft.com/office/powerpoint/2010/main" val="2916517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method can be used for both linear and nonlinear systems.</a:t>
            </a:r>
          </a:p>
        </p:txBody>
      </p:sp>
      <p:sp>
        <p:nvSpPr>
          <p:cNvPr id="4" name="Slide Number Placeholder 3"/>
          <p:cNvSpPr>
            <a:spLocks noGrp="1"/>
          </p:cNvSpPr>
          <p:nvPr>
            <p:ph type="sldNum" sz="quarter" idx="10"/>
          </p:nvPr>
        </p:nvSpPr>
        <p:spPr/>
        <p:txBody>
          <a:bodyPr/>
          <a:lstStyle/>
          <a:p>
            <a:fld id="{AACCAFEC-0B1A-41E8-93C0-A01F959008FF}" type="slidenum">
              <a:rPr lang="en-GB" smtClean="0"/>
              <a:pPr/>
              <a:t>8</a:t>
            </a:fld>
            <a:endParaRPr lang="en-GB"/>
          </a:p>
        </p:txBody>
      </p:sp>
    </p:spTree>
    <p:extLst>
      <p:ext uri="{BB962C8B-B14F-4D97-AF65-F5344CB8AC3E}">
        <p14:creationId xmlns:p14="http://schemas.microsoft.com/office/powerpoint/2010/main" val="367843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ACCAFEC-0B1A-41E8-93C0-A01F959008FF}" type="slidenum">
              <a:rPr lang="en-GB" smtClean="0"/>
              <a:pPr/>
              <a:t>42</a:t>
            </a:fld>
            <a:endParaRPr lang="en-GB"/>
          </a:p>
        </p:txBody>
      </p:sp>
    </p:spTree>
    <p:extLst>
      <p:ext uri="{BB962C8B-B14F-4D97-AF65-F5344CB8AC3E}">
        <p14:creationId xmlns:p14="http://schemas.microsoft.com/office/powerpoint/2010/main" val="4278838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3DBFA2FD-2993-4978-8567-55233149F86F}" type="datetime1">
              <a:rPr lang="en-GB" smtClean="0"/>
              <a:pPr/>
              <a:t>26/10/2021</a:t>
            </a:fld>
            <a:endParaRPr lang="en-GB"/>
          </a:p>
        </p:txBody>
      </p:sp>
      <p:sp>
        <p:nvSpPr>
          <p:cNvPr id="17" name="Footer Placeholder 16"/>
          <p:cNvSpPr>
            <a:spLocks noGrp="1"/>
          </p:cNvSpPr>
          <p:nvPr>
            <p:ph type="ftr" sz="quarter" idx="11"/>
          </p:nvPr>
        </p:nvSpPr>
        <p:spPr/>
        <p:txBody>
          <a:bodyPr/>
          <a:lstStyle/>
          <a:p>
            <a:endParaRPr lang="en-GB"/>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6AA747D-AE3D-4D5D-8B12-85F07A6732DE}" type="slidenum">
              <a:rPr lang="en-GB" smtClean="0"/>
              <a:pPr/>
              <a:t>‹#›</a:t>
            </a:fld>
            <a:endParaRPr lang="en-GB"/>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602389C-6A8B-47C0-B418-799E515DDEF2}" type="datetime1">
              <a:rPr lang="en-GB" smtClean="0"/>
              <a:pPr/>
              <a:t>26/10/2021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AA747D-AE3D-4D5D-8B12-85F07A6732DE}"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46AA747D-AE3D-4D5D-8B12-85F07A6732DE}" type="slidenum">
              <a:rPr lang="en-GB" smtClean="0"/>
              <a:pPr/>
              <a:t>‹#›</a:t>
            </a:fld>
            <a:endParaRPr lang="en-GB"/>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044F761-74D2-4201-BEA8-F099724D3A32}" type="datetime1">
              <a:rPr lang="en-GB" smtClean="0"/>
              <a:pPr/>
              <a:t>26/10/2021</a:t>
            </a:fld>
            <a:endParaRPr lang="en-GB"/>
          </a:p>
        </p:txBody>
      </p:sp>
      <p:sp>
        <p:nvSpPr>
          <p:cNvPr id="5" name="Footer Placeholder 4"/>
          <p:cNvSpPr>
            <a:spLocks noGrp="1"/>
          </p:cNvSpPr>
          <p:nvPr>
            <p:ph type="ftr" sz="quarter" idx="11"/>
          </p:nvPr>
        </p:nvSpPr>
        <p:spPr/>
        <p:txBody>
          <a:bodyPr/>
          <a:lstStyle/>
          <a:p>
            <a:endParaRPr lang="en-GB"/>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accent3">
                    <a:shade val="75000"/>
                  </a:schemeClr>
                </a:solidFill>
                <a:latin typeface="Arial" panose="020B0604020202020204" pitchFamily="34" charset="0"/>
                <a:cs typeface="Arial" panose="020B0604020202020204" pitchFamily="34" charset="0"/>
              </a:defRPr>
            </a:lvl1pPr>
          </a:lstStyle>
          <a:p>
            <a:r>
              <a:rPr kumimoji="0" lang="en-US" dirty="0"/>
              <a:t>Click to edit Master title style</a:t>
            </a:r>
          </a:p>
        </p:txBody>
      </p:sp>
      <p:sp>
        <p:nvSpPr>
          <p:cNvPr id="4" name="Date Placeholder 3"/>
          <p:cNvSpPr>
            <a:spLocks noGrp="1"/>
          </p:cNvSpPr>
          <p:nvPr>
            <p:ph type="dt" sz="half" idx="10"/>
          </p:nvPr>
        </p:nvSpPr>
        <p:spPr/>
        <p:txBody>
          <a:bodyPr/>
          <a:lstStyle/>
          <a:p>
            <a:fld id="{3CC94381-D411-46C2-88EE-AA3D2BD4910F}" type="datetime1">
              <a:rPr lang="en-GB" smtClean="0"/>
              <a:pPr/>
              <a:t>26/10/2021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4361688" y="1026372"/>
            <a:ext cx="457200" cy="441325"/>
          </a:xfrm>
        </p:spPr>
        <p:txBody>
          <a:bodyPr/>
          <a:lstStyle/>
          <a:p>
            <a:fld id="{46AA747D-AE3D-4D5D-8B12-85F07A6732DE}" type="slidenum">
              <a:rPr lang="en-GB" smtClean="0"/>
              <a:pPr/>
              <a:t>‹#›</a:t>
            </a:fld>
            <a:endParaRPr lang="en-GB"/>
          </a:p>
        </p:txBody>
      </p:sp>
      <p:sp>
        <p:nvSpPr>
          <p:cNvPr id="8" name="Content Placeholder 7"/>
          <p:cNvSpPr>
            <a:spLocks noGrp="1"/>
          </p:cNvSpPr>
          <p:nvPr>
            <p:ph sz="quarter" idx="1"/>
          </p:nvPr>
        </p:nvSpPr>
        <p:spPr>
          <a:xfrm>
            <a:off x="301752" y="1527048"/>
            <a:ext cx="8503920" cy="4572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latin typeface="Arial" panose="020B0604020202020204" pitchFamily="34" charset="0"/>
                <a:cs typeface="Arial" panose="020B0604020202020204"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D1D20BE3-6F4F-448B-9740-B73EF21FE1AB}" type="datetime1">
              <a:rPr lang="en-GB" smtClean="0"/>
              <a:pPr/>
              <a:t>26/10/2021</a:t>
            </a:fld>
            <a:endParaRPr lang="en-GB"/>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6AA747D-AE3D-4D5D-8B12-85F07A6732DE}" type="slidenum">
              <a:rPr lang="en-GB" smtClean="0"/>
              <a:pPr/>
              <a:t>‹#›</a:t>
            </a:fld>
            <a:endParaRPr lang="en-GB"/>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latin typeface="Arial" panose="020B0604020202020204" pitchFamily="34" charset="0"/>
                <a:cs typeface="Arial" panose="020B0604020202020204" pitchFamily="34" charset="0"/>
              </a:defRPr>
            </a:lvl1pPr>
          </a:lstStyle>
          <a:p>
            <a:r>
              <a:rPr kumimoji="0" lang="en-US" dirty="0"/>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79EEDC71-FB1A-4453-B203-F2F136BB36FA}" type="datetime1">
              <a:rPr lang="en-GB" smtClean="0"/>
              <a:pPr/>
              <a:t>26/10/2021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AA747D-AE3D-4D5D-8B12-85F07A6732DE}" type="slidenum">
              <a:rPr lang="en-GB" smtClean="0"/>
              <a:pPr/>
              <a:t>‹#›</a:t>
            </a:fld>
            <a:endParaRPr lang="en-GB"/>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505CA7D-4A52-4241-8487-06DF4F56A8B9}" type="datetime1">
              <a:rPr lang="en-GB" smtClean="0"/>
              <a:pPr/>
              <a:t>26/10/2021</a:t>
            </a:fld>
            <a:endParaRPr lang="en-GB"/>
          </a:p>
        </p:txBody>
      </p:sp>
      <p:sp>
        <p:nvSpPr>
          <p:cNvPr id="8" name="Footer Placeholder 7"/>
          <p:cNvSpPr>
            <a:spLocks noGrp="1"/>
          </p:cNvSpPr>
          <p:nvPr>
            <p:ph type="ftr" sz="quarter" idx="11"/>
          </p:nvPr>
        </p:nvSpPr>
        <p:spPr>
          <a:xfrm>
            <a:off x="304800" y="6409944"/>
            <a:ext cx="3581400" cy="365760"/>
          </a:xfrm>
        </p:spPr>
        <p:txBody>
          <a:bodyPr/>
          <a:lstStyle/>
          <a:p>
            <a:endParaRPr lang="en-GB"/>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6AA747D-AE3D-4D5D-8B12-85F07A6732DE}" type="slidenum">
              <a:rPr lang="en-GB" smtClean="0"/>
              <a:pPr/>
              <a:t>‹#›</a:t>
            </a:fld>
            <a:endParaRPr lang="en-GB"/>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gs)"/>
              </a:defRPr>
            </a:lvl1pPr>
          </a:lstStyle>
          <a:p>
            <a:r>
              <a:rPr kumimoji="0" lang="en-US" dirty="0"/>
              <a:t>Click to edit Master title style</a:t>
            </a:r>
          </a:p>
        </p:txBody>
      </p:sp>
      <p:sp>
        <p:nvSpPr>
          <p:cNvPr id="3" name="Date Placeholder 2"/>
          <p:cNvSpPr>
            <a:spLocks noGrp="1"/>
          </p:cNvSpPr>
          <p:nvPr>
            <p:ph type="dt" sz="half" idx="10"/>
          </p:nvPr>
        </p:nvSpPr>
        <p:spPr/>
        <p:txBody>
          <a:bodyPr/>
          <a:lstStyle/>
          <a:p>
            <a:fld id="{E91DCA72-3355-4DFD-AB13-994C36CAAF28}" type="datetime1">
              <a:rPr lang="en-GB" smtClean="0"/>
              <a:pPr/>
              <a:t>26/10/2021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4343400" y="1036020"/>
            <a:ext cx="457200" cy="441325"/>
          </a:xfrm>
        </p:spPr>
        <p:txBody>
          <a:bodyPr/>
          <a:lstStyle/>
          <a:p>
            <a:fld id="{46AA747D-AE3D-4D5D-8B12-85F07A6732D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312AE0FB-49C7-45DF-9A12-CCDDCC50A8B8}" type="datetime1">
              <a:rPr lang="en-GB" smtClean="0"/>
              <a:pPr/>
              <a:t>26/10/2021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6AA747D-AE3D-4D5D-8B12-85F07A6732D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6AA747D-AE3D-4D5D-8B12-85F07A6732DE}" type="slidenum">
              <a:rPr lang="en-GB" smtClean="0"/>
              <a:pPr/>
              <a:t>‹#›</a:t>
            </a:fld>
            <a:endParaRPr lang="en-GB"/>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3EA320CC-E310-4F57-ADCF-3154F348B3CB}" type="datetime1">
              <a:rPr lang="en-GB" smtClean="0"/>
              <a:pPr/>
              <a:t>26/10/2021</a:t>
            </a:fld>
            <a:endParaRPr lang="en-GB"/>
          </a:p>
        </p:txBody>
      </p:sp>
      <p:sp>
        <p:nvSpPr>
          <p:cNvPr id="6" name="Footer Placeholder 5"/>
          <p:cNvSpPr>
            <a:spLocks noGrp="1"/>
          </p:cNvSpPr>
          <p:nvPr>
            <p:ph type="ftr" sz="quarter" idx="11"/>
          </p:nvPr>
        </p:nvSpPr>
        <p:spPr>
          <a:xfrm>
            <a:off x="301752" y="6410848"/>
            <a:ext cx="3383280" cy="365760"/>
          </a:xfrm>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46AA747D-AE3D-4D5D-8B12-85F07A6732DE}" type="slidenum">
              <a:rPr lang="en-GB" smtClean="0"/>
              <a:pPr/>
              <a:t>‹#›</a:t>
            </a:fld>
            <a:endParaRPr lang="en-GB"/>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B7E647F8-56DE-460A-BDA3-06155A79565F}" type="datetime1">
              <a:rPr lang="en-GB" smtClean="0"/>
              <a:pPr/>
              <a:t>26/10/2021</a:t>
            </a:fld>
            <a:endParaRPr lang="en-GB"/>
          </a:p>
        </p:txBody>
      </p:sp>
      <p:sp>
        <p:nvSpPr>
          <p:cNvPr id="6" name="Footer Placeholder 5"/>
          <p:cNvSpPr>
            <a:spLocks noGrp="1"/>
          </p:cNvSpPr>
          <p:nvPr>
            <p:ph type="ftr" sz="quarter" idx="11"/>
          </p:nvPr>
        </p:nvSpPr>
        <p:spPr>
          <a:xfrm>
            <a:off x="301752" y="6410848"/>
            <a:ext cx="3584448" cy="365760"/>
          </a:xfrm>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11000"/>
          </a:schemeClr>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CE80C58-A53E-4B71-B64E-A67666C9326B}" type="datetime1">
              <a:rPr lang="en-GB" smtClean="0"/>
              <a:pPr/>
              <a:t>26/10/2021</a:t>
            </a:fld>
            <a:endParaRPr lang="en-GB"/>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GB"/>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6AA747D-AE3D-4D5D-8B12-85F07A6732DE}" type="slidenum">
              <a:rPr lang="en-GB" smtClean="0"/>
              <a:pPr/>
              <a:t>‹#›</a:t>
            </a:fld>
            <a:endParaRPr lang="en-GB"/>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3.wmf"/><Relationship Id="rId5" Type="http://schemas.openxmlformats.org/officeDocument/2006/relationships/oleObject" Target="../embeddings/oleObject17.bin"/><Relationship Id="rId4" Type="http://schemas.openxmlformats.org/officeDocument/2006/relationships/image" Target="../media/image22.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0.wmf"/><Relationship Id="rId11" Type="http://schemas.openxmlformats.org/officeDocument/2006/relationships/image" Target="../media/image33.png"/><Relationship Id="rId5" Type="http://schemas.openxmlformats.org/officeDocument/2006/relationships/oleObject" Target="../embeddings/oleObject20.bin"/><Relationship Id="rId10" Type="http://schemas.openxmlformats.org/officeDocument/2006/relationships/image" Target="../media/image32.wmf"/><Relationship Id="rId4" Type="http://schemas.openxmlformats.org/officeDocument/2006/relationships/image" Target="../media/image23.wmf"/><Relationship Id="rId9" Type="http://schemas.openxmlformats.org/officeDocument/2006/relationships/oleObject" Target="../embeddings/oleObject22.bin"/></Relationships>
</file>

<file path=ppt/slides/_rels/slide16.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5.wmf"/><Relationship Id="rId5" Type="http://schemas.openxmlformats.org/officeDocument/2006/relationships/oleObject" Target="../embeddings/oleObject24.bin"/><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26.bin"/></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42.png"/><Relationship Id="rId7"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7.bin"/><Relationship Id="rId5" Type="http://schemas.openxmlformats.org/officeDocument/2006/relationships/image" Target="../media/image43.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42.png"/><Relationship Id="rId4" Type="http://schemas.openxmlformats.org/officeDocument/2006/relationships/image" Target="../media/image44.wmf"/></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55.wmf"/><Relationship Id="rId11" Type="http://schemas.openxmlformats.org/officeDocument/2006/relationships/oleObject" Target="../embeddings/oleObject19.bin"/><Relationship Id="rId5" Type="http://schemas.openxmlformats.org/officeDocument/2006/relationships/oleObject" Target="../embeddings/oleObject30.bin"/><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32.bin"/></Relationships>
</file>

<file path=ppt/slides/_rels/slide26.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image" Target="../media/image51.jpeg"/><Relationship Id="rId7" Type="http://schemas.openxmlformats.org/officeDocument/2006/relationships/oleObject" Target="../embeddings/oleObject34.bin"/><Relationship Id="rId12" Type="http://schemas.openxmlformats.org/officeDocument/2006/relationships/image" Target="../media/image61.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58.wmf"/><Relationship Id="rId11" Type="http://schemas.openxmlformats.org/officeDocument/2006/relationships/oleObject" Target="../embeddings/oleObject36.bin"/><Relationship Id="rId5" Type="http://schemas.openxmlformats.org/officeDocument/2006/relationships/oleObject" Target="../embeddings/oleObject33.bin"/><Relationship Id="rId10" Type="http://schemas.openxmlformats.org/officeDocument/2006/relationships/image" Target="../media/image60.wmf"/><Relationship Id="rId4" Type="http://schemas.openxmlformats.org/officeDocument/2006/relationships/image" Target="../media/image52.png"/><Relationship Id="rId9" Type="http://schemas.openxmlformats.org/officeDocument/2006/relationships/oleObject" Target="../embeddings/oleObject35.bin"/></Relationships>
</file>

<file path=ppt/slides/_rels/slide27.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2.emf"/><Relationship Id="rId7" Type="http://schemas.openxmlformats.org/officeDocument/2006/relationships/image" Target="../media/image64.e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59.wmf"/><Relationship Id="rId5" Type="http://schemas.openxmlformats.org/officeDocument/2006/relationships/oleObject" Target="../embeddings/oleObject34.bin"/><Relationship Id="rId10" Type="http://schemas.openxmlformats.org/officeDocument/2006/relationships/image" Target="../media/image67.png"/><Relationship Id="rId4" Type="http://schemas.openxmlformats.org/officeDocument/2006/relationships/image" Target="../media/image63.png"/><Relationship Id="rId9" Type="http://schemas.openxmlformats.org/officeDocument/2006/relationships/image" Target="../media/image6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68.wmf"/><Relationship Id="rId4" Type="http://schemas.openxmlformats.org/officeDocument/2006/relationships/oleObject" Target="../embeddings/oleObject37.bin"/></Relationships>
</file>

<file path=ppt/slides/_rels/slide31.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emf"/></Relationships>
</file>

<file path=ppt/slides/_rels/slide3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image" Target="../media/image51.jpeg"/><Relationship Id="rId7" Type="http://schemas.openxmlformats.org/officeDocument/2006/relationships/image" Target="../media/image74.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38.bin"/><Relationship Id="rId11" Type="http://schemas.openxmlformats.org/officeDocument/2006/relationships/image" Target="../media/image76.wmf"/><Relationship Id="rId5" Type="http://schemas.openxmlformats.org/officeDocument/2006/relationships/image" Target="../media/image77.png"/><Relationship Id="rId10" Type="http://schemas.openxmlformats.org/officeDocument/2006/relationships/oleObject" Target="../embeddings/oleObject40.bin"/><Relationship Id="rId4" Type="http://schemas.openxmlformats.org/officeDocument/2006/relationships/image" Target="../media/image52.png"/><Relationship Id="rId9" Type="http://schemas.openxmlformats.org/officeDocument/2006/relationships/image" Target="../media/image75.wmf"/></Relationships>
</file>

<file path=ppt/slides/_rels/slide34.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image" Target="../media/image79.png"/><Relationship Id="rId7"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82.png"/><Relationship Id="rId5" Type="http://schemas.openxmlformats.org/officeDocument/2006/relationships/image" Target="../media/image81.png"/><Relationship Id="rId10" Type="http://schemas.openxmlformats.org/officeDocument/2006/relationships/image" Target="../media/image59.wmf"/><Relationship Id="rId4" Type="http://schemas.openxmlformats.org/officeDocument/2006/relationships/image" Target="../media/image80.png"/><Relationship Id="rId9" Type="http://schemas.openxmlformats.org/officeDocument/2006/relationships/oleObject" Target="../embeddings/oleObject34.bin"/></Relationships>
</file>

<file path=ppt/slides/_rels/slide3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3.png"/><Relationship Id="rId7" Type="http://schemas.openxmlformats.org/officeDocument/2006/relationships/image" Target="../media/image85.e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84.emf"/><Relationship Id="rId11" Type="http://schemas.openxmlformats.org/officeDocument/2006/relationships/image" Target="../media/image89.png"/><Relationship Id="rId5" Type="http://schemas.openxmlformats.org/officeDocument/2006/relationships/image" Target="../media/image59.wmf"/><Relationship Id="rId10" Type="http://schemas.openxmlformats.org/officeDocument/2006/relationships/image" Target="../media/image88.png"/><Relationship Id="rId4" Type="http://schemas.openxmlformats.org/officeDocument/2006/relationships/oleObject" Target="../embeddings/oleObject34.bin"/><Relationship Id="rId9" Type="http://schemas.openxmlformats.org/officeDocument/2006/relationships/image" Target="../media/image87.png"/></Relationships>
</file>

<file path=ppt/slides/_rels/slide37.xml.rels><?xml version="1.0" encoding="UTF-8" standalone="yes"?>
<Relationships xmlns="http://schemas.openxmlformats.org/package/2006/relationships"><Relationship Id="rId3" Type="http://schemas.openxmlformats.org/officeDocument/2006/relationships/image" Target="../media/image85.emf"/><Relationship Id="rId7" Type="http://schemas.openxmlformats.org/officeDocument/2006/relationships/image" Target="../media/image92.emf"/><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91.emf"/><Relationship Id="rId5" Type="http://schemas.openxmlformats.org/officeDocument/2006/relationships/image" Target="../media/image89.png"/><Relationship Id="rId4" Type="http://schemas.openxmlformats.org/officeDocument/2006/relationships/image" Target="../media/image90.emf"/></Relationships>
</file>

<file path=ppt/slides/_rels/slide38.xml.rels><?xml version="1.0" encoding="UTF-8" standalone="yes"?>
<Relationships xmlns="http://schemas.openxmlformats.org/package/2006/relationships"><Relationship Id="rId8" Type="http://schemas.openxmlformats.org/officeDocument/2006/relationships/image" Target="../media/image95.wmf"/><Relationship Id="rId3" Type="http://schemas.openxmlformats.org/officeDocument/2006/relationships/oleObject" Target="../embeddings/oleObject42.bin"/><Relationship Id="rId7"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94.wmf"/><Relationship Id="rId5" Type="http://schemas.openxmlformats.org/officeDocument/2006/relationships/oleObject" Target="../embeddings/oleObject43.bin"/><Relationship Id="rId4" Type="http://schemas.openxmlformats.org/officeDocument/2006/relationships/image" Target="../media/image93.wmf"/></Relationships>
</file>

<file path=ppt/slides/_rels/slide39.xml.rels><?xml version="1.0" encoding="UTF-8" standalone="yes"?>
<Relationships xmlns="http://schemas.openxmlformats.org/package/2006/relationships"><Relationship Id="rId8" Type="http://schemas.openxmlformats.org/officeDocument/2006/relationships/image" Target="../media/image97.wmf"/><Relationship Id="rId13" Type="http://schemas.openxmlformats.org/officeDocument/2006/relationships/oleObject" Target="../embeddings/oleObject50.bin"/><Relationship Id="rId18" Type="http://schemas.openxmlformats.org/officeDocument/2006/relationships/image" Target="../media/image101.wmf"/><Relationship Id="rId3" Type="http://schemas.openxmlformats.org/officeDocument/2006/relationships/oleObject" Target="../embeddings/oleObject45.bin"/><Relationship Id="rId7" Type="http://schemas.openxmlformats.org/officeDocument/2006/relationships/oleObject" Target="../embeddings/oleObject47.bin"/><Relationship Id="rId12" Type="http://schemas.openxmlformats.org/officeDocument/2006/relationships/image" Target="../media/image99.wmf"/><Relationship Id="rId17" Type="http://schemas.openxmlformats.org/officeDocument/2006/relationships/oleObject" Target="../embeddings/oleObject52.bin"/><Relationship Id="rId2" Type="http://schemas.openxmlformats.org/officeDocument/2006/relationships/slideLayout" Target="../slideLayouts/slideLayout2.xml"/><Relationship Id="rId16" Type="http://schemas.openxmlformats.org/officeDocument/2006/relationships/image" Target="../media/image100.wmf"/><Relationship Id="rId20" Type="http://schemas.openxmlformats.org/officeDocument/2006/relationships/image" Target="../media/image102.wmf"/><Relationship Id="rId1" Type="http://schemas.openxmlformats.org/officeDocument/2006/relationships/vmlDrawing" Target="../drawings/vmlDrawing19.vml"/><Relationship Id="rId6" Type="http://schemas.openxmlformats.org/officeDocument/2006/relationships/image" Target="../media/image94.wmf"/><Relationship Id="rId11" Type="http://schemas.openxmlformats.org/officeDocument/2006/relationships/oleObject" Target="../embeddings/oleObject49.bin"/><Relationship Id="rId5" Type="http://schemas.openxmlformats.org/officeDocument/2006/relationships/oleObject" Target="../embeddings/oleObject46.bin"/><Relationship Id="rId15" Type="http://schemas.openxmlformats.org/officeDocument/2006/relationships/oleObject" Target="../embeddings/oleObject51.bin"/><Relationship Id="rId10" Type="http://schemas.openxmlformats.org/officeDocument/2006/relationships/image" Target="../media/image98.wmf"/><Relationship Id="rId19" Type="http://schemas.openxmlformats.org/officeDocument/2006/relationships/oleObject" Target="../embeddings/oleObject53.bin"/><Relationship Id="rId4" Type="http://schemas.openxmlformats.org/officeDocument/2006/relationships/image" Target="../media/image96.wmf"/><Relationship Id="rId9" Type="http://schemas.openxmlformats.org/officeDocument/2006/relationships/oleObject" Target="../embeddings/oleObject48.bin"/><Relationship Id="rId14" Type="http://schemas.openxmlformats.org/officeDocument/2006/relationships/image" Target="../media/image10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97.wmf"/><Relationship Id="rId13" Type="http://schemas.openxmlformats.org/officeDocument/2006/relationships/image" Target="../media/image101.wmf"/><Relationship Id="rId18" Type="http://schemas.openxmlformats.org/officeDocument/2006/relationships/oleObject" Target="../embeddings/oleObject61.bin"/><Relationship Id="rId3" Type="http://schemas.openxmlformats.org/officeDocument/2006/relationships/oleObject" Target="../embeddings/oleObject54.bin"/><Relationship Id="rId21" Type="http://schemas.openxmlformats.org/officeDocument/2006/relationships/image" Target="../media/image106.wmf"/><Relationship Id="rId7" Type="http://schemas.openxmlformats.org/officeDocument/2006/relationships/oleObject" Target="../embeddings/oleObject56.bin"/><Relationship Id="rId12" Type="http://schemas.openxmlformats.org/officeDocument/2006/relationships/oleObject" Target="../embeddings/oleObject58.bin"/><Relationship Id="rId17" Type="http://schemas.openxmlformats.org/officeDocument/2006/relationships/image" Target="../media/image104.wmf"/><Relationship Id="rId2" Type="http://schemas.openxmlformats.org/officeDocument/2006/relationships/slideLayout" Target="../slideLayouts/slideLayout2.xml"/><Relationship Id="rId16" Type="http://schemas.openxmlformats.org/officeDocument/2006/relationships/oleObject" Target="../embeddings/oleObject60.bin"/><Relationship Id="rId20" Type="http://schemas.openxmlformats.org/officeDocument/2006/relationships/oleObject" Target="../embeddings/oleObject62.bin"/><Relationship Id="rId1" Type="http://schemas.openxmlformats.org/officeDocument/2006/relationships/vmlDrawing" Target="../drawings/vmlDrawing20.vml"/><Relationship Id="rId6" Type="http://schemas.openxmlformats.org/officeDocument/2006/relationships/image" Target="../media/image99.wmf"/><Relationship Id="rId11" Type="http://schemas.openxmlformats.org/officeDocument/2006/relationships/image" Target="../media/image100.wmf"/><Relationship Id="rId5" Type="http://schemas.openxmlformats.org/officeDocument/2006/relationships/oleObject" Target="../embeddings/oleObject55.bin"/><Relationship Id="rId15" Type="http://schemas.openxmlformats.org/officeDocument/2006/relationships/image" Target="../media/image102.wmf"/><Relationship Id="rId23" Type="http://schemas.openxmlformats.org/officeDocument/2006/relationships/image" Target="../media/image107.wmf"/><Relationship Id="rId10" Type="http://schemas.openxmlformats.org/officeDocument/2006/relationships/oleObject" Target="../embeddings/oleObject57.bin"/><Relationship Id="rId19" Type="http://schemas.openxmlformats.org/officeDocument/2006/relationships/image" Target="../media/image105.wmf"/><Relationship Id="rId4" Type="http://schemas.openxmlformats.org/officeDocument/2006/relationships/image" Target="../media/image98.wmf"/><Relationship Id="rId9" Type="http://schemas.openxmlformats.org/officeDocument/2006/relationships/image" Target="../media/image103.png"/><Relationship Id="rId14" Type="http://schemas.openxmlformats.org/officeDocument/2006/relationships/oleObject" Target="../embeddings/oleObject59.bin"/><Relationship Id="rId22" Type="http://schemas.openxmlformats.org/officeDocument/2006/relationships/oleObject" Target="../embeddings/oleObject63.bin"/></Relationships>
</file>

<file path=ppt/slides/_rels/slide41.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112.wmf"/><Relationship Id="rId3" Type="http://schemas.openxmlformats.org/officeDocument/2006/relationships/oleObject" Target="../embeddings/oleObject64.bin"/><Relationship Id="rId7" Type="http://schemas.openxmlformats.org/officeDocument/2006/relationships/oleObject" Target="../embeddings/oleObject66.bin"/><Relationship Id="rId12" Type="http://schemas.openxmlformats.org/officeDocument/2006/relationships/image" Target="../media/image114.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111.wmf"/><Relationship Id="rId11" Type="http://schemas.openxmlformats.org/officeDocument/2006/relationships/oleObject" Target="../embeddings/oleObject68.bin"/><Relationship Id="rId5" Type="http://schemas.openxmlformats.org/officeDocument/2006/relationships/oleObject" Target="../embeddings/oleObject65.bin"/><Relationship Id="rId10" Type="http://schemas.openxmlformats.org/officeDocument/2006/relationships/image" Target="../media/image113.wmf"/><Relationship Id="rId4" Type="http://schemas.openxmlformats.org/officeDocument/2006/relationships/image" Target="../media/image110.wmf"/><Relationship Id="rId9" Type="http://schemas.openxmlformats.org/officeDocument/2006/relationships/oleObject" Target="../embeddings/oleObject67.bin"/></Relationships>
</file>

<file path=ppt/slides/_rels/slide45.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oleObject" Target="../embeddings/oleObject8.bin"/><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w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6.bin"/><Relationship Id="rId14" Type="http://schemas.openxmlformats.org/officeDocument/2006/relationships/image" Target="../media/image13.wmf"/></Relationships>
</file>

<file path=ppt/slides/_rels/slide7.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13.bin"/><Relationship Id="rId3" Type="http://schemas.openxmlformats.org/officeDocument/2006/relationships/image" Target="../media/image7.png"/><Relationship Id="rId7" Type="http://schemas.openxmlformats.org/officeDocument/2006/relationships/oleObject" Target="../embeddings/oleObject10.bin"/><Relationship Id="rId12"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16.wmf"/><Relationship Id="rId4" Type="http://schemas.openxmlformats.org/officeDocument/2006/relationships/image" Target="../media/image19.png"/><Relationship Id="rId9" Type="http://schemas.openxmlformats.org/officeDocument/2006/relationships/oleObject" Target="../embeddings/oleObject11.bin"/><Relationship Id="rId14" Type="http://schemas.openxmlformats.org/officeDocument/2006/relationships/image" Target="../media/image18.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9.png"/><Relationship Id="rId5" Type="http://schemas.openxmlformats.org/officeDocument/2006/relationships/image" Target="../media/image20.wmf"/><Relationship Id="rId4" Type="http://schemas.openxmlformats.org/officeDocument/2006/relationships/oleObject" Target="../embeddings/oleObject14.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a:t>By</a:t>
            </a:r>
          </a:p>
          <a:p>
            <a:r>
              <a:rPr lang="en-GB" dirty="0"/>
              <a:t>Dr. </a:t>
            </a:r>
            <a:r>
              <a:rPr lang="en-GB" dirty="0" err="1"/>
              <a:t>Mahdi</a:t>
            </a:r>
            <a:r>
              <a:rPr lang="en-GB" dirty="0"/>
              <a:t> </a:t>
            </a:r>
            <a:r>
              <a:rPr lang="en-GB" dirty="0" err="1"/>
              <a:t>Damghani</a:t>
            </a:r>
            <a:endParaRPr lang="en-GB" dirty="0"/>
          </a:p>
          <a:p>
            <a:endParaRPr lang="en-GB" dirty="0"/>
          </a:p>
          <a:p>
            <a:r>
              <a:rPr lang="en-GB" dirty="0"/>
              <a:t>2021-2022</a:t>
            </a:r>
          </a:p>
        </p:txBody>
      </p:sp>
      <p:sp>
        <p:nvSpPr>
          <p:cNvPr id="2" name="Title 1"/>
          <p:cNvSpPr>
            <a:spLocks noGrp="1"/>
          </p:cNvSpPr>
          <p:nvPr>
            <p:ph type="ctrTitle"/>
          </p:nvPr>
        </p:nvSpPr>
        <p:spPr/>
        <p:txBody>
          <a:bodyPr/>
          <a:lstStyle/>
          <a:p>
            <a:r>
              <a:rPr lang="en-GB" dirty="0"/>
              <a:t>Structural Design and Inspection-Energy method</a:t>
            </a:r>
          </a:p>
        </p:txBody>
      </p:sp>
      <p:sp>
        <p:nvSpPr>
          <p:cNvPr id="4" name="Slide Number Placeholder 3"/>
          <p:cNvSpPr>
            <a:spLocks noGrp="1"/>
          </p:cNvSpPr>
          <p:nvPr>
            <p:ph type="sldNum" sz="quarter" idx="12"/>
          </p:nvPr>
        </p:nvSpPr>
        <p:spPr/>
        <p:txBody>
          <a:bodyPr/>
          <a:lstStyle/>
          <a:p>
            <a:fld id="{46AA747D-AE3D-4D5D-8B12-85F07A6732DE}" type="slidenum">
              <a:rPr lang="en-GB" smtClean="0"/>
              <a:pPr/>
              <a:t>1</a:t>
            </a:fld>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600" dirty="0"/>
              <a:t>The principle of the stationary value of the total</a:t>
            </a:r>
            <a:br>
              <a:rPr lang="en-GB" sz="2600" dirty="0"/>
            </a:br>
            <a:r>
              <a:rPr lang="en-GB" sz="2600" dirty="0"/>
              <a:t>complementary energy</a:t>
            </a:r>
          </a:p>
        </p:txBody>
      </p:sp>
      <p:graphicFrame>
        <p:nvGraphicFramePr>
          <p:cNvPr id="18434" name="Object 2"/>
          <p:cNvGraphicFramePr>
            <a:graphicFrameLocks noChangeAspect="1"/>
          </p:cNvGraphicFramePr>
          <p:nvPr/>
        </p:nvGraphicFramePr>
        <p:xfrm>
          <a:off x="2520950" y="1600200"/>
          <a:ext cx="4267200" cy="1066800"/>
        </p:xfrm>
        <a:graphic>
          <a:graphicData uri="http://schemas.openxmlformats.org/presentationml/2006/ole">
            <mc:AlternateContent xmlns:mc="http://schemas.openxmlformats.org/markup-compatibility/2006">
              <mc:Choice xmlns:v="urn:schemas-microsoft-com:vml" Requires="v">
                <p:oleObj spid="_x0000_s18794" name="Equation" r:id="rId3" imgW="1828800" imgH="457200" progId="Equation.3">
                  <p:embed/>
                </p:oleObj>
              </mc:Choice>
              <mc:Fallback>
                <p:oleObj name="Equation" r:id="rId3" imgW="1828800" imgH="457200" progId="Equation.3">
                  <p:embed/>
                  <p:pic>
                    <p:nvPicPr>
                      <p:cNvPr id="0" name="Picture 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0950" y="1600200"/>
                        <a:ext cx="4267200" cy="106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ular Callout 4"/>
          <p:cNvSpPr/>
          <p:nvPr/>
        </p:nvSpPr>
        <p:spPr>
          <a:xfrm>
            <a:off x="228600" y="3009900"/>
            <a:ext cx="3048000" cy="762000"/>
          </a:xfrm>
          <a:prstGeom prst="wedgeRectCallout">
            <a:avLst>
              <a:gd name="adj1" fmla="val 58141"/>
              <a:gd name="adj2" fmla="val -144082"/>
            </a:avLst>
          </a:prstGeom>
          <a:solidFill>
            <a:schemeClr val="accent1">
              <a:alpha val="5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rgbClr val="002060"/>
                </a:solidFill>
                <a:latin typeface="Arial" panose="020B0604020202020204" pitchFamily="34" charset="0"/>
                <a:cs typeface="Arial" panose="020B0604020202020204" pitchFamily="34" charset="0"/>
              </a:rPr>
              <a:t>Virtual work done by the particles in the elastic body</a:t>
            </a:r>
          </a:p>
        </p:txBody>
      </p:sp>
      <p:sp>
        <p:nvSpPr>
          <p:cNvPr id="6" name="Rectangular Callout 5"/>
          <p:cNvSpPr/>
          <p:nvPr/>
        </p:nvSpPr>
        <p:spPr>
          <a:xfrm>
            <a:off x="5638800" y="3009900"/>
            <a:ext cx="3276600" cy="762000"/>
          </a:xfrm>
          <a:prstGeom prst="wedgeRectCallout">
            <a:avLst>
              <a:gd name="adj1" fmla="val -47396"/>
              <a:gd name="adj2" fmla="val -128998"/>
            </a:avLst>
          </a:prstGeom>
          <a:solidFill>
            <a:schemeClr val="accent1">
              <a:alpha val="5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rgbClr val="002060"/>
                </a:solidFill>
                <a:latin typeface="Arial" panose="020B0604020202020204" pitchFamily="34" charset="0"/>
                <a:cs typeface="Arial" panose="020B0604020202020204" pitchFamily="34" charset="0"/>
              </a:rPr>
              <a:t>Virtual work of external virtual forces acting through real displacements</a:t>
            </a:r>
          </a:p>
        </p:txBody>
      </p:sp>
      <p:graphicFrame>
        <p:nvGraphicFramePr>
          <p:cNvPr id="18435" name="Object 3"/>
          <p:cNvGraphicFramePr>
            <a:graphicFrameLocks noChangeAspect="1"/>
          </p:cNvGraphicFramePr>
          <p:nvPr/>
        </p:nvGraphicFramePr>
        <p:xfrm>
          <a:off x="2209800" y="3921125"/>
          <a:ext cx="4889500" cy="1184275"/>
        </p:xfrm>
        <a:graphic>
          <a:graphicData uri="http://schemas.openxmlformats.org/presentationml/2006/ole">
            <mc:AlternateContent xmlns:mc="http://schemas.openxmlformats.org/markup-compatibility/2006">
              <mc:Choice xmlns:v="urn:schemas-microsoft-com:vml" Requires="v">
                <p:oleObj spid="_x0000_s18795" name="Equation" r:id="rId5" imgW="2095500" imgH="508000" progId="Equation.3">
                  <p:embed/>
                </p:oleObj>
              </mc:Choice>
              <mc:Fallback>
                <p:oleObj name="Equation" r:id="rId5" imgW="2095500" imgH="508000" progId="Equation.3">
                  <p:embed/>
                  <p:pic>
                    <p:nvPicPr>
                      <p:cNvPr id="0" name="Picture 9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3921125"/>
                        <a:ext cx="4889500" cy="1184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6" name="Object 4"/>
          <p:cNvGraphicFramePr>
            <a:graphicFrameLocks noChangeAspect="1"/>
          </p:cNvGraphicFramePr>
          <p:nvPr/>
        </p:nvGraphicFramePr>
        <p:xfrm>
          <a:off x="3187700" y="5278438"/>
          <a:ext cx="2933700" cy="533400"/>
        </p:xfrm>
        <a:graphic>
          <a:graphicData uri="http://schemas.openxmlformats.org/presentationml/2006/ole">
            <mc:AlternateContent xmlns:mc="http://schemas.openxmlformats.org/markup-compatibility/2006">
              <mc:Choice xmlns:v="urn:schemas-microsoft-com:vml" Requires="v">
                <p:oleObj spid="_x0000_s18796" name="Equation" r:id="rId7" imgW="1257300" imgH="228600" progId="Equation.3">
                  <p:embed/>
                </p:oleObj>
              </mc:Choice>
              <mc:Fallback>
                <p:oleObj name="Equation" r:id="rId7" imgW="1257300" imgH="228600" progId="Equation.3">
                  <p:embed/>
                  <p:pic>
                    <p:nvPicPr>
                      <p:cNvPr id="0" name="Picture 9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7700" y="5278438"/>
                        <a:ext cx="29337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ular Callout 8"/>
          <p:cNvSpPr/>
          <p:nvPr/>
        </p:nvSpPr>
        <p:spPr>
          <a:xfrm>
            <a:off x="228600" y="5410200"/>
            <a:ext cx="2438400" cy="762000"/>
          </a:xfrm>
          <a:prstGeom prst="wedgeRectCallout">
            <a:avLst>
              <a:gd name="adj1" fmla="val 74185"/>
              <a:gd name="adj2" fmla="val -40791"/>
            </a:avLst>
          </a:prstGeom>
          <a:solidFill>
            <a:srgbClr val="00B0F0">
              <a:alpha val="57000"/>
            </a:srgb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rgbClr val="002060"/>
                </a:solidFill>
                <a:latin typeface="Arial" panose="020B0604020202020204" pitchFamily="34" charset="0"/>
                <a:cs typeface="Arial" panose="020B0604020202020204" pitchFamily="34" charset="0"/>
              </a:rPr>
              <a:t>Total complimentary energy of the system</a:t>
            </a:r>
          </a:p>
        </p:txBody>
      </p:sp>
      <p:sp>
        <p:nvSpPr>
          <p:cNvPr id="3" name="Slide Number Placeholder 2"/>
          <p:cNvSpPr>
            <a:spLocks noGrp="1"/>
          </p:cNvSpPr>
          <p:nvPr>
            <p:ph type="sldNum" sz="quarter" idx="12"/>
          </p:nvPr>
        </p:nvSpPr>
        <p:spPr/>
        <p:txBody>
          <a:bodyPr/>
          <a:lstStyle/>
          <a:p>
            <a:fld id="{46AA747D-AE3D-4D5D-8B12-85F07A6732DE}" type="slidenum">
              <a:rPr lang="en-GB" smtClean="0"/>
              <a:pPr/>
              <a:t>10</a:t>
            </a:fld>
            <a:endParaRPr lang="en-GB"/>
          </a:p>
        </p:txBody>
      </p:sp>
      <p:sp>
        <p:nvSpPr>
          <p:cNvPr id="10" name="Rectangle 9"/>
          <p:cNvSpPr/>
          <p:nvPr/>
        </p:nvSpPr>
        <p:spPr>
          <a:xfrm>
            <a:off x="6477000" y="1828800"/>
            <a:ext cx="381000" cy="457200"/>
          </a:xfrm>
          <a:prstGeom prst="rect">
            <a:avLst/>
          </a:prstGeom>
          <a:solidFill>
            <a:srgbClr val="FFFF00">
              <a:alpha val="44000"/>
            </a:srgb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ular Callout 10"/>
          <p:cNvSpPr/>
          <p:nvPr/>
        </p:nvSpPr>
        <p:spPr>
          <a:xfrm>
            <a:off x="7391400" y="1447800"/>
            <a:ext cx="1524000" cy="838200"/>
          </a:xfrm>
          <a:prstGeom prst="wedgeRectCallout">
            <a:avLst>
              <a:gd name="adj1" fmla="val -85644"/>
              <a:gd name="adj2" fmla="val 18035"/>
            </a:avLst>
          </a:prstGeom>
          <a:solidFill>
            <a:srgbClr val="00B0F0">
              <a:alpha val="30000"/>
            </a:srgb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latin typeface="Arial" panose="020B0604020202020204" pitchFamily="34" charset="0"/>
                <a:cs typeface="Arial" panose="020B0604020202020204" pitchFamily="34" charset="0"/>
              </a:rPr>
              <a:t>Reminder:</a:t>
            </a:r>
          </a:p>
          <a:p>
            <a:pPr algn="ctr"/>
            <a:r>
              <a:rPr lang="en-GB" sz="1500" dirty="0">
                <a:solidFill>
                  <a:schemeClr val="tx1"/>
                </a:solidFill>
                <a:latin typeface="Arial" panose="020B0604020202020204" pitchFamily="34" charset="0"/>
                <a:cs typeface="Arial" panose="020B0604020202020204" pitchFamily="34" charset="0"/>
              </a:rPr>
              <a:t>Principle of virtual work</a:t>
            </a:r>
          </a:p>
        </p:txBody>
      </p:sp>
      <p:sp>
        <p:nvSpPr>
          <p:cNvPr id="12" name="Rectangular Callout 11"/>
          <p:cNvSpPr/>
          <p:nvPr/>
        </p:nvSpPr>
        <p:spPr>
          <a:xfrm>
            <a:off x="3276600" y="5867400"/>
            <a:ext cx="2514600" cy="762000"/>
          </a:xfrm>
          <a:prstGeom prst="wedgeRectCallout">
            <a:avLst>
              <a:gd name="adj1" fmla="val 1893"/>
              <a:gd name="adj2" fmla="val -71171"/>
            </a:avLst>
          </a:prstGeom>
          <a:solidFill>
            <a:schemeClr val="accent1">
              <a:alpha val="5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rgbClr val="002060"/>
                </a:solidFill>
                <a:latin typeface="Arial" panose="020B0604020202020204" pitchFamily="34" charset="0"/>
                <a:cs typeface="Arial" panose="020B0604020202020204" pitchFamily="34" charset="0"/>
              </a:rPr>
              <a:t>Complimentary energy of internal forces</a:t>
            </a:r>
          </a:p>
        </p:txBody>
      </p:sp>
      <p:sp>
        <p:nvSpPr>
          <p:cNvPr id="13" name="Rectangular Callout 12"/>
          <p:cNvSpPr/>
          <p:nvPr/>
        </p:nvSpPr>
        <p:spPr>
          <a:xfrm>
            <a:off x="6400800" y="5867400"/>
            <a:ext cx="2514600" cy="762000"/>
          </a:xfrm>
          <a:prstGeom prst="wedgeRectCallout">
            <a:avLst>
              <a:gd name="adj1" fmla="val -89707"/>
              <a:gd name="adj2" fmla="val -80285"/>
            </a:avLst>
          </a:prstGeom>
          <a:solidFill>
            <a:schemeClr val="accent1">
              <a:alpha val="5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rgbClr val="002060"/>
                </a:solidFill>
                <a:latin typeface="Arial" panose="020B0604020202020204" pitchFamily="34" charset="0"/>
                <a:cs typeface="Arial" panose="020B0604020202020204" pitchFamily="34" charset="0"/>
              </a:rPr>
              <a:t>Complimentary energy of external forces</a:t>
            </a:r>
          </a:p>
        </p:txBody>
      </p:sp>
      <p:sp>
        <p:nvSpPr>
          <p:cNvPr id="4" name="Rectangle 3"/>
          <p:cNvSpPr/>
          <p:nvPr/>
        </p:nvSpPr>
        <p:spPr>
          <a:xfrm>
            <a:off x="3505200" y="4056062"/>
            <a:ext cx="1447800" cy="973138"/>
          </a:xfrm>
          <a:prstGeom prst="rect">
            <a:avLst/>
          </a:prstGeom>
          <a:solidFill>
            <a:srgbClr val="00B050">
              <a:alpha val="50000"/>
            </a:srgb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361688" y="5286314"/>
            <a:ext cx="457200" cy="495300"/>
          </a:xfrm>
          <a:prstGeom prst="rect">
            <a:avLst/>
          </a:prstGeom>
          <a:solidFill>
            <a:srgbClr val="00B050">
              <a:alpha val="50000"/>
            </a:srgb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5029200" y="4056062"/>
            <a:ext cx="1447800" cy="973138"/>
          </a:xfrm>
          <a:prstGeom prst="rect">
            <a:avLst/>
          </a:prstGeom>
          <a:solidFill>
            <a:srgbClr val="FFC000">
              <a:alpha val="50000"/>
            </a:srgb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4953000" y="5295045"/>
            <a:ext cx="533400" cy="486569"/>
          </a:xfrm>
          <a:prstGeom prst="rect">
            <a:avLst/>
          </a:prstGeom>
          <a:solidFill>
            <a:srgbClr val="FFC000">
              <a:alpha val="50000"/>
            </a:srgb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1"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4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4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heel(1)">
                                      <p:cBhvr>
                                        <p:cTn id="37" dur="2000"/>
                                        <p:tgtEl>
                                          <p:spTgt spid="4"/>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heel(1)">
                                      <p:cBhvr>
                                        <p:cTn id="40" dur="20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heel(1)">
                                      <p:cBhvr>
                                        <p:cTn id="45" dur="2000"/>
                                        <p:tgtEl>
                                          <p:spTgt spid="16"/>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heel(1)">
                                      <p:cBhvr>
                                        <p:cTn id="48" dur="20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1" animBg="1"/>
      <p:bldP spid="12" grpId="0" animBg="1"/>
      <p:bldP spid="13" grpId="0" animBg="1"/>
      <p:bldP spid="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600" dirty="0"/>
              <a:t>The principle of the stationary value of the total</a:t>
            </a:r>
            <a:br>
              <a:rPr lang="en-GB" sz="2600" dirty="0"/>
            </a:br>
            <a:r>
              <a:rPr lang="en-GB" sz="2600" dirty="0"/>
              <a:t>complementary energy</a:t>
            </a:r>
          </a:p>
        </p:txBody>
      </p:sp>
      <p:sp>
        <p:nvSpPr>
          <p:cNvPr id="3" name="Content Placeholder 2"/>
          <p:cNvSpPr>
            <a:spLocks noGrp="1"/>
          </p:cNvSpPr>
          <p:nvPr>
            <p:ph sz="quarter" idx="1"/>
          </p:nvPr>
        </p:nvSpPr>
        <p:spPr/>
        <p:txBody>
          <a:bodyPr>
            <a:normAutofit fontScale="85000" lnSpcReduction="10000"/>
          </a:bodyPr>
          <a:lstStyle/>
          <a:p>
            <a:r>
              <a:rPr lang="en-GB" dirty="0"/>
              <a:t>For an </a:t>
            </a:r>
            <a:r>
              <a:rPr lang="en-GB" b="1" i="1" dirty="0">
                <a:solidFill>
                  <a:srgbClr val="00B050"/>
                </a:solidFill>
                <a:latin typeface="Times New Roman" pitchFamily="18" charset="0"/>
                <a:cs typeface="Times New Roman" pitchFamily="18" charset="0"/>
              </a:rPr>
              <a:t>elastic body </a:t>
            </a:r>
            <a:r>
              <a:rPr lang="en-GB" dirty="0"/>
              <a:t>in </a:t>
            </a:r>
            <a:r>
              <a:rPr lang="en-GB" b="1" i="1" dirty="0">
                <a:solidFill>
                  <a:srgbClr val="00B050"/>
                </a:solidFill>
                <a:latin typeface="Times New Roman" pitchFamily="18" charset="0"/>
                <a:cs typeface="Times New Roman" pitchFamily="18" charset="0"/>
              </a:rPr>
              <a:t>equilibrium</a:t>
            </a:r>
            <a:r>
              <a:rPr lang="en-GB" dirty="0"/>
              <a:t> under the action of applied forces, the true internal forces (or stresses) and reactions are those for which the</a:t>
            </a:r>
            <a:r>
              <a:rPr lang="en-GB" i="1" dirty="0"/>
              <a:t> </a:t>
            </a:r>
            <a:r>
              <a:rPr lang="en-GB" b="1" i="1" dirty="0">
                <a:solidFill>
                  <a:srgbClr val="00B050"/>
                </a:solidFill>
                <a:latin typeface="Times New Roman" pitchFamily="18" charset="0"/>
                <a:cs typeface="Times New Roman" pitchFamily="18" charset="0"/>
              </a:rPr>
              <a:t>total complementary energy</a:t>
            </a:r>
            <a:r>
              <a:rPr lang="en-GB" dirty="0">
                <a:latin typeface="Times New Roman" pitchFamily="18" charset="0"/>
                <a:cs typeface="Times New Roman" pitchFamily="18" charset="0"/>
              </a:rPr>
              <a:t> </a:t>
            </a:r>
            <a:r>
              <a:rPr lang="en-GB" dirty="0"/>
              <a:t>has a </a:t>
            </a:r>
            <a:r>
              <a:rPr lang="en-GB" b="1" i="1" dirty="0">
                <a:solidFill>
                  <a:srgbClr val="00B050"/>
                </a:solidFill>
                <a:latin typeface="Times New Roman" pitchFamily="18" charset="0"/>
                <a:cs typeface="Times New Roman" pitchFamily="18" charset="0"/>
              </a:rPr>
              <a:t>stationary value</a:t>
            </a:r>
            <a:r>
              <a:rPr lang="en-GB" dirty="0">
                <a:latin typeface="arigs)"/>
                <a:cs typeface="Times New Roman" panose="02020603050405020304" pitchFamily="18" charset="0"/>
              </a:rPr>
              <a:t>;</a:t>
            </a:r>
            <a:endParaRPr lang="en-GB" i="1" dirty="0">
              <a:solidFill>
                <a:srgbClr val="00B050"/>
              </a:solidFill>
              <a:latin typeface="arigs)"/>
              <a:cs typeface="Times New Roman" pitchFamily="18" charset="0"/>
            </a:endParaRPr>
          </a:p>
          <a:p>
            <a:endParaRPr lang="en-GB" i="1" u="sng" dirty="0"/>
          </a:p>
          <a:p>
            <a:r>
              <a:rPr lang="en-GB" dirty="0"/>
              <a:t>The true internal forces (or stresses) and reactions are those which satisfy the condition of </a:t>
            </a:r>
            <a:r>
              <a:rPr lang="en-GB" b="1" i="1" dirty="0">
                <a:solidFill>
                  <a:srgbClr val="00B050"/>
                </a:solidFill>
                <a:latin typeface="Times New Roman" panose="02020603050405020304" pitchFamily="18" charset="0"/>
                <a:cs typeface="Times New Roman" panose="02020603050405020304" pitchFamily="18" charset="0"/>
              </a:rPr>
              <a:t>compatibility of displacement</a:t>
            </a:r>
            <a:r>
              <a:rPr lang="en-GB" dirty="0">
                <a:latin typeface="arigs)"/>
                <a:cs typeface="Times New Roman" panose="02020603050405020304" pitchFamily="18" charset="0"/>
              </a:rPr>
              <a:t>;</a:t>
            </a:r>
          </a:p>
          <a:p>
            <a:pPr>
              <a:buNone/>
            </a:pPr>
            <a:endParaRPr lang="en-GB" dirty="0"/>
          </a:p>
          <a:p>
            <a:r>
              <a:rPr lang="en-GB" dirty="0"/>
              <a:t>This property of the total complementary energy of an elastic system is particularly useful in the solution of statically indeterminate structures, in which an infinite number of stress distributions and reactive forces may be found to satisfy the requirements of equilibrium.</a:t>
            </a:r>
            <a:endParaRPr lang="en-GB" i="1" u="sng" dirty="0"/>
          </a:p>
        </p:txBody>
      </p:sp>
      <p:sp>
        <p:nvSpPr>
          <p:cNvPr id="4" name="Slide Number Placeholder 3"/>
          <p:cNvSpPr>
            <a:spLocks noGrp="1"/>
          </p:cNvSpPr>
          <p:nvPr>
            <p:ph type="sldNum" sz="quarter" idx="12"/>
          </p:nvPr>
        </p:nvSpPr>
        <p:spPr/>
        <p:txBody>
          <a:bodyPr/>
          <a:lstStyle/>
          <a:p>
            <a:fld id="{46AA747D-AE3D-4D5D-8B12-85F07A6732DE}" type="slidenum">
              <a:rPr lang="en-GB" smtClean="0"/>
              <a:pPr/>
              <a:t>11</a:t>
            </a:fld>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Note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12</a:t>
            </a:fld>
            <a:endParaRPr lang="en-GB"/>
          </a:p>
        </p:txBody>
      </p:sp>
      <p:sp>
        <p:nvSpPr>
          <p:cNvPr id="4" name="Content Placeholder 3"/>
          <p:cNvSpPr>
            <a:spLocks noGrp="1"/>
          </p:cNvSpPr>
          <p:nvPr>
            <p:ph sz="quarter" idx="1"/>
          </p:nvPr>
        </p:nvSpPr>
        <p:spPr/>
        <p:txBody>
          <a:bodyPr>
            <a:normAutofit/>
          </a:bodyPr>
          <a:lstStyle/>
          <a:p>
            <a:pPr algn="just"/>
            <a:r>
              <a:rPr lang="en-GB" dirty="0"/>
              <a:t>Generally, </a:t>
            </a:r>
            <a:r>
              <a:rPr lang="en-GB" i="1" dirty="0">
                <a:latin typeface="Times New Roman" panose="02020603050405020304" pitchFamily="18" charset="0"/>
                <a:cs typeface="Times New Roman" panose="02020603050405020304" pitchFamily="18" charset="0"/>
              </a:rPr>
              <a:t>deflection problems are most readily solved by the complementary energy approach</a:t>
            </a:r>
            <a:r>
              <a:rPr lang="en-GB" dirty="0"/>
              <a:t>;</a:t>
            </a:r>
          </a:p>
          <a:p>
            <a:pPr>
              <a:buNone/>
            </a:pPr>
            <a:endParaRPr lang="en-GB" dirty="0"/>
          </a:p>
          <a:p>
            <a:pPr algn="just"/>
            <a:r>
              <a:rPr lang="en-GB" dirty="0"/>
              <a:t>For linearly elastic systems there is no difference between the methods of complementary and potential energy, since as we have seen, complementary and strain energy then become completely interchangeable.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262DF-1ED1-4A7E-928E-FA36A879BF53}"/>
              </a:ext>
            </a:extLst>
          </p:cNvPr>
          <p:cNvSpPr>
            <a:spLocks noGrp="1"/>
          </p:cNvSpPr>
          <p:nvPr>
            <p:ph type="title"/>
          </p:nvPr>
        </p:nvSpPr>
        <p:spPr/>
        <p:txBody>
          <a:bodyPr/>
          <a:lstStyle/>
          <a:p>
            <a:r>
              <a:rPr lang="en-GB" dirty="0"/>
              <a:t>Wing and truss structures</a:t>
            </a:r>
          </a:p>
        </p:txBody>
      </p:sp>
      <p:sp>
        <p:nvSpPr>
          <p:cNvPr id="3" name="Slide Number Placeholder 2">
            <a:extLst>
              <a:ext uri="{FF2B5EF4-FFF2-40B4-BE49-F238E27FC236}">
                <a16:creationId xmlns:a16="http://schemas.microsoft.com/office/drawing/2014/main" id="{7065DD66-37B6-4ED1-8583-74FF60A1C69C}"/>
              </a:ext>
            </a:extLst>
          </p:cNvPr>
          <p:cNvSpPr>
            <a:spLocks noGrp="1"/>
          </p:cNvSpPr>
          <p:nvPr>
            <p:ph type="sldNum" sz="quarter" idx="12"/>
          </p:nvPr>
        </p:nvSpPr>
        <p:spPr/>
        <p:txBody>
          <a:bodyPr/>
          <a:lstStyle/>
          <a:p>
            <a:fld id="{46AA747D-AE3D-4D5D-8B12-85F07A6732DE}" type="slidenum">
              <a:rPr lang="en-GB" smtClean="0"/>
              <a:pPr/>
              <a:t>13</a:t>
            </a:fld>
            <a:endParaRPr lang="en-GB"/>
          </a:p>
        </p:txBody>
      </p:sp>
      <p:pic>
        <p:nvPicPr>
          <p:cNvPr id="6" name="Picture 2" descr="Image result for wing trailing edge truss">
            <a:extLst>
              <a:ext uri="{FF2B5EF4-FFF2-40B4-BE49-F238E27FC236}">
                <a16:creationId xmlns:a16="http://schemas.microsoft.com/office/drawing/2014/main" id="{CE4B8E06-F614-4267-855D-DF745EE250D7}"/>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21814" y="1618050"/>
            <a:ext cx="4334669" cy="19633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480BAE9-00A2-4FB0-9304-03BADFE4EBDE}"/>
              </a:ext>
            </a:extLst>
          </p:cNvPr>
          <p:cNvPicPr>
            <a:picLocks noChangeAspect="1"/>
          </p:cNvPicPr>
          <p:nvPr/>
        </p:nvPicPr>
        <p:blipFill rotWithShape="1">
          <a:blip r:embed="rId3"/>
          <a:srcRect t="2577" b="-1"/>
          <a:stretch/>
        </p:blipFill>
        <p:spPr>
          <a:xfrm>
            <a:off x="4094937" y="3672663"/>
            <a:ext cx="4820463" cy="2880537"/>
          </a:xfrm>
          <a:prstGeom prst="rect">
            <a:avLst/>
          </a:prstGeom>
        </p:spPr>
      </p:pic>
      <p:sp>
        <p:nvSpPr>
          <p:cNvPr id="7" name="AutoShape 4" descr="https://aviationweek.com/site-files/aviationweek.com/files/archive/cmsfiles/media/images/aw_images/small/AW_01_27_2014_314.jpg">
            <a:extLst>
              <a:ext uri="{FF2B5EF4-FFF2-40B4-BE49-F238E27FC236}">
                <a16:creationId xmlns:a16="http://schemas.microsoft.com/office/drawing/2014/main" id="{410BC6D9-A256-4A63-B0DA-8E6BA22E64B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3014" name="Picture 6" descr="https://aviationweek.com/site-files/aviationweek.com/files/archive/cmsfiles/media/images/aw_images/small/AW_01_27_2014_314.jpg">
            <a:extLst>
              <a:ext uri="{FF2B5EF4-FFF2-40B4-BE49-F238E27FC236}">
                <a16:creationId xmlns:a16="http://schemas.microsoft.com/office/drawing/2014/main" id="{5669DE2E-6432-43AD-B8A2-5185D79BBB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690" y="3731753"/>
            <a:ext cx="3715372" cy="252645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7E78313-A379-41BB-A590-03B582A76525}"/>
              </a:ext>
            </a:extLst>
          </p:cNvPr>
          <p:cNvSpPr/>
          <p:nvPr/>
        </p:nvSpPr>
        <p:spPr>
          <a:xfrm>
            <a:off x="441511" y="5791200"/>
            <a:ext cx="3414333" cy="369332"/>
          </a:xfrm>
          <a:prstGeom prst="rect">
            <a:avLst/>
          </a:prstGeom>
        </p:spPr>
        <p:txBody>
          <a:bodyPr wrap="none">
            <a:spAutoFit/>
          </a:bodyPr>
          <a:lstStyle/>
          <a:p>
            <a:r>
              <a:rPr lang="en-GB" b="1" dirty="0">
                <a:solidFill>
                  <a:srgbClr val="242424"/>
                </a:solidFill>
                <a:latin typeface="Arial" panose="020B0604020202020204" pitchFamily="34" charset="0"/>
              </a:rPr>
              <a:t>Low-Drag Truss-Braced Wing</a:t>
            </a:r>
            <a:endParaRPr lang="en-GB" b="1" i="0" dirty="0">
              <a:solidFill>
                <a:srgbClr val="242424"/>
              </a:solidFill>
              <a:effectLst/>
              <a:latin typeface="Arial" panose="020B0604020202020204" pitchFamily="34" charset="0"/>
            </a:endParaRPr>
          </a:p>
        </p:txBody>
      </p:sp>
      <p:pic>
        <p:nvPicPr>
          <p:cNvPr id="43016" name="Picture 8" descr="Image result for truss bridge">
            <a:extLst>
              <a:ext uri="{FF2B5EF4-FFF2-40B4-BE49-F238E27FC236}">
                <a16:creationId xmlns:a16="http://schemas.microsoft.com/office/drawing/2014/main" id="{F69AC89A-0C29-4EC5-9D21-E64AF0FF06F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200" y="1371700"/>
            <a:ext cx="3530969" cy="2190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2051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Application to deflection problems</a:t>
            </a:r>
          </a:p>
        </p:txBody>
      </p:sp>
      <p:sp>
        <p:nvSpPr>
          <p:cNvPr id="3" name="Content Placeholder 2"/>
          <p:cNvSpPr>
            <a:spLocks noGrp="1"/>
          </p:cNvSpPr>
          <p:nvPr>
            <p:ph sz="quarter" idx="1"/>
          </p:nvPr>
        </p:nvSpPr>
        <p:spPr>
          <a:xfrm>
            <a:off x="301752" y="1527048"/>
            <a:ext cx="8842248" cy="4572000"/>
          </a:xfrm>
        </p:spPr>
        <p:txBody>
          <a:bodyPr/>
          <a:lstStyle/>
          <a:p>
            <a:r>
              <a:rPr lang="en-GB" dirty="0"/>
              <a:t>Determine vertical deflection of point </a:t>
            </a:r>
            <a:r>
              <a:rPr lang="en-GB" i="1" dirty="0">
                <a:latin typeface="Times New Roman" panose="02020603050405020304" pitchFamily="18" charset="0"/>
                <a:cs typeface="Times New Roman" panose="02020603050405020304" pitchFamily="18" charset="0"/>
              </a:rPr>
              <a:t>B </a:t>
            </a:r>
            <a:r>
              <a:rPr lang="en-GB" dirty="0"/>
              <a:t>and horizontal displacement of point </a:t>
            </a:r>
            <a:r>
              <a:rPr lang="en-GB" i="1" dirty="0">
                <a:latin typeface="Times New Roman" panose="02020603050405020304" pitchFamily="18" charset="0"/>
                <a:cs typeface="Times New Roman" panose="02020603050405020304" pitchFamily="18" charset="0"/>
              </a:rPr>
              <a:t>D</a:t>
            </a:r>
            <a:r>
              <a:rPr lang="en-GB" dirty="0"/>
              <a:t>. All members of the framework are linearly elastic.</a:t>
            </a:r>
          </a:p>
          <a:p>
            <a:pPr>
              <a:buNone/>
            </a:pPr>
            <a:r>
              <a:rPr lang="en-GB" dirty="0"/>
              <a:t>	</a:t>
            </a:r>
            <a:r>
              <a:rPr lang="en-GB" i="1" dirty="0">
                <a:latin typeface="Times New Roman" pitchFamily="18" charset="0"/>
                <a:cs typeface="Times New Roman" pitchFamily="18" charset="0"/>
              </a:rPr>
              <a:t>A=1,800mm</a:t>
            </a:r>
            <a:r>
              <a:rPr lang="en-GB" i="1" baseline="30000" dirty="0">
                <a:latin typeface="Times New Roman" pitchFamily="18" charset="0"/>
                <a:cs typeface="Times New Roman" pitchFamily="18" charset="0"/>
              </a:rPr>
              <a:t>2</a:t>
            </a:r>
            <a:r>
              <a:rPr lang="en-GB" i="1" dirty="0">
                <a:latin typeface="Times New Roman" pitchFamily="18" charset="0"/>
                <a:cs typeface="Times New Roman" pitchFamily="18" charset="0"/>
              </a:rPr>
              <a:t>  </a:t>
            </a:r>
            <a:r>
              <a:rPr lang="en-GB" i="1" dirty="0"/>
              <a:t>                                      </a:t>
            </a:r>
            <a:r>
              <a:rPr lang="en-GB" i="1" dirty="0">
                <a:latin typeface="Times New Roman" pitchFamily="18" charset="0"/>
                <a:cs typeface="Times New Roman" pitchFamily="18" charset="0"/>
              </a:rPr>
              <a:t>E=200,000N/mm</a:t>
            </a:r>
            <a:r>
              <a:rPr lang="en-GB" i="1" baseline="30000" dirty="0">
                <a:latin typeface="Times New Roman" pitchFamily="18" charset="0"/>
                <a:cs typeface="Times New Roman" pitchFamily="18" charset="0"/>
              </a:rPr>
              <a:t>2</a:t>
            </a:r>
            <a:endParaRPr lang="en-GB" baseline="30000" dirty="0">
              <a:latin typeface="Times New Roman" pitchFamily="18" charset="0"/>
              <a:cs typeface="Times New Roman" pitchFamily="18" charset="0"/>
            </a:endParaRPr>
          </a:p>
        </p:txBody>
      </p:sp>
      <p:pic>
        <p:nvPicPr>
          <p:cNvPr id="19458" name="Picture 2"/>
          <p:cNvPicPr>
            <a:picLocks noChangeAspect="1" noChangeArrowheads="1"/>
          </p:cNvPicPr>
          <p:nvPr/>
        </p:nvPicPr>
        <p:blipFill>
          <a:blip r:embed="rId2" cstate="print"/>
          <a:srcRect/>
          <a:stretch>
            <a:fillRect/>
          </a:stretch>
        </p:blipFill>
        <p:spPr bwMode="auto">
          <a:xfrm>
            <a:off x="2057400" y="3312678"/>
            <a:ext cx="4667250" cy="3016021"/>
          </a:xfrm>
          <a:prstGeom prst="rect">
            <a:avLst/>
          </a:prstGeom>
          <a:noFill/>
          <a:ln w="3175">
            <a:solidFill>
              <a:schemeClr val="tx1"/>
            </a:solidFill>
            <a:miter lim="800000"/>
            <a:headEnd/>
            <a:tailEnd/>
          </a:ln>
        </p:spPr>
      </p:pic>
      <p:sp>
        <p:nvSpPr>
          <p:cNvPr id="4" name="Slide Number Placeholder 3"/>
          <p:cNvSpPr>
            <a:spLocks noGrp="1"/>
          </p:cNvSpPr>
          <p:nvPr>
            <p:ph type="sldNum" sz="quarter" idx="12"/>
          </p:nvPr>
        </p:nvSpPr>
        <p:spPr/>
        <p:txBody>
          <a:bodyPr/>
          <a:lstStyle/>
          <a:p>
            <a:fld id="{46AA747D-AE3D-4D5D-8B12-85F07A6732DE}" type="slidenum">
              <a:rPr lang="en-GB" smtClean="0"/>
              <a:pPr/>
              <a:t>14</a:t>
            </a:fld>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Content Placeholder 2"/>
          <p:cNvSpPr>
            <a:spLocks noGrp="1"/>
          </p:cNvSpPr>
          <p:nvPr>
            <p:ph sz="quarter" idx="1"/>
          </p:nvPr>
        </p:nvSpPr>
        <p:spPr>
          <a:xfrm>
            <a:off x="228600" y="2590800"/>
            <a:ext cx="8915400" cy="914400"/>
          </a:xfrm>
        </p:spPr>
        <p:txBody>
          <a:bodyPr>
            <a:normAutofit/>
          </a:bodyPr>
          <a:lstStyle/>
          <a:p>
            <a:r>
              <a:rPr lang="en-GB" sz="2000" dirty="0"/>
              <a:t>For a </a:t>
            </a:r>
            <a:r>
              <a:rPr lang="en-GB" sz="2000" i="1" dirty="0">
                <a:latin typeface="Times New Roman" pitchFamily="18" charset="0"/>
                <a:cs typeface="Times New Roman" pitchFamily="18" charset="0"/>
              </a:rPr>
              <a:t>linear</a:t>
            </a:r>
            <a:r>
              <a:rPr lang="en-GB" sz="2000" dirty="0"/>
              <a:t> truss structure, since we have finite member of elements  (</a:t>
            </a:r>
            <a:r>
              <a:rPr lang="en-GB" sz="2000" i="1" dirty="0">
                <a:latin typeface="Times New Roman" panose="02020603050405020304" pitchFamily="18" charset="0"/>
                <a:cs typeface="Times New Roman" panose="02020603050405020304" pitchFamily="18" charset="0"/>
              </a:rPr>
              <a:t>k</a:t>
            </a:r>
            <a:r>
              <a:rPr lang="en-GB" sz="2000" dirty="0"/>
              <a:t> number) throughout its volume, i.e. </a:t>
            </a:r>
            <a:r>
              <a:rPr lang="en-GB" sz="2000" i="1" dirty="0">
                <a:latin typeface="Times New Roman" panose="02020603050405020304" pitchFamily="18" charset="0"/>
                <a:cs typeface="Times New Roman" panose="02020603050405020304" pitchFamily="18" charset="0"/>
              </a:rPr>
              <a:t>k</a:t>
            </a:r>
            <a:r>
              <a:rPr lang="en-GB" sz="2000" dirty="0">
                <a:latin typeface="Times New Roman" panose="02020603050405020304" pitchFamily="18" charset="0"/>
                <a:cs typeface="Times New Roman" panose="02020603050405020304" pitchFamily="18" charset="0"/>
              </a:rPr>
              <a:t>=9</a:t>
            </a:r>
            <a:r>
              <a:rPr lang="en-GB" sz="2000" dirty="0"/>
              <a:t> in this example, we have;</a:t>
            </a:r>
          </a:p>
        </p:txBody>
      </p:sp>
      <p:graphicFrame>
        <p:nvGraphicFramePr>
          <p:cNvPr id="20482" name="Object 2"/>
          <p:cNvGraphicFramePr>
            <a:graphicFrameLocks noChangeAspect="1"/>
          </p:cNvGraphicFramePr>
          <p:nvPr/>
        </p:nvGraphicFramePr>
        <p:xfrm>
          <a:off x="609600" y="1524000"/>
          <a:ext cx="4114800" cy="996637"/>
        </p:xfrm>
        <a:graphic>
          <a:graphicData uri="http://schemas.openxmlformats.org/presentationml/2006/ole">
            <mc:AlternateContent xmlns:mc="http://schemas.openxmlformats.org/markup-compatibility/2006">
              <mc:Choice xmlns:v="urn:schemas-microsoft-com:vml" Requires="v">
                <p:oleObj spid="_x0000_s20962" name="Equation" r:id="rId3" imgW="2095500" imgH="508000" progId="Equation.3">
                  <p:embed/>
                </p:oleObj>
              </mc:Choice>
              <mc:Fallback>
                <p:oleObj name="Equation" r:id="rId3" imgW="2095500" imgH="508000" progId="Equation.3">
                  <p:embed/>
                  <p:pic>
                    <p:nvPicPr>
                      <p:cNvPr id="0" name="Picture 1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524000"/>
                        <a:ext cx="4114800" cy="996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3" name="Object 3"/>
          <p:cNvGraphicFramePr>
            <a:graphicFrameLocks noChangeAspect="1"/>
          </p:cNvGraphicFramePr>
          <p:nvPr/>
        </p:nvGraphicFramePr>
        <p:xfrm>
          <a:off x="5362575" y="1777558"/>
          <a:ext cx="3400425" cy="489521"/>
        </p:xfrm>
        <a:graphic>
          <a:graphicData uri="http://schemas.openxmlformats.org/presentationml/2006/ole">
            <mc:AlternateContent xmlns:mc="http://schemas.openxmlformats.org/markup-compatibility/2006">
              <mc:Choice xmlns:v="urn:schemas-microsoft-com:vml" Requires="v">
                <p:oleObj spid="_x0000_s20963" name="Equation" r:id="rId5" imgW="1587500" imgH="228600" progId="Equation.3">
                  <p:embed/>
                </p:oleObj>
              </mc:Choice>
              <mc:Fallback>
                <p:oleObj name="Equation" r:id="rId5" imgW="1587500" imgH="228600" progId="Equation.3">
                  <p:embed/>
                  <p:pic>
                    <p:nvPicPr>
                      <p:cNvPr id="0" name="Picture 1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2575" y="1777558"/>
                        <a:ext cx="3400425" cy="4895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4" name="Object 4"/>
          <p:cNvGraphicFramePr>
            <a:graphicFrameLocks noChangeAspect="1"/>
          </p:cNvGraphicFramePr>
          <p:nvPr/>
        </p:nvGraphicFramePr>
        <p:xfrm>
          <a:off x="647700" y="3346450"/>
          <a:ext cx="4238625" cy="996950"/>
        </p:xfrm>
        <a:graphic>
          <a:graphicData uri="http://schemas.openxmlformats.org/presentationml/2006/ole">
            <mc:AlternateContent xmlns:mc="http://schemas.openxmlformats.org/markup-compatibility/2006">
              <mc:Choice xmlns:v="urn:schemas-microsoft-com:vml" Requires="v">
                <p:oleObj spid="_x0000_s20964" name="Equation" r:id="rId7" imgW="2159000" imgH="508000" progId="Equation.3">
                  <p:embed/>
                </p:oleObj>
              </mc:Choice>
              <mc:Fallback>
                <p:oleObj name="Equation" r:id="rId7" imgW="2159000" imgH="508000" progId="Equation.3">
                  <p:embed/>
                  <p:pic>
                    <p:nvPicPr>
                      <p:cNvPr id="0" name="Picture 1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 y="3346450"/>
                        <a:ext cx="4238625" cy="996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5" name="Object 5"/>
          <p:cNvGraphicFramePr>
            <a:graphicFrameLocks noChangeAspect="1"/>
          </p:cNvGraphicFramePr>
          <p:nvPr/>
        </p:nvGraphicFramePr>
        <p:xfrm>
          <a:off x="7491412" y="3421063"/>
          <a:ext cx="1271588" cy="847725"/>
        </p:xfrm>
        <a:graphic>
          <a:graphicData uri="http://schemas.openxmlformats.org/presentationml/2006/ole">
            <mc:AlternateContent xmlns:mc="http://schemas.openxmlformats.org/markup-compatibility/2006">
              <mc:Choice xmlns:v="urn:schemas-microsoft-com:vml" Requires="v">
                <p:oleObj spid="_x0000_s20965" name="Equation" r:id="rId9" imgW="647700" imgH="431800" progId="Equation.3">
                  <p:embed/>
                </p:oleObj>
              </mc:Choice>
              <mc:Fallback>
                <p:oleObj name="Equation" r:id="rId9" imgW="647700" imgH="431800" progId="Equation.3">
                  <p:embed/>
                  <p:pic>
                    <p:nvPicPr>
                      <p:cNvPr id="0" name="Picture 1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91412" y="3421063"/>
                        <a:ext cx="1271588" cy="847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ight Arrow 9"/>
          <p:cNvSpPr/>
          <p:nvPr/>
        </p:nvSpPr>
        <p:spPr>
          <a:xfrm>
            <a:off x="5053325" y="3387725"/>
            <a:ext cx="2209800" cy="914400"/>
          </a:xfrm>
          <a:prstGeom prst="rightArrow">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gs)"/>
              </a:rPr>
              <a:t>Stiffness of each member</a:t>
            </a:r>
          </a:p>
        </p:txBody>
      </p:sp>
      <p:sp>
        <p:nvSpPr>
          <p:cNvPr id="11" name="Content Placeholder 2"/>
          <p:cNvSpPr txBox="1">
            <a:spLocks/>
          </p:cNvSpPr>
          <p:nvPr/>
        </p:nvSpPr>
        <p:spPr>
          <a:xfrm>
            <a:off x="304800" y="4936331"/>
            <a:ext cx="5181600" cy="914400"/>
          </a:xfrm>
          <a:prstGeom prst="rect">
            <a:avLst/>
          </a:prstGeom>
        </p:spPr>
        <p:txBody>
          <a:bodyPr vert="horz">
            <a:normAutofit lnSpcReduction="10000"/>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GB" sz="2000" b="0" i="0" u="none" strike="noStrike" kern="1200" cap="none" spc="0" normalizeH="0" baseline="0" noProof="0" dirty="0">
                <a:ln>
                  <a:noFill/>
                </a:ln>
                <a:solidFill>
                  <a:schemeClr val="tx1"/>
                </a:solidFill>
                <a:effectLst/>
                <a:uLnTx/>
                <a:uFillTx/>
                <a:latin typeface="arigs)"/>
              </a:rPr>
              <a:t>In this example we apply a virtual force </a:t>
            </a:r>
            <a:r>
              <a:rPr kumimoji="0" lang="en-GB" sz="2000" b="0"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P</a:t>
            </a:r>
            <a:r>
              <a:rPr kumimoji="0" lang="en-GB" sz="2000" b="0" i="0" u="none" strike="noStrike" kern="1200" cap="none" spc="0" normalizeH="0" baseline="0" noProof="0" dirty="0">
                <a:ln>
                  <a:noFill/>
                </a:ln>
                <a:solidFill>
                  <a:schemeClr val="tx1"/>
                </a:solidFill>
                <a:effectLst/>
                <a:uLnTx/>
                <a:uFillTx/>
                <a:latin typeface="arigs)"/>
              </a:rPr>
              <a:t> at the point </a:t>
            </a:r>
            <a:r>
              <a:rPr kumimoji="0" lang="en-GB" sz="2000" b="0"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B</a:t>
            </a:r>
            <a:r>
              <a:rPr kumimoji="0" lang="en-GB" sz="2000" b="0" i="0" u="none" strike="noStrike" kern="1200" cap="none" spc="0" normalizeH="0" baseline="0" noProof="0" dirty="0">
                <a:ln>
                  <a:noFill/>
                </a:ln>
                <a:solidFill>
                  <a:schemeClr val="tx1"/>
                </a:solidFill>
                <a:effectLst/>
                <a:uLnTx/>
                <a:uFillTx/>
                <a:latin typeface="arigs)"/>
              </a:rPr>
              <a:t> and in the direction we want to get the displacement;</a:t>
            </a:r>
          </a:p>
        </p:txBody>
      </p:sp>
      <p:pic>
        <p:nvPicPr>
          <p:cNvPr id="20486" name="Picture 6"/>
          <p:cNvPicPr>
            <a:picLocks noChangeAspect="1" noChangeArrowheads="1"/>
          </p:cNvPicPr>
          <p:nvPr/>
        </p:nvPicPr>
        <p:blipFill>
          <a:blip r:embed="rId11" cstate="print"/>
          <a:srcRect/>
          <a:stretch>
            <a:fillRect/>
          </a:stretch>
        </p:blipFill>
        <p:spPr bwMode="auto">
          <a:xfrm>
            <a:off x="5490330" y="4406638"/>
            <a:ext cx="3272670" cy="1947862"/>
          </a:xfrm>
          <a:prstGeom prst="rect">
            <a:avLst/>
          </a:prstGeom>
          <a:noFill/>
          <a:ln w="9525">
            <a:solidFill>
              <a:schemeClr val="tx1"/>
            </a:solidFill>
            <a:miter lim="800000"/>
            <a:headEnd/>
            <a:tailEnd/>
          </a:ln>
        </p:spPr>
      </p:pic>
      <p:sp>
        <p:nvSpPr>
          <p:cNvPr id="4" name="Slide Number Placeholder 3"/>
          <p:cNvSpPr>
            <a:spLocks noGrp="1"/>
          </p:cNvSpPr>
          <p:nvPr>
            <p:ph type="sldNum" sz="quarter" idx="12"/>
          </p:nvPr>
        </p:nvSpPr>
        <p:spPr/>
        <p:txBody>
          <a:bodyPr/>
          <a:lstStyle/>
          <a:p>
            <a:fld id="{46AA747D-AE3D-4D5D-8B12-85F07A6732DE}" type="slidenum">
              <a:rPr lang="en-GB" smtClean="0"/>
              <a:pPr/>
              <a:t>15</a:t>
            </a:fld>
            <a:endParaRPr lang="en-GB"/>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linds(horizontal)">
                                      <p:cBhvr>
                                        <p:cTn id="7" dur="5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483"/>
                                        </p:tgtEl>
                                        <p:attrNameLst>
                                          <p:attrName>style.visibility</p:attrName>
                                        </p:attrNameLst>
                                      </p:cBhvr>
                                      <p:to>
                                        <p:strVal val="visible"/>
                                      </p:to>
                                    </p:set>
                                    <p:animEffect transition="in" filter="blinds(horizontal)">
                                      <p:cBhvr>
                                        <p:cTn id="12" dur="500"/>
                                        <p:tgtEl>
                                          <p:spTgt spid="2048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20484"/>
                                        </p:tgtEl>
                                        <p:attrNameLst>
                                          <p:attrName>style.visibility</p:attrName>
                                        </p:attrNameLst>
                                      </p:cBhvr>
                                      <p:to>
                                        <p:strVal val="visible"/>
                                      </p:to>
                                    </p:set>
                                    <p:animEffect transition="in" filter="blinds(horizontal)">
                                      <p:cBhvr>
                                        <p:cTn id="20" dur="500"/>
                                        <p:tgtEl>
                                          <p:spTgt spid="2048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par>
                                <p:cTn id="26" presetID="3" presetClass="entr" presetSubtype="10" fill="hold" nodeType="withEffect">
                                  <p:stCondLst>
                                    <p:cond delay="0"/>
                                  </p:stCondLst>
                                  <p:childTnLst>
                                    <p:set>
                                      <p:cBhvr>
                                        <p:cTn id="27" dur="1" fill="hold">
                                          <p:stCondLst>
                                            <p:cond delay="0"/>
                                          </p:stCondLst>
                                        </p:cTn>
                                        <p:tgtEl>
                                          <p:spTgt spid="20485"/>
                                        </p:tgtEl>
                                        <p:attrNameLst>
                                          <p:attrName>style.visibility</p:attrName>
                                        </p:attrNameLst>
                                      </p:cBhvr>
                                      <p:to>
                                        <p:strVal val="visible"/>
                                      </p:to>
                                    </p:set>
                                    <p:animEffect transition="in" filter="blinds(horizontal)">
                                      <p:cBhvr>
                                        <p:cTn id="28" dur="500"/>
                                        <p:tgtEl>
                                          <p:spTgt spid="2048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linds(horizontal)">
                                      <p:cBhvr>
                                        <p:cTn id="33" dur="500"/>
                                        <p:tgtEl>
                                          <p:spTgt spid="11"/>
                                        </p:tgtEl>
                                      </p:cBhvr>
                                    </p:animEffect>
                                  </p:childTnLst>
                                </p:cTn>
                              </p:par>
                              <p:par>
                                <p:cTn id="34" presetID="3" presetClass="entr" presetSubtype="10" fill="hold" nodeType="withEffect">
                                  <p:stCondLst>
                                    <p:cond delay="0"/>
                                  </p:stCondLst>
                                  <p:childTnLst>
                                    <p:set>
                                      <p:cBhvr>
                                        <p:cTn id="35" dur="1" fill="hold">
                                          <p:stCondLst>
                                            <p:cond delay="0"/>
                                          </p:stCondLst>
                                        </p:cTn>
                                        <p:tgtEl>
                                          <p:spTgt spid="20486"/>
                                        </p:tgtEl>
                                        <p:attrNameLst>
                                          <p:attrName>style.visibility</p:attrName>
                                        </p:attrNameLst>
                                      </p:cBhvr>
                                      <p:to>
                                        <p:strVal val="visible"/>
                                      </p:to>
                                    </p:set>
                                    <p:animEffect transition="in" filter="blinds(horizontal)">
                                      <p:cBhvr>
                                        <p:cTn id="36"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Content Placeholder 2"/>
          <p:cNvSpPr>
            <a:spLocks noGrp="1"/>
          </p:cNvSpPr>
          <p:nvPr>
            <p:ph sz="quarter" idx="1"/>
          </p:nvPr>
        </p:nvSpPr>
        <p:spPr>
          <a:xfrm>
            <a:off x="301752" y="1527048"/>
            <a:ext cx="6251448" cy="1597152"/>
          </a:xfrm>
        </p:spPr>
        <p:txBody>
          <a:bodyPr>
            <a:normAutofit/>
          </a:bodyPr>
          <a:lstStyle/>
          <a:p>
            <a:r>
              <a:rPr lang="en-GB" sz="2000" dirty="0"/>
              <a:t>We previously proved that;</a:t>
            </a:r>
          </a:p>
          <a:p>
            <a:r>
              <a:rPr lang="en-GB" sz="2000" dirty="0"/>
              <a:t>This means derivative of complimentary energy to virtual force </a:t>
            </a:r>
            <a:r>
              <a:rPr lang="en-GB" sz="2000" i="1" dirty="0"/>
              <a:t>P </a:t>
            </a:r>
            <a:r>
              <a:rPr lang="en-GB" sz="2000" dirty="0"/>
              <a:t>gives real deflection in the direction of applied virtual force;</a:t>
            </a:r>
          </a:p>
          <a:p>
            <a:endParaRPr lang="en-GB" sz="2000" dirty="0"/>
          </a:p>
        </p:txBody>
      </p:sp>
      <p:graphicFrame>
        <p:nvGraphicFramePr>
          <p:cNvPr id="21506" name="Object 2"/>
          <p:cNvGraphicFramePr>
            <a:graphicFrameLocks noChangeAspect="1"/>
          </p:cNvGraphicFramePr>
          <p:nvPr>
            <p:extLst>
              <p:ext uri="{D42A27DB-BD31-4B8C-83A1-F6EECF244321}">
                <p14:modId xmlns:p14="http://schemas.microsoft.com/office/powerpoint/2010/main" val="2361383494"/>
              </p:ext>
            </p:extLst>
          </p:nvPr>
        </p:nvGraphicFramePr>
        <p:xfrm>
          <a:off x="6857190" y="1447800"/>
          <a:ext cx="1905810" cy="845030"/>
        </p:xfrm>
        <a:graphic>
          <a:graphicData uri="http://schemas.openxmlformats.org/presentationml/2006/ole">
            <mc:AlternateContent xmlns:mc="http://schemas.openxmlformats.org/markup-compatibility/2006">
              <mc:Choice xmlns:v="urn:schemas-microsoft-com:vml" Requires="v">
                <p:oleObj spid="_x0000_s21990" name="Equation" r:id="rId3" imgW="888614" imgH="393529" progId="Equation.3">
                  <p:embed/>
                </p:oleObj>
              </mc:Choice>
              <mc:Fallback>
                <p:oleObj name="Equation" r:id="rId3" imgW="888614" imgH="393529" progId="Equation.3">
                  <p:embed/>
                  <p:pic>
                    <p:nvPicPr>
                      <p:cNvPr id="0" name="Picture 1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7190" y="1447800"/>
                        <a:ext cx="1905810" cy="8450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2"/>
          <p:cNvSpPr txBox="1">
            <a:spLocks/>
          </p:cNvSpPr>
          <p:nvPr/>
        </p:nvSpPr>
        <p:spPr>
          <a:xfrm>
            <a:off x="304800" y="3127248"/>
            <a:ext cx="6251448" cy="1597152"/>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lang="en-GB" sz="2000" dirty="0">
                <a:latin typeface="Arial" panose="020B0604020202020204" pitchFamily="34" charset="0"/>
                <a:cs typeface="Arial" panose="020B0604020202020204" pitchFamily="34" charset="0"/>
              </a:rPr>
              <a:t>Using the same concept for this example we get;</a:t>
            </a:r>
            <a:endParaRPr kumimoji="0" lang="en-GB" sz="2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graphicFrame>
        <p:nvGraphicFramePr>
          <p:cNvPr id="21507" name="Object 3"/>
          <p:cNvGraphicFramePr>
            <a:graphicFrameLocks noChangeAspect="1"/>
          </p:cNvGraphicFramePr>
          <p:nvPr/>
        </p:nvGraphicFramePr>
        <p:xfrm>
          <a:off x="533400" y="3657600"/>
          <a:ext cx="4238625" cy="996950"/>
        </p:xfrm>
        <a:graphic>
          <a:graphicData uri="http://schemas.openxmlformats.org/presentationml/2006/ole">
            <mc:AlternateContent xmlns:mc="http://schemas.openxmlformats.org/markup-compatibility/2006">
              <mc:Choice xmlns:v="urn:schemas-microsoft-com:vml" Requires="v">
                <p:oleObj spid="_x0000_s21991" name="Equation" r:id="rId5" imgW="2159000" imgH="508000" progId="Equation.3">
                  <p:embed/>
                </p:oleObj>
              </mc:Choice>
              <mc:Fallback>
                <p:oleObj name="Equation" r:id="rId5" imgW="2159000" imgH="508000" progId="Equation.3">
                  <p:embed/>
                  <p:pic>
                    <p:nvPicPr>
                      <p:cNvPr id="0" name="Picture 1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657600"/>
                        <a:ext cx="4238625" cy="996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8" name="Object 4"/>
          <p:cNvGraphicFramePr>
            <a:graphicFrameLocks noChangeAspect="1"/>
          </p:cNvGraphicFramePr>
          <p:nvPr/>
        </p:nvGraphicFramePr>
        <p:xfrm>
          <a:off x="533400" y="4737100"/>
          <a:ext cx="6630987" cy="1446213"/>
        </p:xfrm>
        <a:graphic>
          <a:graphicData uri="http://schemas.openxmlformats.org/presentationml/2006/ole">
            <mc:AlternateContent xmlns:mc="http://schemas.openxmlformats.org/markup-compatibility/2006">
              <mc:Choice xmlns:v="urn:schemas-microsoft-com:vml" Requires="v">
                <p:oleObj spid="_x0000_s21992" name="Equation" r:id="rId7" imgW="3378200" imgH="736600" progId="Equation.3">
                  <p:embed/>
                </p:oleObj>
              </mc:Choice>
              <mc:Fallback>
                <p:oleObj name="Equation" r:id="rId7" imgW="3378200" imgH="736600" progId="Equation.3">
                  <p:embed/>
                  <p:pic>
                    <p:nvPicPr>
                      <p:cNvPr id="0" name="Picture 1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4737100"/>
                        <a:ext cx="6630987" cy="1446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9" name="Object 5"/>
          <p:cNvGraphicFramePr>
            <a:graphicFrameLocks noChangeAspect="1"/>
          </p:cNvGraphicFramePr>
          <p:nvPr/>
        </p:nvGraphicFramePr>
        <p:xfrm>
          <a:off x="6757988" y="3505200"/>
          <a:ext cx="2058987" cy="838200"/>
        </p:xfrm>
        <a:graphic>
          <a:graphicData uri="http://schemas.openxmlformats.org/presentationml/2006/ole">
            <mc:AlternateContent xmlns:mc="http://schemas.openxmlformats.org/markup-compatibility/2006">
              <mc:Choice xmlns:v="urn:schemas-microsoft-com:vml" Requires="v">
                <p:oleObj spid="_x0000_s21993" name="Equation" r:id="rId9" imgW="1091726" imgH="444307" progId="Equation.3">
                  <p:embed/>
                </p:oleObj>
              </mc:Choice>
              <mc:Fallback>
                <p:oleObj name="Equation" r:id="rId9" imgW="1091726" imgH="444307" progId="Equation.3">
                  <p:embed/>
                  <p:pic>
                    <p:nvPicPr>
                      <p:cNvPr id="0" name="Picture 1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57988" y="3505200"/>
                        <a:ext cx="2058987" cy="8382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0" name="Straight Arrow Connector 9"/>
          <p:cNvCxnSpPr/>
          <p:nvPr/>
        </p:nvCxnSpPr>
        <p:spPr>
          <a:xfrm flipV="1">
            <a:off x="7162800" y="4343400"/>
            <a:ext cx="685800" cy="106680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46AA747D-AE3D-4D5D-8B12-85F07A6732DE}" type="slidenum">
              <a:rPr lang="en-GB" smtClean="0"/>
              <a:pPr/>
              <a:t>16</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blinds(horizontal)">
                                      <p:cBhvr>
                                        <p:cTn id="7" dur="500"/>
                                        <p:tgtEl>
                                          <p:spTgt spid="2150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508"/>
                                        </p:tgtEl>
                                        <p:attrNameLst>
                                          <p:attrName>style.visibility</p:attrName>
                                        </p:attrNameLst>
                                      </p:cBhvr>
                                      <p:to>
                                        <p:strVal val="visible"/>
                                      </p:to>
                                    </p:set>
                                    <p:animEffect transition="in" filter="blinds(horizontal)">
                                      <p:cBhvr>
                                        <p:cTn id="12" dur="500"/>
                                        <p:tgtEl>
                                          <p:spTgt spid="2150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par>
                                <p:cTn id="18" presetID="3" presetClass="entr" presetSubtype="10" fill="hold" nodeType="withEffect">
                                  <p:stCondLst>
                                    <p:cond delay="0"/>
                                  </p:stCondLst>
                                  <p:childTnLst>
                                    <p:set>
                                      <p:cBhvr>
                                        <p:cTn id="19" dur="1" fill="hold">
                                          <p:stCondLst>
                                            <p:cond delay="0"/>
                                          </p:stCondLst>
                                        </p:cTn>
                                        <p:tgtEl>
                                          <p:spTgt spid="21509"/>
                                        </p:tgtEl>
                                        <p:attrNameLst>
                                          <p:attrName>style.visibility</p:attrName>
                                        </p:attrNameLst>
                                      </p:cBhvr>
                                      <p:to>
                                        <p:strVal val="visible"/>
                                      </p:to>
                                    </p:set>
                                    <p:animEffect transition="in" filter="blinds(horizontal)">
                                      <p:cBhvr>
                                        <p:cTn id="20"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Note</a:t>
            </a:r>
          </a:p>
        </p:txBody>
      </p:sp>
      <p:sp>
        <p:nvSpPr>
          <p:cNvPr id="3" name="Slide Number Placeholder 2"/>
          <p:cNvSpPr>
            <a:spLocks noGrp="1"/>
          </p:cNvSpPr>
          <p:nvPr>
            <p:ph type="sldNum" sz="quarter" idx="12"/>
          </p:nvPr>
        </p:nvSpPr>
        <p:spPr/>
        <p:txBody>
          <a:bodyPr/>
          <a:lstStyle/>
          <a:p>
            <a:fld id="{46AA747D-AE3D-4D5D-8B12-85F07A6732DE}" type="slidenum">
              <a:rPr lang="en-GB" smtClean="0"/>
              <a:pPr/>
              <a:t>17</a:t>
            </a:fld>
            <a:endParaRPr lang="en-GB"/>
          </a:p>
        </p:txBody>
      </p:sp>
      <p:sp>
        <p:nvSpPr>
          <p:cNvPr id="4" name="Content Placeholder 3"/>
          <p:cNvSpPr>
            <a:spLocks noGrp="1"/>
          </p:cNvSpPr>
          <p:nvPr>
            <p:ph sz="quarter" idx="1"/>
          </p:nvPr>
        </p:nvSpPr>
        <p:spPr/>
        <p:txBody>
          <a:bodyPr/>
          <a:lstStyle/>
          <a:p>
            <a:r>
              <a:rPr lang="en-GB" dirty="0"/>
              <a:t>For non-linear truss see Ref. [2] chapter 5 (beyond scope of lecture)</a:t>
            </a:r>
          </a:p>
        </p:txBody>
      </p:sp>
      <p:pic>
        <p:nvPicPr>
          <p:cNvPr id="39939" name="Picture 3"/>
          <p:cNvPicPr>
            <a:picLocks noChangeAspect="1" noChangeArrowheads="1"/>
          </p:cNvPicPr>
          <p:nvPr/>
        </p:nvPicPr>
        <p:blipFill>
          <a:blip r:embed="rId2" cstate="print"/>
          <a:srcRect/>
          <a:stretch>
            <a:fillRect/>
          </a:stretch>
        </p:blipFill>
        <p:spPr bwMode="auto">
          <a:xfrm>
            <a:off x="609600" y="2571750"/>
            <a:ext cx="3400425" cy="1133475"/>
          </a:xfrm>
          <a:prstGeom prst="rect">
            <a:avLst/>
          </a:prstGeom>
          <a:noFill/>
          <a:ln w="9525">
            <a:solidFill>
              <a:schemeClr val="tx1"/>
            </a:solidFill>
            <a:miter lim="800000"/>
            <a:headEnd/>
            <a:tailEnd/>
          </a:ln>
        </p:spPr>
      </p:pic>
      <p:pic>
        <p:nvPicPr>
          <p:cNvPr id="39941" name="Picture 5"/>
          <p:cNvPicPr>
            <a:picLocks noChangeAspect="1" noChangeArrowheads="1"/>
          </p:cNvPicPr>
          <p:nvPr/>
        </p:nvPicPr>
        <p:blipFill>
          <a:blip r:embed="rId3" cstate="print"/>
          <a:srcRect/>
          <a:stretch>
            <a:fillRect/>
          </a:stretch>
        </p:blipFill>
        <p:spPr bwMode="auto">
          <a:xfrm>
            <a:off x="505425" y="3652050"/>
            <a:ext cx="1504950" cy="1009650"/>
          </a:xfrm>
          <a:prstGeom prst="rect">
            <a:avLst/>
          </a:prstGeom>
          <a:noFill/>
          <a:ln w="9525">
            <a:solidFill>
              <a:schemeClr val="tx1"/>
            </a:solidFill>
            <a:miter lim="800000"/>
            <a:headEnd/>
            <a:tailEnd/>
          </a:ln>
        </p:spPr>
      </p:pic>
      <p:pic>
        <p:nvPicPr>
          <p:cNvPr id="39942" name="Picture 6"/>
          <p:cNvPicPr>
            <a:picLocks noChangeAspect="1" noChangeArrowheads="1"/>
          </p:cNvPicPr>
          <p:nvPr/>
        </p:nvPicPr>
        <p:blipFill>
          <a:blip r:embed="rId4" cstate="print"/>
          <a:srcRect/>
          <a:stretch>
            <a:fillRect/>
          </a:stretch>
        </p:blipFill>
        <p:spPr bwMode="auto">
          <a:xfrm>
            <a:off x="4191000" y="3962400"/>
            <a:ext cx="1590675" cy="771525"/>
          </a:xfrm>
          <a:prstGeom prst="rect">
            <a:avLst/>
          </a:prstGeom>
          <a:noFill/>
          <a:ln w="9525">
            <a:solidFill>
              <a:schemeClr val="tx1"/>
            </a:solidFill>
            <a:miter lim="800000"/>
            <a:headEnd/>
            <a:tailEnd/>
          </a:ln>
        </p:spPr>
      </p:pic>
      <p:pic>
        <p:nvPicPr>
          <p:cNvPr id="39943" name="Picture 7"/>
          <p:cNvPicPr>
            <a:picLocks noChangeAspect="1" noChangeArrowheads="1"/>
          </p:cNvPicPr>
          <p:nvPr/>
        </p:nvPicPr>
        <p:blipFill>
          <a:blip r:embed="rId5" cstate="print"/>
          <a:srcRect/>
          <a:stretch>
            <a:fillRect/>
          </a:stretch>
        </p:blipFill>
        <p:spPr bwMode="auto">
          <a:xfrm>
            <a:off x="5762625" y="5029200"/>
            <a:ext cx="3152775" cy="1019175"/>
          </a:xfrm>
          <a:prstGeom prst="rect">
            <a:avLst/>
          </a:prstGeom>
          <a:noFill/>
          <a:ln w="9525">
            <a:solidFill>
              <a:schemeClr val="tx1"/>
            </a:solidFill>
            <a:miter lim="800000"/>
            <a:headEnd/>
            <a:tailEnd/>
          </a:ln>
        </p:spPr>
      </p:pic>
      <p:cxnSp>
        <p:nvCxnSpPr>
          <p:cNvPr id="12" name="Straight Arrow Connector 11"/>
          <p:cNvCxnSpPr>
            <a:stCxn id="39939" idx="3"/>
            <a:endCxn id="39942" idx="0"/>
          </p:cNvCxnSpPr>
          <p:nvPr/>
        </p:nvCxnSpPr>
        <p:spPr>
          <a:xfrm>
            <a:off x="4010025" y="3138488"/>
            <a:ext cx="976313" cy="823912"/>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39942" idx="2"/>
            <a:endCxn id="39943" idx="1"/>
          </p:cNvCxnSpPr>
          <p:nvPr/>
        </p:nvCxnSpPr>
        <p:spPr>
          <a:xfrm>
            <a:off x="4986338" y="4733925"/>
            <a:ext cx="776287" cy="804863"/>
          </a:xfrm>
          <a:prstGeom prst="straightConnector1">
            <a:avLst/>
          </a:prstGeom>
          <a:ln w="34925">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pic>
        <p:nvPicPr>
          <p:cNvPr id="22530" name="Picture 2"/>
          <p:cNvPicPr>
            <a:picLocks noChangeAspect="1" noChangeArrowheads="1"/>
          </p:cNvPicPr>
          <p:nvPr/>
        </p:nvPicPr>
        <p:blipFill>
          <a:blip r:embed="rId3" cstate="print"/>
          <a:srcRect/>
          <a:stretch>
            <a:fillRect/>
          </a:stretch>
        </p:blipFill>
        <p:spPr bwMode="auto">
          <a:xfrm>
            <a:off x="228600" y="2890740"/>
            <a:ext cx="8686800" cy="3662460"/>
          </a:xfrm>
          <a:prstGeom prst="rect">
            <a:avLst/>
          </a:prstGeom>
          <a:noFill/>
          <a:ln w="9525">
            <a:noFill/>
            <a:miter lim="800000"/>
            <a:headEnd/>
            <a:tailEnd/>
          </a:ln>
        </p:spPr>
      </p:pic>
      <p:pic>
        <p:nvPicPr>
          <p:cNvPr id="5" name="Picture 6"/>
          <p:cNvPicPr>
            <a:picLocks noChangeAspect="1" noChangeArrowheads="1"/>
          </p:cNvPicPr>
          <p:nvPr/>
        </p:nvPicPr>
        <p:blipFill>
          <a:blip r:embed="rId4" cstate="print"/>
          <a:srcRect b="9524"/>
          <a:stretch>
            <a:fillRect/>
          </a:stretch>
        </p:blipFill>
        <p:spPr bwMode="auto">
          <a:xfrm>
            <a:off x="168551" y="1371599"/>
            <a:ext cx="2743200" cy="1447801"/>
          </a:xfrm>
          <a:prstGeom prst="rect">
            <a:avLst/>
          </a:prstGeom>
          <a:noFill/>
          <a:ln w="9525">
            <a:solidFill>
              <a:schemeClr val="tx1"/>
            </a:solidFill>
            <a:miter lim="800000"/>
            <a:headEnd/>
            <a:tailEnd/>
          </a:ln>
        </p:spPr>
      </p:pic>
      <p:pic>
        <p:nvPicPr>
          <p:cNvPr id="22531" name="Picture 3"/>
          <p:cNvPicPr>
            <a:picLocks noChangeAspect="1" noChangeArrowheads="1"/>
          </p:cNvPicPr>
          <p:nvPr/>
        </p:nvPicPr>
        <p:blipFill>
          <a:blip r:embed="rId5" cstate="print"/>
          <a:srcRect b="5000"/>
          <a:stretch>
            <a:fillRect/>
          </a:stretch>
        </p:blipFill>
        <p:spPr bwMode="auto">
          <a:xfrm>
            <a:off x="5791200" y="1371600"/>
            <a:ext cx="3192864" cy="1447800"/>
          </a:xfrm>
          <a:prstGeom prst="rect">
            <a:avLst/>
          </a:prstGeom>
          <a:noFill/>
          <a:ln w="9525">
            <a:solidFill>
              <a:schemeClr val="tx1"/>
            </a:solidFill>
            <a:miter lim="800000"/>
            <a:headEnd/>
            <a:tailEnd/>
          </a:ln>
        </p:spPr>
      </p:pic>
      <p:graphicFrame>
        <p:nvGraphicFramePr>
          <p:cNvPr id="22532" name="Object 4"/>
          <p:cNvGraphicFramePr>
            <a:graphicFrameLocks noChangeAspect="1"/>
          </p:cNvGraphicFramePr>
          <p:nvPr/>
        </p:nvGraphicFramePr>
        <p:xfrm>
          <a:off x="3429000" y="1676400"/>
          <a:ext cx="2058987" cy="838200"/>
        </p:xfrm>
        <a:graphic>
          <a:graphicData uri="http://schemas.openxmlformats.org/presentationml/2006/ole">
            <mc:AlternateContent xmlns:mc="http://schemas.openxmlformats.org/markup-compatibility/2006">
              <mc:Choice xmlns:v="urn:schemas-microsoft-com:vml" Requires="v">
                <p:oleObj spid="_x0000_s22652" name="Equation" r:id="rId6" imgW="1091726" imgH="444307" progId="Equation.3">
                  <p:embed/>
                </p:oleObj>
              </mc:Choice>
              <mc:Fallback>
                <p:oleObj name="Equation" r:id="rId6" imgW="1091726" imgH="444307" progId="Equation.3">
                  <p:embed/>
                  <p:pic>
                    <p:nvPicPr>
                      <p:cNvPr id="0" name="Picture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1676400"/>
                        <a:ext cx="2058987" cy="8382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46AA747D-AE3D-4D5D-8B12-85F07A6732DE}" type="slidenum">
              <a:rPr lang="en-GB" smtClean="0"/>
              <a:pPr/>
              <a:t>18</a:t>
            </a:fld>
            <a:endParaRPr lang="en-GB"/>
          </a:p>
        </p:txBody>
      </p:sp>
      <p:pic>
        <p:nvPicPr>
          <p:cNvPr id="8" name="Picture 2"/>
          <p:cNvPicPr>
            <a:picLocks noChangeAspect="1" noChangeArrowheads="1"/>
          </p:cNvPicPr>
          <p:nvPr/>
        </p:nvPicPr>
        <p:blipFill>
          <a:blip r:embed="rId8" cstate="print"/>
          <a:srcRect/>
          <a:stretch>
            <a:fillRect/>
          </a:stretch>
        </p:blipFill>
        <p:spPr bwMode="auto">
          <a:xfrm>
            <a:off x="7108476" y="113015"/>
            <a:ext cx="1875588" cy="1212022"/>
          </a:xfrm>
          <a:prstGeom prst="rect">
            <a:avLst/>
          </a:prstGeom>
          <a:noFill/>
          <a:ln w="3175">
            <a:solidFill>
              <a:schemeClr val="tx1"/>
            </a:solidFill>
            <a:miter lim="800000"/>
            <a:headEnd/>
            <a:tailEnd/>
          </a:ln>
        </p:spPr>
      </p:pic>
      <p:sp>
        <p:nvSpPr>
          <p:cNvPr id="4" name="Oval Callout 3"/>
          <p:cNvSpPr/>
          <p:nvPr/>
        </p:nvSpPr>
        <p:spPr>
          <a:xfrm>
            <a:off x="2895600" y="2819400"/>
            <a:ext cx="762000" cy="609600"/>
          </a:xfrm>
          <a:prstGeom prst="wedgeEllipseCallout">
            <a:avLst>
              <a:gd name="adj1" fmla="val -240219"/>
              <a:gd name="adj2" fmla="val -66334"/>
            </a:avLst>
          </a:prstGeom>
          <a:solidFill>
            <a:srgbClr val="00B0F0">
              <a:alpha val="50000"/>
            </a:srgb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Callout 9"/>
          <p:cNvSpPr/>
          <p:nvPr/>
        </p:nvSpPr>
        <p:spPr>
          <a:xfrm>
            <a:off x="3886200" y="2826412"/>
            <a:ext cx="914400" cy="609600"/>
          </a:xfrm>
          <a:prstGeom prst="wedgeEllipseCallout">
            <a:avLst>
              <a:gd name="adj1" fmla="val 28002"/>
              <a:gd name="adj2" fmla="val -115107"/>
            </a:avLst>
          </a:prstGeom>
          <a:solidFill>
            <a:srgbClr val="00B0F0">
              <a:alpha val="50000"/>
            </a:srgb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Callout 10"/>
          <p:cNvSpPr/>
          <p:nvPr/>
        </p:nvSpPr>
        <p:spPr>
          <a:xfrm>
            <a:off x="1866900" y="2823140"/>
            <a:ext cx="762000" cy="609600"/>
          </a:xfrm>
          <a:prstGeom prst="wedgeEllipseCallout">
            <a:avLst>
              <a:gd name="adj1" fmla="val 225842"/>
              <a:gd name="adj2" fmla="val -184052"/>
            </a:avLst>
          </a:prstGeom>
          <a:solidFill>
            <a:srgbClr val="00B050">
              <a:alpha val="50000"/>
            </a:srgb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Callout 11"/>
          <p:cNvSpPr/>
          <p:nvPr/>
        </p:nvSpPr>
        <p:spPr>
          <a:xfrm>
            <a:off x="971550" y="2826412"/>
            <a:ext cx="762000" cy="609600"/>
          </a:xfrm>
          <a:prstGeom prst="wedgeEllipseCallout">
            <a:avLst>
              <a:gd name="adj1" fmla="val 369352"/>
              <a:gd name="adj2" fmla="val -179523"/>
            </a:avLst>
          </a:prstGeom>
          <a:solidFill>
            <a:srgbClr val="7030A0">
              <a:alpha val="50000"/>
            </a:srgb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Callout 13"/>
          <p:cNvSpPr/>
          <p:nvPr/>
        </p:nvSpPr>
        <p:spPr>
          <a:xfrm>
            <a:off x="6471946" y="2819400"/>
            <a:ext cx="1376654" cy="609600"/>
          </a:xfrm>
          <a:prstGeom prst="wedgeEllipseCallout">
            <a:avLst>
              <a:gd name="adj1" fmla="val -169565"/>
              <a:gd name="adj2" fmla="val -126558"/>
            </a:avLst>
          </a:prstGeom>
          <a:solidFill>
            <a:srgbClr val="FF0000">
              <a:alpha val="50000"/>
            </a:srgb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810000" y="1676400"/>
            <a:ext cx="1066800" cy="838200"/>
          </a:xfrm>
          <a:prstGeom prst="rect">
            <a:avLst/>
          </a:prstGeom>
          <a:solidFill>
            <a:srgbClr val="FF0000">
              <a:alpha val="50000"/>
            </a:srgb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6626873" y="6198428"/>
            <a:ext cx="1066800" cy="419100"/>
          </a:xfrm>
          <a:prstGeom prst="rect">
            <a:avLst/>
          </a:prstGeom>
          <a:solidFill>
            <a:schemeClr val="accent6">
              <a:alpha val="5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5099129" y="1885949"/>
            <a:ext cx="463471" cy="419100"/>
          </a:xfrm>
          <a:prstGeom prst="rect">
            <a:avLst/>
          </a:prstGeom>
          <a:solidFill>
            <a:schemeClr val="accent6">
              <a:alpha val="5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68551" y="1147858"/>
            <a:ext cx="1368012" cy="304801"/>
          </a:xfrm>
          <a:prstGeom prst="rect">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Virtual system</a:t>
            </a:r>
          </a:p>
        </p:txBody>
      </p:sp>
      <p:sp>
        <p:nvSpPr>
          <p:cNvPr id="20" name="Rectangle 19"/>
          <p:cNvSpPr/>
          <p:nvPr/>
        </p:nvSpPr>
        <p:spPr>
          <a:xfrm>
            <a:off x="5791200" y="1115635"/>
            <a:ext cx="1368012" cy="304801"/>
          </a:xfrm>
          <a:prstGeom prst="rect">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Virtual system</a:t>
            </a:r>
          </a:p>
        </p:txBody>
      </p:sp>
      <p:sp>
        <p:nvSpPr>
          <p:cNvPr id="21" name="Rectangle 20"/>
          <p:cNvSpPr/>
          <p:nvPr/>
        </p:nvSpPr>
        <p:spPr>
          <a:xfrm>
            <a:off x="6424470" y="29636"/>
            <a:ext cx="1368012" cy="304801"/>
          </a:xfrm>
          <a:prstGeom prst="rect">
            <a:avLst/>
          </a:prstGeom>
          <a:solidFill>
            <a:srgbClr val="00B05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Real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4" grpId="0" animBg="1"/>
      <p:bldP spid="7"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graphicFrame>
        <p:nvGraphicFramePr>
          <p:cNvPr id="23555" name="Object 3"/>
          <p:cNvGraphicFramePr>
            <a:graphicFrameLocks noChangeAspect="1"/>
          </p:cNvGraphicFramePr>
          <p:nvPr/>
        </p:nvGraphicFramePr>
        <p:xfrm>
          <a:off x="2979737" y="2927437"/>
          <a:ext cx="5859463" cy="1536527"/>
        </p:xfrm>
        <a:graphic>
          <a:graphicData uri="http://schemas.openxmlformats.org/presentationml/2006/ole">
            <mc:AlternateContent xmlns:mc="http://schemas.openxmlformats.org/markup-compatibility/2006">
              <mc:Choice xmlns:v="urn:schemas-microsoft-com:vml" Requires="v">
                <p:oleObj spid="_x0000_s23675" name="Equation" r:id="rId3" imgW="3390900" imgH="889000" progId="Equation.3">
                  <p:embed/>
                </p:oleObj>
              </mc:Choice>
              <mc:Fallback>
                <p:oleObj name="Equation" r:id="rId3" imgW="3390900" imgH="889000" progId="Equation.3">
                  <p:embed/>
                  <p:pic>
                    <p:nvPicPr>
                      <p:cNvPr id="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9737" y="2927437"/>
                        <a:ext cx="5859463" cy="15365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2"/>
          <p:cNvPicPr>
            <a:picLocks noChangeAspect="1" noChangeArrowheads="1"/>
          </p:cNvPicPr>
          <p:nvPr/>
        </p:nvPicPr>
        <p:blipFill>
          <a:blip r:embed="rId5" cstate="print"/>
          <a:srcRect l="72807"/>
          <a:stretch>
            <a:fillRect/>
          </a:stretch>
        </p:blipFill>
        <p:spPr bwMode="auto">
          <a:xfrm>
            <a:off x="192504" y="1600200"/>
            <a:ext cx="2703096" cy="4191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46AA747D-AE3D-4D5D-8B12-85F07A6732DE}" type="slidenum">
              <a:rPr lang="en-GB" smtClean="0"/>
              <a:pPr/>
              <a:t>19</a:t>
            </a:fld>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2973" dirty="0">
                <a:latin typeface="Arial" panose="020B0604020202020204" pitchFamily="34" charset="0"/>
                <a:cs typeface="Arial" panose="020B0604020202020204" pitchFamily="34" charset="0"/>
              </a:rPr>
              <a:t>Suggested Readings</a:t>
            </a:r>
          </a:p>
        </p:txBody>
      </p:sp>
      <p:pic>
        <p:nvPicPr>
          <p:cNvPr id="4" name="Picture 3"/>
          <p:cNvPicPr>
            <a:picLocks/>
          </p:cNvPicPr>
          <p:nvPr/>
        </p:nvPicPr>
        <p:blipFill rotWithShape="1">
          <a:blip r:embed="rId2" cstate="print"/>
          <a:srcRect l="2661" t="2351" r="2089" b="1223"/>
          <a:stretch/>
        </p:blipFill>
        <p:spPr>
          <a:xfrm>
            <a:off x="1793249" y="2076822"/>
            <a:ext cx="2550151" cy="3590415"/>
          </a:xfrm>
          <a:prstGeom prst="rect">
            <a:avLst/>
          </a:prstGeom>
          <a:ln w="6350">
            <a:solidFill>
              <a:schemeClr val="tx1"/>
            </a:solidFill>
          </a:ln>
        </p:spPr>
      </p:pic>
      <p:pic>
        <p:nvPicPr>
          <p:cNvPr id="6" name="Picture 5"/>
          <p:cNvPicPr>
            <a:picLocks/>
          </p:cNvPicPr>
          <p:nvPr/>
        </p:nvPicPr>
        <p:blipFill>
          <a:blip r:embed="rId3" cstate="print"/>
          <a:stretch>
            <a:fillRect/>
          </a:stretch>
        </p:blipFill>
        <p:spPr>
          <a:xfrm>
            <a:off x="4876800" y="2076822"/>
            <a:ext cx="2550151" cy="3590415"/>
          </a:xfrm>
          <a:prstGeom prst="rect">
            <a:avLst/>
          </a:prstGeom>
          <a:ln w="6350">
            <a:solidFill>
              <a:schemeClr val="tx1"/>
            </a:solidFill>
          </a:ln>
        </p:spPr>
      </p:pic>
      <p:sp>
        <p:nvSpPr>
          <p:cNvPr id="11" name="TextBox 10"/>
          <p:cNvSpPr txBox="1"/>
          <p:nvPr/>
        </p:nvSpPr>
        <p:spPr>
          <a:xfrm>
            <a:off x="1829363" y="5694028"/>
            <a:ext cx="2495432" cy="397353"/>
          </a:xfrm>
          <a:prstGeom prst="rect">
            <a:avLst/>
          </a:prstGeom>
          <a:noFill/>
        </p:spPr>
        <p:txBody>
          <a:bodyPr wrap="square" rtlCol="0">
            <a:spAutoFit/>
          </a:bodyPr>
          <a:lstStyle/>
          <a:p>
            <a:pPr algn="ctr"/>
            <a:r>
              <a:rPr lang="en-GB" sz="1982" dirty="0">
                <a:latin typeface="Arial" panose="020B0604020202020204" pitchFamily="34" charset="0"/>
                <a:cs typeface="Arial" panose="020B0604020202020204" pitchFamily="34" charset="0"/>
              </a:rPr>
              <a:t>Reference 1</a:t>
            </a:r>
          </a:p>
        </p:txBody>
      </p:sp>
      <p:sp>
        <p:nvSpPr>
          <p:cNvPr id="12" name="TextBox 11"/>
          <p:cNvSpPr txBox="1"/>
          <p:nvPr/>
        </p:nvSpPr>
        <p:spPr>
          <a:xfrm>
            <a:off x="4904161" y="5694028"/>
            <a:ext cx="2495432" cy="397353"/>
          </a:xfrm>
          <a:prstGeom prst="rect">
            <a:avLst/>
          </a:prstGeom>
          <a:noFill/>
        </p:spPr>
        <p:txBody>
          <a:bodyPr wrap="square" rtlCol="0">
            <a:spAutoFit/>
          </a:bodyPr>
          <a:lstStyle/>
          <a:p>
            <a:pPr algn="ctr"/>
            <a:r>
              <a:rPr lang="en-GB" sz="1982" dirty="0">
                <a:latin typeface="Arial" panose="020B0604020202020204" pitchFamily="34" charset="0"/>
                <a:cs typeface="Arial" panose="020B0604020202020204" pitchFamily="34" charset="0"/>
              </a:rPr>
              <a:t>Reference 2</a:t>
            </a:r>
          </a:p>
        </p:txBody>
      </p:sp>
      <p:sp>
        <p:nvSpPr>
          <p:cNvPr id="3" name="Slide Number Placeholder 2"/>
          <p:cNvSpPr>
            <a:spLocks noGrp="1"/>
          </p:cNvSpPr>
          <p:nvPr>
            <p:ph type="sldNum" sz="quarter" idx="12"/>
          </p:nvPr>
        </p:nvSpPr>
        <p:spPr/>
        <p:txBody>
          <a:bodyPr/>
          <a:lstStyle/>
          <a:p>
            <a:fld id="{6D22F896-40B5-4ADD-8801-0D06FADFA095}" type="slidenum">
              <a:rPr lang="en-US" smtClean="0"/>
              <a:pPr/>
              <a:t>2</a:t>
            </a:fld>
            <a:endParaRPr lang="en-US" dirty="0"/>
          </a:p>
        </p:txBody>
      </p:sp>
    </p:spTree>
    <p:extLst>
      <p:ext uri="{BB962C8B-B14F-4D97-AF65-F5344CB8AC3E}">
        <p14:creationId xmlns:p14="http://schemas.microsoft.com/office/powerpoint/2010/main" val="4189101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C679-CD25-49CF-9CF8-1C45C745991E}"/>
              </a:ext>
            </a:extLst>
          </p:cNvPr>
          <p:cNvSpPr>
            <a:spLocks noGrp="1"/>
          </p:cNvSpPr>
          <p:nvPr>
            <p:ph type="title"/>
          </p:nvPr>
        </p:nvSpPr>
        <p:spPr/>
        <p:txBody>
          <a:bodyPr/>
          <a:lstStyle/>
          <a:p>
            <a:r>
              <a:rPr lang="en-GB" dirty="0"/>
              <a:t>FEA result of vertical displacements</a:t>
            </a:r>
          </a:p>
        </p:txBody>
      </p:sp>
      <p:sp>
        <p:nvSpPr>
          <p:cNvPr id="3" name="Slide Number Placeholder 2">
            <a:extLst>
              <a:ext uri="{FF2B5EF4-FFF2-40B4-BE49-F238E27FC236}">
                <a16:creationId xmlns:a16="http://schemas.microsoft.com/office/drawing/2014/main" id="{656C8F22-FCBD-4562-A94C-0FBE4D290BF7}"/>
              </a:ext>
            </a:extLst>
          </p:cNvPr>
          <p:cNvSpPr>
            <a:spLocks noGrp="1"/>
          </p:cNvSpPr>
          <p:nvPr>
            <p:ph type="sldNum" sz="quarter" idx="12"/>
          </p:nvPr>
        </p:nvSpPr>
        <p:spPr/>
        <p:txBody>
          <a:bodyPr/>
          <a:lstStyle/>
          <a:p>
            <a:fld id="{46AA747D-AE3D-4D5D-8B12-85F07A6732DE}" type="slidenum">
              <a:rPr lang="en-GB" smtClean="0"/>
              <a:pPr/>
              <a:t>20</a:t>
            </a:fld>
            <a:endParaRPr lang="en-GB"/>
          </a:p>
        </p:txBody>
      </p:sp>
      <p:pic>
        <p:nvPicPr>
          <p:cNvPr id="5" name="Content Placeholder 4">
            <a:extLst>
              <a:ext uri="{FF2B5EF4-FFF2-40B4-BE49-F238E27FC236}">
                <a16:creationId xmlns:a16="http://schemas.microsoft.com/office/drawing/2014/main" id="{F0F7B26C-838A-4E9E-BB92-0E0FDF25F9EB}"/>
              </a:ext>
            </a:extLst>
          </p:cNvPr>
          <p:cNvPicPr>
            <a:picLocks noGrp="1" noChangeAspect="1"/>
          </p:cNvPicPr>
          <p:nvPr>
            <p:ph sz="quarter" idx="1"/>
          </p:nvPr>
        </p:nvPicPr>
        <p:blipFill>
          <a:blip r:embed="rId2"/>
          <a:stretch>
            <a:fillRect/>
          </a:stretch>
        </p:blipFill>
        <p:spPr>
          <a:xfrm>
            <a:off x="750706" y="1676400"/>
            <a:ext cx="7606076" cy="4572000"/>
          </a:xfrm>
          <a:prstGeom prst="rect">
            <a:avLst/>
          </a:prstGeom>
        </p:spPr>
      </p:pic>
      <p:sp>
        <p:nvSpPr>
          <p:cNvPr id="6" name="Speech Bubble: Rectangle 5">
            <a:extLst>
              <a:ext uri="{FF2B5EF4-FFF2-40B4-BE49-F238E27FC236}">
                <a16:creationId xmlns:a16="http://schemas.microsoft.com/office/drawing/2014/main" id="{7C170010-1891-4DA4-B45E-88FEB6905C55}"/>
              </a:ext>
            </a:extLst>
          </p:cNvPr>
          <p:cNvSpPr/>
          <p:nvPr/>
        </p:nvSpPr>
        <p:spPr>
          <a:xfrm>
            <a:off x="4495799" y="2054225"/>
            <a:ext cx="1148819" cy="369020"/>
          </a:xfrm>
          <a:prstGeom prst="wedgeRectCallout">
            <a:avLst>
              <a:gd name="adj1" fmla="val -107654"/>
              <a:gd name="adj2" fmla="val 78774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-3.5 mm</a:t>
            </a:r>
          </a:p>
        </p:txBody>
      </p:sp>
    </p:spTree>
    <p:extLst>
      <p:ext uri="{BB962C8B-B14F-4D97-AF65-F5344CB8AC3E}">
        <p14:creationId xmlns:p14="http://schemas.microsoft.com/office/powerpoint/2010/main" val="2282502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2C7A8-8287-4BA3-9462-9E3FD3326E1C}"/>
              </a:ext>
            </a:extLst>
          </p:cNvPr>
          <p:cNvSpPr>
            <a:spLocks noGrp="1"/>
          </p:cNvSpPr>
          <p:nvPr>
            <p:ph type="title"/>
          </p:nvPr>
        </p:nvSpPr>
        <p:spPr/>
        <p:txBody>
          <a:bodyPr/>
          <a:lstStyle/>
          <a:p>
            <a:r>
              <a:rPr lang="en-GB" dirty="0"/>
              <a:t>FEA result of horizontal displacements</a:t>
            </a:r>
          </a:p>
        </p:txBody>
      </p:sp>
      <p:sp>
        <p:nvSpPr>
          <p:cNvPr id="3" name="Slide Number Placeholder 2">
            <a:extLst>
              <a:ext uri="{FF2B5EF4-FFF2-40B4-BE49-F238E27FC236}">
                <a16:creationId xmlns:a16="http://schemas.microsoft.com/office/drawing/2014/main" id="{B016AB82-7C6F-457F-99DC-5E45CE567ECD}"/>
              </a:ext>
            </a:extLst>
          </p:cNvPr>
          <p:cNvSpPr>
            <a:spLocks noGrp="1"/>
          </p:cNvSpPr>
          <p:nvPr>
            <p:ph type="sldNum" sz="quarter" idx="12"/>
          </p:nvPr>
        </p:nvSpPr>
        <p:spPr/>
        <p:txBody>
          <a:bodyPr/>
          <a:lstStyle/>
          <a:p>
            <a:fld id="{46AA747D-AE3D-4D5D-8B12-85F07A6732DE}" type="slidenum">
              <a:rPr lang="en-GB" smtClean="0"/>
              <a:pPr/>
              <a:t>21</a:t>
            </a:fld>
            <a:endParaRPr lang="en-GB"/>
          </a:p>
        </p:txBody>
      </p:sp>
      <p:pic>
        <p:nvPicPr>
          <p:cNvPr id="7" name="Content Placeholder 6">
            <a:extLst>
              <a:ext uri="{FF2B5EF4-FFF2-40B4-BE49-F238E27FC236}">
                <a16:creationId xmlns:a16="http://schemas.microsoft.com/office/drawing/2014/main" id="{5EA3BD89-1998-4FE1-9344-E33BF3BFAAA9}"/>
              </a:ext>
            </a:extLst>
          </p:cNvPr>
          <p:cNvPicPr>
            <a:picLocks noGrp="1" noChangeAspect="1"/>
          </p:cNvPicPr>
          <p:nvPr>
            <p:ph sz="quarter" idx="1"/>
          </p:nvPr>
        </p:nvPicPr>
        <p:blipFill>
          <a:blip r:embed="rId2"/>
          <a:stretch>
            <a:fillRect/>
          </a:stretch>
        </p:blipFill>
        <p:spPr>
          <a:xfrm>
            <a:off x="758871" y="1676400"/>
            <a:ext cx="7589746" cy="4572000"/>
          </a:xfrm>
          <a:prstGeom prst="rect">
            <a:avLst/>
          </a:prstGeom>
        </p:spPr>
      </p:pic>
      <p:sp>
        <p:nvSpPr>
          <p:cNvPr id="6" name="Speech Bubble: Rectangle 5">
            <a:extLst>
              <a:ext uri="{FF2B5EF4-FFF2-40B4-BE49-F238E27FC236}">
                <a16:creationId xmlns:a16="http://schemas.microsoft.com/office/drawing/2014/main" id="{849118CF-6B5C-4AF2-BAA1-8F9482049B26}"/>
              </a:ext>
            </a:extLst>
          </p:cNvPr>
          <p:cNvSpPr/>
          <p:nvPr/>
        </p:nvSpPr>
        <p:spPr>
          <a:xfrm>
            <a:off x="6858000" y="3244490"/>
            <a:ext cx="1282930" cy="369020"/>
          </a:xfrm>
          <a:prstGeom prst="wedgeRectCallout">
            <a:avLst>
              <a:gd name="adj1" fmla="val 43745"/>
              <a:gd name="adj2" fmla="val 36124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2.44 mm</a:t>
            </a:r>
          </a:p>
        </p:txBody>
      </p:sp>
    </p:spTree>
    <p:extLst>
      <p:ext uri="{BB962C8B-B14F-4D97-AF65-F5344CB8AC3E}">
        <p14:creationId xmlns:p14="http://schemas.microsoft.com/office/powerpoint/2010/main" val="35675668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EDEB8-7D71-4FA3-A155-FB45EA07F1DA}"/>
              </a:ext>
            </a:extLst>
          </p:cNvPr>
          <p:cNvSpPr>
            <a:spLocks noGrp="1"/>
          </p:cNvSpPr>
          <p:nvPr>
            <p:ph type="title"/>
          </p:nvPr>
        </p:nvSpPr>
        <p:spPr/>
        <p:txBody>
          <a:bodyPr/>
          <a:lstStyle/>
          <a:p>
            <a:r>
              <a:rPr lang="en-GB" dirty="0"/>
              <a:t>Idealising wing as a cantilevered beam</a:t>
            </a:r>
          </a:p>
        </p:txBody>
      </p:sp>
      <p:sp>
        <p:nvSpPr>
          <p:cNvPr id="4" name="Slide Number Placeholder 3">
            <a:extLst>
              <a:ext uri="{FF2B5EF4-FFF2-40B4-BE49-F238E27FC236}">
                <a16:creationId xmlns:a16="http://schemas.microsoft.com/office/drawing/2014/main" id="{EB45632D-6150-4994-A383-7AD1C2F7BDC1}"/>
              </a:ext>
            </a:extLst>
          </p:cNvPr>
          <p:cNvSpPr>
            <a:spLocks noGrp="1"/>
          </p:cNvSpPr>
          <p:nvPr>
            <p:ph type="sldNum" sz="quarter" idx="12"/>
          </p:nvPr>
        </p:nvSpPr>
        <p:spPr/>
        <p:txBody>
          <a:bodyPr/>
          <a:lstStyle/>
          <a:p>
            <a:fld id="{6D22F896-40B5-4ADD-8801-0D06FADFA095}" type="slidenum">
              <a:rPr lang="en-US" smtClean="0"/>
              <a:pPr/>
              <a:t>22</a:t>
            </a:fld>
            <a:endParaRPr lang="en-US" dirty="0"/>
          </a:p>
        </p:txBody>
      </p:sp>
      <p:pic>
        <p:nvPicPr>
          <p:cNvPr id="6" name="Picture 5">
            <a:extLst>
              <a:ext uri="{FF2B5EF4-FFF2-40B4-BE49-F238E27FC236}">
                <a16:creationId xmlns:a16="http://schemas.microsoft.com/office/drawing/2014/main" id="{6E91C391-2491-4746-95D8-609E87227F11}"/>
              </a:ext>
            </a:extLst>
          </p:cNvPr>
          <p:cNvPicPr>
            <a:picLocks noChangeAspect="1"/>
          </p:cNvPicPr>
          <p:nvPr/>
        </p:nvPicPr>
        <p:blipFill>
          <a:blip r:embed="rId2"/>
          <a:stretch>
            <a:fillRect/>
          </a:stretch>
        </p:blipFill>
        <p:spPr>
          <a:xfrm>
            <a:off x="3487263" y="3778072"/>
            <a:ext cx="2231334" cy="2496881"/>
          </a:xfrm>
          <a:prstGeom prst="rect">
            <a:avLst/>
          </a:prstGeom>
        </p:spPr>
      </p:pic>
      <p:pic>
        <p:nvPicPr>
          <p:cNvPr id="7" name="Picture 6">
            <a:extLst>
              <a:ext uri="{FF2B5EF4-FFF2-40B4-BE49-F238E27FC236}">
                <a16:creationId xmlns:a16="http://schemas.microsoft.com/office/drawing/2014/main" id="{18F58CB3-6D67-4078-BEE5-7B0DAB3A846C}"/>
              </a:ext>
            </a:extLst>
          </p:cNvPr>
          <p:cNvPicPr>
            <a:picLocks noChangeAspect="1"/>
          </p:cNvPicPr>
          <p:nvPr/>
        </p:nvPicPr>
        <p:blipFill>
          <a:blip r:embed="rId3"/>
          <a:stretch>
            <a:fillRect/>
          </a:stretch>
        </p:blipFill>
        <p:spPr>
          <a:xfrm>
            <a:off x="6082019" y="3778072"/>
            <a:ext cx="2247195" cy="2496881"/>
          </a:xfrm>
          <a:prstGeom prst="rect">
            <a:avLst/>
          </a:prstGeom>
        </p:spPr>
      </p:pic>
      <p:pic>
        <p:nvPicPr>
          <p:cNvPr id="8" name="Picture 7">
            <a:extLst>
              <a:ext uri="{FF2B5EF4-FFF2-40B4-BE49-F238E27FC236}">
                <a16:creationId xmlns:a16="http://schemas.microsoft.com/office/drawing/2014/main" id="{EEB4AA48-AF5F-4B42-B63F-B360E55E7FD3}"/>
              </a:ext>
            </a:extLst>
          </p:cNvPr>
          <p:cNvPicPr>
            <a:picLocks noChangeAspect="1"/>
          </p:cNvPicPr>
          <p:nvPr/>
        </p:nvPicPr>
        <p:blipFill>
          <a:blip r:embed="rId4"/>
          <a:stretch>
            <a:fillRect/>
          </a:stretch>
        </p:blipFill>
        <p:spPr>
          <a:xfrm>
            <a:off x="762571" y="3778072"/>
            <a:ext cx="2361268" cy="2496881"/>
          </a:xfrm>
          <a:prstGeom prst="rect">
            <a:avLst/>
          </a:prstGeom>
        </p:spPr>
      </p:pic>
      <p:pic>
        <p:nvPicPr>
          <p:cNvPr id="26628" name="Picture 4" descr="Image result for wing fixed beam">
            <a:extLst>
              <a:ext uri="{FF2B5EF4-FFF2-40B4-BE49-F238E27FC236}">
                <a16:creationId xmlns:a16="http://schemas.microsoft.com/office/drawing/2014/main" id="{F359A397-F009-4140-9373-DC568CDA17A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563"/>
          <a:stretch/>
        </p:blipFill>
        <p:spPr bwMode="auto">
          <a:xfrm>
            <a:off x="2638797" y="1663143"/>
            <a:ext cx="3916609" cy="2028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3729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for beams</a:t>
            </a:r>
          </a:p>
        </p:txBody>
      </p:sp>
      <p:sp>
        <p:nvSpPr>
          <p:cNvPr id="6" name="Content Placeholder 5"/>
          <p:cNvSpPr>
            <a:spLocks noGrp="1"/>
          </p:cNvSpPr>
          <p:nvPr>
            <p:ph sz="quarter" idx="1"/>
          </p:nvPr>
        </p:nvSpPr>
        <p:spPr/>
        <p:txBody>
          <a:bodyPr/>
          <a:lstStyle/>
          <a:p>
            <a:r>
              <a:rPr lang="en-GB" dirty="0"/>
              <a:t>Find vertical deflection at point </a:t>
            </a:r>
            <a:r>
              <a:rPr lang="en-GB" i="1" dirty="0">
                <a:latin typeface="Times New Roman" pitchFamily="18" charset="0"/>
                <a:cs typeface="Times New Roman" pitchFamily="18" charset="0"/>
              </a:rPr>
              <a:t>A</a:t>
            </a:r>
            <a:r>
              <a:rPr lang="en-GB" dirty="0"/>
              <a:t>?</a:t>
            </a:r>
          </a:p>
        </p:txBody>
      </p:sp>
      <p:sp>
        <p:nvSpPr>
          <p:cNvPr id="8" name="Rectangle 7"/>
          <p:cNvSpPr/>
          <p:nvPr/>
        </p:nvSpPr>
        <p:spPr>
          <a:xfrm>
            <a:off x="1828800" y="3390900"/>
            <a:ext cx="5029200" cy="76200"/>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676400" y="2743200"/>
            <a:ext cx="304800" cy="1371600"/>
          </a:xfrm>
          <a:prstGeom prst="rect">
            <a:avLst/>
          </a:prstGeom>
          <a:blipFill>
            <a:blip r:embed="rId2" cstate="print"/>
            <a:tile tx="0" ty="0" sx="100000" sy="100000" flip="none" algn="tl"/>
          </a:blip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981200" y="2895600"/>
            <a:ext cx="4876800" cy="457200"/>
          </a:xfrm>
          <a:prstGeom prst="rect">
            <a:avLst/>
          </a:prstGeom>
          <a:blipFill dpi="0" rotWithShape="1">
            <a:blip r:embed="rId3" cstate="print"/>
            <a:srcRect/>
            <a:tile tx="0" ty="0" sx="70000" sy="70000" flip="none" algn="tl"/>
          </a:blip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553200" y="3505200"/>
            <a:ext cx="609600" cy="369332"/>
          </a:xfrm>
          <a:prstGeom prst="rect">
            <a:avLst/>
          </a:prstGeom>
          <a:noFill/>
        </p:spPr>
        <p:txBody>
          <a:bodyPr wrap="square" rtlCol="0">
            <a:spAutoFit/>
          </a:bodyPr>
          <a:lstStyle/>
          <a:p>
            <a:pPr algn="ctr"/>
            <a:r>
              <a:rPr lang="en-GB" i="1" dirty="0">
                <a:latin typeface="Times New Roman" pitchFamily="18" charset="0"/>
                <a:cs typeface="Times New Roman" pitchFamily="18" charset="0"/>
              </a:rPr>
              <a:t>A</a:t>
            </a:r>
          </a:p>
        </p:txBody>
      </p:sp>
      <p:cxnSp>
        <p:nvCxnSpPr>
          <p:cNvPr id="14" name="Straight Arrow Connector 13"/>
          <p:cNvCxnSpPr/>
          <p:nvPr/>
        </p:nvCxnSpPr>
        <p:spPr>
          <a:xfrm>
            <a:off x="1981200" y="4419600"/>
            <a:ext cx="4876800" cy="0"/>
          </a:xfrm>
          <a:prstGeom prst="straightConnector1">
            <a:avLst/>
          </a:prstGeom>
          <a:ln>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962400" y="3962400"/>
            <a:ext cx="609600" cy="369332"/>
          </a:xfrm>
          <a:prstGeom prst="rect">
            <a:avLst/>
          </a:prstGeom>
          <a:noFill/>
        </p:spPr>
        <p:txBody>
          <a:bodyPr wrap="square" rtlCol="0">
            <a:spAutoFit/>
          </a:bodyPr>
          <a:lstStyle/>
          <a:p>
            <a:pPr algn="ctr"/>
            <a:r>
              <a:rPr lang="en-GB" i="1" dirty="0">
                <a:latin typeface="Times New Roman" pitchFamily="18" charset="0"/>
                <a:cs typeface="Times New Roman" pitchFamily="18" charset="0"/>
              </a:rPr>
              <a:t>L</a:t>
            </a:r>
          </a:p>
        </p:txBody>
      </p:sp>
      <p:sp>
        <p:nvSpPr>
          <p:cNvPr id="16" name="TextBox 15"/>
          <p:cNvSpPr txBox="1"/>
          <p:nvPr/>
        </p:nvSpPr>
        <p:spPr>
          <a:xfrm>
            <a:off x="4419600" y="2514600"/>
            <a:ext cx="2438400" cy="369332"/>
          </a:xfrm>
          <a:prstGeom prst="rect">
            <a:avLst/>
          </a:prstGeom>
          <a:noFill/>
        </p:spPr>
        <p:txBody>
          <a:bodyPr wrap="square" rtlCol="0">
            <a:spAutoFit/>
          </a:bodyPr>
          <a:lstStyle/>
          <a:p>
            <a:pPr algn="ctr"/>
            <a:r>
              <a:rPr lang="en-GB" i="1" dirty="0">
                <a:latin typeface="Times New Roman" pitchFamily="18" charset="0"/>
                <a:cs typeface="Times New Roman" pitchFamily="18" charset="0"/>
              </a:rPr>
              <a:t>w per unit length</a:t>
            </a:r>
          </a:p>
        </p:txBody>
      </p:sp>
      <p:sp>
        <p:nvSpPr>
          <p:cNvPr id="3" name="Slide Number Placeholder 2"/>
          <p:cNvSpPr>
            <a:spLocks noGrp="1"/>
          </p:cNvSpPr>
          <p:nvPr>
            <p:ph type="sldNum" sz="quarter" idx="12"/>
          </p:nvPr>
        </p:nvSpPr>
        <p:spPr/>
        <p:txBody>
          <a:bodyPr/>
          <a:lstStyle/>
          <a:p>
            <a:fld id="{46AA747D-AE3D-4D5D-8B12-85F07A6732DE}" type="slidenum">
              <a:rPr lang="en-GB" smtClean="0"/>
              <a:pPr/>
              <a:t>23</a:t>
            </a:fld>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Analytical solutions widely available</a:t>
            </a:r>
          </a:p>
        </p:txBody>
      </p:sp>
      <p:sp>
        <p:nvSpPr>
          <p:cNvPr id="3" name="Slide Number Placeholder 2"/>
          <p:cNvSpPr>
            <a:spLocks noGrp="1"/>
          </p:cNvSpPr>
          <p:nvPr>
            <p:ph type="sldNum" sz="quarter" idx="12"/>
          </p:nvPr>
        </p:nvSpPr>
        <p:spPr/>
        <p:txBody>
          <a:bodyPr/>
          <a:lstStyle/>
          <a:p>
            <a:fld id="{46AA747D-AE3D-4D5D-8B12-85F07A6732DE}" type="slidenum">
              <a:rPr lang="en-GB" smtClean="0"/>
              <a:pPr/>
              <a:t>24</a:t>
            </a:fld>
            <a:endParaRPr lang="en-GB"/>
          </a:p>
        </p:txBody>
      </p:sp>
      <p:pic>
        <p:nvPicPr>
          <p:cNvPr id="5" name="Content Placeholder 4"/>
          <p:cNvPicPr>
            <a:picLocks noGrp="1" noChangeAspect="1"/>
          </p:cNvPicPr>
          <p:nvPr>
            <p:ph sz="quarter" idx="1"/>
          </p:nvPr>
        </p:nvPicPr>
        <p:blipFill>
          <a:blip r:embed="rId2"/>
          <a:stretch>
            <a:fillRect/>
          </a:stretch>
        </p:blipFill>
        <p:spPr>
          <a:xfrm>
            <a:off x="301625" y="1839472"/>
            <a:ext cx="8504238" cy="3947406"/>
          </a:xfrm>
          <a:prstGeom prst="rect">
            <a:avLst/>
          </a:prstGeom>
        </p:spPr>
      </p:pic>
    </p:spTree>
    <p:extLst>
      <p:ext uri="{BB962C8B-B14F-4D97-AF65-F5344CB8AC3E}">
        <p14:creationId xmlns:p14="http://schemas.microsoft.com/office/powerpoint/2010/main" val="2207079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Content Placeholder 2"/>
          <p:cNvSpPr>
            <a:spLocks noGrp="1"/>
          </p:cNvSpPr>
          <p:nvPr>
            <p:ph sz="quarter" idx="1"/>
          </p:nvPr>
        </p:nvSpPr>
        <p:spPr/>
        <p:txBody>
          <a:bodyPr/>
          <a:lstStyle/>
          <a:p>
            <a:r>
              <a:rPr lang="en-GB" dirty="0"/>
              <a:t>For beam structures deformations due to shear and axial force is negligible so can be disregarded;</a:t>
            </a:r>
          </a:p>
          <a:p>
            <a:r>
              <a:rPr lang="en-GB" dirty="0"/>
              <a:t>Most of deflection results from bending moment and therefore the total complimentary energy of the system is;</a:t>
            </a:r>
          </a:p>
        </p:txBody>
      </p:sp>
      <p:graphicFrame>
        <p:nvGraphicFramePr>
          <p:cNvPr id="4" name="Object 3"/>
          <p:cNvGraphicFramePr>
            <a:graphicFrameLocks noChangeAspect="1"/>
          </p:cNvGraphicFramePr>
          <p:nvPr/>
        </p:nvGraphicFramePr>
        <p:xfrm>
          <a:off x="228600" y="3963449"/>
          <a:ext cx="2590800" cy="782128"/>
        </p:xfrm>
        <a:graphic>
          <a:graphicData uri="http://schemas.openxmlformats.org/presentationml/2006/ole">
            <mc:AlternateContent xmlns:mc="http://schemas.openxmlformats.org/markup-compatibility/2006">
              <mc:Choice xmlns:v="urn:schemas-microsoft-com:vml" Requires="v">
                <p:oleObj spid="_x0000_s26170" name="Equation" r:id="rId3" imgW="1345616" imgH="406224" progId="Equation.3">
                  <p:embed/>
                </p:oleObj>
              </mc:Choice>
              <mc:Fallback>
                <p:oleObj name="Equation" r:id="rId3" imgW="1345616" imgH="406224" progId="Equation.3">
                  <p:embed/>
                  <p:pic>
                    <p:nvPicPr>
                      <p:cNvPr id="0" name="Picture 1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963449"/>
                        <a:ext cx="2590800" cy="7821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3" name="Object 3"/>
          <p:cNvGraphicFramePr>
            <a:graphicFrameLocks noChangeAspect="1"/>
          </p:cNvGraphicFramePr>
          <p:nvPr/>
        </p:nvGraphicFramePr>
        <p:xfrm>
          <a:off x="4346837" y="3938588"/>
          <a:ext cx="2835275" cy="831850"/>
        </p:xfrm>
        <a:graphic>
          <a:graphicData uri="http://schemas.openxmlformats.org/presentationml/2006/ole">
            <mc:AlternateContent xmlns:mc="http://schemas.openxmlformats.org/markup-compatibility/2006">
              <mc:Choice xmlns:v="urn:schemas-microsoft-com:vml" Requires="v">
                <p:oleObj spid="_x0000_s26171" name="Equation" r:id="rId5" imgW="1473200" imgH="431800" progId="Equation.3">
                  <p:embed/>
                </p:oleObj>
              </mc:Choice>
              <mc:Fallback>
                <p:oleObj name="Equation" r:id="rId5" imgW="1473200" imgH="431800" progId="Equation.3">
                  <p:embed/>
                  <p:pic>
                    <p:nvPicPr>
                      <p:cNvPr id="0" name="Picture 1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6837" y="3938588"/>
                        <a:ext cx="2835275" cy="831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4" name="Object 4"/>
          <p:cNvGraphicFramePr>
            <a:graphicFrameLocks noChangeAspect="1"/>
          </p:cNvGraphicFramePr>
          <p:nvPr/>
        </p:nvGraphicFramePr>
        <p:xfrm>
          <a:off x="4346837" y="5105400"/>
          <a:ext cx="4614863" cy="849312"/>
        </p:xfrm>
        <a:graphic>
          <a:graphicData uri="http://schemas.openxmlformats.org/presentationml/2006/ole">
            <mc:AlternateContent xmlns:mc="http://schemas.openxmlformats.org/markup-compatibility/2006">
              <mc:Choice xmlns:v="urn:schemas-microsoft-com:vml" Requires="v">
                <p:oleObj spid="_x0000_s26172" name="Equation" r:id="rId7" imgW="2413000" imgH="444500" progId="Equation.3">
                  <p:embed/>
                </p:oleObj>
              </mc:Choice>
              <mc:Fallback>
                <p:oleObj name="Equation" r:id="rId7" imgW="2413000" imgH="444500" progId="Equation.3">
                  <p:embed/>
                  <p:pic>
                    <p:nvPicPr>
                      <p:cNvPr id="0" name="Picture 1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6837" y="5105400"/>
                        <a:ext cx="4614863" cy="84931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6" name="Object 6"/>
          <p:cNvGraphicFramePr>
            <a:graphicFrameLocks noChangeAspect="1"/>
          </p:cNvGraphicFramePr>
          <p:nvPr/>
        </p:nvGraphicFramePr>
        <p:xfrm>
          <a:off x="228600" y="5126038"/>
          <a:ext cx="3690937" cy="808037"/>
        </p:xfrm>
        <a:graphic>
          <a:graphicData uri="http://schemas.openxmlformats.org/presentationml/2006/ole">
            <mc:AlternateContent xmlns:mc="http://schemas.openxmlformats.org/markup-compatibility/2006">
              <mc:Choice xmlns:v="urn:schemas-microsoft-com:vml" Requires="v">
                <p:oleObj spid="_x0000_s26173" name="Equation" r:id="rId9" imgW="1917700" imgH="419100" progId="Equation.3">
                  <p:embed/>
                </p:oleObj>
              </mc:Choice>
              <mc:Fallback>
                <p:oleObj name="Equation" r:id="rId9" imgW="1917700" imgH="419100" progId="Equation.3">
                  <p:embed/>
                  <p:pic>
                    <p:nvPicPr>
                      <p:cNvPr id="0" name="Picture 1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5126038"/>
                        <a:ext cx="3690937"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 name="Straight Arrow Connector 9"/>
          <p:cNvCxnSpPr/>
          <p:nvPr/>
        </p:nvCxnSpPr>
        <p:spPr>
          <a:xfrm>
            <a:off x="2902350" y="4343400"/>
            <a:ext cx="13716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962400" y="5486400"/>
            <a:ext cx="3810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2514600" y="4800600"/>
            <a:ext cx="3200400" cy="2286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 name="Line Callout 3 4"/>
          <p:cNvSpPr/>
          <p:nvPr/>
        </p:nvSpPr>
        <p:spPr>
          <a:xfrm>
            <a:off x="3124200" y="5126038"/>
            <a:ext cx="795337" cy="808037"/>
          </a:xfrm>
          <a:prstGeom prst="borderCallout3">
            <a:avLst>
              <a:gd name="adj1" fmla="val 110625"/>
              <a:gd name="adj2" fmla="val 69073"/>
              <a:gd name="adj3" fmla="val 126311"/>
              <a:gd name="adj4" fmla="val 106271"/>
              <a:gd name="adj5" fmla="val 143697"/>
              <a:gd name="adj6" fmla="val 144974"/>
              <a:gd name="adj7" fmla="val 70387"/>
              <a:gd name="adj8" fmla="val 203395"/>
            </a:avLst>
          </a:prstGeom>
          <a:solidFill>
            <a:schemeClr val="accent1">
              <a:alpha val="24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46AA747D-AE3D-4D5D-8B12-85F07A6732DE}" type="slidenum">
              <a:rPr lang="en-GB" smtClean="0"/>
              <a:pPr/>
              <a:t>25</a:t>
            </a:fld>
            <a:endParaRPr lang="en-GB"/>
          </a:p>
        </p:txBody>
      </p:sp>
      <p:graphicFrame>
        <p:nvGraphicFramePr>
          <p:cNvPr id="13" name="Object 2"/>
          <p:cNvGraphicFramePr>
            <a:graphicFrameLocks noChangeAspect="1"/>
          </p:cNvGraphicFramePr>
          <p:nvPr>
            <p:extLst>
              <p:ext uri="{D42A27DB-BD31-4B8C-83A1-F6EECF244321}">
                <p14:modId xmlns:p14="http://schemas.microsoft.com/office/powerpoint/2010/main" val="529989724"/>
              </p:ext>
            </p:extLst>
          </p:nvPr>
        </p:nvGraphicFramePr>
        <p:xfrm>
          <a:off x="5029200" y="3931"/>
          <a:ext cx="4114800" cy="996637"/>
        </p:xfrm>
        <a:graphic>
          <a:graphicData uri="http://schemas.openxmlformats.org/presentationml/2006/ole">
            <mc:AlternateContent xmlns:mc="http://schemas.openxmlformats.org/markup-compatibility/2006">
              <mc:Choice xmlns:v="urn:schemas-microsoft-com:vml" Requires="v">
                <p:oleObj spid="_x0000_s26174" name="Equation" r:id="rId11" imgW="2095500" imgH="508000" progId="Equation.3">
                  <p:embed/>
                </p:oleObj>
              </mc:Choice>
              <mc:Fallback>
                <p:oleObj name="Equation" r:id="rId11" imgW="2095500" imgH="508000" progId="Equation.3">
                  <p:embed/>
                  <p:pic>
                    <p:nvPicPr>
                      <p:cNvPr id="20482"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29200" y="3931"/>
                        <a:ext cx="4114800" cy="996637"/>
                      </a:xfrm>
                      <a:prstGeom prst="rect">
                        <a:avLst/>
                      </a:prstGeom>
                      <a:solidFill>
                        <a:schemeClr val="bg1"/>
                      </a:solidFill>
                      <a:ln w="9525">
                        <a:solidFill>
                          <a:schemeClr val="tx1"/>
                        </a:solidFill>
                        <a:miter lim="800000"/>
                        <a:headEnd/>
                        <a:tailEnd/>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3"/>
                                        </p:tgtEl>
                                        <p:attrNameLst>
                                          <p:attrName>style.visibility</p:attrName>
                                        </p:attrNameLst>
                                      </p:cBhvr>
                                      <p:to>
                                        <p:strVal val="visible"/>
                                      </p:to>
                                    </p:set>
                                    <p:animEffect transition="in" filter="blinds(horizontal)">
                                      <p:cBhvr>
                                        <p:cTn id="12" dur="500"/>
                                        <p:tgtEl>
                                          <p:spTgt spid="25603"/>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linds(horizontal)">
                                      <p:cBhvr>
                                        <p:cTn id="20" dur="500"/>
                                        <p:tgtEl>
                                          <p:spTgt spid="23"/>
                                        </p:tgtEl>
                                      </p:cBhvr>
                                    </p:animEffect>
                                  </p:childTnLst>
                                </p:cTn>
                              </p:par>
                              <p:par>
                                <p:cTn id="21" presetID="3" presetClass="entr" presetSubtype="10" fill="hold" nodeType="withEffect">
                                  <p:stCondLst>
                                    <p:cond delay="0"/>
                                  </p:stCondLst>
                                  <p:childTnLst>
                                    <p:set>
                                      <p:cBhvr>
                                        <p:cTn id="22" dur="1" fill="hold">
                                          <p:stCondLst>
                                            <p:cond delay="0"/>
                                          </p:stCondLst>
                                        </p:cTn>
                                        <p:tgtEl>
                                          <p:spTgt spid="25606"/>
                                        </p:tgtEl>
                                        <p:attrNameLst>
                                          <p:attrName>style.visibility</p:attrName>
                                        </p:attrNameLst>
                                      </p:cBhvr>
                                      <p:to>
                                        <p:strVal val="visible"/>
                                      </p:to>
                                    </p:set>
                                    <p:animEffect transition="in" filter="blinds(horizontal)">
                                      <p:cBhvr>
                                        <p:cTn id="23" dur="500"/>
                                        <p:tgtEl>
                                          <p:spTgt spid="2560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5604"/>
                                        </p:tgtEl>
                                        <p:attrNameLst>
                                          <p:attrName>style.visibility</p:attrName>
                                        </p:attrNameLst>
                                      </p:cBhvr>
                                      <p:to>
                                        <p:strVal val="visible"/>
                                      </p:to>
                                    </p:set>
                                    <p:animEffect transition="in" filter="blinds(horizontal)">
                                      <p:cBhvr>
                                        <p:cTn id="32" dur="500"/>
                                        <p:tgtEl>
                                          <p:spTgt spid="25604"/>
                                        </p:tgtEl>
                                      </p:cBhvr>
                                    </p:animEffect>
                                  </p:childTnLst>
                                </p:cTn>
                              </p:par>
                              <p:par>
                                <p:cTn id="33" presetID="3" presetClass="entr" presetSubtype="1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linds(horizontal)">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Content Placeholder 2"/>
          <p:cNvSpPr>
            <a:spLocks noGrp="1"/>
          </p:cNvSpPr>
          <p:nvPr>
            <p:ph sz="quarter" idx="1"/>
          </p:nvPr>
        </p:nvSpPr>
        <p:spPr>
          <a:xfrm>
            <a:off x="197577" y="1466125"/>
            <a:ext cx="8842248" cy="4572000"/>
          </a:xfrm>
        </p:spPr>
        <p:txBody>
          <a:bodyPr/>
          <a:lstStyle/>
          <a:p>
            <a:r>
              <a:rPr lang="en-GB" dirty="0"/>
              <a:t>Let’s apply a virtual (dummy) load </a:t>
            </a:r>
            <a:r>
              <a:rPr lang="en-GB" i="1" dirty="0">
                <a:latin typeface="Times New Roman" pitchFamily="18" charset="0"/>
                <a:cs typeface="Times New Roman" pitchFamily="18" charset="0"/>
              </a:rPr>
              <a:t>P</a:t>
            </a:r>
            <a:r>
              <a:rPr lang="en-GB" dirty="0"/>
              <a:t> at the point and in the direction on which the displacement is required</a:t>
            </a:r>
          </a:p>
        </p:txBody>
      </p:sp>
      <p:grpSp>
        <p:nvGrpSpPr>
          <p:cNvPr id="25" name="Group 24"/>
          <p:cNvGrpSpPr/>
          <p:nvPr/>
        </p:nvGrpSpPr>
        <p:grpSpPr>
          <a:xfrm>
            <a:off x="2971800" y="2590800"/>
            <a:ext cx="6248400" cy="2262850"/>
            <a:chOff x="1676400" y="2286000"/>
            <a:chExt cx="6248400" cy="2262850"/>
          </a:xfrm>
        </p:grpSpPr>
        <p:sp>
          <p:nvSpPr>
            <p:cNvPr id="5" name="Rectangle 4"/>
            <p:cNvSpPr/>
            <p:nvPr/>
          </p:nvSpPr>
          <p:spPr>
            <a:xfrm>
              <a:off x="1676400" y="2514600"/>
              <a:ext cx="304800" cy="1371600"/>
            </a:xfrm>
            <a:prstGeom prst="rect">
              <a:avLst/>
            </a:prstGeom>
            <a:blipFill>
              <a:blip r:embed="rId3" cstate="print"/>
              <a:tile tx="0" ty="0" sx="100000" sy="100000" flip="none" algn="tl"/>
            </a:blip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981200" y="2667000"/>
              <a:ext cx="4876800" cy="457200"/>
            </a:xfrm>
            <a:prstGeom prst="rect">
              <a:avLst/>
            </a:prstGeom>
            <a:blipFill dpi="0" rotWithShape="1">
              <a:blip r:embed="rId4" cstate="print"/>
              <a:srcRect/>
              <a:tile tx="0" ty="0" sx="70000" sy="70000" flip="none" algn="tl"/>
            </a:blip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1979271" y="3220658"/>
              <a:ext cx="4930815" cy="752354"/>
            </a:xfrm>
            <a:custGeom>
              <a:avLst/>
              <a:gdLst>
                <a:gd name="connsiteX0" fmla="*/ 0 w 4930815"/>
                <a:gd name="connsiteY0" fmla="*/ 0 h 752354"/>
                <a:gd name="connsiteX1" fmla="*/ 821802 w 4930815"/>
                <a:gd name="connsiteY1" fmla="*/ 57873 h 752354"/>
                <a:gd name="connsiteX2" fmla="*/ 2083443 w 4930815"/>
                <a:gd name="connsiteY2" fmla="*/ 231493 h 752354"/>
                <a:gd name="connsiteX3" fmla="*/ 3865944 w 4930815"/>
                <a:gd name="connsiteY3" fmla="*/ 520860 h 752354"/>
                <a:gd name="connsiteX4" fmla="*/ 4930815 w 4930815"/>
                <a:gd name="connsiteY4" fmla="*/ 752354 h 752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0815" h="752354">
                  <a:moveTo>
                    <a:pt x="0" y="0"/>
                  </a:moveTo>
                  <a:cubicBezTo>
                    <a:pt x="237280" y="9645"/>
                    <a:pt x="474561" y="19291"/>
                    <a:pt x="821802" y="57873"/>
                  </a:cubicBezTo>
                  <a:cubicBezTo>
                    <a:pt x="1169043" y="96455"/>
                    <a:pt x="1576086" y="154329"/>
                    <a:pt x="2083443" y="231493"/>
                  </a:cubicBezTo>
                  <a:cubicBezTo>
                    <a:pt x="2590800" y="308657"/>
                    <a:pt x="3391382" y="434050"/>
                    <a:pt x="3865944" y="520860"/>
                  </a:cubicBezTo>
                  <a:cubicBezTo>
                    <a:pt x="4340506" y="607670"/>
                    <a:pt x="4635660" y="680012"/>
                    <a:pt x="4930815" y="752354"/>
                  </a:cubicBezTo>
                </a:path>
              </a:pathLst>
            </a:custGeom>
            <a:ln w="1079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0" name="Straight Arrow Connector 9"/>
            <p:cNvCxnSpPr/>
            <p:nvPr/>
          </p:nvCxnSpPr>
          <p:spPr>
            <a:xfrm>
              <a:off x="6934200" y="3276600"/>
              <a:ext cx="0" cy="609600"/>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624575" y="2994950"/>
              <a:ext cx="685800" cy="369332"/>
            </a:xfrm>
            <a:prstGeom prst="rect">
              <a:avLst/>
            </a:prstGeom>
            <a:noFill/>
          </p:spPr>
          <p:txBody>
            <a:bodyPr wrap="square" rtlCol="0">
              <a:spAutoFit/>
            </a:bodyPr>
            <a:lstStyle/>
            <a:p>
              <a:pPr algn="ctr"/>
              <a:r>
                <a:rPr lang="en-GB" i="1" dirty="0"/>
                <a:t>P</a:t>
              </a:r>
            </a:p>
          </p:txBody>
        </p:sp>
        <p:cxnSp>
          <p:nvCxnSpPr>
            <p:cNvPr id="13" name="Straight Arrow Connector 12"/>
            <p:cNvCxnSpPr/>
            <p:nvPr/>
          </p:nvCxnSpPr>
          <p:spPr>
            <a:xfrm>
              <a:off x="7391400" y="3200400"/>
              <a:ext cx="0" cy="762000"/>
            </a:xfrm>
            <a:prstGeom prst="straightConnector1">
              <a:avLst/>
            </a:prstGeom>
            <a:ln>
              <a:solidFill>
                <a:srgbClr val="7030A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239000" y="3364468"/>
              <a:ext cx="685800" cy="369332"/>
            </a:xfrm>
            <a:prstGeom prst="rect">
              <a:avLst/>
            </a:prstGeom>
            <a:noFill/>
          </p:spPr>
          <p:txBody>
            <a:bodyPr wrap="square" rtlCol="0">
              <a:spAutoFit/>
            </a:bodyPr>
            <a:lstStyle/>
            <a:p>
              <a:pPr algn="ctr"/>
              <a:r>
                <a:rPr lang="en-GB" i="1" dirty="0">
                  <a:latin typeface="Arial"/>
                  <a:cs typeface="Arial"/>
                </a:rPr>
                <a:t>Δ</a:t>
              </a:r>
              <a:endParaRPr lang="en-GB" i="1" dirty="0"/>
            </a:p>
          </p:txBody>
        </p:sp>
        <p:sp>
          <p:nvSpPr>
            <p:cNvPr id="15" name="TextBox 14"/>
            <p:cNvSpPr txBox="1"/>
            <p:nvPr/>
          </p:nvSpPr>
          <p:spPr>
            <a:xfrm>
              <a:off x="6019800" y="2286000"/>
              <a:ext cx="685800" cy="369332"/>
            </a:xfrm>
            <a:prstGeom prst="rect">
              <a:avLst/>
            </a:prstGeom>
            <a:noFill/>
          </p:spPr>
          <p:txBody>
            <a:bodyPr wrap="square" rtlCol="0">
              <a:spAutoFit/>
            </a:bodyPr>
            <a:lstStyle/>
            <a:p>
              <a:pPr algn="ctr"/>
              <a:r>
                <a:rPr lang="en-GB" i="1" dirty="0"/>
                <a:t>w</a:t>
              </a:r>
            </a:p>
          </p:txBody>
        </p:sp>
        <p:cxnSp>
          <p:nvCxnSpPr>
            <p:cNvPr id="17" name="Straight Arrow Connector 16"/>
            <p:cNvCxnSpPr/>
            <p:nvPr/>
          </p:nvCxnSpPr>
          <p:spPr>
            <a:xfrm flipH="1">
              <a:off x="6400800" y="4389793"/>
              <a:ext cx="533400" cy="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08225" y="4179518"/>
              <a:ext cx="685800" cy="369332"/>
            </a:xfrm>
            <a:prstGeom prst="rect">
              <a:avLst/>
            </a:prstGeom>
            <a:noFill/>
          </p:spPr>
          <p:txBody>
            <a:bodyPr wrap="square" rtlCol="0">
              <a:spAutoFit/>
            </a:bodyPr>
            <a:lstStyle/>
            <a:p>
              <a:pPr algn="ctr"/>
              <a:r>
                <a:rPr lang="en-GB" i="1" dirty="0"/>
                <a:t>x</a:t>
              </a:r>
            </a:p>
          </p:txBody>
        </p:sp>
        <p:cxnSp>
          <p:nvCxnSpPr>
            <p:cNvPr id="19" name="Straight Arrow Connector 18"/>
            <p:cNvCxnSpPr/>
            <p:nvPr/>
          </p:nvCxnSpPr>
          <p:spPr>
            <a:xfrm flipV="1">
              <a:off x="6858000" y="3992300"/>
              <a:ext cx="0" cy="503593"/>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705600" y="3962400"/>
              <a:ext cx="685800" cy="369332"/>
            </a:xfrm>
            <a:prstGeom prst="rect">
              <a:avLst/>
            </a:prstGeom>
            <a:noFill/>
          </p:spPr>
          <p:txBody>
            <a:bodyPr wrap="square" rtlCol="0">
              <a:spAutoFit/>
            </a:bodyPr>
            <a:lstStyle/>
            <a:p>
              <a:pPr algn="ctr"/>
              <a:r>
                <a:rPr lang="en-GB" i="1" dirty="0"/>
                <a:t>y</a:t>
              </a:r>
            </a:p>
          </p:txBody>
        </p:sp>
      </p:grpSp>
      <p:graphicFrame>
        <p:nvGraphicFramePr>
          <p:cNvPr id="24" name="Object 23"/>
          <p:cNvGraphicFramePr>
            <a:graphicFrameLocks noChangeAspect="1"/>
          </p:cNvGraphicFramePr>
          <p:nvPr/>
        </p:nvGraphicFramePr>
        <p:xfrm>
          <a:off x="481447" y="3896842"/>
          <a:ext cx="2161309" cy="742950"/>
        </p:xfrm>
        <a:graphic>
          <a:graphicData uri="http://schemas.openxmlformats.org/presentationml/2006/ole">
            <mc:AlternateContent xmlns:mc="http://schemas.openxmlformats.org/markup-compatibility/2006">
              <mc:Choice xmlns:v="urn:schemas-microsoft-com:vml" Requires="v">
                <p:oleObj spid="_x0000_s27110" name="Equation" r:id="rId5" imgW="1219200" imgH="419100" progId="Equation.3">
                  <p:embed/>
                </p:oleObj>
              </mc:Choice>
              <mc:Fallback>
                <p:oleObj name="Equation" r:id="rId5" imgW="1219200" imgH="419100" progId="Equation.3">
                  <p:embed/>
                  <p:pic>
                    <p:nvPicPr>
                      <p:cNvPr id="0" name="Picture 1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447" y="3896842"/>
                        <a:ext cx="2161309" cy="742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7" name="Object 3"/>
          <p:cNvGraphicFramePr>
            <a:graphicFrameLocks noChangeAspect="1"/>
          </p:cNvGraphicFramePr>
          <p:nvPr/>
        </p:nvGraphicFramePr>
        <p:xfrm>
          <a:off x="228601" y="2514600"/>
          <a:ext cx="2667000" cy="685654"/>
        </p:xfrm>
        <a:graphic>
          <a:graphicData uri="http://schemas.openxmlformats.org/presentationml/2006/ole">
            <mc:AlternateContent xmlns:mc="http://schemas.openxmlformats.org/markup-compatibility/2006">
              <mc:Choice xmlns:v="urn:schemas-microsoft-com:vml" Requires="v">
                <p:oleObj spid="_x0000_s27111" name="Equation" r:id="rId7" imgW="1726451" imgH="444307" progId="Equation.3">
                  <p:embed/>
                </p:oleObj>
              </mc:Choice>
              <mc:Fallback>
                <p:oleObj name="Equation" r:id="rId7" imgW="1726451" imgH="444307" progId="Equation.3">
                  <p:embed/>
                  <p:pic>
                    <p:nvPicPr>
                      <p:cNvPr id="0" name="Picture 1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1" y="2514600"/>
                        <a:ext cx="2667000" cy="685654"/>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8" name="Object 4"/>
          <p:cNvGraphicFramePr>
            <a:graphicFrameLocks noChangeAspect="1"/>
          </p:cNvGraphicFramePr>
          <p:nvPr/>
        </p:nvGraphicFramePr>
        <p:xfrm>
          <a:off x="853282" y="5336381"/>
          <a:ext cx="1417638" cy="698500"/>
        </p:xfrm>
        <a:graphic>
          <a:graphicData uri="http://schemas.openxmlformats.org/presentationml/2006/ole">
            <mc:AlternateContent xmlns:mc="http://schemas.openxmlformats.org/markup-compatibility/2006">
              <mc:Choice xmlns:v="urn:schemas-microsoft-com:vml" Requires="v">
                <p:oleObj spid="_x0000_s27112" name="Equation" r:id="rId9" imgW="799753" imgH="393529" progId="Equation.3">
                  <p:embed/>
                </p:oleObj>
              </mc:Choice>
              <mc:Fallback>
                <p:oleObj name="Equation" r:id="rId9" imgW="799753" imgH="393529" progId="Equation.3">
                  <p:embed/>
                  <p:pic>
                    <p:nvPicPr>
                      <p:cNvPr id="0" name="Picture 12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3282" y="5336381"/>
                        <a:ext cx="1417638" cy="698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9" name="Object 5"/>
          <p:cNvGraphicFramePr>
            <a:graphicFrameLocks noChangeAspect="1"/>
          </p:cNvGraphicFramePr>
          <p:nvPr/>
        </p:nvGraphicFramePr>
        <p:xfrm>
          <a:off x="3224212" y="5257800"/>
          <a:ext cx="5310188" cy="855662"/>
        </p:xfrm>
        <a:graphic>
          <a:graphicData uri="http://schemas.openxmlformats.org/presentationml/2006/ole">
            <mc:AlternateContent xmlns:mc="http://schemas.openxmlformats.org/markup-compatibility/2006">
              <mc:Choice xmlns:v="urn:schemas-microsoft-com:vml" Requires="v">
                <p:oleObj spid="_x0000_s27113" name="Equation" r:id="rId11" imgW="2997200" imgH="482600" progId="Equation.3">
                  <p:embed/>
                </p:oleObj>
              </mc:Choice>
              <mc:Fallback>
                <p:oleObj name="Equation" r:id="rId11" imgW="2997200" imgH="482600" progId="Equation.3">
                  <p:embed/>
                  <p:pic>
                    <p:nvPicPr>
                      <p:cNvPr id="0" name="Picture 12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24212" y="5257800"/>
                        <a:ext cx="5310188" cy="8556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9" name="Straight Arrow Connector 28"/>
          <p:cNvCxnSpPr/>
          <p:nvPr/>
        </p:nvCxnSpPr>
        <p:spPr>
          <a:xfrm>
            <a:off x="1562101" y="3319948"/>
            <a:ext cx="0" cy="4572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562101" y="4759486"/>
            <a:ext cx="0" cy="4572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518966" y="5685631"/>
            <a:ext cx="4572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46AA747D-AE3D-4D5D-8B12-85F07A6732DE}" type="slidenum">
              <a:rPr lang="en-GB" smtClean="0"/>
              <a:pPr/>
              <a:t>26</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blinds(horizontal)">
                                      <p:cBhvr>
                                        <p:cTn id="7" dur="500"/>
                                        <p:tgtEl>
                                          <p:spTgt spid="266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par>
                                <p:cTn id="13" presetID="3" presetClass="entr" presetSubtype="1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linds(horizont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blinds(horizontal)">
                                      <p:cBhvr>
                                        <p:cTn id="20" dur="500"/>
                                        <p:tgtEl>
                                          <p:spTgt spid="32"/>
                                        </p:tgtEl>
                                      </p:cBhvr>
                                    </p:animEffect>
                                  </p:childTnLst>
                                </p:cTn>
                              </p:par>
                              <p:par>
                                <p:cTn id="21" presetID="3" presetClass="entr" presetSubtype="10" fill="hold" nodeType="withEffect">
                                  <p:stCondLst>
                                    <p:cond delay="0"/>
                                  </p:stCondLst>
                                  <p:childTnLst>
                                    <p:set>
                                      <p:cBhvr>
                                        <p:cTn id="22" dur="1" fill="hold">
                                          <p:stCondLst>
                                            <p:cond delay="0"/>
                                          </p:stCondLst>
                                        </p:cTn>
                                        <p:tgtEl>
                                          <p:spTgt spid="26628"/>
                                        </p:tgtEl>
                                        <p:attrNameLst>
                                          <p:attrName>style.visibility</p:attrName>
                                        </p:attrNameLst>
                                      </p:cBhvr>
                                      <p:to>
                                        <p:strVal val="visible"/>
                                      </p:to>
                                    </p:set>
                                    <p:animEffect transition="in" filter="blinds(horizontal)">
                                      <p:cBhvr>
                                        <p:cTn id="23" dur="500"/>
                                        <p:tgtEl>
                                          <p:spTgt spid="2662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blinds(horizontal)">
                                      <p:cBhvr>
                                        <p:cTn id="28" dur="500"/>
                                        <p:tgtEl>
                                          <p:spTgt spid="33"/>
                                        </p:tgtEl>
                                      </p:cBhvr>
                                    </p:animEffect>
                                  </p:childTnLst>
                                </p:cTn>
                              </p:par>
                              <p:par>
                                <p:cTn id="29" presetID="3" presetClass="entr" presetSubtype="10" fill="hold" nodeType="withEffect">
                                  <p:stCondLst>
                                    <p:cond delay="0"/>
                                  </p:stCondLst>
                                  <p:childTnLst>
                                    <p:set>
                                      <p:cBhvr>
                                        <p:cTn id="30" dur="1" fill="hold">
                                          <p:stCondLst>
                                            <p:cond delay="0"/>
                                          </p:stCondLst>
                                        </p:cTn>
                                        <p:tgtEl>
                                          <p:spTgt spid="26629"/>
                                        </p:tgtEl>
                                        <p:attrNameLst>
                                          <p:attrName>style.visibility</p:attrName>
                                        </p:attrNameLst>
                                      </p:cBhvr>
                                      <p:to>
                                        <p:strVal val="visible"/>
                                      </p:to>
                                    </p:set>
                                    <p:animEffect transition="in" filter="blinds(horizontal)">
                                      <p:cBhvr>
                                        <p:cTn id="31" dur="5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27</a:t>
            </a:fld>
            <a:endParaRPr lang="en-GB"/>
          </a:p>
        </p:txBody>
      </p:sp>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p:txBody>
              <a:bodyPr/>
              <a:lstStyle/>
              <a:p>
                <a:r>
                  <a:rPr lang="en-GB" dirty="0"/>
                  <a:t>The cantilever beam </a:t>
                </a:r>
                <a:r>
                  <a:rPr lang="en-GB" i="1" dirty="0">
                    <a:latin typeface="Times New Roman" panose="02020603050405020304" pitchFamily="18" charset="0"/>
                    <a:cs typeface="Times New Roman" panose="02020603050405020304" pitchFamily="18" charset="0"/>
                  </a:rPr>
                  <a:t>AB</a:t>
                </a:r>
                <a:r>
                  <a:rPr lang="en-GB" dirty="0"/>
                  <a:t> supports a uniformly distributed load </a:t>
                </a:r>
                <a14:m>
                  <m:oMath xmlns:m="http://schemas.openxmlformats.org/officeDocument/2006/math">
                    <m:r>
                      <a:rPr lang="en-GB" i="1" smtClean="0">
                        <a:latin typeface="Cambria Math" panose="02040503050406030204" pitchFamily="18" charset="0"/>
                        <a:ea typeface="Cambria Math" panose="02040503050406030204" pitchFamily="18" charset="0"/>
                      </a:rPr>
                      <m:t>𝜔</m:t>
                    </m:r>
                  </m:oMath>
                </a14:m>
                <a:r>
                  <a:rPr lang="en-GB" dirty="0"/>
                  <a:t> and a concentrated load </a:t>
                </a:r>
                <a:r>
                  <a:rPr lang="en-GB" i="1" dirty="0">
                    <a:latin typeface="Times New Roman" panose="02020603050405020304" pitchFamily="18" charset="0"/>
                    <a:cs typeface="Times New Roman" panose="02020603050405020304" pitchFamily="18" charset="0"/>
                  </a:rPr>
                  <a:t>P</a:t>
                </a:r>
                <a:r>
                  <a:rPr lang="en-GB" dirty="0"/>
                  <a:t>. If </a:t>
                </a:r>
                <a:r>
                  <a:rPr lang="en-GB" i="1" dirty="0">
                    <a:latin typeface="Times New Roman" panose="02020603050405020304" pitchFamily="18" charset="0"/>
                    <a:cs typeface="Times New Roman" panose="02020603050405020304" pitchFamily="18" charset="0"/>
                  </a:rPr>
                  <a:t>L=2m</a:t>
                </a:r>
                <a:r>
                  <a:rPr lang="en-GB" dirty="0"/>
                  <a:t> and </a:t>
                </a:r>
                <a14:m>
                  <m:oMath xmlns:m="http://schemas.openxmlformats.org/officeDocument/2006/math">
                    <m:r>
                      <a:rPr lang="en-GB" i="1" smtClean="0">
                        <a:latin typeface="Cambria Math" panose="02040503050406030204" pitchFamily="18" charset="0"/>
                        <a:ea typeface="Cambria Math" panose="02040503050406030204" pitchFamily="18" charset="0"/>
                      </a:rPr>
                      <m:t>𝜔</m:t>
                    </m:r>
                    <m:r>
                      <a:rPr lang="en-GB" b="0" i="1" smtClean="0">
                        <a:latin typeface="Cambria Math" panose="02040503050406030204" pitchFamily="18" charset="0"/>
                        <a:ea typeface="Cambria Math" panose="02040503050406030204" pitchFamily="18" charset="0"/>
                      </a:rPr>
                      <m:t>=</m:t>
                    </m:r>
                  </m:oMath>
                </a14:m>
                <a:r>
                  <a:rPr lang="en-GB" i="1" dirty="0">
                    <a:latin typeface="Times New Roman" panose="02020603050405020304" pitchFamily="18" charset="0"/>
                    <a:cs typeface="Times New Roman" panose="02020603050405020304" pitchFamily="18" charset="0"/>
                  </a:rPr>
                  <a:t>4kN/m</a:t>
                </a:r>
                <a:r>
                  <a:rPr lang="en-GB" dirty="0"/>
                  <a:t>, </a:t>
                </a:r>
                <a:r>
                  <a:rPr lang="en-GB" i="1" dirty="0">
                    <a:latin typeface="Times New Roman" panose="02020603050405020304" pitchFamily="18" charset="0"/>
                    <a:cs typeface="Times New Roman" panose="02020603050405020304" pitchFamily="18" charset="0"/>
                  </a:rPr>
                  <a:t>P=6kN</a:t>
                </a:r>
                <a:r>
                  <a:rPr lang="en-GB" dirty="0"/>
                  <a:t> and </a:t>
                </a:r>
                <a:r>
                  <a:rPr lang="en-GB" i="1" dirty="0">
                    <a:latin typeface="Times New Roman" panose="02020603050405020304" pitchFamily="18" charset="0"/>
                    <a:cs typeface="Times New Roman" panose="02020603050405020304" pitchFamily="18" charset="0"/>
                  </a:rPr>
                  <a:t>EI=5MN.m2</a:t>
                </a:r>
                <a:r>
                  <a:rPr lang="en-GB" dirty="0"/>
                  <a:t> determine deflection at </a:t>
                </a:r>
                <a:r>
                  <a:rPr lang="en-GB" i="1" dirty="0">
                    <a:latin typeface="Times New Roman" panose="02020603050405020304" pitchFamily="18" charset="0"/>
                    <a:cs typeface="Times New Roman" panose="02020603050405020304" pitchFamily="18" charset="0"/>
                  </a:rPr>
                  <a:t>A</a:t>
                </a:r>
                <a:r>
                  <a:rPr lang="en-GB" dirty="0"/>
                  <a:t>.</a:t>
                </a:r>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blipFill>
                <a:blip r:embed="rId2"/>
                <a:stretch>
                  <a:fillRect l="-789" t="-1333"/>
                </a:stretch>
              </a:blipFill>
            </p:spPr>
            <p:txBody>
              <a:bodyPr/>
              <a:lstStyle/>
              <a:p>
                <a:r>
                  <a:rPr lang="en-GB">
                    <a:noFill/>
                  </a:rPr>
                  <a:t> </a:t>
                </a:r>
              </a:p>
            </p:txBody>
          </p:sp>
        </mc:Fallback>
      </mc:AlternateContent>
      <p:pic>
        <p:nvPicPr>
          <p:cNvPr id="5" name="Picture 4"/>
          <p:cNvPicPr>
            <a:picLocks noChangeAspect="1"/>
          </p:cNvPicPr>
          <p:nvPr/>
        </p:nvPicPr>
        <p:blipFill>
          <a:blip r:embed="rId3"/>
          <a:stretch>
            <a:fillRect/>
          </a:stretch>
        </p:blipFill>
        <p:spPr>
          <a:xfrm>
            <a:off x="2362200" y="3505200"/>
            <a:ext cx="4406777" cy="2743200"/>
          </a:xfrm>
          <a:prstGeom prst="rect">
            <a:avLst/>
          </a:prstGeom>
        </p:spPr>
      </p:pic>
    </p:spTree>
    <p:extLst>
      <p:ext uri="{BB962C8B-B14F-4D97-AF65-F5344CB8AC3E}">
        <p14:creationId xmlns:p14="http://schemas.microsoft.com/office/powerpoint/2010/main" val="35761799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28</a:t>
            </a:fld>
            <a:endParaRPr lang="en-GB"/>
          </a:p>
        </p:txBody>
      </p:sp>
      <p:pic>
        <p:nvPicPr>
          <p:cNvPr id="5" name="Picture 4"/>
          <p:cNvPicPr>
            <a:picLocks noChangeAspect="1"/>
          </p:cNvPicPr>
          <p:nvPr/>
        </p:nvPicPr>
        <p:blipFill>
          <a:blip r:embed="rId3"/>
          <a:stretch>
            <a:fillRect/>
          </a:stretch>
        </p:blipFill>
        <p:spPr>
          <a:xfrm>
            <a:off x="4495800" y="1675518"/>
            <a:ext cx="4406777" cy="2743200"/>
          </a:xfrm>
          <a:prstGeom prst="rect">
            <a:avLst/>
          </a:prstGeom>
        </p:spPr>
      </p:pic>
      <p:pic>
        <p:nvPicPr>
          <p:cNvPr id="6" name="Picture 5"/>
          <p:cNvPicPr>
            <a:picLocks noChangeAspect="1"/>
          </p:cNvPicPr>
          <p:nvPr/>
        </p:nvPicPr>
        <p:blipFill rotWithShape="1">
          <a:blip r:embed="rId4"/>
          <a:srcRect t="12822" b="6064"/>
          <a:stretch/>
        </p:blipFill>
        <p:spPr>
          <a:xfrm>
            <a:off x="214470" y="1439127"/>
            <a:ext cx="3191804" cy="838201"/>
          </a:xfrm>
          <a:prstGeom prst="rect">
            <a:avLst/>
          </a:prstGeom>
        </p:spPr>
      </p:pic>
      <p:graphicFrame>
        <p:nvGraphicFramePr>
          <p:cNvPr id="7" name="Object 3"/>
          <p:cNvGraphicFramePr>
            <a:graphicFrameLocks noChangeAspect="1"/>
          </p:cNvGraphicFramePr>
          <p:nvPr>
            <p:extLst>
              <p:ext uri="{D42A27DB-BD31-4B8C-83A1-F6EECF244321}">
                <p14:modId xmlns:p14="http://schemas.microsoft.com/office/powerpoint/2010/main" val="2921006699"/>
              </p:ext>
            </p:extLst>
          </p:nvPr>
        </p:nvGraphicFramePr>
        <p:xfrm>
          <a:off x="6400800" y="33306"/>
          <a:ext cx="2667000" cy="685654"/>
        </p:xfrm>
        <a:graphic>
          <a:graphicData uri="http://schemas.openxmlformats.org/presentationml/2006/ole">
            <mc:AlternateContent xmlns:mc="http://schemas.openxmlformats.org/markup-compatibility/2006">
              <mc:Choice xmlns:v="urn:schemas-microsoft-com:vml" Requires="v">
                <p:oleObj spid="_x0000_s40021" name="Equation" r:id="rId5" imgW="1726451" imgH="444307" progId="Equation.3">
                  <p:embed/>
                </p:oleObj>
              </mc:Choice>
              <mc:Fallback>
                <p:oleObj name="Equation" r:id="rId5" imgW="1726451" imgH="444307" progId="Equation.3">
                  <p:embed/>
                  <p:pic>
                    <p:nvPicPr>
                      <p:cNvPr id="2662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33306"/>
                        <a:ext cx="2667000" cy="685654"/>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7"/>
          <p:cNvPicPr>
            <a:picLocks noChangeAspect="1"/>
          </p:cNvPicPr>
          <p:nvPr/>
        </p:nvPicPr>
        <p:blipFill rotWithShape="1">
          <a:blip r:embed="rId7"/>
          <a:srcRect t="11366" b="20441"/>
          <a:stretch/>
        </p:blipFill>
        <p:spPr>
          <a:xfrm>
            <a:off x="214470" y="2320266"/>
            <a:ext cx="2552534" cy="457201"/>
          </a:xfrm>
          <a:prstGeom prst="rect">
            <a:avLst/>
          </a:prstGeom>
        </p:spPr>
      </p:pic>
      <p:pic>
        <p:nvPicPr>
          <p:cNvPr id="9" name="Picture 8"/>
          <p:cNvPicPr>
            <a:picLocks noChangeAspect="1"/>
          </p:cNvPicPr>
          <p:nvPr/>
        </p:nvPicPr>
        <p:blipFill rotWithShape="1">
          <a:blip r:embed="rId8"/>
          <a:srcRect b="14812"/>
          <a:stretch/>
        </p:blipFill>
        <p:spPr>
          <a:xfrm>
            <a:off x="214470" y="2820405"/>
            <a:ext cx="1384479" cy="778953"/>
          </a:xfrm>
          <a:prstGeom prst="rect">
            <a:avLst/>
          </a:prstGeom>
        </p:spPr>
      </p:pic>
      <p:pic>
        <p:nvPicPr>
          <p:cNvPr id="10" name="Picture 9"/>
          <p:cNvPicPr>
            <a:picLocks noChangeAspect="1"/>
          </p:cNvPicPr>
          <p:nvPr/>
        </p:nvPicPr>
        <p:blipFill>
          <a:blip r:embed="rId9"/>
          <a:stretch>
            <a:fillRect/>
          </a:stretch>
        </p:blipFill>
        <p:spPr>
          <a:xfrm>
            <a:off x="214470" y="3642297"/>
            <a:ext cx="3276217" cy="1604791"/>
          </a:xfrm>
          <a:prstGeom prst="rect">
            <a:avLst/>
          </a:prstGeom>
        </p:spPr>
      </p:pic>
      <p:pic>
        <p:nvPicPr>
          <p:cNvPr id="11" name="Picture 10"/>
          <p:cNvPicPr>
            <a:picLocks noChangeAspect="1"/>
          </p:cNvPicPr>
          <p:nvPr/>
        </p:nvPicPr>
        <p:blipFill>
          <a:blip r:embed="rId10"/>
          <a:stretch>
            <a:fillRect/>
          </a:stretch>
        </p:blipFill>
        <p:spPr>
          <a:xfrm>
            <a:off x="214470" y="5290027"/>
            <a:ext cx="6789762" cy="1313480"/>
          </a:xfrm>
          <a:prstGeom prst="rect">
            <a:avLst/>
          </a:prstGeom>
        </p:spPr>
      </p:pic>
    </p:spTree>
    <p:extLst>
      <p:ext uri="{BB962C8B-B14F-4D97-AF65-F5344CB8AC3E}">
        <p14:creationId xmlns:p14="http://schemas.microsoft.com/office/powerpoint/2010/main" val="133807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heel(1)">
                                      <p:cBhvr>
                                        <p:cTn id="4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Indeterminate structures</a:t>
            </a:r>
          </a:p>
        </p:txBody>
      </p:sp>
      <p:sp>
        <p:nvSpPr>
          <p:cNvPr id="3" name="Content Placeholder 2"/>
          <p:cNvSpPr>
            <a:spLocks noGrp="1"/>
          </p:cNvSpPr>
          <p:nvPr>
            <p:ph sz="quarter" idx="1"/>
          </p:nvPr>
        </p:nvSpPr>
        <p:spPr/>
        <p:txBody>
          <a:bodyPr/>
          <a:lstStyle/>
          <a:p>
            <a:pPr algn="just"/>
            <a:r>
              <a:rPr lang="en-GB" dirty="0"/>
              <a:t>So far we were dealing with determinate structures;</a:t>
            </a:r>
          </a:p>
          <a:p>
            <a:endParaRPr lang="en-GB" dirty="0"/>
          </a:p>
          <a:p>
            <a:pPr algn="just"/>
            <a:r>
              <a:rPr lang="en-GB" dirty="0"/>
              <a:t>We could readily obtain moment equation throughout the length of the beam or member forces in the truss structure using equations of equilibrium, i.e. ∑</a:t>
            </a:r>
            <a:r>
              <a:rPr lang="en-GB" dirty="0" err="1"/>
              <a:t>F</a:t>
            </a:r>
            <a:r>
              <a:rPr lang="en-GB" baseline="-25000" dirty="0" err="1"/>
              <a:t>x</a:t>
            </a:r>
            <a:r>
              <a:rPr lang="en-GB" dirty="0"/>
              <a:t>=0, ∑</a:t>
            </a:r>
            <a:r>
              <a:rPr lang="en-GB" dirty="0" err="1"/>
              <a:t>F</a:t>
            </a:r>
            <a:r>
              <a:rPr lang="en-GB" baseline="-25000" dirty="0" err="1"/>
              <a:t>y</a:t>
            </a:r>
            <a:r>
              <a:rPr lang="en-GB" dirty="0"/>
              <a:t>=0, ∑</a:t>
            </a:r>
            <a:r>
              <a:rPr lang="en-GB" dirty="0" err="1"/>
              <a:t>M</a:t>
            </a:r>
            <a:r>
              <a:rPr lang="en-GB" baseline="-25000" dirty="0" err="1"/>
              <a:t>z</a:t>
            </a:r>
            <a:r>
              <a:rPr lang="en-GB" dirty="0"/>
              <a:t>=0;</a:t>
            </a:r>
          </a:p>
          <a:p>
            <a:endParaRPr lang="en-GB" dirty="0"/>
          </a:p>
          <a:p>
            <a:pPr algn="just"/>
            <a:r>
              <a:rPr lang="en-GB" dirty="0"/>
              <a:t>How can we obtain moment equation if equilibrium equations are not enough to calculate reaction forces and therefore moment equation???</a:t>
            </a:r>
          </a:p>
        </p:txBody>
      </p:sp>
      <p:sp>
        <p:nvSpPr>
          <p:cNvPr id="4" name="Slide Number Placeholder 3"/>
          <p:cNvSpPr>
            <a:spLocks noGrp="1"/>
          </p:cNvSpPr>
          <p:nvPr>
            <p:ph type="sldNum" sz="quarter" idx="12"/>
          </p:nvPr>
        </p:nvSpPr>
        <p:spPr/>
        <p:txBody>
          <a:bodyPr/>
          <a:lstStyle/>
          <a:p>
            <a:fld id="{46AA747D-AE3D-4D5D-8B12-85F07A6732DE}" type="slidenum">
              <a:rPr lang="en-GB" smtClean="0"/>
              <a:pPr/>
              <a:t>29</a:t>
            </a:fld>
            <a:endParaRPr lang="en-GB"/>
          </a:p>
        </p:txBody>
      </p:sp>
    </p:spTree>
    <p:extLst>
      <p:ext uri="{BB962C8B-B14F-4D97-AF65-F5344CB8AC3E}">
        <p14:creationId xmlns:p14="http://schemas.microsoft.com/office/powerpoint/2010/main" val="2640089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Objective(s)</a:t>
            </a:r>
          </a:p>
        </p:txBody>
      </p:sp>
      <p:sp>
        <p:nvSpPr>
          <p:cNvPr id="3" name="Content Placeholder 2"/>
          <p:cNvSpPr>
            <a:spLocks noGrp="1"/>
          </p:cNvSpPr>
          <p:nvPr>
            <p:ph idx="1"/>
          </p:nvPr>
        </p:nvSpPr>
        <p:spPr>
          <a:xfrm>
            <a:off x="301752" y="1527048"/>
            <a:ext cx="8689848" cy="4572000"/>
          </a:xfrm>
        </p:spPr>
        <p:txBody>
          <a:bodyPr/>
          <a:lstStyle/>
          <a:p>
            <a:r>
              <a:rPr lang="en-GB" dirty="0">
                <a:latin typeface="Arial" panose="020B0604020202020204" pitchFamily="34" charset="0"/>
                <a:cs typeface="Arial" panose="020B0604020202020204" pitchFamily="34" charset="0"/>
              </a:rPr>
              <a:t>Familiarisation with strain energy and complimentary energy</a:t>
            </a:r>
          </a:p>
          <a:p>
            <a:r>
              <a:rPr lang="en-GB" dirty="0">
                <a:latin typeface="Arial" panose="020B0604020202020204" pitchFamily="34" charset="0"/>
                <a:cs typeface="Arial" panose="020B0604020202020204" pitchFamily="34" charset="0"/>
              </a:rPr>
              <a:t>Obtaining displacements in structures using complementary energy method</a:t>
            </a:r>
          </a:p>
        </p:txBody>
      </p:sp>
      <p:sp>
        <p:nvSpPr>
          <p:cNvPr id="4" name="Slide Number Placeholder 3"/>
          <p:cNvSpPr>
            <a:spLocks noGrp="1"/>
          </p:cNvSpPr>
          <p:nvPr>
            <p:ph type="sldNum" sz="quarter" idx="12"/>
          </p:nvPr>
        </p:nvSpPr>
        <p:spPr/>
        <p:txBody>
          <a:bodyPr/>
          <a:lstStyle/>
          <a:p>
            <a:fld id="{6D22F896-40B5-4ADD-8801-0D06FADFA095}" type="slidenum">
              <a:rPr lang="en-US" smtClean="0"/>
              <a:pPr/>
              <a:t>3</a:t>
            </a:fld>
            <a:endParaRPr lang="en-US" dirty="0"/>
          </a:p>
        </p:txBody>
      </p:sp>
    </p:spTree>
    <p:extLst>
      <p:ext uri="{BB962C8B-B14F-4D97-AF65-F5344CB8AC3E}">
        <p14:creationId xmlns:p14="http://schemas.microsoft.com/office/powerpoint/2010/main" val="1518015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of indeterminate structures</a:t>
            </a:r>
          </a:p>
        </p:txBody>
      </p:sp>
      <p:sp>
        <p:nvSpPr>
          <p:cNvPr id="3" name="Content Placeholder 2"/>
          <p:cNvSpPr>
            <a:spLocks noGrp="1"/>
          </p:cNvSpPr>
          <p:nvPr>
            <p:ph sz="quarter" idx="1"/>
          </p:nvPr>
        </p:nvSpPr>
        <p:spPr>
          <a:xfrm>
            <a:off x="301751" y="1527048"/>
            <a:ext cx="5032249" cy="4572000"/>
          </a:xfrm>
        </p:spPr>
        <p:txBody>
          <a:bodyPr>
            <a:normAutofit/>
          </a:bodyPr>
          <a:lstStyle/>
          <a:p>
            <a:r>
              <a:rPr lang="en-GB" sz="2000" dirty="0"/>
              <a:t>Determine the degree of indeterminacy</a:t>
            </a:r>
          </a:p>
          <a:p>
            <a:endParaRPr lang="en-GB" sz="2000" dirty="0"/>
          </a:p>
          <a:p>
            <a:endParaRPr lang="en-GB" sz="2000" dirty="0"/>
          </a:p>
          <a:p>
            <a:r>
              <a:rPr lang="en-GB" sz="2000" dirty="0"/>
              <a:t>Choose a member as the redundant member, i.e. by removing that member from structure, the structure becomes determinate;</a:t>
            </a:r>
          </a:p>
          <a:p>
            <a:endParaRPr lang="en-GB" sz="2000" dirty="0"/>
          </a:p>
          <a:p>
            <a:r>
              <a:rPr lang="en-GB" sz="2000" dirty="0"/>
              <a:t>Remove the redundant member and replace it with its associated force(s);</a:t>
            </a:r>
          </a:p>
          <a:p>
            <a:endParaRPr lang="en-GB" sz="2000" dirty="0"/>
          </a:p>
          <a:p>
            <a:r>
              <a:rPr lang="en-GB" sz="2000" dirty="0"/>
              <a:t>Let’s choose </a:t>
            </a:r>
            <a:r>
              <a:rPr lang="en-GB" sz="2000" i="1" dirty="0">
                <a:latin typeface="Times New Roman" panose="02020603050405020304" pitchFamily="18" charset="0"/>
                <a:cs typeface="Times New Roman" panose="02020603050405020304" pitchFamily="18" charset="0"/>
              </a:rPr>
              <a:t>BD</a:t>
            </a:r>
            <a:r>
              <a:rPr lang="en-GB" sz="2000" dirty="0"/>
              <a:t> for this example.</a:t>
            </a:r>
          </a:p>
        </p:txBody>
      </p:sp>
      <p:pic>
        <p:nvPicPr>
          <p:cNvPr id="4" name="Picture 3"/>
          <p:cNvPicPr>
            <a:picLocks noChangeAspect="1"/>
          </p:cNvPicPr>
          <p:nvPr/>
        </p:nvPicPr>
        <p:blipFill>
          <a:blip r:embed="rId3" cstate="print"/>
          <a:stretch>
            <a:fillRect/>
          </a:stretch>
        </p:blipFill>
        <p:spPr>
          <a:xfrm>
            <a:off x="5189122" y="1752600"/>
            <a:ext cx="3771543" cy="3884689"/>
          </a:xfrm>
          <a:prstGeom prst="rect">
            <a:avLst/>
          </a:prstGeom>
          <a:ln w="3175">
            <a:solidFill>
              <a:schemeClr val="tx1"/>
            </a:solidFill>
          </a:ln>
        </p:spPr>
      </p:pic>
      <p:graphicFrame>
        <p:nvGraphicFramePr>
          <p:cNvPr id="5" name="Object 4"/>
          <p:cNvGraphicFramePr>
            <a:graphicFrameLocks noChangeAspect="1"/>
          </p:cNvGraphicFramePr>
          <p:nvPr>
            <p:extLst>
              <p:ext uri="{D42A27DB-BD31-4B8C-83A1-F6EECF244321}">
                <p14:modId xmlns:p14="http://schemas.microsoft.com/office/powerpoint/2010/main" val="2804003654"/>
              </p:ext>
            </p:extLst>
          </p:nvPr>
        </p:nvGraphicFramePr>
        <p:xfrm>
          <a:off x="609600" y="1905000"/>
          <a:ext cx="3167063" cy="381000"/>
        </p:xfrm>
        <a:graphic>
          <a:graphicData uri="http://schemas.openxmlformats.org/presentationml/2006/ole">
            <mc:AlternateContent xmlns:mc="http://schemas.openxmlformats.org/markup-compatibility/2006">
              <mc:Choice xmlns:v="urn:schemas-microsoft-com:vml" Requires="v">
                <p:oleObj spid="_x0000_s27762" name="Equation" r:id="rId4" imgW="1688367" imgH="203112" progId="Equation.3">
                  <p:embed/>
                </p:oleObj>
              </mc:Choice>
              <mc:Fallback>
                <p:oleObj name="Equation" r:id="rId4" imgW="1688367" imgH="203112" progId="Equation.3">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905000"/>
                        <a:ext cx="3167063"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46AA747D-AE3D-4D5D-8B12-85F07A6732DE}" type="slidenum">
              <a:rPr lang="en-GB" smtClean="0"/>
              <a:pPr/>
              <a:t>30</a:t>
            </a:fld>
            <a:endParaRPr lang="en-GB"/>
          </a:p>
        </p:txBody>
      </p:sp>
    </p:spTree>
    <p:extLst>
      <p:ext uri="{BB962C8B-B14F-4D97-AF65-F5344CB8AC3E}">
        <p14:creationId xmlns:p14="http://schemas.microsoft.com/office/powerpoint/2010/main" val="1962298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a:t>
            </a:r>
          </a:p>
        </p:txBody>
      </p:sp>
      <p:sp>
        <p:nvSpPr>
          <p:cNvPr id="3" name="Content Placeholder 2"/>
          <p:cNvSpPr>
            <a:spLocks noGrp="1"/>
          </p:cNvSpPr>
          <p:nvPr>
            <p:ph sz="quarter" idx="1"/>
          </p:nvPr>
        </p:nvSpPr>
        <p:spPr>
          <a:xfrm>
            <a:off x="301752" y="1527048"/>
            <a:ext cx="5946648" cy="1806726"/>
          </a:xfrm>
        </p:spPr>
        <p:txBody>
          <a:bodyPr>
            <a:normAutofit/>
          </a:bodyPr>
          <a:lstStyle/>
          <a:p>
            <a:r>
              <a:rPr lang="en-GB" sz="2000" dirty="0"/>
              <a:t>Displacement in the axial direction of the member is zero, therefore;</a:t>
            </a:r>
          </a:p>
        </p:txBody>
      </p:sp>
      <p:cxnSp>
        <p:nvCxnSpPr>
          <p:cNvPr id="6" name="Straight Connector 5"/>
          <p:cNvCxnSpPr/>
          <p:nvPr/>
        </p:nvCxnSpPr>
        <p:spPr>
          <a:xfrm>
            <a:off x="6629400" y="1666748"/>
            <a:ext cx="1676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635311" y="1666748"/>
            <a:ext cx="0" cy="13716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8305170" y="1666748"/>
            <a:ext cx="0" cy="13716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638296" y="3035173"/>
            <a:ext cx="1676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625785" y="1663573"/>
            <a:ext cx="1680015" cy="13716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6638296" y="1663573"/>
            <a:ext cx="1667504" cy="137160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6492875" y="3031998"/>
            <a:ext cx="1952953" cy="397002"/>
            <a:chOff x="6492875" y="2936899"/>
            <a:chExt cx="1952953" cy="397002"/>
          </a:xfrm>
        </p:grpSpPr>
        <p:sp>
          <p:nvSpPr>
            <p:cNvPr id="15" name="Isosceles Triangle 14"/>
            <p:cNvSpPr/>
            <p:nvPr/>
          </p:nvSpPr>
          <p:spPr>
            <a:xfrm>
              <a:off x="6492875" y="2936899"/>
              <a:ext cx="269875" cy="311023"/>
            </a:xfrm>
            <a:prstGeom prst="triangl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a:off x="8175953" y="2940074"/>
              <a:ext cx="269875" cy="393827"/>
              <a:chOff x="8175953" y="2940074"/>
              <a:chExt cx="269875" cy="393827"/>
            </a:xfrm>
          </p:grpSpPr>
          <p:sp>
            <p:nvSpPr>
              <p:cNvPr id="16" name="Isosceles Triangle 15"/>
              <p:cNvSpPr/>
              <p:nvPr/>
            </p:nvSpPr>
            <p:spPr>
              <a:xfrm>
                <a:off x="8175953" y="2940074"/>
                <a:ext cx="269875" cy="311023"/>
              </a:xfrm>
              <a:prstGeom prst="triangl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8213724" y="3257447"/>
                <a:ext cx="76200" cy="76327"/>
              </a:xfrm>
              <a:prstGeom prst="ellips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8334374" y="3257574"/>
                <a:ext cx="76200" cy="76327"/>
              </a:xfrm>
              <a:prstGeom prst="ellips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cxnSp>
        <p:nvCxnSpPr>
          <p:cNvPr id="20" name="Straight Arrow Connector 19"/>
          <p:cNvCxnSpPr/>
          <p:nvPr/>
        </p:nvCxnSpPr>
        <p:spPr>
          <a:xfrm>
            <a:off x="6644835" y="1676273"/>
            <a:ext cx="384615" cy="30797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7924800" y="2733548"/>
            <a:ext cx="386911" cy="3048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8311711" y="1671510"/>
            <a:ext cx="425577" cy="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381371" y="1624870"/>
            <a:ext cx="352426" cy="369332"/>
          </a:xfrm>
          <a:prstGeom prst="rect">
            <a:avLst/>
          </a:prstGeom>
          <a:noFill/>
        </p:spPr>
        <p:txBody>
          <a:bodyPr wrap="square" rtlCol="0">
            <a:spAutoFit/>
          </a:bodyPr>
          <a:lstStyle/>
          <a:p>
            <a:r>
              <a:rPr lang="en-GB" i="1" dirty="0">
                <a:solidFill>
                  <a:srgbClr val="7030A0"/>
                </a:solidFill>
              </a:rPr>
              <a:t>P</a:t>
            </a:r>
          </a:p>
        </p:txBody>
      </p:sp>
      <p:sp>
        <p:nvSpPr>
          <p:cNvPr id="27" name="TextBox 26"/>
          <p:cNvSpPr txBox="1"/>
          <p:nvPr/>
        </p:nvSpPr>
        <p:spPr>
          <a:xfrm>
            <a:off x="7893048" y="2377924"/>
            <a:ext cx="352426" cy="369332"/>
          </a:xfrm>
          <a:prstGeom prst="rect">
            <a:avLst/>
          </a:prstGeom>
          <a:noFill/>
        </p:spPr>
        <p:txBody>
          <a:bodyPr wrap="square" rtlCol="0">
            <a:spAutoFit/>
          </a:bodyPr>
          <a:lstStyle/>
          <a:p>
            <a:r>
              <a:rPr lang="en-GB" i="1" dirty="0"/>
              <a:t>R</a:t>
            </a:r>
          </a:p>
        </p:txBody>
      </p:sp>
      <p:sp>
        <p:nvSpPr>
          <p:cNvPr id="28" name="TextBox 27"/>
          <p:cNvSpPr txBox="1"/>
          <p:nvPr/>
        </p:nvSpPr>
        <p:spPr>
          <a:xfrm>
            <a:off x="6943094" y="1619099"/>
            <a:ext cx="352426" cy="369332"/>
          </a:xfrm>
          <a:prstGeom prst="rect">
            <a:avLst/>
          </a:prstGeom>
          <a:noFill/>
        </p:spPr>
        <p:txBody>
          <a:bodyPr wrap="square" rtlCol="0">
            <a:spAutoFit/>
          </a:bodyPr>
          <a:lstStyle/>
          <a:p>
            <a:r>
              <a:rPr lang="en-GB" i="1" dirty="0"/>
              <a:t>R</a:t>
            </a:r>
          </a:p>
        </p:txBody>
      </p:sp>
      <p:pic>
        <p:nvPicPr>
          <p:cNvPr id="31" name="Picture 30"/>
          <p:cNvPicPr>
            <a:picLocks noChangeAspect="1"/>
          </p:cNvPicPr>
          <p:nvPr/>
        </p:nvPicPr>
        <p:blipFill rotWithShape="1">
          <a:blip r:embed="rId2" cstate="print"/>
          <a:srcRect l="1988" t="2189" r="2409" b="5695"/>
          <a:stretch/>
        </p:blipFill>
        <p:spPr>
          <a:xfrm>
            <a:off x="533400" y="3505200"/>
            <a:ext cx="6400800" cy="2667000"/>
          </a:xfrm>
          <a:prstGeom prst="rect">
            <a:avLst/>
          </a:prstGeom>
          <a:ln w="3175">
            <a:solidFill>
              <a:schemeClr val="tx1"/>
            </a:solidFill>
          </a:ln>
        </p:spPr>
      </p:pic>
      <p:pic>
        <p:nvPicPr>
          <p:cNvPr id="32" name="Picture 31"/>
          <p:cNvPicPr>
            <a:picLocks noChangeAspect="1"/>
          </p:cNvPicPr>
          <p:nvPr/>
        </p:nvPicPr>
        <p:blipFill>
          <a:blip r:embed="rId3" cstate="print"/>
          <a:stretch>
            <a:fillRect/>
          </a:stretch>
        </p:blipFill>
        <p:spPr>
          <a:xfrm>
            <a:off x="533400" y="2379800"/>
            <a:ext cx="1690800" cy="592000"/>
          </a:xfrm>
          <a:prstGeom prst="rect">
            <a:avLst/>
          </a:prstGeom>
          <a:ln w="3175">
            <a:solidFill>
              <a:schemeClr val="tx1"/>
            </a:solidFill>
          </a:ln>
        </p:spPr>
      </p:pic>
      <p:pic>
        <p:nvPicPr>
          <p:cNvPr id="33" name="Picture 32"/>
          <p:cNvPicPr>
            <a:picLocks noChangeAspect="1"/>
          </p:cNvPicPr>
          <p:nvPr/>
        </p:nvPicPr>
        <p:blipFill>
          <a:blip r:embed="rId4" cstate="print"/>
          <a:stretch>
            <a:fillRect/>
          </a:stretch>
        </p:blipFill>
        <p:spPr>
          <a:xfrm>
            <a:off x="7675409" y="4838700"/>
            <a:ext cx="1001088" cy="360000"/>
          </a:xfrm>
          <a:prstGeom prst="rect">
            <a:avLst/>
          </a:prstGeom>
          <a:ln w="3175">
            <a:solidFill>
              <a:srgbClr val="7030A0"/>
            </a:solidFill>
          </a:ln>
        </p:spPr>
      </p:pic>
      <p:sp>
        <p:nvSpPr>
          <p:cNvPr id="34" name="Rectangle 33"/>
          <p:cNvSpPr/>
          <p:nvPr/>
        </p:nvSpPr>
        <p:spPr>
          <a:xfrm>
            <a:off x="5105400" y="5791200"/>
            <a:ext cx="1924050" cy="457200"/>
          </a:xfrm>
          <a:prstGeom prst="rect">
            <a:avLst/>
          </a:prstGeom>
          <a:noFill/>
          <a:ln w="25400">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Arrow Connector 35"/>
          <p:cNvCxnSpPr>
            <a:stCxn id="34" idx="3"/>
            <a:endCxn id="33" idx="1"/>
          </p:cNvCxnSpPr>
          <p:nvPr/>
        </p:nvCxnSpPr>
        <p:spPr>
          <a:xfrm flipV="1">
            <a:off x="7029450" y="5018700"/>
            <a:ext cx="645959" cy="1001100"/>
          </a:xfrm>
          <a:prstGeom prst="straightConnector1">
            <a:avLst/>
          </a:prstGeom>
          <a:ln w="254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46AA747D-AE3D-4D5D-8B12-85F07A6732DE}" type="slidenum">
              <a:rPr lang="en-GB" smtClean="0"/>
              <a:pPr/>
              <a:t>31</a:t>
            </a:fld>
            <a:endParaRPr lang="en-GB"/>
          </a:p>
        </p:txBody>
      </p:sp>
      <p:sp>
        <p:nvSpPr>
          <p:cNvPr id="35" name="TextBox 34"/>
          <p:cNvSpPr txBox="1"/>
          <p:nvPr/>
        </p:nvSpPr>
        <p:spPr>
          <a:xfrm>
            <a:off x="6061275" y="2838299"/>
            <a:ext cx="609600" cy="381000"/>
          </a:xfrm>
          <a:prstGeom prst="rect">
            <a:avLst/>
          </a:prstGeom>
          <a:noFill/>
        </p:spPr>
        <p:txBody>
          <a:bodyPr wrap="square" rtlCol="0">
            <a:spAutoFit/>
          </a:bodyPr>
          <a:lstStyle/>
          <a:p>
            <a:pPr algn="r"/>
            <a:r>
              <a:rPr lang="en-GB" dirty="0"/>
              <a:t>A</a:t>
            </a:r>
          </a:p>
        </p:txBody>
      </p:sp>
      <p:sp>
        <p:nvSpPr>
          <p:cNvPr id="37" name="TextBox 36"/>
          <p:cNvSpPr txBox="1"/>
          <p:nvPr/>
        </p:nvSpPr>
        <p:spPr>
          <a:xfrm>
            <a:off x="6061275" y="1370724"/>
            <a:ext cx="609600" cy="381000"/>
          </a:xfrm>
          <a:prstGeom prst="rect">
            <a:avLst/>
          </a:prstGeom>
          <a:noFill/>
        </p:spPr>
        <p:txBody>
          <a:bodyPr wrap="square" rtlCol="0">
            <a:spAutoFit/>
          </a:bodyPr>
          <a:lstStyle/>
          <a:p>
            <a:pPr algn="r"/>
            <a:r>
              <a:rPr lang="en-GB" dirty="0"/>
              <a:t>B</a:t>
            </a:r>
          </a:p>
        </p:txBody>
      </p:sp>
      <p:sp>
        <p:nvSpPr>
          <p:cNvPr id="38" name="TextBox 37"/>
          <p:cNvSpPr txBox="1"/>
          <p:nvPr/>
        </p:nvSpPr>
        <p:spPr>
          <a:xfrm>
            <a:off x="8355475" y="1370724"/>
            <a:ext cx="609600" cy="381000"/>
          </a:xfrm>
          <a:prstGeom prst="rect">
            <a:avLst/>
          </a:prstGeom>
          <a:noFill/>
        </p:spPr>
        <p:txBody>
          <a:bodyPr wrap="square" rtlCol="0">
            <a:spAutoFit/>
          </a:bodyPr>
          <a:lstStyle/>
          <a:p>
            <a:r>
              <a:rPr lang="en-GB" dirty="0"/>
              <a:t>C</a:t>
            </a:r>
          </a:p>
        </p:txBody>
      </p:sp>
      <p:sp>
        <p:nvSpPr>
          <p:cNvPr id="39" name="TextBox 38"/>
          <p:cNvSpPr txBox="1"/>
          <p:nvPr/>
        </p:nvSpPr>
        <p:spPr>
          <a:xfrm>
            <a:off x="8355475" y="2838299"/>
            <a:ext cx="609600" cy="381000"/>
          </a:xfrm>
          <a:prstGeom prst="rect">
            <a:avLst/>
          </a:prstGeom>
          <a:noFill/>
        </p:spPr>
        <p:txBody>
          <a:bodyPr wrap="square" rtlCol="0">
            <a:spAutoFit/>
          </a:bodyPr>
          <a:lstStyle/>
          <a:p>
            <a:r>
              <a:rPr lang="en-GB" dirty="0"/>
              <a:t>D</a:t>
            </a:r>
          </a:p>
        </p:txBody>
      </p:sp>
    </p:spTree>
    <p:extLst>
      <p:ext uri="{BB962C8B-B14F-4D97-AF65-F5344CB8AC3E}">
        <p14:creationId xmlns:p14="http://schemas.microsoft.com/office/powerpoint/2010/main" val="71852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6" grpId="0"/>
      <p:bldP spid="27" grpId="0"/>
      <p:bldP spid="28" grpId="0"/>
      <p:bldP spid="3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for indeterminate structures</a:t>
            </a:r>
          </a:p>
        </p:txBody>
      </p:sp>
      <p:sp>
        <p:nvSpPr>
          <p:cNvPr id="3" name="Content Placeholder 2"/>
          <p:cNvSpPr>
            <a:spLocks noGrp="1"/>
          </p:cNvSpPr>
          <p:nvPr>
            <p:ph sz="quarter" idx="1"/>
          </p:nvPr>
        </p:nvSpPr>
        <p:spPr>
          <a:xfrm>
            <a:off x="229328" y="1527048"/>
            <a:ext cx="8766048" cy="4572000"/>
          </a:xfrm>
        </p:spPr>
        <p:txBody>
          <a:bodyPr/>
          <a:lstStyle/>
          <a:p>
            <a:r>
              <a:rPr lang="en-US" dirty="0"/>
              <a:t>For the beam shown, calculate reaction forces using complimentary energy method. Assume that </a:t>
            </a:r>
            <a:r>
              <a:rPr lang="en-US" i="1" dirty="0">
                <a:latin typeface="Times New Roman" pitchFamily="18" charset="0"/>
                <a:cs typeface="Times New Roman" pitchFamily="18" charset="0"/>
              </a:rPr>
              <a:t>EI</a:t>
            </a:r>
            <a:r>
              <a:rPr lang="en-US" dirty="0">
                <a:latin typeface="Times New Roman" pitchFamily="18" charset="0"/>
                <a:cs typeface="Times New Roman" pitchFamily="18" charset="0"/>
              </a:rPr>
              <a:t>=const</a:t>
            </a:r>
            <a:r>
              <a:rPr lang="en-US" dirty="0"/>
              <a:t>.</a:t>
            </a:r>
          </a:p>
        </p:txBody>
      </p:sp>
      <p:sp>
        <p:nvSpPr>
          <p:cNvPr id="5" name="Slide Number Placeholder 4"/>
          <p:cNvSpPr>
            <a:spLocks noGrp="1"/>
          </p:cNvSpPr>
          <p:nvPr>
            <p:ph type="sldNum" sz="quarter" idx="12"/>
          </p:nvPr>
        </p:nvSpPr>
        <p:spPr/>
        <p:txBody>
          <a:bodyPr/>
          <a:lstStyle/>
          <a:p>
            <a:fld id="{46AA747D-AE3D-4D5D-8B12-85F07A6732DE}" type="slidenum">
              <a:rPr lang="en-GB" smtClean="0"/>
              <a:pPr/>
              <a:t>32</a:t>
            </a:fld>
            <a:endParaRPr lang="en-GB"/>
          </a:p>
        </p:txBody>
      </p:sp>
      <p:pic>
        <p:nvPicPr>
          <p:cNvPr id="20" name="Picture 19"/>
          <p:cNvPicPr>
            <a:picLocks noChangeAspect="1"/>
          </p:cNvPicPr>
          <p:nvPr/>
        </p:nvPicPr>
        <p:blipFill>
          <a:blip r:embed="rId2"/>
          <a:stretch>
            <a:fillRect/>
          </a:stretch>
        </p:blipFill>
        <p:spPr>
          <a:xfrm>
            <a:off x="2209800" y="3124200"/>
            <a:ext cx="4697787" cy="2328749"/>
          </a:xfrm>
          <a:prstGeom prst="rect">
            <a:avLst/>
          </a:prstGeom>
        </p:spPr>
      </p:pic>
    </p:spTree>
    <p:extLst>
      <p:ext uri="{BB962C8B-B14F-4D97-AF65-F5344CB8AC3E}">
        <p14:creationId xmlns:p14="http://schemas.microsoft.com/office/powerpoint/2010/main" val="4215450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Content Placeholder 2"/>
          <p:cNvSpPr>
            <a:spLocks noGrp="1"/>
          </p:cNvSpPr>
          <p:nvPr>
            <p:ph sz="quarter" idx="1"/>
          </p:nvPr>
        </p:nvSpPr>
        <p:spPr>
          <a:xfrm>
            <a:off x="301752" y="1527048"/>
            <a:ext cx="5184648" cy="4572000"/>
          </a:xfrm>
        </p:spPr>
        <p:txBody>
          <a:bodyPr>
            <a:normAutofit/>
          </a:bodyPr>
          <a:lstStyle/>
          <a:p>
            <a:r>
              <a:rPr lang="en-GB" sz="2000" dirty="0"/>
              <a:t>Calculate degree of indeterminacy (redundancy)</a:t>
            </a:r>
          </a:p>
          <a:p>
            <a:pPr lvl="1"/>
            <a:r>
              <a:rPr lang="en-GB" sz="1500" dirty="0"/>
              <a:t>4 (reaction forces)-3(known </a:t>
            </a:r>
            <a:r>
              <a:rPr lang="en-GB" sz="1500" dirty="0" err="1"/>
              <a:t>Eqs</a:t>
            </a:r>
            <a:r>
              <a:rPr lang="en-GB" sz="1500" dirty="0"/>
              <a:t>)=1</a:t>
            </a:r>
          </a:p>
          <a:p>
            <a:endParaRPr lang="en-GB" sz="2000" dirty="0"/>
          </a:p>
          <a:p>
            <a:r>
              <a:rPr lang="en-GB" sz="2000" dirty="0"/>
              <a:t>Remove redundant member, i.e. simply supported end;</a:t>
            </a:r>
          </a:p>
          <a:p>
            <a:endParaRPr lang="en-GB" sz="2000" dirty="0"/>
          </a:p>
          <a:p>
            <a:r>
              <a:rPr lang="en-GB" sz="2000" dirty="0"/>
              <a:t>Replace it with its associated force;</a:t>
            </a:r>
          </a:p>
          <a:p>
            <a:endParaRPr lang="en-GB" sz="2000" dirty="0"/>
          </a:p>
          <a:p>
            <a:r>
              <a:rPr lang="en-GB" sz="2000" dirty="0"/>
              <a:t>Find displacement and set it equal to zero (compatibility of displacements at the support).</a:t>
            </a:r>
          </a:p>
          <a:p>
            <a:pPr marL="0" indent="0">
              <a:buNone/>
            </a:pPr>
            <a:endParaRPr lang="en-GB" sz="2000" dirty="0"/>
          </a:p>
        </p:txBody>
      </p:sp>
      <p:sp>
        <p:nvSpPr>
          <p:cNvPr id="6" name="Rectangle 5"/>
          <p:cNvSpPr/>
          <p:nvPr/>
        </p:nvSpPr>
        <p:spPr>
          <a:xfrm>
            <a:off x="5562600" y="4754204"/>
            <a:ext cx="3276600" cy="46396"/>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839200" y="4144604"/>
            <a:ext cx="76200" cy="1113195"/>
          </a:xfrm>
          <a:prstGeom prst="rect">
            <a:avLst/>
          </a:prstGeom>
          <a:blipFill>
            <a:blip r:embed="rId3" cstate="print"/>
            <a:tile tx="0" ty="0" sx="100000" sy="100000" flip="none" algn="tl"/>
          </a:blip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162800" y="4297004"/>
            <a:ext cx="1673352" cy="457200"/>
          </a:xfrm>
          <a:prstGeom prst="rect">
            <a:avLst/>
          </a:prstGeom>
          <a:blipFill dpi="0" rotWithShape="1">
            <a:blip r:embed="rId4" cstate="print"/>
            <a:srcRect/>
            <a:tile tx="0" ty="0" sx="70000" sy="70000" flip="none" algn="tl"/>
          </a:blip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p:cNvSpPr/>
          <p:nvPr/>
        </p:nvSpPr>
        <p:spPr>
          <a:xfrm>
            <a:off x="5410200" y="4785360"/>
            <a:ext cx="304800" cy="304800"/>
          </a:xfrm>
          <a:prstGeom prst="triangle">
            <a:avLst/>
          </a:prstGeom>
          <a:blipFill>
            <a:blip r:embed="rId5" cstate="print"/>
            <a:stretch>
              <a:fillRect/>
            </a:stretch>
          </a:blip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p:cNvCxnSpPr>
            <a:endCxn id="6" idx="1"/>
          </p:cNvCxnSpPr>
          <p:nvPr/>
        </p:nvCxnSpPr>
        <p:spPr>
          <a:xfrm flipV="1">
            <a:off x="5562600" y="4777402"/>
            <a:ext cx="0" cy="70899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288280" y="5455920"/>
            <a:ext cx="609600" cy="369332"/>
          </a:xfrm>
          <a:prstGeom prst="rect">
            <a:avLst/>
          </a:prstGeom>
          <a:noFill/>
        </p:spPr>
        <p:txBody>
          <a:bodyPr wrap="square" rtlCol="0">
            <a:spAutoFit/>
          </a:bodyPr>
          <a:lstStyle/>
          <a:p>
            <a:pPr algn="ctr"/>
            <a:r>
              <a:rPr lang="en-GB" dirty="0"/>
              <a:t>R</a:t>
            </a:r>
            <a:r>
              <a:rPr lang="en-GB" baseline="-25000" dirty="0"/>
              <a:t>A</a:t>
            </a:r>
          </a:p>
        </p:txBody>
      </p:sp>
      <p:sp>
        <p:nvSpPr>
          <p:cNvPr id="17" name="Rectangular Callout 16"/>
          <p:cNvSpPr/>
          <p:nvPr/>
        </p:nvSpPr>
        <p:spPr>
          <a:xfrm>
            <a:off x="6324600" y="5562600"/>
            <a:ext cx="2133600" cy="429693"/>
          </a:xfrm>
          <a:prstGeom prst="wedgeRectCallout">
            <a:avLst>
              <a:gd name="adj1" fmla="val -83214"/>
              <a:gd name="adj2" fmla="val -221194"/>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002060"/>
                </a:solidFill>
              </a:rPr>
              <a:t>Displacement at this point must be zero</a:t>
            </a:r>
          </a:p>
        </p:txBody>
      </p:sp>
      <p:sp>
        <p:nvSpPr>
          <p:cNvPr id="4" name="Slide Number Placeholder 3"/>
          <p:cNvSpPr>
            <a:spLocks noGrp="1"/>
          </p:cNvSpPr>
          <p:nvPr>
            <p:ph type="sldNum" sz="quarter" idx="12"/>
          </p:nvPr>
        </p:nvSpPr>
        <p:spPr/>
        <p:txBody>
          <a:bodyPr/>
          <a:lstStyle/>
          <a:p>
            <a:fld id="{46AA747D-AE3D-4D5D-8B12-85F07A6732DE}" type="slidenum">
              <a:rPr lang="en-GB" smtClean="0"/>
              <a:pPr/>
              <a:t>33</a:t>
            </a:fld>
            <a:endParaRPr lang="en-GB"/>
          </a:p>
        </p:txBody>
      </p:sp>
      <p:grpSp>
        <p:nvGrpSpPr>
          <p:cNvPr id="14" name="Group 13"/>
          <p:cNvGrpSpPr/>
          <p:nvPr/>
        </p:nvGrpSpPr>
        <p:grpSpPr>
          <a:xfrm>
            <a:off x="5410200" y="1745615"/>
            <a:ext cx="3505200" cy="1607185"/>
            <a:chOff x="2819400" y="3422015"/>
            <a:chExt cx="3505200" cy="1607185"/>
          </a:xfrm>
        </p:grpSpPr>
        <p:sp>
          <p:nvSpPr>
            <p:cNvPr id="18" name="Rectangle 17"/>
            <p:cNvSpPr/>
            <p:nvPr/>
          </p:nvSpPr>
          <p:spPr>
            <a:xfrm>
              <a:off x="2971800" y="4267200"/>
              <a:ext cx="3276600" cy="46396"/>
            </a:xfrm>
            <a:prstGeom prst="rect">
              <a:avLst/>
            </a:prstGeom>
            <a:solidFill>
              <a:schemeClr val="tx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6248400" y="3657600"/>
              <a:ext cx="76200" cy="1113195"/>
            </a:xfrm>
            <a:prstGeom prst="rect">
              <a:avLst/>
            </a:prstGeom>
            <a:blipFill>
              <a:blip r:embed="rId3" cstate="print"/>
              <a:tile tx="0" ty="0" sx="100000" sy="100000" flip="none" algn="tl"/>
            </a:blip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4572000" y="3810000"/>
              <a:ext cx="1673352" cy="457200"/>
            </a:xfrm>
            <a:prstGeom prst="rect">
              <a:avLst/>
            </a:prstGeom>
            <a:blipFill dpi="0" rotWithShape="1">
              <a:blip r:embed="rId4" cstate="print"/>
              <a:srcRect/>
              <a:tile tx="0" ty="0" sx="70000" sy="70000" flip="none" algn="tl"/>
            </a:blip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Isosceles Triangle 20"/>
            <p:cNvSpPr/>
            <p:nvPr/>
          </p:nvSpPr>
          <p:spPr>
            <a:xfrm>
              <a:off x="2819400" y="4298356"/>
              <a:ext cx="304800" cy="304800"/>
            </a:xfrm>
            <a:prstGeom prst="triangle">
              <a:avLst/>
            </a:prstGeom>
            <a:blipFill>
              <a:blip r:embed="rId5" cstate="print"/>
              <a:stretch>
                <a:fillRect/>
              </a:stretch>
            </a:blip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p:cNvCxnSpPr/>
            <p:nvPr/>
          </p:nvCxnSpPr>
          <p:spPr>
            <a:xfrm>
              <a:off x="2971800" y="5029200"/>
              <a:ext cx="3314700" cy="0"/>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971800" y="4826480"/>
              <a:ext cx="1584000" cy="0"/>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graphicFrame>
          <p:nvGraphicFramePr>
            <p:cNvPr id="24" name="Object 23"/>
            <p:cNvGraphicFramePr>
              <a:graphicFrameLocks noChangeAspect="1"/>
            </p:cNvGraphicFramePr>
            <p:nvPr>
              <p:extLst>
                <p:ext uri="{D42A27DB-BD31-4B8C-83A1-F6EECF244321}">
                  <p14:modId xmlns:p14="http://schemas.microsoft.com/office/powerpoint/2010/main" val="4097933380"/>
                </p:ext>
              </p:extLst>
            </p:nvPr>
          </p:nvGraphicFramePr>
          <p:xfrm>
            <a:off x="3577624" y="4500237"/>
            <a:ext cx="492776" cy="275955"/>
          </p:xfrm>
          <a:graphic>
            <a:graphicData uri="http://schemas.openxmlformats.org/presentationml/2006/ole">
              <mc:AlternateContent xmlns:mc="http://schemas.openxmlformats.org/markup-compatibility/2006">
                <mc:Choice xmlns:v="urn:schemas-microsoft-com:vml" Requires="v">
                  <p:oleObj spid="_x0000_s44085" name="Equation" r:id="rId6" imgW="317160" imgH="177480" progId="Equation.DSMT4">
                    <p:embed/>
                  </p:oleObj>
                </mc:Choice>
                <mc:Fallback>
                  <p:oleObj name="Equation" r:id="rId6" imgW="317160" imgH="177480" progId="Equation.DSMT4">
                    <p:embed/>
                    <p:pic>
                      <p:nvPicPr>
                        <p:cNvPr id="14" name="Object 13"/>
                        <p:cNvPicPr/>
                        <p:nvPr/>
                      </p:nvPicPr>
                      <p:blipFill>
                        <a:blip r:embed="rId7"/>
                        <a:stretch>
                          <a:fillRect/>
                        </a:stretch>
                      </p:blipFill>
                      <p:spPr>
                        <a:xfrm>
                          <a:off x="3577624" y="4500237"/>
                          <a:ext cx="492776" cy="275955"/>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561213771"/>
                </p:ext>
              </p:extLst>
            </p:nvPr>
          </p:nvGraphicFramePr>
          <p:xfrm>
            <a:off x="4648200" y="4708236"/>
            <a:ext cx="228600" cy="270164"/>
          </p:xfrm>
          <a:graphic>
            <a:graphicData uri="http://schemas.openxmlformats.org/presentationml/2006/ole">
              <mc:AlternateContent xmlns:mc="http://schemas.openxmlformats.org/markup-compatibility/2006">
                <mc:Choice xmlns:v="urn:schemas-microsoft-com:vml" Requires="v">
                  <p:oleObj spid="_x0000_s44086" name="Equation" r:id="rId8" imgW="139680" imgH="164880" progId="Equation.DSMT4">
                    <p:embed/>
                  </p:oleObj>
                </mc:Choice>
                <mc:Fallback>
                  <p:oleObj name="Equation" r:id="rId8" imgW="139680" imgH="164880" progId="Equation.DSMT4">
                    <p:embed/>
                    <p:pic>
                      <p:nvPicPr>
                        <p:cNvPr id="15" name="Object 14"/>
                        <p:cNvPicPr/>
                        <p:nvPr/>
                      </p:nvPicPr>
                      <p:blipFill>
                        <a:blip r:embed="rId9"/>
                        <a:stretch>
                          <a:fillRect/>
                        </a:stretch>
                      </p:blipFill>
                      <p:spPr>
                        <a:xfrm>
                          <a:off x="4648200" y="4708236"/>
                          <a:ext cx="228600" cy="270164"/>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359514394"/>
                </p:ext>
              </p:extLst>
            </p:nvPr>
          </p:nvGraphicFramePr>
          <p:xfrm>
            <a:off x="5340350" y="3422015"/>
            <a:ext cx="298450" cy="387985"/>
          </p:xfrm>
          <a:graphic>
            <a:graphicData uri="http://schemas.openxmlformats.org/presentationml/2006/ole">
              <mc:AlternateContent xmlns:mc="http://schemas.openxmlformats.org/markup-compatibility/2006">
                <mc:Choice xmlns:v="urn:schemas-microsoft-com:vml" Requires="v">
                  <p:oleObj spid="_x0000_s44087" name="Equation" r:id="rId10" imgW="126720" imgH="164880" progId="Equation.DSMT4">
                    <p:embed/>
                  </p:oleObj>
                </mc:Choice>
                <mc:Fallback>
                  <p:oleObj name="Equation" r:id="rId10" imgW="126720" imgH="164880" progId="Equation.DSMT4">
                    <p:embed/>
                    <p:pic>
                      <p:nvPicPr>
                        <p:cNvPr id="16" name="Object 15"/>
                        <p:cNvPicPr/>
                        <p:nvPr/>
                      </p:nvPicPr>
                      <p:blipFill>
                        <a:blip r:embed="rId11"/>
                        <a:stretch>
                          <a:fillRect/>
                        </a:stretch>
                      </p:blipFill>
                      <p:spPr>
                        <a:xfrm>
                          <a:off x="5340350" y="3422015"/>
                          <a:ext cx="298450" cy="387985"/>
                        </a:xfrm>
                        <a:prstGeom prst="rect">
                          <a:avLst/>
                        </a:prstGeom>
                      </p:spPr>
                    </p:pic>
                  </p:oleObj>
                </mc:Fallback>
              </mc:AlternateContent>
            </a:graphicData>
          </a:graphic>
        </p:graphicFrame>
        <p:sp>
          <p:nvSpPr>
            <p:cNvPr id="27" name="Oval 26"/>
            <p:cNvSpPr/>
            <p:nvPr/>
          </p:nvSpPr>
          <p:spPr>
            <a:xfrm>
              <a:off x="2819400" y="4611092"/>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3016200" y="4616400"/>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9537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randombar(horizontal)">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3" grpId="0" animBg="1"/>
      <p:bldP spid="13" grpId="1" animBg="1"/>
      <p:bldP spid="16" grpId="0"/>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pic>
        <p:nvPicPr>
          <p:cNvPr id="5" name="Picture 4"/>
          <p:cNvPicPr>
            <a:picLocks noChangeAspect="1"/>
          </p:cNvPicPr>
          <p:nvPr/>
        </p:nvPicPr>
        <p:blipFill>
          <a:blip r:embed="rId3" cstate="print"/>
          <a:stretch>
            <a:fillRect/>
          </a:stretch>
        </p:blipFill>
        <p:spPr>
          <a:xfrm>
            <a:off x="4858181" y="1554980"/>
            <a:ext cx="4057219" cy="2331220"/>
          </a:xfrm>
          <a:prstGeom prst="rect">
            <a:avLst/>
          </a:prstGeom>
          <a:ln w="3175">
            <a:solidFill>
              <a:schemeClr val="tx1"/>
            </a:solidFill>
          </a:ln>
        </p:spPr>
      </p:pic>
      <p:pic>
        <p:nvPicPr>
          <p:cNvPr id="9" name="Picture 8"/>
          <p:cNvPicPr>
            <a:picLocks noChangeAspect="1"/>
          </p:cNvPicPr>
          <p:nvPr/>
        </p:nvPicPr>
        <p:blipFill>
          <a:blip r:embed="rId4" cstate="print"/>
          <a:stretch>
            <a:fillRect/>
          </a:stretch>
        </p:blipFill>
        <p:spPr>
          <a:xfrm>
            <a:off x="457200" y="1684710"/>
            <a:ext cx="3124200" cy="906018"/>
          </a:xfrm>
          <a:prstGeom prst="rect">
            <a:avLst/>
          </a:prstGeom>
          <a:ln w="3175">
            <a:solidFill>
              <a:schemeClr val="tx1"/>
            </a:solidFill>
          </a:ln>
        </p:spPr>
      </p:pic>
      <p:pic>
        <p:nvPicPr>
          <p:cNvPr id="10" name="Picture 9"/>
          <p:cNvPicPr>
            <a:picLocks noChangeAspect="1"/>
          </p:cNvPicPr>
          <p:nvPr/>
        </p:nvPicPr>
        <p:blipFill>
          <a:blip r:embed="rId5" cstate="print"/>
          <a:stretch>
            <a:fillRect/>
          </a:stretch>
        </p:blipFill>
        <p:spPr>
          <a:xfrm>
            <a:off x="457200" y="2748462"/>
            <a:ext cx="1012267" cy="528138"/>
          </a:xfrm>
          <a:prstGeom prst="rect">
            <a:avLst/>
          </a:prstGeom>
          <a:ln w="3175">
            <a:solidFill>
              <a:schemeClr val="tx1"/>
            </a:solidFill>
          </a:ln>
        </p:spPr>
      </p:pic>
      <p:pic>
        <p:nvPicPr>
          <p:cNvPr id="11" name="Picture 10"/>
          <p:cNvPicPr>
            <a:picLocks noChangeAspect="1"/>
          </p:cNvPicPr>
          <p:nvPr/>
        </p:nvPicPr>
        <p:blipFill>
          <a:blip r:embed="rId6" cstate="print"/>
          <a:stretch>
            <a:fillRect/>
          </a:stretch>
        </p:blipFill>
        <p:spPr>
          <a:xfrm>
            <a:off x="435533" y="4592614"/>
            <a:ext cx="5508067" cy="1285702"/>
          </a:xfrm>
          <a:prstGeom prst="rect">
            <a:avLst/>
          </a:prstGeom>
          <a:ln w="3175">
            <a:solidFill>
              <a:schemeClr val="tx1"/>
            </a:solidFill>
          </a:ln>
        </p:spPr>
      </p:pic>
      <p:graphicFrame>
        <p:nvGraphicFramePr>
          <p:cNvPr id="15" name="Object 14"/>
          <p:cNvGraphicFramePr>
            <a:graphicFrameLocks noChangeAspect="1"/>
          </p:cNvGraphicFramePr>
          <p:nvPr>
            <p:extLst>
              <p:ext uri="{D42A27DB-BD31-4B8C-83A1-F6EECF244321}">
                <p14:modId xmlns:p14="http://schemas.microsoft.com/office/powerpoint/2010/main" val="2860974387"/>
              </p:ext>
            </p:extLst>
          </p:nvPr>
        </p:nvGraphicFramePr>
        <p:xfrm>
          <a:off x="7162800" y="4527331"/>
          <a:ext cx="838200" cy="1416269"/>
        </p:xfrm>
        <a:graphic>
          <a:graphicData uri="http://schemas.openxmlformats.org/presentationml/2006/ole">
            <mc:AlternateContent xmlns:mc="http://schemas.openxmlformats.org/markup-compatibility/2006">
              <mc:Choice xmlns:v="urn:schemas-microsoft-com:vml" Requires="v">
                <p:oleObj spid="_x0000_s28860" name="Equation" r:id="rId7" imgW="736600" imgH="1244600" progId="Equation.3">
                  <p:embed/>
                </p:oleObj>
              </mc:Choice>
              <mc:Fallback>
                <p:oleObj name="Equation" r:id="rId7" imgW="736600" imgH="1244600" progId="Equation.3">
                  <p:embed/>
                  <p:pic>
                    <p:nvPicPr>
                      <p:cNvPr id="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2800" y="4527331"/>
                        <a:ext cx="838200" cy="1416269"/>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7" name="Straight Arrow Connector 16"/>
          <p:cNvCxnSpPr>
            <a:stCxn id="11" idx="3"/>
            <a:endCxn id="15" idx="1"/>
          </p:cNvCxnSpPr>
          <p:nvPr/>
        </p:nvCxnSpPr>
        <p:spPr>
          <a:xfrm>
            <a:off x="5943600" y="5235465"/>
            <a:ext cx="1219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46AA747D-AE3D-4D5D-8B12-85F07A6732DE}" type="slidenum">
              <a:rPr lang="en-GB" smtClean="0"/>
              <a:pPr/>
              <a:t>34</a:t>
            </a:fld>
            <a:endParaRPr lang="en-GB"/>
          </a:p>
        </p:txBody>
      </p:sp>
      <p:graphicFrame>
        <p:nvGraphicFramePr>
          <p:cNvPr id="12" name="Object 3"/>
          <p:cNvGraphicFramePr>
            <a:graphicFrameLocks noChangeAspect="1"/>
          </p:cNvGraphicFramePr>
          <p:nvPr>
            <p:extLst>
              <p:ext uri="{D42A27DB-BD31-4B8C-83A1-F6EECF244321}">
                <p14:modId xmlns:p14="http://schemas.microsoft.com/office/powerpoint/2010/main" val="1802253883"/>
              </p:ext>
            </p:extLst>
          </p:nvPr>
        </p:nvGraphicFramePr>
        <p:xfrm>
          <a:off x="6400800" y="33306"/>
          <a:ext cx="2667000" cy="685654"/>
        </p:xfrm>
        <a:graphic>
          <a:graphicData uri="http://schemas.openxmlformats.org/presentationml/2006/ole">
            <mc:AlternateContent xmlns:mc="http://schemas.openxmlformats.org/markup-compatibility/2006">
              <mc:Choice xmlns:v="urn:schemas-microsoft-com:vml" Requires="v">
                <p:oleObj spid="_x0000_s28861" name="Equation" r:id="rId9" imgW="1726451" imgH="444307" progId="Equation.3">
                  <p:embed/>
                </p:oleObj>
              </mc:Choice>
              <mc:Fallback>
                <p:oleObj name="Equation" r:id="rId9" imgW="1726451" imgH="444307" progId="Equation.3">
                  <p:embed/>
                  <p:pic>
                    <p:nvPicPr>
                      <p:cNvPr id="7"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00800" y="33306"/>
                        <a:ext cx="2667000" cy="685654"/>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9998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35</a:t>
            </a:fld>
            <a:endParaRPr lang="en-GB"/>
          </a:p>
        </p:txBody>
      </p:sp>
      <p:sp>
        <p:nvSpPr>
          <p:cNvPr id="4" name="Content Placeholder 3"/>
          <p:cNvSpPr>
            <a:spLocks noGrp="1"/>
          </p:cNvSpPr>
          <p:nvPr>
            <p:ph sz="quarter" idx="1"/>
          </p:nvPr>
        </p:nvSpPr>
        <p:spPr/>
        <p:txBody>
          <a:bodyPr/>
          <a:lstStyle/>
          <a:p>
            <a:r>
              <a:rPr lang="en-GB" dirty="0"/>
              <a:t>Determine reaction at the supports for the prismatic beam and loading shown below.</a:t>
            </a:r>
          </a:p>
        </p:txBody>
      </p:sp>
      <p:pic>
        <p:nvPicPr>
          <p:cNvPr id="5" name="Picture 4"/>
          <p:cNvPicPr>
            <a:picLocks noChangeAspect="1"/>
          </p:cNvPicPr>
          <p:nvPr/>
        </p:nvPicPr>
        <p:blipFill>
          <a:blip r:embed="rId2"/>
          <a:stretch>
            <a:fillRect/>
          </a:stretch>
        </p:blipFill>
        <p:spPr>
          <a:xfrm>
            <a:off x="1904573" y="2819400"/>
            <a:ext cx="5371429" cy="2819048"/>
          </a:xfrm>
          <a:prstGeom prst="rect">
            <a:avLst/>
          </a:prstGeom>
        </p:spPr>
      </p:pic>
    </p:spTree>
    <p:extLst>
      <p:ext uri="{BB962C8B-B14F-4D97-AF65-F5344CB8AC3E}">
        <p14:creationId xmlns:p14="http://schemas.microsoft.com/office/powerpoint/2010/main" val="1469893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36</a:t>
            </a:fld>
            <a:endParaRPr lang="en-GB"/>
          </a:p>
        </p:txBody>
      </p:sp>
      <p:sp>
        <p:nvSpPr>
          <p:cNvPr id="4" name="Content Placeholder 3"/>
          <p:cNvSpPr>
            <a:spLocks noGrp="1"/>
          </p:cNvSpPr>
          <p:nvPr>
            <p:ph sz="quarter" idx="1"/>
          </p:nvPr>
        </p:nvSpPr>
        <p:spPr>
          <a:xfrm>
            <a:off x="301752" y="1527048"/>
            <a:ext cx="5357050" cy="4572000"/>
          </a:xfrm>
        </p:spPr>
        <p:txBody>
          <a:bodyPr>
            <a:normAutofit/>
          </a:bodyPr>
          <a:lstStyle/>
          <a:p>
            <a:r>
              <a:rPr lang="en-GB" sz="2400" dirty="0"/>
              <a:t>The beam is indeterminate to the first degree;</a:t>
            </a:r>
          </a:p>
          <a:p>
            <a:r>
              <a:rPr lang="en-GB" sz="2400" dirty="0"/>
              <a:t>Based on </a:t>
            </a:r>
            <a:r>
              <a:rPr lang="en-GB" sz="2400" i="1" dirty="0" err="1">
                <a:latin typeface="Times New Roman" panose="02020603050405020304" pitchFamily="18" charset="0"/>
                <a:cs typeface="Times New Roman" panose="02020603050405020304" pitchFamily="18" charset="0"/>
              </a:rPr>
              <a:t>castigiliano’s</a:t>
            </a:r>
            <a:r>
              <a:rPr lang="en-GB" sz="2400" i="1" dirty="0">
                <a:latin typeface="Times New Roman" panose="02020603050405020304" pitchFamily="18" charset="0"/>
                <a:cs typeface="Times New Roman" panose="02020603050405020304" pitchFamily="18" charset="0"/>
              </a:rPr>
              <a:t> theory</a:t>
            </a:r>
            <a:r>
              <a:rPr lang="en-GB" sz="2400" dirty="0"/>
              <a:t>;</a:t>
            </a:r>
          </a:p>
          <a:p>
            <a:endParaRPr lang="en-GB" sz="2400" dirty="0"/>
          </a:p>
          <a:p>
            <a:r>
              <a:rPr lang="en-GB" sz="2400" i="1" dirty="0">
                <a:latin typeface="Times New Roman" panose="02020603050405020304" pitchFamily="18" charset="0"/>
                <a:cs typeface="Times New Roman" panose="02020603050405020304" pitchFamily="18" charset="0"/>
              </a:rPr>
              <a:t>U</a:t>
            </a:r>
            <a:r>
              <a:rPr lang="en-GB" sz="2400" dirty="0"/>
              <a:t> is strain energy of the beam under both </a:t>
            </a:r>
            <a:r>
              <a:rPr lang="en-GB" sz="2400" i="1" dirty="0">
                <a:latin typeface="Times New Roman" panose="02020603050405020304" pitchFamily="18" charset="0"/>
                <a:cs typeface="Times New Roman" panose="02020603050405020304" pitchFamily="18" charset="0"/>
              </a:rPr>
              <a:t>UDL</a:t>
            </a:r>
            <a:r>
              <a:rPr lang="en-GB" sz="2400" dirty="0"/>
              <a:t> and </a:t>
            </a:r>
            <a:r>
              <a:rPr lang="en-GB" sz="2400" i="1" dirty="0">
                <a:latin typeface="Times New Roman" panose="02020603050405020304" pitchFamily="18" charset="0"/>
                <a:cs typeface="Times New Roman" panose="02020603050405020304" pitchFamily="18" charset="0"/>
              </a:rPr>
              <a:t>R</a:t>
            </a:r>
            <a:r>
              <a:rPr lang="en-GB" sz="2400" i="1" baseline="-25000" dirty="0">
                <a:latin typeface="Times New Roman" panose="02020603050405020304" pitchFamily="18" charset="0"/>
                <a:cs typeface="Times New Roman" panose="02020603050405020304" pitchFamily="18" charset="0"/>
              </a:rPr>
              <a:t>A</a:t>
            </a:r>
            <a:r>
              <a:rPr lang="en-GB" sz="2400" dirty="0"/>
              <a:t>;</a:t>
            </a:r>
          </a:p>
        </p:txBody>
      </p:sp>
      <p:pic>
        <p:nvPicPr>
          <p:cNvPr id="5" name="Picture 4"/>
          <p:cNvPicPr>
            <a:picLocks noChangeAspect="1"/>
          </p:cNvPicPr>
          <p:nvPr/>
        </p:nvPicPr>
        <p:blipFill>
          <a:blip r:embed="rId3"/>
          <a:stretch>
            <a:fillRect/>
          </a:stretch>
        </p:blipFill>
        <p:spPr>
          <a:xfrm>
            <a:off x="5658802" y="1527048"/>
            <a:ext cx="3161202" cy="1659071"/>
          </a:xfrm>
          <a:prstGeom prst="rect">
            <a:avLst/>
          </a:prstGeom>
        </p:spPr>
      </p:pic>
      <p:graphicFrame>
        <p:nvGraphicFramePr>
          <p:cNvPr id="6" name="Object 3"/>
          <p:cNvGraphicFramePr>
            <a:graphicFrameLocks noChangeAspect="1"/>
          </p:cNvGraphicFramePr>
          <p:nvPr>
            <p:extLst>
              <p:ext uri="{D42A27DB-BD31-4B8C-83A1-F6EECF244321}">
                <p14:modId xmlns:p14="http://schemas.microsoft.com/office/powerpoint/2010/main" val="836205795"/>
              </p:ext>
            </p:extLst>
          </p:nvPr>
        </p:nvGraphicFramePr>
        <p:xfrm>
          <a:off x="6400800" y="33306"/>
          <a:ext cx="2667000" cy="685654"/>
        </p:xfrm>
        <a:graphic>
          <a:graphicData uri="http://schemas.openxmlformats.org/presentationml/2006/ole">
            <mc:AlternateContent xmlns:mc="http://schemas.openxmlformats.org/markup-compatibility/2006">
              <mc:Choice xmlns:v="urn:schemas-microsoft-com:vml" Requires="v">
                <p:oleObj spid="_x0000_s41044" name="Equation" r:id="rId4" imgW="1726451" imgH="444307" progId="Equation.3">
                  <p:embed/>
                </p:oleObj>
              </mc:Choice>
              <mc:Fallback>
                <p:oleObj name="Equation" r:id="rId4" imgW="1726451" imgH="444307" progId="Equation.3">
                  <p:embed/>
                  <p:pic>
                    <p:nvPicPr>
                      <p:cNvPr id="12"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3306"/>
                        <a:ext cx="2667000" cy="685654"/>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6"/>
          <p:cNvPicPr>
            <a:picLocks noChangeAspect="1"/>
          </p:cNvPicPr>
          <p:nvPr/>
        </p:nvPicPr>
        <p:blipFill rotWithShape="1">
          <a:blip r:embed="rId6"/>
          <a:srcRect b="13994"/>
          <a:stretch/>
        </p:blipFill>
        <p:spPr>
          <a:xfrm>
            <a:off x="685800" y="2804242"/>
            <a:ext cx="1981200" cy="396158"/>
          </a:xfrm>
          <a:prstGeom prst="rect">
            <a:avLst/>
          </a:prstGeom>
        </p:spPr>
      </p:pic>
      <p:pic>
        <p:nvPicPr>
          <p:cNvPr id="8" name="Picture 7"/>
          <p:cNvPicPr>
            <a:picLocks noChangeAspect="1"/>
          </p:cNvPicPr>
          <p:nvPr/>
        </p:nvPicPr>
        <p:blipFill>
          <a:blip r:embed="rId7"/>
          <a:stretch>
            <a:fillRect/>
          </a:stretch>
        </p:blipFill>
        <p:spPr>
          <a:xfrm>
            <a:off x="5658803" y="3276600"/>
            <a:ext cx="3161202" cy="1711019"/>
          </a:xfrm>
          <a:prstGeom prst="rect">
            <a:avLst/>
          </a:prstGeom>
        </p:spPr>
      </p:pic>
      <p:pic>
        <p:nvPicPr>
          <p:cNvPr id="10" name="Picture 9"/>
          <p:cNvPicPr>
            <a:picLocks noChangeAspect="1"/>
          </p:cNvPicPr>
          <p:nvPr/>
        </p:nvPicPr>
        <p:blipFill>
          <a:blip r:embed="rId8"/>
          <a:stretch>
            <a:fillRect/>
          </a:stretch>
        </p:blipFill>
        <p:spPr>
          <a:xfrm>
            <a:off x="674193" y="4015757"/>
            <a:ext cx="3486502" cy="947639"/>
          </a:xfrm>
          <a:prstGeom prst="rect">
            <a:avLst/>
          </a:prstGeom>
        </p:spPr>
      </p:pic>
      <p:pic>
        <p:nvPicPr>
          <p:cNvPr id="11" name="Picture 10"/>
          <p:cNvPicPr>
            <a:picLocks noChangeAspect="1"/>
          </p:cNvPicPr>
          <p:nvPr/>
        </p:nvPicPr>
        <p:blipFill>
          <a:blip r:embed="rId9"/>
          <a:stretch>
            <a:fillRect/>
          </a:stretch>
        </p:blipFill>
        <p:spPr>
          <a:xfrm>
            <a:off x="674193" y="5049308"/>
            <a:ext cx="2057400" cy="481913"/>
          </a:xfrm>
          <a:prstGeom prst="rect">
            <a:avLst/>
          </a:prstGeom>
        </p:spPr>
      </p:pic>
      <p:pic>
        <p:nvPicPr>
          <p:cNvPr id="12" name="Picture 11"/>
          <p:cNvPicPr>
            <a:picLocks noChangeAspect="1"/>
          </p:cNvPicPr>
          <p:nvPr/>
        </p:nvPicPr>
        <p:blipFill>
          <a:blip r:embed="rId10"/>
          <a:stretch>
            <a:fillRect/>
          </a:stretch>
        </p:blipFill>
        <p:spPr>
          <a:xfrm>
            <a:off x="661577" y="5617133"/>
            <a:ext cx="1103385" cy="861547"/>
          </a:xfrm>
          <a:prstGeom prst="rect">
            <a:avLst/>
          </a:prstGeom>
        </p:spPr>
      </p:pic>
      <p:pic>
        <p:nvPicPr>
          <p:cNvPr id="13" name="Picture 12"/>
          <p:cNvPicPr>
            <a:picLocks noChangeAspect="1"/>
          </p:cNvPicPr>
          <p:nvPr/>
        </p:nvPicPr>
        <p:blipFill>
          <a:blip r:embed="rId11"/>
          <a:stretch>
            <a:fillRect/>
          </a:stretch>
        </p:blipFill>
        <p:spPr>
          <a:xfrm>
            <a:off x="1855619" y="5635997"/>
            <a:ext cx="6980533" cy="868545"/>
          </a:xfrm>
          <a:prstGeom prst="rect">
            <a:avLst/>
          </a:prstGeom>
        </p:spPr>
      </p:pic>
    </p:spTree>
    <p:extLst>
      <p:ext uri="{BB962C8B-B14F-4D97-AF65-F5344CB8AC3E}">
        <p14:creationId xmlns:p14="http://schemas.microsoft.com/office/powerpoint/2010/main" val="235037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37</a:t>
            </a:fld>
            <a:endParaRPr lang="en-GB"/>
          </a:p>
        </p:txBody>
      </p:sp>
      <p:pic>
        <p:nvPicPr>
          <p:cNvPr id="5" name="Picture 4"/>
          <p:cNvPicPr>
            <a:picLocks noChangeAspect="1"/>
          </p:cNvPicPr>
          <p:nvPr/>
        </p:nvPicPr>
        <p:blipFill>
          <a:blip r:embed="rId2"/>
          <a:stretch>
            <a:fillRect/>
          </a:stretch>
        </p:blipFill>
        <p:spPr>
          <a:xfrm>
            <a:off x="5658802" y="1527048"/>
            <a:ext cx="3161202" cy="1659071"/>
          </a:xfrm>
          <a:prstGeom prst="rect">
            <a:avLst/>
          </a:prstGeom>
        </p:spPr>
      </p:pic>
      <p:pic>
        <p:nvPicPr>
          <p:cNvPr id="6" name="Picture 5"/>
          <p:cNvPicPr>
            <a:picLocks noChangeAspect="1"/>
          </p:cNvPicPr>
          <p:nvPr/>
        </p:nvPicPr>
        <p:blipFill>
          <a:blip r:embed="rId3"/>
          <a:stretch>
            <a:fillRect/>
          </a:stretch>
        </p:blipFill>
        <p:spPr>
          <a:xfrm>
            <a:off x="5658803" y="3276600"/>
            <a:ext cx="3161202" cy="1711019"/>
          </a:xfrm>
          <a:prstGeom prst="rect">
            <a:avLst/>
          </a:prstGeom>
        </p:spPr>
      </p:pic>
      <p:pic>
        <p:nvPicPr>
          <p:cNvPr id="7" name="Picture 6"/>
          <p:cNvPicPr>
            <a:picLocks noChangeAspect="1"/>
          </p:cNvPicPr>
          <p:nvPr/>
        </p:nvPicPr>
        <p:blipFill>
          <a:blip r:embed="rId4"/>
          <a:stretch>
            <a:fillRect/>
          </a:stretch>
        </p:blipFill>
        <p:spPr>
          <a:xfrm>
            <a:off x="381000" y="1527048"/>
            <a:ext cx="889147" cy="348660"/>
          </a:xfrm>
          <a:prstGeom prst="rect">
            <a:avLst/>
          </a:prstGeom>
        </p:spPr>
      </p:pic>
      <p:pic>
        <p:nvPicPr>
          <p:cNvPr id="8" name="Picture 7"/>
          <p:cNvPicPr>
            <a:picLocks noChangeAspect="1"/>
          </p:cNvPicPr>
          <p:nvPr/>
        </p:nvPicPr>
        <p:blipFill>
          <a:blip r:embed="rId5"/>
          <a:stretch>
            <a:fillRect/>
          </a:stretch>
        </p:blipFill>
        <p:spPr>
          <a:xfrm>
            <a:off x="4605427" y="77147"/>
            <a:ext cx="4495800" cy="559385"/>
          </a:xfrm>
          <a:prstGeom prst="rect">
            <a:avLst/>
          </a:prstGeom>
          <a:ln>
            <a:solidFill>
              <a:schemeClr val="tx1"/>
            </a:solidFill>
          </a:ln>
        </p:spPr>
      </p:pic>
      <p:pic>
        <p:nvPicPr>
          <p:cNvPr id="9" name="Picture 8"/>
          <p:cNvPicPr>
            <a:picLocks noChangeAspect="1"/>
          </p:cNvPicPr>
          <p:nvPr/>
        </p:nvPicPr>
        <p:blipFill>
          <a:blip r:embed="rId6"/>
          <a:stretch>
            <a:fillRect/>
          </a:stretch>
        </p:blipFill>
        <p:spPr>
          <a:xfrm>
            <a:off x="381000" y="2028782"/>
            <a:ext cx="3615396" cy="562017"/>
          </a:xfrm>
          <a:prstGeom prst="rect">
            <a:avLst/>
          </a:prstGeom>
        </p:spPr>
      </p:pic>
      <p:pic>
        <p:nvPicPr>
          <p:cNvPr id="10" name="Picture 9"/>
          <p:cNvPicPr>
            <a:picLocks noChangeAspect="1"/>
          </p:cNvPicPr>
          <p:nvPr/>
        </p:nvPicPr>
        <p:blipFill>
          <a:blip r:embed="rId7"/>
          <a:stretch>
            <a:fillRect/>
          </a:stretch>
        </p:blipFill>
        <p:spPr>
          <a:xfrm>
            <a:off x="380999" y="2743872"/>
            <a:ext cx="3349421" cy="456527"/>
          </a:xfrm>
          <a:prstGeom prst="rect">
            <a:avLst/>
          </a:prstGeom>
        </p:spPr>
      </p:pic>
    </p:spTree>
    <p:extLst>
      <p:ext uri="{BB962C8B-B14F-4D97-AF65-F5344CB8AC3E}">
        <p14:creationId xmlns:p14="http://schemas.microsoft.com/office/powerpoint/2010/main" val="398439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38</a:t>
            </a:fld>
            <a:endParaRPr lang="en-GB"/>
          </a:p>
        </p:txBody>
      </p:sp>
      <p:sp>
        <p:nvSpPr>
          <p:cNvPr id="4" name="Content Placeholder 3"/>
          <p:cNvSpPr>
            <a:spLocks noGrp="1"/>
          </p:cNvSpPr>
          <p:nvPr>
            <p:ph sz="quarter" idx="1"/>
          </p:nvPr>
        </p:nvSpPr>
        <p:spPr/>
        <p:txBody>
          <a:bodyPr/>
          <a:lstStyle/>
          <a:p>
            <a:pPr algn="just"/>
            <a:r>
              <a:rPr lang="en-GB" dirty="0"/>
              <a:t>A thin circular ring of radius </a:t>
            </a:r>
            <a:r>
              <a:rPr lang="en-GB" i="1" dirty="0">
                <a:latin typeface="Times New Roman" panose="02020603050405020304" pitchFamily="18" charset="0"/>
                <a:cs typeface="Times New Roman" panose="02020603050405020304" pitchFamily="18" charset="0"/>
              </a:rPr>
              <a:t>r </a:t>
            </a:r>
            <a:r>
              <a:rPr lang="en-GB" dirty="0"/>
              <a:t>and uniform flexural stiffness carries two radial loads </a:t>
            </a:r>
            <a:r>
              <a:rPr lang="en-GB" i="1" dirty="0">
                <a:latin typeface="Times New Roman" panose="02020603050405020304" pitchFamily="18" charset="0"/>
                <a:cs typeface="Times New Roman" panose="02020603050405020304" pitchFamily="18" charset="0"/>
              </a:rPr>
              <a:t>W</a:t>
            </a:r>
            <a:r>
              <a:rPr lang="en-GB" dirty="0"/>
              <a:t> applied along a diameter. Estimate the maximum bending moment in the ring.</a:t>
            </a:r>
          </a:p>
        </p:txBody>
      </p:sp>
      <p:sp>
        <p:nvSpPr>
          <p:cNvPr id="5" name="Oval 4"/>
          <p:cNvSpPr/>
          <p:nvPr/>
        </p:nvSpPr>
        <p:spPr>
          <a:xfrm>
            <a:off x="3352800" y="3505200"/>
            <a:ext cx="2340000" cy="2340000"/>
          </a:xfrm>
          <a:prstGeom prst="ellipse">
            <a:avLst/>
          </a:prstGeom>
          <a:noFill/>
          <a:ln w="476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a:stCxn id="5" idx="0"/>
          </p:cNvCxnSpPr>
          <p:nvPr/>
        </p:nvCxnSpPr>
        <p:spPr>
          <a:xfrm flipV="1">
            <a:off x="4522800" y="2971800"/>
            <a:ext cx="0" cy="5334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4"/>
          </p:cNvCxnSpPr>
          <p:nvPr/>
        </p:nvCxnSpPr>
        <p:spPr>
          <a:xfrm>
            <a:off x="4522800" y="5845200"/>
            <a:ext cx="0" cy="5334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Object 11"/>
          <p:cNvGraphicFramePr>
            <a:graphicFrameLocks noChangeAspect="1"/>
          </p:cNvGraphicFramePr>
          <p:nvPr>
            <p:extLst>
              <p:ext uri="{D42A27DB-BD31-4B8C-83A1-F6EECF244321}">
                <p14:modId xmlns:p14="http://schemas.microsoft.com/office/powerpoint/2010/main" val="2023233074"/>
              </p:ext>
            </p:extLst>
          </p:nvPr>
        </p:nvGraphicFramePr>
        <p:xfrm>
          <a:off x="4568952" y="2854173"/>
          <a:ext cx="371475" cy="371475"/>
        </p:xfrm>
        <a:graphic>
          <a:graphicData uri="http://schemas.openxmlformats.org/presentationml/2006/ole">
            <mc:AlternateContent xmlns:mc="http://schemas.openxmlformats.org/markup-compatibility/2006">
              <mc:Choice xmlns:v="urn:schemas-microsoft-com:vml" Requires="v">
                <p:oleObj spid="_x0000_s45100" name="Equation" r:id="rId3" imgW="177480" imgH="177480" progId="Equation.DSMT4">
                  <p:embed/>
                </p:oleObj>
              </mc:Choice>
              <mc:Fallback>
                <p:oleObj name="Equation" r:id="rId3" imgW="177480" imgH="177480" progId="Equation.DSMT4">
                  <p:embed/>
                  <p:pic>
                    <p:nvPicPr>
                      <p:cNvPr id="0" name=""/>
                      <p:cNvPicPr/>
                      <p:nvPr/>
                    </p:nvPicPr>
                    <p:blipFill>
                      <a:blip r:embed="rId4"/>
                      <a:stretch>
                        <a:fillRect/>
                      </a:stretch>
                    </p:blipFill>
                    <p:spPr>
                      <a:xfrm>
                        <a:off x="4568952" y="2854173"/>
                        <a:ext cx="371475" cy="37147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974732124"/>
              </p:ext>
            </p:extLst>
          </p:nvPr>
        </p:nvGraphicFramePr>
        <p:xfrm>
          <a:off x="4568952" y="6053087"/>
          <a:ext cx="371475" cy="371475"/>
        </p:xfrm>
        <a:graphic>
          <a:graphicData uri="http://schemas.openxmlformats.org/presentationml/2006/ole">
            <mc:AlternateContent xmlns:mc="http://schemas.openxmlformats.org/markup-compatibility/2006">
              <mc:Choice xmlns:v="urn:schemas-microsoft-com:vml" Requires="v">
                <p:oleObj spid="_x0000_s45101" name="Equation" r:id="rId5" imgW="177480" imgH="177480" progId="Equation.DSMT4">
                  <p:embed/>
                </p:oleObj>
              </mc:Choice>
              <mc:Fallback>
                <p:oleObj name="Equation" r:id="rId5" imgW="177480" imgH="177480" progId="Equation.DSMT4">
                  <p:embed/>
                  <p:pic>
                    <p:nvPicPr>
                      <p:cNvPr id="12" name="Object 11"/>
                      <p:cNvPicPr/>
                      <p:nvPr/>
                    </p:nvPicPr>
                    <p:blipFill>
                      <a:blip r:embed="rId6"/>
                      <a:stretch>
                        <a:fillRect/>
                      </a:stretch>
                    </p:blipFill>
                    <p:spPr>
                      <a:xfrm>
                        <a:off x="4568952" y="6053087"/>
                        <a:ext cx="371475" cy="371475"/>
                      </a:xfrm>
                      <a:prstGeom prst="rect">
                        <a:avLst/>
                      </a:prstGeom>
                    </p:spPr>
                  </p:pic>
                </p:oleObj>
              </mc:Fallback>
            </mc:AlternateContent>
          </a:graphicData>
        </a:graphic>
      </p:graphicFrame>
      <p:cxnSp>
        <p:nvCxnSpPr>
          <p:cNvPr id="15" name="Straight Connector 14"/>
          <p:cNvCxnSpPr/>
          <p:nvPr/>
        </p:nvCxnSpPr>
        <p:spPr>
          <a:xfrm flipH="1" flipV="1">
            <a:off x="3657600" y="3813048"/>
            <a:ext cx="865200" cy="862152"/>
          </a:xfrm>
          <a:prstGeom prst="line">
            <a:avLst/>
          </a:prstGeom>
          <a:ln>
            <a:prstDash val="dash"/>
          </a:ln>
        </p:spPr>
        <p:style>
          <a:lnRef idx="1">
            <a:schemeClr val="accent1"/>
          </a:lnRef>
          <a:fillRef idx="0">
            <a:schemeClr val="accent1"/>
          </a:fillRef>
          <a:effectRef idx="0">
            <a:schemeClr val="accent1"/>
          </a:effectRef>
          <a:fontRef idx="minor">
            <a:schemeClr val="tx1"/>
          </a:fontRef>
        </p:style>
      </p:cxnSp>
      <p:graphicFrame>
        <p:nvGraphicFramePr>
          <p:cNvPr id="16" name="Object 15"/>
          <p:cNvGraphicFramePr>
            <a:graphicFrameLocks noChangeAspect="1"/>
          </p:cNvGraphicFramePr>
          <p:nvPr>
            <p:extLst>
              <p:ext uri="{D42A27DB-BD31-4B8C-83A1-F6EECF244321}">
                <p14:modId xmlns:p14="http://schemas.microsoft.com/office/powerpoint/2010/main" val="3972852306"/>
              </p:ext>
            </p:extLst>
          </p:nvPr>
        </p:nvGraphicFramePr>
        <p:xfrm>
          <a:off x="4162425" y="3948113"/>
          <a:ext cx="239713" cy="265112"/>
        </p:xfrm>
        <a:graphic>
          <a:graphicData uri="http://schemas.openxmlformats.org/presentationml/2006/ole">
            <mc:AlternateContent xmlns:mc="http://schemas.openxmlformats.org/markup-compatibility/2006">
              <mc:Choice xmlns:v="urn:schemas-microsoft-com:vml" Requires="v">
                <p:oleObj spid="_x0000_s45102" name="Equation" r:id="rId7" imgW="114120" imgH="126720" progId="Equation.DSMT4">
                  <p:embed/>
                </p:oleObj>
              </mc:Choice>
              <mc:Fallback>
                <p:oleObj name="Equation" r:id="rId7" imgW="114120" imgH="126720" progId="Equation.DSMT4">
                  <p:embed/>
                  <p:pic>
                    <p:nvPicPr>
                      <p:cNvPr id="12" name="Object 11"/>
                      <p:cNvPicPr/>
                      <p:nvPr/>
                    </p:nvPicPr>
                    <p:blipFill>
                      <a:blip r:embed="rId8"/>
                      <a:stretch>
                        <a:fillRect/>
                      </a:stretch>
                    </p:blipFill>
                    <p:spPr>
                      <a:xfrm>
                        <a:off x="4162425" y="3948113"/>
                        <a:ext cx="239713" cy="265112"/>
                      </a:xfrm>
                      <a:prstGeom prst="rect">
                        <a:avLst/>
                      </a:prstGeom>
                    </p:spPr>
                  </p:pic>
                </p:oleObj>
              </mc:Fallback>
            </mc:AlternateContent>
          </a:graphicData>
        </a:graphic>
      </p:graphicFrame>
    </p:spTree>
    <p:extLst>
      <p:ext uri="{BB962C8B-B14F-4D97-AF65-F5344CB8AC3E}">
        <p14:creationId xmlns:p14="http://schemas.microsoft.com/office/powerpoint/2010/main" val="4109823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39</a:t>
            </a:fld>
            <a:endParaRPr lang="en-GB"/>
          </a:p>
        </p:txBody>
      </p:sp>
      <p:sp>
        <p:nvSpPr>
          <p:cNvPr id="4" name="Content Placeholder 3"/>
          <p:cNvSpPr>
            <a:spLocks noGrp="1"/>
          </p:cNvSpPr>
          <p:nvPr>
            <p:ph sz="quarter" idx="1"/>
          </p:nvPr>
        </p:nvSpPr>
        <p:spPr>
          <a:xfrm>
            <a:off x="301752" y="1527048"/>
            <a:ext cx="8613648" cy="4572000"/>
          </a:xfrm>
        </p:spPr>
        <p:txBody>
          <a:bodyPr>
            <a:normAutofit/>
          </a:bodyPr>
          <a:lstStyle/>
          <a:p>
            <a:r>
              <a:rPr lang="en-GB" sz="2500" dirty="0"/>
              <a:t>Making use of symmetry, let’s look at half of the structure as below;</a:t>
            </a:r>
          </a:p>
        </p:txBody>
      </p:sp>
      <p:sp>
        <p:nvSpPr>
          <p:cNvPr id="5" name="Oval 4"/>
          <p:cNvSpPr/>
          <p:nvPr/>
        </p:nvSpPr>
        <p:spPr>
          <a:xfrm>
            <a:off x="479400" y="3114346"/>
            <a:ext cx="2340000" cy="2340000"/>
          </a:xfrm>
          <a:prstGeom prst="ellipse">
            <a:avLst/>
          </a:prstGeom>
          <a:noFill/>
          <a:ln w="476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p:cNvCxnSpPr>
            <a:stCxn id="5" idx="0"/>
          </p:cNvCxnSpPr>
          <p:nvPr/>
        </p:nvCxnSpPr>
        <p:spPr>
          <a:xfrm flipV="1">
            <a:off x="1649400" y="2556027"/>
            <a:ext cx="0" cy="55831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5" idx="4"/>
          </p:cNvCxnSpPr>
          <p:nvPr/>
        </p:nvCxnSpPr>
        <p:spPr>
          <a:xfrm>
            <a:off x="1649400" y="5454346"/>
            <a:ext cx="0" cy="50848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Object 7"/>
          <p:cNvGraphicFramePr>
            <a:graphicFrameLocks noChangeAspect="1"/>
          </p:cNvGraphicFramePr>
          <p:nvPr>
            <p:extLst>
              <p:ext uri="{D42A27DB-BD31-4B8C-83A1-F6EECF244321}">
                <p14:modId xmlns:p14="http://schemas.microsoft.com/office/powerpoint/2010/main" val="1202770761"/>
              </p:ext>
            </p:extLst>
          </p:nvPr>
        </p:nvGraphicFramePr>
        <p:xfrm>
          <a:off x="1695552" y="2438400"/>
          <a:ext cx="371475" cy="371475"/>
        </p:xfrm>
        <a:graphic>
          <a:graphicData uri="http://schemas.openxmlformats.org/presentationml/2006/ole">
            <mc:AlternateContent xmlns:mc="http://schemas.openxmlformats.org/markup-compatibility/2006">
              <mc:Choice xmlns:v="urn:schemas-microsoft-com:vml" Requires="v">
                <p:oleObj spid="_x0000_s46199" name="Equation" r:id="rId3" imgW="177480" imgH="177480" progId="Equation.DSMT4">
                  <p:embed/>
                </p:oleObj>
              </mc:Choice>
              <mc:Fallback>
                <p:oleObj name="Equation" r:id="rId3" imgW="177480" imgH="177480" progId="Equation.DSMT4">
                  <p:embed/>
                  <p:pic>
                    <p:nvPicPr>
                      <p:cNvPr id="12" name="Object 11"/>
                      <p:cNvPicPr/>
                      <p:nvPr/>
                    </p:nvPicPr>
                    <p:blipFill>
                      <a:blip r:embed="rId4"/>
                      <a:stretch>
                        <a:fillRect/>
                      </a:stretch>
                    </p:blipFill>
                    <p:spPr>
                      <a:xfrm>
                        <a:off x="1695552" y="2438400"/>
                        <a:ext cx="371475" cy="37147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092213916"/>
              </p:ext>
            </p:extLst>
          </p:nvPr>
        </p:nvGraphicFramePr>
        <p:xfrm>
          <a:off x="1695552" y="5637314"/>
          <a:ext cx="371475" cy="371475"/>
        </p:xfrm>
        <a:graphic>
          <a:graphicData uri="http://schemas.openxmlformats.org/presentationml/2006/ole">
            <mc:AlternateContent xmlns:mc="http://schemas.openxmlformats.org/markup-compatibility/2006">
              <mc:Choice xmlns:v="urn:schemas-microsoft-com:vml" Requires="v">
                <p:oleObj spid="_x0000_s46200" name="Equation" r:id="rId5" imgW="177480" imgH="177480" progId="Equation.DSMT4">
                  <p:embed/>
                </p:oleObj>
              </mc:Choice>
              <mc:Fallback>
                <p:oleObj name="Equation" r:id="rId5" imgW="177480" imgH="177480" progId="Equation.DSMT4">
                  <p:embed/>
                  <p:pic>
                    <p:nvPicPr>
                      <p:cNvPr id="13" name="Object 12"/>
                      <p:cNvPicPr/>
                      <p:nvPr/>
                    </p:nvPicPr>
                    <p:blipFill>
                      <a:blip r:embed="rId6"/>
                      <a:stretch>
                        <a:fillRect/>
                      </a:stretch>
                    </p:blipFill>
                    <p:spPr>
                      <a:xfrm>
                        <a:off x="1695552" y="5637314"/>
                        <a:ext cx="371475" cy="371475"/>
                      </a:xfrm>
                      <a:prstGeom prst="rect">
                        <a:avLst/>
                      </a:prstGeom>
                    </p:spPr>
                  </p:pic>
                </p:oleObj>
              </mc:Fallback>
            </mc:AlternateContent>
          </a:graphicData>
        </a:graphic>
      </p:graphicFrame>
      <p:cxnSp>
        <p:nvCxnSpPr>
          <p:cNvPr id="10" name="Straight Connector 9"/>
          <p:cNvCxnSpPr/>
          <p:nvPr/>
        </p:nvCxnSpPr>
        <p:spPr>
          <a:xfrm flipH="1" flipV="1">
            <a:off x="784200" y="3397275"/>
            <a:ext cx="865200" cy="862152"/>
          </a:xfrm>
          <a:prstGeom prst="line">
            <a:avLst/>
          </a:prstGeom>
          <a:ln>
            <a:prstDash val="dash"/>
          </a:ln>
        </p:spPr>
        <p:style>
          <a:lnRef idx="1">
            <a:schemeClr val="accent1"/>
          </a:lnRef>
          <a:fillRef idx="0">
            <a:schemeClr val="accent1"/>
          </a:fillRef>
          <a:effectRef idx="0">
            <a:schemeClr val="accent1"/>
          </a:effectRef>
          <a:fontRef idx="minor">
            <a:schemeClr val="tx1"/>
          </a:fontRef>
        </p:style>
      </p:cxnSp>
      <p:graphicFrame>
        <p:nvGraphicFramePr>
          <p:cNvPr id="11" name="Object 10"/>
          <p:cNvGraphicFramePr>
            <a:graphicFrameLocks noChangeAspect="1"/>
          </p:cNvGraphicFramePr>
          <p:nvPr>
            <p:extLst>
              <p:ext uri="{D42A27DB-BD31-4B8C-83A1-F6EECF244321}">
                <p14:modId xmlns:p14="http://schemas.microsoft.com/office/powerpoint/2010/main" val="110272611"/>
              </p:ext>
            </p:extLst>
          </p:nvPr>
        </p:nvGraphicFramePr>
        <p:xfrm>
          <a:off x="1289025" y="3532340"/>
          <a:ext cx="239713" cy="265112"/>
        </p:xfrm>
        <a:graphic>
          <a:graphicData uri="http://schemas.openxmlformats.org/presentationml/2006/ole">
            <mc:AlternateContent xmlns:mc="http://schemas.openxmlformats.org/markup-compatibility/2006">
              <mc:Choice xmlns:v="urn:schemas-microsoft-com:vml" Requires="v">
                <p:oleObj spid="_x0000_s46201" name="Equation" r:id="rId7" imgW="114120" imgH="126720" progId="Equation.DSMT4">
                  <p:embed/>
                </p:oleObj>
              </mc:Choice>
              <mc:Fallback>
                <p:oleObj name="Equation" r:id="rId7" imgW="114120" imgH="126720" progId="Equation.DSMT4">
                  <p:embed/>
                  <p:pic>
                    <p:nvPicPr>
                      <p:cNvPr id="16" name="Object 15"/>
                      <p:cNvPicPr/>
                      <p:nvPr/>
                    </p:nvPicPr>
                    <p:blipFill>
                      <a:blip r:embed="rId8"/>
                      <a:stretch>
                        <a:fillRect/>
                      </a:stretch>
                    </p:blipFill>
                    <p:spPr>
                      <a:xfrm>
                        <a:off x="1289025" y="3532340"/>
                        <a:ext cx="239713" cy="265112"/>
                      </a:xfrm>
                      <a:prstGeom prst="rect">
                        <a:avLst/>
                      </a:prstGeom>
                    </p:spPr>
                  </p:pic>
                </p:oleObj>
              </mc:Fallback>
            </mc:AlternateContent>
          </a:graphicData>
        </a:graphic>
      </p:graphicFrame>
      <p:cxnSp>
        <p:nvCxnSpPr>
          <p:cNvPr id="13" name="Straight Arrow Connector 12"/>
          <p:cNvCxnSpPr/>
          <p:nvPr/>
        </p:nvCxnSpPr>
        <p:spPr>
          <a:xfrm flipV="1">
            <a:off x="7821600" y="2556027"/>
            <a:ext cx="0" cy="5334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821600" y="5429427"/>
            <a:ext cx="0" cy="5334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511707205"/>
              </p:ext>
            </p:extLst>
          </p:nvPr>
        </p:nvGraphicFramePr>
        <p:xfrm>
          <a:off x="7943850" y="2438400"/>
          <a:ext cx="742950" cy="371475"/>
        </p:xfrm>
        <a:graphic>
          <a:graphicData uri="http://schemas.openxmlformats.org/presentationml/2006/ole">
            <mc:AlternateContent xmlns:mc="http://schemas.openxmlformats.org/markup-compatibility/2006">
              <mc:Choice xmlns:v="urn:schemas-microsoft-com:vml" Requires="v">
                <p:oleObj spid="_x0000_s46202" name="Equation" r:id="rId9" imgW="355320" imgH="177480" progId="Equation.DSMT4">
                  <p:embed/>
                </p:oleObj>
              </mc:Choice>
              <mc:Fallback>
                <p:oleObj name="Equation" r:id="rId9" imgW="355320" imgH="177480" progId="Equation.DSMT4">
                  <p:embed/>
                  <p:pic>
                    <p:nvPicPr>
                      <p:cNvPr id="8" name="Object 7"/>
                      <p:cNvPicPr/>
                      <p:nvPr/>
                    </p:nvPicPr>
                    <p:blipFill>
                      <a:blip r:embed="rId10"/>
                      <a:stretch>
                        <a:fillRect/>
                      </a:stretch>
                    </p:blipFill>
                    <p:spPr>
                      <a:xfrm>
                        <a:off x="7943850" y="2438400"/>
                        <a:ext cx="742950" cy="371475"/>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724501101"/>
              </p:ext>
            </p:extLst>
          </p:nvPr>
        </p:nvGraphicFramePr>
        <p:xfrm>
          <a:off x="7943850" y="5637213"/>
          <a:ext cx="742950" cy="371475"/>
        </p:xfrm>
        <a:graphic>
          <a:graphicData uri="http://schemas.openxmlformats.org/presentationml/2006/ole">
            <mc:AlternateContent xmlns:mc="http://schemas.openxmlformats.org/markup-compatibility/2006">
              <mc:Choice xmlns:v="urn:schemas-microsoft-com:vml" Requires="v">
                <p:oleObj spid="_x0000_s46203" name="Equation" r:id="rId11" imgW="355320" imgH="177480" progId="Equation.DSMT4">
                  <p:embed/>
                </p:oleObj>
              </mc:Choice>
              <mc:Fallback>
                <p:oleObj name="Equation" r:id="rId11" imgW="355320" imgH="177480" progId="Equation.DSMT4">
                  <p:embed/>
                  <p:pic>
                    <p:nvPicPr>
                      <p:cNvPr id="9" name="Object 8"/>
                      <p:cNvPicPr/>
                      <p:nvPr/>
                    </p:nvPicPr>
                    <p:blipFill>
                      <a:blip r:embed="rId12"/>
                      <a:stretch>
                        <a:fillRect/>
                      </a:stretch>
                    </p:blipFill>
                    <p:spPr>
                      <a:xfrm>
                        <a:off x="7943850" y="5637213"/>
                        <a:ext cx="742950" cy="371475"/>
                      </a:xfrm>
                      <a:prstGeom prst="rect">
                        <a:avLst/>
                      </a:prstGeom>
                    </p:spPr>
                  </p:pic>
                </p:oleObj>
              </mc:Fallback>
            </mc:AlternateContent>
          </a:graphicData>
        </a:graphic>
      </p:graphicFrame>
      <p:cxnSp>
        <p:nvCxnSpPr>
          <p:cNvPr id="17" name="Straight Connector 16"/>
          <p:cNvCxnSpPr/>
          <p:nvPr/>
        </p:nvCxnSpPr>
        <p:spPr>
          <a:xfrm flipH="1" flipV="1">
            <a:off x="6956400" y="3397275"/>
            <a:ext cx="865200" cy="862152"/>
          </a:xfrm>
          <a:prstGeom prst="line">
            <a:avLst/>
          </a:prstGeom>
          <a:ln>
            <a:prstDash val="dash"/>
          </a:ln>
        </p:spPr>
        <p:style>
          <a:lnRef idx="1">
            <a:schemeClr val="accent1"/>
          </a:lnRef>
          <a:fillRef idx="0">
            <a:schemeClr val="accent1"/>
          </a:fillRef>
          <a:effectRef idx="0">
            <a:schemeClr val="accent1"/>
          </a:effectRef>
          <a:fontRef idx="minor">
            <a:schemeClr val="tx1"/>
          </a:fontRef>
        </p:style>
      </p:cxnSp>
      <p:graphicFrame>
        <p:nvGraphicFramePr>
          <p:cNvPr id="18" name="Object 17"/>
          <p:cNvGraphicFramePr>
            <a:graphicFrameLocks noChangeAspect="1"/>
          </p:cNvGraphicFramePr>
          <p:nvPr>
            <p:extLst>
              <p:ext uri="{D42A27DB-BD31-4B8C-83A1-F6EECF244321}">
                <p14:modId xmlns:p14="http://schemas.microsoft.com/office/powerpoint/2010/main" val="1836617489"/>
              </p:ext>
            </p:extLst>
          </p:nvPr>
        </p:nvGraphicFramePr>
        <p:xfrm>
          <a:off x="7461225" y="3532340"/>
          <a:ext cx="239713" cy="265112"/>
        </p:xfrm>
        <a:graphic>
          <a:graphicData uri="http://schemas.openxmlformats.org/presentationml/2006/ole">
            <mc:AlternateContent xmlns:mc="http://schemas.openxmlformats.org/markup-compatibility/2006">
              <mc:Choice xmlns:v="urn:schemas-microsoft-com:vml" Requires="v">
                <p:oleObj spid="_x0000_s46204" name="Equation" r:id="rId13" imgW="114120" imgH="126720" progId="Equation.DSMT4">
                  <p:embed/>
                </p:oleObj>
              </mc:Choice>
              <mc:Fallback>
                <p:oleObj name="Equation" r:id="rId13" imgW="114120" imgH="126720" progId="Equation.DSMT4">
                  <p:embed/>
                  <p:pic>
                    <p:nvPicPr>
                      <p:cNvPr id="11" name="Object 10"/>
                      <p:cNvPicPr/>
                      <p:nvPr/>
                    </p:nvPicPr>
                    <p:blipFill>
                      <a:blip r:embed="rId8"/>
                      <a:stretch>
                        <a:fillRect/>
                      </a:stretch>
                    </p:blipFill>
                    <p:spPr>
                      <a:xfrm>
                        <a:off x="7461225" y="3532340"/>
                        <a:ext cx="239713" cy="265112"/>
                      </a:xfrm>
                      <a:prstGeom prst="rect">
                        <a:avLst/>
                      </a:prstGeom>
                    </p:spPr>
                  </p:pic>
                </p:oleObj>
              </mc:Fallback>
            </mc:AlternateContent>
          </a:graphicData>
        </a:graphic>
      </p:graphicFrame>
      <p:pic>
        <p:nvPicPr>
          <p:cNvPr id="21" name="Picture 20"/>
          <p:cNvPicPr>
            <a:picLocks noChangeAspect="1"/>
          </p:cNvPicPr>
          <p:nvPr/>
        </p:nvPicPr>
        <p:blipFill rotWithShape="1">
          <a:blip r:embed="rId14"/>
          <a:srcRect l="1" r="48107"/>
          <a:stretch/>
        </p:blipFill>
        <p:spPr>
          <a:xfrm>
            <a:off x="6608473" y="3089427"/>
            <a:ext cx="1240127" cy="2389839"/>
          </a:xfrm>
          <a:prstGeom prst="rect">
            <a:avLst/>
          </a:prstGeom>
        </p:spPr>
      </p:pic>
      <p:sp>
        <p:nvSpPr>
          <p:cNvPr id="22" name="Freeform 21"/>
          <p:cNvSpPr/>
          <p:nvPr/>
        </p:nvSpPr>
        <p:spPr>
          <a:xfrm>
            <a:off x="7781192" y="2857500"/>
            <a:ext cx="448580" cy="475254"/>
          </a:xfrm>
          <a:custGeom>
            <a:avLst/>
            <a:gdLst>
              <a:gd name="connsiteX0" fmla="*/ 105508 w 448580"/>
              <a:gd name="connsiteY0" fmla="*/ 0 h 475254"/>
              <a:gd name="connsiteX1" fmla="*/ 413239 w 448580"/>
              <a:gd name="connsiteY1" fmla="*/ 140677 h 475254"/>
              <a:gd name="connsiteX2" fmla="*/ 395654 w 448580"/>
              <a:gd name="connsiteY2" fmla="*/ 422031 h 475254"/>
              <a:gd name="connsiteX3" fmla="*/ 0 w 448580"/>
              <a:gd name="connsiteY3" fmla="*/ 474785 h 475254"/>
            </a:gdLst>
            <a:ahLst/>
            <a:cxnLst>
              <a:cxn ang="0">
                <a:pos x="connsiteX0" y="connsiteY0"/>
              </a:cxn>
              <a:cxn ang="0">
                <a:pos x="connsiteX1" y="connsiteY1"/>
              </a:cxn>
              <a:cxn ang="0">
                <a:pos x="connsiteX2" y="connsiteY2"/>
              </a:cxn>
              <a:cxn ang="0">
                <a:pos x="connsiteX3" y="connsiteY3"/>
              </a:cxn>
            </a:cxnLst>
            <a:rect l="l" t="t" r="r" b="b"/>
            <a:pathLst>
              <a:path w="448580" h="475254">
                <a:moveTo>
                  <a:pt x="105508" y="0"/>
                </a:moveTo>
                <a:cubicBezTo>
                  <a:pt x="235194" y="35169"/>
                  <a:pt x="364881" y="70339"/>
                  <a:pt x="413239" y="140677"/>
                </a:cubicBezTo>
                <a:cubicBezTo>
                  <a:pt x="461597" y="211015"/>
                  <a:pt x="464527" y="366346"/>
                  <a:pt x="395654" y="422031"/>
                </a:cubicBezTo>
                <a:cubicBezTo>
                  <a:pt x="326781" y="477716"/>
                  <a:pt x="163390" y="476250"/>
                  <a:pt x="0" y="474785"/>
                </a:cubicBezTo>
              </a:path>
            </a:pathLst>
          </a:custGeom>
          <a:noFill/>
          <a:ln w="22225">
            <a:prstDash val="soli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flipV="1">
            <a:off x="7830564" y="5138460"/>
            <a:ext cx="448580" cy="498753"/>
          </a:xfrm>
          <a:custGeom>
            <a:avLst/>
            <a:gdLst>
              <a:gd name="connsiteX0" fmla="*/ 105508 w 448580"/>
              <a:gd name="connsiteY0" fmla="*/ 0 h 475254"/>
              <a:gd name="connsiteX1" fmla="*/ 413239 w 448580"/>
              <a:gd name="connsiteY1" fmla="*/ 140677 h 475254"/>
              <a:gd name="connsiteX2" fmla="*/ 395654 w 448580"/>
              <a:gd name="connsiteY2" fmla="*/ 422031 h 475254"/>
              <a:gd name="connsiteX3" fmla="*/ 0 w 448580"/>
              <a:gd name="connsiteY3" fmla="*/ 474785 h 475254"/>
            </a:gdLst>
            <a:ahLst/>
            <a:cxnLst>
              <a:cxn ang="0">
                <a:pos x="connsiteX0" y="connsiteY0"/>
              </a:cxn>
              <a:cxn ang="0">
                <a:pos x="connsiteX1" y="connsiteY1"/>
              </a:cxn>
              <a:cxn ang="0">
                <a:pos x="connsiteX2" y="connsiteY2"/>
              </a:cxn>
              <a:cxn ang="0">
                <a:pos x="connsiteX3" y="connsiteY3"/>
              </a:cxn>
            </a:cxnLst>
            <a:rect l="l" t="t" r="r" b="b"/>
            <a:pathLst>
              <a:path w="448580" h="475254">
                <a:moveTo>
                  <a:pt x="105508" y="0"/>
                </a:moveTo>
                <a:cubicBezTo>
                  <a:pt x="235194" y="35169"/>
                  <a:pt x="364881" y="70339"/>
                  <a:pt x="413239" y="140677"/>
                </a:cubicBezTo>
                <a:cubicBezTo>
                  <a:pt x="461597" y="211015"/>
                  <a:pt x="464527" y="366346"/>
                  <a:pt x="395654" y="422031"/>
                </a:cubicBezTo>
                <a:cubicBezTo>
                  <a:pt x="326781" y="477716"/>
                  <a:pt x="163390" y="476250"/>
                  <a:pt x="0" y="474785"/>
                </a:cubicBezTo>
              </a:path>
            </a:pathLst>
          </a:custGeom>
          <a:noFill/>
          <a:ln w="22225">
            <a:prstDash val="soli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4" name="Object 23"/>
          <p:cNvGraphicFramePr>
            <a:graphicFrameLocks noChangeAspect="1"/>
          </p:cNvGraphicFramePr>
          <p:nvPr>
            <p:extLst>
              <p:ext uri="{D42A27DB-BD31-4B8C-83A1-F6EECF244321}">
                <p14:modId xmlns:p14="http://schemas.microsoft.com/office/powerpoint/2010/main" val="632834536"/>
              </p:ext>
            </p:extLst>
          </p:nvPr>
        </p:nvGraphicFramePr>
        <p:xfrm>
          <a:off x="7977188" y="3260725"/>
          <a:ext cx="504825" cy="477838"/>
        </p:xfrm>
        <a:graphic>
          <a:graphicData uri="http://schemas.openxmlformats.org/presentationml/2006/ole">
            <mc:AlternateContent xmlns:mc="http://schemas.openxmlformats.org/markup-compatibility/2006">
              <mc:Choice xmlns:v="urn:schemas-microsoft-com:vml" Requires="v">
                <p:oleObj spid="_x0000_s46205" name="Equation" r:id="rId15" imgW="241200" imgH="228600" progId="Equation.DSMT4">
                  <p:embed/>
                </p:oleObj>
              </mc:Choice>
              <mc:Fallback>
                <p:oleObj name="Equation" r:id="rId15" imgW="241200" imgH="228600" progId="Equation.DSMT4">
                  <p:embed/>
                  <p:pic>
                    <p:nvPicPr>
                      <p:cNvPr id="15" name="Object 14"/>
                      <p:cNvPicPr/>
                      <p:nvPr/>
                    </p:nvPicPr>
                    <p:blipFill>
                      <a:blip r:embed="rId16"/>
                      <a:stretch>
                        <a:fillRect/>
                      </a:stretch>
                    </p:blipFill>
                    <p:spPr>
                      <a:xfrm>
                        <a:off x="7977188" y="3260725"/>
                        <a:ext cx="504825" cy="477838"/>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676930126"/>
              </p:ext>
            </p:extLst>
          </p:nvPr>
        </p:nvGraphicFramePr>
        <p:xfrm>
          <a:off x="7968760" y="4724400"/>
          <a:ext cx="504825" cy="477838"/>
        </p:xfrm>
        <a:graphic>
          <a:graphicData uri="http://schemas.openxmlformats.org/presentationml/2006/ole">
            <mc:AlternateContent xmlns:mc="http://schemas.openxmlformats.org/markup-compatibility/2006">
              <mc:Choice xmlns:v="urn:schemas-microsoft-com:vml" Requires="v">
                <p:oleObj spid="_x0000_s46206" name="Equation" r:id="rId17" imgW="241200" imgH="228600" progId="Equation.DSMT4">
                  <p:embed/>
                </p:oleObj>
              </mc:Choice>
              <mc:Fallback>
                <p:oleObj name="Equation" r:id="rId17" imgW="241200" imgH="228600" progId="Equation.DSMT4">
                  <p:embed/>
                  <p:pic>
                    <p:nvPicPr>
                      <p:cNvPr id="24" name="Object 23"/>
                      <p:cNvPicPr/>
                      <p:nvPr/>
                    </p:nvPicPr>
                    <p:blipFill>
                      <a:blip r:embed="rId18"/>
                      <a:stretch>
                        <a:fillRect/>
                      </a:stretch>
                    </p:blipFill>
                    <p:spPr>
                      <a:xfrm>
                        <a:off x="7968760" y="4724400"/>
                        <a:ext cx="504825" cy="477838"/>
                      </a:xfrm>
                      <a:prstGeom prst="rect">
                        <a:avLst/>
                      </a:prstGeom>
                    </p:spPr>
                  </p:pic>
                </p:oleObj>
              </mc:Fallback>
            </mc:AlternateContent>
          </a:graphicData>
        </a:graphic>
      </p:graphicFrame>
      <p:cxnSp>
        <p:nvCxnSpPr>
          <p:cNvPr id="26" name="Straight Connector 25"/>
          <p:cNvCxnSpPr/>
          <p:nvPr/>
        </p:nvCxnSpPr>
        <p:spPr>
          <a:xfrm flipH="1" flipV="1">
            <a:off x="7836785" y="3127640"/>
            <a:ext cx="0" cy="1116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aphicFrame>
        <p:nvGraphicFramePr>
          <p:cNvPr id="27" name="Object 26"/>
          <p:cNvGraphicFramePr>
            <a:graphicFrameLocks noChangeAspect="1"/>
          </p:cNvGraphicFramePr>
          <p:nvPr>
            <p:extLst>
              <p:ext uri="{D42A27DB-BD31-4B8C-83A1-F6EECF244321}">
                <p14:modId xmlns:p14="http://schemas.microsoft.com/office/powerpoint/2010/main" val="42598170"/>
              </p:ext>
            </p:extLst>
          </p:nvPr>
        </p:nvGraphicFramePr>
        <p:xfrm>
          <a:off x="7668011" y="3853389"/>
          <a:ext cx="185229" cy="256896"/>
        </p:xfrm>
        <a:graphic>
          <a:graphicData uri="http://schemas.openxmlformats.org/presentationml/2006/ole">
            <mc:AlternateContent xmlns:mc="http://schemas.openxmlformats.org/markup-compatibility/2006">
              <mc:Choice xmlns:v="urn:schemas-microsoft-com:vml" Requires="v">
                <p:oleObj spid="_x0000_s46207" name="Equation" r:id="rId19" imgW="126720" imgH="177480" progId="Equation.DSMT4">
                  <p:embed/>
                </p:oleObj>
              </mc:Choice>
              <mc:Fallback>
                <p:oleObj name="Equation" r:id="rId19" imgW="126720" imgH="177480" progId="Equation.DSMT4">
                  <p:embed/>
                  <p:pic>
                    <p:nvPicPr>
                      <p:cNvPr id="11" name="Object 10"/>
                      <p:cNvPicPr/>
                      <p:nvPr/>
                    </p:nvPicPr>
                    <p:blipFill>
                      <a:blip r:embed="rId20"/>
                      <a:stretch>
                        <a:fillRect/>
                      </a:stretch>
                    </p:blipFill>
                    <p:spPr>
                      <a:xfrm>
                        <a:off x="7668011" y="3853389"/>
                        <a:ext cx="185229" cy="256896"/>
                      </a:xfrm>
                      <a:prstGeom prst="rect">
                        <a:avLst/>
                      </a:prstGeom>
                    </p:spPr>
                  </p:pic>
                </p:oleObj>
              </mc:Fallback>
            </mc:AlternateContent>
          </a:graphicData>
        </a:graphic>
      </p:graphicFrame>
      <p:sp>
        <p:nvSpPr>
          <p:cNvPr id="28" name="Right Arrow 27"/>
          <p:cNvSpPr/>
          <p:nvPr/>
        </p:nvSpPr>
        <p:spPr>
          <a:xfrm>
            <a:off x="3352800" y="3581400"/>
            <a:ext cx="2743200" cy="1295400"/>
          </a:xfrm>
          <a:prstGeom prst="rightArrow">
            <a:avLst/>
          </a:prstGeom>
          <a:noFill/>
          <a:ln w="25400" cmpd="sng">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06797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a:t>
            </a:r>
          </a:p>
        </p:txBody>
      </p:sp>
      <p:sp>
        <p:nvSpPr>
          <p:cNvPr id="3" name="Content Placeholder 2"/>
          <p:cNvSpPr>
            <a:spLocks noGrp="1"/>
          </p:cNvSpPr>
          <p:nvPr>
            <p:ph idx="1"/>
          </p:nvPr>
        </p:nvSpPr>
        <p:spPr>
          <a:xfrm>
            <a:off x="796954" y="1600200"/>
            <a:ext cx="7852095" cy="1359015"/>
          </a:xfrm>
        </p:spPr>
        <p:txBody>
          <a:bodyPr>
            <a:normAutofit/>
          </a:bodyPr>
          <a:lstStyle/>
          <a:p>
            <a:r>
              <a:rPr lang="en-GB" dirty="0">
                <a:latin typeface="Arial" panose="020B0604020202020204" pitchFamily="34" charset="0"/>
                <a:cs typeface="Arial" panose="020B0604020202020204" pitchFamily="34" charset="0"/>
              </a:rPr>
              <a:t>So far we looked at:</a:t>
            </a:r>
          </a:p>
          <a:p>
            <a:pPr lvl="1"/>
            <a:r>
              <a:rPr lang="en-GB" dirty="0">
                <a:latin typeface="Arial" panose="020B0604020202020204" pitchFamily="34" charset="0"/>
                <a:cs typeface="Arial" panose="020B0604020202020204" pitchFamily="34" charset="0"/>
              </a:rPr>
              <a:t>Newtonian based methods (use of equilibrium equations)</a:t>
            </a:r>
          </a:p>
          <a:p>
            <a:pPr lvl="1"/>
            <a:r>
              <a:rPr lang="en-GB" dirty="0">
                <a:latin typeface="Arial" panose="020B0604020202020204" pitchFamily="34" charset="0"/>
                <a:cs typeface="Arial" panose="020B0604020202020204" pitchFamily="34" charset="0"/>
              </a:rPr>
              <a:t>Principle of Virtual Work (PVW)</a:t>
            </a:r>
          </a:p>
          <a:p>
            <a:pPr marL="456821" lvl="1" indent="0">
              <a:buNone/>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pPr/>
              <a:t>4</a:t>
            </a:fld>
            <a:endParaRPr lang="en-US" dirty="0"/>
          </a:p>
        </p:txBody>
      </p:sp>
      <p:sp>
        <p:nvSpPr>
          <p:cNvPr id="5" name="Content Placeholder 2"/>
          <p:cNvSpPr txBox="1">
            <a:spLocks/>
          </p:cNvSpPr>
          <p:nvPr/>
        </p:nvSpPr>
        <p:spPr>
          <a:xfrm>
            <a:off x="796954" y="3505200"/>
            <a:ext cx="7852095" cy="3048000"/>
          </a:xfrm>
          <a:prstGeom prst="rect">
            <a:avLst/>
          </a:prstGeom>
        </p:spPr>
        <p:txBody>
          <a:bodyPr vert="horz" lIns="181202" tIns="90601" rIns="181202" bIns="90601" rtlCol="0" anchor="t">
            <a:normAutofit/>
          </a:bodyPr>
          <a:lstStyle>
            <a:lvl1pPr marL="144075" indent="-144075" algn="l" defTabSz="230520" rtl="0" eaLnBrk="1" latinLnBrk="0" hangingPunct="1">
              <a:spcBef>
                <a:spcPct val="20000"/>
              </a:spcBef>
              <a:spcAft>
                <a:spcPts val="303"/>
              </a:spcAft>
              <a:buClr>
                <a:schemeClr val="accent1"/>
              </a:buClr>
              <a:buSzPct val="115000"/>
              <a:buFont typeface="Arial"/>
              <a:buChar char="•"/>
              <a:defRPr sz="12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1pPr>
            <a:lvl2pPr marL="374595" indent="-144075" algn="l" defTabSz="230520" rtl="0" eaLnBrk="1" latinLnBrk="0" hangingPunct="1">
              <a:spcBef>
                <a:spcPct val="20000"/>
              </a:spcBef>
              <a:spcAft>
                <a:spcPts val="303"/>
              </a:spcAft>
              <a:buClr>
                <a:schemeClr val="accent1"/>
              </a:buClr>
              <a:buSzPct val="115000"/>
              <a:buFont typeface="Arial"/>
              <a:buChar char="•"/>
              <a:defRPr sz="10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2pPr>
            <a:lvl3pPr marL="605116" indent="-144075" algn="l" defTabSz="230520" rtl="0" eaLnBrk="1" latinLnBrk="0" hangingPunct="1">
              <a:spcBef>
                <a:spcPct val="20000"/>
              </a:spcBef>
              <a:spcAft>
                <a:spcPts val="303"/>
              </a:spcAft>
              <a:buClr>
                <a:schemeClr val="accent1"/>
              </a:buClr>
              <a:buSzPct val="115000"/>
              <a:buFont typeface="Arial"/>
              <a:buChar char="•"/>
              <a:defRPr sz="8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3pPr>
            <a:lvl4pPr marL="778006" indent="-86445" algn="l" defTabSz="230520" rtl="0" eaLnBrk="1" latinLnBrk="0" hangingPunct="1">
              <a:spcBef>
                <a:spcPct val="20000"/>
              </a:spcBef>
              <a:spcAft>
                <a:spcPts val="303"/>
              </a:spcAft>
              <a:buClr>
                <a:schemeClr val="accent1"/>
              </a:buClr>
              <a:buSzPct val="115000"/>
              <a:buFont typeface="Arial"/>
              <a:buChar char="•"/>
              <a:defRPr sz="65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4pPr>
            <a:lvl5pPr marL="1008526" indent="-86445" algn="l" defTabSz="230520" rtl="0" eaLnBrk="1" latinLnBrk="0" hangingPunct="1">
              <a:spcBef>
                <a:spcPct val="20000"/>
              </a:spcBef>
              <a:spcAft>
                <a:spcPts val="303"/>
              </a:spcAft>
              <a:buClr>
                <a:schemeClr val="accent1"/>
              </a:buClr>
              <a:buSzPct val="115000"/>
              <a:buFont typeface="Arial"/>
              <a:buChar char="•"/>
              <a:defRPr sz="600" kern="1200" cap="none">
                <a:solidFill>
                  <a:schemeClr val="tx1">
                    <a:lumMod val="85000"/>
                    <a:lumOff val="15000"/>
                  </a:schemeClr>
                </a:solidFill>
                <a:effectLst/>
                <a:latin typeface="Arial" panose="020B0604020202020204" pitchFamily="34" charset="0"/>
                <a:ea typeface="+mn-ea"/>
                <a:cs typeface="Arial" panose="020B0604020202020204" pitchFamily="34" charset="0"/>
              </a:defRPr>
            </a:lvl5pPr>
            <a:lvl6pPr marL="1267861"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6pPr>
            <a:lvl7pPr marL="149838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7pPr>
            <a:lvl8pPr marL="172890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8pPr>
            <a:lvl9pPr marL="1959422" indent="-115260" algn="l" defTabSz="230520" rtl="0" eaLnBrk="1" latinLnBrk="0" hangingPunct="1">
              <a:spcBef>
                <a:spcPct val="20000"/>
              </a:spcBef>
              <a:spcAft>
                <a:spcPts val="303"/>
              </a:spcAft>
              <a:buClr>
                <a:schemeClr val="accent1"/>
              </a:buClr>
              <a:buSzPct val="115000"/>
              <a:buFont typeface="Arial"/>
              <a:buChar char="•"/>
              <a:defRPr sz="706" kern="1200" cap="none">
                <a:solidFill>
                  <a:schemeClr val="tx1">
                    <a:lumMod val="85000"/>
                    <a:lumOff val="15000"/>
                  </a:schemeClr>
                </a:solidFill>
                <a:effectLst/>
                <a:latin typeface="+mn-lt"/>
                <a:ea typeface="+mn-ea"/>
                <a:cs typeface="+mn-cs"/>
              </a:defRPr>
            </a:lvl9pPr>
          </a:lstStyle>
          <a:p>
            <a:pPr marL="456821" lvl="1" indent="0">
              <a:buNone/>
            </a:pPr>
            <a:endParaRPr lang="en-GB" sz="1982" dirty="0"/>
          </a:p>
        </p:txBody>
      </p:sp>
      <p:sp>
        <p:nvSpPr>
          <p:cNvPr id="6" name="Content Placeholder 2"/>
          <p:cNvSpPr txBox="1">
            <a:spLocks/>
          </p:cNvSpPr>
          <p:nvPr/>
        </p:nvSpPr>
        <p:spPr>
          <a:xfrm>
            <a:off x="796954" y="3200400"/>
            <a:ext cx="7852095" cy="3200400"/>
          </a:xfrm>
          <a:prstGeom prst="rect">
            <a:avLst/>
          </a:prstGeom>
        </p:spPr>
        <p:txBody>
          <a:bodyPr vert="horz">
            <a:normAutofit fontScale="85000" lnSpcReduction="20000"/>
          </a:bodyPr>
          <a:lstStyle/>
          <a:p>
            <a:pPr marL="274320" indent="-274320">
              <a:spcBef>
                <a:spcPct val="20000"/>
              </a:spcBef>
              <a:buClr>
                <a:schemeClr val="accent1"/>
              </a:buClr>
              <a:buSzPct val="85000"/>
              <a:buFont typeface="Wingdings 2"/>
              <a:buChar char=""/>
            </a:pPr>
            <a:r>
              <a:rPr lang="en-GB" sz="2800" dirty="0">
                <a:latin typeface="Arial" panose="020B0604020202020204" pitchFamily="34" charset="0"/>
                <a:cs typeface="Arial" panose="020B0604020202020204" pitchFamily="34" charset="0"/>
              </a:rPr>
              <a:t>Now we look at another powerful method called energy method (similar to PVW)</a:t>
            </a:r>
            <a:endParaRPr kumimoji="0" lang="en-GB" sz="27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548640" lvl="1" indent="-274320">
              <a:spcBef>
                <a:spcPct val="20000"/>
              </a:spcBef>
              <a:buClr>
                <a:schemeClr val="accent2"/>
              </a:buClr>
              <a:buSzPct val="70000"/>
              <a:buFont typeface="Wingdings"/>
              <a:buChar char=""/>
            </a:pPr>
            <a:r>
              <a:rPr lang="en-GB" sz="2600" dirty="0">
                <a:solidFill>
                  <a:schemeClr val="tx2"/>
                </a:solidFill>
                <a:latin typeface="Arial" panose="020B0604020202020204" pitchFamily="34" charset="0"/>
                <a:cs typeface="Arial" panose="020B0604020202020204" pitchFamily="34" charset="0"/>
              </a:rPr>
              <a:t>For some problems give exact solution</a:t>
            </a:r>
          </a:p>
          <a:p>
            <a:pPr marL="548640" lvl="1" indent="-274320">
              <a:spcBef>
                <a:spcPct val="20000"/>
              </a:spcBef>
              <a:buClr>
                <a:schemeClr val="accent2"/>
              </a:buClr>
              <a:buSzPct val="70000"/>
              <a:buFont typeface="Wingdings"/>
              <a:buChar char=""/>
            </a:pPr>
            <a:r>
              <a:rPr lang="en-GB" sz="2600" dirty="0">
                <a:solidFill>
                  <a:schemeClr val="tx2"/>
                </a:solidFill>
                <a:latin typeface="Arial" panose="020B0604020202020204" pitchFamily="34" charset="0"/>
                <a:cs typeface="Arial" panose="020B0604020202020204" pitchFamily="34" charset="0"/>
              </a:rPr>
              <a:t>For others an approximate and rapid solution can be obtained</a:t>
            </a:r>
          </a:p>
          <a:p>
            <a:pPr marL="548640" lvl="1" indent="-274320">
              <a:spcBef>
                <a:spcPct val="20000"/>
              </a:spcBef>
              <a:buClr>
                <a:schemeClr val="accent2"/>
              </a:buClr>
              <a:buSzPct val="70000"/>
              <a:buFont typeface="Wingdings"/>
              <a:buChar char=""/>
            </a:pPr>
            <a:r>
              <a:rPr lang="en-GB" sz="2600" dirty="0">
                <a:solidFill>
                  <a:schemeClr val="tx2"/>
                </a:solidFill>
                <a:latin typeface="Arial" panose="020B0604020202020204" pitchFamily="34" charset="0"/>
                <a:cs typeface="Arial" panose="020B0604020202020204" pitchFamily="34" charset="0"/>
              </a:rPr>
              <a:t>Useful for statically indeterminate structures</a:t>
            </a:r>
          </a:p>
          <a:p>
            <a:pPr marL="548640" lvl="1" indent="-274320">
              <a:spcBef>
                <a:spcPct val="20000"/>
              </a:spcBef>
              <a:buClr>
                <a:schemeClr val="accent2"/>
              </a:buClr>
              <a:buSzPct val="70000"/>
              <a:buFont typeface="Wingdings"/>
              <a:buChar char=""/>
            </a:pPr>
            <a:r>
              <a:rPr lang="en-GB" sz="2600" dirty="0">
                <a:solidFill>
                  <a:schemeClr val="tx2"/>
                </a:solidFill>
                <a:latin typeface="Arial" panose="020B0604020202020204" pitchFamily="34" charset="0"/>
                <a:cs typeface="Arial" panose="020B0604020202020204" pitchFamily="34" charset="0"/>
              </a:rPr>
              <a:t>Generally used for determining deflections in the structure</a:t>
            </a:r>
          </a:p>
          <a:p>
            <a:pPr marL="548640" lvl="1" indent="-274320">
              <a:spcBef>
                <a:spcPct val="20000"/>
              </a:spcBef>
              <a:buClr>
                <a:schemeClr val="accent2"/>
              </a:buClr>
              <a:buSzPct val="70000"/>
              <a:buFont typeface="Wingdings"/>
              <a:buChar char=""/>
            </a:pPr>
            <a:r>
              <a:rPr lang="en-GB" sz="2600" dirty="0">
                <a:solidFill>
                  <a:schemeClr val="tx2"/>
                </a:solidFill>
                <a:latin typeface="Arial" panose="020B0604020202020204" pitchFamily="34" charset="0"/>
                <a:cs typeface="Arial" panose="020B0604020202020204" pitchFamily="34" charset="0"/>
              </a:rPr>
              <a:t>For determining forces we use potential energy method (next lecture)</a:t>
            </a:r>
          </a:p>
          <a:p>
            <a:pPr marL="456821" marR="0" lvl="1" indent="0" algn="l" defTabSz="914400" rtl="0" eaLnBrk="1" fontAlgn="auto" latinLnBrk="0" hangingPunct="1">
              <a:lnSpc>
                <a:spcPct val="100000"/>
              </a:lnSpc>
              <a:spcBef>
                <a:spcPct val="20000"/>
              </a:spcBef>
              <a:spcAft>
                <a:spcPts val="0"/>
              </a:spcAft>
              <a:buClr>
                <a:schemeClr val="accent2"/>
              </a:buClr>
              <a:buSzPct val="70000"/>
              <a:buFont typeface="Wingdings"/>
              <a:buNone/>
              <a:tabLst/>
              <a:defRPr/>
            </a:pPr>
            <a:endParaRPr kumimoji="0" lang="en-GB" sz="2200" b="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26379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40</a:t>
            </a:fld>
            <a:endParaRPr lang="en-GB"/>
          </a:p>
        </p:txBody>
      </p:sp>
      <p:sp>
        <p:nvSpPr>
          <p:cNvPr id="4" name="Content Placeholder 3"/>
          <p:cNvSpPr>
            <a:spLocks noGrp="1"/>
          </p:cNvSpPr>
          <p:nvPr>
            <p:ph sz="quarter" idx="1"/>
          </p:nvPr>
        </p:nvSpPr>
        <p:spPr>
          <a:xfrm>
            <a:off x="301752" y="1527048"/>
            <a:ext cx="6530681" cy="4572000"/>
          </a:xfrm>
        </p:spPr>
        <p:txBody>
          <a:bodyPr>
            <a:normAutofit/>
          </a:bodyPr>
          <a:lstStyle/>
          <a:p>
            <a:r>
              <a:rPr lang="en-GB" sz="2000" dirty="0"/>
              <a:t>Bending moment at any given section in the shell is;</a:t>
            </a:r>
          </a:p>
          <a:p>
            <a:endParaRPr lang="en-GB" sz="2000" dirty="0"/>
          </a:p>
          <a:p>
            <a:endParaRPr lang="en-GB" sz="2000" dirty="0"/>
          </a:p>
          <a:p>
            <a:r>
              <a:rPr lang="en-GB" sz="2000" dirty="0"/>
              <a:t>The complementary energy of the system is;</a:t>
            </a:r>
          </a:p>
          <a:p>
            <a:endParaRPr lang="en-GB" sz="2000" dirty="0"/>
          </a:p>
          <a:p>
            <a:endParaRPr lang="en-GB" sz="2000" dirty="0"/>
          </a:p>
          <a:p>
            <a:endParaRPr lang="en-GB" sz="2000" dirty="0"/>
          </a:p>
          <a:p>
            <a:r>
              <a:rPr lang="en-GB" sz="2000" dirty="0"/>
              <a:t>The complementary energy is stationary meaning its differential with respect to the unknown , i.e. </a:t>
            </a:r>
            <a:r>
              <a:rPr lang="en-GB" sz="2000" i="1" dirty="0">
                <a:latin typeface="Times New Roman" panose="02020603050405020304" pitchFamily="18" charset="0"/>
                <a:cs typeface="Times New Roman" panose="02020603050405020304" pitchFamily="18" charset="0"/>
              </a:rPr>
              <a:t>M</a:t>
            </a:r>
            <a:r>
              <a:rPr lang="en-GB" sz="2000" i="1" baseline="-25000" dirty="0">
                <a:latin typeface="Times New Roman" panose="02020603050405020304" pitchFamily="18" charset="0"/>
                <a:cs typeface="Times New Roman" panose="02020603050405020304" pitchFamily="18" charset="0"/>
              </a:rPr>
              <a:t>0</a:t>
            </a:r>
            <a:r>
              <a:rPr lang="en-GB" sz="2000" dirty="0"/>
              <a:t>, is equal to zero;</a:t>
            </a:r>
          </a:p>
        </p:txBody>
      </p:sp>
      <p:cxnSp>
        <p:nvCxnSpPr>
          <p:cNvPr id="5" name="Straight Arrow Connector 4"/>
          <p:cNvCxnSpPr/>
          <p:nvPr/>
        </p:nvCxnSpPr>
        <p:spPr>
          <a:xfrm flipV="1">
            <a:off x="8050200" y="2098827"/>
            <a:ext cx="0" cy="5334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8050200" y="4972227"/>
            <a:ext cx="0" cy="5334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aphicFrame>
        <p:nvGraphicFramePr>
          <p:cNvPr id="7" name="Object 6"/>
          <p:cNvGraphicFramePr>
            <a:graphicFrameLocks noChangeAspect="1"/>
          </p:cNvGraphicFramePr>
          <p:nvPr>
            <p:extLst>
              <p:ext uri="{D42A27DB-BD31-4B8C-83A1-F6EECF244321}">
                <p14:modId xmlns:p14="http://schemas.microsoft.com/office/powerpoint/2010/main" val="4268424343"/>
              </p:ext>
            </p:extLst>
          </p:nvPr>
        </p:nvGraphicFramePr>
        <p:xfrm>
          <a:off x="8172450" y="1981200"/>
          <a:ext cx="742950" cy="371475"/>
        </p:xfrm>
        <a:graphic>
          <a:graphicData uri="http://schemas.openxmlformats.org/presentationml/2006/ole">
            <mc:AlternateContent xmlns:mc="http://schemas.openxmlformats.org/markup-compatibility/2006">
              <mc:Choice xmlns:v="urn:schemas-microsoft-com:vml" Requires="v">
                <p:oleObj spid="_x0000_s47220" name="Equation" r:id="rId3" imgW="355320" imgH="177480" progId="Equation.DSMT4">
                  <p:embed/>
                </p:oleObj>
              </mc:Choice>
              <mc:Fallback>
                <p:oleObj name="Equation" r:id="rId3" imgW="355320" imgH="177480" progId="Equation.DSMT4">
                  <p:embed/>
                  <p:pic>
                    <p:nvPicPr>
                      <p:cNvPr id="15" name="Object 14"/>
                      <p:cNvPicPr/>
                      <p:nvPr/>
                    </p:nvPicPr>
                    <p:blipFill>
                      <a:blip r:embed="rId4"/>
                      <a:stretch>
                        <a:fillRect/>
                      </a:stretch>
                    </p:blipFill>
                    <p:spPr>
                      <a:xfrm>
                        <a:off x="8172450" y="1981200"/>
                        <a:ext cx="742950" cy="3714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21487209"/>
              </p:ext>
            </p:extLst>
          </p:nvPr>
        </p:nvGraphicFramePr>
        <p:xfrm>
          <a:off x="8172450" y="5180013"/>
          <a:ext cx="742950" cy="371475"/>
        </p:xfrm>
        <a:graphic>
          <a:graphicData uri="http://schemas.openxmlformats.org/presentationml/2006/ole">
            <mc:AlternateContent xmlns:mc="http://schemas.openxmlformats.org/markup-compatibility/2006">
              <mc:Choice xmlns:v="urn:schemas-microsoft-com:vml" Requires="v">
                <p:oleObj spid="_x0000_s47221" name="Equation" r:id="rId5" imgW="355320" imgH="177480" progId="Equation.DSMT4">
                  <p:embed/>
                </p:oleObj>
              </mc:Choice>
              <mc:Fallback>
                <p:oleObj name="Equation" r:id="rId5" imgW="355320" imgH="177480" progId="Equation.DSMT4">
                  <p:embed/>
                  <p:pic>
                    <p:nvPicPr>
                      <p:cNvPr id="16" name="Object 15"/>
                      <p:cNvPicPr/>
                      <p:nvPr/>
                    </p:nvPicPr>
                    <p:blipFill>
                      <a:blip r:embed="rId6"/>
                      <a:stretch>
                        <a:fillRect/>
                      </a:stretch>
                    </p:blipFill>
                    <p:spPr>
                      <a:xfrm>
                        <a:off x="8172450" y="5180013"/>
                        <a:ext cx="742950" cy="371475"/>
                      </a:xfrm>
                      <a:prstGeom prst="rect">
                        <a:avLst/>
                      </a:prstGeom>
                    </p:spPr>
                  </p:pic>
                </p:oleObj>
              </mc:Fallback>
            </mc:AlternateContent>
          </a:graphicData>
        </a:graphic>
      </p:graphicFrame>
      <p:cxnSp>
        <p:nvCxnSpPr>
          <p:cNvPr id="9" name="Straight Connector 8"/>
          <p:cNvCxnSpPr/>
          <p:nvPr/>
        </p:nvCxnSpPr>
        <p:spPr>
          <a:xfrm flipH="1" flipV="1">
            <a:off x="7185000" y="2940075"/>
            <a:ext cx="865200" cy="862152"/>
          </a:xfrm>
          <a:prstGeom prst="line">
            <a:avLst/>
          </a:prstGeom>
          <a:ln>
            <a:prstDash val="dash"/>
          </a:ln>
        </p:spPr>
        <p:style>
          <a:lnRef idx="1">
            <a:schemeClr val="accent1"/>
          </a:lnRef>
          <a:fillRef idx="0">
            <a:schemeClr val="accent1"/>
          </a:fillRef>
          <a:effectRef idx="0">
            <a:schemeClr val="accent1"/>
          </a:effectRef>
          <a:fontRef idx="minor">
            <a:schemeClr val="tx1"/>
          </a:fontRef>
        </p:style>
      </p:cxnSp>
      <p:graphicFrame>
        <p:nvGraphicFramePr>
          <p:cNvPr id="10" name="Object 9"/>
          <p:cNvGraphicFramePr>
            <a:graphicFrameLocks noChangeAspect="1"/>
          </p:cNvGraphicFramePr>
          <p:nvPr>
            <p:extLst>
              <p:ext uri="{D42A27DB-BD31-4B8C-83A1-F6EECF244321}">
                <p14:modId xmlns:p14="http://schemas.microsoft.com/office/powerpoint/2010/main" val="1797661152"/>
              </p:ext>
            </p:extLst>
          </p:nvPr>
        </p:nvGraphicFramePr>
        <p:xfrm>
          <a:off x="7689825" y="3075140"/>
          <a:ext cx="239713" cy="265112"/>
        </p:xfrm>
        <a:graphic>
          <a:graphicData uri="http://schemas.openxmlformats.org/presentationml/2006/ole">
            <mc:AlternateContent xmlns:mc="http://schemas.openxmlformats.org/markup-compatibility/2006">
              <mc:Choice xmlns:v="urn:schemas-microsoft-com:vml" Requires="v">
                <p:oleObj spid="_x0000_s47222" name="Equation" r:id="rId7" imgW="114120" imgH="126720" progId="Equation.DSMT4">
                  <p:embed/>
                </p:oleObj>
              </mc:Choice>
              <mc:Fallback>
                <p:oleObj name="Equation" r:id="rId7" imgW="114120" imgH="126720" progId="Equation.DSMT4">
                  <p:embed/>
                  <p:pic>
                    <p:nvPicPr>
                      <p:cNvPr id="18" name="Object 17"/>
                      <p:cNvPicPr/>
                      <p:nvPr/>
                    </p:nvPicPr>
                    <p:blipFill>
                      <a:blip r:embed="rId8"/>
                      <a:stretch>
                        <a:fillRect/>
                      </a:stretch>
                    </p:blipFill>
                    <p:spPr>
                      <a:xfrm>
                        <a:off x="7689825" y="3075140"/>
                        <a:ext cx="239713" cy="265112"/>
                      </a:xfrm>
                      <a:prstGeom prst="rect">
                        <a:avLst/>
                      </a:prstGeom>
                    </p:spPr>
                  </p:pic>
                </p:oleObj>
              </mc:Fallback>
            </mc:AlternateContent>
          </a:graphicData>
        </a:graphic>
      </p:graphicFrame>
      <p:pic>
        <p:nvPicPr>
          <p:cNvPr id="11" name="Picture 10"/>
          <p:cNvPicPr>
            <a:picLocks noChangeAspect="1"/>
          </p:cNvPicPr>
          <p:nvPr/>
        </p:nvPicPr>
        <p:blipFill rotWithShape="1">
          <a:blip r:embed="rId9"/>
          <a:srcRect l="1" r="48107"/>
          <a:stretch/>
        </p:blipFill>
        <p:spPr>
          <a:xfrm>
            <a:off x="6837073" y="2632227"/>
            <a:ext cx="1240127" cy="2389839"/>
          </a:xfrm>
          <a:prstGeom prst="rect">
            <a:avLst/>
          </a:prstGeom>
        </p:spPr>
      </p:pic>
      <p:sp>
        <p:nvSpPr>
          <p:cNvPr id="12" name="Freeform 11"/>
          <p:cNvSpPr/>
          <p:nvPr/>
        </p:nvSpPr>
        <p:spPr>
          <a:xfrm>
            <a:off x="8009792" y="2400300"/>
            <a:ext cx="448580" cy="475254"/>
          </a:xfrm>
          <a:custGeom>
            <a:avLst/>
            <a:gdLst>
              <a:gd name="connsiteX0" fmla="*/ 105508 w 448580"/>
              <a:gd name="connsiteY0" fmla="*/ 0 h 475254"/>
              <a:gd name="connsiteX1" fmla="*/ 413239 w 448580"/>
              <a:gd name="connsiteY1" fmla="*/ 140677 h 475254"/>
              <a:gd name="connsiteX2" fmla="*/ 395654 w 448580"/>
              <a:gd name="connsiteY2" fmla="*/ 422031 h 475254"/>
              <a:gd name="connsiteX3" fmla="*/ 0 w 448580"/>
              <a:gd name="connsiteY3" fmla="*/ 474785 h 475254"/>
            </a:gdLst>
            <a:ahLst/>
            <a:cxnLst>
              <a:cxn ang="0">
                <a:pos x="connsiteX0" y="connsiteY0"/>
              </a:cxn>
              <a:cxn ang="0">
                <a:pos x="connsiteX1" y="connsiteY1"/>
              </a:cxn>
              <a:cxn ang="0">
                <a:pos x="connsiteX2" y="connsiteY2"/>
              </a:cxn>
              <a:cxn ang="0">
                <a:pos x="connsiteX3" y="connsiteY3"/>
              </a:cxn>
            </a:cxnLst>
            <a:rect l="l" t="t" r="r" b="b"/>
            <a:pathLst>
              <a:path w="448580" h="475254">
                <a:moveTo>
                  <a:pt x="105508" y="0"/>
                </a:moveTo>
                <a:cubicBezTo>
                  <a:pt x="235194" y="35169"/>
                  <a:pt x="364881" y="70339"/>
                  <a:pt x="413239" y="140677"/>
                </a:cubicBezTo>
                <a:cubicBezTo>
                  <a:pt x="461597" y="211015"/>
                  <a:pt x="464527" y="366346"/>
                  <a:pt x="395654" y="422031"/>
                </a:cubicBezTo>
                <a:cubicBezTo>
                  <a:pt x="326781" y="477716"/>
                  <a:pt x="163390" y="476250"/>
                  <a:pt x="0" y="474785"/>
                </a:cubicBezTo>
              </a:path>
            </a:pathLst>
          </a:custGeom>
          <a:noFill/>
          <a:ln w="22225">
            <a:prstDash val="soli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flipV="1">
            <a:off x="8059164" y="4681260"/>
            <a:ext cx="448580" cy="498753"/>
          </a:xfrm>
          <a:custGeom>
            <a:avLst/>
            <a:gdLst>
              <a:gd name="connsiteX0" fmla="*/ 105508 w 448580"/>
              <a:gd name="connsiteY0" fmla="*/ 0 h 475254"/>
              <a:gd name="connsiteX1" fmla="*/ 413239 w 448580"/>
              <a:gd name="connsiteY1" fmla="*/ 140677 h 475254"/>
              <a:gd name="connsiteX2" fmla="*/ 395654 w 448580"/>
              <a:gd name="connsiteY2" fmla="*/ 422031 h 475254"/>
              <a:gd name="connsiteX3" fmla="*/ 0 w 448580"/>
              <a:gd name="connsiteY3" fmla="*/ 474785 h 475254"/>
            </a:gdLst>
            <a:ahLst/>
            <a:cxnLst>
              <a:cxn ang="0">
                <a:pos x="connsiteX0" y="connsiteY0"/>
              </a:cxn>
              <a:cxn ang="0">
                <a:pos x="connsiteX1" y="connsiteY1"/>
              </a:cxn>
              <a:cxn ang="0">
                <a:pos x="connsiteX2" y="connsiteY2"/>
              </a:cxn>
              <a:cxn ang="0">
                <a:pos x="connsiteX3" y="connsiteY3"/>
              </a:cxn>
            </a:cxnLst>
            <a:rect l="l" t="t" r="r" b="b"/>
            <a:pathLst>
              <a:path w="448580" h="475254">
                <a:moveTo>
                  <a:pt x="105508" y="0"/>
                </a:moveTo>
                <a:cubicBezTo>
                  <a:pt x="235194" y="35169"/>
                  <a:pt x="364881" y="70339"/>
                  <a:pt x="413239" y="140677"/>
                </a:cubicBezTo>
                <a:cubicBezTo>
                  <a:pt x="461597" y="211015"/>
                  <a:pt x="464527" y="366346"/>
                  <a:pt x="395654" y="422031"/>
                </a:cubicBezTo>
                <a:cubicBezTo>
                  <a:pt x="326781" y="477716"/>
                  <a:pt x="163390" y="476250"/>
                  <a:pt x="0" y="474785"/>
                </a:cubicBezTo>
              </a:path>
            </a:pathLst>
          </a:custGeom>
          <a:noFill/>
          <a:ln w="22225">
            <a:prstDash val="soli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4" name="Object 13"/>
          <p:cNvGraphicFramePr>
            <a:graphicFrameLocks noChangeAspect="1"/>
          </p:cNvGraphicFramePr>
          <p:nvPr>
            <p:extLst>
              <p:ext uri="{D42A27DB-BD31-4B8C-83A1-F6EECF244321}">
                <p14:modId xmlns:p14="http://schemas.microsoft.com/office/powerpoint/2010/main" val="3254402311"/>
              </p:ext>
            </p:extLst>
          </p:nvPr>
        </p:nvGraphicFramePr>
        <p:xfrm>
          <a:off x="8205788" y="2803525"/>
          <a:ext cx="504825" cy="477838"/>
        </p:xfrm>
        <a:graphic>
          <a:graphicData uri="http://schemas.openxmlformats.org/presentationml/2006/ole">
            <mc:AlternateContent xmlns:mc="http://schemas.openxmlformats.org/markup-compatibility/2006">
              <mc:Choice xmlns:v="urn:schemas-microsoft-com:vml" Requires="v">
                <p:oleObj spid="_x0000_s47223" name="Equation" r:id="rId10" imgW="241200" imgH="228600" progId="Equation.DSMT4">
                  <p:embed/>
                </p:oleObj>
              </mc:Choice>
              <mc:Fallback>
                <p:oleObj name="Equation" r:id="rId10" imgW="241200" imgH="228600" progId="Equation.DSMT4">
                  <p:embed/>
                  <p:pic>
                    <p:nvPicPr>
                      <p:cNvPr id="24" name="Object 23"/>
                      <p:cNvPicPr/>
                      <p:nvPr/>
                    </p:nvPicPr>
                    <p:blipFill>
                      <a:blip r:embed="rId11"/>
                      <a:stretch>
                        <a:fillRect/>
                      </a:stretch>
                    </p:blipFill>
                    <p:spPr>
                      <a:xfrm>
                        <a:off x="8205788" y="2803525"/>
                        <a:ext cx="504825" cy="477838"/>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838801012"/>
              </p:ext>
            </p:extLst>
          </p:nvPr>
        </p:nvGraphicFramePr>
        <p:xfrm>
          <a:off x="8197360" y="4267200"/>
          <a:ext cx="504825" cy="477838"/>
        </p:xfrm>
        <a:graphic>
          <a:graphicData uri="http://schemas.openxmlformats.org/presentationml/2006/ole">
            <mc:AlternateContent xmlns:mc="http://schemas.openxmlformats.org/markup-compatibility/2006">
              <mc:Choice xmlns:v="urn:schemas-microsoft-com:vml" Requires="v">
                <p:oleObj spid="_x0000_s47224" name="Equation" r:id="rId12" imgW="241200" imgH="228600" progId="Equation.DSMT4">
                  <p:embed/>
                </p:oleObj>
              </mc:Choice>
              <mc:Fallback>
                <p:oleObj name="Equation" r:id="rId12" imgW="241200" imgH="228600" progId="Equation.DSMT4">
                  <p:embed/>
                  <p:pic>
                    <p:nvPicPr>
                      <p:cNvPr id="25" name="Object 24"/>
                      <p:cNvPicPr/>
                      <p:nvPr/>
                    </p:nvPicPr>
                    <p:blipFill>
                      <a:blip r:embed="rId13"/>
                      <a:stretch>
                        <a:fillRect/>
                      </a:stretch>
                    </p:blipFill>
                    <p:spPr>
                      <a:xfrm>
                        <a:off x="8197360" y="4267200"/>
                        <a:ext cx="504825" cy="477838"/>
                      </a:xfrm>
                      <a:prstGeom prst="rect">
                        <a:avLst/>
                      </a:prstGeom>
                    </p:spPr>
                  </p:pic>
                </p:oleObj>
              </mc:Fallback>
            </mc:AlternateContent>
          </a:graphicData>
        </a:graphic>
      </p:graphicFrame>
      <p:cxnSp>
        <p:nvCxnSpPr>
          <p:cNvPr id="16" name="Straight Connector 15"/>
          <p:cNvCxnSpPr/>
          <p:nvPr/>
        </p:nvCxnSpPr>
        <p:spPr>
          <a:xfrm flipH="1" flipV="1">
            <a:off x="8065385" y="2670440"/>
            <a:ext cx="0" cy="1116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aphicFrame>
        <p:nvGraphicFramePr>
          <p:cNvPr id="17" name="Object 16"/>
          <p:cNvGraphicFramePr>
            <a:graphicFrameLocks noChangeAspect="1"/>
          </p:cNvGraphicFramePr>
          <p:nvPr>
            <p:extLst>
              <p:ext uri="{D42A27DB-BD31-4B8C-83A1-F6EECF244321}">
                <p14:modId xmlns:p14="http://schemas.microsoft.com/office/powerpoint/2010/main" val="3351176128"/>
              </p:ext>
            </p:extLst>
          </p:nvPr>
        </p:nvGraphicFramePr>
        <p:xfrm>
          <a:off x="7896611" y="3396189"/>
          <a:ext cx="185229" cy="256896"/>
        </p:xfrm>
        <a:graphic>
          <a:graphicData uri="http://schemas.openxmlformats.org/presentationml/2006/ole">
            <mc:AlternateContent xmlns:mc="http://schemas.openxmlformats.org/markup-compatibility/2006">
              <mc:Choice xmlns:v="urn:schemas-microsoft-com:vml" Requires="v">
                <p:oleObj spid="_x0000_s47225" name="Equation" r:id="rId14" imgW="126720" imgH="177480" progId="Equation.DSMT4">
                  <p:embed/>
                </p:oleObj>
              </mc:Choice>
              <mc:Fallback>
                <p:oleObj name="Equation" r:id="rId14" imgW="126720" imgH="177480" progId="Equation.DSMT4">
                  <p:embed/>
                  <p:pic>
                    <p:nvPicPr>
                      <p:cNvPr id="27" name="Object 26"/>
                      <p:cNvPicPr/>
                      <p:nvPr/>
                    </p:nvPicPr>
                    <p:blipFill>
                      <a:blip r:embed="rId15"/>
                      <a:stretch>
                        <a:fillRect/>
                      </a:stretch>
                    </p:blipFill>
                    <p:spPr>
                      <a:xfrm>
                        <a:off x="7896611" y="3396189"/>
                        <a:ext cx="185229" cy="256896"/>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565159688"/>
              </p:ext>
            </p:extLst>
          </p:nvPr>
        </p:nvGraphicFramePr>
        <p:xfrm>
          <a:off x="685800" y="1981200"/>
          <a:ext cx="2091345" cy="661548"/>
        </p:xfrm>
        <a:graphic>
          <a:graphicData uri="http://schemas.openxmlformats.org/presentationml/2006/ole">
            <mc:AlternateContent xmlns:mc="http://schemas.openxmlformats.org/markup-compatibility/2006">
              <mc:Choice xmlns:v="urn:schemas-microsoft-com:vml" Requires="v">
                <p:oleObj spid="_x0000_s47226" name="Equation" r:id="rId16" imgW="1244520" imgH="393480" progId="Equation.DSMT4">
                  <p:embed/>
                </p:oleObj>
              </mc:Choice>
              <mc:Fallback>
                <p:oleObj name="Equation" r:id="rId16" imgW="1244520" imgH="393480" progId="Equation.DSMT4">
                  <p:embed/>
                  <p:pic>
                    <p:nvPicPr>
                      <p:cNvPr id="0" name=""/>
                      <p:cNvPicPr/>
                      <p:nvPr/>
                    </p:nvPicPr>
                    <p:blipFill>
                      <a:blip r:embed="rId17"/>
                      <a:stretch>
                        <a:fillRect/>
                      </a:stretch>
                    </p:blipFill>
                    <p:spPr>
                      <a:xfrm>
                        <a:off x="685800" y="1981200"/>
                        <a:ext cx="2091345" cy="661548"/>
                      </a:xfrm>
                      <a:prstGeom prst="rect">
                        <a:avLst/>
                      </a:prstGeom>
                    </p:spPr>
                  </p:pic>
                </p:oleObj>
              </mc:Fallback>
            </mc:AlternateContent>
          </a:graphicData>
        </a:graphic>
      </p:graphicFrame>
      <p:sp>
        <p:nvSpPr>
          <p:cNvPr id="19" name="Freeform 18"/>
          <p:cNvSpPr/>
          <p:nvPr/>
        </p:nvSpPr>
        <p:spPr>
          <a:xfrm rot="19862364" flipH="1">
            <a:off x="7057362" y="2657241"/>
            <a:ext cx="403839" cy="475254"/>
          </a:xfrm>
          <a:custGeom>
            <a:avLst/>
            <a:gdLst>
              <a:gd name="connsiteX0" fmla="*/ 105508 w 448580"/>
              <a:gd name="connsiteY0" fmla="*/ 0 h 475254"/>
              <a:gd name="connsiteX1" fmla="*/ 413239 w 448580"/>
              <a:gd name="connsiteY1" fmla="*/ 140677 h 475254"/>
              <a:gd name="connsiteX2" fmla="*/ 395654 w 448580"/>
              <a:gd name="connsiteY2" fmla="*/ 422031 h 475254"/>
              <a:gd name="connsiteX3" fmla="*/ 0 w 448580"/>
              <a:gd name="connsiteY3" fmla="*/ 474785 h 475254"/>
            </a:gdLst>
            <a:ahLst/>
            <a:cxnLst>
              <a:cxn ang="0">
                <a:pos x="connsiteX0" y="connsiteY0"/>
              </a:cxn>
              <a:cxn ang="0">
                <a:pos x="connsiteX1" y="connsiteY1"/>
              </a:cxn>
              <a:cxn ang="0">
                <a:pos x="connsiteX2" y="connsiteY2"/>
              </a:cxn>
              <a:cxn ang="0">
                <a:pos x="connsiteX3" y="connsiteY3"/>
              </a:cxn>
            </a:cxnLst>
            <a:rect l="l" t="t" r="r" b="b"/>
            <a:pathLst>
              <a:path w="448580" h="475254">
                <a:moveTo>
                  <a:pt x="105508" y="0"/>
                </a:moveTo>
                <a:cubicBezTo>
                  <a:pt x="235194" y="35169"/>
                  <a:pt x="364881" y="70339"/>
                  <a:pt x="413239" y="140677"/>
                </a:cubicBezTo>
                <a:cubicBezTo>
                  <a:pt x="461597" y="211015"/>
                  <a:pt x="464527" y="366346"/>
                  <a:pt x="395654" y="422031"/>
                </a:cubicBezTo>
                <a:cubicBezTo>
                  <a:pt x="326781" y="477716"/>
                  <a:pt x="163390" y="476250"/>
                  <a:pt x="0" y="474785"/>
                </a:cubicBezTo>
              </a:path>
            </a:pathLst>
          </a:custGeom>
          <a:noFill/>
          <a:ln w="22225">
            <a:solidFill>
              <a:srgbClr val="7030A0"/>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0" name="Object 19"/>
          <p:cNvGraphicFramePr>
            <a:graphicFrameLocks noChangeAspect="1"/>
          </p:cNvGraphicFramePr>
          <p:nvPr>
            <p:extLst>
              <p:ext uri="{D42A27DB-BD31-4B8C-83A1-F6EECF244321}">
                <p14:modId xmlns:p14="http://schemas.microsoft.com/office/powerpoint/2010/main" val="3749497303"/>
              </p:ext>
            </p:extLst>
          </p:nvPr>
        </p:nvGraphicFramePr>
        <p:xfrm>
          <a:off x="6705600" y="2667000"/>
          <a:ext cx="423862" cy="344487"/>
        </p:xfrm>
        <a:graphic>
          <a:graphicData uri="http://schemas.openxmlformats.org/presentationml/2006/ole">
            <mc:AlternateContent xmlns:mc="http://schemas.openxmlformats.org/markup-compatibility/2006">
              <mc:Choice xmlns:v="urn:schemas-microsoft-com:vml" Requires="v">
                <p:oleObj spid="_x0000_s47227" name="Equation" r:id="rId18" imgW="203040" imgH="164880" progId="Equation.DSMT4">
                  <p:embed/>
                </p:oleObj>
              </mc:Choice>
              <mc:Fallback>
                <p:oleObj name="Equation" r:id="rId18" imgW="203040" imgH="164880" progId="Equation.DSMT4">
                  <p:embed/>
                  <p:pic>
                    <p:nvPicPr>
                      <p:cNvPr id="14" name="Object 13"/>
                      <p:cNvPicPr/>
                      <p:nvPr/>
                    </p:nvPicPr>
                    <p:blipFill>
                      <a:blip r:embed="rId19"/>
                      <a:stretch>
                        <a:fillRect/>
                      </a:stretch>
                    </p:blipFill>
                    <p:spPr>
                      <a:xfrm>
                        <a:off x="6705600" y="2667000"/>
                        <a:ext cx="423862" cy="344487"/>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193592230"/>
              </p:ext>
            </p:extLst>
          </p:nvPr>
        </p:nvGraphicFramePr>
        <p:xfrm>
          <a:off x="678114" y="3104867"/>
          <a:ext cx="4654551" cy="854075"/>
        </p:xfrm>
        <a:graphic>
          <a:graphicData uri="http://schemas.openxmlformats.org/presentationml/2006/ole">
            <mc:AlternateContent xmlns:mc="http://schemas.openxmlformats.org/markup-compatibility/2006">
              <mc:Choice xmlns:v="urn:schemas-microsoft-com:vml" Requires="v">
                <p:oleObj spid="_x0000_s47228" name="Equation" r:id="rId20" imgW="2768400" imgH="507960" progId="Equation.DSMT4">
                  <p:embed/>
                </p:oleObj>
              </mc:Choice>
              <mc:Fallback>
                <p:oleObj name="Equation" r:id="rId20" imgW="2768400" imgH="507960" progId="Equation.DSMT4">
                  <p:embed/>
                  <p:pic>
                    <p:nvPicPr>
                      <p:cNvPr id="18" name="Object 17"/>
                      <p:cNvPicPr/>
                      <p:nvPr/>
                    </p:nvPicPr>
                    <p:blipFill>
                      <a:blip r:embed="rId21"/>
                      <a:stretch>
                        <a:fillRect/>
                      </a:stretch>
                    </p:blipFill>
                    <p:spPr>
                      <a:xfrm>
                        <a:off x="678114" y="3104867"/>
                        <a:ext cx="4654551" cy="854075"/>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608547524"/>
              </p:ext>
            </p:extLst>
          </p:nvPr>
        </p:nvGraphicFramePr>
        <p:xfrm>
          <a:off x="556398" y="5238927"/>
          <a:ext cx="6021388" cy="788987"/>
        </p:xfrm>
        <a:graphic>
          <a:graphicData uri="http://schemas.openxmlformats.org/presentationml/2006/ole">
            <mc:AlternateContent xmlns:mc="http://schemas.openxmlformats.org/markup-compatibility/2006">
              <mc:Choice xmlns:v="urn:schemas-microsoft-com:vml" Requires="v">
                <p:oleObj spid="_x0000_s47229" name="Equation" r:id="rId22" imgW="3581280" imgH="469800" progId="Equation.DSMT4">
                  <p:embed/>
                </p:oleObj>
              </mc:Choice>
              <mc:Fallback>
                <p:oleObj name="Equation" r:id="rId22" imgW="3581280" imgH="469800" progId="Equation.DSMT4">
                  <p:embed/>
                  <p:pic>
                    <p:nvPicPr>
                      <p:cNvPr id="21" name="Object 20"/>
                      <p:cNvPicPr/>
                      <p:nvPr/>
                    </p:nvPicPr>
                    <p:blipFill>
                      <a:blip r:embed="rId23"/>
                      <a:stretch>
                        <a:fillRect/>
                      </a:stretch>
                    </p:blipFill>
                    <p:spPr>
                      <a:xfrm>
                        <a:off x="556398" y="5238927"/>
                        <a:ext cx="6021388" cy="788987"/>
                      </a:xfrm>
                      <a:prstGeom prst="rect">
                        <a:avLst/>
                      </a:prstGeom>
                    </p:spPr>
                  </p:pic>
                </p:oleObj>
              </mc:Fallback>
            </mc:AlternateContent>
          </a:graphicData>
        </a:graphic>
      </p:graphicFrame>
    </p:spTree>
    <p:extLst>
      <p:ext uri="{BB962C8B-B14F-4D97-AF65-F5344CB8AC3E}">
        <p14:creationId xmlns:p14="http://schemas.microsoft.com/office/powerpoint/2010/main" val="37052815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Tutorial 1</a:t>
            </a:r>
          </a:p>
        </p:txBody>
      </p:sp>
      <p:sp>
        <p:nvSpPr>
          <p:cNvPr id="3" name="Content Placeholder 2"/>
          <p:cNvSpPr>
            <a:spLocks noGrp="1"/>
          </p:cNvSpPr>
          <p:nvPr>
            <p:ph sz="quarter" idx="1"/>
          </p:nvPr>
        </p:nvSpPr>
        <p:spPr>
          <a:xfrm>
            <a:off x="301752" y="1475267"/>
            <a:ext cx="8503920" cy="4572000"/>
          </a:xfrm>
        </p:spPr>
        <p:txBody>
          <a:bodyPr>
            <a:normAutofit/>
          </a:bodyPr>
          <a:lstStyle/>
          <a:p>
            <a:r>
              <a:rPr lang="en-US" dirty="0"/>
              <a:t>For the beam and loading shown, determine the deflection at point </a:t>
            </a:r>
            <a:r>
              <a:rPr lang="en-US" i="1" dirty="0">
                <a:latin typeface="Times New Roman" panose="02020603050405020304" pitchFamily="18" charset="0"/>
                <a:cs typeface="Times New Roman" panose="02020603050405020304" pitchFamily="18" charset="0"/>
              </a:rPr>
              <a:t>D</a:t>
            </a:r>
            <a:r>
              <a:rPr lang="en-US" dirty="0"/>
              <a:t>. Use </a:t>
            </a:r>
            <a:r>
              <a:rPr lang="en-GB" i="1" dirty="0">
                <a:latin typeface="Times New Roman" panose="02020603050405020304" pitchFamily="18" charset="0"/>
                <a:cs typeface="Times New Roman" panose="02020603050405020304" pitchFamily="18" charset="0"/>
              </a:rPr>
              <a:t>E </a:t>
            </a:r>
            <a:r>
              <a:rPr lang="en-GB" dirty="0">
                <a:latin typeface="Times New Roman" panose="02020603050405020304" pitchFamily="18" charset="0"/>
                <a:cs typeface="Times New Roman" panose="02020603050405020304" pitchFamily="18" charset="0"/>
              </a:rPr>
              <a:t>= 29 x 10</a:t>
            </a:r>
            <a:r>
              <a:rPr lang="en-GB" baseline="30000" dirty="0">
                <a:latin typeface="Times New Roman" panose="02020603050405020304" pitchFamily="18" charset="0"/>
                <a:cs typeface="Times New Roman" panose="02020603050405020304" pitchFamily="18" charset="0"/>
              </a:rPr>
              <a:t>6</a:t>
            </a:r>
            <a:r>
              <a:rPr lang="en-GB" dirty="0">
                <a:latin typeface="Times New Roman" panose="02020603050405020304" pitchFamily="18" charset="0"/>
                <a:cs typeface="Times New Roman" panose="02020603050405020304" pitchFamily="18" charset="0"/>
              </a:rPr>
              <a:t> psi</a:t>
            </a:r>
            <a:r>
              <a:rPr lang="en-GB" dirty="0"/>
              <a:t>.</a:t>
            </a:r>
          </a:p>
        </p:txBody>
      </p:sp>
      <p:pic>
        <p:nvPicPr>
          <p:cNvPr id="5" name="Picture 4"/>
          <p:cNvPicPr>
            <a:picLocks noChangeAspect="1"/>
          </p:cNvPicPr>
          <p:nvPr/>
        </p:nvPicPr>
        <p:blipFill>
          <a:blip r:embed="rId2" cstate="print"/>
          <a:stretch>
            <a:fillRect/>
          </a:stretch>
        </p:blipFill>
        <p:spPr>
          <a:xfrm>
            <a:off x="2057400" y="2743200"/>
            <a:ext cx="4892416" cy="3200400"/>
          </a:xfrm>
          <a:prstGeom prst="rect">
            <a:avLst/>
          </a:prstGeom>
        </p:spPr>
      </p:pic>
      <p:sp>
        <p:nvSpPr>
          <p:cNvPr id="6" name="Slide Number Placeholder 5"/>
          <p:cNvSpPr>
            <a:spLocks noGrp="1"/>
          </p:cNvSpPr>
          <p:nvPr>
            <p:ph type="sldNum" sz="quarter" idx="12"/>
          </p:nvPr>
        </p:nvSpPr>
        <p:spPr/>
        <p:txBody>
          <a:bodyPr/>
          <a:lstStyle/>
          <a:p>
            <a:fld id="{46AA747D-AE3D-4D5D-8B12-85F07A6732DE}" type="slidenum">
              <a:rPr lang="en-GB" smtClean="0"/>
              <a:pPr/>
              <a:t>41</a:t>
            </a:fld>
            <a:endParaRPr lang="en-GB"/>
          </a:p>
        </p:txBody>
      </p:sp>
    </p:spTree>
    <p:extLst>
      <p:ext uri="{BB962C8B-B14F-4D97-AF65-F5344CB8AC3E}">
        <p14:creationId xmlns:p14="http://schemas.microsoft.com/office/powerpoint/2010/main" val="7228127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Tutorial 2</a:t>
            </a:r>
          </a:p>
        </p:txBody>
      </p:sp>
      <p:sp>
        <p:nvSpPr>
          <p:cNvPr id="3" name="Content Placeholder 2"/>
          <p:cNvSpPr>
            <a:spLocks noGrp="1"/>
          </p:cNvSpPr>
          <p:nvPr>
            <p:ph sz="quarter" idx="1"/>
          </p:nvPr>
        </p:nvSpPr>
        <p:spPr/>
        <p:txBody>
          <a:bodyPr/>
          <a:lstStyle/>
          <a:p>
            <a:r>
              <a:rPr lang="en-US" dirty="0"/>
              <a:t>For the uniform beam and loading shown, determine the reactions at the </a:t>
            </a:r>
            <a:r>
              <a:rPr lang="en-GB" dirty="0"/>
              <a:t>supports.</a:t>
            </a:r>
          </a:p>
        </p:txBody>
      </p:sp>
      <p:pic>
        <p:nvPicPr>
          <p:cNvPr id="4" name="Picture 3"/>
          <p:cNvPicPr>
            <a:picLocks noChangeAspect="1"/>
          </p:cNvPicPr>
          <p:nvPr/>
        </p:nvPicPr>
        <p:blipFill>
          <a:blip r:embed="rId3" cstate="print"/>
          <a:stretch>
            <a:fillRect/>
          </a:stretch>
        </p:blipFill>
        <p:spPr>
          <a:xfrm>
            <a:off x="1981200" y="2743200"/>
            <a:ext cx="5171703" cy="2971800"/>
          </a:xfrm>
          <a:prstGeom prst="rect">
            <a:avLst/>
          </a:prstGeom>
        </p:spPr>
      </p:pic>
      <p:sp>
        <p:nvSpPr>
          <p:cNvPr id="5" name="Slide Number Placeholder 4"/>
          <p:cNvSpPr>
            <a:spLocks noGrp="1"/>
          </p:cNvSpPr>
          <p:nvPr>
            <p:ph type="sldNum" sz="quarter" idx="12"/>
          </p:nvPr>
        </p:nvSpPr>
        <p:spPr/>
        <p:txBody>
          <a:bodyPr/>
          <a:lstStyle/>
          <a:p>
            <a:fld id="{46AA747D-AE3D-4D5D-8B12-85F07A6732DE}" type="slidenum">
              <a:rPr lang="en-GB" smtClean="0"/>
              <a:pPr/>
              <a:t>42</a:t>
            </a:fld>
            <a:endParaRPr lang="en-GB"/>
          </a:p>
        </p:txBody>
      </p:sp>
    </p:spTree>
    <p:extLst>
      <p:ext uri="{BB962C8B-B14F-4D97-AF65-F5344CB8AC3E}">
        <p14:creationId xmlns:p14="http://schemas.microsoft.com/office/powerpoint/2010/main" val="212713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Tutorial 3</a:t>
            </a:r>
          </a:p>
        </p:txBody>
      </p:sp>
      <p:sp>
        <p:nvSpPr>
          <p:cNvPr id="3" name="Content Placeholder 2"/>
          <p:cNvSpPr>
            <a:spLocks noGrp="1"/>
          </p:cNvSpPr>
          <p:nvPr>
            <p:ph sz="quarter" idx="1"/>
          </p:nvPr>
        </p:nvSpPr>
        <p:spPr/>
        <p:txBody>
          <a:bodyPr>
            <a:normAutofit/>
          </a:bodyPr>
          <a:lstStyle/>
          <a:p>
            <a:r>
              <a:rPr lang="en-US" dirty="0"/>
              <a:t>A horizontal beam is of uniform material throughout but has a second moment of area of </a:t>
            </a:r>
            <a:r>
              <a:rPr lang="en-US" i="1" dirty="0"/>
              <a:t>I </a:t>
            </a:r>
            <a:r>
              <a:rPr lang="en-US" dirty="0"/>
              <a:t>for the central half of the span </a:t>
            </a:r>
            <a:r>
              <a:rPr lang="en-US" i="1" dirty="0"/>
              <a:t>L </a:t>
            </a:r>
            <a:r>
              <a:rPr lang="en-US" dirty="0"/>
              <a:t>and </a:t>
            </a:r>
            <a:r>
              <a:rPr lang="en-US" i="1" dirty="0"/>
              <a:t>I</a:t>
            </a:r>
            <a:r>
              <a:rPr lang="en-US" dirty="0"/>
              <a:t>/2 for each section in both outer quarters of the span. The beam carries a single central </a:t>
            </a:r>
            <a:r>
              <a:rPr lang="en-GB" dirty="0"/>
              <a:t>concentrated load </a:t>
            </a:r>
            <a:r>
              <a:rPr lang="en-GB" i="1" dirty="0"/>
              <a:t>P</a:t>
            </a:r>
            <a:r>
              <a:rPr lang="en-GB" dirty="0"/>
              <a:t>.</a:t>
            </a:r>
          </a:p>
          <a:p>
            <a:pPr lvl="1"/>
            <a:r>
              <a:rPr lang="en-US" dirty="0"/>
              <a:t>Derive a formula for the central deflection of the beam, due to </a:t>
            </a:r>
            <a:r>
              <a:rPr lang="en-US" i="1" dirty="0"/>
              <a:t>P</a:t>
            </a:r>
            <a:r>
              <a:rPr lang="en-US" dirty="0"/>
              <a:t>, when simply supported at each end of the </a:t>
            </a:r>
            <a:r>
              <a:rPr lang="en-GB" dirty="0"/>
              <a:t>span.</a:t>
            </a:r>
          </a:p>
          <a:p>
            <a:pPr lvl="1"/>
            <a:r>
              <a:rPr lang="en-US" b="1" dirty="0"/>
              <a:t> </a:t>
            </a:r>
            <a:r>
              <a:rPr lang="en-US" dirty="0"/>
              <a:t>If both ends of the span are </a:t>
            </a:r>
            <a:r>
              <a:rPr lang="en-US" dirty="0" err="1"/>
              <a:t>encastré</a:t>
            </a:r>
            <a:r>
              <a:rPr lang="en-US" dirty="0"/>
              <a:t>, determine the magnitude of the fixed end moments.</a:t>
            </a:r>
            <a:endParaRPr lang="en-GB" dirty="0"/>
          </a:p>
        </p:txBody>
      </p:sp>
      <p:sp>
        <p:nvSpPr>
          <p:cNvPr id="4" name="Slide Number Placeholder 3"/>
          <p:cNvSpPr>
            <a:spLocks noGrp="1"/>
          </p:cNvSpPr>
          <p:nvPr>
            <p:ph type="sldNum" sz="quarter" idx="12"/>
          </p:nvPr>
        </p:nvSpPr>
        <p:spPr/>
        <p:txBody>
          <a:bodyPr/>
          <a:lstStyle/>
          <a:p>
            <a:fld id="{46AA747D-AE3D-4D5D-8B12-85F07A6732DE}" type="slidenum">
              <a:rPr lang="en-GB" smtClean="0"/>
              <a:pPr/>
              <a:t>43</a:t>
            </a:fld>
            <a:endParaRPr lang="en-GB"/>
          </a:p>
        </p:txBody>
      </p:sp>
    </p:spTree>
    <p:extLst>
      <p:ext uri="{BB962C8B-B14F-4D97-AF65-F5344CB8AC3E}">
        <p14:creationId xmlns:p14="http://schemas.microsoft.com/office/powerpoint/2010/main" val="40858577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Tutorial 4</a:t>
            </a:r>
          </a:p>
        </p:txBody>
      </p:sp>
      <p:sp>
        <p:nvSpPr>
          <p:cNvPr id="3" name="Slide Number Placeholder 2"/>
          <p:cNvSpPr>
            <a:spLocks noGrp="1"/>
          </p:cNvSpPr>
          <p:nvPr>
            <p:ph type="sldNum" sz="quarter" idx="12"/>
          </p:nvPr>
        </p:nvSpPr>
        <p:spPr/>
        <p:txBody>
          <a:bodyPr/>
          <a:lstStyle/>
          <a:p>
            <a:fld id="{46AA747D-AE3D-4D5D-8B12-85F07A6732DE}" type="slidenum">
              <a:rPr lang="en-GB" smtClean="0"/>
              <a:pPr/>
              <a:t>44</a:t>
            </a:fld>
            <a:endParaRPr lang="en-GB"/>
          </a:p>
        </p:txBody>
      </p:sp>
      <p:sp>
        <p:nvSpPr>
          <p:cNvPr id="4" name="Content Placeholder 3"/>
          <p:cNvSpPr>
            <a:spLocks noGrp="1"/>
          </p:cNvSpPr>
          <p:nvPr>
            <p:ph sz="quarter" idx="1"/>
          </p:nvPr>
        </p:nvSpPr>
        <p:spPr>
          <a:xfrm>
            <a:off x="316992" y="1514087"/>
            <a:ext cx="8503920" cy="4572000"/>
          </a:xfrm>
        </p:spPr>
        <p:txBody>
          <a:bodyPr/>
          <a:lstStyle/>
          <a:p>
            <a:r>
              <a:rPr lang="en-GB" dirty="0"/>
              <a:t>Determine the vertical deflection at point </a:t>
            </a:r>
            <a:r>
              <a:rPr lang="en-GB" i="1" dirty="0">
                <a:latin typeface="Times New Roman" panose="02020603050405020304" pitchFamily="18" charset="0"/>
                <a:cs typeface="Times New Roman" panose="02020603050405020304" pitchFamily="18" charset="0"/>
              </a:rPr>
              <a:t>B</a:t>
            </a:r>
            <a:r>
              <a:rPr lang="en-GB" dirty="0"/>
              <a:t> as the result of load </a:t>
            </a:r>
            <a:r>
              <a:rPr lang="en-GB" i="1" dirty="0">
                <a:latin typeface="Times New Roman" panose="02020603050405020304" pitchFamily="18" charset="0"/>
                <a:cs typeface="Times New Roman" panose="02020603050405020304" pitchFamily="18" charset="0"/>
              </a:rPr>
              <a:t>P</a:t>
            </a:r>
            <a:r>
              <a:rPr lang="en-GB" dirty="0"/>
              <a:t>. </a:t>
            </a:r>
          </a:p>
          <a:p>
            <a:pPr marL="0" indent="0">
              <a:buNone/>
            </a:pPr>
            <a:r>
              <a:rPr lang="en-GB" dirty="0"/>
              <a:t>(</a:t>
            </a:r>
            <a:r>
              <a:rPr lang="en-GB" i="1" dirty="0">
                <a:latin typeface="Times New Roman" panose="02020603050405020304" pitchFamily="18" charset="0"/>
                <a:cs typeface="Times New Roman" panose="02020603050405020304" pitchFamily="18" charset="0"/>
              </a:rPr>
              <a:t>EA</a:t>
            </a:r>
            <a:r>
              <a:rPr lang="en-GB" dirty="0"/>
              <a:t> is constant for all members)</a:t>
            </a:r>
          </a:p>
        </p:txBody>
      </p:sp>
      <p:sp>
        <p:nvSpPr>
          <p:cNvPr id="6" name="Isosceles Triangle 5"/>
          <p:cNvSpPr/>
          <p:nvPr/>
        </p:nvSpPr>
        <p:spPr>
          <a:xfrm>
            <a:off x="5232400" y="2971800"/>
            <a:ext cx="3048000" cy="2438400"/>
          </a:xfrm>
          <a:prstGeom prst="triangle">
            <a:avLst/>
          </a:prstGeom>
          <a:noFill/>
          <a:ln w="254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a:stCxn id="6" idx="0"/>
            <a:endCxn id="6" idx="3"/>
          </p:cNvCxnSpPr>
          <p:nvPr/>
        </p:nvCxnSpPr>
        <p:spPr>
          <a:xfrm>
            <a:off x="6756400" y="2971800"/>
            <a:ext cx="0" cy="24384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Isosceles Triangle 8"/>
          <p:cNvSpPr/>
          <p:nvPr/>
        </p:nvSpPr>
        <p:spPr>
          <a:xfrm>
            <a:off x="5003800" y="5410200"/>
            <a:ext cx="457200" cy="381000"/>
          </a:xfrm>
          <a:prstGeom prst="triangl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8051800" y="5410200"/>
            <a:ext cx="381000" cy="381000"/>
          </a:xfrm>
          <a:prstGeom prst="ellipse">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p:cNvCxnSpPr/>
          <p:nvPr/>
        </p:nvCxnSpPr>
        <p:spPr>
          <a:xfrm>
            <a:off x="5156200" y="5943600"/>
            <a:ext cx="3124200" cy="0"/>
          </a:xfrm>
          <a:prstGeom prst="straightConnector1">
            <a:avLst/>
          </a:prstGeom>
          <a:ln>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7401400" y="4155600"/>
            <a:ext cx="2520000" cy="0"/>
          </a:xfrm>
          <a:prstGeom prst="straightConnector1">
            <a:avLst/>
          </a:prstGeom>
          <a:ln>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3517077511"/>
              </p:ext>
            </p:extLst>
          </p:nvPr>
        </p:nvGraphicFramePr>
        <p:xfrm>
          <a:off x="8661400" y="3962400"/>
          <a:ext cx="254000" cy="304800"/>
        </p:xfrm>
        <a:graphic>
          <a:graphicData uri="http://schemas.openxmlformats.org/presentationml/2006/ole">
            <mc:AlternateContent xmlns:mc="http://schemas.openxmlformats.org/markup-compatibility/2006">
              <mc:Choice xmlns:v="urn:schemas-microsoft-com:vml" Requires="v">
                <p:oleObj spid="_x0000_s42226" name="Equation" r:id="rId3" imgW="126720" imgH="152280" progId="Equation.DSMT4">
                  <p:embed/>
                </p:oleObj>
              </mc:Choice>
              <mc:Fallback>
                <p:oleObj name="Equation" r:id="rId3" imgW="126720" imgH="152280" progId="Equation.DSMT4">
                  <p:embed/>
                  <p:pic>
                    <p:nvPicPr>
                      <p:cNvPr id="0" name=""/>
                      <p:cNvPicPr/>
                      <p:nvPr/>
                    </p:nvPicPr>
                    <p:blipFill>
                      <a:blip r:embed="rId4"/>
                      <a:stretch>
                        <a:fillRect/>
                      </a:stretch>
                    </p:blipFill>
                    <p:spPr>
                      <a:xfrm>
                        <a:off x="8661400" y="3962400"/>
                        <a:ext cx="254000" cy="30480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158277512"/>
              </p:ext>
            </p:extLst>
          </p:nvPr>
        </p:nvGraphicFramePr>
        <p:xfrm>
          <a:off x="6527800" y="6019800"/>
          <a:ext cx="406400" cy="304800"/>
        </p:xfrm>
        <a:graphic>
          <a:graphicData uri="http://schemas.openxmlformats.org/presentationml/2006/ole">
            <mc:AlternateContent xmlns:mc="http://schemas.openxmlformats.org/markup-compatibility/2006">
              <mc:Choice xmlns:v="urn:schemas-microsoft-com:vml" Requires="v">
                <p:oleObj spid="_x0000_s42227" name="Equation" r:id="rId5" imgW="203040" imgH="152280" progId="Equation.DSMT4">
                  <p:embed/>
                </p:oleObj>
              </mc:Choice>
              <mc:Fallback>
                <p:oleObj name="Equation" r:id="rId5" imgW="203040" imgH="152280" progId="Equation.DSMT4">
                  <p:embed/>
                  <p:pic>
                    <p:nvPicPr>
                      <p:cNvPr id="15" name="Object 14"/>
                      <p:cNvPicPr/>
                      <p:nvPr/>
                    </p:nvPicPr>
                    <p:blipFill>
                      <a:blip r:embed="rId6"/>
                      <a:stretch>
                        <a:fillRect/>
                      </a:stretch>
                    </p:blipFill>
                    <p:spPr>
                      <a:xfrm>
                        <a:off x="6527800" y="6019800"/>
                        <a:ext cx="406400" cy="30480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380194780"/>
              </p:ext>
            </p:extLst>
          </p:nvPr>
        </p:nvGraphicFramePr>
        <p:xfrm>
          <a:off x="6502400" y="3124200"/>
          <a:ext cx="279400" cy="304800"/>
        </p:xfrm>
        <a:graphic>
          <a:graphicData uri="http://schemas.openxmlformats.org/presentationml/2006/ole">
            <mc:AlternateContent xmlns:mc="http://schemas.openxmlformats.org/markup-compatibility/2006">
              <mc:Choice xmlns:v="urn:schemas-microsoft-com:vml" Requires="v">
                <p:oleObj spid="_x0000_s42228" name="Equation" r:id="rId7" imgW="139680" imgH="152280" progId="Equation.DSMT4">
                  <p:embed/>
                </p:oleObj>
              </mc:Choice>
              <mc:Fallback>
                <p:oleObj name="Equation" r:id="rId7" imgW="139680" imgH="152280" progId="Equation.DSMT4">
                  <p:embed/>
                  <p:pic>
                    <p:nvPicPr>
                      <p:cNvPr id="16" name="Object 15"/>
                      <p:cNvPicPr/>
                      <p:nvPr/>
                    </p:nvPicPr>
                    <p:blipFill>
                      <a:blip r:embed="rId8"/>
                      <a:stretch>
                        <a:fillRect/>
                      </a:stretch>
                    </p:blipFill>
                    <p:spPr>
                      <a:xfrm>
                        <a:off x="6502400" y="3124200"/>
                        <a:ext cx="279400" cy="30480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867989932"/>
              </p:ext>
            </p:extLst>
          </p:nvPr>
        </p:nvGraphicFramePr>
        <p:xfrm>
          <a:off x="6451600" y="5029200"/>
          <a:ext cx="279400" cy="304800"/>
        </p:xfrm>
        <a:graphic>
          <a:graphicData uri="http://schemas.openxmlformats.org/presentationml/2006/ole">
            <mc:AlternateContent xmlns:mc="http://schemas.openxmlformats.org/markup-compatibility/2006">
              <mc:Choice xmlns:v="urn:schemas-microsoft-com:vml" Requires="v">
                <p:oleObj spid="_x0000_s42229" name="Equation" r:id="rId9" imgW="139680" imgH="152280" progId="Equation.DSMT4">
                  <p:embed/>
                </p:oleObj>
              </mc:Choice>
              <mc:Fallback>
                <p:oleObj name="Equation" r:id="rId9" imgW="139680" imgH="152280" progId="Equation.DSMT4">
                  <p:embed/>
                  <p:pic>
                    <p:nvPicPr>
                      <p:cNvPr id="17" name="Object 16"/>
                      <p:cNvPicPr/>
                      <p:nvPr/>
                    </p:nvPicPr>
                    <p:blipFill>
                      <a:blip r:embed="rId10"/>
                      <a:stretch>
                        <a:fillRect/>
                      </a:stretch>
                    </p:blipFill>
                    <p:spPr>
                      <a:xfrm>
                        <a:off x="6451600" y="5029200"/>
                        <a:ext cx="279400" cy="304800"/>
                      </a:xfrm>
                      <a:prstGeom prst="rect">
                        <a:avLst/>
                      </a:prstGeom>
                    </p:spPr>
                  </p:pic>
                </p:oleObj>
              </mc:Fallback>
            </mc:AlternateContent>
          </a:graphicData>
        </a:graphic>
      </p:graphicFrame>
      <p:cxnSp>
        <p:nvCxnSpPr>
          <p:cNvPr id="20" name="Straight Arrow Connector 19"/>
          <p:cNvCxnSpPr/>
          <p:nvPr/>
        </p:nvCxnSpPr>
        <p:spPr>
          <a:xfrm>
            <a:off x="6750270" y="2133600"/>
            <a:ext cx="0" cy="76200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1" name="Object 20"/>
          <p:cNvGraphicFramePr>
            <a:graphicFrameLocks noChangeAspect="1"/>
          </p:cNvGraphicFramePr>
          <p:nvPr>
            <p:extLst>
              <p:ext uri="{D42A27DB-BD31-4B8C-83A1-F6EECF244321}">
                <p14:modId xmlns:p14="http://schemas.microsoft.com/office/powerpoint/2010/main" val="2554437264"/>
              </p:ext>
            </p:extLst>
          </p:nvPr>
        </p:nvGraphicFramePr>
        <p:xfrm>
          <a:off x="6400800" y="2286000"/>
          <a:ext cx="279400" cy="304800"/>
        </p:xfrm>
        <a:graphic>
          <a:graphicData uri="http://schemas.openxmlformats.org/presentationml/2006/ole">
            <mc:AlternateContent xmlns:mc="http://schemas.openxmlformats.org/markup-compatibility/2006">
              <mc:Choice xmlns:v="urn:schemas-microsoft-com:vml" Requires="v">
                <p:oleObj spid="_x0000_s42230" name="Equation" r:id="rId11" imgW="139680" imgH="152280" progId="Equation.DSMT4">
                  <p:embed/>
                </p:oleObj>
              </mc:Choice>
              <mc:Fallback>
                <p:oleObj name="Equation" r:id="rId11" imgW="139680" imgH="152280" progId="Equation.DSMT4">
                  <p:embed/>
                  <p:pic>
                    <p:nvPicPr>
                      <p:cNvPr id="18" name="Object 17"/>
                      <p:cNvPicPr/>
                      <p:nvPr/>
                    </p:nvPicPr>
                    <p:blipFill>
                      <a:blip r:embed="rId12"/>
                      <a:stretch>
                        <a:fillRect/>
                      </a:stretch>
                    </p:blipFill>
                    <p:spPr>
                      <a:xfrm>
                        <a:off x="6400800" y="2286000"/>
                        <a:ext cx="279400" cy="304800"/>
                      </a:xfrm>
                      <a:prstGeom prst="rect">
                        <a:avLst/>
                      </a:prstGeom>
                    </p:spPr>
                  </p:pic>
                </p:oleObj>
              </mc:Fallback>
            </mc:AlternateContent>
          </a:graphicData>
        </a:graphic>
      </p:graphicFrame>
    </p:spTree>
    <p:extLst>
      <p:ext uri="{BB962C8B-B14F-4D97-AF65-F5344CB8AC3E}">
        <p14:creationId xmlns:p14="http://schemas.microsoft.com/office/powerpoint/2010/main" val="41025223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Tutorial 5</a:t>
            </a:r>
          </a:p>
        </p:txBody>
      </p:sp>
      <p:sp>
        <p:nvSpPr>
          <p:cNvPr id="3" name="Content Placeholder 2"/>
          <p:cNvSpPr>
            <a:spLocks noGrp="1"/>
          </p:cNvSpPr>
          <p:nvPr>
            <p:ph sz="quarter" idx="1"/>
          </p:nvPr>
        </p:nvSpPr>
        <p:spPr>
          <a:xfrm>
            <a:off x="228600" y="1527048"/>
            <a:ext cx="8766048" cy="4572000"/>
          </a:xfrm>
        </p:spPr>
        <p:txBody>
          <a:bodyPr/>
          <a:lstStyle/>
          <a:p>
            <a:r>
              <a:rPr lang="en-US" dirty="0"/>
              <a:t>For the truss and loading shown below determine the vertical </a:t>
            </a:r>
            <a:r>
              <a:rPr lang="en-GB" dirty="0"/>
              <a:t>deflection of joint </a:t>
            </a:r>
            <a:r>
              <a:rPr lang="en-GB" i="1" dirty="0"/>
              <a:t>C</a:t>
            </a:r>
            <a:r>
              <a:rPr lang="en-GB" dirty="0"/>
              <a:t>.</a:t>
            </a:r>
          </a:p>
        </p:txBody>
      </p:sp>
      <p:pic>
        <p:nvPicPr>
          <p:cNvPr id="5" name="Picture 4"/>
          <p:cNvPicPr>
            <a:picLocks noChangeAspect="1"/>
          </p:cNvPicPr>
          <p:nvPr/>
        </p:nvPicPr>
        <p:blipFill>
          <a:blip r:embed="rId2" cstate="print"/>
          <a:stretch>
            <a:fillRect/>
          </a:stretch>
        </p:blipFill>
        <p:spPr>
          <a:xfrm>
            <a:off x="2230671" y="2514600"/>
            <a:ext cx="4761905" cy="3704762"/>
          </a:xfrm>
          <a:prstGeom prst="rect">
            <a:avLst/>
          </a:prstGeom>
        </p:spPr>
      </p:pic>
      <p:sp>
        <p:nvSpPr>
          <p:cNvPr id="6" name="Slide Number Placeholder 5"/>
          <p:cNvSpPr>
            <a:spLocks noGrp="1"/>
          </p:cNvSpPr>
          <p:nvPr>
            <p:ph type="sldNum" sz="quarter" idx="12"/>
          </p:nvPr>
        </p:nvSpPr>
        <p:spPr/>
        <p:txBody>
          <a:bodyPr/>
          <a:lstStyle/>
          <a:p>
            <a:fld id="{46AA747D-AE3D-4D5D-8B12-85F07A6732DE}" type="slidenum">
              <a:rPr lang="en-GB" smtClean="0"/>
              <a:pPr/>
              <a:t>45</a:t>
            </a:fld>
            <a:endParaRPr lang="en-GB"/>
          </a:p>
        </p:txBody>
      </p:sp>
    </p:spTree>
    <p:extLst>
      <p:ext uri="{BB962C8B-B14F-4D97-AF65-F5344CB8AC3E}">
        <p14:creationId xmlns:p14="http://schemas.microsoft.com/office/powerpoint/2010/main" val="1840233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534400" cy="758952"/>
          </a:xfrm>
        </p:spPr>
        <p:txBody>
          <a:bodyPr>
            <a:normAutofit fontScale="90000"/>
          </a:bodyPr>
          <a:lstStyle/>
          <a:p>
            <a:r>
              <a:rPr lang="en-GB" dirty="0"/>
              <a:t>Strain energy &amp; complimentary energy (stress energy)</a:t>
            </a:r>
          </a:p>
        </p:txBody>
      </p:sp>
      <p:pic>
        <p:nvPicPr>
          <p:cNvPr id="1026" name="Picture 2"/>
          <p:cNvPicPr>
            <a:picLocks noChangeAspect="1" noChangeArrowheads="1"/>
          </p:cNvPicPr>
          <p:nvPr/>
        </p:nvPicPr>
        <p:blipFill>
          <a:blip r:embed="rId3" cstate="print"/>
          <a:srcRect l="4662" t="6853"/>
          <a:stretch>
            <a:fillRect/>
          </a:stretch>
        </p:blipFill>
        <p:spPr bwMode="auto">
          <a:xfrm>
            <a:off x="1371600" y="2531706"/>
            <a:ext cx="6233160" cy="3107094"/>
          </a:xfrm>
          <a:prstGeom prst="rect">
            <a:avLst/>
          </a:prstGeom>
          <a:noFill/>
          <a:ln w="9525">
            <a:noFill/>
            <a:miter lim="800000"/>
            <a:headEnd/>
            <a:tailEnd/>
          </a:ln>
        </p:spPr>
      </p:pic>
      <p:sp>
        <p:nvSpPr>
          <p:cNvPr id="11" name="Line Callout 2 10"/>
          <p:cNvSpPr/>
          <p:nvPr/>
        </p:nvSpPr>
        <p:spPr>
          <a:xfrm>
            <a:off x="1600200" y="1752600"/>
            <a:ext cx="2438400" cy="685800"/>
          </a:xfrm>
          <a:prstGeom prst="borderCallout2">
            <a:avLst>
              <a:gd name="adj1" fmla="val 50818"/>
              <a:gd name="adj2" fmla="val -2637"/>
              <a:gd name="adj3" fmla="val 180776"/>
              <a:gd name="adj4" fmla="val -53692"/>
              <a:gd name="adj5" fmla="val 498998"/>
              <a:gd name="adj6" fmla="val 4124"/>
            </a:avLst>
          </a:prstGeom>
          <a:solidFill>
            <a:schemeClr val="accent1">
              <a:alpha val="54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rPr>
              <a:t>Steadily increasing load </a:t>
            </a:r>
            <a:r>
              <a:rPr lang="en-GB" sz="1500" i="1" dirty="0">
                <a:solidFill>
                  <a:schemeClr val="tx1"/>
                </a:solidFill>
              </a:rPr>
              <a:t>P</a:t>
            </a:r>
            <a:r>
              <a:rPr lang="en-GB" sz="1500" dirty="0">
                <a:solidFill>
                  <a:schemeClr val="tx1"/>
                </a:solidFill>
              </a:rPr>
              <a:t> causes deflection and hence work is generated</a:t>
            </a:r>
            <a:endParaRPr lang="en-GB" sz="1500" dirty="0"/>
          </a:p>
        </p:txBody>
      </p:sp>
      <p:sp>
        <p:nvSpPr>
          <p:cNvPr id="12" name="Line Callout 2 11"/>
          <p:cNvSpPr/>
          <p:nvPr/>
        </p:nvSpPr>
        <p:spPr>
          <a:xfrm>
            <a:off x="4800600" y="1752600"/>
            <a:ext cx="2438400" cy="685800"/>
          </a:xfrm>
          <a:prstGeom prst="borderCallout2">
            <a:avLst>
              <a:gd name="adj1" fmla="val 50818"/>
              <a:gd name="adj2" fmla="val -2637"/>
              <a:gd name="adj3" fmla="val 50819"/>
              <a:gd name="adj4" fmla="val -18091"/>
              <a:gd name="adj5" fmla="val 48365"/>
              <a:gd name="adj6" fmla="val -32426"/>
            </a:avLst>
          </a:prstGeom>
          <a:solidFill>
            <a:srgbClr val="FFC000">
              <a:alpha val="54000"/>
            </a:srgb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rPr>
              <a:t>Work is stored as strain energy in the member</a:t>
            </a:r>
            <a:endParaRPr lang="en-GB" sz="1500" dirty="0"/>
          </a:p>
        </p:txBody>
      </p:sp>
      <p:graphicFrame>
        <p:nvGraphicFramePr>
          <p:cNvPr id="13" name="Object 12"/>
          <p:cNvGraphicFramePr>
            <a:graphicFrameLocks noChangeAspect="1"/>
          </p:cNvGraphicFramePr>
          <p:nvPr/>
        </p:nvGraphicFramePr>
        <p:xfrm>
          <a:off x="6324600" y="4419600"/>
          <a:ext cx="1066800" cy="794870"/>
        </p:xfrm>
        <a:graphic>
          <a:graphicData uri="http://schemas.openxmlformats.org/presentationml/2006/ole">
            <mc:AlternateContent xmlns:mc="http://schemas.openxmlformats.org/markup-compatibility/2006">
              <mc:Choice xmlns:v="urn:schemas-microsoft-com:vml" Requires="v">
                <p:oleObj spid="_x0000_s1267" name="Equation" r:id="rId4" imgW="647419" imgH="482391" progId="Equation.3">
                  <p:embed/>
                </p:oleObj>
              </mc:Choice>
              <mc:Fallback>
                <p:oleObj name="Equation" r:id="rId4" imgW="647419" imgH="482391" progId="Equation.3">
                  <p:embed/>
                  <p:pic>
                    <p:nvPicPr>
                      <p:cNvPr id="0" name="Picture 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4419600"/>
                        <a:ext cx="1066800" cy="794870"/>
                      </a:xfrm>
                      <a:prstGeom prst="rect">
                        <a:avLst/>
                      </a:prstGeom>
                      <a:solidFill>
                        <a:srgbClr val="FFFF00"/>
                      </a:solidFill>
                      <a:ln w="3175">
                        <a:solidFill>
                          <a:schemeClr val="tx1"/>
                        </a:solidFill>
                        <a:miter lim="800000"/>
                        <a:headEnd/>
                        <a:tailEnd/>
                      </a:ln>
                    </p:spPr>
                  </p:pic>
                </p:oleObj>
              </mc:Fallback>
            </mc:AlternateContent>
          </a:graphicData>
        </a:graphic>
      </p:graphicFrame>
      <p:graphicFrame>
        <p:nvGraphicFramePr>
          <p:cNvPr id="1028" name="Object 4"/>
          <p:cNvGraphicFramePr>
            <a:graphicFrameLocks noChangeAspect="1"/>
          </p:cNvGraphicFramePr>
          <p:nvPr/>
        </p:nvGraphicFramePr>
        <p:xfrm>
          <a:off x="6172200" y="2895600"/>
          <a:ext cx="1066800" cy="795338"/>
        </p:xfrm>
        <a:graphic>
          <a:graphicData uri="http://schemas.openxmlformats.org/presentationml/2006/ole">
            <mc:AlternateContent xmlns:mc="http://schemas.openxmlformats.org/markup-compatibility/2006">
              <mc:Choice xmlns:v="urn:schemas-microsoft-com:vml" Requires="v">
                <p:oleObj spid="_x0000_s1268" name="Equation" r:id="rId6" imgW="647419" imgH="482391" progId="Equation.3">
                  <p:embed/>
                </p:oleObj>
              </mc:Choice>
              <mc:Fallback>
                <p:oleObj name="Equation" r:id="rId6" imgW="647419" imgH="482391" progId="Equation.3">
                  <p:embed/>
                  <p:pic>
                    <p:nvPicPr>
                      <p:cNvPr id="0" name="Picture 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2895600"/>
                        <a:ext cx="1066800" cy="795338"/>
                      </a:xfrm>
                      <a:prstGeom prst="rect">
                        <a:avLst/>
                      </a:prstGeom>
                      <a:solidFill>
                        <a:srgbClr val="FFFF00"/>
                      </a:solidFill>
                      <a:ln w="3175">
                        <a:solidFill>
                          <a:schemeClr val="tx1"/>
                        </a:solidFill>
                        <a:miter lim="800000"/>
                        <a:headEnd/>
                        <a:tailEnd/>
                      </a:ln>
                    </p:spPr>
                  </p:pic>
                </p:oleObj>
              </mc:Fallback>
            </mc:AlternateContent>
          </a:graphicData>
        </a:graphic>
      </p:graphicFrame>
      <p:sp>
        <p:nvSpPr>
          <p:cNvPr id="15" name="Line Callout 2 14"/>
          <p:cNvSpPr/>
          <p:nvPr/>
        </p:nvSpPr>
        <p:spPr>
          <a:xfrm>
            <a:off x="7578525" y="2743200"/>
            <a:ext cx="1341700" cy="1941650"/>
          </a:xfrm>
          <a:prstGeom prst="borderCallout2">
            <a:avLst>
              <a:gd name="adj1" fmla="val 50818"/>
              <a:gd name="adj2" fmla="val -2637"/>
              <a:gd name="adj3" fmla="val 50819"/>
              <a:gd name="adj4" fmla="val -18091"/>
              <a:gd name="adj5" fmla="val 38592"/>
              <a:gd name="adj6" fmla="val -46667"/>
            </a:avLst>
          </a:prstGeom>
          <a:solidFill>
            <a:srgbClr val="92D050">
              <a:alpha val="54000"/>
            </a:srgb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dirty="0">
                <a:solidFill>
                  <a:schemeClr val="tx1"/>
                </a:solidFill>
              </a:rPr>
              <a:t>Defined by </a:t>
            </a:r>
            <a:r>
              <a:rPr lang="en-GB" sz="1500" dirty="0" err="1">
                <a:solidFill>
                  <a:schemeClr val="tx1"/>
                </a:solidFill>
              </a:rPr>
              <a:t>Engesser</a:t>
            </a:r>
            <a:r>
              <a:rPr lang="en-GB" sz="1500" dirty="0">
                <a:solidFill>
                  <a:schemeClr val="tx1"/>
                </a:solidFill>
              </a:rPr>
              <a:t> (1889). It has no physical meaning and is just for mathematical convenience</a:t>
            </a:r>
            <a:endParaRPr lang="en-GB" sz="1500" dirty="0"/>
          </a:p>
        </p:txBody>
      </p:sp>
      <p:sp>
        <p:nvSpPr>
          <p:cNvPr id="3" name="Slide Number Placeholder 2"/>
          <p:cNvSpPr>
            <a:spLocks noGrp="1"/>
          </p:cNvSpPr>
          <p:nvPr>
            <p:ph type="sldNum" sz="quarter" idx="12"/>
          </p:nvPr>
        </p:nvSpPr>
        <p:spPr/>
        <p:txBody>
          <a:bodyPr/>
          <a:lstStyle/>
          <a:p>
            <a:fld id="{46AA747D-AE3D-4D5D-8B12-85F07A6732DE}" type="slidenum">
              <a:rPr lang="en-GB" smtClean="0"/>
              <a:pPr/>
              <a:t>5</a:t>
            </a:fld>
            <a:endParaRPr lang="en-GB"/>
          </a:p>
        </p:txBody>
      </p:sp>
      <p:sp>
        <p:nvSpPr>
          <p:cNvPr id="10" name="Rectangular Callout 9"/>
          <p:cNvSpPr/>
          <p:nvPr/>
        </p:nvSpPr>
        <p:spPr>
          <a:xfrm>
            <a:off x="7437700" y="1371600"/>
            <a:ext cx="1524000" cy="838200"/>
          </a:xfrm>
          <a:prstGeom prst="wedgeRectCallout">
            <a:avLst>
              <a:gd name="adj1" fmla="val -71213"/>
              <a:gd name="adj2" fmla="val 19415"/>
            </a:avLst>
          </a:prstGeom>
          <a:solidFill>
            <a:srgbClr val="00B0F0">
              <a:alpha val="30000"/>
            </a:srgb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rPr>
              <a:t>Conservation of energy</a:t>
            </a:r>
          </a:p>
        </p:txBody>
      </p:sp>
      <p:sp>
        <p:nvSpPr>
          <p:cNvPr id="14" name="Rectangular Callout 13"/>
          <p:cNvSpPr/>
          <p:nvPr/>
        </p:nvSpPr>
        <p:spPr>
          <a:xfrm>
            <a:off x="7315200" y="5334000"/>
            <a:ext cx="1524000" cy="838200"/>
          </a:xfrm>
          <a:prstGeom prst="wedgeRectCallout">
            <a:avLst>
              <a:gd name="adj1" fmla="val -90200"/>
              <a:gd name="adj2" fmla="val -73105"/>
            </a:avLst>
          </a:prstGeom>
          <a:solidFill>
            <a:srgbClr val="00B0F0">
              <a:alpha val="30000"/>
            </a:srgb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rPr>
              <a:t>Strain energy produced by load </a:t>
            </a:r>
            <a:r>
              <a:rPr lang="en-GB" sz="1500" i="1" dirty="0">
                <a:solidFill>
                  <a:schemeClr val="tx1"/>
                </a:solidFill>
              </a:rPr>
              <a:t>P</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0"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Reminder </a:t>
            </a:r>
          </a:p>
        </p:txBody>
      </p:sp>
      <p:sp>
        <p:nvSpPr>
          <p:cNvPr id="3" name="Slide Number Placeholder 2"/>
          <p:cNvSpPr>
            <a:spLocks noGrp="1"/>
          </p:cNvSpPr>
          <p:nvPr>
            <p:ph type="sldNum" sz="quarter" idx="12"/>
          </p:nvPr>
        </p:nvSpPr>
        <p:spPr/>
        <p:txBody>
          <a:bodyPr/>
          <a:lstStyle/>
          <a:p>
            <a:fld id="{46AA747D-AE3D-4D5D-8B12-85F07A6732DE}" type="slidenum">
              <a:rPr lang="en-GB" smtClean="0"/>
              <a:pPr/>
              <a:t>6</a:t>
            </a:fld>
            <a:endParaRPr lang="en-GB"/>
          </a:p>
        </p:txBody>
      </p:sp>
      <p:graphicFrame>
        <p:nvGraphicFramePr>
          <p:cNvPr id="38914" name="Object 2"/>
          <p:cNvGraphicFramePr>
            <a:graphicFrameLocks noChangeAspect="1"/>
          </p:cNvGraphicFramePr>
          <p:nvPr/>
        </p:nvGraphicFramePr>
        <p:xfrm>
          <a:off x="643731" y="1752600"/>
          <a:ext cx="1379538" cy="787400"/>
        </p:xfrm>
        <a:graphic>
          <a:graphicData uri="http://schemas.openxmlformats.org/presentationml/2006/ole">
            <mc:AlternateContent xmlns:mc="http://schemas.openxmlformats.org/markup-compatibility/2006">
              <mc:Choice xmlns:v="urn:schemas-microsoft-com:vml" Requires="v">
                <p:oleObj spid="_x0000_s39454" name="Equation" r:id="rId3" imgW="838080" imgH="482400" progId="Equation.3">
                  <p:embed/>
                </p:oleObj>
              </mc:Choice>
              <mc:Fallback>
                <p:oleObj name="Equation" r:id="rId3" imgW="838080" imgH="482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731" y="1752600"/>
                        <a:ext cx="1379538" cy="787400"/>
                      </a:xfrm>
                      <a:prstGeom prst="rect">
                        <a:avLst/>
                      </a:prstGeom>
                      <a:solidFill>
                        <a:srgbClr val="FFFF00"/>
                      </a:solidFill>
                      <a:ln w="3175">
                        <a:solidFill>
                          <a:schemeClr val="tx1"/>
                        </a:solidFill>
                        <a:miter lim="800000"/>
                        <a:headEnd/>
                        <a:tailEnd/>
                      </a:ln>
                    </p:spPr>
                  </p:pic>
                </p:oleObj>
              </mc:Fallback>
            </mc:AlternateContent>
          </a:graphicData>
        </a:graphic>
      </p:graphicFrame>
      <p:graphicFrame>
        <p:nvGraphicFramePr>
          <p:cNvPr id="38915" name="Object 3"/>
          <p:cNvGraphicFramePr>
            <a:graphicFrameLocks noChangeAspect="1"/>
          </p:cNvGraphicFramePr>
          <p:nvPr/>
        </p:nvGraphicFramePr>
        <p:xfrm>
          <a:off x="642938" y="3505200"/>
          <a:ext cx="1381125" cy="787400"/>
        </p:xfrm>
        <a:graphic>
          <a:graphicData uri="http://schemas.openxmlformats.org/presentationml/2006/ole">
            <mc:AlternateContent xmlns:mc="http://schemas.openxmlformats.org/markup-compatibility/2006">
              <mc:Choice xmlns:v="urn:schemas-microsoft-com:vml" Requires="v">
                <p:oleObj spid="_x0000_s39455" name="Equation" r:id="rId5" imgW="838080" imgH="482400" progId="Equation.3">
                  <p:embed/>
                </p:oleObj>
              </mc:Choice>
              <mc:Fallback>
                <p:oleObj name="Equation" r:id="rId5" imgW="838080" imgH="482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938" y="3505200"/>
                        <a:ext cx="1381125" cy="787400"/>
                      </a:xfrm>
                      <a:prstGeom prst="rect">
                        <a:avLst/>
                      </a:prstGeom>
                      <a:solidFill>
                        <a:srgbClr val="FFFF00"/>
                      </a:solidFill>
                      <a:ln w="3175">
                        <a:solidFill>
                          <a:schemeClr val="tx1"/>
                        </a:solidFill>
                        <a:miter lim="800000"/>
                        <a:headEnd/>
                        <a:tailEnd/>
                      </a:ln>
                    </p:spPr>
                  </p:pic>
                </p:oleObj>
              </mc:Fallback>
            </mc:AlternateContent>
          </a:graphicData>
        </a:graphic>
      </p:graphicFrame>
      <p:graphicFrame>
        <p:nvGraphicFramePr>
          <p:cNvPr id="38916" name="Object 4"/>
          <p:cNvGraphicFramePr>
            <a:graphicFrameLocks noChangeAspect="1"/>
          </p:cNvGraphicFramePr>
          <p:nvPr/>
        </p:nvGraphicFramePr>
        <p:xfrm>
          <a:off x="2568972" y="1980407"/>
          <a:ext cx="1379538" cy="331787"/>
        </p:xfrm>
        <a:graphic>
          <a:graphicData uri="http://schemas.openxmlformats.org/presentationml/2006/ole">
            <mc:AlternateContent xmlns:mc="http://schemas.openxmlformats.org/markup-compatibility/2006">
              <mc:Choice xmlns:v="urn:schemas-microsoft-com:vml" Requires="v">
                <p:oleObj spid="_x0000_s39456" name="Equation" r:id="rId7" imgW="838080" imgH="203040" progId="Equation.3">
                  <p:embed/>
                </p:oleObj>
              </mc:Choice>
              <mc:Fallback>
                <p:oleObj name="Equation" r:id="rId7" imgW="838080" imgH="2030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8972" y="1980407"/>
                        <a:ext cx="1379538" cy="33178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00"/>
                            </a:solidFill>
                          </a14:hiddenFill>
                        </a:ext>
                      </a:extLst>
                    </p:spPr>
                  </p:pic>
                </p:oleObj>
              </mc:Fallback>
            </mc:AlternateContent>
          </a:graphicData>
        </a:graphic>
      </p:graphicFrame>
      <p:graphicFrame>
        <p:nvGraphicFramePr>
          <p:cNvPr id="38917" name="Object 5"/>
          <p:cNvGraphicFramePr>
            <a:graphicFrameLocks noChangeAspect="1"/>
          </p:cNvGraphicFramePr>
          <p:nvPr/>
        </p:nvGraphicFramePr>
        <p:xfrm>
          <a:off x="4560887" y="1804194"/>
          <a:ext cx="877888" cy="684212"/>
        </p:xfrm>
        <a:graphic>
          <a:graphicData uri="http://schemas.openxmlformats.org/presentationml/2006/ole">
            <mc:AlternateContent xmlns:mc="http://schemas.openxmlformats.org/markup-compatibility/2006">
              <mc:Choice xmlns:v="urn:schemas-microsoft-com:vml" Requires="v">
                <p:oleObj spid="_x0000_s39457" name="Equation" r:id="rId9" imgW="533160" imgH="419040" progId="Equation.3">
                  <p:embed/>
                </p:oleObj>
              </mc:Choice>
              <mc:Fallback>
                <p:oleObj name="Equation" r:id="rId9" imgW="533160" imgH="4190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60887" y="1804194"/>
                        <a:ext cx="877888" cy="68421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00"/>
                            </a:solidFill>
                          </a14:hiddenFill>
                        </a:ext>
                      </a:extLst>
                    </p:spPr>
                  </p:pic>
                </p:oleObj>
              </mc:Fallback>
            </mc:AlternateContent>
          </a:graphicData>
        </a:graphic>
      </p:graphicFrame>
      <p:graphicFrame>
        <p:nvGraphicFramePr>
          <p:cNvPr id="38918" name="Object 6"/>
          <p:cNvGraphicFramePr>
            <a:graphicFrameLocks noChangeAspect="1"/>
          </p:cNvGraphicFramePr>
          <p:nvPr/>
        </p:nvGraphicFramePr>
        <p:xfrm>
          <a:off x="2580085" y="3733006"/>
          <a:ext cx="1357312" cy="331788"/>
        </p:xfrm>
        <a:graphic>
          <a:graphicData uri="http://schemas.openxmlformats.org/presentationml/2006/ole">
            <mc:AlternateContent xmlns:mc="http://schemas.openxmlformats.org/markup-compatibility/2006">
              <mc:Choice xmlns:v="urn:schemas-microsoft-com:vml" Requires="v">
                <p:oleObj spid="_x0000_s39458" name="Equation" r:id="rId11" imgW="825480" imgH="203040" progId="Equation.3">
                  <p:embed/>
                </p:oleObj>
              </mc:Choice>
              <mc:Fallback>
                <p:oleObj name="Equation" r:id="rId11" imgW="825480" imgH="20304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80085" y="3733006"/>
                        <a:ext cx="1357312" cy="33178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00"/>
                            </a:solidFill>
                          </a14:hiddenFill>
                        </a:ext>
                      </a:extLst>
                    </p:spPr>
                  </p:pic>
                </p:oleObj>
              </mc:Fallback>
            </mc:AlternateContent>
          </a:graphicData>
        </a:graphic>
      </p:graphicFrame>
      <p:graphicFrame>
        <p:nvGraphicFramePr>
          <p:cNvPr id="38919" name="Object 7"/>
          <p:cNvGraphicFramePr>
            <a:graphicFrameLocks noChangeAspect="1"/>
          </p:cNvGraphicFramePr>
          <p:nvPr/>
        </p:nvGraphicFramePr>
        <p:xfrm>
          <a:off x="4591050" y="3578225"/>
          <a:ext cx="814388" cy="642938"/>
        </p:xfrm>
        <a:graphic>
          <a:graphicData uri="http://schemas.openxmlformats.org/presentationml/2006/ole">
            <mc:AlternateContent xmlns:mc="http://schemas.openxmlformats.org/markup-compatibility/2006">
              <mc:Choice xmlns:v="urn:schemas-microsoft-com:vml" Requires="v">
                <p:oleObj spid="_x0000_s39459" name="Equation" r:id="rId13" imgW="495000" imgH="393480" progId="Equation.3">
                  <p:embed/>
                </p:oleObj>
              </mc:Choice>
              <mc:Fallback>
                <p:oleObj name="Equation" r:id="rId13" imgW="495000" imgH="39348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91050" y="3578225"/>
                        <a:ext cx="814388" cy="64293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00"/>
                            </a:solidFill>
                          </a14:hiddenFill>
                        </a:ext>
                      </a:extLst>
                    </p:spPr>
                  </p:pic>
                </p:oleObj>
              </mc:Fallback>
            </mc:AlternateContent>
          </a:graphicData>
        </a:graphic>
      </p:graphicFrame>
      <p:sp>
        <p:nvSpPr>
          <p:cNvPr id="11" name="Rectangular Callout 10"/>
          <p:cNvSpPr/>
          <p:nvPr/>
        </p:nvSpPr>
        <p:spPr>
          <a:xfrm>
            <a:off x="7010400" y="1905000"/>
            <a:ext cx="1524000" cy="838200"/>
          </a:xfrm>
          <a:prstGeom prst="wedgeRectCallout">
            <a:avLst>
              <a:gd name="adj1" fmla="val -157036"/>
              <a:gd name="adj2" fmla="val -10964"/>
            </a:avLst>
          </a:prstGeom>
          <a:solidFill>
            <a:srgbClr val="00B0F0">
              <a:alpha val="30000"/>
            </a:srgb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rPr>
              <a:t>Differential of potential energy is load</a:t>
            </a:r>
          </a:p>
        </p:txBody>
      </p:sp>
      <p:sp>
        <p:nvSpPr>
          <p:cNvPr id="12" name="Rectangular Callout 11"/>
          <p:cNvSpPr/>
          <p:nvPr/>
        </p:nvSpPr>
        <p:spPr>
          <a:xfrm>
            <a:off x="7010400" y="3352800"/>
            <a:ext cx="1524000" cy="990600"/>
          </a:xfrm>
          <a:prstGeom prst="wedgeRectCallout">
            <a:avLst>
              <a:gd name="adj1" fmla="val -157036"/>
              <a:gd name="adj2" fmla="val -10964"/>
            </a:avLst>
          </a:prstGeom>
          <a:solidFill>
            <a:srgbClr val="00B0F0">
              <a:alpha val="30000"/>
            </a:srgb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rPr>
              <a:t>Differential of complimentary energy is deflection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Strain energy and complimentary energy</a:t>
            </a:r>
          </a:p>
        </p:txBody>
      </p:sp>
      <p:sp>
        <p:nvSpPr>
          <p:cNvPr id="3" name="Content Placeholder 2"/>
          <p:cNvSpPr>
            <a:spLocks noGrp="1"/>
          </p:cNvSpPr>
          <p:nvPr>
            <p:ph sz="quarter" idx="1"/>
          </p:nvPr>
        </p:nvSpPr>
        <p:spPr>
          <a:xfrm>
            <a:off x="301752" y="1515473"/>
            <a:ext cx="5260848" cy="606552"/>
          </a:xfrm>
        </p:spPr>
        <p:txBody>
          <a:bodyPr>
            <a:normAutofit fontScale="77500" lnSpcReduction="20000"/>
          </a:bodyPr>
          <a:lstStyle/>
          <a:p>
            <a:r>
              <a:rPr lang="en-GB" dirty="0"/>
              <a:t>For non-linear elastic material we can assume load-deflection curve follows;</a:t>
            </a:r>
          </a:p>
        </p:txBody>
      </p:sp>
      <p:pic>
        <p:nvPicPr>
          <p:cNvPr id="4" name="Picture 2"/>
          <p:cNvPicPr>
            <a:picLocks noChangeAspect="1" noChangeArrowheads="1"/>
          </p:cNvPicPr>
          <p:nvPr/>
        </p:nvPicPr>
        <p:blipFill>
          <a:blip r:embed="rId3" cstate="print"/>
          <a:srcRect l="31469" t="6853"/>
          <a:stretch>
            <a:fillRect/>
          </a:stretch>
        </p:blipFill>
        <p:spPr bwMode="auto">
          <a:xfrm>
            <a:off x="5635715" y="1407757"/>
            <a:ext cx="3337560" cy="2314468"/>
          </a:xfrm>
          <a:prstGeom prst="rect">
            <a:avLst/>
          </a:prstGeom>
          <a:noFill/>
          <a:ln w="9525">
            <a:solidFill>
              <a:schemeClr val="tx1"/>
            </a:solid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5597325" y="4006775"/>
            <a:ext cx="3385008" cy="2362200"/>
          </a:xfrm>
          <a:prstGeom prst="rect">
            <a:avLst/>
          </a:prstGeom>
          <a:noFill/>
          <a:ln w="9525">
            <a:solidFill>
              <a:schemeClr val="tx1"/>
            </a:solidFill>
            <a:miter lim="800000"/>
            <a:headEnd/>
            <a:tailEnd/>
          </a:ln>
        </p:spPr>
      </p:pic>
      <p:sp>
        <p:nvSpPr>
          <p:cNvPr id="6" name="Rectangle 5"/>
          <p:cNvSpPr/>
          <p:nvPr/>
        </p:nvSpPr>
        <p:spPr>
          <a:xfrm>
            <a:off x="6400800" y="4061750"/>
            <a:ext cx="1336875" cy="228600"/>
          </a:xfrm>
          <a:prstGeom prst="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t>Linear elastic</a:t>
            </a:r>
          </a:p>
        </p:txBody>
      </p:sp>
      <p:graphicFrame>
        <p:nvGraphicFramePr>
          <p:cNvPr id="8" name="Object 7"/>
          <p:cNvGraphicFramePr>
            <a:graphicFrameLocks noChangeAspect="1"/>
          </p:cNvGraphicFramePr>
          <p:nvPr>
            <p:extLst>
              <p:ext uri="{D42A27DB-BD31-4B8C-83A1-F6EECF244321}">
                <p14:modId xmlns:p14="http://schemas.microsoft.com/office/powerpoint/2010/main" val="2697229523"/>
              </p:ext>
            </p:extLst>
          </p:nvPr>
        </p:nvGraphicFramePr>
        <p:xfrm>
          <a:off x="468012" y="2146894"/>
          <a:ext cx="735012" cy="330200"/>
        </p:xfrm>
        <a:graphic>
          <a:graphicData uri="http://schemas.openxmlformats.org/presentationml/2006/ole">
            <mc:AlternateContent xmlns:mc="http://schemas.openxmlformats.org/markup-compatibility/2006">
              <mc:Choice xmlns:v="urn:schemas-microsoft-com:vml" Requires="v">
                <p:oleObj spid="_x0000_s2555" name="Equation" r:id="rId5" imgW="507960" imgH="228600" progId="Equation.3">
                  <p:embed/>
                </p:oleObj>
              </mc:Choice>
              <mc:Fallback>
                <p:oleObj name="Equation" r:id="rId5" imgW="507960" imgH="228600" progId="Equation.3">
                  <p:embed/>
                  <p:pic>
                    <p:nvPicPr>
                      <p:cNvPr id="0" name="Picture 63"/>
                      <p:cNvPicPr>
                        <a:picLocks noChangeAspect="1" noChangeArrowheads="1"/>
                      </p:cNvPicPr>
                      <p:nvPr/>
                    </p:nvPicPr>
                    <p:blipFill>
                      <a:blip r:embed="rId6"/>
                      <a:srcRect/>
                      <a:stretch>
                        <a:fillRect/>
                      </a:stretch>
                    </p:blipFill>
                    <p:spPr bwMode="auto">
                      <a:xfrm>
                        <a:off x="468012" y="2146894"/>
                        <a:ext cx="735012" cy="33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Content Placeholder 2"/>
          <p:cNvSpPr txBox="1">
            <a:spLocks/>
          </p:cNvSpPr>
          <p:nvPr/>
        </p:nvSpPr>
        <p:spPr>
          <a:xfrm>
            <a:off x="304800" y="4424363"/>
            <a:ext cx="5260848" cy="606552"/>
          </a:xfrm>
          <a:prstGeom prst="rect">
            <a:avLst/>
          </a:prstGeom>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GB" sz="2700" b="0" i="0" u="none" strike="noStrike" kern="1200" cap="none" spc="0" normalizeH="0" baseline="0" noProof="0" dirty="0">
                <a:ln>
                  <a:noFill/>
                </a:ln>
                <a:solidFill>
                  <a:schemeClr val="tx1"/>
                </a:solidFill>
                <a:effectLst/>
                <a:uLnTx/>
                <a:uFillTx/>
                <a:latin typeface="arigs)"/>
              </a:rPr>
              <a:t>For linear elastic material </a:t>
            </a:r>
            <a:r>
              <a:rPr kumimoji="0" lang="en-GB" sz="2700" b="0"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n=1</a:t>
            </a:r>
            <a:r>
              <a:rPr kumimoji="0" lang="en-GB" sz="2700" b="0" i="0" u="none" strike="noStrike" kern="1200" cap="none" spc="0" normalizeH="0" baseline="0" noProof="0" dirty="0">
                <a:ln>
                  <a:noFill/>
                </a:ln>
                <a:solidFill>
                  <a:schemeClr val="tx1"/>
                </a:solidFill>
                <a:effectLst/>
                <a:uLnTx/>
                <a:uFillTx/>
                <a:latin typeface="arigs)"/>
              </a:rPr>
              <a:t> and therefore;</a:t>
            </a:r>
          </a:p>
        </p:txBody>
      </p:sp>
      <p:graphicFrame>
        <p:nvGraphicFramePr>
          <p:cNvPr id="2052" name="Object 4"/>
          <p:cNvGraphicFramePr>
            <a:graphicFrameLocks noChangeAspect="1"/>
          </p:cNvGraphicFramePr>
          <p:nvPr>
            <p:extLst>
              <p:ext uri="{D42A27DB-BD31-4B8C-83A1-F6EECF244321}">
                <p14:modId xmlns:p14="http://schemas.microsoft.com/office/powerpoint/2010/main" val="3234679852"/>
              </p:ext>
            </p:extLst>
          </p:nvPr>
        </p:nvGraphicFramePr>
        <p:xfrm>
          <a:off x="468012" y="5030313"/>
          <a:ext cx="1728787" cy="606425"/>
        </p:xfrm>
        <a:graphic>
          <a:graphicData uri="http://schemas.openxmlformats.org/presentationml/2006/ole">
            <mc:AlternateContent xmlns:mc="http://schemas.openxmlformats.org/markup-compatibility/2006">
              <mc:Choice xmlns:v="urn:schemas-microsoft-com:vml" Requires="v">
                <p:oleObj spid="_x0000_s2556" name="Equation" r:id="rId7" imgW="1193760" imgH="419040" progId="Equation.3">
                  <p:embed/>
                </p:oleObj>
              </mc:Choice>
              <mc:Fallback>
                <p:oleObj name="Equation" r:id="rId7" imgW="1193760" imgH="419040" progId="Equation.3">
                  <p:embed/>
                  <p:pic>
                    <p:nvPicPr>
                      <p:cNvPr id="0" name="Picture 64"/>
                      <p:cNvPicPr>
                        <a:picLocks noChangeAspect="1" noChangeArrowheads="1"/>
                      </p:cNvPicPr>
                      <p:nvPr/>
                    </p:nvPicPr>
                    <p:blipFill>
                      <a:blip r:embed="rId8"/>
                      <a:srcRect/>
                      <a:stretch>
                        <a:fillRect/>
                      </a:stretch>
                    </p:blipFill>
                    <p:spPr bwMode="auto">
                      <a:xfrm>
                        <a:off x="468012" y="5030313"/>
                        <a:ext cx="1728787" cy="606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46AA747D-AE3D-4D5D-8B12-85F07A6732DE}" type="slidenum">
              <a:rPr lang="en-GB" smtClean="0"/>
              <a:pPr/>
              <a:t>7</a:t>
            </a:fld>
            <a:endParaRPr lang="en-GB"/>
          </a:p>
        </p:txBody>
      </p:sp>
      <p:graphicFrame>
        <p:nvGraphicFramePr>
          <p:cNvPr id="7" name="Object 6"/>
          <p:cNvGraphicFramePr>
            <a:graphicFrameLocks noChangeAspect="1"/>
          </p:cNvGraphicFramePr>
          <p:nvPr>
            <p:extLst>
              <p:ext uri="{D42A27DB-BD31-4B8C-83A1-F6EECF244321}">
                <p14:modId xmlns:p14="http://schemas.microsoft.com/office/powerpoint/2010/main" val="1624172482"/>
              </p:ext>
            </p:extLst>
          </p:nvPr>
        </p:nvGraphicFramePr>
        <p:xfrm>
          <a:off x="468012" y="2540831"/>
          <a:ext cx="3006098" cy="815941"/>
        </p:xfrm>
        <a:graphic>
          <a:graphicData uri="http://schemas.openxmlformats.org/presentationml/2006/ole">
            <mc:AlternateContent xmlns:mc="http://schemas.openxmlformats.org/markup-compatibility/2006">
              <mc:Choice xmlns:v="urn:schemas-microsoft-com:vml" Requires="v">
                <p:oleObj spid="_x0000_s2557" name="Equation" r:id="rId9" imgW="1777680" imgH="482400" progId="Equation.3">
                  <p:embed/>
                </p:oleObj>
              </mc:Choice>
              <mc:Fallback>
                <p:oleObj name="Equation" r:id="rId9" imgW="1777680" imgH="482400" progId="Equation.3">
                  <p:embed/>
                  <p:pic>
                    <p:nvPicPr>
                      <p:cNvPr id="0" name=""/>
                      <p:cNvPicPr/>
                      <p:nvPr/>
                    </p:nvPicPr>
                    <p:blipFill>
                      <a:blip r:embed="rId10"/>
                      <a:stretch>
                        <a:fillRect/>
                      </a:stretch>
                    </p:blipFill>
                    <p:spPr>
                      <a:xfrm>
                        <a:off x="468012" y="2540831"/>
                        <a:ext cx="3006098" cy="815941"/>
                      </a:xfrm>
                      <a:prstGeom prst="rect">
                        <a:avLst/>
                      </a:prstGeom>
                      <a:ln>
                        <a:solidFill>
                          <a:schemeClr val="tx1"/>
                        </a:solid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708741805"/>
              </p:ext>
            </p:extLst>
          </p:nvPr>
        </p:nvGraphicFramePr>
        <p:xfrm>
          <a:off x="468012" y="3420509"/>
          <a:ext cx="4865988" cy="1000806"/>
        </p:xfrm>
        <a:graphic>
          <a:graphicData uri="http://schemas.openxmlformats.org/presentationml/2006/ole">
            <mc:AlternateContent xmlns:mc="http://schemas.openxmlformats.org/markup-compatibility/2006">
              <mc:Choice xmlns:v="urn:schemas-microsoft-com:vml" Requires="v">
                <p:oleObj spid="_x0000_s2558" name="Equation" r:id="rId11" imgW="3581280" imgH="736560" progId="Equation.3">
                  <p:embed/>
                </p:oleObj>
              </mc:Choice>
              <mc:Fallback>
                <p:oleObj name="Equation" r:id="rId11" imgW="3581280" imgH="736560" progId="Equation.3">
                  <p:embed/>
                  <p:pic>
                    <p:nvPicPr>
                      <p:cNvPr id="0" name=""/>
                      <p:cNvPicPr/>
                      <p:nvPr/>
                    </p:nvPicPr>
                    <p:blipFill>
                      <a:blip r:embed="rId12"/>
                      <a:stretch>
                        <a:fillRect/>
                      </a:stretch>
                    </p:blipFill>
                    <p:spPr>
                      <a:xfrm>
                        <a:off x="468012" y="3420509"/>
                        <a:ext cx="4865988" cy="1000806"/>
                      </a:xfrm>
                      <a:prstGeom prst="rect">
                        <a:avLst/>
                      </a:prstGeom>
                      <a:ln>
                        <a:solidFill>
                          <a:schemeClr val="tx1"/>
                        </a:solid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837558410"/>
              </p:ext>
            </p:extLst>
          </p:nvPr>
        </p:nvGraphicFramePr>
        <p:xfrm>
          <a:off x="468012" y="5715000"/>
          <a:ext cx="1303771" cy="577384"/>
        </p:xfrm>
        <a:graphic>
          <a:graphicData uri="http://schemas.openxmlformats.org/presentationml/2006/ole">
            <mc:AlternateContent xmlns:mc="http://schemas.openxmlformats.org/markup-compatibility/2006">
              <mc:Choice xmlns:v="urn:schemas-microsoft-com:vml" Requires="v">
                <p:oleObj spid="_x0000_s2559" name="Equation" r:id="rId13" imgW="888840" imgH="393480" progId="Equation.3">
                  <p:embed/>
                </p:oleObj>
              </mc:Choice>
              <mc:Fallback>
                <p:oleObj name="Equation" r:id="rId13" imgW="888840" imgH="393480" progId="Equation.3">
                  <p:embed/>
                  <p:pic>
                    <p:nvPicPr>
                      <p:cNvPr id="0" name=""/>
                      <p:cNvPicPr/>
                      <p:nvPr/>
                    </p:nvPicPr>
                    <p:blipFill>
                      <a:blip r:embed="rId14"/>
                      <a:stretch>
                        <a:fillRect/>
                      </a:stretch>
                    </p:blipFill>
                    <p:spPr>
                      <a:xfrm>
                        <a:off x="468012" y="5715000"/>
                        <a:ext cx="1303771" cy="577384"/>
                      </a:xfrm>
                      <a:prstGeom prst="rect">
                        <a:avLst/>
                      </a:prstGeom>
                      <a:ln>
                        <a:solidFill>
                          <a:schemeClr val="tx1"/>
                        </a:solid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anim calcmode="lin" valueType="num">
                                      <p:cBhvr additive="base">
                                        <p:cTn id="23" dur="500" fill="hold"/>
                                        <p:tgtEl>
                                          <p:spTgt spid="2050"/>
                                        </p:tgtEl>
                                        <p:attrNameLst>
                                          <p:attrName>ppt_x</p:attrName>
                                        </p:attrNameLst>
                                      </p:cBhvr>
                                      <p:tavLst>
                                        <p:tav tm="0">
                                          <p:val>
                                            <p:strVal val="#ppt_x"/>
                                          </p:val>
                                        </p:tav>
                                        <p:tav tm="100000">
                                          <p:val>
                                            <p:strVal val="#ppt_x"/>
                                          </p:val>
                                        </p:tav>
                                      </p:tavLst>
                                    </p:anim>
                                    <p:anim calcmode="lin" valueType="num">
                                      <p:cBhvr additive="base">
                                        <p:cTn id="2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52"/>
                                        </p:tgtEl>
                                        <p:attrNameLst>
                                          <p:attrName>style.visibility</p:attrName>
                                        </p:attrNameLst>
                                      </p:cBhvr>
                                      <p:to>
                                        <p:strVal val="visible"/>
                                      </p:to>
                                    </p:set>
                                    <p:anim calcmode="lin" valueType="num">
                                      <p:cBhvr additive="base">
                                        <p:cTn id="29" dur="500" fill="hold"/>
                                        <p:tgtEl>
                                          <p:spTgt spid="2052"/>
                                        </p:tgtEl>
                                        <p:attrNameLst>
                                          <p:attrName>ppt_x</p:attrName>
                                        </p:attrNameLst>
                                      </p:cBhvr>
                                      <p:tavLst>
                                        <p:tav tm="0">
                                          <p:val>
                                            <p:strVal val="#ppt_x"/>
                                          </p:val>
                                        </p:tav>
                                        <p:tav tm="100000">
                                          <p:val>
                                            <p:strVal val="#ppt_x"/>
                                          </p:val>
                                        </p:tav>
                                      </p:tavLst>
                                    </p:anim>
                                    <p:anim calcmode="lin" valueType="num">
                                      <p:cBhvr additive="base">
                                        <p:cTn id="3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t>What is the point?</a:t>
            </a:r>
          </a:p>
        </p:txBody>
      </p:sp>
      <p:sp>
        <p:nvSpPr>
          <p:cNvPr id="3" name="Content Placeholder 2"/>
          <p:cNvSpPr>
            <a:spLocks noGrp="1"/>
          </p:cNvSpPr>
          <p:nvPr>
            <p:ph sz="quarter" idx="1"/>
          </p:nvPr>
        </p:nvSpPr>
        <p:spPr>
          <a:xfrm>
            <a:off x="301752" y="1639824"/>
            <a:ext cx="5184648" cy="1825752"/>
          </a:xfrm>
        </p:spPr>
        <p:txBody>
          <a:bodyPr/>
          <a:lstStyle/>
          <a:p>
            <a:r>
              <a:rPr lang="en-GB" dirty="0"/>
              <a:t>For linear elastic materials, the  quantity of complimentary energy is equal to that of strain energy, </a:t>
            </a:r>
            <a:r>
              <a:rPr lang="en-GB" i="1" dirty="0">
                <a:latin typeface="Times New Roman" pitchFamily="18" charset="0"/>
                <a:cs typeface="Times New Roman" pitchFamily="18" charset="0"/>
              </a:rPr>
              <a:t>U=C</a:t>
            </a:r>
          </a:p>
          <a:p>
            <a:endParaRPr lang="en-GB" dirty="0"/>
          </a:p>
        </p:txBody>
      </p:sp>
      <p:graphicFrame>
        <p:nvGraphicFramePr>
          <p:cNvPr id="16386" name="Object 2"/>
          <p:cNvGraphicFramePr>
            <a:graphicFrameLocks noChangeAspect="1"/>
          </p:cNvGraphicFramePr>
          <p:nvPr/>
        </p:nvGraphicFramePr>
        <p:xfrm>
          <a:off x="5893925" y="4267200"/>
          <a:ext cx="2711824" cy="1905000"/>
        </p:xfrm>
        <a:graphic>
          <a:graphicData uri="http://schemas.openxmlformats.org/presentationml/2006/ole">
            <mc:AlternateContent xmlns:mc="http://schemas.openxmlformats.org/markup-compatibility/2006">
              <mc:Choice xmlns:v="urn:schemas-microsoft-com:vml" Requires="v">
                <p:oleObj spid="_x0000_s16506" name="Equation" r:id="rId4" imgW="1193800" imgH="838200" progId="Equation.3">
                  <p:embed/>
                </p:oleObj>
              </mc:Choice>
              <mc:Fallback>
                <p:oleObj name="Equation" r:id="rId4" imgW="1193800" imgH="838200" progId="Equation.3">
                  <p:embed/>
                  <p:pic>
                    <p:nvPicPr>
                      <p:cNvPr id="0"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3925" y="4267200"/>
                        <a:ext cx="2711824"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2"/>
          <p:cNvPicPr>
            <a:picLocks noChangeAspect="1" noChangeArrowheads="1"/>
          </p:cNvPicPr>
          <p:nvPr/>
        </p:nvPicPr>
        <p:blipFill>
          <a:blip r:embed="rId6" cstate="print"/>
          <a:srcRect/>
          <a:stretch>
            <a:fillRect/>
          </a:stretch>
        </p:blipFill>
        <p:spPr bwMode="auto">
          <a:xfrm>
            <a:off x="5557333" y="1447800"/>
            <a:ext cx="3385008" cy="2362200"/>
          </a:xfrm>
          <a:prstGeom prst="rect">
            <a:avLst/>
          </a:prstGeom>
          <a:noFill/>
          <a:ln w="9525">
            <a:solidFill>
              <a:schemeClr val="tx1"/>
            </a:solidFill>
            <a:miter lim="800000"/>
            <a:headEnd/>
            <a:tailEnd/>
          </a:ln>
        </p:spPr>
      </p:pic>
      <p:sp>
        <p:nvSpPr>
          <p:cNvPr id="7" name="Content Placeholder 2"/>
          <p:cNvSpPr txBox="1">
            <a:spLocks/>
          </p:cNvSpPr>
          <p:nvPr/>
        </p:nvSpPr>
        <p:spPr>
          <a:xfrm>
            <a:off x="301752" y="4306824"/>
            <a:ext cx="5184648" cy="1825752"/>
          </a:xfrm>
          <a:prstGeom prst="rect">
            <a:avLst/>
          </a:prstGeom>
        </p:spPr>
        <p:txBody>
          <a:bodyPr vert="horz">
            <a:normAutofit/>
          </a:bodyPr>
          <a:lstStyle/>
          <a:p>
            <a:pPr marL="274320" indent="-274320">
              <a:spcBef>
                <a:spcPct val="20000"/>
              </a:spcBef>
              <a:buClr>
                <a:schemeClr val="accent1"/>
              </a:buClr>
              <a:buSzPct val="85000"/>
              <a:buFont typeface="Wingdings 2"/>
              <a:buChar char=""/>
            </a:pPr>
            <a:r>
              <a:rPr lang="en-GB" sz="2800" dirty="0">
                <a:latin typeface="arigs)"/>
              </a:rPr>
              <a:t>The differential of strain energy to the load </a:t>
            </a:r>
            <a:r>
              <a:rPr lang="en-GB" sz="2800" i="1" dirty="0">
                <a:latin typeface="Times New Roman" panose="02020603050405020304" pitchFamily="18" charset="0"/>
                <a:cs typeface="Times New Roman" panose="02020603050405020304" pitchFamily="18" charset="0"/>
              </a:rPr>
              <a:t>P</a:t>
            </a:r>
            <a:r>
              <a:rPr lang="en-GB" sz="2800" dirty="0">
                <a:latin typeface="arigs)"/>
              </a:rPr>
              <a:t> is equal to deflection of the load (</a:t>
            </a:r>
            <a:r>
              <a:rPr lang="en-GB" sz="2800" i="1" dirty="0" err="1">
                <a:latin typeface="Times New Roman" panose="02020603050405020304" pitchFamily="18" charset="0"/>
                <a:cs typeface="Times New Roman" panose="02020603050405020304" pitchFamily="18" charset="0"/>
              </a:rPr>
              <a:t>Castigliano’s</a:t>
            </a:r>
            <a:r>
              <a:rPr lang="en-GB" sz="2800" i="1" dirty="0">
                <a:latin typeface="Times New Roman" panose="02020603050405020304" pitchFamily="18" charset="0"/>
                <a:cs typeface="Times New Roman" panose="02020603050405020304" pitchFamily="18" charset="0"/>
              </a:rPr>
              <a:t> first theorem</a:t>
            </a:r>
            <a:r>
              <a:rPr lang="en-GB" sz="2800" dirty="0">
                <a:latin typeface="arigs)"/>
              </a:rPr>
              <a:t>)</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GB" sz="2700" b="0" i="0" u="none" strike="noStrike" kern="1200" cap="none" spc="0" normalizeH="0" baseline="0" noProof="0" dirty="0">
              <a:ln>
                <a:noFill/>
              </a:ln>
              <a:solidFill>
                <a:schemeClr val="tx1"/>
              </a:solidFill>
              <a:effectLst/>
              <a:uLnTx/>
              <a:uFillTx/>
              <a:latin typeface="arig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GB" sz="2700" b="0" i="0" u="none" strike="noStrike" kern="1200" cap="none" spc="0" normalizeH="0" baseline="0" noProof="0" dirty="0">
              <a:ln>
                <a:noFill/>
              </a:ln>
              <a:solidFill>
                <a:schemeClr val="tx1"/>
              </a:solidFill>
              <a:effectLst/>
              <a:uLnTx/>
              <a:uFillTx/>
              <a:latin typeface="arigs)"/>
            </a:endParaRPr>
          </a:p>
        </p:txBody>
      </p:sp>
      <p:sp>
        <p:nvSpPr>
          <p:cNvPr id="4" name="Slide Number Placeholder 3"/>
          <p:cNvSpPr>
            <a:spLocks noGrp="1"/>
          </p:cNvSpPr>
          <p:nvPr>
            <p:ph type="sldNum" sz="quarter" idx="12"/>
          </p:nvPr>
        </p:nvSpPr>
        <p:spPr/>
        <p:txBody>
          <a:bodyPr/>
          <a:lstStyle/>
          <a:p>
            <a:fld id="{46AA747D-AE3D-4D5D-8B12-85F07A6732DE}" type="slidenum">
              <a:rPr lang="en-GB" smtClean="0"/>
              <a:pPr/>
              <a:t>8</a:t>
            </a:fld>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600" dirty="0"/>
              <a:t>The principle of the stationary value of the total</a:t>
            </a:r>
            <a:br>
              <a:rPr lang="en-GB" sz="2600" dirty="0"/>
            </a:br>
            <a:r>
              <a:rPr lang="en-GB" sz="2600" dirty="0"/>
              <a:t>complementary energy</a:t>
            </a:r>
          </a:p>
        </p:txBody>
      </p:sp>
      <p:sp>
        <p:nvSpPr>
          <p:cNvPr id="3" name="Content Placeholder 2"/>
          <p:cNvSpPr>
            <a:spLocks noGrp="1"/>
          </p:cNvSpPr>
          <p:nvPr>
            <p:ph sz="quarter" idx="1"/>
          </p:nvPr>
        </p:nvSpPr>
        <p:spPr>
          <a:xfrm>
            <a:off x="301752" y="1527048"/>
            <a:ext cx="4041648" cy="2130552"/>
          </a:xfrm>
        </p:spPr>
        <p:txBody>
          <a:bodyPr>
            <a:normAutofit/>
          </a:bodyPr>
          <a:lstStyle/>
          <a:p>
            <a:r>
              <a:rPr lang="en-GB" sz="2000" dirty="0"/>
              <a:t>Let’s assume an </a:t>
            </a:r>
            <a:r>
              <a:rPr lang="en-GB" sz="2000" i="1" dirty="0">
                <a:latin typeface="Times New Roman" panose="02020603050405020304" pitchFamily="18" charset="0"/>
                <a:cs typeface="Times New Roman" panose="02020603050405020304" pitchFamily="18" charset="0"/>
              </a:rPr>
              <a:t>elastic </a:t>
            </a:r>
            <a:r>
              <a:rPr lang="en-GB" sz="2000" dirty="0"/>
              <a:t>system in equilibrium under applied forces </a:t>
            </a:r>
            <a:r>
              <a:rPr lang="en-GB" sz="2000" i="1" dirty="0">
                <a:latin typeface="Times New Roman" pitchFamily="18" charset="0"/>
                <a:cs typeface="Times New Roman" pitchFamily="18" charset="0"/>
              </a:rPr>
              <a:t>P</a:t>
            </a:r>
            <a:r>
              <a:rPr lang="en-GB" sz="2000" i="1" baseline="-25000" dirty="0">
                <a:latin typeface="Times New Roman" pitchFamily="18" charset="0"/>
                <a:cs typeface="Times New Roman" pitchFamily="18" charset="0"/>
              </a:rPr>
              <a:t>1</a:t>
            </a:r>
            <a:r>
              <a:rPr lang="en-GB" sz="2000" dirty="0">
                <a:latin typeface="Times New Roman" pitchFamily="18" charset="0"/>
                <a:cs typeface="Times New Roman" pitchFamily="18" charset="0"/>
              </a:rPr>
              <a:t>,</a:t>
            </a:r>
            <a:r>
              <a:rPr lang="en-GB" sz="2000" i="1" dirty="0">
                <a:latin typeface="Times New Roman" pitchFamily="18" charset="0"/>
                <a:cs typeface="Times New Roman" pitchFamily="18" charset="0"/>
              </a:rPr>
              <a:t> P</a:t>
            </a:r>
            <a:r>
              <a:rPr lang="en-GB" sz="2000" i="1" baseline="-25000" dirty="0">
                <a:latin typeface="Times New Roman" pitchFamily="18" charset="0"/>
                <a:cs typeface="Times New Roman" pitchFamily="18" charset="0"/>
              </a:rPr>
              <a:t>2, </a:t>
            </a:r>
            <a:r>
              <a:rPr lang="en-GB" sz="2000" dirty="0">
                <a:latin typeface="Times New Roman" pitchFamily="18" charset="0"/>
                <a:cs typeface="Times New Roman" pitchFamily="18" charset="0"/>
              </a:rPr>
              <a:t>..., </a:t>
            </a:r>
            <a:r>
              <a:rPr lang="en-GB" sz="2000" i="1" dirty="0" err="1">
                <a:latin typeface="Times New Roman" pitchFamily="18" charset="0"/>
                <a:cs typeface="Times New Roman" pitchFamily="18" charset="0"/>
              </a:rPr>
              <a:t>P</a:t>
            </a:r>
            <a:r>
              <a:rPr lang="en-GB" sz="2000" i="1" baseline="-25000" dirty="0" err="1">
                <a:latin typeface="Times New Roman" pitchFamily="18" charset="0"/>
                <a:cs typeface="Times New Roman" pitchFamily="18" charset="0"/>
              </a:rPr>
              <a:t>n</a:t>
            </a:r>
            <a:endParaRPr lang="en-GB" sz="2000" i="1" dirty="0">
              <a:latin typeface="Times New Roman" pitchFamily="18" charset="0"/>
              <a:cs typeface="Times New Roman" pitchFamily="18" charset="0"/>
            </a:endParaRPr>
          </a:p>
          <a:p>
            <a:r>
              <a:rPr lang="en-GB" sz="2000" dirty="0"/>
              <a:t>Goes through </a:t>
            </a:r>
            <a:r>
              <a:rPr lang="en-GB" sz="2000" i="1" dirty="0">
                <a:latin typeface="Times New Roman" panose="02020603050405020304" pitchFamily="18" charset="0"/>
                <a:cs typeface="Times New Roman" panose="02020603050405020304" pitchFamily="18" charset="0"/>
              </a:rPr>
              <a:t>real</a:t>
            </a:r>
            <a:r>
              <a:rPr lang="en-GB" sz="2000" dirty="0">
                <a:latin typeface="Times New Roman" panose="02020603050405020304" pitchFamily="18" charset="0"/>
                <a:cs typeface="Times New Roman" panose="02020603050405020304" pitchFamily="18" charset="0"/>
              </a:rPr>
              <a:t> </a:t>
            </a:r>
            <a:r>
              <a:rPr lang="en-GB" sz="2000" dirty="0"/>
              <a:t>displacements </a:t>
            </a:r>
            <a:r>
              <a:rPr lang="en-GB" sz="2000" i="1" dirty="0">
                <a:latin typeface="Times New Roman" pitchFamily="18" charset="0"/>
                <a:cs typeface="Times New Roman" pitchFamily="18" charset="0"/>
              </a:rPr>
              <a:t>Δ</a:t>
            </a:r>
            <a:r>
              <a:rPr lang="en-GB" sz="2000" i="1" baseline="-25000" dirty="0">
                <a:latin typeface="Times New Roman" pitchFamily="18" charset="0"/>
                <a:cs typeface="Times New Roman" pitchFamily="18" charset="0"/>
              </a:rPr>
              <a:t>1</a:t>
            </a:r>
            <a:r>
              <a:rPr lang="en-GB" sz="2000" dirty="0">
                <a:latin typeface="Times New Roman" pitchFamily="18" charset="0"/>
                <a:cs typeface="Times New Roman" pitchFamily="18" charset="0"/>
              </a:rPr>
              <a:t>,</a:t>
            </a:r>
            <a:r>
              <a:rPr lang="en-GB" sz="2000" i="1" dirty="0">
                <a:latin typeface="Times New Roman" pitchFamily="18" charset="0"/>
                <a:cs typeface="Times New Roman" pitchFamily="18" charset="0"/>
              </a:rPr>
              <a:t> Δ</a:t>
            </a:r>
            <a:r>
              <a:rPr lang="en-GB" sz="2000" i="1" baseline="-25000" dirty="0">
                <a:latin typeface="Times New Roman" pitchFamily="18" charset="0"/>
                <a:cs typeface="Times New Roman" pitchFamily="18" charset="0"/>
              </a:rPr>
              <a:t>2, </a:t>
            </a:r>
            <a:r>
              <a:rPr lang="en-GB" sz="2000" dirty="0">
                <a:latin typeface="Times New Roman" pitchFamily="18" charset="0"/>
                <a:cs typeface="Times New Roman" pitchFamily="18" charset="0"/>
              </a:rPr>
              <a:t>..., </a:t>
            </a:r>
            <a:r>
              <a:rPr lang="en-GB" sz="2000" i="1" dirty="0" err="1">
                <a:latin typeface="Times New Roman" pitchFamily="18" charset="0"/>
                <a:cs typeface="Times New Roman" pitchFamily="18" charset="0"/>
              </a:rPr>
              <a:t>Δ</a:t>
            </a:r>
            <a:r>
              <a:rPr lang="en-GB" sz="2000" i="1" baseline="-25000" dirty="0" err="1">
                <a:latin typeface="Times New Roman" pitchFamily="18" charset="0"/>
                <a:cs typeface="Times New Roman" pitchFamily="18" charset="0"/>
              </a:rPr>
              <a:t>n</a:t>
            </a:r>
            <a:endParaRPr lang="en-GB" sz="2000" i="1" baseline="-25000" dirty="0">
              <a:latin typeface="Times New Roman" pitchFamily="18" charset="0"/>
              <a:cs typeface="Times New Roman" pitchFamily="18" charset="0"/>
            </a:endParaRPr>
          </a:p>
        </p:txBody>
      </p:sp>
      <p:grpSp>
        <p:nvGrpSpPr>
          <p:cNvPr id="32" name="Group 31"/>
          <p:cNvGrpSpPr/>
          <p:nvPr/>
        </p:nvGrpSpPr>
        <p:grpSpPr>
          <a:xfrm>
            <a:off x="4236720" y="1295400"/>
            <a:ext cx="4983480" cy="2828958"/>
            <a:chOff x="2082801" y="2937493"/>
            <a:chExt cx="5537199" cy="3100085"/>
          </a:xfrm>
        </p:grpSpPr>
        <p:sp>
          <p:nvSpPr>
            <p:cNvPr id="4" name="Freeform 3"/>
            <p:cNvSpPr/>
            <p:nvPr/>
          </p:nvSpPr>
          <p:spPr>
            <a:xfrm>
              <a:off x="2834072" y="3391780"/>
              <a:ext cx="3954480" cy="2269250"/>
            </a:xfrm>
            <a:custGeom>
              <a:avLst/>
              <a:gdLst>
                <a:gd name="connsiteX0" fmla="*/ 146409 w 3954480"/>
                <a:gd name="connsiteY0" fmla="*/ 570624 h 2269250"/>
                <a:gd name="connsiteX1" fmla="*/ 181133 w 3954480"/>
                <a:gd name="connsiteY1" fmla="*/ 431728 h 2269250"/>
                <a:gd name="connsiteX2" fmla="*/ 204282 w 3954480"/>
                <a:gd name="connsiteY2" fmla="*/ 397004 h 2269250"/>
                <a:gd name="connsiteX3" fmla="*/ 250581 w 3954480"/>
                <a:gd name="connsiteY3" fmla="*/ 304406 h 2269250"/>
                <a:gd name="connsiteX4" fmla="*/ 296880 w 3954480"/>
                <a:gd name="connsiteY4" fmla="*/ 246533 h 2269250"/>
                <a:gd name="connsiteX5" fmla="*/ 377903 w 3954480"/>
                <a:gd name="connsiteY5" fmla="*/ 177085 h 2269250"/>
                <a:gd name="connsiteX6" fmla="*/ 424201 w 3954480"/>
                <a:gd name="connsiteY6" fmla="*/ 165510 h 2269250"/>
                <a:gd name="connsiteX7" fmla="*/ 493650 w 3954480"/>
                <a:gd name="connsiteY7" fmla="*/ 130786 h 2269250"/>
                <a:gd name="connsiteX8" fmla="*/ 609396 w 3954480"/>
                <a:gd name="connsiteY8" fmla="*/ 96062 h 2269250"/>
                <a:gd name="connsiteX9" fmla="*/ 690419 w 3954480"/>
                <a:gd name="connsiteY9" fmla="*/ 84487 h 2269250"/>
                <a:gd name="connsiteX10" fmla="*/ 736718 w 3954480"/>
                <a:gd name="connsiteY10" fmla="*/ 72913 h 2269250"/>
                <a:gd name="connsiteX11" fmla="*/ 817741 w 3954480"/>
                <a:gd name="connsiteY11" fmla="*/ 61338 h 2269250"/>
                <a:gd name="connsiteX12" fmla="*/ 875614 w 3954480"/>
                <a:gd name="connsiteY12" fmla="*/ 26614 h 2269250"/>
                <a:gd name="connsiteX13" fmla="*/ 1153406 w 3954480"/>
                <a:gd name="connsiteY13" fmla="*/ 26614 h 2269250"/>
                <a:gd name="connsiteX14" fmla="*/ 1327027 w 3954480"/>
                <a:gd name="connsiteY14" fmla="*/ 61338 h 2269250"/>
                <a:gd name="connsiteX15" fmla="*/ 1373325 w 3954480"/>
                <a:gd name="connsiteY15" fmla="*/ 72913 h 2269250"/>
                <a:gd name="connsiteX16" fmla="*/ 1512222 w 3954480"/>
                <a:gd name="connsiteY16" fmla="*/ 84487 h 2269250"/>
                <a:gd name="connsiteX17" fmla="*/ 1593244 w 3954480"/>
                <a:gd name="connsiteY17" fmla="*/ 96062 h 2269250"/>
                <a:gd name="connsiteX18" fmla="*/ 2021508 w 3954480"/>
                <a:gd name="connsiteY18" fmla="*/ 107637 h 2269250"/>
                <a:gd name="connsiteX19" fmla="*/ 2114105 w 3954480"/>
                <a:gd name="connsiteY19" fmla="*/ 130786 h 2269250"/>
                <a:gd name="connsiteX20" fmla="*/ 2160404 w 3954480"/>
                <a:gd name="connsiteY20" fmla="*/ 142361 h 2269250"/>
                <a:gd name="connsiteX21" fmla="*/ 2241427 w 3954480"/>
                <a:gd name="connsiteY21" fmla="*/ 165510 h 2269250"/>
                <a:gd name="connsiteX22" fmla="*/ 2276151 w 3954480"/>
                <a:gd name="connsiteY22" fmla="*/ 188660 h 2269250"/>
                <a:gd name="connsiteX23" fmla="*/ 2334024 w 3954480"/>
                <a:gd name="connsiteY23" fmla="*/ 200234 h 2269250"/>
                <a:gd name="connsiteX24" fmla="*/ 2438196 w 3954480"/>
                <a:gd name="connsiteY24" fmla="*/ 223384 h 2269250"/>
                <a:gd name="connsiteX25" fmla="*/ 3132677 w 3954480"/>
                <a:gd name="connsiteY25" fmla="*/ 200234 h 2269250"/>
                <a:gd name="connsiteX26" fmla="*/ 3271574 w 3954480"/>
                <a:gd name="connsiteY26" fmla="*/ 177085 h 2269250"/>
                <a:gd name="connsiteX27" fmla="*/ 3757710 w 3954480"/>
                <a:gd name="connsiteY27" fmla="*/ 188660 h 2269250"/>
                <a:gd name="connsiteX28" fmla="*/ 3780860 w 3954480"/>
                <a:gd name="connsiteY28" fmla="*/ 211809 h 2269250"/>
                <a:gd name="connsiteX29" fmla="*/ 3815584 w 3954480"/>
                <a:gd name="connsiteY29" fmla="*/ 234958 h 2269250"/>
                <a:gd name="connsiteX30" fmla="*/ 3885032 w 3954480"/>
                <a:gd name="connsiteY30" fmla="*/ 373854 h 2269250"/>
                <a:gd name="connsiteX31" fmla="*/ 3896606 w 3954480"/>
                <a:gd name="connsiteY31" fmla="*/ 408579 h 2269250"/>
                <a:gd name="connsiteX32" fmla="*/ 3908181 w 3954480"/>
                <a:gd name="connsiteY32" fmla="*/ 443303 h 2269250"/>
                <a:gd name="connsiteX33" fmla="*/ 3931331 w 3954480"/>
                <a:gd name="connsiteY33" fmla="*/ 559049 h 2269250"/>
                <a:gd name="connsiteX34" fmla="*/ 3954480 w 3954480"/>
                <a:gd name="connsiteY34" fmla="*/ 651647 h 2269250"/>
                <a:gd name="connsiteX35" fmla="*/ 3942905 w 3954480"/>
                <a:gd name="connsiteY35" fmla="*/ 871566 h 2269250"/>
                <a:gd name="connsiteX36" fmla="*/ 3931331 w 3954480"/>
                <a:gd name="connsiteY36" fmla="*/ 1114634 h 2269250"/>
                <a:gd name="connsiteX37" fmla="*/ 3919756 w 3954480"/>
                <a:gd name="connsiteY37" fmla="*/ 1265105 h 2269250"/>
                <a:gd name="connsiteX38" fmla="*/ 3896606 w 3954480"/>
                <a:gd name="connsiteY38" fmla="*/ 1299829 h 2269250"/>
                <a:gd name="connsiteX39" fmla="*/ 3815584 w 3954480"/>
                <a:gd name="connsiteY39" fmla="*/ 1380852 h 2269250"/>
                <a:gd name="connsiteX40" fmla="*/ 3618814 w 3954480"/>
                <a:gd name="connsiteY40" fmla="*/ 1508173 h 2269250"/>
                <a:gd name="connsiteX41" fmla="*/ 3375746 w 3954480"/>
                <a:gd name="connsiteY41" fmla="*/ 1681794 h 2269250"/>
                <a:gd name="connsiteX42" fmla="*/ 3271574 w 3954480"/>
                <a:gd name="connsiteY42" fmla="*/ 1762817 h 2269250"/>
                <a:gd name="connsiteX43" fmla="*/ 3074804 w 3954480"/>
                <a:gd name="connsiteY43" fmla="*/ 1913287 h 2269250"/>
                <a:gd name="connsiteX44" fmla="*/ 3028505 w 3954480"/>
                <a:gd name="connsiteY44" fmla="*/ 1948011 h 2269250"/>
                <a:gd name="connsiteX45" fmla="*/ 2993781 w 3954480"/>
                <a:gd name="connsiteY45" fmla="*/ 1982736 h 2269250"/>
                <a:gd name="connsiteX46" fmla="*/ 2924333 w 3954480"/>
                <a:gd name="connsiteY46" fmla="*/ 2005885 h 2269250"/>
                <a:gd name="connsiteX47" fmla="*/ 2773862 w 3954480"/>
                <a:gd name="connsiteY47" fmla="*/ 2052184 h 2269250"/>
                <a:gd name="connsiteX48" fmla="*/ 2658115 w 3954480"/>
                <a:gd name="connsiteY48" fmla="*/ 2098482 h 2269250"/>
                <a:gd name="connsiteX49" fmla="*/ 2426622 w 3954480"/>
                <a:gd name="connsiteY49" fmla="*/ 2144781 h 2269250"/>
                <a:gd name="connsiteX50" fmla="*/ 2322450 w 3954480"/>
                <a:gd name="connsiteY50" fmla="*/ 2167930 h 2269250"/>
                <a:gd name="connsiteX51" fmla="*/ 2241427 w 3954480"/>
                <a:gd name="connsiteY51" fmla="*/ 2179505 h 2269250"/>
                <a:gd name="connsiteX52" fmla="*/ 2090956 w 3954480"/>
                <a:gd name="connsiteY52" fmla="*/ 2214229 h 2269250"/>
                <a:gd name="connsiteX53" fmla="*/ 2044657 w 3954480"/>
                <a:gd name="connsiteY53" fmla="*/ 2237379 h 2269250"/>
                <a:gd name="connsiteX54" fmla="*/ 2009933 w 3954480"/>
                <a:gd name="connsiteY54" fmla="*/ 2260528 h 2269250"/>
                <a:gd name="connsiteX55" fmla="*/ 1847887 w 3954480"/>
                <a:gd name="connsiteY55" fmla="*/ 2248953 h 2269250"/>
                <a:gd name="connsiteX56" fmla="*/ 1708991 w 3954480"/>
                <a:gd name="connsiteY56" fmla="*/ 2214229 h 2269250"/>
                <a:gd name="connsiteX57" fmla="*/ 1627969 w 3954480"/>
                <a:gd name="connsiteY57" fmla="*/ 2202654 h 2269250"/>
                <a:gd name="connsiteX58" fmla="*/ 1442774 w 3954480"/>
                <a:gd name="connsiteY58" fmla="*/ 2144781 h 2269250"/>
                <a:gd name="connsiteX59" fmla="*/ 1338601 w 3954480"/>
                <a:gd name="connsiteY59" fmla="*/ 2110057 h 2269250"/>
                <a:gd name="connsiteX60" fmla="*/ 1257579 w 3954480"/>
                <a:gd name="connsiteY60" fmla="*/ 2086908 h 2269250"/>
                <a:gd name="connsiteX61" fmla="*/ 1222855 w 3954480"/>
                <a:gd name="connsiteY61" fmla="*/ 2063758 h 2269250"/>
                <a:gd name="connsiteX62" fmla="*/ 1188131 w 3954480"/>
                <a:gd name="connsiteY62" fmla="*/ 2052184 h 2269250"/>
                <a:gd name="connsiteX63" fmla="*/ 1164981 w 3954480"/>
                <a:gd name="connsiteY63" fmla="*/ 2029034 h 2269250"/>
                <a:gd name="connsiteX64" fmla="*/ 1153406 w 3954480"/>
                <a:gd name="connsiteY64" fmla="*/ 1948011 h 2269250"/>
                <a:gd name="connsiteX65" fmla="*/ 1083958 w 3954480"/>
                <a:gd name="connsiteY65" fmla="*/ 1820690 h 2269250"/>
                <a:gd name="connsiteX66" fmla="*/ 1060809 w 3954480"/>
                <a:gd name="connsiteY66" fmla="*/ 1647070 h 2269250"/>
                <a:gd name="connsiteX67" fmla="*/ 1037660 w 3954480"/>
                <a:gd name="connsiteY67" fmla="*/ 1450300 h 2269250"/>
                <a:gd name="connsiteX68" fmla="*/ 991361 w 3954480"/>
                <a:gd name="connsiteY68" fmla="*/ 1346128 h 2269250"/>
                <a:gd name="connsiteX69" fmla="*/ 910338 w 3954480"/>
                <a:gd name="connsiteY69" fmla="*/ 1253530 h 2269250"/>
                <a:gd name="connsiteX70" fmla="*/ 864039 w 3954480"/>
                <a:gd name="connsiteY70" fmla="*/ 1230381 h 2269250"/>
                <a:gd name="connsiteX71" fmla="*/ 794591 w 3954480"/>
                <a:gd name="connsiteY71" fmla="*/ 1218806 h 2269250"/>
                <a:gd name="connsiteX72" fmla="*/ 748293 w 3954480"/>
                <a:gd name="connsiteY72" fmla="*/ 1207232 h 2269250"/>
                <a:gd name="connsiteX73" fmla="*/ 227432 w 3954480"/>
                <a:gd name="connsiteY73" fmla="*/ 1218806 h 2269250"/>
                <a:gd name="connsiteX74" fmla="*/ 42237 w 3954480"/>
                <a:gd name="connsiteY74" fmla="*/ 1207232 h 2269250"/>
                <a:gd name="connsiteX75" fmla="*/ 30662 w 3954480"/>
                <a:gd name="connsiteY75" fmla="*/ 1033611 h 2269250"/>
                <a:gd name="connsiteX76" fmla="*/ 19087 w 3954480"/>
                <a:gd name="connsiteY76" fmla="*/ 998887 h 2269250"/>
                <a:gd name="connsiteX77" fmla="*/ 30662 w 3954480"/>
                <a:gd name="connsiteY77" fmla="*/ 755819 h 2269250"/>
                <a:gd name="connsiteX78" fmla="*/ 42237 w 3954480"/>
                <a:gd name="connsiteY78" fmla="*/ 721095 h 2269250"/>
                <a:gd name="connsiteX79" fmla="*/ 65386 w 3954480"/>
                <a:gd name="connsiteY79" fmla="*/ 686371 h 2269250"/>
                <a:gd name="connsiteX80" fmla="*/ 76961 w 3954480"/>
                <a:gd name="connsiteY80" fmla="*/ 651647 h 2269250"/>
                <a:gd name="connsiteX81" fmla="*/ 100110 w 3954480"/>
                <a:gd name="connsiteY81" fmla="*/ 616923 h 2269250"/>
                <a:gd name="connsiteX82" fmla="*/ 146409 w 3954480"/>
                <a:gd name="connsiteY82" fmla="*/ 570624 h 226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954480" h="2269250">
                  <a:moveTo>
                    <a:pt x="146409" y="570624"/>
                  </a:moveTo>
                  <a:cubicBezTo>
                    <a:pt x="159913" y="539758"/>
                    <a:pt x="154661" y="471437"/>
                    <a:pt x="181133" y="431728"/>
                  </a:cubicBezTo>
                  <a:cubicBezTo>
                    <a:pt x="188849" y="420153"/>
                    <a:pt x="198632" y="409716"/>
                    <a:pt x="204282" y="397004"/>
                  </a:cubicBezTo>
                  <a:cubicBezTo>
                    <a:pt x="246843" y="301243"/>
                    <a:pt x="203040" y="351949"/>
                    <a:pt x="250581" y="304406"/>
                  </a:cubicBezTo>
                  <a:cubicBezTo>
                    <a:pt x="269583" y="247402"/>
                    <a:pt x="248552" y="286806"/>
                    <a:pt x="296880" y="246533"/>
                  </a:cubicBezTo>
                  <a:cubicBezTo>
                    <a:pt x="331631" y="217574"/>
                    <a:pt x="334553" y="198760"/>
                    <a:pt x="377903" y="177085"/>
                  </a:cubicBezTo>
                  <a:cubicBezTo>
                    <a:pt x="392131" y="169971"/>
                    <a:pt x="408768" y="169368"/>
                    <a:pt x="424201" y="165510"/>
                  </a:cubicBezTo>
                  <a:cubicBezTo>
                    <a:pt x="461387" y="128326"/>
                    <a:pt x="432701" y="149071"/>
                    <a:pt x="493650" y="130786"/>
                  </a:cubicBezTo>
                  <a:cubicBezTo>
                    <a:pt x="540102" y="116850"/>
                    <a:pt x="564255" y="104270"/>
                    <a:pt x="609396" y="96062"/>
                  </a:cubicBezTo>
                  <a:cubicBezTo>
                    <a:pt x="636238" y="91182"/>
                    <a:pt x="663577" y="89367"/>
                    <a:pt x="690419" y="84487"/>
                  </a:cubicBezTo>
                  <a:cubicBezTo>
                    <a:pt x="706070" y="81641"/>
                    <a:pt x="721067" y="75759"/>
                    <a:pt x="736718" y="72913"/>
                  </a:cubicBezTo>
                  <a:cubicBezTo>
                    <a:pt x="763560" y="68033"/>
                    <a:pt x="790733" y="65196"/>
                    <a:pt x="817741" y="61338"/>
                  </a:cubicBezTo>
                  <a:cubicBezTo>
                    <a:pt x="837032" y="49763"/>
                    <a:pt x="854471" y="34302"/>
                    <a:pt x="875614" y="26614"/>
                  </a:cubicBezTo>
                  <a:cubicBezTo>
                    <a:pt x="948802" y="0"/>
                    <a:pt x="1113884" y="24418"/>
                    <a:pt x="1153406" y="26614"/>
                  </a:cubicBezTo>
                  <a:cubicBezTo>
                    <a:pt x="1347470" y="75129"/>
                    <a:pt x="1150197" y="29186"/>
                    <a:pt x="1327027" y="61338"/>
                  </a:cubicBezTo>
                  <a:cubicBezTo>
                    <a:pt x="1342678" y="64184"/>
                    <a:pt x="1357540" y="70940"/>
                    <a:pt x="1373325" y="72913"/>
                  </a:cubicBezTo>
                  <a:cubicBezTo>
                    <a:pt x="1419426" y="78675"/>
                    <a:pt x="1466018" y="79623"/>
                    <a:pt x="1512222" y="84487"/>
                  </a:cubicBezTo>
                  <a:cubicBezTo>
                    <a:pt x="1539354" y="87343"/>
                    <a:pt x="1565991" y="94823"/>
                    <a:pt x="1593244" y="96062"/>
                  </a:cubicBezTo>
                  <a:cubicBezTo>
                    <a:pt x="1735903" y="102547"/>
                    <a:pt x="1878753" y="103779"/>
                    <a:pt x="2021508" y="107637"/>
                  </a:cubicBezTo>
                  <a:lnTo>
                    <a:pt x="2114105" y="130786"/>
                  </a:lnTo>
                  <a:cubicBezTo>
                    <a:pt x="2129538" y="134644"/>
                    <a:pt x="2145312" y="137330"/>
                    <a:pt x="2160404" y="142361"/>
                  </a:cubicBezTo>
                  <a:cubicBezTo>
                    <a:pt x="2210220" y="158967"/>
                    <a:pt x="2183291" y="150977"/>
                    <a:pt x="2241427" y="165510"/>
                  </a:cubicBezTo>
                  <a:cubicBezTo>
                    <a:pt x="2253002" y="173227"/>
                    <a:pt x="2263126" y="183775"/>
                    <a:pt x="2276151" y="188660"/>
                  </a:cubicBezTo>
                  <a:cubicBezTo>
                    <a:pt x="2294571" y="195568"/>
                    <a:pt x="2314819" y="195966"/>
                    <a:pt x="2334024" y="200234"/>
                  </a:cubicBezTo>
                  <a:cubicBezTo>
                    <a:pt x="2481202" y="232940"/>
                    <a:pt x="2263572" y="188458"/>
                    <a:pt x="2438196" y="223384"/>
                  </a:cubicBezTo>
                  <a:cubicBezTo>
                    <a:pt x="2544871" y="221207"/>
                    <a:pt x="2930420" y="226615"/>
                    <a:pt x="3132677" y="200234"/>
                  </a:cubicBezTo>
                  <a:cubicBezTo>
                    <a:pt x="3179220" y="194163"/>
                    <a:pt x="3225275" y="184801"/>
                    <a:pt x="3271574" y="177085"/>
                  </a:cubicBezTo>
                  <a:cubicBezTo>
                    <a:pt x="3433619" y="180943"/>
                    <a:pt x="3595994" y="177634"/>
                    <a:pt x="3757710" y="188660"/>
                  </a:cubicBezTo>
                  <a:cubicBezTo>
                    <a:pt x="3768598" y="189402"/>
                    <a:pt x="3772338" y="204992"/>
                    <a:pt x="3780860" y="211809"/>
                  </a:cubicBezTo>
                  <a:cubicBezTo>
                    <a:pt x="3791723" y="220499"/>
                    <a:pt x="3804009" y="227242"/>
                    <a:pt x="3815584" y="234958"/>
                  </a:cubicBezTo>
                  <a:cubicBezTo>
                    <a:pt x="3875415" y="324705"/>
                    <a:pt x="3853086" y="278016"/>
                    <a:pt x="3885032" y="373854"/>
                  </a:cubicBezTo>
                  <a:lnTo>
                    <a:pt x="3896606" y="408579"/>
                  </a:lnTo>
                  <a:lnTo>
                    <a:pt x="3908181" y="443303"/>
                  </a:lnTo>
                  <a:cubicBezTo>
                    <a:pt x="3930518" y="599659"/>
                    <a:pt x="3907087" y="470154"/>
                    <a:pt x="3931331" y="559049"/>
                  </a:cubicBezTo>
                  <a:cubicBezTo>
                    <a:pt x="3939702" y="589744"/>
                    <a:pt x="3954480" y="651647"/>
                    <a:pt x="3954480" y="651647"/>
                  </a:cubicBezTo>
                  <a:cubicBezTo>
                    <a:pt x="3950622" y="724953"/>
                    <a:pt x="3946571" y="798250"/>
                    <a:pt x="3942905" y="871566"/>
                  </a:cubicBezTo>
                  <a:cubicBezTo>
                    <a:pt x="3938854" y="952579"/>
                    <a:pt x="3936094" y="1033660"/>
                    <a:pt x="3931331" y="1114634"/>
                  </a:cubicBezTo>
                  <a:cubicBezTo>
                    <a:pt x="3928377" y="1164852"/>
                    <a:pt x="3929027" y="1215661"/>
                    <a:pt x="3919756" y="1265105"/>
                  </a:cubicBezTo>
                  <a:cubicBezTo>
                    <a:pt x="3917192" y="1278778"/>
                    <a:pt x="3905912" y="1289489"/>
                    <a:pt x="3896606" y="1299829"/>
                  </a:cubicBezTo>
                  <a:cubicBezTo>
                    <a:pt x="3871055" y="1328219"/>
                    <a:pt x="3844447" y="1355837"/>
                    <a:pt x="3815584" y="1380852"/>
                  </a:cubicBezTo>
                  <a:cubicBezTo>
                    <a:pt x="3689350" y="1490255"/>
                    <a:pt x="3758625" y="1414965"/>
                    <a:pt x="3618814" y="1508173"/>
                  </a:cubicBezTo>
                  <a:cubicBezTo>
                    <a:pt x="3535967" y="1563404"/>
                    <a:pt x="3456039" y="1622912"/>
                    <a:pt x="3375746" y="1681794"/>
                  </a:cubicBezTo>
                  <a:cubicBezTo>
                    <a:pt x="3340272" y="1707809"/>
                    <a:pt x="3306298" y="1735810"/>
                    <a:pt x="3271574" y="1762817"/>
                  </a:cubicBezTo>
                  <a:cubicBezTo>
                    <a:pt x="3137001" y="1867484"/>
                    <a:pt x="3202545" y="1817481"/>
                    <a:pt x="3074804" y="1913287"/>
                  </a:cubicBezTo>
                  <a:cubicBezTo>
                    <a:pt x="3059371" y="1924862"/>
                    <a:pt x="3042146" y="1934370"/>
                    <a:pt x="3028505" y="1948011"/>
                  </a:cubicBezTo>
                  <a:cubicBezTo>
                    <a:pt x="3016930" y="1959586"/>
                    <a:pt x="3008090" y="1974786"/>
                    <a:pt x="2993781" y="1982736"/>
                  </a:cubicBezTo>
                  <a:cubicBezTo>
                    <a:pt x="2972450" y="1994587"/>
                    <a:pt x="2946989" y="1996823"/>
                    <a:pt x="2924333" y="2005885"/>
                  </a:cubicBezTo>
                  <a:cubicBezTo>
                    <a:pt x="2744884" y="2077664"/>
                    <a:pt x="3027552" y="1967621"/>
                    <a:pt x="2773862" y="2052184"/>
                  </a:cubicBezTo>
                  <a:cubicBezTo>
                    <a:pt x="2734440" y="2065325"/>
                    <a:pt x="2697869" y="2086383"/>
                    <a:pt x="2658115" y="2098482"/>
                  </a:cubicBezTo>
                  <a:cubicBezTo>
                    <a:pt x="2497416" y="2147390"/>
                    <a:pt x="2549934" y="2121660"/>
                    <a:pt x="2426622" y="2144781"/>
                  </a:cubicBezTo>
                  <a:cubicBezTo>
                    <a:pt x="2391660" y="2151336"/>
                    <a:pt x="2357412" y="2161375"/>
                    <a:pt x="2322450" y="2167930"/>
                  </a:cubicBezTo>
                  <a:cubicBezTo>
                    <a:pt x="2295635" y="2172958"/>
                    <a:pt x="2268103" y="2173789"/>
                    <a:pt x="2241427" y="2179505"/>
                  </a:cubicBezTo>
                  <a:cubicBezTo>
                    <a:pt x="1982446" y="2235001"/>
                    <a:pt x="2317945" y="2176396"/>
                    <a:pt x="2090956" y="2214229"/>
                  </a:cubicBezTo>
                  <a:cubicBezTo>
                    <a:pt x="2075523" y="2221946"/>
                    <a:pt x="2059638" y="2228818"/>
                    <a:pt x="2044657" y="2237379"/>
                  </a:cubicBezTo>
                  <a:cubicBezTo>
                    <a:pt x="2032579" y="2244281"/>
                    <a:pt x="2023820" y="2259711"/>
                    <a:pt x="2009933" y="2260528"/>
                  </a:cubicBezTo>
                  <a:cubicBezTo>
                    <a:pt x="1955873" y="2263708"/>
                    <a:pt x="1901902" y="2252811"/>
                    <a:pt x="1847887" y="2248953"/>
                  </a:cubicBezTo>
                  <a:cubicBezTo>
                    <a:pt x="1613276" y="2209853"/>
                    <a:pt x="1947406" y="2269250"/>
                    <a:pt x="1708991" y="2214229"/>
                  </a:cubicBezTo>
                  <a:cubicBezTo>
                    <a:pt x="1682408" y="2208094"/>
                    <a:pt x="1654976" y="2206512"/>
                    <a:pt x="1627969" y="2202654"/>
                  </a:cubicBezTo>
                  <a:cubicBezTo>
                    <a:pt x="1473819" y="2136590"/>
                    <a:pt x="1624576" y="2195281"/>
                    <a:pt x="1442774" y="2144781"/>
                  </a:cubicBezTo>
                  <a:cubicBezTo>
                    <a:pt x="1407507" y="2134985"/>
                    <a:pt x="1373537" y="2120975"/>
                    <a:pt x="1338601" y="2110057"/>
                  </a:cubicBezTo>
                  <a:cubicBezTo>
                    <a:pt x="1311792" y="2101679"/>
                    <a:pt x="1284586" y="2094624"/>
                    <a:pt x="1257579" y="2086908"/>
                  </a:cubicBezTo>
                  <a:cubicBezTo>
                    <a:pt x="1246004" y="2079191"/>
                    <a:pt x="1235298" y="2069979"/>
                    <a:pt x="1222855" y="2063758"/>
                  </a:cubicBezTo>
                  <a:cubicBezTo>
                    <a:pt x="1211942" y="2058302"/>
                    <a:pt x="1198593" y="2058461"/>
                    <a:pt x="1188131" y="2052184"/>
                  </a:cubicBezTo>
                  <a:cubicBezTo>
                    <a:pt x="1178773" y="2046569"/>
                    <a:pt x="1172698" y="2036751"/>
                    <a:pt x="1164981" y="2029034"/>
                  </a:cubicBezTo>
                  <a:cubicBezTo>
                    <a:pt x="1161123" y="2002026"/>
                    <a:pt x="1162033" y="1973893"/>
                    <a:pt x="1153406" y="1948011"/>
                  </a:cubicBezTo>
                  <a:cubicBezTo>
                    <a:pt x="1135898" y="1895487"/>
                    <a:pt x="1112137" y="1862957"/>
                    <a:pt x="1083958" y="1820690"/>
                  </a:cubicBezTo>
                  <a:cubicBezTo>
                    <a:pt x="1069020" y="1731057"/>
                    <a:pt x="1071434" y="1753313"/>
                    <a:pt x="1060809" y="1647070"/>
                  </a:cubicBezTo>
                  <a:cubicBezTo>
                    <a:pt x="1053822" y="1577199"/>
                    <a:pt x="1052543" y="1517274"/>
                    <a:pt x="1037660" y="1450300"/>
                  </a:cubicBezTo>
                  <a:cubicBezTo>
                    <a:pt x="1030282" y="1417097"/>
                    <a:pt x="1005276" y="1371176"/>
                    <a:pt x="991361" y="1346128"/>
                  </a:cubicBezTo>
                  <a:cubicBezTo>
                    <a:pt x="975192" y="1317023"/>
                    <a:pt x="934681" y="1265701"/>
                    <a:pt x="910338" y="1253530"/>
                  </a:cubicBezTo>
                  <a:cubicBezTo>
                    <a:pt x="894905" y="1245814"/>
                    <a:pt x="880566" y="1235339"/>
                    <a:pt x="864039" y="1230381"/>
                  </a:cubicBezTo>
                  <a:cubicBezTo>
                    <a:pt x="841560" y="1223637"/>
                    <a:pt x="817604" y="1223409"/>
                    <a:pt x="794591" y="1218806"/>
                  </a:cubicBezTo>
                  <a:cubicBezTo>
                    <a:pt x="778992" y="1215686"/>
                    <a:pt x="763726" y="1211090"/>
                    <a:pt x="748293" y="1207232"/>
                  </a:cubicBezTo>
                  <a:cubicBezTo>
                    <a:pt x="574673" y="1211090"/>
                    <a:pt x="401095" y="1218806"/>
                    <a:pt x="227432" y="1218806"/>
                  </a:cubicBezTo>
                  <a:cubicBezTo>
                    <a:pt x="165580" y="1218806"/>
                    <a:pt x="87278" y="1249623"/>
                    <a:pt x="42237" y="1207232"/>
                  </a:cubicBezTo>
                  <a:cubicBezTo>
                    <a:pt x="0" y="1167479"/>
                    <a:pt x="37067" y="1091258"/>
                    <a:pt x="30662" y="1033611"/>
                  </a:cubicBezTo>
                  <a:cubicBezTo>
                    <a:pt x="29315" y="1021485"/>
                    <a:pt x="22945" y="1010462"/>
                    <a:pt x="19087" y="998887"/>
                  </a:cubicBezTo>
                  <a:cubicBezTo>
                    <a:pt x="22945" y="917864"/>
                    <a:pt x="23926" y="836653"/>
                    <a:pt x="30662" y="755819"/>
                  </a:cubicBezTo>
                  <a:cubicBezTo>
                    <a:pt x="31675" y="743660"/>
                    <a:pt x="36781" y="732008"/>
                    <a:pt x="42237" y="721095"/>
                  </a:cubicBezTo>
                  <a:cubicBezTo>
                    <a:pt x="48458" y="708653"/>
                    <a:pt x="59165" y="698813"/>
                    <a:pt x="65386" y="686371"/>
                  </a:cubicBezTo>
                  <a:cubicBezTo>
                    <a:pt x="70842" y="675458"/>
                    <a:pt x="71505" y="662560"/>
                    <a:pt x="76961" y="651647"/>
                  </a:cubicBezTo>
                  <a:cubicBezTo>
                    <a:pt x="83182" y="639205"/>
                    <a:pt x="94460" y="629635"/>
                    <a:pt x="100110" y="616923"/>
                  </a:cubicBezTo>
                  <a:cubicBezTo>
                    <a:pt x="132603" y="543815"/>
                    <a:pt x="132905" y="601490"/>
                    <a:pt x="146409" y="570624"/>
                  </a:cubicBezTo>
                  <a:close/>
                </a:path>
              </a:pathLst>
            </a:cu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rot="185606">
              <a:off x="3129133" y="3642959"/>
              <a:ext cx="3497689" cy="1525626"/>
            </a:xfrm>
            <a:custGeom>
              <a:avLst/>
              <a:gdLst>
                <a:gd name="connsiteX0" fmla="*/ 636608 w 3356658"/>
                <a:gd name="connsiteY0" fmla="*/ 20513 h 1721991"/>
                <a:gd name="connsiteX1" fmla="*/ 810228 w 3356658"/>
                <a:gd name="connsiteY1" fmla="*/ 55237 h 1721991"/>
                <a:gd name="connsiteX2" fmla="*/ 960699 w 3356658"/>
                <a:gd name="connsiteY2" fmla="*/ 78386 h 1721991"/>
                <a:gd name="connsiteX3" fmla="*/ 1111170 w 3356658"/>
                <a:gd name="connsiteY3" fmla="*/ 136259 h 1721991"/>
                <a:gd name="connsiteX4" fmla="*/ 1157469 w 3356658"/>
                <a:gd name="connsiteY4" fmla="*/ 159409 h 1721991"/>
                <a:gd name="connsiteX5" fmla="*/ 1319514 w 3356658"/>
                <a:gd name="connsiteY5" fmla="*/ 194133 h 1721991"/>
                <a:gd name="connsiteX6" fmla="*/ 1377387 w 3356658"/>
                <a:gd name="connsiteY6" fmla="*/ 205708 h 1721991"/>
                <a:gd name="connsiteX7" fmla="*/ 1504709 w 3356658"/>
                <a:gd name="connsiteY7" fmla="*/ 194133 h 1721991"/>
                <a:gd name="connsiteX8" fmla="*/ 1643605 w 3356658"/>
                <a:gd name="connsiteY8" fmla="*/ 170983 h 1721991"/>
                <a:gd name="connsiteX9" fmla="*/ 1875099 w 3356658"/>
                <a:gd name="connsiteY9" fmla="*/ 159409 h 1721991"/>
                <a:gd name="connsiteX10" fmla="*/ 3055717 w 3356658"/>
                <a:gd name="connsiteY10" fmla="*/ 170983 h 1721991"/>
                <a:gd name="connsiteX11" fmla="*/ 3125165 w 3356658"/>
                <a:gd name="connsiteY11" fmla="*/ 194133 h 1721991"/>
                <a:gd name="connsiteX12" fmla="*/ 3217762 w 3356658"/>
                <a:gd name="connsiteY12" fmla="*/ 228857 h 1721991"/>
                <a:gd name="connsiteX13" fmla="*/ 3240912 w 3356658"/>
                <a:gd name="connsiteY13" fmla="*/ 252006 h 1721991"/>
                <a:gd name="connsiteX14" fmla="*/ 3264061 w 3356658"/>
                <a:gd name="connsiteY14" fmla="*/ 321454 h 1721991"/>
                <a:gd name="connsiteX15" fmla="*/ 3287210 w 3356658"/>
                <a:gd name="connsiteY15" fmla="*/ 414052 h 1721991"/>
                <a:gd name="connsiteX16" fmla="*/ 3321934 w 3356658"/>
                <a:gd name="connsiteY16" fmla="*/ 587672 h 1721991"/>
                <a:gd name="connsiteX17" fmla="*/ 3333509 w 3356658"/>
                <a:gd name="connsiteY17" fmla="*/ 645546 h 1721991"/>
                <a:gd name="connsiteX18" fmla="*/ 3356658 w 3356658"/>
                <a:gd name="connsiteY18" fmla="*/ 714994 h 1721991"/>
                <a:gd name="connsiteX19" fmla="*/ 3345084 w 3356658"/>
                <a:gd name="connsiteY19" fmla="*/ 1004361 h 1721991"/>
                <a:gd name="connsiteX20" fmla="*/ 3310360 w 3356658"/>
                <a:gd name="connsiteY20" fmla="*/ 1073809 h 1721991"/>
                <a:gd name="connsiteX21" fmla="*/ 3287210 w 3356658"/>
                <a:gd name="connsiteY21" fmla="*/ 1166406 h 1721991"/>
                <a:gd name="connsiteX22" fmla="*/ 3217762 w 3356658"/>
                <a:gd name="connsiteY22" fmla="*/ 1247429 h 1721991"/>
                <a:gd name="connsiteX23" fmla="*/ 3171463 w 3356658"/>
                <a:gd name="connsiteY23" fmla="*/ 1305302 h 1721991"/>
                <a:gd name="connsiteX24" fmla="*/ 3159889 w 3356658"/>
                <a:gd name="connsiteY24" fmla="*/ 1351601 h 1721991"/>
                <a:gd name="connsiteX25" fmla="*/ 3125165 w 3356658"/>
                <a:gd name="connsiteY25" fmla="*/ 1363176 h 1721991"/>
                <a:gd name="connsiteX26" fmla="*/ 3067291 w 3356658"/>
                <a:gd name="connsiteY26" fmla="*/ 1374751 h 1721991"/>
                <a:gd name="connsiteX27" fmla="*/ 3032567 w 3356658"/>
                <a:gd name="connsiteY27" fmla="*/ 1397900 h 1721991"/>
                <a:gd name="connsiteX28" fmla="*/ 2951544 w 3356658"/>
                <a:gd name="connsiteY28" fmla="*/ 1421049 h 1721991"/>
                <a:gd name="connsiteX29" fmla="*/ 2893671 w 3356658"/>
                <a:gd name="connsiteY29" fmla="*/ 1455773 h 1721991"/>
                <a:gd name="connsiteX30" fmla="*/ 2812648 w 3356658"/>
                <a:gd name="connsiteY30" fmla="*/ 1490497 h 1721991"/>
                <a:gd name="connsiteX31" fmla="*/ 2789499 w 3356658"/>
                <a:gd name="connsiteY31" fmla="*/ 1513647 h 1721991"/>
                <a:gd name="connsiteX32" fmla="*/ 2685327 w 3356658"/>
                <a:gd name="connsiteY32" fmla="*/ 1559946 h 1721991"/>
                <a:gd name="connsiteX33" fmla="*/ 2662177 w 3356658"/>
                <a:gd name="connsiteY33" fmla="*/ 1594670 h 1721991"/>
                <a:gd name="connsiteX34" fmla="*/ 2615879 w 3356658"/>
                <a:gd name="connsiteY34" fmla="*/ 1606244 h 1721991"/>
                <a:gd name="connsiteX35" fmla="*/ 2407534 w 3356658"/>
                <a:gd name="connsiteY35" fmla="*/ 1617819 h 1721991"/>
                <a:gd name="connsiteX36" fmla="*/ 2361236 w 3356658"/>
                <a:gd name="connsiteY36" fmla="*/ 1629394 h 1721991"/>
                <a:gd name="connsiteX37" fmla="*/ 2199190 w 3356658"/>
                <a:gd name="connsiteY37" fmla="*/ 1687267 h 1721991"/>
                <a:gd name="connsiteX38" fmla="*/ 2118167 w 3356658"/>
                <a:gd name="connsiteY38" fmla="*/ 1698842 h 1721991"/>
                <a:gd name="connsiteX39" fmla="*/ 2060294 w 3356658"/>
                <a:gd name="connsiteY39" fmla="*/ 1721991 h 1721991"/>
                <a:gd name="connsiteX40" fmla="*/ 2025570 w 3356658"/>
                <a:gd name="connsiteY40" fmla="*/ 1698842 h 1721991"/>
                <a:gd name="connsiteX41" fmla="*/ 1956122 w 3356658"/>
                <a:gd name="connsiteY41" fmla="*/ 1629394 h 1721991"/>
                <a:gd name="connsiteX42" fmla="*/ 1932972 w 3356658"/>
                <a:gd name="connsiteY42" fmla="*/ 1606244 h 1721991"/>
                <a:gd name="connsiteX43" fmla="*/ 1875099 w 3356658"/>
                <a:gd name="connsiteY43" fmla="*/ 1525221 h 1721991"/>
                <a:gd name="connsiteX44" fmla="*/ 1828800 w 3356658"/>
                <a:gd name="connsiteY44" fmla="*/ 1490497 h 1721991"/>
                <a:gd name="connsiteX45" fmla="*/ 1701479 w 3356658"/>
                <a:gd name="connsiteY45" fmla="*/ 1444199 h 1721991"/>
                <a:gd name="connsiteX46" fmla="*/ 1319514 w 3356658"/>
                <a:gd name="connsiteY46" fmla="*/ 1421049 h 1721991"/>
                <a:gd name="connsiteX47" fmla="*/ 729205 w 3356658"/>
                <a:gd name="connsiteY47" fmla="*/ 1386325 h 1721991"/>
                <a:gd name="connsiteX48" fmla="*/ 706056 w 3356658"/>
                <a:gd name="connsiteY48" fmla="*/ 1340027 h 1721991"/>
                <a:gd name="connsiteX49" fmla="*/ 694481 w 3356658"/>
                <a:gd name="connsiteY49" fmla="*/ 1305302 h 1721991"/>
                <a:gd name="connsiteX50" fmla="*/ 671332 w 3356658"/>
                <a:gd name="connsiteY50" fmla="*/ 1270578 h 1721991"/>
                <a:gd name="connsiteX51" fmla="*/ 659757 w 3356658"/>
                <a:gd name="connsiteY51" fmla="*/ 1224280 h 1721991"/>
                <a:gd name="connsiteX52" fmla="*/ 636608 w 3356658"/>
                <a:gd name="connsiteY52" fmla="*/ 1189556 h 1721991"/>
                <a:gd name="connsiteX53" fmla="*/ 625033 w 3356658"/>
                <a:gd name="connsiteY53" fmla="*/ 1154832 h 1721991"/>
                <a:gd name="connsiteX54" fmla="*/ 601884 w 3356658"/>
                <a:gd name="connsiteY54" fmla="*/ 1108533 h 1721991"/>
                <a:gd name="connsiteX55" fmla="*/ 578734 w 3356658"/>
                <a:gd name="connsiteY55" fmla="*/ 1039085 h 1721991"/>
                <a:gd name="connsiteX56" fmla="*/ 474562 w 3356658"/>
                <a:gd name="connsiteY56" fmla="*/ 1085383 h 1721991"/>
                <a:gd name="connsiteX57" fmla="*/ 393539 w 3356658"/>
                <a:gd name="connsiteY57" fmla="*/ 1166406 h 1721991"/>
                <a:gd name="connsiteX58" fmla="*/ 370390 w 3356658"/>
                <a:gd name="connsiteY58" fmla="*/ 1131682 h 1721991"/>
                <a:gd name="connsiteX59" fmla="*/ 300942 w 3356658"/>
                <a:gd name="connsiteY59" fmla="*/ 1096958 h 1721991"/>
                <a:gd name="connsiteX60" fmla="*/ 266218 w 3356658"/>
                <a:gd name="connsiteY60" fmla="*/ 1027510 h 1721991"/>
                <a:gd name="connsiteX61" fmla="*/ 173620 w 3356658"/>
                <a:gd name="connsiteY61" fmla="*/ 992786 h 1721991"/>
                <a:gd name="connsiteX62" fmla="*/ 127322 w 3356658"/>
                <a:gd name="connsiteY62" fmla="*/ 981211 h 1721991"/>
                <a:gd name="connsiteX63" fmla="*/ 23150 w 3356658"/>
                <a:gd name="connsiteY63" fmla="*/ 877039 h 1721991"/>
                <a:gd name="connsiteX64" fmla="*/ 0 w 3356658"/>
                <a:gd name="connsiteY64" fmla="*/ 853890 h 1721991"/>
                <a:gd name="connsiteX65" fmla="*/ 34724 w 3356658"/>
                <a:gd name="connsiteY65" fmla="*/ 680270 h 1721991"/>
                <a:gd name="connsiteX66" fmla="*/ 81023 w 3356658"/>
                <a:gd name="connsiteY66" fmla="*/ 587672 h 1721991"/>
                <a:gd name="connsiteX67" fmla="*/ 162046 w 3356658"/>
                <a:gd name="connsiteY67" fmla="*/ 379328 h 1721991"/>
                <a:gd name="connsiteX68" fmla="*/ 173620 w 3356658"/>
                <a:gd name="connsiteY68" fmla="*/ 321454 h 1721991"/>
                <a:gd name="connsiteX69" fmla="*/ 185195 w 3356658"/>
                <a:gd name="connsiteY69" fmla="*/ 240432 h 1721991"/>
                <a:gd name="connsiteX70" fmla="*/ 208344 w 3356658"/>
                <a:gd name="connsiteY70" fmla="*/ 182558 h 1721991"/>
                <a:gd name="connsiteX71" fmla="*/ 219919 w 3356658"/>
                <a:gd name="connsiteY71" fmla="*/ 136259 h 1721991"/>
                <a:gd name="connsiteX72" fmla="*/ 243069 w 3356658"/>
                <a:gd name="connsiteY72" fmla="*/ 66811 h 1721991"/>
                <a:gd name="connsiteX73" fmla="*/ 254643 w 3356658"/>
                <a:gd name="connsiteY73" fmla="*/ 32087 h 1721991"/>
                <a:gd name="connsiteX74" fmla="*/ 462987 w 3356658"/>
                <a:gd name="connsiteY74" fmla="*/ 20513 h 1721991"/>
                <a:gd name="connsiteX75" fmla="*/ 544010 w 3356658"/>
                <a:gd name="connsiteY75" fmla="*/ 20513 h 1721991"/>
                <a:gd name="connsiteX76" fmla="*/ 567160 w 3356658"/>
                <a:gd name="connsiteY76" fmla="*/ 43662 h 1721991"/>
                <a:gd name="connsiteX77" fmla="*/ 636608 w 3356658"/>
                <a:gd name="connsiteY77" fmla="*/ 20513 h 1721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356658" h="1721991">
                  <a:moveTo>
                    <a:pt x="636608" y="20513"/>
                  </a:moveTo>
                  <a:cubicBezTo>
                    <a:pt x="853172" y="44574"/>
                    <a:pt x="646075" y="14199"/>
                    <a:pt x="810228" y="55237"/>
                  </a:cubicBezTo>
                  <a:cubicBezTo>
                    <a:pt x="831630" y="60587"/>
                    <a:pt x="943579" y="75940"/>
                    <a:pt x="960699" y="78386"/>
                  </a:cubicBezTo>
                  <a:cubicBezTo>
                    <a:pt x="1111040" y="153556"/>
                    <a:pt x="944737" y="75738"/>
                    <a:pt x="1111170" y="136259"/>
                  </a:cubicBezTo>
                  <a:cubicBezTo>
                    <a:pt x="1127386" y="142156"/>
                    <a:pt x="1141100" y="153953"/>
                    <a:pt x="1157469" y="159409"/>
                  </a:cubicBezTo>
                  <a:cubicBezTo>
                    <a:pt x="1223048" y="181269"/>
                    <a:pt x="1255408" y="182477"/>
                    <a:pt x="1319514" y="194133"/>
                  </a:cubicBezTo>
                  <a:cubicBezTo>
                    <a:pt x="1338870" y="197652"/>
                    <a:pt x="1358096" y="201850"/>
                    <a:pt x="1377387" y="205708"/>
                  </a:cubicBezTo>
                  <a:cubicBezTo>
                    <a:pt x="1419828" y="201850"/>
                    <a:pt x="1462451" y="199645"/>
                    <a:pt x="1504709" y="194133"/>
                  </a:cubicBezTo>
                  <a:cubicBezTo>
                    <a:pt x="1551252" y="188062"/>
                    <a:pt x="1596726" y="173327"/>
                    <a:pt x="1643605" y="170983"/>
                  </a:cubicBezTo>
                  <a:lnTo>
                    <a:pt x="1875099" y="159409"/>
                  </a:lnTo>
                  <a:lnTo>
                    <a:pt x="3055717" y="170983"/>
                  </a:lnTo>
                  <a:cubicBezTo>
                    <a:pt x="3080109" y="171661"/>
                    <a:pt x="3101492" y="188214"/>
                    <a:pt x="3125165" y="194133"/>
                  </a:cubicBezTo>
                  <a:cubicBezTo>
                    <a:pt x="3165881" y="204312"/>
                    <a:pt x="3181446" y="204647"/>
                    <a:pt x="3217762" y="228857"/>
                  </a:cubicBezTo>
                  <a:cubicBezTo>
                    <a:pt x="3226842" y="234910"/>
                    <a:pt x="3233195" y="244290"/>
                    <a:pt x="3240912" y="252006"/>
                  </a:cubicBezTo>
                  <a:cubicBezTo>
                    <a:pt x="3248628" y="275155"/>
                    <a:pt x="3259275" y="297526"/>
                    <a:pt x="3264061" y="321454"/>
                  </a:cubicBezTo>
                  <a:cubicBezTo>
                    <a:pt x="3278029" y="391292"/>
                    <a:pt x="3269415" y="360664"/>
                    <a:pt x="3287210" y="414052"/>
                  </a:cubicBezTo>
                  <a:cubicBezTo>
                    <a:pt x="3316045" y="615895"/>
                    <a:pt x="3277287" y="364439"/>
                    <a:pt x="3321934" y="587672"/>
                  </a:cubicBezTo>
                  <a:cubicBezTo>
                    <a:pt x="3325792" y="606963"/>
                    <a:pt x="3328333" y="626566"/>
                    <a:pt x="3333509" y="645546"/>
                  </a:cubicBezTo>
                  <a:cubicBezTo>
                    <a:pt x="3339929" y="669088"/>
                    <a:pt x="3356658" y="714994"/>
                    <a:pt x="3356658" y="714994"/>
                  </a:cubicBezTo>
                  <a:cubicBezTo>
                    <a:pt x="3352800" y="811450"/>
                    <a:pt x="3351962" y="908074"/>
                    <a:pt x="3345084" y="1004361"/>
                  </a:cubicBezTo>
                  <a:cubicBezTo>
                    <a:pt x="3342660" y="1038301"/>
                    <a:pt x="3324828" y="1044874"/>
                    <a:pt x="3310360" y="1073809"/>
                  </a:cubicBezTo>
                  <a:cubicBezTo>
                    <a:pt x="3288939" y="1116651"/>
                    <a:pt x="3307022" y="1113573"/>
                    <a:pt x="3287210" y="1166406"/>
                  </a:cubicBezTo>
                  <a:cubicBezTo>
                    <a:pt x="3271875" y="1207299"/>
                    <a:pt x="3242643" y="1210107"/>
                    <a:pt x="3217762" y="1247429"/>
                  </a:cubicBezTo>
                  <a:cubicBezTo>
                    <a:pt x="3188560" y="1291233"/>
                    <a:pt x="3204450" y="1272317"/>
                    <a:pt x="3171463" y="1305302"/>
                  </a:cubicBezTo>
                  <a:cubicBezTo>
                    <a:pt x="3167605" y="1320735"/>
                    <a:pt x="3169826" y="1339179"/>
                    <a:pt x="3159889" y="1351601"/>
                  </a:cubicBezTo>
                  <a:cubicBezTo>
                    <a:pt x="3152267" y="1361128"/>
                    <a:pt x="3137002" y="1360217"/>
                    <a:pt x="3125165" y="1363176"/>
                  </a:cubicBezTo>
                  <a:cubicBezTo>
                    <a:pt x="3106079" y="1367948"/>
                    <a:pt x="3086582" y="1370893"/>
                    <a:pt x="3067291" y="1374751"/>
                  </a:cubicBezTo>
                  <a:cubicBezTo>
                    <a:pt x="3055716" y="1382467"/>
                    <a:pt x="3045353" y="1392420"/>
                    <a:pt x="3032567" y="1397900"/>
                  </a:cubicBezTo>
                  <a:cubicBezTo>
                    <a:pt x="2980671" y="1420141"/>
                    <a:pt x="2996576" y="1398534"/>
                    <a:pt x="2951544" y="1421049"/>
                  </a:cubicBezTo>
                  <a:cubicBezTo>
                    <a:pt x="2931422" y="1431110"/>
                    <a:pt x="2913337" y="1444847"/>
                    <a:pt x="2893671" y="1455773"/>
                  </a:cubicBezTo>
                  <a:cubicBezTo>
                    <a:pt x="2850760" y="1479613"/>
                    <a:pt x="2853630" y="1476837"/>
                    <a:pt x="2812648" y="1490497"/>
                  </a:cubicBezTo>
                  <a:cubicBezTo>
                    <a:pt x="2804932" y="1498214"/>
                    <a:pt x="2798753" y="1507863"/>
                    <a:pt x="2789499" y="1513647"/>
                  </a:cubicBezTo>
                  <a:cubicBezTo>
                    <a:pt x="2743581" y="1542346"/>
                    <a:pt x="2728368" y="1545599"/>
                    <a:pt x="2685327" y="1559946"/>
                  </a:cubicBezTo>
                  <a:cubicBezTo>
                    <a:pt x="2677610" y="1571521"/>
                    <a:pt x="2673752" y="1586954"/>
                    <a:pt x="2662177" y="1594670"/>
                  </a:cubicBezTo>
                  <a:cubicBezTo>
                    <a:pt x="2648941" y="1603494"/>
                    <a:pt x="2631721" y="1604804"/>
                    <a:pt x="2615879" y="1606244"/>
                  </a:cubicBezTo>
                  <a:cubicBezTo>
                    <a:pt x="2546609" y="1612541"/>
                    <a:pt x="2476982" y="1613961"/>
                    <a:pt x="2407534" y="1617819"/>
                  </a:cubicBezTo>
                  <a:cubicBezTo>
                    <a:pt x="2392101" y="1621677"/>
                    <a:pt x="2376327" y="1624364"/>
                    <a:pt x="2361236" y="1629394"/>
                  </a:cubicBezTo>
                  <a:cubicBezTo>
                    <a:pt x="2266223" y="1661065"/>
                    <a:pt x="2328630" y="1654907"/>
                    <a:pt x="2199190" y="1687267"/>
                  </a:cubicBezTo>
                  <a:cubicBezTo>
                    <a:pt x="2172723" y="1693884"/>
                    <a:pt x="2145175" y="1694984"/>
                    <a:pt x="2118167" y="1698842"/>
                  </a:cubicBezTo>
                  <a:cubicBezTo>
                    <a:pt x="2098876" y="1706558"/>
                    <a:pt x="2081071" y="1721991"/>
                    <a:pt x="2060294" y="1721991"/>
                  </a:cubicBezTo>
                  <a:cubicBezTo>
                    <a:pt x="2046383" y="1721991"/>
                    <a:pt x="2035967" y="1708084"/>
                    <a:pt x="2025570" y="1698842"/>
                  </a:cubicBezTo>
                  <a:cubicBezTo>
                    <a:pt x="2001101" y="1677092"/>
                    <a:pt x="1979271" y="1652543"/>
                    <a:pt x="1956122" y="1629394"/>
                  </a:cubicBezTo>
                  <a:cubicBezTo>
                    <a:pt x="1948405" y="1621677"/>
                    <a:pt x="1938587" y="1615602"/>
                    <a:pt x="1932972" y="1606244"/>
                  </a:cubicBezTo>
                  <a:cubicBezTo>
                    <a:pt x="1908740" y="1565858"/>
                    <a:pt x="1906342" y="1551257"/>
                    <a:pt x="1875099" y="1525221"/>
                  </a:cubicBezTo>
                  <a:cubicBezTo>
                    <a:pt x="1860279" y="1512871"/>
                    <a:pt x="1845159" y="1500721"/>
                    <a:pt x="1828800" y="1490497"/>
                  </a:cubicBezTo>
                  <a:cubicBezTo>
                    <a:pt x="1788382" y="1465236"/>
                    <a:pt x="1748621" y="1455078"/>
                    <a:pt x="1701479" y="1444199"/>
                  </a:cubicBezTo>
                  <a:cubicBezTo>
                    <a:pt x="1584725" y="1417256"/>
                    <a:pt x="1408875" y="1425632"/>
                    <a:pt x="1319514" y="1421049"/>
                  </a:cubicBezTo>
                  <a:lnTo>
                    <a:pt x="729205" y="1386325"/>
                  </a:lnTo>
                  <a:cubicBezTo>
                    <a:pt x="721489" y="1370892"/>
                    <a:pt x="712853" y="1355886"/>
                    <a:pt x="706056" y="1340027"/>
                  </a:cubicBezTo>
                  <a:cubicBezTo>
                    <a:pt x="701250" y="1328812"/>
                    <a:pt x="699937" y="1316215"/>
                    <a:pt x="694481" y="1305302"/>
                  </a:cubicBezTo>
                  <a:cubicBezTo>
                    <a:pt x="688260" y="1292860"/>
                    <a:pt x="679048" y="1282153"/>
                    <a:pt x="671332" y="1270578"/>
                  </a:cubicBezTo>
                  <a:cubicBezTo>
                    <a:pt x="667474" y="1255145"/>
                    <a:pt x="666023" y="1238901"/>
                    <a:pt x="659757" y="1224280"/>
                  </a:cubicBezTo>
                  <a:cubicBezTo>
                    <a:pt x="654277" y="1211494"/>
                    <a:pt x="642829" y="1201998"/>
                    <a:pt x="636608" y="1189556"/>
                  </a:cubicBezTo>
                  <a:cubicBezTo>
                    <a:pt x="631152" y="1178643"/>
                    <a:pt x="629839" y="1166046"/>
                    <a:pt x="625033" y="1154832"/>
                  </a:cubicBezTo>
                  <a:cubicBezTo>
                    <a:pt x="618236" y="1138973"/>
                    <a:pt x="608292" y="1124553"/>
                    <a:pt x="601884" y="1108533"/>
                  </a:cubicBezTo>
                  <a:cubicBezTo>
                    <a:pt x="592821" y="1085877"/>
                    <a:pt x="578734" y="1039085"/>
                    <a:pt x="578734" y="1039085"/>
                  </a:cubicBezTo>
                  <a:cubicBezTo>
                    <a:pt x="564287" y="1044864"/>
                    <a:pt x="490076" y="1072690"/>
                    <a:pt x="474562" y="1085383"/>
                  </a:cubicBezTo>
                  <a:cubicBezTo>
                    <a:pt x="445001" y="1109569"/>
                    <a:pt x="393539" y="1166406"/>
                    <a:pt x="393539" y="1166406"/>
                  </a:cubicBezTo>
                  <a:cubicBezTo>
                    <a:pt x="385823" y="1154831"/>
                    <a:pt x="380227" y="1141519"/>
                    <a:pt x="370390" y="1131682"/>
                  </a:cubicBezTo>
                  <a:cubicBezTo>
                    <a:pt x="347953" y="1109245"/>
                    <a:pt x="329183" y="1106372"/>
                    <a:pt x="300942" y="1096958"/>
                  </a:cubicBezTo>
                  <a:cubicBezTo>
                    <a:pt x="291528" y="1068717"/>
                    <a:pt x="288655" y="1049947"/>
                    <a:pt x="266218" y="1027510"/>
                  </a:cubicBezTo>
                  <a:cubicBezTo>
                    <a:pt x="235578" y="996870"/>
                    <a:pt x="216209" y="1002251"/>
                    <a:pt x="173620" y="992786"/>
                  </a:cubicBezTo>
                  <a:cubicBezTo>
                    <a:pt x="158091" y="989335"/>
                    <a:pt x="142755" y="985069"/>
                    <a:pt x="127322" y="981211"/>
                  </a:cubicBezTo>
                  <a:lnTo>
                    <a:pt x="23150" y="877039"/>
                  </a:lnTo>
                  <a:lnTo>
                    <a:pt x="0" y="853890"/>
                  </a:lnTo>
                  <a:cubicBezTo>
                    <a:pt x="11575" y="796017"/>
                    <a:pt x="17540" y="736732"/>
                    <a:pt x="34724" y="680270"/>
                  </a:cubicBezTo>
                  <a:cubicBezTo>
                    <a:pt x="44772" y="647256"/>
                    <a:pt x="70110" y="620410"/>
                    <a:pt x="81023" y="587672"/>
                  </a:cubicBezTo>
                  <a:cubicBezTo>
                    <a:pt x="135507" y="424222"/>
                    <a:pt x="105497" y="492427"/>
                    <a:pt x="162046" y="379328"/>
                  </a:cubicBezTo>
                  <a:cubicBezTo>
                    <a:pt x="165904" y="360037"/>
                    <a:pt x="170386" y="340860"/>
                    <a:pt x="173620" y="321454"/>
                  </a:cubicBezTo>
                  <a:cubicBezTo>
                    <a:pt x="178105" y="294544"/>
                    <a:pt x="178578" y="266899"/>
                    <a:pt x="185195" y="240432"/>
                  </a:cubicBezTo>
                  <a:cubicBezTo>
                    <a:pt x="190234" y="220275"/>
                    <a:pt x="201774" y="202269"/>
                    <a:pt x="208344" y="182558"/>
                  </a:cubicBezTo>
                  <a:cubicBezTo>
                    <a:pt x="213375" y="167466"/>
                    <a:pt x="215348" y="151496"/>
                    <a:pt x="219919" y="136259"/>
                  </a:cubicBezTo>
                  <a:cubicBezTo>
                    <a:pt x="226931" y="112887"/>
                    <a:pt x="235353" y="89960"/>
                    <a:pt x="243069" y="66811"/>
                  </a:cubicBezTo>
                  <a:cubicBezTo>
                    <a:pt x="246927" y="55236"/>
                    <a:pt x="242461" y="32764"/>
                    <a:pt x="254643" y="32087"/>
                  </a:cubicBezTo>
                  <a:lnTo>
                    <a:pt x="462987" y="20513"/>
                  </a:lnTo>
                  <a:cubicBezTo>
                    <a:pt x="500747" y="11073"/>
                    <a:pt x="509822" y="0"/>
                    <a:pt x="544010" y="20513"/>
                  </a:cubicBezTo>
                  <a:cubicBezTo>
                    <a:pt x="553368" y="26128"/>
                    <a:pt x="559443" y="35946"/>
                    <a:pt x="567160" y="43662"/>
                  </a:cubicBezTo>
                  <a:lnTo>
                    <a:pt x="636608" y="20513"/>
                  </a:lnTo>
                  <a:close/>
                </a:path>
              </a:pathLst>
            </a:cu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6172200" y="4951075"/>
              <a:ext cx="533400" cy="457200"/>
            </a:xfrm>
            <a:prstGeom prst="triangle">
              <a:avLst/>
            </a:prstGeom>
            <a:solidFill>
              <a:schemeClr val="tx1">
                <a:lumMod val="95000"/>
                <a:lumOff val="5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a:off x="3276600" y="4570075"/>
              <a:ext cx="533400" cy="457200"/>
            </a:xfrm>
            <a:prstGeom prst="triangle">
              <a:avLst/>
            </a:prstGeom>
            <a:solidFill>
              <a:schemeClr val="tx1">
                <a:lumMod val="95000"/>
                <a:lumOff val="5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a:endCxn id="4" idx="28"/>
            </p:cNvCxnSpPr>
            <p:nvPr/>
          </p:nvCxnSpPr>
          <p:spPr>
            <a:xfrm flipH="1">
              <a:off x="6614932" y="3046075"/>
              <a:ext cx="471668" cy="557514"/>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4" idx="1"/>
            </p:cNvCxnSpPr>
            <p:nvPr/>
          </p:nvCxnSpPr>
          <p:spPr>
            <a:xfrm>
              <a:off x="2300468" y="3274675"/>
              <a:ext cx="714737" cy="548833"/>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4" idx="60"/>
            </p:cNvCxnSpPr>
            <p:nvPr/>
          </p:nvCxnSpPr>
          <p:spPr>
            <a:xfrm flipV="1">
              <a:off x="3810000" y="5478688"/>
              <a:ext cx="281651" cy="539187"/>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010400" y="2937493"/>
              <a:ext cx="609600" cy="381000"/>
            </a:xfrm>
            <a:prstGeom prst="rect">
              <a:avLst/>
            </a:prstGeom>
            <a:noFill/>
          </p:spPr>
          <p:txBody>
            <a:bodyPr wrap="square" rtlCol="0">
              <a:spAutoFit/>
            </a:bodyPr>
            <a:lstStyle/>
            <a:p>
              <a:r>
                <a:rPr lang="en-GB" i="1" dirty="0"/>
                <a:t>P</a:t>
              </a:r>
              <a:r>
                <a:rPr lang="en-GB" i="1" baseline="-25000" dirty="0"/>
                <a:t>1</a:t>
              </a:r>
            </a:p>
          </p:txBody>
        </p:sp>
        <p:sp>
          <p:nvSpPr>
            <p:cNvPr id="18" name="TextBox 17"/>
            <p:cNvSpPr txBox="1"/>
            <p:nvPr/>
          </p:nvSpPr>
          <p:spPr>
            <a:xfrm>
              <a:off x="3454401" y="5656577"/>
              <a:ext cx="609600" cy="381001"/>
            </a:xfrm>
            <a:prstGeom prst="rect">
              <a:avLst/>
            </a:prstGeom>
            <a:noFill/>
          </p:spPr>
          <p:txBody>
            <a:bodyPr wrap="square" rtlCol="0">
              <a:spAutoFit/>
            </a:bodyPr>
            <a:lstStyle/>
            <a:p>
              <a:r>
                <a:rPr lang="en-GB" i="1" dirty="0" err="1"/>
                <a:t>P</a:t>
              </a:r>
              <a:r>
                <a:rPr lang="en-GB" i="1" baseline="-25000" dirty="0" err="1"/>
                <a:t>n</a:t>
              </a:r>
              <a:endParaRPr lang="en-GB" i="1" baseline="-25000" dirty="0"/>
            </a:p>
          </p:txBody>
        </p:sp>
        <p:sp>
          <p:nvSpPr>
            <p:cNvPr id="19" name="TextBox 18"/>
            <p:cNvSpPr txBox="1"/>
            <p:nvPr/>
          </p:nvSpPr>
          <p:spPr>
            <a:xfrm>
              <a:off x="2082801" y="3271505"/>
              <a:ext cx="609600" cy="381000"/>
            </a:xfrm>
            <a:prstGeom prst="rect">
              <a:avLst/>
            </a:prstGeom>
            <a:noFill/>
          </p:spPr>
          <p:txBody>
            <a:bodyPr wrap="square" rtlCol="0">
              <a:spAutoFit/>
            </a:bodyPr>
            <a:lstStyle/>
            <a:p>
              <a:r>
                <a:rPr lang="en-GB" i="1" dirty="0"/>
                <a:t>P</a:t>
              </a:r>
              <a:r>
                <a:rPr lang="en-GB" i="1" baseline="-25000" dirty="0"/>
                <a:t>2</a:t>
              </a:r>
            </a:p>
          </p:txBody>
        </p:sp>
        <p:cxnSp>
          <p:nvCxnSpPr>
            <p:cNvPr id="21" name="Straight Arrow Connector 20"/>
            <p:cNvCxnSpPr>
              <a:stCxn id="4" idx="28"/>
              <a:endCxn id="7" idx="11"/>
            </p:cNvCxnSpPr>
            <p:nvPr/>
          </p:nvCxnSpPr>
          <p:spPr>
            <a:xfrm flipH="1">
              <a:off x="6415288" y="3603589"/>
              <a:ext cx="199644" cy="293584"/>
            </a:xfrm>
            <a:prstGeom prst="straightConnector1">
              <a:avLst/>
            </a:prstGeom>
            <a:ln>
              <a:solidFill>
                <a:schemeClr val="tx1">
                  <a:lumMod val="95000"/>
                  <a:lumOff val="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096000" y="3352800"/>
              <a:ext cx="609600" cy="369332"/>
            </a:xfrm>
            <a:prstGeom prst="rect">
              <a:avLst/>
            </a:prstGeom>
            <a:noFill/>
          </p:spPr>
          <p:txBody>
            <a:bodyPr wrap="square" rtlCol="0">
              <a:spAutoFit/>
            </a:bodyPr>
            <a:lstStyle/>
            <a:p>
              <a:r>
                <a:rPr lang="en-GB" i="1" dirty="0">
                  <a:latin typeface="Arial"/>
                  <a:cs typeface="Arial"/>
                </a:rPr>
                <a:t>Δ</a:t>
              </a:r>
              <a:r>
                <a:rPr lang="en-GB" i="1" baseline="-25000" dirty="0"/>
                <a:t>1</a:t>
              </a:r>
            </a:p>
          </p:txBody>
        </p:sp>
        <p:sp>
          <p:nvSpPr>
            <p:cNvPr id="24" name="TextBox 23"/>
            <p:cNvSpPr txBox="1"/>
            <p:nvPr/>
          </p:nvSpPr>
          <p:spPr>
            <a:xfrm>
              <a:off x="2819400" y="3886200"/>
              <a:ext cx="609600" cy="369332"/>
            </a:xfrm>
            <a:prstGeom prst="rect">
              <a:avLst/>
            </a:prstGeom>
            <a:noFill/>
          </p:spPr>
          <p:txBody>
            <a:bodyPr wrap="square" rtlCol="0">
              <a:spAutoFit/>
            </a:bodyPr>
            <a:lstStyle/>
            <a:p>
              <a:r>
                <a:rPr lang="en-GB" i="1" dirty="0">
                  <a:latin typeface="Arial"/>
                  <a:cs typeface="Arial"/>
                </a:rPr>
                <a:t>Δ</a:t>
              </a:r>
              <a:r>
                <a:rPr lang="en-GB" i="1" baseline="-25000" dirty="0"/>
                <a:t>2</a:t>
              </a:r>
            </a:p>
          </p:txBody>
        </p:sp>
        <p:sp>
          <p:nvSpPr>
            <p:cNvPr id="25" name="TextBox 24"/>
            <p:cNvSpPr txBox="1"/>
            <p:nvPr/>
          </p:nvSpPr>
          <p:spPr>
            <a:xfrm>
              <a:off x="4191000" y="5029200"/>
              <a:ext cx="609600" cy="369332"/>
            </a:xfrm>
            <a:prstGeom prst="rect">
              <a:avLst/>
            </a:prstGeom>
            <a:noFill/>
          </p:spPr>
          <p:txBody>
            <a:bodyPr wrap="square" rtlCol="0">
              <a:spAutoFit/>
            </a:bodyPr>
            <a:lstStyle/>
            <a:p>
              <a:r>
                <a:rPr lang="en-GB" i="1" dirty="0" err="1">
                  <a:latin typeface="Arial"/>
                  <a:cs typeface="Arial"/>
                </a:rPr>
                <a:t>Δ</a:t>
              </a:r>
              <a:r>
                <a:rPr lang="en-GB" i="1" baseline="-25000" dirty="0" err="1"/>
                <a:t>n</a:t>
              </a:r>
              <a:endParaRPr lang="en-GB" i="1" baseline="-25000" dirty="0"/>
            </a:p>
          </p:txBody>
        </p:sp>
        <p:cxnSp>
          <p:nvCxnSpPr>
            <p:cNvPr id="26" name="Straight Arrow Connector 25"/>
            <p:cNvCxnSpPr>
              <a:stCxn id="4" idx="1"/>
            </p:cNvCxnSpPr>
            <p:nvPr/>
          </p:nvCxnSpPr>
          <p:spPr>
            <a:xfrm>
              <a:off x="3015205" y="3823508"/>
              <a:ext cx="261395" cy="138892"/>
            </a:xfrm>
            <a:prstGeom prst="straightConnector1">
              <a:avLst/>
            </a:prstGeom>
            <a:ln>
              <a:solidFill>
                <a:schemeClr val="tx1">
                  <a:lumMod val="95000"/>
                  <a:lumOff val="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4" idx="60"/>
            </p:cNvCxnSpPr>
            <p:nvPr/>
          </p:nvCxnSpPr>
          <p:spPr>
            <a:xfrm flipH="1">
              <a:off x="4091651" y="4876800"/>
              <a:ext cx="327949" cy="601888"/>
            </a:xfrm>
            <a:prstGeom prst="straightConnector1">
              <a:avLst/>
            </a:prstGeom>
            <a:ln>
              <a:solidFill>
                <a:schemeClr val="tx1">
                  <a:lumMod val="95000"/>
                  <a:lumOff val="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4463100" y="3733800"/>
            <a:ext cx="4315140" cy="2953820"/>
            <a:chOff x="2300468" y="2780961"/>
            <a:chExt cx="4794597" cy="3236914"/>
          </a:xfrm>
        </p:grpSpPr>
        <p:sp>
          <p:nvSpPr>
            <p:cNvPr id="34" name="Freeform 33"/>
            <p:cNvSpPr/>
            <p:nvPr/>
          </p:nvSpPr>
          <p:spPr>
            <a:xfrm>
              <a:off x="2834072" y="3391780"/>
              <a:ext cx="3954480" cy="2269250"/>
            </a:xfrm>
            <a:custGeom>
              <a:avLst/>
              <a:gdLst>
                <a:gd name="connsiteX0" fmla="*/ 146409 w 3954480"/>
                <a:gd name="connsiteY0" fmla="*/ 570624 h 2269250"/>
                <a:gd name="connsiteX1" fmla="*/ 181133 w 3954480"/>
                <a:gd name="connsiteY1" fmla="*/ 431728 h 2269250"/>
                <a:gd name="connsiteX2" fmla="*/ 204282 w 3954480"/>
                <a:gd name="connsiteY2" fmla="*/ 397004 h 2269250"/>
                <a:gd name="connsiteX3" fmla="*/ 250581 w 3954480"/>
                <a:gd name="connsiteY3" fmla="*/ 304406 h 2269250"/>
                <a:gd name="connsiteX4" fmla="*/ 296880 w 3954480"/>
                <a:gd name="connsiteY4" fmla="*/ 246533 h 2269250"/>
                <a:gd name="connsiteX5" fmla="*/ 377903 w 3954480"/>
                <a:gd name="connsiteY5" fmla="*/ 177085 h 2269250"/>
                <a:gd name="connsiteX6" fmla="*/ 424201 w 3954480"/>
                <a:gd name="connsiteY6" fmla="*/ 165510 h 2269250"/>
                <a:gd name="connsiteX7" fmla="*/ 493650 w 3954480"/>
                <a:gd name="connsiteY7" fmla="*/ 130786 h 2269250"/>
                <a:gd name="connsiteX8" fmla="*/ 609396 w 3954480"/>
                <a:gd name="connsiteY8" fmla="*/ 96062 h 2269250"/>
                <a:gd name="connsiteX9" fmla="*/ 690419 w 3954480"/>
                <a:gd name="connsiteY9" fmla="*/ 84487 h 2269250"/>
                <a:gd name="connsiteX10" fmla="*/ 736718 w 3954480"/>
                <a:gd name="connsiteY10" fmla="*/ 72913 h 2269250"/>
                <a:gd name="connsiteX11" fmla="*/ 817741 w 3954480"/>
                <a:gd name="connsiteY11" fmla="*/ 61338 h 2269250"/>
                <a:gd name="connsiteX12" fmla="*/ 875614 w 3954480"/>
                <a:gd name="connsiteY12" fmla="*/ 26614 h 2269250"/>
                <a:gd name="connsiteX13" fmla="*/ 1153406 w 3954480"/>
                <a:gd name="connsiteY13" fmla="*/ 26614 h 2269250"/>
                <a:gd name="connsiteX14" fmla="*/ 1327027 w 3954480"/>
                <a:gd name="connsiteY14" fmla="*/ 61338 h 2269250"/>
                <a:gd name="connsiteX15" fmla="*/ 1373325 w 3954480"/>
                <a:gd name="connsiteY15" fmla="*/ 72913 h 2269250"/>
                <a:gd name="connsiteX16" fmla="*/ 1512222 w 3954480"/>
                <a:gd name="connsiteY16" fmla="*/ 84487 h 2269250"/>
                <a:gd name="connsiteX17" fmla="*/ 1593244 w 3954480"/>
                <a:gd name="connsiteY17" fmla="*/ 96062 h 2269250"/>
                <a:gd name="connsiteX18" fmla="*/ 2021508 w 3954480"/>
                <a:gd name="connsiteY18" fmla="*/ 107637 h 2269250"/>
                <a:gd name="connsiteX19" fmla="*/ 2114105 w 3954480"/>
                <a:gd name="connsiteY19" fmla="*/ 130786 h 2269250"/>
                <a:gd name="connsiteX20" fmla="*/ 2160404 w 3954480"/>
                <a:gd name="connsiteY20" fmla="*/ 142361 h 2269250"/>
                <a:gd name="connsiteX21" fmla="*/ 2241427 w 3954480"/>
                <a:gd name="connsiteY21" fmla="*/ 165510 h 2269250"/>
                <a:gd name="connsiteX22" fmla="*/ 2276151 w 3954480"/>
                <a:gd name="connsiteY22" fmla="*/ 188660 h 2269250"/>
                <a:gd name="connsiteX23" fmla="*/ 2334024 w 3954480"/>
                <a:gd name="connsiteY23" fmla="*/ 200234 h 2269250"/>
                <a:gd name="connsiteX24" fmla="*/ 2438196 w 3954480"/>
                <a:gd name="connsiteY24" fmla="*/ 223384 h 2269250"/>
                <a:gd name="connsiteX25" fmla="*/ 3132677 w 3954480"/>
                <a:gd name="connsiteY25" fmla="*/ 200234 h 2269250"/>
                <a:gd name="connsiteX26" fmla="*/ 3271574 w 3954480"/>
                <a:gd name="connsiteY26" fmla="*/ 177085 h 2269250"/>
                <a:gd name="connsiteX27" fmla="*/ 3757710 w 3954480"/>
                <a:gd name="connsiteY27" fmla="*/ 188660 h 2269250"/>
                <a:gd name="connsiteX28" fmla="*/ 3780860 w 3954480"/>
                <a:gd name="connsiteY28" fmla="*/ 211809 h 2269250"/>
                <a:gd name="connsiteX29" fmla="*/ 3815584 w 3954480"/>
                <a:gd name="connsiteY29" fmla="*/ 234958 h 2269250"/>
                <a:gd name="connsiteX30" fmla="*/ 3885032 w 3954480"/>
                <a:gd name="connsiteY30" fmla="*/ 373854 h 2269250"/>
                <a:gd name="connsiteX31" fmla="*/ 3896606 w 3954480"/>
                <a:gd name="connsiteY31" fmla="*/ 408579 h 2269250"/>
                <a:gd name="connsiteX32" fmla="*/ 3908181 w 3954480"/>
                <a:gd name="connsiteY32" fmla="*/ 443303 h 2269250"/>
                <a:gd name="connsiteX33" fmla="*/ 3931331 w 3954480"/>
                <a:gd name="connsiteY33" fmla="*/ 559049 h 2269250"/>
                <a:gd name="connsiteX34" fmla="*/ 3954480 w 3954480"/>
                <a:gd name="connsiteY34" fmla="*/ 651647 h 2269250"/>
                <a:gd name="connsiteX35" fmla="*/ 3942905 w 3954480"/>
                <a:gd name="connsiteY35" fmla="*/ 871566 h 2269250"/>
                <a:gd name="connsiteX36" fmla="*/ 3931331 w 3954480"/>
                <a:gd name="connsiteY36" fmla="*/ 1114634 h 2269250"/>
                <a:gd name="connsiteX37" fmla="*/ 3919756 w 3954480"/>
                <a:gd name="connsiteY37" fmla="*/ 1265105 h 2269250"/>
                <a:gd name="connsiteX38" fmla="*/ 3896606 w 3954480"/>
                <a:gd name="connsiteY38" fmla="*/ 1299829 h 2269250"/>
                <a:gd name="connsiteX39" fmla="*/ 3815584 w 3954480"/>
                <a:gd name="connsiteY39" fmla="*/ 1380852 h 2269250"/>
                <a:gd name="connsiteX40" fmla="*/ 3618814 w 3954480"/>
                <a:gd name="connsiteY40" fmla="*/ 1508173 h 2269250"/>
                <a:gd name="connsiteX41" fmla="*/ 3375746 w 3954480"/>
                <a:gd name="connsiteY41" fmla="*/ 1681794 h 2269250"/>
                <a:gd name="connsiteX42" fmla="*/ 3271574 w 3954480"/>
                <a:gd name="connsiteY42" fmla="*/ 1762817 h 2269250"/>
                <a:gd name="connsiteX43" fmla="*/ 3074804 w 3954480"/>
                <a:gd name="connsiteY43" fmla="*/ 1913287 h 2269250"/>
                <a:gd name="connsiteX44" fmla="*/ 3028505 w 3954480"/>
                <a:gd name="connsiteY44" fmla="*/ 1948011 h 2269250"/>
                <a:gd name="connsiteX45" fmla="*/ 2993781 w 3954480"/>
                <a:gd name="connsiteY45" fmla="*/ 1982736 h 2269250"/>
                <a:gd name="connsiteX46" fmla="*/ 2924333 w 3954480"/>
                <a:gd name="connsiteY46" fmla="*/ 2005885 h 2269250"/>
                <a:gd name="connsiteX47" fmla="*/ 2773862 w 3954480"/>
                <a:gd name="connsiteY47" fmla="*/ 2052184 h 2269250"/>
                <a:gd name="connsiteX48" fmla="*/ 2658115 w 3954480"/>
                <a:gd name="connsiteY48" fmla="*/ 2098482 h 2269250"/>
                <a:gd name="connsiteX49" fmla="*/ 2426622 w 3954480"/>
                <a:gd name="connsiteY49" fmla="*/ 2144781 h 2269250"/>
                <a:gd name="connsiteX50" fmla="*/ 2322450 w 3954480"/>
                <a:gd name="connsiteY50" fmla="*/ 2167930 h 2269250"/>
                <a:gd name="connsiteX51" fmla="*/ 2241427 w 3954480"/>
                <a:gd name="connsiteY51" fmla="*/ 2179505 h 2269250"/>
                <a:gd name="connsiteX52" fmla="*/ 2090956 w 3954480"/>
                <a:gd name="connsiteY52" fmla="*/ 2214229 h 2269250"/>
                <a:gd name="connsiteX53" fmla="*/ 2044657 w 3954480"/>
                <a:gd name="connsiteY53" fmla="*/ 2237379 h 2269250"/>
                <a:gd name="connsiteX54" fmla="*/ 2009933 w 3954480"/>
                <a:gd name="connsiteY54" fmla="*/ 2260528 h 2269250"/>
                <a:gd name="connsiteX55" fmla="*/ 1847887 w 3954480"/>
                <a:gd name="connsiteY55" fmla="*/ 2248953 h 2269250"/>
                <a:gd name="connsiteX56" fmla="*/ 1708991 w 3954480"/>
                <a:gd name="connsiteY56" fmla="*/ 2214229 h 2269250"/>
                <a:gd name="connsiteX57" fmla="*/ 1627969 w 3954480"/>
                <a:gd name="connsiteY57" fmla="*/ 2202654 h 2269250"/>
                <a:gd name="connsiteX58" fmla="*/ 1442774 w 3954480"/>
                <a:gd name="connsiteY58" fmla="*/ 2144781 h 2269250"/>
                <a:gd name="connsiteX59" fmla="*/ 1338601 w 3954480"/>
                <a:gd name="connsiteY59" fmla="*/ 2110057 h 2269250"/>
                <a:gd name="connsiteX60" fmla="*/ 1257579 w 3954480"/>
                <a:gd name="connsiteY60" fmla="*/ 2086908 h 2269250"/>
                <a:gd name="connsiteX61" fmla="*/ 1222855 w 3954480"/>
                <a:gd name="connsiteY61" fmla="*/ 2063758 h 2269250"/>
                <a:gd name="connsiteX62" fmla="*/ 1188131 w 3954480"/>
                <a:gd name="connsiteY62" fmla="*/ 2052184 h 2269250"/>
                <a:gd name="connsiteX63" fmla="*/ 1164981 w 3954480"/>
                <a:gd name="connsiteY63" fmla="*/ 2029034 h 2269250"/>
                <a:gd name="connsiteX64" fmla="*/ 1153406 w 3954480"/>
                <a:gd name="connsiteY64" fmla="*/ 1948011 h 2269250"/>
                <a:gd name="connsiteX65" fmla="*/ 1083958 w 3954480"/>
                <a:gd name="connsiteY65" fmla="*/ 1820690 h 2269250"/>
                <a:gd name="connsiteX66" fmla="*/ 1060809 w 3954480"/>
                <a:gd name="connsiteY66" fmla="*/ 1647070 h 2269250"/>
                <a:gd name="connsiteX67" fmla="*/ 1037660 w 3954480"/>
                <a:gd name="connsiteY67" fmla="*/ 1450300 h 2269250"/>
                <a:gd name="connsiteX68" fmla="*/ 991361 w 3954480"/>
                <a:gd name="connsiteY68" fmla="*/ 1346128 h 2269250"/>
                <a:gd name="connsiteX69" fmla="*/ 910338 w 3954480"/>
                <a:gd name="connsiteY69" fmla="*/ 1253530 h 2269250"/>
                <a:gd name="connsiteX70" fmla="*/ 864039 w 3954480"/>
                <a:gd name="connsiteY70" fmla="*/ 1230381 h 2269250"/>
                <a:gd name="connsiteX71" fmla="*/ 794591 w 3954480"/>
                <a:gd name="connsiteY71" fmla="*/ 1218806 h 2269250"/>
                <a:gd name="connsiteX72" fmla="*/ 748293 w 3954480"/>
                <a:gd name="connsiteY72" fmla="*/ 1207232 h 2269250"/>
                <a:gd name="connsiteX73" fmla="*/ 227432 w 3954480"/>
                <a:gd name="connsiteY73" fmla="*/ 1218806 h 2269250"/>
                <a:gd name="connsiteX74" fmla="*/ 42237 w 3954480"/>
                <a:gd name="connsiteY74" fmla="*/ 1207232 h 2269250"/>
                <a:gd name="connsiteX75" fmla="*/ 30662 w 3954480"/>
                <a:gd name="connsiteY75" fmla="*/ 1033611 h 2269250"/>
                <a:gd name="connsiteX76" fmla="*/ 19087 w 3954480"/>
                <a:gd name="connsiteY76" fmla="*/ 998887 h 2269250"/>
                <a:gd name="connsiteX77" fmla="*/ 30662 w 3954480"/>
                <a:gd name="connsiteY77" fmla="*/ 755819 h 2269250"/>
                <a:gd name="connsiteX78" fmla="*/ 42237 w 3954480"/>
                <a:gd name="connsiteY78" fmla="*/ 721095 h 2269250"/>
                <a:gd name="connsiteX79" fmla="*/ 65386 w 3954480"/>
                <a:gd name="connsiteY79" fmla="*/ 686371 h 2269250"/>
                <a:gd name="connsiteX80" fmla="*/ 76961 w 3954480"/>
                <a:gd name="connsiteY80" fmla="*/ 651647 h 2269250"/>
                <a:gd name="connsiteX81" fmla="*/ 100110 w 3954480"/>
                <a:gd name="connsiteY81" fmla="*/ 616923 h 2269250"/>
                <a:gd name="connsiteX82" fmla="*/ 146409 w 3954480"/>
                <a:gd name="connsiteY82" fmla="*/ 570624 h 226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954480" h="2269250">
                  <a:moveTo>
                    <a:pt x="146409" y="570624"/>
                  </a:moveTo>
                  <a:cubicBezTo>
                    <a:pt x="159913" y="539758"/>
                    <a:pt x="154661" y="471437"/>
                    <a:pt x="181133" y="431728"/>
                  </a:cubicBezTo>
                  <a:cubicBezTo>
                    <a:pt x="188849" y="420153"/>
                    <a:pt x="198632" y="409716"/>
                    <a:pt x="204282" y="397004"/>
                  </a:cubicBezTo>
                  <a:cubicBezTo>
                    <a:pt x="246843" y="301243"/>
                    <a:pt x="203040" y="351949"/>
                    <a:pt x="250581" y="304406"/>
                  </a:cubicBezTo>
                  <a:cubicBezTo>
                    <a:pt x="269583" y="247402"/>
                    <a:pt x="248552" y="286806"/>
                    <a:pt x="296880" y="246533"/>
                  </a:cubicBezTo>
                  <a:cubicBezTo>
                    <a:pt x="331631" y="217574"/>
                    <a:pt x="334553" y="198760"/>
                    <a:pt x="377903" y="177085"/>
                  </a:cubicBezTo>
                  <a:cubicBezTo>
                    <a:pt x="392131" y="169971"/>
                    <a:pt x="408768" y="169368"/>
                    <a:pt x="424201" y="165510"/>
                  </a:cubicBezTo>
                  <a:cubicBezTo>
                    <a:pt x="461387" y="128326"/>
                    <a:pt x="432701" y="149071"/>
                    <a:pt x="493650" y="130786"/>
                  </a:cubicBezTo>
                  <a:cubicBezTo>
                    <a:pt x="540102" y="116850"/>
                    <a:pt x="564255" y="104270"/>
                    <a:pt x="609396" y="96062"/>
                  </a:cubicBezTo>
                  <a:cubicBezTo>
                    <a:pt x="636238" y="91182"/>
                    <a:pt x="663577" y="89367"/>
                    <a:pt x="690419" y="84487"/>
                  </a:cubicBezTo>
                  <a:cubicBezTo>
                    <a:pt x="706070" y="81641"/>
                    <a:pt x="721067" y="75759"/>
                    <a:pt x="736718" y="72913"/>
                  </a:cubicBezTo>
                  <a:cubicBezTo>
                    <a:pt x="763560" y="68033"/>
                    <a:pt x="790733" y="65196"/>
                    <a:pt x="817741" y="61338"/>
                  </a:cubicBezTo>
                  <a:cubicBezTo>
                    <a:pt x="837032" y="49763"/>
                    <a:pt x="854471" y="34302"/>
                    <a:pt x="875614" y="26614"/>
                  </a:cubicBezTo>
                  <a:cubicBezTo>
                    <a:pt x="948802" y="0"/>
                    <a:pt x="1113884" y="24418"/>
                    <a:pt x="1153406" y="26614"/>
                  </a:cubicBezTo>
                  <a:cubicBezTo>
                    <a:pt x="1347470" y="75129"/>
                    <a:pt x="1150197" y="29186"/>
                    <a:pt x="1327027" y="61338"/>
                  </a:cubicBezTo>
                  <a:cubicBezTo>
                    <a:pt x="1342678" y="64184"/>
                    <a:pt x="1357540" y="70940"/>
                    <a:pt x="1373325" y="72913"/>
                  </a:cubicBezTo>
                  <a:cubicBezTo>
                    <a:pt x="1419426" y="78675"/>
                    <a:pt x="1466018" y="79623"/>
                    <a:pt x="1512222" y="84487"/>
                  </a:cubicBezTo>
                  <a:cubicBezTo>
                    <a:pt x="1539354" y="87343"/>
                    <a:pt x="1565991" y="94823"/>
                    <a:pt x="1593244" y="96062"/>
                  </a:cubicBezTo>
                  <a:cubicBezTo>
                    <a:pt x="1735903" y="102547"/>
                    <a:pt x="1878753" y="103779"/>
                    <a:pt x="2021508" y="107637"/>
                  </a:cubicBezTo>
                  <a:lnTo>
                    <a:pt x="2114105" y="130786"/>
                  </a:lnTo>
                  <a:cubicBezTo>
                    <a:pt x="2129538" y="134644"/>
                    <a:pt x="2145312" y="137330"/>
                    <a:pt x="2160404" y="142361"/>
                  </a:cubicBezTo>
                  <a:cubicBezTo>
                    <a:pt x="2210220" y="158967"/>
                    <a:pt x="2183291" y="150977"/>
                    <a:pt x="2241427" y="165510"/>
                  </a:cubicBezTo>
                  <a:cubicBezTo>
                    <a:pt x="2253002" y="173227"/>
                    <a:pt x="2263126" y="183775"/>
                    <a:pt x="2276151" y="188660"/>
                  </a:cubicBezTo>
                  <a:cubicBezTo>
                    <a:pt x="2294571" y="195568"/>
                    <a:pt x="2314819" y="195966"/>
                    <a:pt x="2334024" y="200234"/>
                  </a:cubicBezTo>
                  <a:cubicBezTo>
                    <a:pt x="2481202" y="232940"/>
                    <a:pt x="2263572" y="188458"/>
                    <a:pt x="2438196" y="223384"/>
                  </a:cubicBezTo>
                  <a:cubicBezTo>
                    <a:pt x="2544871" y="221207"/>
                    <a:pt x="2930420" y="226615"/>
                    <a:pt x="3132677" y="200234"/>
                  </a:cubicBezTo>
                  <a:cubicBezTo>
                    <a:pt x="3179220" y="194163"/>
                    <a:pt x="3225275" y="184801"/>
                    <a:pt x="3271574" y="177085"/>
                  </a:cubicBezTo>
                  <a:cubicBezTo>
                    <a:pt x="3433619" y="180943"/>
                    <a:pt x="3595994" y="177634"/>
                    <a:pt x="3757710" y="188660"/>
                  </a:cubicBezTo>
                  <a:cubicBezTo>
                    <a:pt x="3768598" y="189402"/>
                    <a:pt x="3772338" y="204992"/>
                    <a:pt x="3780860" y="211809"/>
                  </a:cubicBezTo>
                  <a:cubicBezTo>
                    <a:pt x="3791723" y="220499"/>
                    <a:pt x="3804009" y="227242"/>
                    <a:pt x="3815584" y="234958"/>
                  </a:cubicBezTo>
                  <a:cubicBezTo>
                    <a:pt x="3875415" y="324705"/>
                    <a:pt x="3853086" y="278016"/>
                    <a:pt x="3885032" y="373854"/>
                  </a:cubicBezTo>
                  <a:lnTo>
                    <a:pt x="3896606" y="408579"/>
                  </a:lnTo>
                  <a:lnTo>
                    <a:pt x="3908181" y="443303"/>
                  </a:lnTo>
                  <a:cubicBezTo>
                    <a:pt x="3930518" y="599659"/>
                    <a:pt x="3907087" y="470154"/>
                    <a:pt x="3931331" y="559049"/>
                  </a:cubicBezTo>
                  <a:cubicBezTo>
                    <a:pt x="3939702" y="589744"/>
                    <a:pt x="3954480" y="651647"/>
                    <a:pt x="3954480" y="651647"/>
                  </a:cubicBezTo>
                  <a:cubicBezTo>
                    <a:pt x="3950622" y="724953"/>
                    <a:pt x="3946571" y="798250"/>
                    <a:pt x="3942905" y="871566"/>
                  </a:cubicBezTo>
                  <a:cubicBezTo>
                    <a:pt x="3938854" y="952579"/>
                    <a:pt x="3936094" y="1033660"/>
                    <a:pt x="3931331" y="1114634"/>
                  </a:cubicBezTo>
                  <a:cubicBezTo>
                    <a:pt x="3928377" y="1164852"/>
                    <a:pt x="3929027" y="1215661"/>
                    <a:pt x="3919756" y="1265105"/>
                  </a:cubicBezTo>
                  <a:cubicBezTo>
                    <a:pt x="3917192" y="1278778"/>
                    <a:pt x="3905912" y="1289489"/>
                    <a:pt x="3896606" y="1299829"/>
                  </a:cubicBezTo>
                  <a:cubicBezTo>
                    <a:pt x="3871055" y="1328219"/>
                    <a:pt x="3844447" y="1355837"/>
                    <a:pt x="3815584" y="1380852"/>
                  </a:cubicBezTo>
                  <a:cubicBezTo>
                    <a:pt x="3689350" y="1490255"/>
                    <a:pt x="3758625" y="1414965"/>
                    <a:pt x="3618814" y="1508173"/>
                  </a:cubicBezTo>
                  <a:cubicBezTo>
                    <a:pt x="3535967" y="1563404"/>
                    <a:pt x="3456039" y="1622912"/>
                    <a:pt x="3375746" y="1681794"/>
                  </a:cubicBezTo>
                  <a:cubicBezTo>
                    <a:pt x="3340272" y="1707809"/>
                    <a:pt x="3306298" y="1735810"/>
                    <a:pt x="3271574" y="1762817"/>
                  </a:cubicBezTo>
                  <a:cubicBezTo>
                    <a:pt x="3137001" y="1867484"/>
                    <a:pt x="3202545" y="1817481"/>
                    <a:pt x="3074804" y="1913287"/>
                  </a:cubicBezTo>
                  <a:cubicBezTo>
                    <a:pt x="3059371" y="1924862"/>
                    <a:pt x="3042146" y="1934370"/>
                    <a:pt x="3028505" y="1948011"/>
                  </a:cubicBezTo>
                  <a:cubicBezTo>
                    <a:pt x="3016930" y="1959586"/>
                    <a:pt x="3008090" y="1974786"/>
                    <a:pt x="2993781" y="1982736"/>
                  </a:cubicBezTo>
                  <a:cubicBezTo>
                    <a:pt x="2972450" y="1994587"/>
                    <a:pt x="2946989" y="1996823"/>
                    <a:pt x="2924333" y="2005885"/>
                  </a:cubicBezTo>
                  <a:cubicBezTo>
                    <a:pt x="2744884" y="2077664"/>
                    <a:pt x="3027552" y="1967621"/>
                    <a:pt x="2773862" y="2052184"/>
                  </a:cubicBezTo>
                  <a:cubicBezTo>
                    <a:pt x="2734440" y="2065325"/>
                    <a:pt x="2697869" y="2086383"/>
                    <a:pt x="2658115" y="2098482"/>
                  </a:cubicBezTo>
                  <a:cubicBezTo>
                    <a:pt x="2497416" y="2147390"/>
                    <a:pt x="2549934" y="2121660"/>
                    <a:pt x="2426622" y="2144781"/>
                  </a:cubicBezTo>
                  <a:cubicBezTo>
                    <a:pt x="2391660" y="2151336"/>
                    <a:pt x="2357412" y="2161375"/>
                    <a:pt x="2322450" y="2167930"/>
                  </a:cubicBezTo>
                  <a:cubicBezTo>
                    <a:pt x="2295635" y="2172958"/>
                    <a:pt x="2268103" y="2173789"/>
                    <a:pt x="2241427" y="2179505"/>
                  </a:cubicBezTo>
                  <a:cubicBezTo>
                    <a:pt x="1982446" y="2235001"/>
                    <a:pt x="2317945" y="2176396"/>
                    <a:pt x="2090956" y="2214229"/>
                  </a:cubicBezTo>
                  <a:cubicBezTo>
                    <a:pt x="2075523" y="2221946"/>
                    <a:pt x="2059638" y="2228818"/>
                    <a:pt x="2044657" y="2237379"/>
                  </a:cubicBezTo>
                  <a:cubicBezTo>
                    <a:pt x="2032579" y="2244281"/>
                    <a:pt x="2023820" y="2259711"/>
                    <a:pt x="2009933" y="2260528"/>
                  </a:cubicBezTo>
                  <a:cubicBezTo>
                    <a:pt x="1955873" y="2263708"/>
                    <a:pt x="1901902" y="2252811"/>
                    <a:pt x="1847887" y="2248953"/>
                  </a:cubicBezTo>
                  <a:cubicBezTo>
                    <a:pt x="1613276" y="2209853"/>
                    <a:pt x="1947406" y="2269250"/>
                    <a:pt x="1708991" y="2214229"/>
                  </a:cubicBezTo>
                  <a:cubicBezTo>
                    <a:pt x="1682408" y="2208094"/>
                    <a:pt x="1654976" y="2206512"/>
                    <a:pt x="1627969" y="2202654"/>
                  </a:cubicBezTo>
                  <a:cubicBezTo>
                    <a:pt x="1473819" y="2136590"/>
                    <a:pt x="1624576" y="2195281"/>
                    <a:pt x="1442774" y="2144781"/>
                  </a:cubicBezTo>
                  <a:cubicBezTo>
                    <a:pt x="1407507" y="2134985"/>
                    <a:pt x="1373537" y="2120975"/>
                    <a:pt x="1338601" y="2110057"/>
                  </a:cubicBezTo>
                  <a:cubicBezTo>
                    <a:pt x="1311792" y="2101679"/>
                    <a:pt x="1284586" y="2094624"/>
                    <a:pt x="1257579" y="2086908"/>
                  </a:cubicBezTo>
                  <a:cubicBezTo>
                    <a:pt x="1246004" y="2079191"/>
                    <a:pt x="1235298" y="2069979"/>
                    <a:pt x="1222855" y="2063758"/>
                  </a:cubicBezTo>
                  <a:cubicBezTo>
                    <a:pt x="1211942" y="2058302"/>
                    <a:pt x="1198593" y="2058461"/>
                    <a:pt x="1188131" y="2052184"/>
                  </a:cubicBezTo>
                  <a:cubicBezTo>
                    <a:pt x="1178773" y="2046569"/>
                    <a:pt x="1172698" y="2036751"/>
                    <a:pt x="1164981" y="2029034"/>
                  </a:cubicBezTo>
                  <a:cubicBezTo>
                    <a:pt x="1161123" y="2002026"/>
                    <a:pt x="1162033" y="1973893"/>
                    <a:pt x="1153406" y="1948011"/>
                  </a:cubicBezTo>
                  <a:cubicBezTo>
                    <a:pt x="1135898" y="1895487"/>
                    <a:pt x="1112137" y="1862957"/>
                    <a:pt x="1083958" y="1820690"/>
                  </a:cubicBezTo>
                  <a:cubicBezTo>
                    <a:pt x="1069020" y="1731057"/>
                    <a:pt x="1071434" y="1753313"/>
                    <a:pt x="1060809" y="1647070"/>
                  </a:cubicBezTo>
                  <a:cubicBezTo>
                    <a:pt x="1053822" y="1577199"/>
                    <a:pt x="1052543" y="1517274"/>
                    <a:pt x="1037660" y="1450300"/>
                  </a:cubicBezTo>
                  <a:cubicBezTo>
                    <a:pt x="1030282" y="1417097"/>
                    <a:pt x="1005276" y="1371176"/>
                    <a:pt x="991361" y="1346128"/>
                  </a:cubicBezTo>
                  <a:cubicBezTo>
                    <a:pt x="975192" y="1317023"/>
                    <a:pt x="934681" y="1265701"/>
                    <a:pt x="910338" y="1253530"/>
                  </a:cubicBezTo>
                  <a:cubicBezTo>
                    <a:pt x="894905" y="1245814"/>
                    <a:pt x="880566" y="1235339"/>
                    <a:pt x="864039" y="1230381"/>
                  </a:cubicBezTo>
                  <a:cubicBezTo>
                    <a:pt x="841560" y="1223637"/>
                    <a:pt x="817604" y="1223409"/>
                    <a:pt x="794591" y="1218806"/>
                  </a:cubicBezTo>
                  <a:cubicBezTo>
                    <a:pt x="778992" y="1215686"/>
                    <a:pt x="763726" y="1211090"/>
                    <a:pt x="748293" y="1207232"/>
                  </a:cubicBezTo>
                  <a:cubicBezTo>
                    <a:pt x="574673" y="1211090"/>
                    <a:pt x="401095" y="1218806"/>
                    <a:pt x="227432" y="1218806"/>
                  </a:cubicBezTo>
                  <a:cubicBezTo>
                    <a:pt x="165580" y="1218806"/>
                    <a:pt x="87278" y="1249623"/>
                    <a:pt x="42237" y="1207232"/>
                  </a:cubicBezTo>
                  <a:cubicBezTo>
                    <a:pt x="0" y="1167479"/>
                    <a:pt x="37067" y="1091258"/>
                    <a:pt x="30662" y="1033611"/>
                  </a:cubicBezTo>
                  <a:cubicBezTo>
                    <a:pt x="29315" y="1021485"/>
                    <a:pt x="22945" y="1010462"/>
                    <a:pt x="19087" y="998887"/>
                  </a:cubicBezTo>
                  <a:cubicBezTo>
                    <a:pt x="22945" y="917864"/>
                    <a:pt x="23926" y="836653"/>
                    <a:pt x="30662" y="755819"/>
                  </a:cubicBezTo>
                  <a:cubicBezTo>
                    <a:pt x="31675" y="743660"/>
                    <a:pt x="36781" y="732008"/>
                    <a:pt x="42237" y="721095"/>
                  </a:cubicBezTo>
                  <a:cubicBezTo>
                    <a:pt x="48458" y="708653"/>
                    <a:pt x="59165" y="698813"/>
                    <a:pt x="65386" y="686371"/>
                  </a:cubicBezTo>
                  <a:cubicBezTo>
                    <a:pt x="70842" y="675458"/>
                    <a:pt x="71505" y="662560"/>
                    <a:pt x="76961" y="651647"/>
                  </a:cubicBezTo>
                  <a:cubicBezTo>
                    <a:pt x="83182" y="639205"/>
                    <a:pt x="94460" y="629635"/>
                    <a:pt x="100110" y="616923"/>
                  </a:cubicBezTo>
                  <a:cubicBezTo>
                    <a:pt x="132603" y="543815"/>
                    <a:pt x="132905" y="601490"/>
                    <a:pt x="146409" y="570624"/>
                  </a:cubicBezTo>
                  <a:close/>
                </a:path>
              </a:pathLst>
            </a:cu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rot="185606">
              <a:off x="3129133" y="3642959"/>
              <a:ext cx="3497689" cy="1525626"/>
            </a:xfrm>
            <a:custGeom>
              <a:avLst/>
              <a:gdLst>
                <a:gd name="connsiteX0" fmla="*/ 636608 w 3356658"/>
                <a:gd name="connsiteY0" fmla="*/ 20513 h 1721991"/>
                <a:gd name="connsiteX1" fmla="*/ 810228 w 3356658"/>
                <a:gd name="connsiteY1" fmla="*/ 55237 h 1721991"/>
                <a:gd name="connsiteX2" fmla="*/ 960699 w 3356658"/>
                <a:gd name="connsiteY2" fmla="*/ 78386 h 1721991"/>
                <a:gd name="connsiteX3" fmla="*/ 1111170 w 3356658"/>
                <a:gd name="connsiteY3" fmla="*/ 136259 h 1721991"/>
                <a:gd name="connsiteX4" fmla="*/ 1157469 w 3356658"/>
                <a:gd name="connsiteY4" fmla="*/ 159409 h 1721991"/>
                <a:gd name="connsiteX5" fmla="*/ 1319514 w 3356658"/>
                <a:gd name="connsiteY5" fmla="*/ 194133 h 1721991"/>
                <a:gd name="connsiteX6" fmla="*/ 1377387 w 3356658"/>
                <a:gd name="connsiteY6" fmla="*/ 205708 h 1721991"/>
                <a:gd name="connsiteX7" fmla="*/ 1504709 w 3356658"/>
                <a:gd name="connsiteY7" fmla="*/ 194133 h 1721991"/>
                <a:gd name="connsiteX8" fmla="*/ 1643605 w 3356658"/>
                <a:gd name="connsiteY8" fmla="*/ 170983 h 1721991"/>
                <a:gd name="connsiteX9" fmla="*/ 1875099 w 3356658"/>
                <a:gd name="connsiteY9" fmla="*/ 159409 h 1721991"/>
                <a:gd name="connsiteX10" fmla="*/ 3055717 w 3356658"/>
                <a:gd name="connsiteY10" fmla="*/ 170983 h 1721991"/>
                <a:gd name="connsiteX11" fmla="*/ 3125165 w 3356658"/>
                <a:gd name="connsiteY11" fmla="*/ 194133 h 1721991"/>
                <a:gd name="connsiteX12" fmla="*/ 3217762 w 3356658"/>
                <a:gd name="connsiteY12" fmla="*/ 228857 h 1721991"/>
                <a:gd name="connsiteX13" fmla="*/ 3240912 w 3356658"/>
                <a:gd name="connsiteY13" fmla="*/ 252006 h 1721991"/>
                <a:gd name="connsiteX14" fmla="*/ 3264061 w 3356658"/>
                <a:gd name="connsiteY14" fmla="*/ 321454 h 1721991"/>
                <a:gd name="connsiteX15" fmla="*/ 3287210 w 3356658"/>
                <a:gd name="connsiteY15" fmla="*/ 414052 h 1721991"/>
                <a:gd name="connsiteX16" fmla="*/ 3321934 w 3356658"/>
                <a:gd name="connsiteY16" fmla="*/ 587672 h 1721991"/>
                <a:gd name="connsiteX17" fmla="*/ 3333509 w 3356658"/>
                <a:gd name="connsiteY17" fmla="*/ 645546 h 1721991"/>
                <a:gd name="connsiteX18" fmla="*/ 3356658 w 3356658"/>
                <a:gd name="connsiteY18" fmla="*/ 714994 h 1721991"/>
                <a:gd name="connsiteX19" fmla="*/ 3345084 w 3356658"/>
                <a:gd name="connsiteY19" fmla="*/ 1004361 h 1721991"/>
                <a:gd name="connsiteX20" fmla="*/ 3310360 w 3356658"/>
                <a:gd name="connsiteY20" fmla="*/ 1073809 h 1721991"/>
                <a:gd name="connsiteX21" fmla="*/ 3287210 w 3356658"/>
                <a:gd name="connsiteY21" fmla="*/ 1166406 h 1721991"/>
                <a:gd name="connsiteX22" fmla="*/ 3217762 w 3356658"/>
                <a:gd name="connsiteY22" fmla="*/ 1247429 h 1721991"/>
                <a:gd name="connsiteX23" fmla="*/ 3171463 w 3356658"/>
                <a:gd name="connsiteY23" fmla="*/ 1305302 h 1721991"/>
                <a:gd name="connsiteX24" fmla="*/ 3159889 w 3356658"/>
                <a:gd name="connsiteY24" fmla="*/ 1351601 h 1721991"/>
                <a:gd name="connsiteX25" fmla="*/ 3125165 w 3356658"/>
                <a:gd name="connsiteY25" fmla="*/ 1363176 h 1721991"/>
                <a:gd name="connsiteX26" fmla="*/ 3067291 w 3356658"/>
                <a:gd name="connsiteY26" fmla="*/ 1374751 h 1721991"/>
                <a:gd name="connsiteX27" fmla="*/ 3032567 w 3356658"/>
                <a:gd name="connsiteY27" fmla="*/ 1397900 h 1721991"/>
                <a:gd name="connsiteX28" fmla="*/ 2951544 w 3356658"/>
                <a:gd name="connsiteY28" fmla="*/ 1421049 h 1721991"/>
                <a:gd name="connsiteX29" fmla="*/ 2893671 w 3356658"/>
                <a:gd name="connsiteY29" fmla="*/ 1455773 h 1721991"/>
                <a:gd name="connsiteX30" fmla="*/ 2812648 w 3356658"/>
                <a:gd name="connsiteY30" fmla="*/ 1490497 h 1721991"/>
                <a:gd name="connsiteX31" fmla="*/ 2789499 w 3356658"/>
                <a:gd name="connsiteY31" fmla="*/ 1513647 h 1721991"/>
                <a:gd name="connsiteX32" fmla="*/ 2685327 w 3356658"/>
                <a:gd name="connsiteY32" fmla="*/ 1559946 h 1721991"/>
                <a:gd name="connsiteX33" fmla="*/ 2662177 w 3356658"/>
                <a:gd name="connsiteY33" fmla="*/ 1594670 h 1721991"/>
                <a:gd name="connsiteX34" fmla="*/ 2615879 w 3356658"/>
                <a:gd name="connsiteY34" fmla="*/ 1606244 h 1721991"/>
                <a:gd name="connsiteX35" fmla="*/ 2407534 w 3356658"/>
                <a:gd name="connsiteY35" fmla="*/ 1617819 h 1721991"/>
                <a:gd name="connsiteX36" fmla="*/ 2361236 w 3356658"/>
                <a:gd name="connsiteY36" fmla="*/ 1629394 h 1721991"/>
                <a:gd name="connsiteX37" fmla="*/ 2199190 w 3356658"/>
                <a:gd name="connsiteY37" fmla="*/ 1687267 h 1721991"/>
                <a:gd name="connsiteX38" fmla="*/ 2118167 w 3356658"/>
                <a:gd name="connsiteY38" fmla="*/ 1698842 h 1721991"/>
                <a:gd name="connsiteX39" fmla="*/ 2060294 w 3356658"/>
                <a:gd name="connsiteY39" fmla="*/ 1721991 h 1721991"/>
                <a:gd name="connsiteX40" fmla="*/ 2025570 w 3356658"/>
                <a:gd name="connsiteY40" fmla="*/ 1698842 h 1721991"/>
                <a:gd name="connsiteX41" fmla="*/ 1956122 w 3356658"/>
                <a:gd name="connsiteY41" fmla="*/ 1629394 h 1721991"/>
                <a:gd name="connsiteX42" fmla="*/ 1932972 w 3356658"/>
                <a:gd name="connsiteY42" fmla="*/ 1606244 h 1721991"/>
                <a:gd name="connsiteX43" fmla="*/ 1875099 w 3356658"/>
                <a:gd name="connsiteY43" fmla="*/ 1525221 h 1721991"/>
                <a:gd name="connsiteX44" fmla="*/ 1828800 w 3356658"/>
                <a:gd name="connsiteY44" fmla="*/ 1490497 h 1721991"/>
                <a:gd name="connsiteX45" fmla="*/ 1701479 w 3356658"/>
                <a:gd name="connsiteY45" fmla="*/ 1444199 h 1721991"/>
                <a:gd name="connsiteX46" fmla="*/ 1319514 w 3356658"/>
                <a:gd name="connsiteY46" fmla="*/ 1421049 h 1721991"/>
                <a:gd name="connsiteX47" fmla="*/ 729205 w 3356658"/>
                <a:gd name="connsiteY47" fmla="*/ 1386325 h 1721991"/>
                <a:gd name="connsiteX48" fmla="*/ 706056 w 3356658"/>
                <a:gd name="connsiteY48" fmla="*/ 1340027 h 1721991"/>
                <a:gd name="connsiteX49" fmla="*/ 694481 w 3356658"/>
                <a:gd name="connsiteY49" fmla="*/ 1305302 h 1721991"/>
                <a:gd name="connsiteX50" fmla="*/ 671332 w 3356658"/>
                <a:gd name="connsiteY50" fmla="*/ 1270578 h 1721991"/>
                <a:gd name="connsiteX51" fmla="*/ 659757 w 3356658"/>
                <a:gd name="connsiteY51" fmla="*/ 1224280 h 1721991"/>
                <a:gd name="connsiteX52" fmla="*/ 636608 w 3356658"/>
                <a:gd name="connsiteY52" fmla="*/ 1189556 h 1721991"/>
                <a:gd name="connsiteX53" fmla="*/ 625033 w 3356658"/>
                <a:gd name="connsiteY53" fmla="*/ 1154832 h 1721991"/>
                <a:gd name="connsiteX54" fmla="*/ 601884 w 3356658"/>
                <a:gd name="connsiteY54" fmla="*/ 1108533 h 1721991"/>
                <a:gd name="connsiteX55" fmla="*/ 578734 w 3356658"/>
                <a:gd name="connsiteY55" fmla="*/ 1039085 h 1721991"/>
                <a:gd name="connsiteX56" fmla="*/ 474562 w 3356658"/>
                <a:gd name="connsiteY56" fmla="*/ 1085383 h 1721991"/>
                <a:gd name="connsiteX57" fmla="*/ 393539 w 3356658"/>
                <a:gd name="connsiteY57" fmla="*/ 1166406 h 1721991"/>
                <a:gd name="connsiteX58" fmla="*/ 370390 w 3356658"/>
                <a:gd name="connsiteY58" fmla="*/ 1131682 h 1721991"/>
                <a:gd name="connsiteX59" fmla="*/ 300942 w 3356658"/>
                <a:gd name="connsiteY59" fmla="*/ 1096958 h 1721991"/>
                <a:gd name="connsiteX60" fmla="*/ 266218 w 3356658"/>
                <a:gd name="connsiteY60" fmla="*/ 1027510 h 1721991"/>
                <a:gd name="connsiteX61" fmla="*/ 173620 w 3356658"/>
                <a:gd name="connsiteY61" fmla="*/ 992786 h 1721991"/>
                <a:gd name="connsiteX62" fmla="*/ 127322 w 3356658"/>
                <a:gd name="connsiteY62" fmla="*/ 981211 h 1721991"/>
                <a:gd name="connsiteX63" fmla="*/ 23150 w 3356658"/>
                <a:gd name="connsiteY63" fmla="*/ 877039 h 1721991"/>
                <a:gd name="connsiteX64" fmla="*/ 0 w 3356658"/>
                <a:gd name="connsiteY64" fmla="*/ 853890 h 1721991"/>
                <a:gd name="connsiteX65" fmla="*/ 34724 w 3356658"/>
                <a:gd name="connsiteY65" fmla="*/ 680270 h 1721991"/>
                <a:gd name="connsiteX66" fmla="*/ 81023 w 3356658"/>
                <a:gd name="connsiteY66" fmla="*/ 587672 h 1721991"/>
                <a:gd name="connsiteX67" fmla="*/ 162046 w 3356658"/>
                <a:gd name="connsiteY67" fmla="*/ 379328 h 1721991"/>
                <a:gd name="connsiteX68" fmla="*/ 173620 w 3356658"/>
                <a:gd name="connsiteY68" fmla="*/ 321454 h 1721991"/>
                <a:gd name="connsiteX69" fmla="*/ 185195 w 3356658"/>
                <a:gd name="connsiteY69" fmla="*/ 240432 h 1721991"/>
                <a:gd name="connsiteX70" fmla="*/ 208344 w 3356658"/>
                <a:gd name="connsiteY70" fmla="*/ 182558 h 1721991"/>
                <a:gd name="connsiteX71" fmla="*/ 219919 w 3356658"/>
                <a:gd name="connsiteY71" fmla="*/ 136259 h 1721991"/>
                <a:gd name="connsiteX72" fmla="*/ 243069 w 3356658"/>
                <a:gd name="connsiteY72" fmla="*/ 66811 h 1721991"/>
                <a:gd name="connsiteX73" fmla="*/ 254643 w 3356658"/>
                <a:gd name="connsiteY73" fmla="*/ 32087 h 1721991"/>
                <a:gd name="connsiteX74" fmla="*/ 462987 w 3356658"/>
                <a:gd name="connsiteY74" fmla="*/ 20513 h 1721991"/>
                <a:gd name="connsiteX75" fmla="*/ 544010 w 3356658"/>
                <a:gd name="connsiteY75" fmla="*/ 20513 h 1721991"/>
                <a:gd name="connsiteX76" fmla="*/ 567160 w 3356658"/>
                <a:gd name="connsiteY76" fmla="*/ 43662 h 1721991"/>
                <a:gd name="connsiteX77" fmla="*/ 636608 w 3356658"/>
                <a:gd name="connsiteY77" fmla="*/ 20513 h 1721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356658" h="1721991">
                  <a:moveTo>
                    <a:pt x="636608" y="20513"/>
                  </a:moveTo>
                  <a:cubicBezTo>
                    <a:pt x="853172" y="44574"/>
                    <a:pt x="646075" y="14199"/>
                    <a:pt x="810228" y="55237"/>
                  </a:cubicBezTo>
                  <a:cubicBezTo>
                    <a:pt x="831630" y="60587"/>
                    <a:pt x="943579" y="75940"/>
                    <a:pt x="960699" y="78386"/>
                  </a:cubicBezTo>
                  <a:cubicBezTo>
                    <a:pt x="1111040" y="153556"/>
                    <a:pt x="944737" y="75738"/>
                    <a:pt x="1111170" y="136259"/>
                  </a:cubicBezTo>
                  <a:cubicBezTo>
                    <a:pt x="1127386" y="142156"/>
                    <a:pt x="1141100" y="153953"/>
                    <a:pt x="1157469" y="159409"/>
                  </a:cubicBezTo>
                  <a:cubicBezTo>
                    <a:pt x="1223048" y="181269"/>
                    <a:pt x="1255408" y="182477"/>
                    <a:pt x="1319514" y="194133"/>
                  </a:cubicBezTo>
                  <a:cubicBezTo>
                    <a:pt x="1338870" y="197652"/>
                    <a:pt x="1358096" y="201850"/>
                    <a:pt x="1377387" y="205708"/>
                  </a:cubicBezTo>
                  <a:cubicBezTo>
                    <a:pt x="1419828" y="201850"/>
                    <a:pt x="1462451" y="199645"/>
                    <a:pt x="1504709" y="194133"/>
                  </a:cubicBezTo>
                  <a:cubicBezTo>
                    <a:pt x="1551252" y="188062"/>
                    <a:pt x="1596726" y="173327"/>
                    <a:pt x="1643605" y="170983"/>
                  </a:cubicBezTo>
                  <a:lnTo>
                    <a:pt x="1875099" y="159409"/>
                  </a:lnTo>
                  <a:lnTo>
                    <a:pt x="3055717" y="170983"/>
                  </a:lnTo>
                  <a:cubicBezTo>
                    <a:pt x="3080109" y="171661"/>
                    <a:pt x="3101492" y="188214"/>
                    <a:pt x="3125165" y="194133"/>
                  </a:cubicBezTo>
                  <a:cubicBezTo>
                    <a:pt x="3165881" y="204312"/>
                    <a:pt x="3181446" y="204647"/>
                    <a:pt x="3217762" y="228857"/>
                  </a:cubicBezTo>
                  <a:cubicBezTo>
                    <a:pt x="3226842" y="234910"/>
                    <a:pt x="3233195" y="244290"/>
                    <a:pt x="3240912" y="252006"/>
                  </a:cubicBezTo>
                  <a:cubicBezTo>
                    <a:pt x="3248628" y="275155"/>
                    <a:pt x="3259275" y="297526"/>
                    <a:pt x="3264061" y="321454"/>
                  </a:cubicBezTo>
                  <a:cubicBezTo>
                    <a:pt x="3278029" y="391292"/>
                    <a:pt x="3269415" y="360664"/>
                    <a:pt x="3287210" y="414052"/>
                  </a:cubicBezTo>
                  <a:cubicBezTo>
                    <a:pt x="3316045" y="615895"/>
                    <a:pt x="3277287" y="364439"/>
                    <a:pt x="3321934" y="587672"/>
                  </a:cubicBezTo>
                  <a:cubicBezTo>
                    <a:pt x="3325792" y="606963"/>
                    <a:pt x="3328333" y="626566"/>
                    <a:pt x="3333509" y="645546"/>
                  </a:cubicBezTo>
                  <a:cubicBezTo>
                    <a:pt x="3339929" y="669088"/>
                    <a:pt x="3356658" y="714994"/>
                    <a:pt x="3356658" y="714994"/>
                  </a:cubicBezTo>
                  <a:cubicBezTo>
                    <a:pt x="3352800" y="811450"/>
                    <a:pt x="3351962" y="908074"/>
                    <a:pt x="3345084" y="1004361"/>
                  </a:cubicBezTo>
                  <a:cubicBezTo>
                    <a:pt x="3342660" y="1038301"/>
                    <a:pt x="3324828" y="1044874"/>
                    <a:pt x="3310360" y="1073809"/>
                  </a:cubicBezTo>
                  <a:cubicBezTo>
                    <a:pt x="3288939" y="1116651"/>
                    <a:pt x="3307022" y="1113573"/>
                    <a:pt x="3287210" y="1166406"/>
                  </a:cubicBezTo>
                  <a:cubicBezTo>
                    <a:pt x="3271875" y="1207299"/>
                    <a:pt x="3242643" y="1210107"/>
                    <a:pt x="3217762" y="1247429"/>
                  </a:cubicBezTo>
                  <a:cubicBezTo>
                    <a:pt x="3188560" y="1291233"/>
                    <a:pt x="3204450" y="1272317"/>
                    <a:pt x="3171463" y="1305302"/>
                  </a:cubicBezTo>
                  <a:cubicBezTo>
                    <a:pt x="3167605" y="1320735"/>
                    <a:pt x="3169826" y="1339179"/>
                    <a:pt x="3159889" y="1351601"/>
                  </a:cubicBezTo>
                  <a:cubicBezTo>
                    <a:pt x="3152267" y="1361128"/>
                    <a:pt x="3137002" y="1360217"/>
                    <a:pt x="3125165" y="1363176"/>
                  </a:cubicBezTo>
                  <a:cubicBezTo>
                    <a:pt x="3106079" y="1367948"/>
                    <a:pt x="3086582" y="1370893"/>
                    <a:pt x="3067291" y="1374751"/>
                  </a:cubicBezTo>
                  <a:cubicBezTo>
                    <a:pt x="3055716" y="1382467"/>
                    <a:pt x="3045353" y="1392420"/>
                    <a:pt x="3032567" y="1397900"/>
                  </a:cubicBezTo>
                  <a:cubicBezTo>
                    <a:pt x="2980671" y="1420141"/>
                    <a:pt x="2996576" y="1398534"/>
                    <a:pt x="2951544" y="1421049"/>
                  </a:cubicBezTo>
                  <a:cubicBezTo>
                    <a:pt x="2931422" y="1431110"/>
                    <a:pt x="2913337" y="1444847"/>
                    <a:pt x="2893671" y="1455773"/>
                  </a:cubicBezTo>
                  <a:cubicBezTo>
                    <a:pt x="2850760" y="1479613"/>
                    <a:pt x="2853630" y="1476837"/>
                    <a:pt x="2812648" y="1490497"/>
                  </a:cubicBezTo>
                  <a:cubicBezTo>
                    <a:pt x="2804932" y="1498214"/>
                    <a:pt x="2798753" y="1507863"/>
                    <a:pt x="2789499" y="1513647"/>
                  </a:cubicBezTo>
                  <a:cubicBezTo>
                    <a:pt x="2743581" y="1542346"/>
                    <a:pt x="2728368" y="1545599"/>
                    <a:pt x="2685327" y="1559946"/>
                  </a:cubicBezTo>
                  <a:cubicBezTo>
                    <a:pt x="2677610" y="1571521"/>
                    <a:pt x="2673752" y="1586954"/>
                    <a:pt x="2662177" y="1594670"/>
                  </a:cubicBezTo>
                  <a:cubicBezTo>
                    <a:pt x="2648941" y="1603494"/>
                    <a:pt x="2631721" y="1604804"/>
                    <a:pt x="2615879" y="1606244"/>
                  </a:cubicBezTo>
                  <a:cubicBezTo>
                    <a:pt x="2546609" y="1612541"/>
                    <a:pt x="2476982" y="1613961"/>
                    <a:pt x="2407534" y="1617819"/>
                  </a:cubicBezTo>
                  <a:cubicBezTo>
                    <a:pt x="2392101" y="1621677"/>
                    <a:pt x="2376327" y="1624364"/>
                    <a:pt x="2361236" y="1629394"/>
                  </a:cubicBezTo>
                  <a:cubicBezTo>
                    <a:pt x="2266223" y="1661065"/>
                    <a:pt x="2328630" y="1654907"/>
                    <a:pt x="2199190" y="1687267"/>
                  </a:cubicBezTo>
                  <a:cubicBezTo>
                    <a:pt x="2172723" y="1693884"/>
                    <a:pt x="2145175" y="1694984"/>
                    <a:pt x="2118167" y="1698842"/>
                  </a:cubicBezTo>
                  <a:cubicBezTo>
                    <a:pt x="2098876" y="1706558"/>
                    <a:pt x="2081071" y="1721991"/>
                    <a:pt x="2060294" y="1721991"/>
                  </a:cubicBezTo>
                  <a:cubicBezTo>
                    <a:pt x="2046383" y="1721991"/>
                    <a:pt x="2035967" y="1708084"/>
                    <a:pt x="2025570" y="1698842"/>
                  </a:cubicBezTo>
                  <a:cubicBezTo>
                    <a:pt x="2001101" y="1677092"/>
                    <a:pt x="1979271" y="1652543"/>
                    <a:pt x="1956122" y="1629394"/>
                  </a:cubicBezTo>
                  <a:cubicBezTo>
                    <a:pt x="1948405" y="1621677"/>
                    <a:pt x="1938587" y="1615602"/>
                    <a:pt x="1932972" y="1606244"/>
                  </a:cubicBezTo>
                  <a:cubicBezTo>
                    <a:pt x="1908740" y="1565858"/>
                    <a:pt x="1906342" y="1551257"/>
                    <a:pt x="1875099" y="1525221"/>
                  </a:cubicBezTo>
                  <a:cubicBezTo>
                    <a:pt x="1860279" y="1512871"/>
                    <a:pt x="1845159" y="1500721"/>
                    <a:pt x="1828800" y="1490497"/>
                  </a:cubicBezTo>
                  <a:cubicBezTo>
                    <a:pt x="1788382" y="1465236"/>
                    <a:pt x="1748621" y="1455078"/>
                    <a:pt x="1701479" y="1444199"/>
                  </a:cubicBezTo>
                  <a:cubicBezTo>
                    <a:pt x="1584725" y="1417256"/>
                    <a:pt x="1408875" y="1425632"/>
                    <a:pt x="1319514" y="1421049"/>
                  </a:cubicBezTo>
                  <a:lnTo>
                    <a:pt x="729205" y="1386325"/>
                  </a:lnTo>
                  <a:cubicBezTo>
                    <a:pt x="721489" y="1370892"/>
                    <a:pt x="712853" y="1355886"/>
                    <a:pt x="706056" y="1340027"/>
                  </a:cubicBezTo>
                  <a:cubicBezTo>
                    <a:pt x="701250" y="1328812"/>
                    <a:pt x="699937" y="1316215"/>
                    <a:pt x="694481" y="1305302"/>
                  </a:cubicBezTo>
                  <a:cubicBezTo>
                    <a:pt x="688260" y="1292860"/>
                    <a:pt x="679048" y="1282153"/>
                    <a:pt x="671332" y="1270578"/>
                  </a:cubicBezTo>
                  <a:cubicBezTo>
                    <a:pt x="667474" y="1255145"/>
                    <a:pt x="666023" y="1238901"/>
                    <a:pt x="659757" y="1224280"/>
                  </a:cubicBezTo>
                  <a:cubicBezTo>
                    <a:pt x="654277" y="1211494"/>
                    <a:pt x="642829" y="1201998"/>
                    <a:pt x="636608" y="1189556"/>
                  </a:cubicBezTo>
                  <a:cubicBezTo>
                    <a:pt x="631152" y="1178643"/>
                    <a:pt x="629839" y="1166046"/>
                    <a:pt x="625033" y="1154832"/>
                  </a:cubicBezTo>
                  <a:cubicBezTo>
                    <a:pt x="618236" y="1138973"/>
                    <a:pt x="608292" y="1124553"/>
                    <a:pt x="601884" y="1108533"/>
                  </a:cubicBezTo>
                  <a:cubicBezTo>
                    <a:pt x="592821" y="1085877"/>
                    <a:pt x="578734" y="1039085"/>
                    <a:pt x="578734" y="1039085"/>
                  </a:cubicBezTo>
                  <a:cubicBezTo>
                    <a:pt x="564287" y="1044864"/>
                    <a:pt x="490076" y="1072690"/>
                    <a:pt x="474562" y="1085383"/>
                  </a:cubicBezTo>
                  <a:cubicBezTo>
                    <a:pt x="445001" y="1109569"/>
                    <a:pt x="393539" y="1166406"/>
                    <a:pt x="393539" y="1166406"/>
                  </a:cubicBezTo>
                  <a:cubicBezTo>
                    <a:pt x="385823" y="1154831"/>
                    <a:pt x="380227" y="1141519"/>
                    <a:pt x="370390" y="1131682"/>
                  </a:cubicBezTo>
                  <a:cubicBezTo>
                    <a:pt x="347953" y="1109245"/>
                    <a:pt x="329183" y="1106372"/>
                    <a:pt x="300942" y="1096958"/>
                  </a:cubicBezTo>
                  <a:cubicBezTo>
                    <a:pt x="291528" y="1068717"/>
                    <a:pt x="288655" y="1049947"/>
                    <a:pt x="266218" y="1027510"/>
                  </a:cubicBezTo>
                  <a:cubicBezTo>
                    <a:pt x="235578" y="996870"/>
                    <a:pt x="216209" y="1002251"/>
                    <a:pt x="173620" y="992786"/>
                  </a:cubicBezTo>
                  <a:cubicBezTo>
                    <a:pt x="158091" y="989335"/>
                    <a:pt x="142755" y="985069"/>
                    <a:pt x="127322" y="981211"/>
                  </a:cubicBezTo>
                  <a:lnTo>
                    <a:pt x="23150" y="877039"/>
                  </a:lnTo>
                  <a:lnTo>
                    <a:pt x="0" y="853890"/>
                  </a:lnTo>
                  <a:cubicBezTo>
                    <a:pt x="11575" y="796017"/>
                    <a:pt x="17540" y="736732"/>
                    <a:pt x="34724" y="680270"/>
                  </a:cubicBezTo>
                  <a:cubicBezTo>
                    <a:pt x="44772" y="647256"/>
                    <a:pt x="70110" y="620410"/>
                    <a:pt x="81023" y="587672"/>
                  </a:cubicBezTo>
                  <a:cubicBezTo>
                    <a:pt x="135507" y="424222"/>
                    <a:pt x="105497" y="492427"/>
                    <a:pt x="162046" y="379328"/>
                  </a:cubicBezTo>
                  <a:cubicBezTo>
                    <a:pt x="165904" y="360037"/>
                    <a:pt x="170386" y="340860"/>
                    <a:pt x="173620" y="321454"/>
                  </a:cubicBezTo>
                  <a:cubicBezTo>
                    <a:pt x="178105" y="294544"/>
                    <a:pt x="178578" y="266899"/>
                    <a:pt x="185195" y="240432"/>
                  </a:cubicBezTo>
                  <a:cubicBezTo>
                    <a:pt x="190234" y="220275"/>
                    <a:pt x="201774" y="202269"/>
                    <a:pt x="208344" y="182558"/>
                  </a:cubicBezTo>
                  <a:cubicBezTo>
                    <a:pt x="213375" y="167466"/>
                    <a:pt x="215348" y="151496"/>
                    <a:pt x="219919" y="136259"/>
                  </a:cubicBezTo>
                  <a:cubicBezTo>
                    <a:pt x="226931" y="112887"/>
                    <a:pt x="235353" y="89960"/>
                    <a:pt x="243069" y="66811"/>
                  </a:cubicBezTo>
                  <a:cubicBezTo>
                    <a:pt x="246927" y="55236"/>
                    <a:pt x="242461" y="32764"/>
                    <a:pt x="254643" y="32087"/>
                  </a:cubicBezTo>
                  <a:lnTo>
                    <a:pt x="462987" y="20513"/>
                  </a:lnTo>
                  <a:cubicBezTo>
                    <a:pt x="500747" y="11073"/>
                    <a:pt x="509822" y="0"/>
                    <a:pt x="544010" y="20513"/>
                  </a:cubicBezTo>
                  <a:cubicBezTo>
                    <a:pt x="553368" y="26128"/>
                    <a:pt x="559443" y="35946"/>
                    <a:pt x="567160" y="43662"/>
                  </a:cubicBezTo>
                  <a:lnTo>
                    <a:pt x="636608" y="20513"/>
                  </a:lnTo>
                  <a:close/>
                </a:path>
              </a:pathLst>
            </a:cu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Isosceles Triangle 35"/>
            <p:cNvSpPr/>
            <p:nvPr/>
          </p:nvSpPr>
          <p:spPr>
            <a:xfrm>
              <a:off x="6172200" y="4951075"/>
              <a:ext cx="533400" cy="457200"/>
            </a:xfrm>
            <a:prstGeom prst="triangle">
              <a:avLst/>
            </a:prstGeom>
            <a:solidFill>
              <a:schemeClr val="tx1">
                <a:lumMod val="95000"/>
                <a:lumOff val="5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Isosceles Triangle 36"/>
            <p:cNvSpPr/>
            <p:nvPr/>
          </p:nvSpPr>
          <p:spPr>
            <a:xfrm>
              <a:off x="3276600" y="4570075"/>
              <a:ext cx="533400" cy="457200"/>
            </a:xfrm>
            <a:prstGeom prst="triangle">
              <a:avLst/>
            </a:prstGeom>
            <a:solidFill>
              <a:schemeClr val="tx1">
                <a:lumMod val="95000"/>
                <a:lumOff val="5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Arrow Connector 37"/>
            <p:cNvCxnSpPr>
              <a:endCxn id="34" idx="28"/>
            </p:cNvCxnSpPr>
            <p:nvPr/>
          </p:nvCxnSpPr>
          <p:spPr>
            <a:xfrm flipH="1">
              <a:off x="6614932" y="3046075"/>
              <a:ext cx="471668" cy="557514"/>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34" idx="1"/>
            </p:cNvCxnSpPr>
            <p:nvPr/>
          </p:nvCxnSpPr>
          <p:spPr>
            <a:xfrm>
              <a:off x="2300468" y="3274675"/>
              <a:ext cx="714737" cy="548833"/>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34" idx="60"/>
            </p:cNvCxnSpPr>
            <p:nvPr/>
          </p:nvCxnSpPr>
          <p:spPr>
            <a:xfrm flipV="1">
              <a:off x="3810000" y="5478688"/>
              <a:ext cx="281651" cy="539187"/>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485465" y="2780961"/>
              <a:ext cx="609600" cy="404729"/>
            </a:xfrm>
            <a:prstGeom prst="rect">
              <a:avLst/>
            </a:prstGeom>
            <a:noFill/>
          </p:spPr>
          <p:txBody>
            <a:bodyPr wrap="square" rtlCol="0">
              <a:spAutoFit/>
            </a:bodyPr>
            <a:lstStyle/>
            <a:p>
              <a:r>
                <a:rPr lang="el-GR" i="1" dirty="0">
                  <a:latin typeface="Arial"/>
                  <a:cs typeface="Arial"/>
                </a:rPr>
                <a:t>δ</a:t>
              </a:r>
              <a:r>
                <a:rPr lang="en-GB" i="1" dirty="0"/>
                <a:t>P</a:t>
              </a:r>
              <a:r>
                <a:rPr lang="en-GB" i="1" baseline="-25000" dirty="0"/>
                <a:t>1</a:t>
              </a:r>
            </a:p>
          </p:txBody>
        </p:sp>
        <p:sp>
          <p:nvSpPr>
            <p:cNvPr id="42" name="TextBox 41"/>
            <p:cNvSpPr txBox="1"/>
            <p:nvPr/>
          </p:nvSpPr>
          <p:spPr>
            <a:xfrm>
              <a:off x="3268134" y="5549346"/>
              <a:ext cx="829733" cy="404729"/>
            </a:xfrm>
            <a:prstGeom prst="rect">
              <a:avLst/>
            </a:prstGeom>
            <a:noFill/>
          </p:spPr>
          <p:txBody>
            <a:bodyPr wrap="square" rtlCol="0">
              <a:spAutoFit/>
            </a:bodyPr>
            <a:lstStyle/>
            <a:p>
              <a:r>
                <a:rPr lang="el-GR" i="1" dirty="0">
                  <a:latin typeface="Arial"/>
                  <a:cs typeface="Arial"/>
                </a:rPr>
                <a:t>δ</a:t>
              </a:r>
              <a:r>
                <a:rPr lang="en-GB" i="1" dirty="0" err="1"/>
                <a:t>P</a:t>
              </a:r>
              <a:r>
                <a:rPr lang="en-GB" i="1" baseline="-25000" dirty="0" err="1"/>
                <a:t>n</a:t>
              </a:r>
              <a:endParaRPr lang="en-GB" i="1" baseline="-25000" dirty="0"/>
            </a:p>
          </p:txBody>
        </p:sp>
        <p:sp>
          <p:nvSpPr>
            <p:cNvPr id="43" name="TextBox 42"/>
            <p:cNvSpPr txBox="1"/>
            <p:nvPr/>
          </p:nvSpPr>
          <p:spPr>
            <a:xfrm>
              <a:off x="2421468" y="3127759"/>
              <a:ext cx="762000" cy="404729"/>
            </a:xfrm>
            <a:prstGeom prst="rect">
              <a:avLst/>
            </a:prstGeom>
            <a:noFill/>
          </p:spPr>
          <p:txBody>
            <a:bodyPr wrap="square" rtlCol="0">
              <a:spAutoFit/>
            </a:bodyPr>
            <a:lstStyle/>
            <a:p>
              <a:r>
                <a:rPr lang="el-GR" i="1" dirty="0">
                  <a:latin typeface="Arial"/>
                  <a:cs typeface="Arial"/>
                </a:rPr>
                <a:t>δ</a:t>
              </a:r>
              <a:r>
                <a:rPr lang="en-GB" i="1" dirty="0"/>
                <a:t>P</a:t>
              </a:r>
              <a:r>
                <a:rPr lang="en-GB" i="1" baseline="-25000" dirty="0"/>
                <a:t>2</a:t>
              </a:r>
            </a:p>
          </p:txBody>
        </p:sp>
        <p:cxnSp>
          <p:nvCxnSpPr>
            <p:cNvPr id="44" name="Straight Arrow Connector 43"/>
            <p:cNvCxnSpPr>
              <a:stCxn id="34" idx="28"/>
              <a:endCxn id="35" idx="11"/>
            </p:cNvCxnSpPr>
            <p:nvPr/>
          </p:nvCxnSpPr>
          <p:spPr>
            <a:xfrm flipH="1">
              <a:off x="6415288" y="3603589"/>
              <a:ext cx="199644" cy="293584"/>
            </a:xfrm>
            <a:prstGeom prst="straightConnector1">
              <a:avLst/>
            </a:prstGeom>
            <a:ln>
              <a:solidFill>
                <a:schemeClr val="tx1">
                  <a:lumMod val="95000"/>
                  <a:lumOff val="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096000" y="3352800"/>
              <a:ext cx="609600" cy="369332"/>
            </a:xfrm>
            <a:prstGeom prst="rect">
              <a:avLst/>
            </a:prstGeom>
            <a:noFill/>
          </p:spPr>
          <p:txBody>
            <a:bodyPr wrap="square" rtlCol="0">
              <a:spAutoFit/>
            </a:bodyPr>
            <a:lstStyle/>
            <a:p>
              <a:r>
                <a:rPr lang="en-GB" i="1" dirty="0">
                  <a:latin typeface="Arial"/>
                  <a:cs typeface="Arial"/>
                </a:rPr>
                <a:t>Δ</a:t>
              </a:r>
              <a:r>
                <a:rPr lang="en-GB" i="1" baseline="-25000" dirty="0"/>
                <a:t>1</a:t>
              </a:r>
            </a:p>
          </p:txBody>
        </p:sp>
        <p:sp>
          <p:nvSpPr>
            <p:cNvPr id="46" name="TextBox 45"/>
            <p:cNvSpPr txBox="1"/>
            <p:nvPr/>
          </p:nvSpPr>
          <p:spPr>
            <a:xfrm>
              <a:off x="2819400" y="3886200"/>
              <a:ext cx="609600" cy="369332"/>
            </a:xfrm>
            <a:prstGeom prst="rect">
              <a:avLst/>
            </a:prstGeom>
            <a:noFill/>
          </p:spPr>
          <p:txBody>
            <a:bodyPr wrap="square" rtlCol="0">
              <a:spAutoFit/>
            </a:bodyPr>
            <a:lstStyle/>
            <a:p>
              <a:r>
                <a:rPr lang="en-GB" i="1" dirty="0">
                  <a:latin typeface="Arial"/>
                  <a:cs typeface="Arial"/>
                </a:rPr>
                <a:t>Δ</a:t>
              </a:r>
              <a:r>
                <a:rPr lang="en-GB" i="1" baseline="-25000" dirty="0"/>
                <a:t>2</a:t>
              </a:r>
            </a:p>
          </p:txBody>
        </p:sp>
        <p:sp>
          <p:nvSpPr>
            <p:cNvPr id="47" name="TextBox 46"/>
            <p:cNvSpPr txBox="1"/>
            <p:nvPr/>
          </p:nvSpPr>
          <p:spPr>
            <a:xfrm>
              <a:off x="4191000" y="5029200"/>
              <a:ext cx="609600" cy="369332"/>
            </a:xfrm>
            <a:prstGeom prst="rect">
              <a:avLst/>
            </a:prstGeom>
            <a:noFill/>
          </p:spPr>
          <p:txBody>
            <a:bodyPr wrap="square" rtlCol="0">
              <a:spAutoFit/>
            </a:bodyPr>
            <a:lstStyle/>
            <a:p>
              <a:r>
                <a:rPr lang="en-GB" i="1" dirty="0" err="1">
                  <a:latin typeface="Arial"/>
                  <a:cs typeface="Arial"/>
                </a:rPr>
                <a:t>Δ</a:t>
              </a:r>
              <a:r>
                <a:rPr lang="en-GB" i="1" baseline="-25000" dirty="0" err="1"/>
                <a:t>n</a:t>
              </a:r>
              <a:endParaRPr lang="en-GB" i="1" baseline="-25000" dirty="0"/>
            </a:p>
          </p:txBody>
        </p:sp>
        <p:cxnSp>
          <p:nvCxnSpPr>
            <p:cNvPr id="48" name="Straight Arrow Connector 47"/>
            <p:cNvCxnSpPr>
              <a:stCxn id="34" idx="1"/>
            </p:cNvCxnSpPr>
            <p:nvPr/>
          </p:nvCxnSpPr>
          <p:spPr>
            <a:xfrm>
              <a:off x="3015205" y="3823508"/>
              <a:ext cx="261395" cy="138892"/>
            </a:xfrm>
            <a:prstGeom prst="straightConnector1">
              <a:avLst/>
            </a:prstGeom>
            <a:ln>
              <a:solidFill>
                <a:schemeClr val="tx1">
                  <a:lumMod val="95000"/>
                  <a:lumOff val="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34" idx="60"/>
            </p:cNvCxnSpPr>
            <p:nvPr/>
          </p:nvCxnSpPr>
          <p:spPr>
            <a:xfrm flipH="1">
              <a:off x="4091651" y="4876800"/>
              <a:ext cx="327949" cy="601888"/>
            </a:xfrm>
            <a:prstGeom prst="straightConnector1">
              <a:avLst/>
            </a:prstGeom>
            <a:ln>
              <a:solidFill>
                <a:schemeClr val="tx1">
                  <a:lumMod val="95000"/>
                  <a:lumOff val="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50" name="Content Placeholder 2"/>
          <p:cNvSpPr txBox="1">
            <a:spLocks/>
          </p:cNvSpPr>
          <p:nvPr/>
        </p:nvSpPr>
        <p:spPr>
          <a:xfrm>
            <a:off x="304800" y="3965448"/>
            <a:ext cx="4041648" cy="2130552"/>
          </a:xfrm>
          <a:prstGeom prst="rect">
            <a:avLst/>
          </a:prstGeom>
        </p:spPr>
        <p:txBody>
          <a:bodyPr vert="horz">
            <a:normAutofit/>
          </a:bodyPr>
          <a:lstStyle/>
          <a:p>
            <a:pPr marL="274320" lvl="0" indent="-274320">
              <a:spcBef>
                <a:spcPct val="20000"/>
              </a:spcBef>
              <a:buClr>
                <a:schemeClr val="accent1"/>
              </a:buClr>
              <a:buSzPct val="85000"/>
              <a:buFont typeface="Wingdings 2"/>
              <a:buChar char=""/>
            </a:pPr>
            <a:r>
              <a:rPr kumimoji="0" lang="en-GB" sz="2000" b="0" i="0" u="none" strike="noStrike" kern="1200" cap="none" spc="0" normalizeH="0" baseline="0" noProof="0" dirty="0">
                <a:ln>
                  <a:noFill/>
                </a:ln>
                <a:solidFill>
                  <a:schemeClr val="tx1"/>
                </a:solidFill>
                <a:effectLst/>
                <a:uLnTx/>
                <a:uFillTx/>
                <a:latin typeface="arigs)"/>
              </a:rPr>
              <a:t>Now Let’s </a:t>
            </a:r>
            <a:r>
              <a:rPr kumimoji="0" lang="en-GB" sz="2000" b="0" i="0" u="none" strike="noStrike" kern="1200" cap="none" spc="0" normalizeH="0" noProof="0" dirty="0">
                <a:ln>
                  <a:noFill/>
                </a:ln>
                <a:solidFill>
                  <a:schemeClr val="tx1"/>
                </a:solidFill>
                <a:effectLst/>
                <a:uLnTx/>
                <a:uFillTx/>
                <a:latin typeface="arigs)"/>
              </a:rPr>
              <a:t> apply </a:t>
            </a:r>
            <a:r>
              <a:rPr kumimoji="0" lang="en-GB" sz="2000" b="1" i="1"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virtual</a:t>
            </a:r>
            <a:r>
              <a:rPr kumimoji="0" lang="en-GB" sz="2000" b="0" i="0" u="none" strike="noStrike" kern="1200" cap="none" spc="0" normalizeH="0" noProof="0" dirty="0">
                <a:ln>
                  <a:noFill/>
                </a:ln>
                <a:solidFill>
                  <a:schemeClr val="tx1"/>
                </a:solidFill>
                <a:effectLst/>
                <a:uLnTx/>
                <a:uFillTx/>
                <a:latin typeface="arigs)"/>
              </a:rPr>
              <a:t> forces acting on </a:t>
            </a:r>
            <a:r>
              <a:rPr kumimoji="0" lang="en-GB" sz="2000" b="1" i="1" strike="noStrike" kern="1200" cap="none" spc="0" normalizeH="0" noProof="0" dirty="0">
                <a:ln>
                  <a:noFill/>
                </a:ln>
                <a:solidFill>
                  <a:srgbClr val="00B0F0"/>
                </a:solidFill>
                <a:effectLst/>
                <a:uLnTx/>
                <a:uFillTx/>
                <a:latin typeface="Times New Roman" panose="02020603050405020304" pitchFamily="18" charset="0"/>
                <a:cs typeface="Times New Roman" panose="02020603050405020304" pitchFamily="18" charset="0"/>
              </a:rPr>
              <a:t>real</a:t>
            </a:r>
            <a:r>
              <a:rPr kumimoji="0" lang="en-GB" sz="2000" b="0" i="0"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GB" sz="2000" b="0" i="0" u="none" strike="noStrike" kern="1200" cap="none" spc="0" normalizeH="0" noProof="0" dirty="0">
                <a:ln>
                  <a:noFill/>
                </a:ln>
                <a:solidFill>
                  <a:schemeClr val="tx1"/>
                </a:solidFill>
                <a:effectLst/>
                <a:uLnTx/>
                <a:uFillTx/>
                <a:latin typeface="arigs)"/>
              </a:rPr>
              <a:t>displacements </a:t>
            </a:r>
            <a:r>
              <a:rPr kumimoji="0" lang="el-GR" sz="2000" b="0" i="1" u="none" strike="noStrike" kern="1200" cap="none" spc="0" normalizeH="0" noProof="0" dirty="0">
                <a:ln>
                  <a:noFill/>
                </a:ln>
                <a:solidFill>
                  <a:schemeClr val="tx1"/>
                </a:solidFill>
                <a:effectLst/>
                <a:uLnTx/>
                <a:uFillTx/>
                <a:latin typeface="Times New Roman" pitchFamily="18" charset="0"/>
                <a:cs typeface="Times New Roman" pitchFamily="18" charset="0"/>
              </a:rPr>
              <a:t>δ</a:t>
            </a:r>
            <a:r>
              <a:rPr kumimoji="0" lang="en-GB" sz="2000" b="0" i="1" u="none" strike="noStrike" kern="1200" cap="none" spc="0" normalizeH="0" baseline="0" noProof="0" dirty="0">
                <a:ln>
                  <a:noFill/>
                </a:ln>
                <a:solidFill>
                  <a:schemeClr val="tx1"/>
                </a:solidFill>
                <a:effectLst/>
                <a:uLnTx/>
                <a:uFillTx/>
                <a:latin typeface="Times New Roman" pitchFamily="18" charset="0"/>
                <a:cs typeface="Times New Roman" pitchFamily="18" charset="0"/>
              </a:rPr>
              <a:t>P</a:t>
            </a:r>
            <a:r>
              <a:rPr kumimoji="0" lang="en-GB" sz="2000" b="0" i="1" u="none" strike="noStrike" kern="1200" cap="none" spc="0" normalizeH="0" baseline="-25000" noProof="0" dirty="0">
                <a:ln>
                  <a:noFill/>
                </a:ln>
                <a:solidFill>
                  <a:schemeClr val="tx1"/>
                </a:solidFill>
                <a:effectLst/>
                <a:uLnTx/>
                <a:uFillTx/>
                <a:latin typeface="Times New Roman" pitchFamily="18" charset="0"/>
                <a:cs typeface="Times New Roman" pitchFamily="18" charset="0"/>
              </a:rPr>
              <a:t>1</a:t>
            </a:r>
            <a:r>
              <a:rPr kumimoji="0" lang="en-GB" sz="20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a:t>
            </a:r>
            <a:r>
              <a:rPr kumimoji="0" lang="en-GB" sz="2000" b="0" i="1"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lang="el-GR" sz="2000" i="1" dirty="0">
                <a:latin typeface="Times New Roman" pitchFamily="18" charset="0"/>
                <a:cs typeface="Times New Roman" pitchFamily="18" charset="0"/>
              </a:rPr>
              <a:t>δ</a:t>
            </a:r>
            <a:r>
              <a:rPr kumimoji="0" lang="en-GB" sz="2000" b="0" i="1" u="none" strike="noStrike" kern="1200" cap="none" spc="0" normalizeH="0" baseline="0" noProof="0" dirty="0">
                <a:ln>
                  <a:noFill/>
                </a:ln>
                <a:solidFill>
                  <a:schemeClr val="tx1"/>
                </a:solidFill>
                <a:effectLst/>
                <a:uLnTx/>
                <a:uFillTx/>
                <a:latin typeface="Times New Roman" pitchFamily="18" charset="0"/>
                <a:cs typeface="Times New Roman" pitchFamily="18" charset="0"/>
              </a:rPr>
              <a:t>P</a:t>
            </a:r>
            <a:r>
              <a:rPr kumimoji="0" lang="en-GB" sz="2000" b="0" i="1" u="none" strike="noStrike" kern="1200" cap="none" spc="0" normalizeH="0" baseline="-25000" noProof="0" dirty="0">
                <a:ln>
                  <a:noFill/>
                </a:ln>
                <a:solidFill>
                  <a:schemeClr val="tx1"/>
                </a:solidFill>
                <a:effectLst/>
                <a:uLnTx/>
                <a:uFillTx/>
                <a:latin typeface="Times New Roman" pitchFamily="18" charset="0"/>
                <a:cs typeface="Times New Roman" pitchFamily="18" charset="0"/>
              </a:rPr>
              <a:t>2, </a:t>
            </a:r>
            <a:r>
              <a:rPr kumimoji="0" lang="en-GB" sz="20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lang="el-GR" sz="2000" i="1" dirty="0">
                <a:latin typeface="Times New Roman" pitchFamily="18" charset="0"/>
                <a:cs typeface="Times New Roman" pitchFamily="18" charset="0"/>
              </a:rPr>
              <a:t>δ</a:t>
            </a:r>
            <a:r>
              <a:rPr kumimoji="0" lang="en-GB" sz="2000" b="0" i="1"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P</a:t>
            </a:r>
            <a:r>
              <a:rPr kumimoji="0" lang="en-GB" sz="2000" b="0" i="1" u="none" strike="noStrike" kern="1200" cap="none" spc="0" normalizeH="0" baseline="-25000" noProof="0" dirty="0" err="1">
                <a:ln>
                  <a:noFill/>
                </a:ln>
                <a:solidFill>
                  <a:schemeClr val="tx1"/>
                </a:solidFill>
                <a:effectLst/>
                <a:uLnTx/>
                <a:uFillTx/>
                <a:latin typeface="Times New Roman" pitchFamily="18" charset="0"/>
                <a:cs typeface="Times New Roman" pitchFamily="18" charset="0"/>
              </a:rPr>
              <a:t>n</a:t>
            </a:r>
            <a:endParaRPr kumimoji="0" lang="en-GB" sz="2000" b="0" i="1" u="none" strike="noStrike" kern="1200" cap="none" spc="0" normalizeH="0" baseline="-25000" noProof="0" dirty="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lang="en-GB" sz="2000" dirty="0">
                <a:latin typeface="arigs)"/>
              </a:rPr>
              <a:t>The total virtual work done by the system;</a:t>
            </a:r>
            <a:endParaRPr kumimoji="0" lang="en-GB" sz="2000" b="0" i="1" u="none" strike="noStrike" kern="1200" cap="none" spc="0" normalizeH="0" baseline="-25000" noProof="0" dirty="0">
              <a:ln>
                <a:noFill/>
              </a:ln>
              <a:solidFill>
                <a:schemeClr val="tx1"/>
              </a:solidFill>
              <a:effectLst/>
              <a:uLnTx/>
              <a:uFillTx/>
              <a:latin typeface="arigs)"/>
            </a:endParaRPr>
          </a:p>
        </p:txBody>
      </p:sp>
      <p:graphicFrame>
        <p:nvGraphicFramePr>
          <p:cNvPr id="51" name="Object 50"/>
          <p:cNvGraphicFramePr>
            <a:graphicFrameLocks noChangeAspect="1"/>
          </p:cNvGraphicFramePr>
          <p:nvPr/>
        </p:nvGraphicFramePr>
        <p:xfrm>
          <a:off x="650875" y="5522913"/>
          <a:ext cx="2933700" cy="838200"/>
        </p:xfrm>
        <a:graphic>
          <a:graphicData uri="http://schemas.openxmlformats.org/presentationml/2006/ole">
            <mc:AlternateContent xmlns:mc="http://schemas.openxmlformats.org/markup-compatibility/2006">
              <mc:Choice xmlns:v="urn:schemas-microsoft-com:vml" Requires="v">
                <p:oleObj spid="_x0000_s17530" name="Equation" r:id="rId3" imgW="1600200" imgH="457200" progId="Equation.3">
                  <p:embed/>
                </p:oleObj>
              </mc:Choice>
              <mc:Fallback>
                <p:oleObj name="Equation" r:id="rId3" imgW="1600200" imgH="457200" progId="Equation.3">
                  <p:embed/>
                  <p:pic>
                    <p:nvPicPr>
                      <p:cNvPr id="0"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875" y="5522913"/>
                        <a:ext cx="29337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46AA747D-AE3D-4D5D-8B12-85F07A6732DE}" type="slidenum">
              <a:rPr lang="en-GB" smtClean="0"/>
              <a:pPr/>
              <a:t>9</a:t>
            </a:fld>
            <a:endParaRPr lang="en-GB"/>
          </a:p>
        </p:txBody>
      </p:sp>
      <p:sp>
        <p:nvSpPr>
          <p:cNvPr id="6" name="Rounded Rectangular Callout 5"/>
          <p:cNvSpPr/>
          <p:nvPr/>
        </p:nvSpPr>
        <p:spPr>
          <a:xfrm>
            <a:off x="5117600" y="639117"/>
            <a:ext cx="3255248" cy="996629"/>
          </a:xfrm>
          <a:prstGeom prst="wedgeRoundRectCallout">
            <a:avLst>
              <a:gd name="adj1" fmla="val 31590"/>
              <a:gd name="adj2" fmla="val 398087"/>
              <a:gd name="adj3" fmla="val 16667"/>
            </a:avLst>
          </a:prstGeom>
          <a:solidFill>
            <a:srgbClr val="FFFF0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dirty="0">
                <a:solidFill>
                  <a:schemeClr val="tx1"/>
                </a:solidFill>
                <a:latin typeface="Arial" panose="020B0604020202020204" pitchFamily="34" charset="0"/>
                <a:cs typeface="Arial" panose="020B0604020202020204" pitchFamily="34" charset="0"/>
              </a:rPr>
              <a:t>Bear in mind that displacements are real and constant, unlike </a:t>
            </a:r>
            <a:r>
              <a:rPr lang="en-GB" sz="1500" i="1" dirty="0">
                <a:solidFill>
                  <a:schemeClr val="tx1"/>
                </a:solidFill>
                <a:latin typeface="Times New Roman" panose="02020603050405020304" pitchFamily="18" charset="0"/>
                <a:cs typeface="Times New Roman" panose="02020603050405020304" pitchFamily="18" charset="0"/>
              </a:rPr>
              <a:t>PVW</a:t>
            </a:r>
            <a:r>
              <a:rPr lang="en-GB" sz="1500" dirty="0">
                <a:solidFill>
                  <a:schemeClr val="tx1"/>
                </a:solidFill>
                <a:latin typeface="Arial" panose="020B0604020202020204" pitchFamily="34" charset="0"/>
                <a:cs typeface="Arial" panose="020B0604020202020204" pitchFamily="34" charset="0"/>
              </a:rPr>
              <a:t>, this time and forces are virtual (similar to unit load method).</a:t>
            </a:r>
          </a:p>
        </p:txBody>
      </p:sp>
      <p:sp>
        <p:nvSpPr>
          <p:cNvPr id="10" name="Rectangle 9"/>
          <p:cNvSpPr/>
          <p:nvPr/>
        </p:nvSpPr>
        <p:spPr>
          <a:xfrm>
            <a:off x="2898305" y="5714120"/>
            <a:ext cx="286251" cy="417214"/>
          </a:xfrm>
          <a:prstGeom prst="rect">
            <a:avLst/>
          </a:pr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1826584" y="5715000"/>
            <a:ext cx="207934" cy="417214"/>
          </a:xfrm>
          <a:prstGeom prst="rect">
            <a:avLst/>
          </a:pr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3208407" y="5715000"/>
            <a:ext cx="286251" cy="417214"/>
          </a:xfrm>
          <a:prstGeom prst="rect">
            <a:avLst/>
          </a:prstGeom>
          <a:solidFill>
            <a:srgbClr val="FF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2053535" y="5715000"/>
            <a:ext cx="286251" cy="417214"/>
          </a:xfrm>
          <a:prstGeom prst="rect">
            <a:avLst/>
          </a:prstGeom>
          <a:solidFill>
            <a:srgbClr val="FF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6"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5669</TotalTime>
  <Words>1459</Words>
  <Application>Microsoft Office PowerPoint</Application>
  <PresentationFormat>On-screen Show (4:3)</PresentationFormat>
  <Paragraphs>237</Paragraphs>
  <Slides>45</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5" baseType="lpstr">
      <vt:lpstr>Arial</vt:lpstr>
      <vt:lpstr>arigs)</vt:lpstr>
      <vt:lpstr>Calibri</vt:lpstr>
      <vt:lpstr>Cambria Math</vt:lpstr>
      <vt:lpstr>Georgia</vt:lpstr>
      <vt:lpstr>Times New Roman</vt:lpstr>
      <vt:lpstr>Wingdings</vt:lpstr>
      <vt:lpstr>Wingdings 2</vt:lpstr>
      <vt:lpstr>Civic</vt:lpstr>
      <vt:lpstr>Equation</vt:lpstr>
      <vt:lpstr>Structural Design and Inspection-Energy method</vt:lpstr>
      <vt:lpstr>Suggested Readings</vt:lpstr>
      <vt:lpstr>Objective(s)</vt:lpstr>
      <vt:lpstr>Introduction </vt:lpstr>
      <vt:lpstr>Strain energy &amp; complimentary energy (stress energy)</vt:lpstr>
      <vt:lpstr>Reminder </vt:lpstr>
      <vt:lpstr>Strain energy and complimentary energy</vt:lpstr>
      <vt:lpstr>What is the point?</vt:lpstr>
      <vt:lpstr>The principle of the stationary value of the total complementary energy</vt:lpstr>
      <vt:lpstr>The principle of the stationary value of the total complementary energy</vt:lpstr>
      <vt:lpstr>The principle of the stationary value of the total complementary energy</vt:lpstr>
      <vt:lpstr>Note </vt:lpstr>
      <vt:lpstr>Wing and truss structures</vt:lpstr>
      <vt:lpstr>Application to deflection problems</vt:lpstr>
      <vt:lpstr>Solution </vt:lpstr>
      <vt:lpstr>Solution </vt:lpstr>
      <vt:lpstr>Note</vt:lpstr>
      <vt:lpstr>Solution </vt:lpstr>
      <vt:lpstr>Solution </vt:lpstr>
      <vt:lpstr>FEA result of vertical displacements</vt:lpstr>
      <vt:lpstr>FEA result of horizontal displacements</vt:lpstr>
      <vt:lpstr>Idealising wing as a cantilevered beam</vt:lpstr>
      <vt:lpstr>Example for beams</vt:lpstr>
      <vt:lpstr>Analytical solutions widely available</vt:lpstr>
      <vt:lpstr>Solution </vt:lpstr>
      <vt:lpstr>Solution </vt:lpstr>
      <vt:lpstr>Example </vt:lpstr>
      <vt:lpstr>Solution </vt:lpstr>
      <vt:lpstr>Indeterminate structures</vt:lpstr>
      <vt:lpstr>Example of indeterminate structures</vt:lpstr>
      <vt:lpstr>Solution</vt:lpstr>
      <vt:lpstr>Example for indeterminate structures</vt:lpstr>
      <vt:lpstr>Solution </vt:lpstr>
      <vt:lpstr>Solution </vt:lpstr>
      <vt:lpstr>Example </vt:lpstr>
      <vt:lpstr>Solution </vt:lpstr>
      <vt:lpstr>Solution </vt:lpstr>
      <vt:lpstr>Example </vt:lpstr>
      <vt:lpstr>Solution </vt:lpstr>
      <vt:lpstr>Solution </vt:lpstr>
      <vt:lpstr>Tutorial 1</vt:lpstr>
      <vt:lpstr>Tutorial 2</vt:lpstr>
      <vt:lpstr>Tutorial 3</vt:lpstr>
      <vt:lpstr>Tutorial 4</vt:lpstr>
      <vt:lpstr>Tutorial 5</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Damghani</dc:creator>
  <cp:lastModifiedBy>Mahdi Damghani</cp:lastModifiedBy>
  <cp:revision>164</cp:revision>
  <dcterms:created xsi:type="dcterms:W3CDTF">2016-07-21T07:20:36Z</dcterms:created>
  <dcterms:modified xsi:type="dcterms:W3CDTF">2021-10-26T07:52:52Z</dcterms:modified>
</cp:coreProperties>
</file>