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sldIdLst>
    <p:sldId id="256" r:id="rId2"/>
    <p:sldId id="257" r:id="rId3"/>
    <p:sldId id="287" r:id="rId4"/>
    <p:sldId id="258" r:id="rId5"/>
    <p:sldId id="288" r:id="rId6"/>
    <p:sldId id="295" r:id="rId7"/>
    <p:sldId id="289" r:id="rId8"/>
    <p:sldId id="263" r:id="rId9"/>
    <p:sldId id="262" r:id="rId10"/>
    <p:sldId id="292" r:id="rId11"/>
    <p:sldId id="259" r:id="rId12"/>
    <p:sldId id="265" r:id="rId13"/>
    <p:sldId id="264" r:id="rId14"/>
    <p:sldId id="266" r:id="rId15"/>
    <p:sldId id="267" r:id="rId16"/>
    <p:sldId id="298" r:id="rId17"/>
    <p:sldId id="291" r:id="rId18"/>
    <p:sldId id="268" r:id="rId19"/>
    <p:sldId id="296" r:id="rId20"/>
    <p:sldId id="293" r:id="rId21"/>
    <p:sldId id="299" r:id="rId22"/>
    <p:sldId id="294" r:id="rId23"/>
    <p:sldId id="297" r:id="rId24"/>
    <p:sldId id="269" r:id="rId25"/>
    <p:sldId id="270" r:id="rId26"/>
    <p:sldId id="271" r:id="rId27"/>
    <p:sldId id="301" r:id="rId28"/>
    <p:sldId id="274" r:id="rId29"/>
    <p:sldId id="300" r:id="rId30"/>
    <p:sldId id="275" r:id="rId31"/>
    <p:sldId id="278" r:id="rId32"/>
    <p:sldId id="276" r:id="rId33"/>
    <p:sldId id="277" r:id="rId34"/>
    <p:sldId id="279" r:id="rId35"/>
    <p:sldId id="280" r:id="rId36"/>
    <p:sldId id="302" r:id="rId37"/>
    <p:sldId id="303" r:id="rId38"/>
    <p:sldId id="304" r:id="rId39"/>
    <p:sldId id="281" r:id="rId40"/>
    <p:sldId id="282" r:id="rId41"/>
    <p:sldId id="284" r:id="rId42"/>
    <p:sldId id="285" r:id="rId43"/>
    <p:sldId id="272" r:id="rId44"/>
    <p:sldId id="286" r:id="rId45"/>
    <p:sldId id="29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86" d="100"/>
          <a:sy n="86" d="100"/>
        </p:scale>
        <p:origin x="13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5" Type="http://schemas.openxmlformats.org/officeDocument/2006/relationships/image" Target="../media/image97.wmf"/><Relationship Id="rId4" Type="http://schemas.openxmlformats.org/officeDocument/2006/relationships/image" Target="../media/image9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104.wmf"/><Relationship Id="rId1" Type="http://schemas.openxmlformats.org/officeDocument/2006/relationships/image" Target="../media/image93.wmf"/><Relationship Id="rId4" Type="http://schemas.openxmlformats.org/officeDocument/2006/relationships/image" Target="../media/image10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109.wmf"/><Relationship Id="rId1" Type="http://schemas.openxmlformats.org/officeDocument/2006/relationships/image" Target="../media/image93.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25.wmf"/><Relationship Id="rId13" Type="http://schemas.openxmlformats.org/officeDocument/2006/relationships/image" Target="../media/image130.wmf"/><Relationship Id="rId3" Type="http://schemas.openxmlformats.org/officeDocument/2006/relationships/image" Target="../media/image120.wmf"/><Relationship Id="rId7" Type="http://schemas.openxmlformats.org/officeDocument/2006/relationships/image" Target="../media/image124.wmf"/><Relationship Id="rId12" Type="http://schemas.openxmlformats.org/officeDocument/2006/relationships/image" Target="../media/image129.wmf"/><Relationship Id="rId2" Type="http://schemas.openxmlformats.org/officeDocument/2006/relationships/image" Target="../media/image119.wmf"/><Relationship Id="rId1" Type="http://schemas.openxmlformats.org/officeDocument/2006/relationships/image" Target="../media/image93.wmf"/><Relationship Id="rId6" Type="http://schemas.openxmlformats.org/officeDocument/2006/relationships/image" Target="../media/image123.wmf"/><Relationship Id="rId11" Type="http://schemas.openxmlformats.org/officeDocument/2006/relationships/image" Target="../media/image128.wmf"/><Relationship Id="rId5" Type="http://schemas.openxmlformats.org/officeDocument/2006/relationships/image" Target="../media/image122.wmf"/><Relationship Id="rId10" Type="http://schemas.openxmlformats.org/officeDocument/2006/relationships/image" Target="../media/image127.wmf"/><Relationship Id="rId4" Type="http://schemas.openxmlformats.org/officeDocument/2006/relationships/image" Target="../media/image121.wmf"/><Relationship Id="rId9" Type="http://schemas.openxmlformats.org/officeDocument/2006/relationships/image" Target="../media/image126.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25.wmf"/><Relationship Id="rId13" Type="http://schemas.openxmlformats.org/officeDocument/2006/relationships/image" Target="../media/image133.wmf"/><Relationship Id="rId3" Type="http://schemas.openxmlformats.org/officeDocument/2006/relationships/image" Target="../media/image120.wmf"/><Relationship Id="rId7" Type="http://schemas.openxmlformats.org/officeDocument/2006/relationships/image" Target="../media/image124.wmf"/><Relationship Id="rId12" Type="http://schemas.openxmlformats.org/officeDocument/2006/relationships/image" Target="../media/image132.wmf"/><Relationship Id="rId2" Type="http://schemas.openxmlformats.org/officeDocument/2006/relationships/image" Target="../media/image119.wmf"/><Relationship Id="rId1" Type="http://schemas.openxmlformats.org/officeDocument/2006/relationships/image" Target="../media/image93.wmf"/><Relationship Id="rId6" Type="http://schemas.openxmlformats.org/officeDocument/2006/relationships/image" Target="../media/image123.wmf"/><Relationship Id="rId11" Type="http://schemas.openxmlformats.org/officeDocument/2006/relationships/image" Target="../media/image131.wmf"/><Relationship Id="rId5" Type="http://schemas.openxmlformats.org/officeDocument/2006/relationships/image" Target="../media/image122.wmf"/><Relationship Id="rId10" Type="http://schemas.openxmlformats.org/officeDocument/2006/relationships/image" Target="../media/image127.wmf"/><Relationship Id="rId4" Type="http://schemas.openxmlformats.org/officeDocument/2006/relationships/image" Target="../media/image121.wmf"/><Relationship Id="rId9" Type="http://schemas.openxmlformats.org/officeDocument/2006/relationships/image" Target="../media/image1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4A484-44B8-47D5-8452-5ADD53AB9C53}" type="datetimeFigureOut">
              <a:rPr lang="en-GB" smtClean="0"/>
              <a:t>21/10/2019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F43D02-4A99-47CE-9B66-A7992E72C2DE}" type="slidenum">
              <a:rPr lang="en-GB" smtClean="0"/>
              <a:t>‹#›</a:t>
            </a:fld>
            <a:endParaRPr lang="en-GB"/>
          </a:p>
        </p:txBody>
      </p:sp>
    </p:spTree>
    <p:extLst>
      <p:ext uri="{BB962C8B-B14F-4D97-AF65-F5344CB8AC3E}">
        <p14:creationId xmlns:p14="http://schemas.microsoft.com/office/powerpoint/2010/main" val="109716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F43D02-4A99-47CE-9B66-A7992E72C2DE}" type="slidenum">
              <a:rPr lang="en-GB" smtClean="0"/>
              <a:t>18</a:t>
            </a:fld>
            <a:endParaRPr lang="en-GB"/>
          </a:p>
        </p:txBody>
      </p:sp>
    </p:spTree>
    <p:extLst>
      <p:ext uri="{BB962C8B-B14F-4D97-AF65-F5344CB8AC3E}">
        <p14:creationId xmlns:p14="http://schemas.microsoft.com/office/powerpoint/2010/main" val="249403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18B602E6-0946-4D9B-889D-9E72962272A8}" type="datetime1">
              <a:rPr lang="en-US" smtClean="0"/>
              <a:t>10/21/2019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444CBE-F47F-4F69-B1A4-FD5FF1BCF18C}" type="datetime1">
              <a:rPr lang="en-US" smtClean="0"/>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93FE64CE-6B66-49CC-A1F8-E9554257F0B9}" type="datetime1">
              <a:rPr lang="en-US" smtClean="0"/>
              <a:t>10/21/2019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643C9FD-2B1F-44AB-8E04-15F2868E3508}" type="datetime1">
              <a:rPr lang="en-US" smtClean="0"/>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95FF7DF-3CB9-419C-BA25-465A9106B444}" type="datetime1">
              <a:rPr lang="en-US" smtClean="0"/>
              <a:t>10/21/2019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A3848D-4813-42B6-B79A-5C093DE4316F}" type="datetime1">
              <a:rPr lang="en-US" smtClean="0"/>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07FEF2-0FD5-4311-8CCD-7E456834CFFA}" type="datetime1">
              <a:rPr lang="en-US" smtClean="0"/>
              <a:t>10/21/2019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DA28AE-F723-4554-9343-679E9DAC7D0A}" type="datetime1">
              <a:rPr lang="en-US" smtClean="0"/>
              <a:t>10/21/2019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5CD65-71F0-4E62-95AA-7C91FC4B2C29}" type="datetime1">
              <a:rPr lang="en-US" smtClean="0"/>
              <a:t>10/21/2019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DCB55FF-4D08-4632-9CA2-760099D085E9}" type="datetime1">
              <a:rPr lang="en-US" smtClean="0"/>
              <a:t>10/21/2019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D84302-2EE0-40B5-85EE-C133C9F5BE2C}" type="datetime1">
              <a:rPr lang="en-US" smtClean="0"/>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latin typeface="Arial" panose="020B0604020202020204" pitchFamily="34" charset="0"/>
                <a:cs typeface="Arial" panose="020B0604020202020204" pitchFamily="34" charset="0"/>
              </a:defRPr>
            </a:lvl1pPr>
          </a:lstStyle>
          <a:p>
            <a:fld id="{72FE30C5-9806-4538-9D5F-C0702CE81B5A}" type="datetime1">
              <a:rPr lang="en-US" smtClean="0"/>
              <a:t>10/21/2019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p:cNvPicPr>
            <a:picLocks noChangeAspect="1"/>
          </p:cNvPicPr>
          <p:nvPr userDrawn="1"/>
        </p:nvPicPr>
        <p:blipFill rotWithShape="1">
          <a:blip r:embed="rId13"/>
          <a:srcRect l="12346" t="13065" r="76383" b="78347"/>
          <a:stretch/>
        </p:blipFill>
        <p:spPr>
          <a:xfrm>
            <a:off x="11146970" y="10886"/>
            <a:ext cx="1023257" cy="438539"/>
          </a:xfrm>
          <a:prstGeom prst="rect">
            <a:avLst/>
          </a:prstGeom>
        </p:spPr>
      </p:pic>
      <p:pic>
        <p:nvPicPr>
          <p:cNvPr id="13" name="Picture 12"/>
          <p:cNvPicPr>
            <a:picLocks noChangeAspect="1"/>
          </p:cNvPicPr>
          <p:nvPr userDrawn="1"/>
        </p:nvPicPr>
        <p:blipFill rotWithShape="1">
          <a:blip r:embed="rId13"/>
          <a:srcRect l="12346" t="13065" r="76383" b="78347"/>
          <a:stretch/>
        </p:blipFill>
        <p:spPr>
          <a:xfrm>
            <a:off x="21772" y="11871"/>
            <a:ext cx="1023257" cy="43853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800" b="0" kern="1200" cap="all">
          <a:solidFill>
            <a:schemeClr val="bg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Arial" panose="020B0604020202020204" pitchFamily="34"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18.wmf"/><Relationship Id="rId4" Type="http://schemas.openxmlformats.org/officeDocument/2006/relationships/image" Target="../media/image20.png"/><Relationship Id="rId9"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0.png"/><Relationship Id="rId1" Type="http://schemas.openxmlformats.org/officeDocument/2006/relationships/slideLayout" Target="../slideLayouts/slideLayout2.xml"/><Relationship Id="rId6" Type="http://schemas.openxmlformats.org/officeDocument/2006/relationships/image" Target="../media/image200.png"/><Relationship Id="rId5" Type="http://schemas.openxmlformats.org/officeDocument/2006/relationships/image" Target="../media/image17.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10.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310.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7.emf"/><Relationship Id="rId5" Type="http://schemas.openxmlformats.org/officeDocument/2006/relationships/image" Target="../media/image36.emf"/><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38.emf"/></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image" Target="../media/image52.png"/><Relationship Id="rId18" Type="http://schemas.openxmlformats.org/officeDocument/2006/relationships/image" Target="../media/image48.wmf"/><Relationship Id="rId3" Type="http://schemas.openxmlformats.org/officeDocument/2006/relationships/notesSlide" Target="../notesSlides/notesSlide1.xml"/><Relationship Id="rId21" Type="http://schemas.openxmlformats.org/officeDocument/2006/relationships/image" Target="../media/image54.png"/><Relationship Id="rId7" Type="http://schemas.openxmlformats.org/officeDocument/2006/relationships/oleObject" Target="../embeddings/oleObject4.bin"/><Relationship Id="rId12" Type="http://schemas.openxmlformats.org/officeDocument/2006/relationships/image" Target="../media/image39.png"/><Relationship Id="rId17" Type="http://schemas.openxmlformats.org/officeDocument/2006/relationships/oleObject" Target="../embeddings/oleObject7.bin"/><Relationship Id="rId2" Type="http://schemas.openxmlformats.org/officeDocument/2006/relationships/slideLayout" Target="../slideLayouts/slideLayout2.xml"/><Relationship Id="rId16" Type="http://schemas.openxmlformats.org/officeDocument/2006/relationships/image" Target="../media/image47.wmf"/><Relationship Id="rId20" Type="http://schemas.openxmlformats.org/officeDocument/2006/relationships/image" Target="../media/image49.wmf"/><Relationship Id="rId1" Type="http://schemas.openxmlformats.org/officeDocument/2006/relationships/vmlDrawing" Target="../drawings/vmlDrawing3.vml"/><Relationship Id="rId6" Type="http://schemas.openxmlformats.org/officeDocument/2006/relationships/image" Target="../media/image44.wmf"/><Relationship Id="rId11" Type="http://schemas.openxmlformats.org/officeDocument/2006/relationships/image" Target="../media/image51.png"/><Relationship Id="rId5" Type="http://schemas.openxmlformats.org/officeDocument/2006/relationships/oleObject" Target="../embeddings/oleObject3.bin"/><Relationship Id="rId15" Type="http://schemas.openxmlformats.org/officeDocument/2006/relationships/oleObject" Target="../embeddings/oleObject6.bin"/><Relationship Id="rId23" Type="http://schemas.openxmlformats.org/officeDocument/2006/relationships/image" Target="../media/image50.wmf"/><Relationship Id="rId10" Type="http://schemas.openxmlformats.org/officeDocument/2006/relationships/image" Target="../media/image46.wmf"/><Relationship Id="rId19" Type="http://schemas.openxmlformats.org/officeDocument/2006/relationships/oleObject" Target="../embeddings/oleObject8.bin"/><Relationship Id="rId4" Type="http://schemas.openxmlformats.org/officeDocument/2006/relationships/image" Target="../media/image38.emf"/><Relationship Id="rId9" Type="http://schemas.openxmlformats.org/officeDocument/2006/relationships/oleObject" Target="../embeddings/oleObject5.bin"/><Relationship Id="rId14" Type="http://schemas.openxmlformats.org/officeDocument/2006/relationships/image" Target="../media/image53.png"/><Relationship Id="rId22"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5.w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7.png"/><Relationship Id="rId7"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8.emf"/><Relationship Id="rId11" Type="http://schemas.openxmlformats.org/officeDocument/2006/relationships/image" Target="../media/image65.png"/><Relationship Id="rId5" Type="http://schemas.openxmlformats.org/officeDocument/2006/relationships/image" Target="../media/image63.png"/><Relationship Id="rId10" Type="http://schemas.openxmlformats.org/officeDocument/2006/relationships/image" Target="../media/image61.wmf"/><Relationship Id="rId4" Type="http://schemas.openxmlformats.org/officeDocument/2006/relationships/image" Target="../media/image62.png"/><Relationship Id="rId9" Type="http://schemas.openxmlformats.org/officeDocument/2006/relationships/oleObject" Target="../embeddings/oleObject11.bin"/></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66.wmf"/><Relationship Id="rId5" Type="http://schemas.openxmlformats.org/officeDocument/2006/relationships/oleObject" Target="../embeddings/oleObject12.bin"/><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71.png"/><Relationship Id="rId7"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0.wmf"/></Relationships>
</file>

<file path=ppt/slides/_rels/slide2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4.png"/><Relationship Id="rId7"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image" Target="../media/image75.png"/><Relationship Id="rId4" Type="http://schemas.openxmlformats.org/officeDocument/2006/relationships/image" Target="../media/image73.png"/><Relationship Id="rId9"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7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81.png"/><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3" Type="http://schemas.openxmlformats.org/officeDocument/2006/relationships/image" Target="../media/image83.gif"/><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image" Target="../media/image86.png"/><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40.png"/><Relationship Id="rId5" Type="http://schemas.openxmlformats.org/officeDocument/2006/relationships/image" Target="../media/image88.png"/><Relationship Id="rId4" Type="http://schemas.openxmlformats.org/officeDocument/2006/relationships/image" Target="../media/image87.png"/></Relationships>
</file>

<file path=ppt/slides/_rels/slide3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3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91.png"/><Relationship Id="rId18" Type="http://schemas.openxmlformats.org/officeDocument/2006/relationships/image" Target="../media/image102.png"/><Relationship Id="rId3" Type="http://schemas.openxmlformats.org/officeDocument/2006/relationships/image" Target="../media/image92.png"/><Relationship Id="rId7" Type="http://schemas.openxmlformats.org/officeDocument/2006/relationships/image" Target="../media/image94.wmf"/><Relationship Id="rId12" Type="http://schemas.openxmlformats.org/officeDocument/2006/relationships/image" Target="../media/image101.png"/><Relationship Id="rId17" Type="http://schemas.openxmlformats.org/officeDocument/2006/relationships/image" Target="../media/image97.wmf"/><Relationship Id="rId2" Type="http://schemas.openxmlformats.org/officeDocument/2006/relationships/slideLayout" Target="../slideLayouts/slideLayout4.xml"/><Relationship Id="rId16" Type="http://schemas.openxmlformats.org/officeDocument/2006/relationships/oleObject" Target="../embeddings/oleObject22.bin"/><Relationship Id="rId20" Type="http://schemas.openxmlformats.org/officeDocument/2006/relationships/image" Target="../media/image89.png"/><Relationship Id="rId1" Type="http://schemas.openxmlformats.org/officeDocument/2006/relationships/vmlDrawing" Target="../drawings/vmlDrawing11.vml"/><Relationship Id="rId6" Type="http://schemas.openxmlformats.org/officeDocument/2006/relationships/oleObject" Target="../embeddings/oleObject19.bin"/><Relationship Id="rId11" Type="http://schemas.openxmlformats.org/officeDocument/2006/relationships/image" Target="../media/image99.png"/><Relationship Id="rId5" Type="http://schemas.openxmlformats.org/officeDocument/2006/relationships/image" Target="../media/image93.wmf"/><Relationship Id="rId15" Type="http://schemas.openxmlformats.org/officeDocument/2006/relationships/image" Target="../media/image96.wmf"/><Relationship Id="rId10" Type="http://schemas.openxmlformats.org/officeDocument/2006/relationships/image" Target="../media/image98.png"/><Relationship Id="rId19" Type="http://schemas.openxmlformats.org/officeDocument/2006/relationships/image" Target="../media/image103.png"/><Relationship Id="rId4" Type="http://schemas.openxmlformats.org/officeDocument/2006/relationships/oleObject" Target="../embeddings/oleObject18.bin"/><Relationship Id="rId9" Type="http://schemas.openxmlformats.org/officeDocument/2006/relationships/image" Target="../media/image95.wmf"/><Relationship Id="rId14" Type="http://schemas.openxmlformats.org/officeDocument/2006/relationships/oleObject" Target="../embeddings/oleObject21.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89.png"/><Relationship Id="rId3" Type="http://schemas.openxmlformats.org/officeDocument/2006/relationships/image" Target="../media/image88.png"/><Relationship Id="rId7" Type="http://schemas.openxmlformats.org/officeDocument/2006/relationships/image" Target="../media/image104.wmf"/><Relationship Id="rId12" Type="http://schemas.openxmlformats.org/officeDocument/2006/relationships/image" Target="../media/image108.png"/><Relationship Id="rId2" Type="http://schemas.openxmlformats.org/officeDocument/2006/relationships/slideLayout" Target="../slideLayouts/slideLayout2.xml"/><Relationship Id="rId16" Type="http://schemas.openxmlformats.org/officeDocument/2006/relationships/image" Target="../media/image105.wmf"/><Relationship Id="rId1" Type="http://schemas.openxmlformats.org/officeDocument/2006/relationships/vmlDrawing" Target="../drawings/vmlDrawing12.vml"/><Relationship Id="rId6" Type="http://schemas.openxmlformats.org/officeDocument/2006/relationships/oleObject" Target="../embeddings/oleObject24.bin"/><Relationship Id="rId11" Type="http://schemas.openxmlformats.org/officeDocument/2006/relationships/image" Target="../media/image107.png"/><Relationship Id="rId5" Type="http://schemas.openxmlformats.org/officeDocument/2006/relationships/image" Target="../media/image93.wmf"/><Relationship Id="rId15" Type="http://schemas.openxmlformats.org/officeDocument/2006/relationships/oleObject" Target="../embeddings/oleObject26.bin"/><Relationship Id="rId10" Type="http://schemas.openxmlformats.org/officeDocument/2006/relationships/image" Target="../media/image106.png"/><Relationship Id="rId4" Type="http://schemas.openxmlformats.org/officeDocument/2006/relationships/oleObject" Target="../embeddings/oleObject23.bin"/><Relationship Id="rId9" Type="http://schemas.openxmlformats.org/officeDocument/2006/relationships/image" Target="../media/image95.wmf"/><Relationship Id="rId14" Type="http://schemas.openxmlformats.org/officeDocument/2006/relationships/image" Target="../media/image103.png"/></Relationships>
</file>

<file path=ppt/slides/_rels/slide35.xml.rels><?xml version="1.0" encoding="UTF-8" standalone="yes"?>
<Relationships xmlns="http://schemas.openxmlformats.org/package/2006/relationships"><Relationship Id="rId8" Type="http://schemas.openxmlformats.org/officeDocument/2006/relationships/image" Target="../media/image109.wmf"/><Relationship Id="rId13" Type="http://schemas.openxmlformats.org/officeDocument/2006/relationships/image" Target="../media/image114.png"/><Relationship Id="rId3" Type="http://schemas.openxmlformats.org/officeDocument/2006/relationships/image" Target="../media/image850.png"/><Relationship Id="rId7" Type="http://schemas.openxmlformats.org/officeDocument/2006/relationships/oleObject" Target="../embeddings/oleObject28.bin"/><Relationship Id="rId12" Type="http://schemas.openxmlformats.org/officeDocument/2006/relationships/image" Target="../media/image113.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93.wmf"/><Relationship Id="rId11" Type="http://schemas.openxmlformats.org/officeDocument/2006/relationships/image" Target="../media/image112.png"/><Relationship Id="rId5" Type="http://schemas.openxmlformats.org/officeDocument/2006/relationships/oleObject" Target="../embeddings/oleObject27.bin"/><Relationship Id="rId10" Type="http://schemas.openxmlformats.org/officeDocument/2006/relationships/image" Target="../media/image95.wmf"/><Relationship Id="rId4" Type="http://schemas.openxmlformats.org/officeDocument/2006/relationships/image" Target="../media/image80.png"/><Relationship Id="rId9" Type="http://schemas.openxmlformats.org/officeDocument/2006/relationships/oleObject" Target="../embeddings/oleObject29.bin"/></Relationships>
</file>

<file path=ppt/slides/_rels/slide36.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122.wmf"/><Relationship Id="rId18" Type="http://schemas.openxmlformats.org/officeDocument/2006/relationships/oleObject" Target="../embeddings/oleObject36.bin"/><Relationship Id="rId26" Type="http://schemas.openxmlformats.org/officeDocument/2006/relationships/image" Target="../media/image128.wmf"/><Relationship Id="rId3" Type="http://schemas.openxmlformats.org/officeDocument/2006/relationships/image" Target="../media/image118.png"/><Relationship Id="rId21" Type="http://schemas.openxmlformats.org/officeDocument/2006/relationships/image" Target="../media/image126.wmf"/><Relationship Id="rId7" Type="http://schemas.openxmlformats.org/officeDocument/2006/relationships/image" Target="../media/image119.wmf"/><Relationship Id="rId12" Type="http://schemas.openxmlformats.org/officeDocument/2006/relationships/oleObject" Target="../embeddings/oleObject33.bin"/><Relationship Id="rId17" Type="http://schemas.openxmlformats.org/officeDocument/2006/relationships/image" Target="../media/image124.wmf"/><Relationship Id="rId25" Type="http://schemas.openxmlformats.org/officeDocument/2006/relationships/oleObject" Target="../embeddings/oleObject39.bin"/><Relationship Id="rId2" Type="http://schemas.openxmlformats.org/officeDocument/2006/relationships/slideLayout" Target="../slideLayouts/slideLayout2.xml"/><Relationship Id="rId16" Type="http://schemas.openxmlformats.org/officeDocument/2006/relationships/oleObject" Target="../embeddings/oleObject35.bin"/><Relationship Id="rId20" Type="http://schemas.openxmlformats.org/officeDocument/2006/relationships/oleObject" Target="../embeddings/oleObject37.bin"/><Relationship Id="rId29" Type="http://schemas.openxmlformats.org/officeDocument/2006/relationships/oleObject" Target="../embeddings/oleObject41.bin"/><Relationship Id="rId1" Type="http://schemas.openxmlformats.org/officeDocument/2006/relationships/vmlDrawing" Target="../drawings/vmlDrawing14.vml"/><Relationship Id="rId6" Type="http://schemas.openxmlformats.org/officeDocument/2006/relationships/oleObject" Target="../embeddings/oleObject30.bin"/><Relationship Id="rId11" Type="http://schemas.openxmlformats.org/officeDocument/2006/relationships/image" Target="../media/image121.wmf"/><Relationship Id="rId24" Type="http://schemas.openxmlformats.org/officeDocument/2006/relationships/image" Target="../media/image81.png"/><Relationship Id="rId5" Type="http://schemas.openxmlformats.org/officeDocument/2006/relationships/image" Target="../media/image93.wmf"/><Relationship Id="rId15" Type="http://schemas.openxmlformats.org/officeDocument/2006/relationships/image" Target="../media/image123.wmf"/><Relationship Id="rId23" Type="http://schemas.openxmlformats.org/officeDocument/2006/relationships/image" Target="../media/image127.wmf"/><Relationship Id="rId28" Type="http://schemas.openxmlformats.org/officeDocument/2006/relationships/image" Target="../media/image129.wmf"/><Relationship Id="rId10" Type="http://schemas.openxmlformats.org/officeDocument/2006/relationships/oleObject" Target="../embeddings/oleObject32.bin"/><Relationship Id="rId19" Type="http://schemas.openxmlformats.org/officeDocument/2006/relationships/image" Target="../media/image125.wmf"/><Relationship Id="rId4" Type="http://schemas.openxmlformats.org/officeDocument/2006/relationships/oleObject" Target="../embeddings/oleObject23.bin"/><Relationship Id="rId9" Type="http://schemas.openxmlformats.org/officeDocument/2006/relationships/image" Target="../media/image120.wmf"/><Relationship Id="rId14" Type="http://schemas.openxmlformats.org/officeDocument/2006/relationships/oleObject" Target="../embeddings/oleObject34.bin"/><Relationship Id="rId22" Type="http://schemas.openxmlformats.org/officeDocument/2006/relationships/oleObject" Target="../embeddings/oleObject38.bin"/><Relationship Id="rId27" Type="http://schemas.openxmlformats.org/officeDocument/2006/relationships/oleObject" Target="../embeddings/oleObject40.bin"/><Relationship Id="rId30" Type="http://schemas.openxmlformats.org/officeDocument/2006/relationships/image" Target="../media/image130.w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122.wmf"/><Relationship Id="rId18" Type="http://schemas.openxmlformats.org/officeDocument/2006/relationships/oleObject" Target="../embeddings/oleObject48.bin"/><Relationship Id="rId26" Type="http://schemas.openxmlformats.org/officeDocument/2006/relationships/image" Target="../media/image80.png"/><Relationship Id="rId3" Type="http://schemas.openxmlformats.org/officeDocument/2006/relationships/image" Target="../media/image118.png"/><Relationship Id="rId21" Type="http://schemas.openxmlformats.org/officeDocument/2006/relationships/image" Target="../media/image126.wmf"/><Relationship Id="rId7" Type="http://schemas.openxmlformats.org/officeDocument/2006/relationships/image" Target="../media/image119.wmf"/><Relationship Id="rId12" Type="http://schemas.openxmlformats.org/officeDocument/2006/relationships/oleObject" Target="../embeddings/oleObject45.bin"/><Relationship Id="rId17" Type="http://schemas.openxmlformats.org/officeDocument/2006/relationships/image" Target="../media/image124.wmf"/><Relationship Id="rId25" Type="http://schemas.openxmlformats.org/officeDocument/2006/relationships/image" Target="../media/image131.wmf"/><Relationship Id="rId2" Type="http://schemas.openxmlformats.org/officeDocument/2006/relationships/slideLayout" Target="../slideLayouts/slideLayout2.xml"/><Relationship Id="rId16" Type="http://schemas.openxmlformats.org/officeDocument/2006/relationships/oleObject" Target="../embeddings/oleObject47.bin"/><Relationship Id="rId20" Type="http://schemas.openxmlformats.org/officeDocument/2006/relationships/oleObject" Target="../embeddings/oleObject49.bin"/><Relationship Id="rId29" Type="http://schemas.openxmlformats.org/officeDocument/2006/relationships/oleObject" Target="../embeddings/oleObject53.bin"/><Relationship Id="rId1" Type="http://schemas.openxmlformats.org/officeDocument/2006/relationships/vmlDrawing" Target="../drawings/vmlDrawing15.vml"/><Relationship Id="rId6" Type="http://schemas.openxmlformats.org/officeDocument/2006/relationships/oleObject" Target="../embeddings/oleObject42.bin"/><Relationship Id="rId11" Type="http://schemas.openxmlformats.org/officeDocument/2006/relationships/image" Target="../media/image121.wmf"/><Relationship Id="rId24" Type="http://schemas.openxmlformats.org/officeDocument/2006/relationships/oleObject" Target="../embeddings/oleObject51.bin"/><Relationship Id="rId5" Type="http://schemas.openxmlformats.org/officeDocument/2006/relationships/image" Target="../media/image93.wmf"/><Relationship Id="rId15" Type="http://schemas.openxmlformats.org/officeDocument/2006/relationships/image" Target="../media/image123.wmf"/><Relationship Id="rId23" Type="http://schemas.openxmlformats.org/officeDocument/2006/relationships/image" Target="../media/image127.wmf"/><Relationship Id="rId28" Type="http://schemas.openxmlformats.org/officeDocument/2006/relationships/image" Target="../media/image132.wmf"/><Relationship Id="rId10" Type="http://schemas.openxmlformats.org/officeDocument/2006/relationships/oleObject" Target="../embeddings/oleObject44.bin"/><Relationship Id="rId19" Type="http://schemas.openxmlformats.org/officeDocument/2006/relationships/image" Target="../media/image125.wmf"/><Relationship Id="rId4" Type="http://schemas.openxmlformats.org/officeDocument/2006/relationships/oleObject" Target="../embeddings/oleObject23.bin"/><Relationship Id="rId9" Type="http://schemas.openxmlformats.org/officeDocument/2006/relationships/image" Target="../media/image120.wmf"/><Relationship Id="rId14" Type="http://schemas.openxmlformats.org/officeDocument/2006/relationships/oleObject" Target="../embeddings/oleObject46.bin"/><Relationship Id="rId22" Type="http://schemas.openxmlformats.org/officeDocument/2006/relationships/oleObject" Target="../embeddings/oleObject50.bin"/><Relationship Id="rId27" Type="http://schemas.openxmlformats.org/officeDocument/2006/relationships/oleObject" Target="../embeddings/oleObject52.bin"/><Relationship Id="rId30" Type="http://schemas.openxmlformats.org/officeDocument/2006/relationships/image" Target="../media/image133.wmf"/></Relationships>
</file>

<file path=ppt/slides/_rels/slide42.xml.rels><?xml version="1.0" encoding="UTF-8" standalone="yes"?>
<Relationships xmlns="http://schemas.openxmlformats.org/package/2006/relationships"><Relationship Id="rId2" Type="http://schemas.openxmlformats.org/officeDocument/2006/relationships/image" Target="../media/image11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06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3.png"/><Relationship Id="rId7" Type="http://schemas.openxmlformats.org/officeDocument/2006/relationships/image" Target="../media/image110.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0.png"/><Relationship Id="rId4" Type="http://schemas.openxmlformats.org/officeDocument/2006/relationships/image" Target="../media/image111.png"/></Relationships>
</file>

<file path=ppt/slides/_rels/slide9.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Torsion of thin walled beams</a:t>
            </a:r>
          </a:p>
        </p:txBody>
      </p:sp>
      <p:sp>
        <p:nvSpPr>
          <p:cNvPr id="3" name="Subtitle 2"/>
          <p:cNvSpPr>
            <a:spLocks noGrp="1"/>
          </p:cNvSpPr>
          <p:nvPr>
            <p:ph type="subTitle" idx="1"/>
          </p:nvPr>
        </p:nvSpPr>
        <p:spPr/>
        <p:txBody>
          <a:bodyPr/>
          <a:lstStyle/>
          <a:p>
            <a:r>
              <a:rPr lang="en-GB" dirty="0"/>
              <a:t>By dr. mahdi damghani</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902034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Reminder</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5" name="Picture 4"/>
          <p:cNvPicPr>
            <a:picLocks noChangeAspect="1"/>
          </p:cNvPicPr>
          <p:nvPr/>
        </p:nvPicPr>
        <p:blipFill>
          <a:blip r:embed="rId3"/>
          <a:stretch>
            <a:fillRect/>
          </a:stretch>
        </p:blipFill>
        <p:spPr>
          <a:xfrm>
            <a:off x="6686128" y="1896118"/>
            <a:ext cx="5284759" cy="4173703"/>
          </a:xfrm>
          <a:prstGeom prst="rect">
            <a:avLst/>
          </a:prstGeom>
        </p:spPr>
      </p:pic>
      <p:pic>
        <p:nvPicPr>
          <p:cNvPr id="6" name="Picture 5"/>
          <p:cNvPicPr>
            <a:picLocks noChangeAspect="1"/>
          </p:cNvPicPr>
          <p:nvPr/>
        </p:nvPicPr>
        <p:blipFill rotWithShape="1">
          <a:blip r:embed="rId4"/>
          <a:srcRect l="10767"/>
          <a:stretch/>
        </p:blipFill>
        <p:spPr>
          <a:xfrm>
            <a:off x="546051" y="2180496"/>
            <a:ext cx="1750876" cy="1323975"/>
          </a:xfrm>
          <a:prstGeom prst="rect">
            <a:avLst/>
          </a:prstGeom>
        </p:spPr>
      </p:pic>
      <p:pic>
        <p:nvPicPr>
          <p:cNvPr id="7" name="Picture 6"/>
          <p:cNvPicPr>
            <a:picLocks noChangeAspect="1"/>
          </p:cNvPicPr>
          <p:nvPr/>
        </p:nvPicPr>
        <p:blipFill rotWithShape="1">
          <a:blip r:embed="rId5"/>
          <a:srcRect l="4733"/>
          <a:stretch/>
        </p:blipFill>
        <p:spPr>
          <a:xfrm>
            <a:off x="546051" y="3581166"/>
            <a:ext cx="1768232" cy="968395"/>
          </a:xfrm>
          <a:prstGeom prst="rect">
            <a:avLst/>
          </a:prstGeom>
        </p:spPr>
      </p:pic>
      <p:pic>
        <p:nvPicPr>
          <p:cNvPr id="8" name="Picture 7"/>
          <p:cNvPicPr>
            <a:picLocks noChangeAspect="1"/>
          </p:cNvPicPr>
          <p:nvPr/>
        </p:nvPicPr>
        <p:blipFill>
          <a:blip r:embed="rId6"/>
          <a:stretch>
            <a:fillRect/>
          </a:stretch>
        </p:blipFill>
        <p:spPr>
          <a:xfrm>
            <a:off x="546051" y="4626256"/>
            <a:ext cx="1430888" cy="1025224"/>
          </a:xfrm>
          <a:prstGeom prst="rect">
            <a:avLst/>
          </a:prstGeom>
        </p:spPr>
      </p:pic>
      <p:pic>
        <p:nvPicPr>
          <p:cNvPr id="9" name="Picture 8"/>
          <p:cNvPicPr>
            <a:picLocks noChangeAspect="1"/>
          </p:cNvPicPr>
          <p:nvPr/>
        </p:nvPicPr>
        <p:blipFill>
          <a:blip r:embed="rId7"/>
          <a:stretch>
            <a:fillRect/>
          </a:stretch>
        </p:blipFill>
        <p:spPr>
          <a:xfrm>
            <a:off x="2434803" y="2466249"/>
            <a:ext cx="4403560" cy="1987213"/>
          </a:xfrm>
          <a:prstGeom prst="rect">
            <a:avLst/>
          </a:prstGeom>
        </p:spPr>
      </p:pic>
      <p:pic>
        <p:nvPicPr>
          <p:cNvPr id="10" name="Picture 9"/>
          <p:cNvPicPr>
            <a:picLocks noChangeAspect="1"/>
          </p:cNvPicPr>
          <p:nvPr/>
        </p:nvPicPr>
        <p:blipFill>
          <a:blip r:embed="rId8"/>
          <a:stretch>
            <a:fillRect/>
          </a:stretch>
        </p:blipFill>
        <p:spPr>
          <a:xfrm>
            <a:off x="2541391" y="4457776"/>
            <a:ext cx="2918367" cy="1269824"/>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19808417"/>
              </p:ext>
            </p:extLst>
          </p:nvPr>
        </p:nvGraphicFramePr>
        <p:xfrm>
          <a:off x="3223209" y="5651480"/>
          <a:ext cx="1526833" cy="491692"/>
        </p:xfrm>
        <a:graphic>
          <a:graphicData uri="http://schemas.openxmlformats.org/presentationml/2006/ole">
            <mc:AlternateContent xmlns:mc="http://schemas.openxmlformats.org/markup-compatibility/2006">
              <mc:Choice xmlns:v="urn:schemas-microsoft-com:vml" Requires="v">
                <p:oleObj spid="_x0000_s13354" name="Equation" r:id="rId9" imgW="749160" imgH="241200" progId="Equation.DSMT4">
                  <p:embed/>
                </p:oleObj>
              </mc:Choice>
              <mc:Fallback>
                <p:oleObj name="Equation" r:id="rId9" imgW="749160" imgH="241200" progId="Equation.DSMT4">
                  <p:embed/>
                  <p:pic>
                    <p:nvPicPr>
                      <p:cNvPr id="0" name=""/>
                      <p:cNvPicPr/>
                      <p:nvPr/>
                    </p:nvPicPr>
                    <p:blipFill>
                      <a:blip r:embed="rId10"/>
                      <a:stretch>
                        <a:fillRect/>
                      </a:stretch>
                    </p:blipFill>
                    <p:spPr>
                      <a:xfrm>
                        <a:off x="3223209" y="5651480"/>
                        <a:ext cx="1526833" cy="491692"/>
                      </a:xfrm>
                      <a:prstGeom prst="rect">
                        <a:avLst/>
                      </a:prstGeom>
                    </p:spPr>
                  </p:pic>
                </p:oleObj>
              </mc:Fallback>
            </mc:AlternateContent>
          </a:graphicData>
        </a:graphic>
      </p:graphicFrame>
    </p:spTree>
    <p:extLst>
      <p:ext uri="{BB962C8B-B14F-4D97-AF65-F5344CB8AC3E}">
        <p14:creationId xmlns:p14="http://schemas.microsoft.com/office/powerpoint/2010/main" val="2021865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Torsion of closed section beams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81193" y="2180496"/>
                <a:ext cx="4781996" cy="3678303"/>
              </a:xfrm>
            </p:spPr>
            <p:txBody>
              <a:bodyPr/>
              <a:lstStyle/>
              <a:p>
                <a:r>
                  <a:rPr lang="en-GB" dirty="0"/>
                  <a:t>The structure shown is under pure torque loading;</a:t>
                </a:r>
              </a:p>
              <a:p>
                <a:r>
                  <a:rPr lang="en-GB" dirty="0"/>
                  <a:t>In the previous lecture we derived equations of equilibrium for an element under arbitrary stress system; </a:t>
                </a:r>
              </a:p>
              <a:p>
                <a:r>
                  <a:rPr lang="en-GB" dirty="0"/>
                  <a:t>See the previous two slides as a reminder;</a:t>
                </a:r>
              </a:p>
              <a:p>
                <a:r>
                  <a:rPr lang="en-GB" dirty="0"/>
                  <a:t>Since we do not have direct stresses, i.e.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𝑧</m:t>
                        </m:r>
                      </m:sub>
                    </m:sSub>
                  </m:oMath>
                </a14:m>
                <a:r>
                  <a:rPr lang="en-GB" dirty="0"/>
                  <a:t>, the equations reduce to;</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81193" y="2180496"/>
                <a:ext cx="4781996" cy="3678303"/>
              </a:xfrm>
              <a:blipFill>
                <a:blip r:embed="rId2"/>
                <a:stretch>
                  <a:fillRect l="-637" t="-829" r="-892"/>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5" name="Picture 4"/>
          <p:cNvPicPr>
            <a:picLocks noChangeAspect="1"/>
          </p:cNvPicPr>
          <p:nvPr/>
        </p:nvPicPr>
        <p:blipFill>
          <a:blip r:embed="rId3"/>
          <a:stretch>
            <a:fillRect/>
          </a:stretch>
        </p:blipFill>
        <p:spPr>
          <a:xfrm>
            <a:off x="5363188" y="2180496"/>
            <a:ext cx="6247619" cy="2933333"/>
          </a:xfrm>
          <a:prstGeom prst="rect">
            <a:avLst/>
          </a:prstGeom>
          <a:ln>
            <a:solidFill>
              <a:schemeClr val="accent1">
                <a:shade val="50000"/>
              </a:schemeClr>
            </a:solidFill>
          </a:ln>
        </p:spPr>
      </p:pic>
      <p:pic>
        <p:nvPicPr>
          <p:cNvPr id="6" name="Picture 5"/>
          <p:cNvPicPr>
            <a:picLocks noChangeAspect="1"/>
          </p:cNvPicPr>
          <p:nvPr/>
        </p:nvPicPr>
        <p:blipFill>
          <a:blip r:embed="rId4"/>
          <a:stretch>
            <a:fillRect/>
          </a:stretch>
        </p:blipFill>
        <p:spPr>
          <a:xfrm>
            <a:off x="1032020" y="5829209"/>
            <a:ext cx="1821268" cy="803167"/>
          </a:xfrm>
          <a:prstGeom prst="rect">
            <a:avLst/>
          </a:prstGeom>
          <a:ln>
            <a:solidFill>
              <a:schemeClr val="bg1">
                <a:lumMod val="50000"/>
              </a:schemeClr>
            </a:solidFill>
          </a:ln>
        </p:spPr>
      </p:pic>
      <p:pic>
        <p:nvPicPr>
          <p:cNvPr id="7" name="Picture 6"/>
          <p:cNvPicPr>
            <a:picLocks noChangeAspect="1"/>
          </p:cNvPicPr>
          <p:nvPr/>
        </p:nvPicPr>
        <p:blipFill>
          <a:blip r:embed="rId5"/>
          <a:stretch>
            <a:fillRect/>
          </a:stretch>
        </p:blipFill>
        <p:spPr>
          <a:xfrm>
            <a:off x="3139525" y="5844917"/>
            <a:ext cx="1840195" cy="793584"/>
          </a:xfrm>
          <a:prstGeom prst="rect">
            <a:avLst/>
          </a:prstGeom>
          <a:ln>
            <a:solidFill>
              <a:schemeClr val="bg1">
                <a:lumMod val="50000"/>
              </a:schemeClr>
            </a:solidFill>
          </a:ln>
        </p:spPr>
      </p:pic>
      <p:sp>
        <p:nvSpPr>
          <p:cNvPr id="8" name="Rectangle 7"/>
          <p:cNvSpPr/>
          <p:nvPr/>
        </p:nvSpPr>
        <p:spPr>
          <a:xfrm>
            <a:off x="1698172" y="5844917"/>
            <a:ext cx="617517" cy="787459"/>
          </a:xfrm>
          <a:prstGeom prst="rect">
            <a:avLst/>
          </a:prstGeom>
          <a:solidFill>
            <a:srgbClr val="FF00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latin typeface="Arial" panose="020B0604020202020204" pitchFamily="34" charset="0"/>
                <a:cs typeface="Arial" panose="020B0604020202020204" pitchFamily="34" charset="0"/>
              </a:rPr>
              <a:t>0</a:t>
            </a:r>
          </a:p>
        </p:txBody>
      </p:sp>
      <p:sp>
        <p:nvSpPr>
          <p:cNvPr id="9" name="Rectangle 8"/>
          <p:cNvSpPr/>
          <p:nvPr/>
        </p:nvSpPr>
        <p:spPr>
          <a:xfrm>
            <a:off x="3844754" y="5844916"/>
            <a:ext cx="617517" cy="787459"/>
          </a:xfrm>
          <a:prstGeom prst="rect">
            <a:avLst/>
          </a:prstGeom>
          <a:solidFill>
            <a:srgbClr val="FF00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latin typeface="Arial" panose="020B0604020202020204" pitchFamily="34" charset="0"/>
                <a:cs typeface="Arial" panose="020B0604020202020204" pitchFamily="34" charset="0"/>
              </a:rPr>
              <a:t>0</a:t>
            </a:r>
            <a:endParaRPr lang="en-GB" dirty="0">
              <a:latin typeface="Arial" panose="020B0604020202020204" pitchFamily="34" charset="0"/>
              <a:cs typeface="Arial" panose="020B0604020202020204" pitchFamily="34" charset="0"/>
            </a:endParaRPr>
          </a:p>
        </p:txBody>
      </p:sp>
      <p:sp>
        <p:nvSpPr>
          <p:cNvPr id="10" name="Rectangular Callout 9"/>
          <p:cNvSpPr/>
          <p:nvPr/>
        </p:nvSpPr>
        <p:spPr>
          <a:xfrm>
            <a:off x="5830784" y="6022257"/>
            <a:ext cx="4144489" cy="799236"/>
          </a:xfrm>
          <a:prstGeom prst="wedgeRectCallout">
            <a:avLst>
              <a:gd name="adj1" fmla="val -71728"/>
              <a:gd name="adj2" fmla="val -60178"/>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ular Callout 10"/>
              <p:cNvSpPr/>
              <p:nvPr/>
            </p:nvSpPr>
            <p:spPr>
              <a:xfrm>
                <a:off x="5830784" y="6022257"/>
                <a:ext cx="4144489" cy="799236"/>
              </a:xfrm>
              <a:prstGeom prst="wedgeRectCallout">
                <a:avLst>
                  <a:gd name="adj1" fmla="val -123434"/>
                  <a:gd name="adj2" fmla="val 21228"/>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This is not feasible unless </a:t>
                </a:r>
                <a14:m>
                  <m:oMath xmlns:m="http://schemas.openxmlformats.org/officeDocument/2006/math">
                    <m:r>
                      <a:rPr lang="en-GB" b="0" i="1" smtClean="0">
                        <a:solidFill>
                          <a:srgbClr val="FFFF00"/>
                        </a:solidFill>
                        <a:latin typeface="Cambria Math" panose="02040503050406030204" pitchFamily="18" charset="0"/>
                        <a:cs typeface="Arial" panose="020B0604020202020204" pitchFamily="34" charset="0"/>
                      </a:rPr>
                      <m:t>𝑞</m:t>
                    </m:r>
                  </m:oMath>
                </a14:m>
                <a:r>
                  <a:rPr lang="en-GB" dirty="0">
                    <a:solidFill>
                      <a:srgbClr val="FFFF00"/>
                    </a:solidFill>
                    <a:latin typeface="Arial" panose="020B0604020202020204" pitchFamily="34" charset="0"/>
                    <a:cs typeface="Arial" panose="020B0604020202020204" pitchFamily="34" charset="0"/>
                  </a:rPr>
                  <a:t> is constant</a:t>
                </a:r>
              </a:p>
            </p:txBody>
          </p:sp>
        </mc:Choice>
        <mc:Fallback xmlns="">
          <p:sp>
            <p:nvSpPr>
              <p:cNvPr id="11" name="Rectangular Callout 10"/>
              <p:cNvSpPr>
                <a:spLocks noRot="1" noChangeAspect="1" noMove="1" noResize="1" noEditPoints="1" noAdjustHandles="1" noChangeArrowheads="1" noChangeShapeType="1" noTextEdit="1"/>
              </p:cNvSpPr>
              <p:nvPr/>
            </p:nvSpPr>
            <p:spPr>
              <a:xfrm>
                <a:off x="5830784" y="6022257"/>
                <a:ext cx="4144489" cy="799236"/>
              </a:xfrm>
              <a:prstGeom prst="wedgeRectCallout">
                <a:avLst>
                  <a:gd name="adj1" fmla="val -123434"/>
                  <a:gd name="adj2" fmla="val 21228"/>
                </a:avLst>
              </a:prstGeom>
              <a:blipFill>
                <a:blip r:embed="rId6"/>
                <a:stretch>
                  <a:fillRect b="-741"/>
                </a:stretch>
              </a:blipFill>
            </p:spPr>
            <p:txBody>
              <a:bodyPr/>
              <a:lstStyle/>
              <a:p>
                <a:r>
                  <a:rPr lang="en-GB">
                    <a:noFill/>
                  </a:rPr>
                  <a:t> </a:t>
                </a:r>
              </a:p>
            </p:txBody>
          </p:sp>
        </mc:Fallback>
      </mc:AlternateContent>
      <p:sp>
        <p:nvSpPr>
          <p:cNvPr id="12" name="Explosion 1 11"/>
          <p:cNvSpPr/>
          <p:nvPr/>
        </p:nvSpPr>
        <p:spPr>
          <a:xfrm>
            <a:off x="5161312" y="1849263"/>
            <a:ext cx="4120344" cy="1762274"/>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dirty="0">
                <a:solidFill>
                  <a:srgbClr val="FF0000"/>
                </a:solidFill>
                <a:latin typeface="Arial" panose="020B0604020202020204" pitchFamily="34" charset="0"/>
                <a:cs typeface="Arial" panose="020B0604020202020204" pitchFamily="34" charset="0"/>
              </a:rPr>
              <a:t>Torsion produces constant shear flow in the section.</a:t>
            </a:r>
          </a:p>
        </p:txBody>
      </p:sp>
    </p:spTree>
    <p:extLst>
      <p:ext uri="{BB962C8B-B14F-4D97-AF65-F5344CB8AC3E}">
        <p14:creationId xmlns:p14="http://schemas.microsoft.com/office/powerpoint/2010/main" val="1472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Reminder (from shear of closed section beams)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06169" y="1759606"/>
                <a:ext cx="4379053" cy="5000994"/>
              </a:xfrm>
            </p:spPr>
            <p:txBody>
              <a:bodyPr>
                <a:normAutofit/>
              </a:bodyPr>
              <a:lstStyle/>
              <a:p>
                <a:r>
                  <a:rPr lang="en-GB" sz="1982" dirty="0"/>
                  <a:t>For open section we had;</a:t>
                </a:r>
              </a:p>
              <a:p>
                <a:endParaRPr lang="en-GB" sz="1982" dirty="0"/>
              </a:p>
              <a:p>
                <a:endParaRPr lang="en-GB" sz="1982" dirty="0"/>
              </a:p>
              <a:p>
                <a:r>
                  <a:rPr lang="en-GB" sz="1982" dirty="0"/>
                  <a:t>Value of shear flow at the cut (</a:t>
                </a:r>
                <a14:m>
                  <m:oMath xmlns:m="http://schemas.openxmlformats.org/officeDocument/2006/math">
                    <m:r>
                      <a:rPr lang="en-GB" sz="1982" i="1">
                        <a:latin typeface="Cambria Math" panose="02040503050406030204" pitchFamily="18" charset="0"/>
                      </a:rPr>
                      <m:t>𝑠</m:t>
                    </m:r>
                    <m:r>
                      <a:rPr lang="en-GB" sz="1982" i="1">
                        <a:latin typeface="Cambria Math" panose="02040503050406030204" pitchFamily="18" charset="0"/>
                      </a:rPr>
                      <m:t>=0</m:t>
                    </m:r>
                  </m:oMath>
                </a14:m>
                <a:r>
                  <a:rPr lang="en-GB" sz="1982" dirty="0"/>
                  <a:t>) can be found by;</a:t>
                </a:r>
              </a:p>
              <a:p>
                <a:endParaRPr lang="en-GB" sz="1982" dirty="0"/>
              </a:p>
              <a:p>
                <a:endParaRPr lang="en-GB" sz="1982" dirty="0"/>
              </a:p>
              <a:p>
                <a:r>
                  <a:rPr lang="en-GB" sz="1982" dirty="0"/>
                  <a:t>We also know;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06169" y="1759606"/>
                <a:ext cx="4379053" cy="5000994"/>
              </a:xfrm>
              <a:blipFill>
                <a:blip r:embed="rId2"/>
                <a:stretch>
                  <a:fillRect l="-696" t="-610"/>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a:xfrm>
            <a:off x="10558300" y="5991762"/>
            <a:ext cx="1052508" cy="365125"/>
          </a:xfrm>
        </p:spPr>
        <p:txBody>
          <a:bodyPr/>
          <a:lstStyle/>
          <a:p>
            <a:fld id="{6D22F896-40B5-4ADD-8801-0D06FADFA095}" type="slidenum">
              <a:rPr lang="en-US" smtClean="0"/>
              <a:pPr/>
              <a:t>12</a:t>
            </a:fld>
            <a:endParaRPr lang="en-US" dirty="0"/>
          </a:p>
        </p:txBody>
      </p:sp>
      <p:pic>
        <p:nvPicPr>
          <p:cNvPr id="5" name="Picture 4"/>
          <p:cNvPicPr>
            <a:picLocks noChangeAspect="1"/>
          </p:cNvPicPr>
          <p:nvPr/>
        </p:nvPicPr>
        <p:blipFill>
          <a:blip r:embed="rId3"/>
          <a:stretch>
            <a:fillRect/>
          </a:stretch>
        </p:blipFill>
        <p:spPr>
          <a:xfrm>
            <a:off x="7236859" y="1830856"/>
            <a:ext cx="3064523" cy="2280619"/>
          </a:xfrm>
          <a:prstGeom prst="rect">
            <a:avLst/>
          </a:prstGeom>
        </p:spPr>
      </p:pic>
      <p:pic>
        <p:nvPicPr>
          <p:cNvPr id="6" name="Picture 5"/>
          <p:cNvPicPr>
            <a:picLocks noChangeAspect="1"/>
          </p:cNvPicPr>
          <p:nvPr/>
        </p:nvPicPr>
        <p:blipFill>
          <a:blip r:embed="rId4"/>
          <a:stretch>
            <a:fillRect/>
          </a:stretch>
        </p:blipFill>
        <p:spPr>
          <a:xfrm>
            <a:off x="7236860" y="4110237"/>
            <a:ext cx="3072790" cy="2721614"/>
          </a:xfrm>
          <a:prstGeom prst="rect">
            <a:avLst/>
          </a:prstGeom>
        </p:spPr>
      </p:pic>
      <p:pic>
        <p:nvPicPr>
          <p:cNvPr id="7" name="Picture 6"/>
          <p:cNvPicPr>
            <a:picLocks noChangeAspect="1"/>
          </p:cNvPicPr>
          <p:nvPr/>
        </p:nvPicPr>
        <p:blipFill>
          <a:blip r:embed="rId5"/>
          <a:stretch>
            <a:fillRect/>
          </a:stretch>
        </p:blipFill>
        <p:spPr>
          <a:xfrm>
            <a:off x="464957" y="2155291"/>
            <a:ext cx="5013257" cy="906011"/>
          </a:xfrm>
          <a:prstGeom prst="rect">
            <a:avLst/>
          </a:prstGeom>
          <a:ln w="19050">
            <a:solidFill>
              <a:srgbClr val="FF0000"/>
            </a:solidFill>
          </a:ln>
        </p:spPr>
      </p:pic>
      <p:pic>
        <p:nvPicPr>
          <p:cNvPr id="8" name="Picture 7"/>
          <p:cNvPicPr>
            <a:picLocks noChangeAspect="1"/>
          </p:cNvPicPr>
          <p:nvPr/>
        </p:nvPicPr>
        <p:blipFill>
          <a:blip r:embed="rId6"/>
          <a:stretch>
            <a:fillRect/>
          </a:stretch>
        </p:blipFill>
        <p:spPr>
          <a:xfrm>
            <a:off x="464957" y="3837879"/>
            <a:ext cx="5614811" cy="825366"/>
          </a:xfrm>
          <a:prstGeom prst="rect">
            <a:avLst/>
          </a:prstGeom>
          <a:ln>
            <a:solidFill>
              <a:schemeClr val="bg1">
                <a:lumMod val="50000"/>
              </a:schemeClr>
            </a:solidFill>
          </a:ln>
        </p:spPr>
      </p:pic>
      <p:pic>
        <p:nvPicPr>
          <p:cNvPr id="9" name="Picture 8"/>
          <p:cNvPicPr>
            <a:picLocks noChangeAspect="1"/>
          </p:cNvPicPr>
          <p:nvPr/>
        </p:nvPicPr>
        <p:blipFill>
          <a:blip r:embed="rId7"/>
          <a:stretch>
            <a:fillRect/>
          </a:stretch>
        </p:blipFill>
        <p:spPr>
          <a:xfrm>
            <a:off x="464956" y="5197055"/>
            <a:ext cx="1462685" cy="725395"/>
          </a:xfrm>
          <a:prstGeom prst="rect">
            <a:avLst/>
          </a:prstGeom>
          <a:ln>
            <a:solidFill>
              <a:schemeClr val="bg1">
                <a:lumMod val="50000"/>
              </a:schemeClr>
            </a:solidFill>
          </a:ln>
        </p:spPr>
      </p:pic>
      <p:pic>
        <p:nvPicPr>
          <p:cNvPr id="10" name="Picture 9"/>
          <p:cNvPicPr>
            <a:picLocks noChangeAspect="1"/>
          </p:cNvPicPr>
          <p:nvPr/>
        </p:nvPicPr>
        <p:blipFill>
          <a:blip r:embed="rId8"/>
          <a:stretch>
            <a:fillRect/>
          </a:stretch>
        </p:blipFill>
        <p:spPr>
          <a:xfrm>
            <a:off x="2282985" y="5148485"/>
            <a:ext cx="1948114" cy="822538"/>
          </a:xfrm>
          <a:prstGeom prst="rect">
            <a:avLst/>
          </a:prstGeom>
          <a:ln>
            <a:solidFill>
              <a:schemeClr val="bg1">
                <a:lumMod val="50000"/>
              </a:schemeClr>
            </a:solidFill>
          </a:ln>
        </p:spPr>
      </p:pic>
      <p:pic>
        <p:nvPicPr>
          <p:cNvPr id="11" name="Picture 10"/>
          <p:cNvPicPr>
            <a:picLocks noChangeAspect="1"/>
          </p:cNvPicPr>
          <p:nvPr/>
        </p:nvPicPr>
        <p:blipFill>
          <a:blip r:embed="rId9"/>
          <a:stretch>
            <a:fillRect/>
          </a:stretch>
        </p:blipFill>
        <p:spPr>
          <a:xfrm>
            <a:off x="4574987" y="5171581"/>
            <a:ext cx="1339993" cy="776346"/>
          </a:xfrm>
          <a:prstGeom prst="rect">
            <a:avLst/>
          </a:prstGeom>
          <a:solidFill>
            <a:srgbClr val="FFFF00"/>
          </a:solidFill>
          <a:ln w="104775">
            <a:solidFill>
              <a:srgbClr val="FF0000"/>
            </a:solidFill>
          </a:ln>
        </p:spPr>
      </p:pic>
      <p:cxnSp>
        <p:nvCxnSpPr>
          <p:cNvPr id="13" name="Straight Arrow Connector 12"/>
          <p:cNvCxnSpPr>
            <a:stCxn id="9" idx="3"/>
            <a:endCxn id="10" idx="1"/>
          </p:cNvCxnSpPr>
          <p:nvPr/>
        </p:nvCxnSpPr>
        <p:spPr>
          <a:xfrm>
            <a:off x="1927641" y="5559753"/>
            <a:ext cx="355344" cy="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4" name="Straight Arrow Connector 13"/>
          <p:cNvCxnSpPr>
            <a:stCxn id="10" idx="3"/>
            <a:endCxn id="11" idx="1"/>
          </p:cNvCxnSpPr>
          <p:nvPr/>
        </p:nvCxnSpPr>
        <p:spPr>
          <a:xfrm>
            <a:off x="4231099" y="5559754"/>
            <a:ext cx="343888"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pic>
        <p:nvPicPr>
          <p:cNvPr id="17" name="Picture 16"/>
          <p:cNvPicPr>
            <a:picLocks noChangeAspect="1"/>
          </p:cNvPicPr>
          <p:nvPr/>
        </p:nvPicPr>
        <p:blipFill>
          <a:blip r:embed="rId10"/>
          <a:stretch>
            <a:fillRect/>
          </a:stretch>
        </p:blipFill>
        <p:spPr>
          <a:xfrm>
            <a:off x="464958" y="6084987"/>
            <a:ext cx="3537309" cy="713759"/>
          </a:xfrm>
          <a:prstGeom prst="rect">
            <a:avLst/>
          </a:prstGeom>
          <a:ln w="25400">
            <a:solidFill>
              <a:srgbClr val="7030A0"/>
            </a:solidFill>
          </a:ln>
        </p:spPr>
      </p:pic>
      <p:cxnSp>
        <p:nvCxnSpPr>
          <p:cNvPr id="18" name="Straight Arrow Connector 17"/>
          <p:cNvCxnSpPr>
            <a:stCxn id="11" idx="0"/>
          </p:cNvCxnSpPr>
          <p:nvPr/>
        </p:nvCxnSpPr>
        <p:spPr>
          <a:xfrm flipV="1">
            <a:off x="5244984" y="4318403"/>
            <a:ext cx="361360" cy="85317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3" name="Elbow Connector 22"/>
          <p:cNvCxnSpPr>
            <a:stCxn id="8" idx="2"/>
            <a:endCxn id="17" idx="3"/>
          </p:cNvCxnSpPr>
          <p:nvPr/>
        </p:nvCxnSpPr>
        <p:spPr>
          <a:xfrm rot="16200000" flipH="1">
            <a:off x="2748004" y="5187604"/>
            <a:ext cx="1778622" cy="729904"/>
          </a:xfrm>
          <a:prstGeom prst="bentConnector4">
            <a:avLst>
              <a:gd name="adj1" fmla="val 17589"/>
              <a:gd name="adj2" fmla="val 415946"/>
            </a:avLst>
          </a:prstGeom>
          <a:ln>
            <a:tailEnd type="triangle"/>
          </a:ln>
        </p:spPr>
        <p:style>
          <a:lnRef idx="1">
            <a:schemeClr val="accent4"/>
          </a:lnRef>
          <a:fillRef idx="0">
            <a:schemeClr val="accent4"/>
          </a:fillRef>
          <a:effectRef idx="0">
            <a:schemeClr val="accent4"/>
          </a:effectRef>
          <a:fontRef idx="minor">
            <a:schemeClr val="tx1"/>
          </a:fontRef>
        </p:style>
      </p:cxnSp>
      <p:sp>
        <p:nvSpPr>
          <p:cNvPr id="28" name="Rectangular Callout 27"/>
          <p:cNvSpPr/>
          <p:nvPr/>
        </p:nvSpPr>
        <p:spPr>
          <a:xfrm>
            <a:off x="9780679" y="3837880"/>
            <a:ext cx="1973210" cy="825364"/>
          </a:xfrm>
          <a:prstGeom prst="wedgeRectCallout">
            <a:avLst>
              <a:gd name="adj1" fmla="val -97948"/>
              <a:gd name="adj2" fmla="val 1682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585" i="1" dirty="0">
                <a:solidFill>
                  <a:schemeClr val="bg1"/>
                </a:solidFill>
                <a:latin typeface="Arial" panose="020B0604020202020204" pitchFamily="34" charset="0"/>
                <a:cs typeface="Arial" panose="020B0604020202020204" pitchFamily="34" charset="0"/>
              </a:rPr>
              <a:t>A</a:t>
            </a:r>
            <a:r>
              <a:rPr lang="en-GB" sz="1585" dirty="0">
                <a:solidFill>
                  <a:schemeClr val="bg1"/>
                </a:solidFill>
                <a:latin typeface="Arial" panose="020B0604020202020204" pitchFamily="34" charset="0"/>
                <a:cs typeface="Arial" panose="020B0604020202020204" pitchFamily="34" charset="0"/>
              </a:rPr>
              <a:t> is the area enclosed by midline of the beam section.</a:t>
            </a:r>
          </a:p>
        </p:txBody>
      </p:sp>
    </p:spTree>
    <p:extLst>
      <p:ext uri="{BB962C8B-B14F-4D97-AF65-F5344CB8AC3E}">
        <p14:creationId xmlns:p14="http://schemas.microsoft.com/office/powerpoint/2010/main" val="52755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fltVal val="0"/>
                                          </p:val>
                                        </p:tav>
                                        <p:tav tm="100000">
                                          <p:val>
                                            <p:strVal val="#ppt_w"/>
                                          </p:val>
                                        </p:tav>
                                      </p:tavLst>
                                    </p:anim>
                                    <p:anim calcmode="lin" valueType="num">
                                      <p:cBhvr>
                                        <p:cTn id="58" dur="1000" fill="hold"/>
                                        <p:tgtEl>
                                          <p:spTgt spid="17"/>
                                        </p:tgtEl>
                                        <p:attrNameLst>
                                          <p:attrName>ppt_h</p:attrName>
                                        </p:attrNameLst>
                                      </p:cBhvr>
                                      <p:tavLst>
                                        <p:tav tm="0">
                                          <p:val>
                                            <p:fltVal val="0"/>
                                          </p:val>
                                        </p:tav>
                                        <p:tav tm="100000">
                                          <p:val>
                                            <p:strVal val="#ppt_h"/>
                                          </p:val>
                                        </p:tav>
                                      </p:tavLst>
                                    </p:anim>
                                    <p:anim calcmode="lin" valueType="num">
                                      <p:cBhvr>
                                        <p:cTn id="59" dur="1000" fill="hold"/>
                                        <p:tgtEl>
                                          <p:spTgt spid="17"/>
                                        </p:tgtEl>
                                        <p:attrNameLst>
                                          <p:attrName>style.rotation</p:attrName>
                                        </p:attrNameLst>
                                      </p:cBhvr>
                                      <p:tavLst>
                                        <p:tav tm="0">
                                          <p:val>
                                            <p:fltVal val="90"/>
                                          </p:val>
                                        </p:tav>
                                        <p:tav tm="100000">
                                          <p:val>
                                            <p:fltVal val="0"/>
                                          </p:val>
                                        </p:tav>
                                      </p:tavLst>
                                    </p:anim>
                                    <p:animEffect transition="in" filter="fade">
                                      <p:cBhvr>
                                        <p:cTn id="60" dur="10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circle(in)">
                                      <p:cBhvr>
                                        <p:cTn id="65"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Relationship between torque and shear flow</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81192" y="2180496"/>
                <a:ext cx="6935889" cy="3678303"/>
              </a:xfrm>
            </p:spPr>
            <p:txBody>
              <a:bodyPr>
                <a:normAutofit/>
              </a:bodyPr>
              <a:lstStyle/>
              <a:p>
                <a:r>
                  <a:rPr lang="en-GB" dirty="0"/>
                  <a:t>We balance the external torque, i.e. </a:t>
                </a:r>
                <a14:m>
                  <m:oMath xmlns:m="http://schemas.openxmlformats.org/officeDocument/2006/math">
                    <m:r>
                      <a:rPr lang="en-GB" b="0" i="1" smtClean="0">
                        <a:latin typeface="Cambria Math" panose="02040503050406030204" pitchFamily="18" charset="0"/>
                      </a:rPr>
                      <m:t>𝑇</m:t>
                    </m:r>
                  </m:oMath>
                </a14:m>
                <a:r>
                  <a:rPr lang="en-GB" dirty="0"/>
                  <a:t>, with the torque created by constant shear flow, i.e. </a:t>
                </a:r>
                <a14:m>
                  <m:oMath xmlns:m="http://schemas.openxmlformats.org/officeDocument/2006/math">
                    <m:r>
                      <a:rPr lang="en-GB" b="0" i="1" smtClean="0">
                        <a:latin typeface="Cambria Math" panose="02040503050406030204" pitchFamily="18" charset="0"/>
                      </a:rPr>
                      <m:t>𝑞</m:t>
                    </m:r>
                  </m:oMath>
                </a14:m>
                <a:r>
                  <a:rPr lang="en-GB" dirty="0"/>
                  <a:t>;</a:t>
                </a:r>
              </a:p>
              <a:p>
                <a:endParaRPr lang="en-GB" dirty="0"/>
              </a:p>
              <a:p>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81192" y="2180496"/>
                <a:ext cx="6935889" cy="3678303"/>
              </a:xfrm>
              <a:blipFill>
                <a:blip r:embed="rId3"/>
                <a:stretch>
                  <a:fillRect l="-439" t="-829"/>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5" name="Picture 4"/>
          <p:cNvPicPr>
            <a:picLocks noChangeAspect="1"/>
          </p:cNvPicPr>
          <p:nvPr/>
        </p:nvPicPr>
        <p:blipFill>
          <a:blip r:embed="rId4"/>
          <a:stretch>
            <a:fillRect/>
          </a:stretch>
        </p:blipFill>
        <p:spPr>
          <a:xfrm>
            <a:off x="7517081" y="2184200"/>
            <a:ext cx="4093726" cy="3724367"/>
          </a:xfrm>
          <a:prstGeom prst="rect">
            <a:avLst/>
          </a:prstGeom>
          <a:ln>
            <a:solidFill>
              <a:schemeClr val="accent1">
                <a:shade val="50000"/>
              </a:schemeClr>
            </a:solidFill>
          </a:ln>
        </p:spPr>
      </p:pic>
      <p:pic>
        <p:nvPicPr>
          <p:cNvPr id="7" name="Picture 6"/>
          <p:cNvPicPr>
            <a:picLocks noChangeAspect="1"/>
          </p:cNvPicPr>
          <p:nvPr/>
        </p:nvPicPr>
        <p:blipFill>
          <a:blip r:embed="rId5"/>
          <a:stretch>
            <a:fillRect/>
          </a:stretch>
        </p:blipFill>
        <p:spPr>
          <a:xfrm>
            <a:off x="3380579" y="3533245"/>
            <a:ext cx="1564640" cy="565975"/>
          </a:xfrm>
          <a:prstGeom prst="rect">
            <a:avLst/>
          </a:prstGeom>
          <a:ln>
            <a:solidFill>
              <a:schemeClr val="accent1">
                <a:shade val="50000"/>
              </a:schemeClr>
            </a:solidFill>
          </a:ln>
        </p:spPr>
      </p:pic>
      <p:pic>
        <p:nvPicPr>
          <p:cNvPr id="8" name="Picture 7"/>
          <p:cNvPicPr>
            <a:picLocks noChangeAspect="1"/>
          </p:cNvPicPr>
          <p:nvPr/>
        </p:nvPicPr>
        <p:blipFill>
          <a:blip r:embed="rId6"/>
          <a:stretch>
            <a:fillRect/>
          </a:stretch>
        </p:blipFill>
        <p:spPr>
          <a:xfrm>
            <a:off x="970109" y="3533245"/>
            <a:ext cx="1870535" cy="931459"/>
          </a:xfrm>
          <a:prstGeom prst="rect">
            <a:avLst/>
          </a:prstGeom>
          <a:ln>
            <a:solidFill>
              <a:schemeClr val="accent1">
                <a:shade val="50000"/>
              </a:schemeClr>
            </a:solidFill>
          </a:ln>
        </p:spPr>
      </p:pic>
      <p:graphicFrame>
        <p:nvGraphicFramePr>
          <p:cNvPr id="9" name="Object 8"/>
          <p:cNvGraphicFramePr>
            <a:graphicFrameLocks noChangeAspect="1"/>
          </p:cNvGraphicFramePr>
          <p:nvPr>
            <p:extLst>
              <p:ext uri="{D42A27DB-BD31-4B8C-83A1-F6EECF244321}">
                <p14:modId xmlns:p14="http://schemas.microsoft.com/office/powerpoint/2010/main" val="773686706"/>
              </p:ext>
            </p:extLst>
          </p:nvPr>
        </p:nvGraphicFramePr>
        <p:xfrm>
          <a:off x="3623519" y="4098246"/>
          <a:ext cx="1096418" cy="318958"/>
        </p:xfrm>
        <a:graphic>
          <a:graphicData uri="http://schemas.openxmlformats.org/presentationml/2006/ole">
            <mc:AlternateContent xmlns:mc="http://schemas.openxmlformats.org/markup-compatibility/2006">
              <mc:Choice xmlns:v="urn:schemas-microsoft-com:vml" Requires="v">
                <p:oleObj spid="_x0000_s1193" name="Equation" r:id="rId7" imgW="698400" imgH="203040" progId="Equation.3">
                  <p:embed/>
                </p:oleObj>
              </mc:Choice>
              <mc:Fallback>
                <p:oleObj name="Equation" r:id="rId7" imgW="698400" imgH="203040" progId="Equation.3">
                  <p:embed/>
                  <p:pic>
                    <p:nvPicPr>
                      <p:cNvPr id="0" name=""/>
                      <p:cNvPicPr/>
                      <p:nvPr/>
                    </p:nvPicPr>
                    <p:blipFill>
                      <a:blip r:embed="rId8"/>
                      <a:stretch>
                        <a:fillRect/>
                      </a:stretch>
                    </p:blipFill>
                    <p:spPr>
                      <a:xfrm>
                        <a:off x="3623519" y="4098246"/>
                        <a:ext cx="1096418" cy="318958"/>
                      </a:xfrm>
                      <a:prstGeom prst="rect">
                        <a:avLst/>
                      </a:prstGeom>
                      <a:ln>
                        <a:solidFill>
                          <a:schemeClr val="accent1">
                            <a:shade val="50000"/>
                          </a:schemeClr>
                        </a:solidFill>
                      </a:ln>
                    </p:spPr>
                  </p:pic>
                </p:oleObj>
              </mc:Fallback>
            </mc:AlternateContent>
          </a:graphicData>
        </a:graphic>
      </p:graphicFrame>
      <p:pic>
        <p:nvPicPr>
          <p:cNvPr id="10" name="Picture 9"/>
          <p:cNvPicPr>
            <a:picLocks noChangeAspect="1"/>
          </p:cNvPicPr>
          <p:nvPr/>
        </p:nvPicPr>
        <p:blipFill>
          <a:blip r:embed="rId9"/>
          <a:stretch>
            <a:fillRect/>
          </a:stretch>
        </p:blipFill>
        <p:spPr>
          <a:xfrm>
            <a:off x="5728094" y="3648014"/>
            <a:ext cx="1615860" cy="701920"/>
          </a:xfrm>
          <a:prstGeom prst="rect">
            <a:avLst/>
          </a:prstGeom>
          <a:ln>
            <a:solidFill>
              <a:schemeClr val="accent1">
                <a:shade val="50000"/>
              </a:schemeClr>
            </a:solidFill>
          </a:ln>
        </p:spPr>
      </p:pic>
      <p:cxnSp>
        <p:nvCxnSpPr>
          <p:cNvPr id="12" name="Straight Arrow Connector 11"/>
          <p:cNvCxnSpPr>
            <a:stCxn id="8" idx="3"/>
            <a:endCxn id="7" idx="1"/>
          </p:cNvCxnSpPr>
          <p:nvPr/>
        </p:nvCxnSpPr>
        <p:spPr>
          <a:xfrm flipV="1">
            <a:off x="2840644" y="3816233"/>
            <a:ext cx="539935" cy="182742"/>
          </a:xfrm>
          <a:prstGeom prst="straightConnector1">
            <a:avLst/>
          </a:prstGeom>
          <a:ln>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10" idx="1"/>
          </p:cNvCxnSpPr>
          <p:nvPr/>
        </p:nvCxnSpPr>
        <p:spPr>
          <a:xfrm>
            <a:off x="4945219" y="3816233"/>
            <a:ext cx="782875" cy="182741"/>
          </a:xfrm>
          <a:prstGeom prst="straightConnector1">
            <a:avLst/>
          </a:prstGeom>
          <a:ln>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Rectangular Callout 15"/>
          <p:cNvSpPr/>
          <p:nvPr/>
        </p:nvSpPr>
        <p:spPr>
          <a:xfrm>
            <a:off x="3837461" y="5989120"/>
            <a:ext cx="4144489" cy="799236"/>
          </a:xfrm>
          <a:prstGeom prst="wedgeRectCallout">
            <a:avLst>
              <a:gd name="adj1" fmla="val 30107"/>
              <a:gd name="adj2" fmla="val -266962"/>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The theory is known as </a:t>
            </a:r>
            <a:r>
              <a:rPr lang="en-GB" sz="2000" b="1" dirty="0" err="1">
                <a:solidFill>
                  <a:srgbClr val="FFFF00"/>
                </a:solidFill>
                <a:latin typeface="Arial" panose="020B0604020202020204" pitchFamily="34" charset="0"/>
                <a:cs typeface="Arial" panose="020B0604020202020204" pitchFamily="34" charset="0"/>
              </a:rPr>
              <a:t>Bredt-Batho</a:t>
            </a:r>
            <a:r>
              <a:rPr lang="en-GB" dirty="0">
                <a:solidFill>
                  <a:srgbClr val="FFFF00"/>
                </a:solidFill>
                <a:latin typeface="Arial" panose="020B0604020202020204" pitchFamily="34" charset="0"/>
                <a:cs typeface="Arial" panose="020B0604020202020204" pitchFamily="34" charset="0"/>
              </a:rPr>
              <a:t> theory </a:t>
            </a:r>
          </a:p>
        </p:txBody>
      </p:sp>
      <p:pic>
        <p:nvPicPr>
          <p:cNvPr id="19" name="Picture 18"/>
          <p:cNvPicPr>
            <a:picLocks noChangeAspect="1"/>
          </p:cNvPicPr>
          <p:nvPr/>
        </p:nvPicPr>
        <p:blipFill>
          <a:blip r:embed="rId10"/>
          <a:stretch>
            <a:fillRect/>
          </a:stretch>
        </p:blipFill>
        <p:spPr>
          <a:xfrm>
            <a:off x="970109" y="4686213"/>
            <a:ext cx="2410470" cy="994119"/>
          </a:xfrm>
          <a:prstGeom prst="rect">
            <a:avLst/>
          </a:prstGeom>
          <a:ln>
            <a:solidFill>
              <a:schemeClr val="accent1">
                <a:shade val="50000"/>
              </a:schemeClr>
            </a:solidFill>
          </a:ln>
        </p:spPr>
      </p:pic>
      <p:sp>
        <p:nvSpPr>
          <p:cNvPr id="6" name="Rectangle 5"/>
          <p:cNvSpPr/>
          <p:nvPr/>
        </p:nvSpPr>
        <p:spPr>
          <a:xfrm>
            <a:off x="4945219" y="2108499"/>
            <a:ext cx="331407" cy="47333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15" name="Rectangle 14"/>
          <p:cNvSpPr/>
          <p:nvPr/>
        </p:nvSpPr>
        <p:spPr>
          <a:xfrm>
            <a:off x="7939601" y="3821612"/>
            <a:ext cx="916838" cy="56695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17" name="Rectangle 16"/>
          <p:cNvSpPr/>
          <p:nvPr/>
        </p:nvSpPr>
        <p:spPr>
          <a:xfrm>
            <a:off x="4907119" y="2606475"/>
            <a:ext cx="331407" cy="258348"/>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18" name="Rectangle 17"/>
          <p:cNvSpPr/>
          <p:nvPr/>
        </p:nvSpPr>
        <p:spPr>
          <a:xfrm>
            <a:off x="10445907" y="4854375"/>
            <a:ext cx="331407" cy="258348"/>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864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par>
                                <p:cTn id="28" presetID="21" presetClass="entr" presetSubtype="1"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2000"/>
                                        <p:tgtEl>
                                          <p:spTgt spid="7"/>
                                        </p:tgtEl>
                                      </p:cBhvr>
                                    </p:animEffect>
                                  </p:childTnLst>
                                </p:cTn>
                              </p:par>
                              <p:par>
                                <p:cTn id="36" presetID="21" presetClass="entr" presetSubtype="1"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heel(1)">
                                      <p:cBhvr>
                                        <p:cTn id="38" dur="2000"/>
                                        <p:tgtEl>
                                          <p:spTgt spid="9"/>
                                        </p:tgtEl>
                                      </p:cBhvr>
                                    </p:animEffect>
                                  </p:childTnLst>
                                </p:cTn>
                              </p:par>
                              <p:par>
                                <p:cTn id="39" presetID="21" presetClass="entr" presetSubtype="1"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heel(1)">
                                      <p:cBhvr>
                                        <p:cTn id="41" dur="2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500"/>
                                        <p:tgtEl>
                                          <p:spTgt spid="10"/>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1000" fill="hold"/>
                                        <p:tgtEl>
                                          <p:spTgt spid="19"/>
                                        </p:tgtEl>
                                        <p:attrNameLst>
                                          <p:attrName>ppt_w</p:attrName>
                                        </p:attrNameLst>
                                      </p:cBhvr>
                                      <p:tavLst>
                                        <p:tav tm="0">
                                          <p:val>
                                            <p:fltVal val="0"/>
                                          </p:val>
                                        </p:tav>
                                        <p:tav tm="100000">
                                          <p:val>
                                            <p:strVal val="#ppt_w"/>
                                          </p:val>
                                        </p:tav>
                                      </p:tavLst>
                                    </p:anim>
                                    <p:anim calcmode="lin" valueType="num">
                                      <p:cBhvr>
                                        <p:cTn id="55" dur="1000" fill="hold"/>
                                        <p:tgtEl>
                                          <p:spTgt spid="19"/>
                                        </p:tgtEl>
                                        <p:attrNameLst>
                                          <p:attrName>ppt_h</p:attrName>
                                        </p:attrNameLst>
                                      </p:cBhvr>
                                      <p:tavLst>
                                        <p:tav tm="0">
                                          <p:val>
                                            <p:fltVal val="0"/>
                                          </p:val>
                                        </p:tav>
                                        <p:tav tm="100000">
                                          <p:val>
                                            <p:strVal val="#ppt_h"/>
                                          </p:val>
                                        </p:tav>
                                      </p:tavLst>
                                    </p:anim>
                                    <p:anim calcmode="lin" valueType="num">
                                      <p:cBhvr>
                                        <p:cTn id="56" dur="1000" fill="hold"/>
                                        <p:tgtEl>
                                          <p:spTgt spid="19"/>
                                        </p:tgtEl>
                                        <p:attrNameLst>
                                          <p:attrName>style.rotation</p:attrName>
                                        </p:attrNameLst>
                                      </p:cBhvr>
                                      <p:tavLst>
                                        <p:tav tm="0">
                                          <p:val>
                                            <p:fltVal val="90"/>
                                          </p:val>
                                        </p:tav>
                                        <p:tav tm="100000">
                                          <p:val>
                                            <p:fltVal val="0"/>
                                          </p:val>
                                        </p:tav>
                                      </p:tavLst>
                                    </p:anim>
                                    <p:animEffect transition="in" filter="fade">
                                      <p:cBhvr>
                                        <p:cTn id="5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5"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Sign convention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81193" y="1966741"/>
                <a:ext cx="5783982" cy="4677504"/>
              </a:xfrm>
            </p:spPr>
            <p:txBody>
              <a:bodyPr>
                <a:normAutofit/>
              </a:bodyPr>
              <a:lstStyle/>
              <a:p>
                <a:r>
                  <a:rPr lang="en-GB" dirty="0"/>
                  <a:t>If the movement of the foot of </a:t>
                </a:r>
                <a14:m>
                  <m:oMath xmlns:m="http://schemas.openxmlformats.org/officeDocument/2006/math">
                    <m:r>
                      <a:rPr lang="en-GB" b="0" i="1" smtClean="0">
                        <a:latin typeface="Cambria Math" panose="02040503050406030204" pitchFamily="18" charset="0"/>
                      </a:rPr>
                      <m:t>𝑝</m:t>
                    </m:r>
                  </m:oMath>
                </a14:m>
                <a:r>
                  <a:rPr lang="en-GB" i="1" dirty="0"/>
                  <a:t> </a:t>
                </a:r>
                <a:r>
                  <a:rPr lang="en-GB" dirty="0"/>
                  <a:t>along the tangent at any point in the positive direction of </a:t>
                </a:r>
                <a14:m>
                  <m:oMath xmlns:m="http://schemas.openxmlformats.org/officeDocument/2006/math">
                    <m:r>
                      <a:rPr lang="en-GB" b="0" i="1" smtClean="0">
                        <a:latin typeface="Cambria Math" panose="02040503050406030204" pitchFamily="18" charset="0"/>
                      </a:rPr>
                      <m:t>𝑠</m:t>
                    </m:r>
                  </m:oMath>
                </a14:m>
                <a:r>
                  <a:rPr lang="en-GB" i="1" dirty="0"/>
                  <a:t> </a:t>
                </a:r>
                <a:r>
                  <a:rPr lang="en-GB" dirty="0"/>
                  <a:t>leads to an anticlockwise rotation of </a:t>
                </a:r>
                <a14:m>
                  <m:oMath xmlns:m="http://schemas.openxmlformats.org/officeDocument/2006/math">
                    <m:r>
                      <a:rPr lang="en-GB" b="0" i="1" smtClean="0">
                        <a:latin typeface="Cambria Math" panose="02040503050406030204" pitchFamily="18" charset="0"/>
                      </a:rPr>
                      <m:t>𝑝</m:t>
                    </m:r>
                  </m:oMath>
                </a14:m>
                <a:r>
                  <a:rPr lang="en-GB" i="1" dirty="0"/>
                  <a:t> </a:t>
                </a:r>
                <a:r>
                  <a:rPr lang="en-GB" dirty="0"/>
                  <a:t>about the origin of axes, </a:t>
                </a:r>
                <a:r>
                  <a:rPr lang="en-GB" i="1" dirty="0"/>
                  <a:t>p </a:t>
                </a:r>
                <a:r>
                  <a:rPr lang="en-GB" dirty="0"/>
                  <a:t>is positive;</a:t>
                </a:r>
              </a:p>
              <a:p>
                <a:r>
                  <a:rPr lang="en-GB" dirty="0"/>
                  <a:t>The positive direction of </a:t>
                </a:r>
                <a14:m>
                  <m:oMath xmlns:m="http://schemas.openxmlformats.org/officeDocument/2006/math">
                    <m:r>
                      <a:rPr lang="en-GB" b="0" i="1" smtClean="0">
                        <a:latin typeface="Cambria Math" panose="02040503050406030204" pitchFamily="18" charset="0"/>
                      </a:rPr>
                      <m:t>𝑠</m:t>
                    </m:r>
                  </m:oMath>
                </a14:m>
                <a:r>
                  <a:rPr lang="en-GB" i="1" dirty="0"/>
                  <a:t> </a:t>
                </a:r>
                <a:r>
                  <a:rPr lang="en-GB" dirty="0"/>
                  <a:t>is in the positive direction of </a:t>
                </a:r>
                <a14:m>
                  <m:oMath xmlns:m="http://schemas.openxmlformats.org/officeDocument/2006/math">
                    <m:r>
                      <a:rPr lang="en-GB" b="0" i="1" smtClean="0">
                        <a:latin typeface="Cambria Math" panose="02040503050406030204" pitchFamily="18" charset="0"/>
                      </a:rPr>
                      <m:t>𝑞</m:t>
                    </m:r>
                  </m:oMath>
                </a14:m>
                <a:r>
                  <a:rPr lang="en-GB" dirty="0"/>
                  <a:t>, which is anticlockwise (corresponding to a positive torque);</a:t>
                </a:r>
              </a:p>
              <a:p>
                <a:r>
                  <a:rPr lang="en-GB" dirty="0"/>
                  <a:t>Are torque and </a:t>
                </a:r>
                <a14:m>
                  <m:oMath xmlns:m="http://schemas.openxmlformats.org/officeDocument/2006/math">
                    <m:r>
                      <a:rPr lang="en-GB" b="0" i="1" smtClean="0">
                        <a:latin typeface="Cambria Math" panose="02040503050406030204" pitchFamily="18" charset="0"/>
                      </a:rPr>
                      <m:t>𝑝</m:t>
                    </m:r>
                  </m:oMath>
                </a14:m>
                <a:r>
                  <a:rPr lang="en-GB" dirty="0"/>
                  <a:t> at </a:t>
                </a:r>
                <a:r>
                  <a:rPr lang="en-GB" i="1" dirty="0"/>
                  <a:t>A</a:t>
                </a:r>
                <a:r>
                  <a:rPr lang="en-GB" dirty="0"/>
                  <a:t> positive or negative?</a:t>
                </a:r>
              </a:p>
              <a:p>
                <a:pPr lvl="1"/>
                <a:r>
                  <a:rPr lang="en-GB" dirty="0"/>
                  <a:t>Negative (clockwise)</a:t>
                </a:r>
              </a:p>
              <a:p>
                <a:r>
                  <a:rPr lang="en-GB" dirty="0"/>
                  <a:t>How about at </a:t>
                </a:r>
                <a:r>
                  <a:rPr lang="en-GB" i="1" dirty="0"/>
                  <a:t>B</a:t>
                </a:r>
                <a:r>
                  <a:rPr lang="en-GB" dirty="0"/>
                  <a:t>?</a:t>
                </a:r>
              </a:p>
              <a:p>
                <a:pPr lvl="1"/>
                <a:r>
                  <a:rPr lang="en-GB" dirty="0"/>
                  <a:t>Positive (anticlockwise)</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81193" y="1966741"/>
                <a:ext cx="5783982" cy="4677504"/>
              </a:xfrm>
              <a:blipFill>
                <a:blip r:embed="rId2"/>
                <a:stretch>
                  <a:fillRect l="-527" t="-652"/>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5" name="Picture 4"/>
          <p:cNvPicPr>
            <a:picLocks noChangeAspect="1"/>
          </p:cNvPicPr>
          <p:nvPr/>
        </p:nvPicPr>
        <p:blipFill>
          <a:blip r:embed="rId3"/>
          <a:stretch>
            <a:fillRect/>
          </a:stretch>
        </p:blipFill>
        <p:spPr>
          <a:xfrm>
            <a:off x="6270169" y="1987198"/>
            <a:ext cx="5435638" cy="3955895"/>
          </a:xfrm>
          <a:prstGeom prst="rect">
            <a:avLst/>
          </a:prstGeom>
          <a:ln>
            <a:solidFill>
              <a:schemeClr val="bg2">
                <a:lumMod val="10000"/>
              </a:schemeClr>
            </a:solidFill>
          </a:ln>
        </p:spPr>
      </p:pic>
      <p:cxnSp>
        <p:nvCxnSpPr>
          <p:cNvPr id="7" name="Straight Arrow Connector 6"/>
          <p:cNvCxnSpPr/>
          <p:nvPr/>
        </p:nvCxnSpPr>
        <p:spPr>
          <a:xfrm>
            <a:off x="7848600" y="5196840"/>
            <a:ext cx="281940" cy="868680"/>
          </a:xfrm>
          <a:prstGeom prst="straightConnector1">
            <a:avLst/>
          </a:prstGeom>
          <a:ln>
            <a:solidFill>
              <a:srgbClr val="00B050"/>
            </a:solidFill>
            <a:tailEnd type="triangle" w="lg" len="lg"/>
          </a:ln>
        </p:spPr>
        <p:style>
          <a:lnRef idx="1">
            <a:schemeClr val="accent3"/>
          </a:lnRef>
          <a:fillRef idx="0">
            <a:schemeClr val="accent3"/>
          </a:fillRef>
          <a:effectRef idx="0">
            <a:schemeClr val="accent3"/>
          </a:effectRef>
          <a:fontRef idx="minor">
            <a:schemeClr val="tx1"/>
          </a:fontRef>
        </p:style>
      </p:cxnSp>
      <p:sp>
        <p:nvSpPr>
          <p:cNvPr id="9" name="Freeform 8"/>
          <p:cNvSpPr/>
          <p:nvPr/>
        </p:nvSpPr>
        <p:spPr>
          <a:xfrm>
            <a:off x="7297448" y="4648200"/>
            <a:ext cx="992973" cy="1106884"/>
          </a:xfrm>
          <a:custGeom>
            <a:avLst/>
            <a:gdLst>
              <a:gd name="connsiteX0" fmla="*/ 452092 w 992973"/>
              <a:gd name="connsiteY0" fmla="*/ 0 h 1106884"/>
              <a:gd name="connsiteX1" fmla="*/ 955012 w 992973"/>
              <a:gd name="connsiteY1" fmla="*/ 403860 h 1106884"/>
              <a:gd name="connsiteX2" fmla="*/ 894052 w 992973"/>
              <a:gd name="connsiteY2" fmla="*/ 868680 h 1106884"/>
              <a:gd name="connsiteX3" fmla="*/ 391132 w 992973"/>
              <a:gd name="connsiteY3" fmla="*/ 1104900 h 1106884"/>
              <a:gd name="connsiteX4" fmla="*/ 10132 w 992973"/>
              <a:gd name="connsiteY4" fmla="*/ 746760 h 1106884"/>
              <a:gd name="connsiteX5" fmla="*/ 147292 w 992973"/>
              <a:gd name="connsiteY5" fmla="*/ 205740 h 110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2973" h="1106884">
                <a:moveTo>
                  <a:pt x="452092" y="0"/>
                </a:moveTo>
                <a:cubicBezTo>
                  <a:pt x="666722" y="129540"/>
                  <a:pt x="881352" y="259080"/>
                  <a:pt x="955012" y="403860"/>
                </a:cubicBezTo>
                <a:cubicBezTo>
                  <a:pt x="1028672" y="548640"/>
                  <a:pt x="988032" y="751840"/>
                  <a:pt x="894052" y="868680"/>
                </a:cubicBezTo>
                <a:cubicBezTo>
                  <a:pt x="800072" y="985520"/>
                  <a:pt x="538452" y="1125220"/>
                  <a:pt x="391132" y="1104900"/>
                </a:cubicBezTo>
                <a:cubicBezTo>
                  <a:pt x="243812" y="1084580"/>
                  <a:pt x="50772" y="896620"/>
                  <a:pt x="10132" y="746760"/>
                </a:cubicBezTo>
                <a:cubicBezTo>
                  <a:pt x="-30508" y="596900"/>
                  <a:pt x="58392" y="401320"/>
                  <a:pt x="147292" y="205740"/>
                </a:cubicBezTo>
              </a:path>
            </a:pathLst>
          </a:custGeom>
          <a:noFill/>
          <a:ln>
            <a:solidFill>
              <a:srgbClr val="00B050"/>
            </a:solidFill>
            <a:headEnd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flipV="1">
            <a:off x="6720840" y="4160520"/>
            <a:ext cx="815340" cy="274320"/>
          </a:xfrm>
          <a:prstGeom prst="line">
            <a:avLst/>
          </a:prstGeom>
          <a:ln w="444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9912928" y="3583325"/>
            <a:ext cx="347353" cy="1154389"/>
          </a:xfrm>
          <a:prstGeom prst="straightConnector1">
            <a:avLst/>
          </a:prstGeom>
          <a:ln>
            <a:solidFill>
              <a:srgbClr val="0070C0"/>
            </a:solidFill>
            <a:tailEnd type="triangle" w="lg" len="lg"/>
          </a:ln>
        </p:spPr>
        <p:style>
          <a:lnRef idx="1">
            <a:schemeClr val="accent3"/>
          </a:lnRef>
          <a:fillRef idx="0">
            <a:schemeClr val="accent3"/>
          </a:fillRef>
          <a:effectRef idx="0">
            <a:schemeClr val="accent3"/>
          </a:effectRef>
          <a:fontRef idx="minor">
            <a:schemeClr val="tx1"/>
          </a:fontRef>
        </p:style>
      </p:cxnSp>
      <p:cxnSp>
        <p:nvCxnSpPr>
          <p:cNvPr id="14" name="Straight Connector 13"/>
          <p:cNvCxnSpPr/>
          <p:nvPr/>
        </p:nvCxnSpPr>
        <p:spPr>
          <a:xfrm>
            <a:off x="6699217" y="4436442"/>
            <a:ext cx="3074175" cy="978707"/>
          </a:xfrm>
          <a:prstGeom prst="line">
            <a:avLst/>
          </a:prstGeom>
          <a:ln w="44450">
            <a:solidFill>
              <a:srgbClr val="0070C0"/>
            </a:solidFill>
            <a:tailEnd type="none" w="lg" len="lg"/>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flipH="1">
            <a:off x="9279853" y="4089956"/>
            <a:ext cx="1266150" cy="1106884"/>
          </a:xfrm>
          <a:custGeom>
            <a:avLst/>
            <a:gdLst>
              <a:gd name="connsiteX0" fmla="*/ 452092 w 992973"/>
              <a:gd name="connsiteY0" fmla="*/ 0 h 1106884"/>
              <a:gd name="connsiteX1" fmla="*/ 955012 w 992973"/>
              <a:gd name="connsiteY1" fmla="*/ 403860 h 1106884"/>
              <a:gd name="connsiteX2" fmla="*/ 894052 w 992973"/>
              <a:gd name="connsiteY2" fmla="*/ 868680 h 1106884"/>
              <a:gd name="connsiteX3" fmla="*/ 391132 w 992973"/>
              <a:gd name="connsiteY3" fmla="*/ 1104900 h 1106884"/>
              <a:gd name="connsiteX4" fmla="*/ 10132 w 992973"/>
              <a:gd name="connsiteY4" fmla="*/ 746760 h 1106884"/>
              <a:gd name="connsiteX5" fmla="*/ 147292 w 992973"/>
              <a:gd name="connsiteY5" fmla="*/ 205740 h 110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2973" h="1106884">
                <a:moveTo>
                  <a:pt x="452092" y="0"/>
                </a:moveTo>
                <a:cubicBezTo>
                  <a:pt x="666722" y="129540"/>
                  <a:pt x="881352" y="259080"/>
                  <a:pt x="955012" y="403860"/>
                </a:cubicBezTo>
                <a:cubicBezTo>
                  <a:pt x="1028672" y="548640"/>
                  <a:pt x="988032" y="751840"/>
                  <a:pt x="894052" y="868680"/>
                </a:cubicBezTo>
                <a:cubicBezTo>
                  <a:pt x="800072" y="985520"/>
                  <a:pt x="538452" y="1125220"/>
                  <a:pt x="391132" y="1104900"/>
                </a:cubicBezTo>
                <a:cubicBezTo>
                  <a:pt x="243812" y="1084580"/>
                  <a:pt x="50772" y="896620"/>
                  <a:pt x="10132" y="746760"/>
                </a:cubicBezTo>
                <a:cubicBezTo>
                  <a:pt x="-30508" y="596900"/>
                  <a:pt x="58392" y="401320"/>
                  <a:pt x="147292" y="205740"/>
                </a:cubicBezTo>
              </a:path>
            </a:pathLst>
          </a:custGeom>
          <a:noFill/>
          <a:ln>
            <a:solidFill>
              <a:srgbClr val="0070C0"/>
            </a:solidFill>
            <a:headEnd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11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a:t>
            </a:r>
          </a:p>
        </p:txBody>
      </p:sp>
      <p:sp>
        <p:nvSpPr>
          <p:cNvPr id="3" name="Content Placeholder 2"/>
          <p:cNvSpPr>
            <a:spLocks noGrp="1"/>
          </p:cNvSpPr>
          <p:nvPr>
            <p:ph idx="1"/>
          </p:nvPr>
        </p:nvSpPr>
        <p:spPr>
          <a:xfrm>
            <a:off x="581192" y="2180496"/>
            <a:ext cx="6476833" cy="3678303"/>
          </a:xfrm>
        </p:spPr>
        <p:txBody>
          <a:bodyPr/>
          <a:lstStyle/>
          <a:p>
            <a:r>
              <a:rPr lang="en-GB" dirty="0"/>
              <a:t>In the tube structure shown, the maximum shear stress is limited to 200 N/mm</a:t>
            </a:r>
            <a:r>
              <a:rPr lang="en-GB" baseline="30000" dirty="0"/>
              <a:t>2</a:t>
            </a:r>
            <a:r>
              <a:rPr lang="en-GB" dirty="0"/>
              <a:t> and the maximum angle of twist is 2</a:t>
            </a:r>
            <a:r>
              <a:rPr lang="en-GB" baseline="30000" dirty="0"/>
              <a:t>o</a:t>
            </a:r>
            <a:r>
              <a:rPr lang="en-GB" dirty="0"/>
              <a:t>. The torque is applied at the mid-span. What is the minimum thickness of the beam walls?</a:t>
            </a:r>
          </a:p>
          <a:p>
            <a:r>
              <a:rPr lang="en-GB" dirty="0"/>
              <a:t>You may assume that the shear modulus is 25,000 N/mm</a:t>
            </a:r>
            <a:r>
              <a:rPr lang="en-GB" baseline="30000" dirty="0"/>
              <a:t>2</a:t>
            </a:r>
            <a:r>
              <a:rPr lang="en-GB" dirty="0"/>
              <a: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sp>
        <p:nvSpPr>
          <p:cNvPr id="7" name="Rectangle 6"/>
          <p:cNvSpPr/>
          <p:nvPr/>
        </p:nvSpPr>
        <p:spPr>
          <a:xfrm>
            <a:off x="7372350" y="2628900"/>
            <a:ext cx="4238457" cy="814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8" name="Rectangle 7"/>
          <p:cNvSpPr/>
          <p:nvPr/>
        </p:nvSpPr>
        <p:spPr>
          <a:xfrm>
            <a:off x="7372351" y="2714625"/>
            <a:ext cx="4238456" cy="66198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9" name="Rectangle 8"/>
          <p:cNvSpPr/>
          <p:nvPr/>
        </p:nvSpPr>
        <p:spPr>
          <a:xfrm>
            <a:off x="11610807" y="2276475"/>
            <a:ext cx="238293" cy="147637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r>
              <a:rPr lang="en-GB" sz="1600" dirty="0">
                <a:solidFill>
                  <a:srgbClr val="FFFF00"/>
                </a:solidFill>
                <a:latin typeface="Arial" panose="020B0604020202020204" pitchFamily="34" charset="0"/>
                <a:cs typeface="Arial" panose="020B0604020202020204" pitchFamily="34" charset="0"/>
              </a:rPr>
              <a:t>clamped</a:t>
            </a:r>
          </a:p>
        </p:txBody>
      </p:sp>
      <p:sp>
        <p:nvSpPr>
          <p:cNvPr id="10" name="Rectangle 9"/>
          <p:cNvSpPr/>
          <p:nvPr/>
        </p:nvSpPr>
        <p:spPr>
          <a:xfrm>
            <a:off x="7134057" y="2266950"/>
            <a:ext cx="238293" cy="147637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r>
              <a:rPr lang="en-GB" sz="1600" dirty="0">
                <a:solidFill>
                  <a:srgbClr val="FFFF00"/>
                </a:solidFill>
                <a:latin typeface="Arial" panose="020B0604020202020204" pitchFamily="34" charset="0"/>
                <a:cs typeface="Arial" panose="020B0604020202020204" pitchFamily="34" charset="0"/>
              </a:rPr>
              <a:t>clamped</a:t>
            </a:r>
          </a:p>
        </p:txBody>
      </p:sp>
      <p:sp>
        <p:nvSpPr>
          <p:cNvPr id="11" name="Freeform 10"/>
          <p:cNvSpPr/>
          <p:nvPr/>
        </p:nvSpPr>
        <p:spPr>
          <a:xfrm>
            <a:off x="9241880" y="2357390"/>
            <a:ext cx="930275" cy="1376457"/>
          </a:xfrm>
          <a:custGeom>
            <a:avLst/>
            <a:gdLst>
              <a:gd name="connsiteX0" fmla="*/ 19050 w 735511"/>
              <a:gd name="connsiteY0" fmla="*/ 1365053 h 1770704"/>
              <a:gd name="connsiteX1" fmla="*/ 142875 w 735511"/>
              <a:gd name="connsiteY1" fmla="*/ 1755578 h 1770704"/>
              <a:gd name="connsiteX2" fmla="*/ 619125 w 735511"/>
              <a:gd name="connsiteY2" fmla="*/ 1631753 h 1770704"/>
              <a:gd name="connsiteX3" fmla="*/ 704850 w 735511"/>
              <a:gd name="connsiteY3" fmla="*/ 1088828 h 1770704"/>
              <a:gd name="connsiteX4" fmla="*/ 685800 w 735511"/>
              <a:gd name="connsiteY4" fmla="*/ 212528 h 1770704"/>
              <a:gd name="connsiteX5" fmla="*/ 152400 w 735511"/>
              <a:gd name="connsiteY5" fmla="*/ 2978 h 1770704"/>
              <a:gd name="connsiteX6" fmla="*/ 0 w 735511"/>
              <a:gd name="connsiteY6" fmla="*/ 307778 h 177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511" h="1770704">
                <a:moveTo>
                  <a:pt x="19050" y="1365053"/>
                </a:moveTo>
                <a:cubicBezTo>
                  <a:pt x="30956" y="1538090"/>
                  <a:pt x="42863" y="1711128"/>
                  <a:pt x="142875" y="1755578"/>
                </a:cubicBezTo>
                <a:cubicBezTo>
                  <a:pt x="242887" y="1800028"/>
                  <a:pt x="525463" y="1742878"/>
                  <a:pt x="619125" y="1631753"/>
                </a:cubicBezTo>
                <a:cubicBezTo>
                  <a:pt x="712787" y="1520628"/>
                  <a:pt x="693738" y="1325365"/>
                  <a:pt x="704850" y="1088828"/>
                </a:cubicBezTo>
                <a:cubicBezTo>
                  <a:pt x="715963" y="852290"/>
                  <a:pt x="777875" y="393503"/>
                  <a:pt x="685800" y="212528"/>
                </a:cubicBezTo>
                <a:cubicBezTo>
                  <a:pt x="593725" y="31553"/>
                  <a:pt x="266700" y="-12897"/>
                  <a:pt x="152400" y="2978"/>
                </a:cubicBezTo>
                <a:cubicBezTo>
                  <a:pt x="38100" y="18853"/>
                  <a:pt x="19050" y="163315"/>
                  <a:pt x="0" y="307778"/>
                </a:cubicBezTo>
              </a:path>
            </a:pathLst>
          </a:custGeom>
          <a:noFill/>
          <a:ln>
            <a:solidFill>
              <a:srgbClr val="FF0000"/>
            </a:solidFill>
            <a:headEnd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p:nvPr/>
        </p:nvCxnSpPr>
        <p:spPr>
          <a:xfrm>
            <a:off x="10744200" y="2628900"/>
            <a:ext cx="0" cy="814388"/>
          </a:xfrm>
          <a:prstGeom prst="straightConnector1">
            <a:avLst/>
          </a:prstGeom>
          <a:ln>
            <a:solidFill>
              <a:srgbClr val="00B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717542" y="2851248"/>
            <a:ext cx="1038225" cy="307777"/>
          </a:xfrm>
          <a:prstGeom prst="rect">
            <a:avLst/>
          </a:prstGeom>
          <a:noFill/>
        </p:spPr>
        <p:txBody>
          <a:bodyPr wrap="square" rtlCol="0">
            <a:spAutoFit/>
          </a:bodyPr>
          <a:lstStyle/>
          <a:p>
            <a:r>
              <a:rPr lang="en-GB" sz="1400" dirty="0">
                <a:solidFill>
                  <a:srgbClr val="00B050"/>
                </a:solidFill>
                <a:latin typeface="Arial" panose="020B0604020202020204" pitchFamily="34" charset="0"/>
                <a:cs typeface="Arial" panose="020B0604020202020204" pitchFamily="34" charset="0"/>
              </a:rPr>
              <a:t>200 mm</a:t>
            </a:r>
          </a:p>
        </p:txBody>
      </p:sp>
      <p:cxnSp>
        <p:nvCxnSpPr>
          <p:cNvPr id="15" name="Straight Arrow Connector 14"/>
          <p:cNvCxnSpPr/>
          <p:nvPr/>
        </p:nvCxnSpPr>
        <p:spPr>
          <a:xfrm flipV="1">
            <a:off x="7372350" y="4010025"/>
            <a:ext cx="4238457" cy="19050"/>
          </a:xfrm>
          <a:prstGeom prst="straightConnector1">
            <a:avLst/>
          </a:prstGeom>
          <a:ln>
            <a:solidFill>
              <a:srgbClr val="0070C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115425" y="4056161"/>
            <a:ext cx="1038225" cy="307777"/>
          </a:xfrm>
          <a:prstGeom prst="rect">
            <a:avLst/>
          </a:prstGeom>
          <a:noFill/>
          <a:ln>
            <a:noFill/>
          </a:ln>
        </p:spPr>
        <p:txBody>
          <a:bodyPr wrap="square" rtlCol="0">
            <a:spAutoFit/>
          </a:bodyPr>
          <a:lstStyle/>
          <a:p>
            <a:r>
              <a:rPr lang="en-GB" sz="1400" dirty="0">
                <a:solidFill>
                  <a:srgbClr val="0070C0"/>
                </a:solidFill>
                <a:latin typeface="Arial" panose="020B0604020202020204" pitchFamily="34" charset="0"/>
                <a:cs typeface="Arial" panose="020B0604020202020204" pitchFamily="34" charset="0"/>
              </a:rPr>
              <a:t>2000 mm</a:t>
            </a:r>
          </a:p>
        </p:txBody>
      </p:sp>
      <p:sp>
        <p:nvSpPr>
          <p:cNvPr id="18" name="TextBox 17"/>
          <p:cNvSpPr txBox="1"/>
          <p:nvPr/>
        </p:nvSpPr>
        <p:spPr>
          <a:xfrm>
            <a:off x="8314367" y="2264717"/>
            <a:ext cx="1320170" cy="307777"/>
          </a:xfrm>
          <a:prstGeom prst="rect">
            <a:avLst/>
          </a:prstGeom>
          <a:noFill/>
        </p:spPr>
        <p:txBody>
          <a:bodyPr wrap="square" rtlCol="0">
            <a:spAutoFit/>
          </a:bodyPr>
          <a:lstStyle/>
          <a:p>
            <a:r>
              <a:rPr lang="en-GB" sz="1400" dirty="0">
                <a:solidFill>
                  <a:srgbClr val="FF0000"/>
                </a:solidFill>
                <a:latin typeface="Arial" panose="020B0604020202020204" pitchFamily="34" charset="0"/>
                <a:cs typeface="Arial" panose="020B0604020202020204" pitchFamily="34" charset="0"/>
              </a:rPr>
              <a:t>30kNm </a:t>
            </a:r>
          </a:p>
        </p:txBody>
      </p:sp>
    </p:spTree>
    <p:extLst>
      <p:ext uri="{BB962C8B-B14F-4D97-AF65-F5344CB8AC3E}">
        <p14:creationId xmlns:p14="http://schemas.microsoft.com/office/powerpoint/2010/main" val="586204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49DA-915C-4E76-A203-187A0773CE62}"/>
              </a:ext>
            </a:extLst>
          </p:cNvPr>
          <p:cNvSpPr>
            <a:spLocks noGrp="1"/>
          </p:cNvSpPr>
          <p:nvPr>
            <p:ph type="title"/>
          </p:nvPr>
        </p:nvSpPr>
        <p:spPr/>
        <p:txBody>
          <a:bodyPr/>
          <a:lstStyle/>
          <a:p>
            <a:r>
              <a:rPr lang="en-GB" dirty="0"/>
              <a:t>Examples of tube applications in torsion</a:t>
            </a:r>
          </a:p>
        </p:txBody>
      </p:sp>
      <p:pic>
        <p:nvPicPr>
          <p:cNvPr id="5" name="Content Placeholder 4">
            <a:extLst>
              <a:ext uri="{FF2B5EF4-FFF2-40B4-BE49-F238E27FC236}">
                <a16:creationId xmlns:a16="http://schemas.microsoft.com/office/drawing/2014/main" id="{03C303A1-DDB0-4A94-AF19-799247029EE5}"/>
              </a:ext>
            </a:extLst>
          </p:cNvPr>
          <p:cNvPicPr>
            <a:picLocks noGrp="1" noChangeAspect="1"/>
          </p:cNvPicPr>
          <p:nvPr>
            <p:ph idx="1"/>
          </p:nvPr>
        </p:nvPicPr>
        <p:blipFill rotWithShape="1">
          <a:blip r:embed="rId2"/>
          <a:srcRect t="9402" b="4719"/>
          <a:stretch/>
        </p:blipFill>
        <p:spPr>
          <a:xfrm>
            <a:off x="332360" y="2410691"/>
            <a:ext cx="4067985" cy="3158837"/>
          </a:xfrm>
          <a:prstGeom prst="rect">
            <a:avLst/>
          </a:prstGeom>
        </p:spPr>
      </p:pic>
      <p:sp>
        <p:nvSpPr>
          <p:cNvPr id="4" name="Slide Number Placeholder 3">
            <a:extLst>
              <a:ext uri="{FF2B5EF4-FFF2-40B4-BE49-F238E27FC236}">
                <a16:creationId xmlns:a16="http://schemas.microsoft.com/office/drawing/2014/main" id="{EE8C3C00-EC1B-4493-80EB-FE46319122C6}"/>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6" name="Picture 5">
            <a:extLst>
              <a:ext uri="{FF2B5EF4-FFF2-40B4-BE49-F238E27FC236}">
                <a16:creationId xmlns:a16="http://schemas.microsoft.com/office/drawing/2014/main" id="{E7E9A143-ADDE-4D96-AB90-55591BD23FCE}"/>
              </a:ext>
            </a:extLst>
          </p:cNvPr>
          <p:cNvPicPr>
            <a:picLocks noChangeAspect="1"/>
          </p:cNvPicPr>
          <p:nvPr/>
        </p:nvPicPr>
        <p:blipFill rotWithShape="1">
          <a:blip r:embed="rId3"/>
          <a:srcRect t="17070" b="10890"/>
          <a:stretch/>
        </p:blipFill>
        <p:spPr>
          <a:xfrm>
            <a:off x="4494411" y="2410690"/>
            <a:ext cx="4907406" cy="3158837"/>
          </a:xfrm>
          <a:prstGeom prst="rect">
            <a:avLst/>
          </a:prstGeom>
        </p:spPr>
      </p:pic>
      <p:sp>
        <p:nvSpPr>
          <p:cNvPr id="7" name="TextBox 6">
            <a:extLst>
              <a:ext uri="{FF2B5EF4-FFF2-40B4-BE49-F238E27FC236}">
                <a16:creationId xmlns:a16="http://schemas.microsoft.com/office/drawing/2014/main" id="{70558A41-FB8A-4331-8B50-3B4F8EC6CDF1}"/>
              </a:ext>
            </a:extLst>
          </p:cNvPr>
          <p:cNvSpPr txBox="1"/>
          <p:nvPr/>
        </p:nvSpPr>
        <p:spPr>
          <a:xfrm>
            <a:off x="1136069" y="5569527"/>
            <a:ext cx="2588033" cy="323165"/>
          </a:xfrm>
          <a:prstGeom prst="rect">
            <a:avLst/>
          </a:prstGeom>
          <a:noFill/>
        </p:spPr>
        <p:txBody>
          <a:bodyPr wrap="square" rtlCol="0">
            <a:spAutoFit/>
          </a:bodyPr>
          <a:lstStyle/>
          <a:p>
            <a:r>
              <a:rPr lang="en-GB" sz="1500" b="1" dirty="0">
                <a:latin typeface="Arial" panose="020B0604020202020204" pitchFamily="34" charset="0"/>
                <a:cs typeface="Arial" panose="020B0604020202020204" pitchFamily="34" charset="0"/>
              </a:rPr>
              <a:t>Carbon fibre tube for UAV</a:t>
            </a:r>
          </a:p>
        </p:txBody>
      </p:sp>
      <p:sp>
        <p:nvSpPr>
          <p:cNvPr id="8" name="TextBox 7">
            <a:extLst>
              <a:ext uri="{FF2B5EF4-FFF2-40B4-BE49-F238E27FC236}">
                <a16:creationId xmlns:a16="http://schemas.microsoft.com/office/drawing/2014/main" id="{46CE71F2-D735-42F2-8752-26A65F32EB55}"/>
              </a:ext>
            </a:extLst>
          </p:cNvPr>
          <p:cNvSpPr txBox="1"/>
          <p:nvPr/>
        </p:nvSpPr>
        <p:spPr>
          <a:xfrm>
            <a:off x="5297976" y="5569527"/>
            <a:ext cx="3300276" cy="323165"/>
          </a:xfrm>
          <a:prstGeom prst="rect">
            <a:avLst/>
          </a:prstGeom>
          <a:noFill/>
        </p:spPr>
        <p:txBody>
          <a:bodyPr wrap="square" rtlCol="0">
            <a:spAutoFit/>
          </a:bodyPr>
          <a:lstStyle/>
          <a:p>
            <a:r>
              <a:rPr lang="en-GB" sz="1500" b="1" dirty="0">
                <a:latin typeface="Arial" panose="020B0604020202020204" pitchFamily="34" charset="0"/>
                <a:cs typeface="Arial" panose="020B0604020202020204" pitchFamily="34" charset="0"/>
              </a:rPr>
              <a:t>Dual arm carbon fibre </a:t>
            </a:r>
            <a:r>
              <a:rPr lang="en-GB" sz="1500" b="1" dirty="0" err="1">
                <a:latin typeface="Arial" panose="020B0604020202020204" pitchFamily="34" charset="0"/>
                <a:cs typeface="Arial" panose="020B0604020202020204" pitchFamily="34" charset="0"/>
              </a:rPr>
              <a:t>Hexacopter</a:t>
            </a:r>
            <a:endParaRPr lang="en-GB" sz="1500"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63CC7CC-A46E-4244-A4B6-A42CA639AAFB}"/>
              </a:ext>
            </a:extLst>
          </p:cNvPr>
          <p:cNvPicPr>
            <a:picLocks noChangeAspect="1"/>
          </p:cNvPicPr>
          <p:nvPr/>
        </p:nvPicPr>
        <p:blipFill>
          <a:blip r:embed="rId4"/>
          <a:stretch>
            <a:fillRect/>
          </a:stretch>
        </p:blipFill>
        <p:spPr>
          <a:xfrm>
            <a:off x="9495883" y="2410690"/>
            <a:ext cx="2397741" cy="3158838"/>
          </a:xfrm>
          <a:prstGeom prst="rect">
            <a:avLst/>
          </a:prstGeom>
        </p:spPr>
      </p:pic>
      <p:sp>
        <p:nvSpPr>
          <p:cNvPr id="10" name="TextBox 9">
            <a:extLst>
              <a:ext uri="{FF2B5EF4-FFF2-40B4-BE49-F238E27FC236}">
                <a16:creationId xmlns:a16="http://schemas.microsoft.com/office/drawing/2014/main" id="{65C97000-75E8-4EF4-BDC9-92F612D58DEC}"/>
              </a:ext>
            </a:extLst>
          </p:cNvPr>
          <p:cNvSpPr txBox="1"/>
          <p:nvPr/>
        </p:nvSpPr>
        <p:spPr>
          <a:xfrm>
            <a:off x="9044615" y="5569527"/>
            <a:ext cx="3300276" cy="323165"/>
          </a:xfrm>
          <a:prstGeom prst="rect">
            <a:avLst/>
          </a:prstGeom>
          <a:noFill/>
        </p:spPr>
        <p:txBody>
          <a:bodyPr wrap="square" rtlCol="0">
            <a:spAutoFit/>
          </a:bodyPr>
          <a:lstStyle/>
          <a:p>
            <a:pPr algn="ctr"/>
            <a:r>
              <a:rPr lang="en-GB" sz="1500" b="1" dirty="0">
                <a:latin typeface="Arial" panose="020B0604020202020204" pitchFamily="34" charset="0"/>
                <a:cs typeface="Arial" panose="020B0604020202020204" pitchFamily="34" charset="0"/>
              </a:rPr>
              <a:t>Landing gear axle</a:t>
            </a:r>
          </a:p>
        </p:txBody>
      </p:sp>
    </p:spTree>
    <p:extLst>
      <p:ext uri="{BB962C8B-B14F-4D97-AF65-F5344CB8AC3E}">
        <p14:creationId xmlns:p14="http://schemas.microsoft.com/office/powerpoint/2010/main" val="1885696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Content Placeholder 2"/>
          <p:cNvSpPr>
            <a:spLocks noGrp="1"/>
          </p:cNvSpPr>
          <p:nvPr>
            <p:ph idx="1"/>
          </p:nvPr>
        </p:nvSpPr>
        <p:spPr>
          <a:xfrm>
            <a:off x="581192" y="2180496"/>
            <a:ext cx="5834225" cy="3678303"/>
          </a:xfrm>
        </p:spPr>
        <p:txBody>
          <a:bodyPr/>
          <a:lstStyle/>
          <a:p>
            <a:r>
              <a:rPr lang="en-GB" dirty="0"/>
              <a:t>Torsion diagram along the length of the beam;</a:t>
            </a:r>
          </a:p>
          <a:p>
            <a:r>
              <a:rPr lang="en-GB" dirty="0"/>
              <a:t>Remember that we assume counter-clockwise torsion as positive.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17</a:t>
            </a:fld>
            <a:endParaRPr lang="en-US" dirty="0"/>
          </a:p>
        </p:txBody>
      </p:sp>
      <p:sp>
        <p:nvSpPr>
          <p:cNvPr id="5" name="Rectangle 4"/>
          <p:cNvSpPr/>
          <p:nvPr/>
        </p:nvSpPr>
        <p:spPr>
          <a:xfrm>
            <a:off x="6858000" y="2628900"/>
            <a:ext cx="4238457" cy="814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6" name="Rectangle 5"/>
          <p:cNvSpPr/>
          <p:nvPr/>
        </p:nvSpPr>
        <p:spPr>
          <a:xfrm>
            <a:off x="6858001" y="2714625"/>
            <a:ext cx="4238456" cy="66198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7" name="Rectangle 6"/>
          <p:cNvSpPr/>
          <p:nvPr/>
        </p:nvSpPr>
        <p:spPr>
          <a:xfrm>
            <a:off x="11096457" y="2276475"/>
            <a:ext cx="238293" cy="147637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clamped</a:t>
            </a:r>
          </a:p>
        </p:txBody>
      </p:sp>
      <p:sp>
        <p:nvSpPr>
          <p:cNvPr id="8" name="Rectangle 7"/>
          <p:cNvSpPr/>
          <p:nvPr/>
        </p:nvSpPr>
        <p:spPr>
          <a:xfrm>
            <a:off x="6619707" y="2266950"/>
            <a:ext cx="238293" cy="147637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clamped</a:t>
            </a:r>
          </a:p>
        </p:txBody>
      </p:sp>
      <p:sp>
        <p:nvSpPr>
          <p:cNvPr id="9" name="Freeform 8"/>
          <p:cNvSpPr/>
          <p:nvPr/>
        </p:nvSpPr>
        <p:spPr>
          <a:xfrm>
            <a:off x="8727530" y="2357390"/>
            <a:ext cx="930275" cy="1376457"/>
          </a:xfrm>
          <a:custGeom>
            <a:avLst/>
            <a:gdLst>
              <a:gd name="connsiteX0" fmla="*/ 19050 w 735511"/>
              <a:gd name="connsiteY0" fmla="*/ 1365053 h 1770704"/>
              <a:gd name="connsiteX1" fmla="*/ 142875 w 735511"/>
              <a:gd name="connsiteY1" fmla="*/ 1755578 h 1770704"/>
              <a:gd name="connsiteX2" fmla="*/ 619125 w 735511"/>
              <a:gd name="connsiteY2" fmla="*/ 1631753 h 1770704"/>
              <a:gd name="connsiteX3" fmla="*/ 704850 w 735511"/>
              <a:gd name="connsiteY3" fmla="*/ 1088828 h 1770704"/>
              <a:gd name="connsiteX4" fmla="*/ 685800 w 735511"/>
              <a:gd name="connsiteY4" fmla="*/ 212528 h 1770704"/>
              <a:gd name="connsiteX5" fmla="*/ 152400 w 735511"/>
              <a:gd name="connsiteY5" fmla="*/ 2978 h 1770704"/>
              <a:gd name="connsiteX6" fmla="*/ 0 w 735511"/>
              <a:gd name="connsiteY6" fmla="*/ 307778 h 177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511" h="1770704">
                <a:moveTo>
                  <a:pt x="19050" y="1365053"/>
                </a:moveTo>
                <a:cubicBezTo>
                  <a:pt x="30956" y="1538090"/>
                  <a:pt x="42863" y="1711128"/>
                  <a:pt x="142875" y="1755578"/>
                </a:cubicBezTo>
                <a:cubicBezTo>
                  <a:pt x="242887" y="1800028"/>
                  <a:pt x="525463" y="1742878"/>
                  <a:pt x="619125" y="1631753"/>
                </a:cubicBezTo>
                <a:cubicBezTo>
                  <a:pt x="712787" y="1520628"/>
                  <a:pt x="693738" y="1325365"/>
                  <a:pt x="704850" y="1088828"/>
                </a:cubicBezTo>
                <a:cubicBezTo>
                  <a:pt x="715963" y="852290"/>
                  <a:pt x="777875" y="393503"/>
                  <a:pt x="685800" y="212528"/>
                </a:cubicBezTo>
                <a:cubicBezTo>
                  <a:pt x="593725" y="31553"/>
                  <a:pt x="266700" y="-12897"/>
                  <a:pt x="152400" y="2978"/>
                </a:cubicBezTo>
                <a:cubicBezTo>
                  <a:pt x="38100" y="18853"/>
                  <a:pt x="19050" y="163315"/>
                  <a:pt x="0" y="307778"/>
                </a:cubicBezTo>
              </a:path>
            </a:pathLst>
          </a:custGeom>
          <a:noFill/>
          <a:ln>
            <a:solidFill>
              <a:srgbClr val="FF0000"/>
            </a:solidFill>
            <a:headEnd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a:off x="10229850" y="2628900"/>
            <a:ext cx="0" cy="814388"/>
          </a:xfrm>
          <a:prstGeom prst="straightConnector1">
            <a:avLst/>
          </a:prstGeom>
          <a:ln>
            <a:solidFill>
              <a:srgbClr val="00B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203192" y="2851248"/>
            <a:ext cx="1038225" cy="307777"/>
          </a:xfrm>
          <a:prstGeom prst="rect">
            <a:avLst/>
          </a:prstGeom>
          <a:noFill/>
        </p:spPr>
        <p:txBody>
          <a:bodyPr wrap="square" rtlCol="0">
            <a:spAutoFit/>
          </a:bodyPr>
          <a:lstStyle/>
          <a:p>
            <a:r>
              <a:rPr lang="en-GB" sz="1400" dirty="0">
                <a:solidFill>
                  <a:srgbClr val="00B050"/>
                </a:solidFill>
                <a:latin typeface="Arial" panose="020B0604020202020204" pitchFamily="34" charset="0"/>
                <a:cs typeface="Arial" panose="020B0604020202020204" pitchFamily="34" charset="0"/>
              </a:rPr>
              <a:t>200 mm</a:t>
            </a:r>
          </a:p>
        </p:txBody>
      </p:sp>
      <p:cxnSp>
        <p:nvCxnSpPr>
          <p:cNvPr id="12" name="Straight Arrow Connector 11"/>
          <p:cNvCxnSpPr/>
          <p:nvPr/>
        </p:nvCxnSpPr>
        <p:spPr>
          <a:xfrm flipV="1">
            <a:off x="6738853" y="5095875"/>
            <a:ext cx="4430084" cy="0"/>
          </a:xfrm>
          <a:prstGeom prst="straightConnector1">
            <a:avLst/>
          </a:prstGeom>
          <a:ln>
            <a:solidFill>
              <a:srgbClr val="0070C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800017" y="2264717"/>
            <a:ext cx="1320170" cy="307777"/>
          </a:xfrm>
          <a:prstGeom prst="rect">
            <a:avLst/>
          </a:prstGeom>
          <a:noFill/>
        </p:spPr>
        <p:txBody>
          <a:bodyPr wrap="square" rtlCol="0">
            <a:spAutoFit/>
          </a:bodyPr>
          <a:lstStyle/>
          <a:p>
            <a:r>
              <a:rPr lang="en-GB" sz="1400" dirty="0">
                <a:solidFill>
                  <a:srgbClr val="FF0000"/>
                </a:solidFill>
                <a:latin typeface="Arial" panose="020B0604020202020204" pitchFamily="34" charset="0"/>
                <a:cs typeface="Arial" panose="020B0604020202020204" pitchFamily="34" charset="0"/>
              </a:rPr>
              <a:t>30kNm </a:t>
            </a:r>
          </a:p>
        </p:txBody>
      </p:sp>
      <p:cxnSp>
        <p:nvCxnSpPr>
          <p:cNvPr id="15" name="Straight Arrow Connector 14"/>
          <p:cNvCxnSpPr/>
          <p:nvPr/>
        </p:nvCxnSpPr>
        <p:spPr>
          <a:xfrm flipH="1" flipV="1">
            <a:off x="6855867" y="3850434"/>
            <a:ext cx="0" cy="2160000"/>
          </a:xfrm>
          <a:prstGeom prst="straightConnector1">
            <a:avLst/>
          </a:prstGeom>
          <a:ln>
            <a:solidFill>
              <a:srgbClr val="0070C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508750" y="3762232"/>
            <a:ext cx="1004803" cy="369332"/>
          </a:xfrm>
          <a:prstGeom prst="rect">
            <a:avLst/>
          </a:prstGeom>
          <a:noFill/>
        </p:spPr>
        <p:txBody>
          <a:bodyPr wrap="square" rtlCol="0">
            <a:spAutoFit/>
          </a:bodyPr>
          <a:lstStyle/>
          <a:p>
            <a:r>
              <a:rPr lang="en-GB" dirty="0"/>
              <a:t>T</a:t>
            </a:r>
          </a:p>
        </p:txBody>
      </p:sp>
      <p:sp>
        <p:nvSpPr>
          <p:cNvPr id="19" name="TextBox 18"/>
          <p:cNvSpPr txBox="1"/>
          <p:nvPr/>
        </p:nvSpPr>
        <p:spPr>
          <a:xfrm>
            <a:off x="11200687" y="4911209"/>
            <a:ext cx="1004803" cy="369332"/>
          </a:xfrm>
          <a:prstGeom prst="rect">
            <a:avLst/>
          </a:prstGeom>
          <a:noFill/>
        </p:spPr>
        <p:txBody>
          <a:bodyPr wrap="square" rtlCol="0">
            <a:spAutoFit/>
          </a:bodyPr>
          <a:lstStyle/>
          <a:p>
            <a:r>
              <a:rPr lang="en-GB" dirty="0"/>
              <a:t>z</a:t>
            </a:r>
          </a:p>
        </p:txBody>
      </p:sp>
      <p:sp>
        <p:nvSpPr>
          <p:cNvPr id="13" name="Rectangle 12"/>
          <p:cNvSpPr/>
          <p:nvPr/>
        </p:nvSpPr>
        <p:spPr>
          <a:xfrm>
            <a:off x="6855867" y="5099325"/>
            <a:ext cx="2069350" cy="608022"/>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-15kNm</a:t>
            </a:r>
          </a:p>
        </p:txBody>
      </p:sp>
      <p:sp>
        <p:nvSpPr>
          <p:cNvPr id="20" name="Rectangle 19"/>
          <p:cNvSpPr/>
          <p:nvPr/>
        </p:nvSpPr>
        <p:spPr>
          <a:xfrm>
            <a:off x="8925217" y="4472327"/>
            <a:ext cx="2077043" cy="608022"/>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+15kNm</a:t>
            </a:r>
          </a:p>
        </p:txBody>
      </p:sp>
    </p:spTree>
    <p:extLst>
      <p:ext uri="{BB962C8B-B14F-4D97-AF65-F5344CB8AC3E}">
        <p14:creationId xmlns:p14="http://schemas.microsoft.com/office/powerpoint/2010/main" val="164613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1)">
                                      <p:cBhvr>
                                        <p:cTn id="3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3"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5" name="Picture 4"/>
          <p:cNvPicPr>
            <a:picLocks noChangeAspect="1"/>
          </p:cNvPicPr>
          <p:nvPr/>
        </p:nvPicPr>
        <p:blipFill>
          <a:blip r:embed="rId4"/>
          <a:stretch>
            <a:fillRect/>
          </a:stretch>
        </p:blipFill>
        <p:spPr>
          <a:xfrm>
            <a:off x="403599" y="1923182"/>
            <a:ext cx="1615860" cy="701920"/>
          </a:xfrm>
          <a:prstGeom prst="rect">
            <a:avLst/>
          </a:prstGeom>
          <a:ln>
            <a:solidFill>
              <a:schemeClr val="accent1">
                <a:shade val="50000"/>
              </a:schemeClr>
            </a:solidFill>
          </a:ln>
        </p:spPr>
      </p:pic>
      <p:sp>
        <p:nvSpPr>
          <p:cNvPr id="6" name="Rectangle 5"/>
          <p:cNvSpPr/>
          <p:nvPr/>
        </p:nvSpPr>
        <p:spPr>
          <a:xfrm>
            <a:off x="6737350" y="2273300"/>
            <a:ext cx="4238457" cy="814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7" name="Rectangle 6"/>
          <p:cNvSpPr/>
          <p:nvPr/>
        </p:nvSpPr>
        <p:spPr>
          <a:xfrm>
            <a:off x="6737351" y="2359025"/>
            <a:ext cx="4238456" cy="66198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8" name="Rectangle 7"/>
          <p:cNvSpPr/>
          <p:nvPr/>
        </p:nvSpPr>
        <p:spPr>
          <a:xfrm>
            <a:off x="10975807" y="1920875"/>
            <a:ext cx="238293" cy="147637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clamped</a:t>
            </a:r>
          </a:p>
        </p:txBody>
      </p:sp>
      <p:sp>
        <p:nvSpPr>
          <p:cNvPr id="9" name="Rectangle 8"/>
          <p:cNvSpPr/>
          <p:nvPr/>
        </p:nvSpPr>
        <p:spPr>
          <a:xfrm>
            <a:off x="6499057" y="1911350"/>
            <a:ext cx="238293" cy="147637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clamped</a:t>
            </a:r>
          </a:p>
        </p:txBody>
      </p:sp>
      <p:sp>
        <p:nvSpPr>
          <p:cNvPr id="10" name="Freeform 9"/>
          <p:cNvSpPr/>
          <p:nvPr/>
        </p:nvSpPr>
        <p:spPr>
          <a:xfrm>
            <a:off x="8606880" y="2001790"/>
            <a:ext cx="930275" cy="1376457"/>
          </a:xfrm>
          <a:custGeom>
            <a:avLst/>
            <a:gdLst>
              <a:gd name="connsiteX0" fmla="*/ 19050 w 735511"/>
              <a:gd name="connsiteY0" fmla="*/ 1365053 h 1770704"/>
              <a:gd name="connsiteX1" fmla="*/ 142875 w 735511"/>
              <a:gd name="connsiteY1" fmla="*/ 1755578 h 1770704"/>
              <a:gd name="connsiteX2" fmla="*/ 619125 w 735511"/>
              <a:gd name="connsiteY2" fmla="*/ 1631753 h 1770704"/>
              <a:gd name="connsiteX3" fmla="*/ 704850 w 735511"/>
              <a:gd name="connsiteY3" fmla="*/ 1088828 h 1770704"/>
              <a:gd name="connsiteX4" fmla="*/ 685800 w 735511"/>
              <a:gd name="connsiteY4" fmla="*/ 212528 h 1770704"/>
              <a:gd name="connsiteX5" fmla="*/ 152400 w 735511"/>
              <a:gd name="connsiteY5" fmla="*/ 2978 h 1770704"/>
              <a:gd name="connsiteX6" fmla="*/ 0 w 735511"/>
              <a:gd name="connsiteY6" fmla="*/ 307778 h 177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511" h="1770704">
                <a:moveTo>
                  <a:pt x="19050" y="1365053"/>
                </a:moveTo>
                <a:cubicBezTo>
                  <a:pt x="30956" y="1538090"/>
                  <a:pt x="42863" y="1711128"/>
                  <a:pt x="142875" y="1755578"/>
                </a:cubicBezTo>
                <a:cubicBezTo>
                  <a:pt x="242887" y="1800028"/>
                  <a:pt x="525463" y="1742878"/>
                  <a:pt x="619125" y="1631753"/>
                </a:cubicBezTo>
                <a:cubicBezTo>
                  <a:pt x="712787" y="1520628"/>
                  <a:pt x="693738" y="1325365"/>
                  <a:pt x="704850" y="1088828"/>
                </a:cubicBezTo>
                <a:cubicBezTo>
                  <a:pt x="715963" y="852290"/>
                  <a:pt x="777875" y="393503"/>
                  <a:pt x="685800" y="212528"/>
                </a:cubicBezTo>
                <a:cubicBezTo>
                  <a:pt x="593725" y="31553"/>
                  <a:pt x="266700" y="-12897"/>
                  <a:pt x="152400" y="2978"/>
                </a:cubicBezTo>
                <a:cubicBezTo>
                  <a:pt x="38100" y="18853"/>
                  <a:pt x="19050" y="163315"/>
                  <a:pt x="0" y="307778"/>
                </a:cubicBezTo>
              </a:path>
            </a:pathLst>
          </a:custGeom>
          <a:noFill/>
          <a:ln>
            <a:solidFill>
              <a:srgbClr val="FF0000"/>
            </a:solidFill>
            <a:headEnd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a:off x="10109200" y="2273300"/>
            <a:ext cx="0" cy="814388"/>
          </a:xfrm>
          <a:prstGeom prst="straightConnector1">
            <a:avLst/>
          </a:prstGeom>
          <a:ln>
            <a:solidFill>
              <a:srgbClr val="00B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082542" y="2495648"/>
            <a:ext cx="1038225" cy="307777"/>
          </a:xfrm>
          <a:prstGeom prst="rect">
            <a:avLst/>
          </a:prstGeom>
          <a:noFill/>
        </p:spPr>
        <p:txBody>
          <a:bodyPr wrap="square" rtlCol="0">
            <a:spAutoFit/>
          </a:bodyPr>
          <a:lstStyle/>
          <a:p>
            <a:r>
              <a:rPr lang="en-GB" sz="1400" dirty="0">
                <a:solidFill>
                  <a:srgbClr val="00B050"/>
                </a:solidFill>
                <a:latin typeface="Arial" panose="020B0604020202020204" pitchFamily="34" charset="0"/>
                <a:cs typeface="Arial" panose="020B0604020202020204" pitchFamily="34" charset="0"/>
              </a:rPr>
              <a:t>200 mm</a:t>
            </a:r>
          </a:p>
        </p:txBody>
      </p:sp>
      <p:cxnSp>
        <p:nvCxnSpPr>
          <p:cNvPr id="13" name="Straight Arrow Connector 12"/>
          <p:cNvCxnSpPr/>
          <p:nvPr/>
        </p:nvCxnSpPr>
        <p:spPr>
          <a:xfrm flipV="1">
            <a:off x="6737350" y="3502025"/>
            <a:ext cx="4238457" cy="19050"/>
          </a:xfrm>
          <a:prstGeom prst="straightConnector1">
            <a:avLst/>
          </a:prstGeom>
          <a:ln>
            <a:solidFill>
              <a:srgbClr val="0070C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480425" y="3548161"/>
            <a:ext cx="1038225" cy="307777"/>
          </a:xfrm>
          <a:prstGeom prst="rect">
            <a:avLst/>
          </a:prstGeom>
          <a:noFill/>
          <a:ln>
            <a:noFill/>
          </a:ln>
        </p:spPr>
        <p:txBody>
          <a:bodyPr wrap="square" rtlCol="0">
            <a:spAutoFit/>
          </a:bodyPr>
          <a:lstStyle/>
          <a:p>
            <a:r>
              <a:rPr lang="en-GB" sz="1400" dirty="0">
                <a:solidFill>
                  <a:srgbClr val="0070C0"/>
                </a:solidFill>
                <a:latin typeface="Arial" panose="020B0604020202020204" pitchFamily="34" charset="0"/>
                <a:cs typeface="Arial" panose="020B0604020202020204" pitchFamily="34" charset="0"/>
              </a:rPr>
              <a:t>2000 mm</a:t>
            </a:r>
          </a:p>
        </p:txBody>
      </p:sp>
      <p:sp>
        <p:nvSpPr>
          <p:cNvPr id="15" name="TextBox 14"/>
          <p:cNvSpPr txBox="1"/>
          <p:nvPr/>
        </p:nvSpPr>
        <p:spPr>
          <a:xfrm>
            <a:off x="7679367" y="1909117"/>
            <a:ext cx="1320170" cy="307777"/>
          </a:xfrm>
          <a:prstGeom prst="rect">
            <a:avLst/>
          </a:prstGeom>
          <a:noFill/>
        </p:spPr>
        <p:txBody>
          <a:bodyPr wrap="square" rtlCol="0">
            <a:spAutoFit/>
          </a:bodyPr>
          <a:lstStyle/>
          <a:p>
            <a:r>
              <a:rPr lang="en-GB" sz="1400" dirty="0">
                <a:solidFill>
                  <a:srgbClr val="FF0000"/>
                </a:solidFill>
                <a:latin typeface="Arial" panose="020B0604020202020204" pitchFamily="34" charset="0"/>
                <a:cs typeface="Arial" panose="020B0604020202020204" pitchFamily="34" charset="0"/>
              </a:rPr>
              <a:t>30kNm </a:t>
            </a:r>
          </a:p>
        </p:txBody>
      </p:sp>
      <p:sp>
        <p:nvSpPr>
          <p:cNvPr id="16" name="Freeform 15"/>
          <p:cNvSpPr/>
          <p:nvPr/>
        </p:nvSpPr>
        <p:spPr>
          <a:xfrm flipH="1">
            <a:off x="6145841" y="1909117"/>
            <a:ext cx="796381" cy="1376457"/>
          </a:xfrm>
          <a:custGeom>
            <a:avLst/>
            <a:gdLst>
              <a:gd name="connsiteX0" fmla="*/ 19050 w 735511"/>
              <a:gd name="connsiteY0" fmla="*/ 1365053 h 1770704"/>
              <a:gd name="connsiteX1" fmla="*/ 142875 w 735511"/>
              <a:gd name="connsiteY1" fmla="*/ 1755578 h 1770704"/>
              <a:gd name="connsiteX2" fmla="*/ 619125 w 735511"/>
              <a:gd name="connsiteY2" fmla="*/ 1631753 h 1770704"/>
              <a:gd name="connsiteX3" fmla="*/ 704850 w 735511"/>
              <a:gd name="connsiteY3" fmla="*/ 1088828 h 1770704"/>
              <a:gd name="connsiteX4" fmla="*/ 685800 w 735511"/>
              <a:gd name="connsiteY4" fmla="*/ 212528 h 1770704"/>
              <a:gd name="connsiteX5" fmla="*/ 152400 w 735511"/>
              <a:gd name="connsiteY5" fmla="*/ 2978 h 1770704"/>
              <a:gd name="connsiteX6" fmla="*/ 0 w 735511"/>
              <a:gd name="connsiteY6" fmla="*/ 307778 h 177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511" h="1770704">
                <a:moveTo>
                  <a:pt x="19050" y="1365053"/>
                </a:moveTo>
                <a:cubicBezTo>
                  <a:pt x="30956" y="1538090"/>
                  <a:pt x="42863" y="1711128"/>
                  <a:pt x="142875" y="1755578"/>
                </a:cubicBezTo>
                <a:cubicBezTo>
                  <a:pt x="242887" y="1800028"/>
                  <a:pt x="525463" y="1742878"/>
                  <a:pt x="619125" y="1631753"/>
                </a:cubicBezTo>
                <a:cubicBezTo>
                  <a:pt x="712787" y="1520628"/>
                  <a:pt x="693738" y="1325365"/>
                  <a:pt x="704850" y="1088828"/>
                </a:cubicBezTo>
                <a:cubicBezTo>
                  <a:pt x="715963" y="852290"/>
                  <a:pt x="777875" y="393503"/>
                  <a:pt x="685800" y="212528"/>
                </a:cubicBezTo>
                <a:cubicBezTo>
                  <a:pt x="593725" y="31553"/>
                  <a:pt x="266700" y="-12897"/>
                  <a:pt x="152400" y="2978"/>
                </a:cubicBezTo>
                <a:cubicBezTo>
                  <a:pt x="38100" y="18853"/>
                  <a:pt x="19050" y="163315"/>
                  <a:pt x="0" y="307778"/>
                </a:cubicBezTo>
              </a:path>
            </a:pathLst>
          </a:custGeom>
          <a:noFill/>
          <a:ln>
            <a:solidFill>
              <a:schemeClr val="accent3">
                <a:lumMod val="50000"/>
              </a:schemeClr>
            </a:solidFill>
            <a:headEnd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flipH="1">
            <a:off x="10769370" y="1992265"/>
            <a:ext cx="796381" cy="1376457"/>
          </a:xfrm>
          <a:custGeom>
            <a:avLst/>
            <a:gdLst>
              <a:gd name="connsiteX0" fmla="*/ 19050 w 735511"/>
              <a:gd name="connsiteY0" fmla="*/ 1365053 h 1770704"/>
              <a:gd name="connsiteX1" fmla="*/ 142875 w 735511"/>
              <a:gd name="connsiteY1" fmla="*/ 1755578 h 1770704"/>
              <a:gd name="connsiteX2" fmla="*/ 619125 w 735511"/>
              <a:gd name="connsiteY2" fmla="*/ 1631753 h 1770704"/>
              <a:gd name="connsiteX3" fmla="*/ 704850 w 735511"/>
              <a:gd name="connsiteY3" fmla="*/ 1088828 h 1770704"/>
              <a:gd name="connsiteX4" fmla="*/ 685800 w 735511"/>
              <a:gd name="connsiteY4" fmla="*/ 212528 h 1770704"/>
              <a:gd name="connsiteX5" fmla="*/ 152400 w 735511"/>
              <a:gd name="connsiteY5" fmla="*/ 2978 h 1770704"/>
              <a:gd name="connsiteX6" fmla="*/ 0 w 735511"/>
              <a:gd name="connsiteY6" fmla="*/ 307778 h 177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511" h="1770704">
                <a:moveTo>
                  <a:pt x="19050" y="1365053"/>
                </a:moveTo>
                <a:cubicBezTo>
                  <a:pt x="30956" y="1538090"/>
                  <a:pt x="42863" y="1711128"/>
                  <a:pt x="142875" y="1755578"/>
                </a:cubicBezTo>
                <a:cubicBezTo>
                  <a:pt x="242887" y="1800028"/>
                  <a:pt x="525463" y="1742878"/>
                  <a:pt x="619125" y="1631753"/>
                </a:cubicBezTo>
                <a:cubicBezTo>
                  <a:pt x="712787" y="1520628"/>
                  <a:pt x="693738" y="1325365"/>
                  <a:pt x="704850" y="1088828"/>
                </a:cubicBezTo>
                <a:cubicBezTo>
                  <a:pt x="715963" y="852290"/>
                  <a:pt x="777875" y="393503"/>
                  <a:pt x="685800" y="212528"/>
                </a:cubicBezTo>
                <a:cubicBezTo>
                  <a:pt x="593725" y="31553"/>
                  <a:pt x="266700" y="-12897"/>
                  <a:pt x="152400" y="2978"/>
                </a:cubicBezTo>
                <a:cubicBezTo>
                  <a:pt x="38100" y="18853"/>
                  <a:pt x="19050" y="163315"/>
                  <a:pt x="0" y="307778"/>
                </a:cubicBezTo>
              </a:path>
            </a:pathLst>
          </a:custGeom>
          <a:noFill/>
          <a:ln>
            <a:solidFill>
              <a:schemeClr val="accent3">
                <a:lumMod val="50000"/>
              </a:schemeClr>
            </a:solidFill>
            <a:headEnd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5458367" y="2487757"/>
            <a:ext cx="1320170" cy="307777"/>
          </a:xfrm>
          <a:prstGeom prst="rect">
            <a:avLst/>
          </a:prstGeom>
          <a:noFill/>
        </p:spPr>
        <p:txBody>
          <a:bodyPr wrap="square" rtlCol="0">
            <a:spAutoFit/>
          </a:bodyPr>
          <a:lstStyle/>
          <a:p>
            <a:r>
              <a:rPr lang="en-GB" sz="1400" dirty="0">
                <a:solidFill>
                  <a:schemeClr val="accent3">
                    <a:lumMod val="50000"/>
                  </a:schemeClr>
                </a:solidFill>
                <a:latin typeface="Arial" panose="020B0604020202020204" pitchFamily="34" charset="0"/>
                <a:cs typeface="Arial" panose="020B0604020202020204" pitchFamily="34" charset="0"/>
              </a:rPr>
              <a:t>15kNm </a:t>
            </a:r>
          </a:p>
        </p:txBody>
      </p:sp>
      <p:sp>
        <p:nvSpPr>
          <p:cNvPr id="19" name="TextBox 18"/>
          <p:cNvSpPr txBox="1"/>
          <p:nvPr/>
        </p:nvSpPr>
        <p:spPr>
          <a:xfrm>
            <a:off x="11199975" y="2502742"/>
            <a:ext cx="1320170" cy="307777"/>
          </a:xfrm>
          <a:prstGeom prst="rect">
            <a:avLst/>
          </a:prstGeom>
          <a:noFill/>
        </p:spPr>
        <p:txBody>
          <a:bodyPr wrap="square" rtlCol="0">
            <a:spAutoFit/>
          </a:bodyPr>
          <a:lstStyle/>
          <a:p>
            <a:r>
              <a:rPr lang="en-GB" sz="1400" dirty="0">
                <a:solidFill>
                  <a:schemeClr val="accent3">
                    <a:lumMod val="50000"/>
                  </a:schemeClr>
                </a:solidFill>
                <a:latin typeface="Arial" panose="020B0604020202020204" pitchFamily="34" charset="0"/>
                <a:cs typeface="Arial" panose="020B0604020202020204" pitchFamily="34" charset="0"/>
              </a:rPr>
              <a:t>15kNm </a:t>
            </a:r>
          </a:p>
        </p:txBody>
      </p:sp>
      <p:graphicFrame>
        <p:nvGraphicFramePr>
          <p:cNvPr id="20" name="Object 19"/>
          <p:cNvGraphicFramePr>
            <a:graphicFrameLocks noChangeAspect="1"/>
          </p:cNvGraphicFramePr>
          <p:nvPr>
            <p:extLst>
              <p:ext uri="{D42A27DB-BD31-4B8C-83A1-F6EECF244321}">
                <p14:modId xmlns:p14="http://schemas.microsoft.com/office/powerpoint/2010/main" val="1265713618"/>
              </p:ext>
            </p:extLst>
          </p:nvPr>
        </p:nvGraphicFramePr>
        <p:xfrm>
          <a:off x="2639688" y="1839205"/>
          <a:ext cx="1232323" cy="869875"/>
        </p:xfrm>
        <a:graphic>
          <a:graphicData uri="http://schemas.openxmlformats.org/presentationml/2006/ole">
            <mc:AlternateContent xmlns:mc="http://schemas.openxmlformats.org/markup-compatibility/2006">
              <mc:Choice xmlns:v="urn:schemas-microsoft-com:vml" Requires="v">
                <p:oleObj spid="_x0000_s23601" name="Equation" r:id="rId5" imgW="647640" imgH="457200" progId="Equation.3">
                  <p:embed/>
                </p:oleObj>
              </mc:Choice>
              <mc:Fallback>
                <p:oleObj name="Equation" r:id="rId5" imgW="647640" imgH="457200" progId="Equation.3">
                  <p:embed/>
                  <p:pic>
                    <p:nvPicPr>
                      <p:cNvPr id="0" name=""/>
                      <p:cNvPicPr/>
                      <p:nvPr/>
                    </p:nvPicPr>
                    <p:blipFill>
                      <a:blip r:embed="rId6"/>
                      <a:stretch>
                        <a:fillRect/>
                      </a:stretch>
                    </p:blipFill>
                    <p:spPr>
                      <a:xfrm>
                        <a:off x="2639688" y="1839205"/>
                        <a:ext cx="1232323" cy="869875"/>
                      </a:xfrm>
                      <a:prstGeom prst="rect">
                        <a:avLst/>
                      </a:prstGeom>
                      <a:ln>
                        <a:solidFill>
                          <a:schemeClr val="accent1">
                            <a:shade val="50000"/>
                          </a:schemeClr>
                        </a:solidFill>
                      </a:ln>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017182086"/>
              </p:ext>
            </p:extLst>
          </p:nvPr>
        </p:nvGraphicFramePr>
        <p:xfrm>
          <a:off x="4430930" y="2080467"/>
          <a:ext cx="820738" cy="387350"/>
        </p:xfrm>
        <a:graphic>
          <a:graphicData uri="http://schemas.openxmlformats.org/presentationml/2006/ole">
            <mc:AlternateContent xmlns:mc="http://schemas.openxmlformats.org/markup-compatibility/2006">
              <mc:Choice xmlns:v="urn:schemas-microsoft-com:vml" Requires="v">
                <p:oleObj spid="_x0000_s23602" name="Equation" r:id="rId7" imgW="431640" imgH="203040" progId="Equation.3">
                  <p:embed/>
                </p:oleObj>
              </mc:Choice>
              <mc:Fallback>
                <p:oleObj name="Equation" r:id="rId7" imgW="431640" imgH="203040" progId="Equation.3">
                  <p:embed/>
                  <p:pic>
                    <p:nvPicPr>
                      <p:cNvPr id="20" name="Object 19"/>
                      <p:cNvPicPr/>
                      <p:nvPr/>
                    </p:nvPicPr>
                    <p:blipFill>
                      <a:blip r:embed="rId8"/>
                      <a:stretch>
                        <a:fillRect/>
                      </a:stretch>
                    </p:blipFill>
                    <p:spPr>
                      <a:xfrm>
                        <a:off x="4430930" y="2080467"/>
                        <a:ext cx="820738" cy="387350"/>
                      </a:xfrm>
                      <a:prstGeom prst="rect">
                        <a:avLst/>
                      </a:prstGeom>
                      <a:ln>
                        <a:solidFill>
                          <a:schemeClr val="accent1">
                            <a:shade val="50000"/>
                          </a:schemeClr>
                        </a:solidFill>
                      </a:ln>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091595189"/>
              </p:ext>
            </p:extLst>
          </p:nvPr>
        </p:nvGraphicFramePr>
        <p:xfrm>
          <a:off x="2398713" y="2938463"/>
          <a:ext cx="1716087" cy="871537"/>
        </p:xfrm>
        <a:graphic>
          <a:graphicData uri="http://schemas.openxmlformats.org/presentationml/2006/ole">
            <mc:AlternateContent xmlns:mc="http://schemas.openxmlformats.org/markup-compatibility/2006">
              <mc:Choice xmlns:v="urn:schemas-microsoft-com:vml" Requires="v">
                <p:oleObj spid="_x0000_s23603" name="Equation" r:id="rId9" imgW="901440" imgH="457200" progId="Equation.3">
                  <p:embed/>
                </p:oleObj>
              </mc:Choice>
              <mc:Fallback>
                <p:oleObj name="Equation" r:id="rId9" imgW="901440" imgH="457200" progId="Equation.3">
                  <p:embed/>
                  <p:pic>
                    <p:nvPicPr>
                      <p:cNvPr id="21" name="Object 20"/>
                      <p:cNvPicPr/>
                      <p:nvPr/>
                    </p:nvPicPr>
                    <p:blipFill>
                      <a:blip r:embed="rId10"/>
                      <a:stretch>
                        <a:fillRect/>
                      </a:stretch>
                    </p:blipFill>
                    <p:spPr>
                      <a:xfrm>
                        <a:off x="2398713" y="2938463"/>
                        <a:ext cx="1716087" cy="871537"/>
                      </a:xfrm>
                      <a:prstGeom prst="rect">
                        <a:avLst/>
                      </a:prstGeom>
                      <a:ln>
                        <a:solidFill>
                          <a:schemeClr val="accent1">
                            <a:shade val="50000"/>
                          </a:schemeClr>
                        </a:solidFill>
                      </a:ln>
                    </p:spPr>
                  </p:pic>
                </p:oleObj>
              </mc:Fallback>
            </mc:AlternateContent>
          </a:graphicData>
        </a:graphic>
      </p:graphicFrame>
      <p:pic>
        <p:nvPicPr>
          <p:cNvPr id="24" name="Picture 23"/>
          <p:cNvPicPr>
            <a:picLocks noChangeAspect="1"/>
          </p:cNvPicPr>
          <p:nvPr/>
        </p:nvPicPr>
        <p:blipFill>
          <a:blip r:embed="rId11"/>
          <a:stretch>
            <a:fillRect/>
          </a:stretch>
        </p:blipFill>
        <p:spPr>
          <a:xfrm>
            <a:off x="974897" y="4046719"/>
            <a:ext cx="4561905" cy="1009524"/>
          </a:xfrm>
          <a:prstGeom prst="rect">
            <a:avLst/>
          </a:prstGeom>
          <a:ln>
            <a:solidFill>
              <a:schemeClr val="accent1">
                <a:shade val="50000"/>
              </a:schemeClr>
            </a:solidFill>
          </a:ln>
        </p:spPr>
      </p:pic>
      <p:cxnSp>
        <p:nvCxnSpPr>
          <p:cNvPr id="26" name="Straight Arrow Connector 25"/>
          <p:cNvCxnSpPr>
            <a:stCxn id="20" idx="2"/>
            <a:endCxn id="22" idx="0"/>
          </p:cNvCxnSpPr>
          <p:nvPr/>
        </p:nvCxnSpPr>
        <p:spPr>
          <a:xfrm>
            <a:off x="3255849" y="2709080"/>
            <a:ext cx="907" cy="229383"/>
          </a:xfrm>
          <a:prstGeom prst="straightConnector1">
            <a:avLst/>
          </a:prstGeom>
          <a:ln>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2"/>
            <a:endCxn id="24" idx="0"/>
          </p:cNvCxnSpPr>
          <p:nvPr/>
        </p:nvCxnSpPr>
        <p:spPr>
          <a:xfrm flipH="1">
            <a:off x="3255850" y="3810000"/>
            <a:ext cx="906" cy="236719"/>
          </a:xfrm>
          <a:prstGeom prst="straightConnector1">
            <a:avLst/>
          </a:prstGeom>
          <a:ln>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 idx="2"/>
            <a:endCxn id="22" idx="0"/>
          </p:cNvCxnSpPr>
          <p:nvPr/>
        </p:nvCxnSpPr>
        <p:spPr>
          <a:xfrm>
            <a:off x="1211529" y="2625102"/>
            <a:ext cx="2045227" cy="313361"/>
          </a:xfrm>
          <a:prstGeom prst="straightConnector1">
            <a:avLst/>
          </a:prstGeom>
          <a:ln>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1" idx="2"/>
            <a:endCxn id="22" idx="0"/>
          </p:cNvCxnSpPr>
          <p:nvPr/>
        </p:nvCxnSpPr>
        <p:spPr>
          <a:xfrm flipH="1">
            <a:off x="3256756" y="2467817"/>
            <a:ext cx="1584543" cy="470646"/>
          </a:xfrm>
          <a:prstGeom prst="straightConnector1">
            <a:avLst/>
          </a:prstGeom>
          <a:ln>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12"/>
          <a:stretch>
            <a:fillRect/>
          </a:stretch>
        </p:blipFill>
        <p:spPr>
          <a:xfrm>
            <a:off x="6640343" y="4041403"/>
            <a:ext cx="2178135" cy="898300"/>
          </a:xfrm>
          <a:prstGeom prst="rect">
            <a:avLst/>
          </a:prstGeom>
          <a:ln>
            <a:solidFill>
              <a:schemeClr val="accent6">
                <a:lumMod val="60000"/>
                <a:lumOff val="40000"/>
              </a:schemeClr>
            </a:solidFill>
          </a:ln>
        </p:spPr>
      </p:pic>
      <p:pic>
        <p:nvPicPr>
          <p:cNvPr id="38" name="Picture 37"/>
          <p:cNvPicPr>
            <a:picLocks noChangeAspect="1"/>
          </p:cNvPicPr>
          <p:nvPr/>
        </p:nvPicPr>
        <p:blipFill>
          <a:blip r:embed="rId13"/>
          <a:stretch>
            <a:fillRect/>
          </a:stretch>
        </p:blipFill>
        <p:spPr>
          <a:xfrm>
            <a:off x="9589600" y="4083734"/>
            <a:ext cx="2089766" cy="813639"/>
          </a:xfrm>
          <a:prstGeom prst="rect">
            <a:avLst/>
          </a:prstGeom>
          <a:ln>
            <a:solidFill>
              <a:schemeClr val="accent6">
                <a:lumMod val="60000"/>
                <a:lumOff val="40000"/>
              </a:schemeClr>
            </a:solidFill>
          </a:ln>
        </p:spPr>
      </p:pic>
      <p:pic>
        <p:nvPicPr>
          <p:cNvPr id="39" name="Picture 38"/>
          <p:cNvPicPr>
            <a:picLocks noChangeAspect="1"/>
          </p:cNvPicPr>
          <p:nvPr/>
        </p:nvPicPr>
        <p:blipFill>
          <a:blip r:embed="rId14"/>
          <a:stretch>
            <a:fillRect/>
          </a:stretch>
        </p:blipFill>
        <p:spPr>
          <a:xfrm>
            <a:off x="9139245" y="5100441"/>
            <a:ext cx="2990476" cy="904762"/>
          </a:xfrm>
          <a:prstGeom prst="rect">
            <a:avLst/>
          </a:prstGeom>
          <a:ln>
            <a:solidFill>
              <a:schemeClr val="accent6">
                <a:lumMod val="60000"/>
                <a:lumOff val="40000"/>
              </a:schemeClr>
            </a:solidFill>
          </a:ln>
        </p:spPr>
      </p:pic>
      <p:graphicFrame>
        <p:nvGraphicFramePr>
          <p:cNvPr id="40" name="Object 39"/>
          <p:cNvGraphicFramePr>
            <a:graphicFrameLocks noChangeAspect="1"/>
          </p:cNvGraphicFramePr>
          <p:nvPr>
            <p:extLst>
              <p:ext uri="{D42A27DB-BD31-4B8C-83A1-F6EECF244321}">
                <p14:modId xmlns:p14="http://schemas.microsoft.com/office/powerpoint/2010/main" val="2625380756"/>
              </p:ext>
            </p:extLst>
          </p:nvPr>
        </p:nvGraphicFramePr>
        <p:xfrm>
          <a:off x="4117398" y="5125896"/>
          <a:ext cx="4723441" cy="853853"/>
        </p:xfrm>
        <a:graphic>
          <a:graphicData uri="http://schemas.openxmlformats.org/presentationml/2006/ole">
            <mc:AlternateContent xmlns:mc="http://schemas.openxmlformats.org/markup-compatibility/2006">
              <mc:Choice xmlns:v="urn:schemas-microsoft-com:vml" Requires="v">
                <p:oleObj spid="_x0000_s23604" name="Equation" r:id="rId15" imgW="2603160" imgH="469800" progId="Equation.3">
                  <p:embed/>
                </p:oleObj>
              </mc:Choice>
              <mc:Fallback>
                <p:oleObj name="Equation" r:id="rId15" imgW="2603160" imgH="469800" progId="Equation.3">
                  <p:embed/>
                  <p:pic>
                    <p:nvPicPr>
                      <p:cNvPr id="22" name="Object 21"/>
                      <p:cNvPicPr/>
                      <p:nvPr/>
                    </p:nvPicPr>
                    <p:blipFill>
                      <a:blip r:embed="rId16"/>
                      <a:stretch>
                        <a:fillRect/>
                      </a:stretch>
                    </p:blipFill>
                    <p:spPr>
                      <a:xfrm>
                        <a:off x="4117398" y="5125896"/>
                        <a:ext cx="4723441" cy="853853"/>
                      </a:xfrm>
                      <a:prstGeom prst="rect">
                        <a:avLst/>
                      </a:prstGeom>
                      <a:ln>
                        <a:solidFill>
                          <a:schemeClr val="accent6">
                            <a:lumMod val="60000"/>
                            <a:lumOff val="40000"/>
                          </a:schemeClr>
                        </a:solidFill>
                      </a:ln>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2858257719"/>
              </p:ext>
            </p:extLst>
          </p:nvPr>
        </p:nvGraphicFramePr>
        <p:xfrm>
          <a:off x="589228" y="5342037"/>
          <a:ext cx="3219401" cy="421571"/>
        </p:xfrm>
        <a:graphic>
          <a:graphicData uri="http://schemas.openxmlformats.org/presentationml/2006/ole">
            <mc:AlternateContent xmlns:mc="http://schemas.openxmlformats.org/markup-compatibility/2006">
              <mc:Choice xmlns:v="urn:schemas-microsoft-com:vml" Requires="v">
                <p:oleObj spid="_x0000_s23605" name="Equation" r:id="rId17" imgW="1841400" imgH="241200" progId="Equation.3">
                  <p:embed/>
                </p:oleObj>
              </mc:Choice>
              <mc:Fallback>
                <p:oleObj name="Equation" r:id="rId17" imgW="1841400" imgH="241200" progId="Equation.3">
                  <p:embed/>
                  <p:pic>
                    <p:nvPicPr>
                      <p:cNvPr id="40" name="Object 39"/>
                      <p:cNvPicPr/>
                      <p:nvPr/>
                    </p:nvPicPr>
                    <p:blipFill>
                      <a:blip r:embed="rId18"/>
                      <a:stretch>
                        <a:fillRect/>
                      </a:stretch>
                    </p:blipFill>
                    <p:spPr>
                      <a:xfrm>
                        <a:off x="589228" y="5342037"/>
                        <a:ext cx="3219401" cy="421571"/>
                      </a:xfrm>
                      <a:prstGeom prst="rect">
                        <a:avLst/>
                      </a:prstGeom>
                      <a:ln>
                        <a:solidFill>
                          <a:schemeClr val="accent6">
                            <a:lumMod val="60000"/>
                            <a:lumOff val="40000"/>
                          </a:schemeClr>
                        </a:solidFill>
                      </a:ln>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3384234397"/>
              </p:ext>
            </p:extLst>
          </p:nvPr>
        </p:nvGraphicFramePr>
        <p:xfrm>
          <a:off x="1223963" y="6253163"/>
          <a:ext cx="1942986" cy="395847"/>
        </p:xfrm>
        <a:graphic>
          <a:graphicData uri="http://schemas.openxmlformats.org/presentationml/2006/ole">
            <mc:AlternateContent xmlns:mc="http://schemas.openxmlformats.org/markup-compatibility/2006">
              <mc:Choice xmlns:v="urn:schemas-microsoft-com:vml" Requires="v">
                <p:oleObj spid="_x0000_s23606" name="Equation" r:id="rId19" imgW="1117440" imgH="228600" progId="Equation.3">
                  <p:embed/>
                </p:oleObj>
              </mc:Choice>
              <mc:Fallback>
                <p:oleObj name="Equation" r:id="rId19" imgW="1117440" imgH="228600" progId="Equation.3">
                  <p:embed/>
                  <p:pic>
                    <p:nvPicPr>
                      <p:cNvPr id="41" name="Object 40"/>
                      <p:cNvPicPr/>
                      <p:nvPr/>
                    </p:nvPicPr>
                    <p:blipFill>
                      <a:blip r:embed="rId20"/>
                      <a:stretch>
                        <a:fillRect/>
                      </a:stretch>
                    </p:blipFill>
                    <p:spPr>
                      <a:xfrm>
                        <a:off x="1223963" y="6253163"/>
                        <a:ext cx="1942986" cy="395847"/>
                      </a:xfrm>
                      <a:prstGeom prst="rect">
                        <a:avLst/>
                      </a:prstGeom>
                      <a:ln>
                        <a:solidFill>
                          <a:schemeClr val="accent6">
                            <a:lumMod val="60000"/>
                            <a:lumOff val="40000"/>
                          </a:schemeClr>
                        </a:solidFill>
                      </a:ln>
                    </p:spPr>
                  </p:pic>
                </p:oleObj>
              </mc:Fallback>
            </mc:AlternateContent>
          </a:graphicData>
        </a:graphic>
      </p:graphicFrame>
      <p:pic>
        <p:nvPicPr>
          <p:cNvPr id="43" name="Picture 42"/>
          <p:cNvPicPr>
            <a:picLocks noChangeAspect="1"/>
          </p:cNvPicPr>
          <p:nvPr/>
        </p:nvPicPr>
        <p:blipFill>
          <a:blip r:embed="rId21"/>
          <a:stretch>
            <a:fillRect/>
          </a:stretch>
        </p:blipFill>
        <p:spPr>
          <a:xfrm>
            <a:off x="3466541" y="6038478"/>
            <a:ext cx="5443779" cy="790977"/>
          </a:xfrm>
          <a:prstGeom prst="rect">
            <a:avLst/>
          </a:prstGeom>
          <a:ln>
            <a:solidFill>
              <a:schemeClr val="accent6">
                <a:lumMod val="60000"/>
                <a:lumOff val="40000"/>
              </a:schemeClr>
            </a:solidFill>
          </a:ln>
        </p:spPr>
      </p:pic>
      <p:graphicFrame>
        <p:nvGraphicFramePr>
          <p:cNvPr id="44" name="Object 43"/>
          <p:cNvGraphicFramePr>
            <a:graphicFrameLocks noChangeAspect="1"/>
          </p:cNvGraphicFramePr>
          <p:nvPr>
            <p:extLst>
              <p:ext uri="{D42A27DB-BD31-4B8C-83A1-F6EECF244321}">
                <p14:modId xmlns:p14="http://schemas.microsoft.com/office/powerpoint/2010/main" val="1540775990"/>
              </p:ext>
            </p:extLst>
          </p:nvPr>
        </p:nvGraphicFramePr>
        <p:xfrm>
          <a:off x="9155113" y="6137275"/>
          <a:ext cx="2938295" cy="358781"/>
        </p:xfrm>
        <a:graphic>
          <a:graphicData uri="http://schemas.openxmlformats.org/presentationml/2006/ole">
            <mc:AlternateContent xmlns:mc="http://schemas.openxmlformats.org/markup-compatibility/2006">
              <mc:Choice xmlns:v="urn:schemas-microsoft-com:vml" Requires="v">
                <p:oleObj spid="_x0000_s23607" name="Equation" r:id="rId22" imgW="1981080" imgH="241200" progId="Equation.3">
                  <p:embed/>
                </p:oleObj>
              </mc:Choice>
              <mc:Fallback>
                <p:oleObj name="Equation" r:id="rId22" imgW="1981080" imgH="241200" progId="Equation.3">
                  <p:embed/>
                  <p:pic>
                    <p:nvPicPr>
                      <p:cNvPr id="22" name="Object 21"/>
                      <p:cNvPicPr/>
                      <p:nvPr/>
                    </p:nvPicPr>
                    <p:blipFill>
                      <a:blip r:embed="rId23"/>
                      <a:stretch>
                        <a:fillRect/>
                      </a:stretch>
                    </p:blipFill>
                    <p:spPr>
                      <a:xfrm>
                        <a:off x="9155113" y="6137275"/>
                        <a:ext cx="2938295" cy="358781"/>
                      </a:xfrm>
                      <a:prstGeom prst="rect">
                        <a:avLst/>
                      </a:prstGeom>
                      <a:solidFill>
                        <a:srgbClr val="FFFF00"/>
                      </a:solidFill>
                      <a:ln w="31750">
                        <a:solidFill>
                          <a:schemeClr val="accent3"/>
                        </a:solidFill>
                      </a:ln>
                    </p:spPr>
                  </p:pic>
                </p:oleObj>
              </mc:Fallback>
            </mc:AlternateContent>
          </a:graphicData>
        </a:graphic>
      </p:graphicFrame>
      <p:cxnSp>
        <p:nvCxnSpPr>
          <p:cNvPr id="46" name="Straight Arrow Connector 45"/>
          <p:cNvCxnSpPr>
            <a:stCxn id="37" idx="3"/>
            <a:endCxn id="38" idx="1"/>
          </p:cNvCxnSpPr>
          <p:nvPr/>
        </p:nvCxnSpPr>
        <p:spPr>
          <a:xfrm>
            <a:off x="8818478" y="4490553"/>
            <a:ext cx="771122" cy="1"/>
          </a:xfrm>
          <a:prstGeom prst="straightConnector1">
            <a:avLst/>
          </a:prstGeom>
          <a:ln>
            <a:solidFill>
              <a:srgbClr val="C0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8" idx="2"/>
            <a:endCxn id="39" idx="0"/>
          </p:cNvCxnSpPr>
          <p:nvPr/>
        </p:nvCxnSpPr>
        <p:spPr>
          <a:xfrm>
            <a:off x="10634483" y="4897373"/>
            <a:ext cx="0" cy="203068"/>
          </a:xfrm>
          <a:prstGeom prst="straightConnector1">
            <a:avLst/>
          </a:prstGeom>
          <a:ln>
            <a:solidFill>
              <a:srgbClr val="C0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9" idx="1"/>
            <a:endCxn id="40" idx="3"/>
          </p:cNvCxnSpPr>
          <p:nvPr/>
        </p:nvCxnSpPr>
        <p:spPr>
          <a:xfrm flipH="1">
            <a:off x="8840839" y="5552822"/>
            <a:ext cx="298406" cy="0"/>
          </a:xfrm>
          <a:prstGeom prst="straightConnector1">
            <a:avLst/>
          </a:prstGeom>
          <a:ln>
            <a:solidFill>
              <a:srgbClr val="C0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0" idx="1"/>
            <a:endCxn id="41" idx="3"/>
          </p:cNvCxnSpPr>
          <p:nvPr/>
        </p:nvCxnSpPr>
        <p:spPr>
          <a:xfrm flipH="1">
            <a:off x="3808629" y="5552822"/>
            <a:ext cx="308769" cy="0"/>
          </a:xfrm>
          <a:prstGeom prst="straightConnector1">
            <a:avLst/>
          </a:prstGeom>
          <a:ln>
            <a:solidFill>
              <a:srgbClr val="C0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1" idx="2"/>
            <a:endCxn id="42" idx="0"/>
          </p:cNvCxnSpPr>
          <p:nvPr/>
        </p:nvCxnSpPr>
        <p:spPr>
          <a:xfrm flipH="1">
            <a:off x="2195456" y="5763608"/>
            <a:ext cx="3472" cy="489555"/>
          </a:xfrm>
          <a:prstGeom prst="straightConnector1">
            <a:avLst/>
          </a:prstGeom>
          <a:ln>
            <a:solidFill>
              <a:srgbClr val="C0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42" idx="3"/>
            <a:endCxn id="43" idx="1"/>
          </p:cNvCxnSpPr>
          <p:nvPr/>
        </p:nvCxnSpPr>
        <p:spPr>
          <a:xfrm flipV="1">
            <a:off x="3166949" y="6433967"/>
            <a:ext cx="299592" cy="17119"/>
          </a:xfrm>
          <a:prstGeom prst="straightConnector1">
            <a:avLst/>
          </a:prstGeom>
          <a:ln>
            <a:solidFill>
              <a:srgbClr val="C0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43" idx="3"/>
            <a:endCxn id="44" idx="1"/>
          </p:cNvCxnSpPr>
          <p:nvPr/>
        </p:nvCxnSpPr>
        <p:spPr>
          <a:xfrm flipV="1">
            <a:off x="8910320" y="6316665"/>
            <a:ext cx="244793" cy="117302"/>
          </a:xfrm>
          <a:prstGeom prst="straightConnector1">
            <a:avLst/>
          </a:prstGeom>
          <a:ln>
            <a:solidFill>
              <a:srgbClr val="C0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40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style.rotation</p:attrName>
                                        </p:attrNameLst>
                                      </p:cBhvr>
                                      <p:tavLst>
                                        <p:tav tm="0">
                                          <p:val>
                                            <p:fltVal val="90"/>
                                          </p:val>
                                        </p:tav>
                                        <p:tav tm="100000">
                                          <p:val>
                                            <p:fltVal val="0"/>
                                          </p:val>
                                        </p:tav>
                                      </p:tavLst>
                                    </p:anim>
                                    <p:animEffect transition="in" filter="fade">
                                      <p:cBhvr>
                                        <p:cTn id="16" dur="1000"/>
                                        <p:tgtEl>
                                          <p:spTgt spid="1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anim calcmode="lin" valueType="num">
                                      <p:cBhvr>
                                        <p:cTn id="27" dur="1000" fill="hold"/>
                                        <p:tgtEl>
                                          <p:spTgt spid="18"/>
                                        </p:tgtEl>
                                        <p:attrNameLst>
                                          <p:attrName>style.rotation</p:attrName>
                                        </p:attrNameLst>
                                      </p:cBhvr>
                                      <p:tavLst>
                                        <p:tav tm="0">
                                          <p:val>
                                            <p:fltVal val="90"/>
                                          </p:val>
                                        </p:tav>
                                        <p:tav tm="100000">
                                          <p:val>
                                            <p:fltVal val="0"/>
                                          </p:val>
                                        </p:tav>
                                      </p:tavLst>
                                    </p:anim>
                                    <p:animEffect transition="in" filter="fade">
                                      <p:cBhvr>
                                        <p:cTn id="28" dur="1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1000"/>
                                        <p:tgtEl>
                                          <p:spTgt spid="31"/>
                                        </p:tgtEl>
                                      </p:cBhvr>
                                    </p:animEffect>
                                    <p:anim calcmode="lin" valueType="num">
                                      <p:cBhvr>
                                        <p:cTn id="61" dur="1000" fill="hold"/>
                                        <p:tgtEl>
                                          <p:spTgt spid="31"/>
                                        </p:tgtEl>
                                        <p:attrNameLst>
                                          <p:attrName>ppt_x</p:attrName>
                                        </p:attrNameLst>
                                      </p:cBhvr>
                                      <p:tavLst>
                                        <p:tav tm="0">
                                          <p:val>
                                            <p:strVal val="#ppt_x"/>
                                          </p:val>
                                        </p:tav>
                                        <p:tav tm="100000">
                                          <p:val>
                                            <p:strVal val="#ppt_x"/>
                                          </p:val>
                                        </p:tav>
                                      </p:tavLst>
                                    </p:anim>
                                    <p:anim calcmode="lin" valueType="num">
                                      <p:cBhvr>
                                        <p:cTn id="62" dur="1000" fill="hold"/>
                                        <p:tgtEl>
                                          <p:spTgt spid="3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randombar(horizontal)">
                                      <p:cBhvr>
                                        <p:cTn id="72" dur="500"/>
                                        <p:tgtEl>
                                          <p:spTgt spid="28"/>
                                        </p:tgtEl>
                                      </p:cBhvr>
                                    </p:animEffect>
                                  </p:childTnLst>
                                </p:cTn>
                              </p:par>
                              <p:par>
                                <p:cTn id="73" presetID="14" presetClass="entr" presetSubtype="10"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randombar(horizontal)">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1000"/>
                                        <p:tgtEl>
                                          <p:spTgt spid="38"/>
                                        </p:tgtEl>
                                      </p:cBhvr>
                                    </p:animEffect>
                                    <p:anim calcmode="lin" valueType="num">
                                      <p:cBhvr>
                                        <p:cTn id="93" dur="1000" fill="hold"/>
                                        <p:tgtEl>
                                          <p:spTgt spid="38"/>
                                        </p:tgtEl>
                                        <p:attrNameLst>
                                          <p:attrName>ppt_x</p:attrName>
                                        </p:attrNameLst>
                                      </p:cBhvr>
                                      <p:tavLst>
                                        <p:tav tm="0">
                                          <p:val>
                                            <p:strVal val="#ppt_x"/>
                                          </p:val>
                                        </p:tav>
                                        <p:tav tm="100000">
                                          <p:val>
                                            <p:strVal val="#ppt_x"/>
                                          </p:val>
                                        </p:tav>
                                      </p:tavLst>
                                    </p:anim>
                                    <p:anim calcmode="lin" valueType="num">
                                      <p:cBhvr>
                                        <p:cTn id="94" dur="1000" fill="hold"/>
                                        <p:tgtEl>
                                          <p:spTgt spid="38"/>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fade">
                                      <p:cBhvr>
                                        <p:cTn id="104" dur="1000"/>
                                        <p:tgtEl>
                                          <p:spTgt spid="39"/>
                                        </p:tgtEl>
                                      </p:cBhvr>
                                    </p:animEffect>
                                    <p:anim calcmode="lin" valueType="num">
                                      <p:cBhvr>
                                        <p:cTn id="105" dur="1000" fill="hold"/>
                                        <p:tgtEl>
                                          <p:spTgt spid="39"/>
                                        </p:tgtEl>
                                        <p:attrNameLst>
                                          <p:attrName>ppt_x</p:attrName>
                                        </p:attrNameLst>
                                      </p:cBhvr>
                                      <p:tavLst>
                                        <p:tav tm="0">
                                          <p:val>
                                            <p:strVal val="#ppt_x"/>
                                          </p:val>
                                        </p:tav>
                                        <p:tav tm="100000">
                                          <p:val>
                                            <p:strVal val="#ppt_x"/>
                                          </p:val>
                                        </p:tav>
                                      </p:tavLst>
                                    </p:anim>
                                    <p:anim calcmode="lin" valueType="num">
                                      <p:cBhvr>
                                        <p:cTn id="106" dur="1000" fill="hold"/>
                                        <p:tgtEl>
                                          <p:spTgt spid="3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fade">
                                      <p:cBhvr>
                                        <p:cTn id="109" dur="1000"/>
                                        <p:tgtEl>
                                          <p:spTgt spid="52"/>
                                        </p:tgtEl>
                                      </p:cBhvr>
                                    </p:animEffect>
                                    <p:anim calcmode="lin" valueType="num">
                                      <p:cBhvr>
                                        <p:cTn id="110" dur="1000" fill="hold"/>
                                        <p:tgtEl>
                                          <p:spTgt spid="52"/>
                                        </p:tgtEl>
                                        <p:attrNameLst>
                                          <p:attrName>ppt_x</p:attrName>
                                        </p:attrNameLst>
                                      </p:cBhvr>
                                      <p:tavLst>
                                        <p:tav tm="0">
                                          <p:val>
                                            <p:strVal val="#ppt_x"/>
                                          </p:val>
                                        </p:tav>
                                        <p:tav tm="100000">
                                          <p:val>
                                            <p:strVal val="#ppt_x"/>
                                          </p:val>
                                        </p:tav>
                                      </p:tavLst>
                                    </p:anim>
                                    <p:anim calcmode="lin" valueType="num">
                                      <p:cBhvr>
                                        <p:cTn id="11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40"/>
                                        </p:tgtEl>
                                        <p:attrNameLst>
                                          <p:attrName>style.visibility</p:attrName>
                                        </p:attrNameLst>
                                      </p:cBhvr>
                                      <p:to>
                                        <p:strVal val="visible"/>
                                      </p:to>
                                    </p:set>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strVal val="#ppt_x"/>
                                          </p:val>
                                        </p:tav>
                                        <p:tav tm="100000">
                                          <p:val>
                                            <p:strVal val="#ppt_x"/>
                                          </p:val>
                                        </p:tav>
                                      </p:tavLst>
                                    </p:anim>
                                    <p:anim calcmode="lin" valueType="num">
                                      <p:cBhvr>
                                        <p:cTn id="118" dur="1000" fill="hold"/>
                                        <p:tgtEl>
                                          <p:spTgt spid="40"/>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fade">
                                      <p:cBhvr>
                                        <p:cTn id="121" dur="1000"/>
                                        <p:tgtEl>
                                          <p:spTgt spid="55"/>
                                        </p:tgtEl>
                                      </p:cBhvr>
                                    </p:animEffect>
                                    <p:anim calcmode="lin" valueType="num">
                                      <p:cBhvr>
                                        <p:cTn id="122" dur="1000" fill="hold"/>
                                        <p:tgtEl>
                                          <p:spTgt spid="55"/>
                                        </p:tgtEl>
                                        <p:attrNameLst>
                                          <p:attrName>ppt_x</p:attrName>
                                        </p:attrNameLst>
                                      </p:cBhvr>
                                      <p:tavLst>
                                        <p:tav tm="0">
                                          <p:val>
                                            <p:strVal val="#ppt_x"/>
                                          </p:val>
                                        </p:tav>
                                        <p:tav tm="100000">
                                          <p:val>
                                            <p:strVal val="#ppt_x"/>
                                          </p:val>
                                        </p:tav>
                                      </p:tavLst>
                                    </p:anim>
                                    <p:anim calcmode="lin" valueType="num">
                                      <p:cBhvr>
                                        <p:cTn id="123"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nodeType="clickEffect">
                                  <p:stCondLst>
                                    <p:cond delay="0"/>
                                  </p:stCondLst>
                                  <p:childTnLst>
                                    <p:set>
                                      <p:cBhvr>
                                        <p:cTn id="127" dur="1" fill="hold">
                                          <p:stCondLst>
                                            <p:cond delay="0"/>
                                          </p:stCondLst>
                                        </p:cTn>
                                        <p:tgtEl>
                                          <p:spTgt spid="41"/>
                                        </p:tgtEl>
                                        <p:attrNameLst>
                                          <p:attrName>style.visibility</p:attrName>
                                        </p:attrNameLst>
                                      </p:cBhvr>
                                      <p:to>
                                        <p:strVal val="visible"/>
                                      </p:to>
                                    </p:set>
                                    <p:animEffect transition="in" filter="fade">
                                      <p:cBhvr>
                                        <p:cTn id="128" dur="1000"/>
                                        <p:tgtEl>
                                          <p:spTgt spid="41"/>
                                        </p:tgtEl>
                                      </p:cBhvr>
                                    </p:animEffect>
                                    <p:anim calcmode="lin" valueType="num">
                                      <p:cBhvr>
                                        <p:cTn id="129" dur="1000" fill="hold"/>
                                        <p:tgtEl>
                                          <p:spTgt spid="41"/>
                                        </p:tgtEl>
                                        <p:attrNameLst>
                                          <p:attrName>ppt_x</p:attrName>
                                        </p:attrNameLst>
                                      </p:cBhvr>
                                      <p:tavLst>
                                        <p:tav tm="0">
                                          <p:val>
                                            <p:strVal val="#ppt_x"/>
                                          </p:val>
                                        </p:tav>
                                        <p:tav tm="100000">
                                          <p:val>
                                            <p:strVal val="#ppt_x"/>
                                          </p:val>
                                        </p:tav>
                                      </p:tavLst>
                                    </p:anim>
                                    <p:anim calcmode="lin" valueType="num">
                                      <p:cBhvr>
                                        <p:cTn id="130" dur="1000" fill="hold"/>
                                        <p:tgtEl>
                                          <p:spTgt spid="41"/>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58"/>
                                        </p:tgtEl>
                                        <p:attrNameLst>
                                          <p:attrName>style.visibility</p:attrName>
                                        </p:attrNameLst>
                                      </p:cBhvr>
                                      <p:to>
                                        <p:strVal val="visible"/>
                                      </p:to>
                                    </p:set>
                                    <p:animEffect transition="in" filter="fade">
                                      <p:cBhvr>
                                        <p:cTn id="133" dur="1000"/>
                                        <p:tgtEl>
                                          <p:spTgt spid="58"/>
                                        </p:tgtEl>
                                      </p:cBhvr>
                                    </p:animEffect>
                                    <p:anim calcmode="lin" valueType="num">
                                      <p:cBhvr>
                                        <p:cTn id="134" dur="1000" fill="hold"/>
                                        <p:tgtEl>
                                          <p:spTgt spid="58"/>
                                        </p:tgtEl>
                                        <p:attrNameLst>
                                          <p:attrName>ppt_x</p:attrName>
                                        </p:attrNameLst>
                                      </p:cBhvr>
                                      <p:tavLst>
                                        <p:tav tm="0">
                                          <p:val>
                                            <p:strVal val="#ppt_x"/>
                                          </p:val>
                                        </p:tav>
                                        <p:tav tm="100000">
                                          <p:val>
                                            <p:strVal val="#ppt_x"/>
                                          </p:val>
                                        </p:tav>
                                      </p:tavLst>
                                    </p:anim>
                                    <p:anim calcmode="lin" valueType="num">
                                      <p:cBhvr>
                                        <p:cTn id="13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nodeType="clickEffect">
                                  <p:stCondLst>
                                    <p:cond delay="0"/>
                                  </p:stCondLst>
                                  <p:childTnLst>
                                    <p:set>
                                      <p:cBhvr>
                                        <p:cTn id="139" dur="1" fill="hold">
                                          <p:stCondLst>
                                            <p:cond delay="0"/>
                                          </p:stCondLst>
                                        </p:cTn>
                                        <p:tgtEl>
                                          <p:spTgt spid="42"/>
                                        </p:tgtEl>
                                        <p:attrNameLst>
                                          <p:attrName>style.visibility</p:attrName>
                                        </p:attrNameLst>
                                      </p:cBhvr>
                                      <p:to>
                                        <p:strVal val="visible"/>
                                      </p:to>
                                    </p:set>
                                    <p:anim calcmode="lin" valueType="num">
                                      <p:cBhvr additive="base">
                                        <p:cTn id="140" dur="500" fill="hold"/>
                                        <p:tgtEl>
                                          <p:spTgt spid="42"/>
                                        </p:tgtEl>
                                        <p:attrNameLst>
                                          <p:attrName>ppt_x</p:attrName>
                                        </p:attrNameLst>
                                      </p:cBhvr>
                                      <p:tavLst>
                                        <p:tav tm="0">
                                          <p:val>
                                            <p:strVal val="#ppt_x"/>
                                          </p:val>
                                        </p:tav>
                                        <p:tav tm="100000">
                                          <p:val>
                                            <p:strVal val="#ppt_x"/>
                                          </p:val>
                                        </p:tav>
                                      </p:tavLst>
                                    </p:anim>
                                    <p:anim calcmode="lin" valueType="num">
                                      <p:cBhvr additive="base">
                                        <p:cTn id="141" dur="500" fill="hold"/>
                                        <p:tgtEl>
                                          <p:spTgt spid="42"/>
                                        </p:tgtEl>
                                        <p:attrNameLst>
                                          <p:attrName>ppt_y</p:attrName>
                                        </p:attrNameLst>
                                      </p:cBhvr>
                                      <p:tavLst>
                                        <p:tav tm="0">
                                          <p:val>
                                            <p:strVal val="1+#ppt_h/2"/>
                                          </p:val>
                                        </p:tav>
                                        <p:tav tm="100000">
                                          <p:val>
                                            <p:strVal val="#ppt_y"/>
                                          </p:val>
                                        </p:tav>
                                      </p:tavLst>
                                    </p:anim>
                                  </p:childTnLst>
                                </p:cTn>
                              </p:par>
                              <p:par>
                                <p:cTn id="142" presetID="2" presetClass="entr" presetSubtype="4" fill="hold" nodeType="withEffect">
                                  <p:stCondLst>
                                    <p:cond delay="0"/>
                                  </p:stCondLst>
                                  <p:childTnLst>
                                    <p:set>
                                      <p:cBhvr>
                                        <p:cTn id="143" dur="1" fill="hold">
                                          <p:stCondLst>
                                            <p:cond delay="0"/>
                                          </p:stCondLst>
                                        </p:cTn>
                                        <p:tgtEl>
                                          <p:spTgt spid="61"/>
                                        </p:tgtEl>
                                        <p:attrNameLst>
                                          <p:attrName>style.visibility</p:attrName>
                                        </p:attrNameLst>
                                      </p:cBhvr>
                                      <p:to>
                                        <p:strVal val="visible"/>
                                      </p:to>
                                    </p:set>
                                    <p:anim calcmode="lin" valueType="num">
                                      <p:cBhvr additive="base">
                                        <p:cTn id="144" dur="500" fill="hold"/>
                                        <p:tgtEl>
                                          <p:spTgt spid="61"/>
                                        </p:tgtEl>
                                        <p:attrNameLst>
                                          <p:attrName>ppt_x</p:attrName>
                                        </p:attrNameLst>
                                      </p:cBhvr>
                                      <p:tavLst>
                                        <p:tav tm="0">
                                          <p:val>
                                            <p:strVal val="#ppt_x"/>
                                          </p:val>
                                        </p:tav>
                                        <p:tav tm="100000">
                                          <p:val>
                                            <p:strVal val="#ppt_x"/>
                                          </p:val>
                                        </p:tav>
                                      </p:tavLst>
                                    </p:anim>
                                    <p:anim calcmode="lin" valueType="num">
                                      <p:cBhvr additive="base">
                                        <p:cTn id="145"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nodeType="clickEffect">
                                  <p:stCondLst>
                                    <p:cond delay="0"/>
                                  </p:stCondLst>
                                  <p:childTnLst>
                                    <p:set>
                                      <p:cBhvr>
                                        <p:cTn id="149" dur="1" fill="hold">
                                          <p:stCondLst>
                                            <p:cond delay="0"/>
                                          </p:stCondLst>
                                        </p:cTn>
                                        <p:tgtEl>
                                          <p:spTgt spid="43"/>
                                        </p:tgtEl>
                                        <p:attrNameLst>
                                          <p:attrName>style.visibility</p:attrName>
                                        </p:attrNameLst>
                                      </p:cBhvr>
                                      <p:to>
                                        <p:strVal val="visible"/>
                                      </p:to>
                                    </p:set>
                                    <p:animEffect transition="in" filter="fade">
                                      <p:cBhvr>
                                        <p:cTn id="150" dur="1000"/>
                                        <p:tgtEl>
                                          <p:spTgt spid="43"/>
                                        </p:tgtEl>
                                      </p:cBhvr>
                                    </p:animEffect>
                                    <p:anim calcmode="lin" valueType="num">
                                      <p:cBhvr>
                                        <p:cTn id="151" dur="1000" fill="hold"/>
                                        <p:tgtEl>
                                          <p:spTgt spid="43"/>
                                        </p:tgtEl>
                                        <p:attrNameLst>
                                          <p:attrName>ppt_x</p:attrName>
                                        </p:attrNameLst>
                                      </p:cBhvr>
                                      <p:tavLst>
                                        <p:tav tm="0">
                                          <p:val>
                                            <p:strVal val="#ppt_x"/>
                                          </p:val>
                                        </p:tav>
                                        <p:tav tm="100000">
                                          <p:val>
                                            <p:strVal val="#ppt_x"/>
                                          </p:val>
                                        </p:tav>
                                      </p:tavLst>
                                    </p:anim>
                                    <p:anim calcmode="lin" valueType="num">
                                      <p:cBhvr>
                                        <p:cTn id="152" dur="1000" fill="hold"/>
                                        <p:tgtEl>
                                          <p:spTgt spid="43"/>
                                        </p:tgtEl>
                                        <p:attrNameLst>
                                          <p:attrName>ppt_y</p:attrName>
                                        </p:attrNameLst>
                                      </p:cBhvr>
                                      <p:tavLst>
                                        <p:tav tm="0">
                                          <p:val>
                                            <p:strVal val="#ppt_y+.1"/>
                                          </p:val>
                                        </p:tav>
                                        <p:tav tm="100000">
                                          <p:val>
                                            <p:strVal val="#ppt_y"/>
                                          </p:val>
                                        </p:tav>
                                      </p:tavLst>
                                    </p:anim>
                                  </p:childTnLst>
                                </p:cTn>
                              </p:par>
                              <p:par>
                                <p:cTn id="153" presetID="42" presetClass="entr" presetSubtype="0" fill="hold" nodeType="withEffect">
                                  <p:stCondLst>
                                    <p:cond delay="0"/>
                                  </p:stCondLst>
                                  <p:childTnLst>
                                    <p:set>
                                      <p:cBhvr>
                                        <p:cTn id="154" dur="1" fill="hold">
                                          <p:stCondLst>
                                            <p:cond delay="0"/>
                                          </p:stCondLst>
                                        </p:cTn>
                                        <p:tgtEl>
                                          <p:spTgt spid="66"/>
                                        </p:tgtEl>
                                        <p:attrNameLst>
                                          <p:attrName>style.visibility</p:attrName>
                                        </p:attrNameLst>
                                      </p:cBhvr>
                                      <p:to>
                                        <p:strVal val="visible"/>
                                      </p:to>
                                    </p:set>
                                    <p:animEffect transition="in" filter="fade">
                                      <p:cBhvr>
                                        <p:cTn id="155" dur="1000"/>
                                        <p:tgtEl>
                                          <p:spTgt spid="66"/>
                                        </p:tgtEl>
                                      </p:cBhvr>
                                    </p:animEffect>
                                    <p:anim calcmode="lin" valueType="num">
                                      <p:cBhvr>
                                        <p:cTn id="156" dur="1000" fill="hold"/>
                                        <p:tgtEl>
                                          <p:spTgt spid="66"/>
                                        </p:tgtEl>
                                        <p:attrNameLst>
                                          <p:attrName>ppt_x</p:attrName>
                                        </p:attrNameLst>
                                      </p:cBhvr>
                                      <p:tavLst>
                                        <p:tav tm="0">
                                          <p:val>
                                            <p:strVal val="#ppt_x"/>
                                          </p:val>
                                        </p:tav>
                                        <p:tav tm="100000">
                                          <p:val>
                                            <p:strVal val="#ppt_x"/>
                                          </p:val>
                                        </p:tav>
                                      </p:tavLst>
                                    </p:anim>
                                    <p:anim calcmode="lin" valueType="num">
                                      <p:cBhvr>
                                        <p:cTn id="157"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26" presetClass="entr" presetSubtype="0" fill="hold" nodeType="clickEffect">
                                  <p:stCondLst>
                                    <p:cond delay="0"/>
                                  </p:stCondLst>
                                  <p:childTnLst>
                                    <p:set>
                                      <p:cBhvr>
                                        <p:cTn id="161" dur="1" fill="hold">
                                          <p:stCondLst>
                                            <p:cond delay="0"/>
                                          </p:stCondLst>
                                        </p:cTn>
                                        <p:tgtEl>
                                          <p:spTgt spid="44"/>
                                        </p:tgtEl>
                                        <p:attrNameLst>
                                          <p:attrName>style.visibility</p:attrName>
                                        </p:attrNameLst>
                                      </p:cBhvr>
                                      <p:to>
                                        <p:strVal val="visible"/>
                                      </p:to>
                                    </p:set>
                                    <p:animEffect transition="in" filter="wipe(down)">
                                      <p:cBhvr>
                                        <p:cTn id="162" dur="580">
                                          <p:stCondLst>
                                            <p:cond delay="0"/>
                                          </p:stCondLst>
                                        </p:cTn>
                                        <p:tgtEl>
                                          <p:spTgt spid="44"/>
                                        </p:tgtEl>
                                      </p:cBhvr>
                                    </p:animEffect>
                                    <p:anim calcmode="lin" valueType="num">
                                      <p:cBhvr>
                                        <p:cTn id="163"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64"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65"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66"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67"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68" dur="26">
                                          <p:stCondLst>
                                            <p:cond delay="650"/>
                                          </p:stCondLst>
                                        </p:cTn>
                                        <p:tgtEl>
                                          <p:spTgt spid="44"/>
                                        </p:tgtEl>
                                      </p:cBhvr>
                                      <p:to x="100000" y="60000"/>
                                    </p:animScale>
                                    <p:animScale>
                                      <p:cBhvr>
                                        <p:cTn id="169" dur="166" decel="50000">
                                          <p:stCondLst>
                                            <p:cond delay="676"/>
                                          </p:stCondLst>
                                        </p:cTn>
                                        <p:tgtEl>
                                          <p:spTgt spid="44"/>
                                        </p:tgtEl>
                                      </p:cBhvr>
                                      <p:to x="100000" y="100000"/>
                                    </p:animScale>
                                    <p:animScale>
                                      <p:cBhvr>
                                        <p:cTn id="170" dur="26">
                                          <p:stCondLst>
                                            <p:cond delay="1312"/>
                                          </p:stCondLst>
                                        </p:cTn>
                                        <p:tgtEl>
                                          <p:spTgt spid="44"/>
                                        </p:tgtEl>
                                      </p:cBhvr>
                                      <p:to x="100000" y="80000"/>
                                    </p:animScale>
                                    <p:animScale>
                                      <p:cBhvr>
                                        <p:cTn id="171" dur="166" decel="50000">
                                          <p:stCondLst>
                                            <p:cond delay="1338"/>
                                          </p:stCondLst>
                                        </p:cTn>
                                        <p:tgtEl>
                                          <p:spTgt spid="44"/>
                                        </p:tgtEl>
                                      </p:cBhvr>
                                      <p:to x="100000" y="100000"/>
                                    </p:animScale>
                                    <p:animScale>
                                      <p:cBhvr>
                                        <p:cTn id="172" dur="26">
                                          <p:stCondLst>
                                            <p:cond delay="1642"/>
                                          </p:stCondLst>
                                        </p:cTn>
                                        <p:tgtEl>
                                          <p:spTgt spid="44"/>
                                        </p:tgtEl>
                                      </p:cBhvr>
                                      <p:to x="100000" y="90000"/>
                                    </p:animScale>
                                    <p:animScale>
                                      <p:cBhvr>
                                        <p:cTn id="173" dur="166" decel="50000">
                                          <p:stCondLst>
                                            <p:cond delay="1668"/>
                                          </p:stCondLst>
                                        </p:cTn>
                                        <p:tgtEl>
                                          <p:spTgt spid="44"/>
                                        </p:tgtEl>
                                      </p:cBhvr>
                                      <p:to x="100000" y="100000"/>
                                    </p:animScale>
                                    <p:animScale>
                                      <p:cBhvr>
                                        <p:cTn id="174" dur="26">
                                          <p:stCondLst>
                                            <p:cond delay="1808"/>
                                          </p:stCondLst>
                                        </p:cTn>
                                        <p:tgtEl>
                                          <p:spTgt spid="44"/>
                                        </p:tgtEl>
                                      </p:cBhvr>
                                      <p:to x="100000" y="95000"/>
                                    </p:animScale>
                                    <p:animScale>
                                      <p:cBhvr>
                                        <p:cTn id="175" dur="166" decel="50000">
                                          <p:stCondLst>
                                            <p:cond delay="1834"/>
                                          </p:stCondLst>
                                        </p:cTn>
                                        <p:tgtEl>
                                          <p:spTgt spid="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104B9-050D-486F-8F39-5703EE4C23E1}"/>
              </a:ext>
            </a:extLst>
          </p:cNvPr>
          <p:cNvSpPr>
            <a:spLocks noGrp="1"/>
          </p:cNvSpPr>
          <p:nvPr>
            <p:ph type="title"/>
          </p:nvPr>
        </p:nvSpPr>
        <p:spPr/>
        <p:txBody>
          <a:bodyPr/>
          <a:lstStyle/>
          <a:p>
            <a:r>
              <a:rPr lang="en-GB" dirty="0"/>
              <a:t>FEA result</a:t>
            </a:r>
          </a:p>
        </p:txBody>
      </p:sp>
      <p:pic>
        <p:nvPicPr>
          <p:cNvPr id="5" name="Content Placeholder 4">
            <a:extLst>
              <a:ext uri="{FF2B5EF4-FFF2-40B4-BE49-F238E27FC236}">
                <a16:creationId xmlns:a16="http://schemas.microsoft.com/office/drawing/2014/main" id="{4A93ED0A-A7A4-4DFF-9C0D-512C623BD530}"/>
              </a:ext>
            </a:extLst>
          </p:cNvPr>
          <p:cNvPicPr>
            <a:picLocks noGrp="1" noChangeAspect="1"/>
          </p:cNvPicPr>
          <p:nvPr>
            <p:ph idx="1"/>
          </p:nvPr>
        </p:nvPicPr>
        <p:blipFill>
          <a:blip r:embed="rId3"/>
          <a:stretch>
            <a:fillRect/>
          </a:stretch>
        </p:blipFill>
        <p:spPr>
          <a:xfrm>
            <a:off x="3722421" y="1857136"/>
            <a:ext cx="7630885" cy="4923403"/>
          </a:xfrm>
          <a:prstGeom prst="rect">
            <a:avLst/>
          </a:prstGeom>
        </p:spPr>
      </p:pic>
      <p:sp>
        <p:nvSpPr>
          <p:cNvPr id="4" name="Slide Number Placeholder 3">
            <a:extLst>
              <a:ext uri="{FF2B5EF4-FFF2-40B4-BE49-F238E27FC236}">
                <a16:creationId xmlns:a16="http://schemas.microsoft.com/office/drawing/2014/main" id="{71FA88BD-8A8E-4CF6-B8F2-4DBF3895B267}"/>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8" name="Speech Bubble: Rectangle 7">
            <a:extLst>
              <a:ext uri="{FF2B5EF4-FFF2-40B4-BE49-F238E27FC236}">
                <a16:creationId xmlns:a16="http://schemas.microsoft.com/office/drawing/2014/main" id="{AFF9E180-74DD-4A99-A30E-1AB15E7FF17A}"/>
              </a:ext>
            </a:extLst>
          </p:cNvPr>
          <p:cNvSpPr/>
          <p:nvPr/>
        </p:nvSpPr>
        <p:spPr>
          <a:xfrm>
            <a:off x="436401" y="1945178"/>
            <a:ext cx="3075709" cy="957349"/>
          </a:xfrm>
          <a:prstGeom prst="wedgeRectCallout">
            <a:avLst>
              <a:gd name="adj1" fmla="val 63185"/>
              <a:gd name="adj2" fmla="val 2764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graphicFrame>
        <p:nvGraphicFramePr>
          <p:cNvPr id="9" name="Object 8">
            <a:extLst>
              <a:ext uri="{FF2B5EF4-FFF2-40B4-BE49-F238E27FC236}">
                <a16:creationId xmlns:a16="http://schemas.microsoft.com/office/drawing/2014/main" id="{EBB17B6F-4125-4BD9-BAA3-B59F5FEA6065}"/>
              </a:ext>
            </a:extLst>
          </p:cNvPr>
          <p:cNvGraphicFramePr>
            <a:graphicFrameLocks noChangeAspect="1"/>
          </p:cNvGraphicFramePr>
          <p:nvPr>
            <p:extLst>
              <p:ext uri="{D42A27DB-BD31-4B8C-83A1-F6EECF244321}">
                <p14:modId xmlns:p14="http://schemas.microsoft.com/office/powerpoint/2010/main" val="1920536118"/>
              </p:ext>
            </p:extLst>
          </p:nvPr>
        </p:nvGraphicFramePr>
        <p:xfrm>
          <a:off x="536624" y="2023224"/>
          <a:ext cx="2847285" cy="740757"/>
        </p:xfrm>
        <a:graphic>
          <a:graphicData uri="http://schemas.openxmlformats.org/presentationml/2006/ole">
            <mc:AlternateContent xmlns:mc="http://schemas.openxmlformats.org/markup-compatibility/2006">
              <mc:Choice xmlns:v="urn:schemas-microsoft-com:vml" Requires="v">
                <p:oleObj spid="_x0000_s14372" name="Equation" r:id="rId4" imgW="1562040" imgH="406080" progId="Equation.DSMT4">
                  <p:embed/>
                </p:oleObj>
              </mc:Choice>
              <mc:Fallback>
                <p:oleObj name="Equation" r:id="rId4" imgW="1562040" imgH="406080" progId="Equation.DSMT4">
                  <p:embed/>
                  <p:pic>
                    <p:nvPicPr>
                      <p:cNvPr id="0" name=""/>
                      <p:cNvPicPr/>
                      <p:nvPr/>
                    </p:nvPicPr>
                    <p:blipFill>
                      <a:blip r:embed="rId5"/>
                      <a:stretch>
                        <a:fillRect/>
                      </a:stretch>
                    </p:blipFill>
                    <p:spPr>
                      <a:xfrm>
                        <a:off x="536624" y="2023224"/>
                        <a:ext cx="2847285" cy="740757"/>
                      </a:xfrm>
                      <a:prstGeom prst="rect">
                        <a:avLst/>
                      </a:prstGeom>
                    </p:spPr>
                  </p:pic>
                </p:oleObj>
              </mc:Fallback>
            </mc:AlternateContent>
          </a:graphicData>
        </a:graphic>
      </p:graphicFrame>
      <p:sp>
        <p:nvSpPr>
          <p:cNvPr id="10" name="Speech Bubble: Rectangle 9">
            <a:extLst>
              <a:ext uri="{FF2B5EF4-FFF2-40B4-BE49-F238E27FC236}">
                <a16:creationId xmlns:a16="http://schemas.microsoft.com/office/drawing/2014/main" id="{E0E8A189-7B7E-49E2-A7D5-33BE62CD563D}"/>
              </a:ext>
            </a:extLst>
          </p:cNvPr>
          <p:cNvSpPr/>
          <p:nvPr/>
        </p:nvSpPr>
        <p:spPr>
          <a:xfrm>
            <a:off x="436401" y="4770928"/>
            <a:ext cx="3075709" cy="957349"/>
          </a:xfrm>
          <a:prstGeom prst="wedgeRectCallout">
            <a:avLst>
              <a:gd name="adj1" fmla="val 83624"/>
              <a:gd name="adj2" fmla="val -817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11" name="Speech Bubble: Rectangle 10">
            <a:extLst>
              <a:ext uri="{FF2B5EF4-FFF2-40B4-BE49-F238E27FC236}">
                <a16:creationId xmlns:a16="http://schemas.microsoft.com/office/drawing/2014/main" id="{35DCDF7D-3096-46DB-A2BE-97A158A054E1}"/>
              </a:ext>
            </a:extLst>
          </p:cNvPr>
          <p:cNvSpPr/>
          <p:nvPr/>
        </p:nvSpPr>
        <p:spPr>
          <a:xfrm>
            <a:off x="436401" y="4770927"/>
            <a:ext cx="3075709" cy="957349"/>
          </a:xfrm>
          <a:prstGeom prst="wedgeRectCallout">
            <a:avLst>
              <a:gd name="adj1" fmla="val 196143"/>
              <a:gd name="adj2" fmla="val -20716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latin typeface="Arial" panose="020B0604020202020204" pitchFamily="34" charset="0"/>
                <a:cs typeface="Arial" panose="020B0604020202020204" pitchFamily="34" charset="0"/>
              </a:rPr>
              <a:t>Shear flow is constant for entire length of the beam</a:t>
            </a:r>
          </a:p>
        </p:txBody>
      </p:sp>
    </p:spTree>
    <p:extLst>
      <p:ext uri="{BB962C8B-B14F-4D97-AF65-F5344CB8AC3E}">
        <p14:creationId xmlns:p14="http://schemas.microsoft.com/office/powerpoint/2010/main" val="313399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2973" dirty="0"/>
              <a:t>Suggested Readings</a:t>
            </a:r>
          </a:p>
        </p:txBody>
      </p:sp>
      <p:pic>
        <p:nvPicPr>
          <p:cNvPr id="4" name="Picture 3"/>
          <p:cNvPicPr>
            <a:picLocks/>
          </p:cNvPicPr>
          <p:nvPr/>
        </p:nvPicPr>
        <p:blipFill rotWithShape="1">
          <a:blip r:embed="rId2" cstate="print"/>
          <a:srcRect l="2661" t="2351" r="2089" b="1223"/>
          <a:stretch/>
        </p:blipFill>
        <p:spPr>
          <a:xfrm>
            <a:off x="4736984" y="2027130"/>
            <a:ext cx="2550151" cy="3590415"/>
          </a:xfrm>
          <a:prstGeom prst="rect">
            <a:avLst/>
          </a:prstGeom>
          <a:ln w="6350">
            <a:solidFill>
              <a:schemeClr val="tx1"/>
            </a:solidFill>
          </a:ln>
        </p:spPr>
      </p:pic>
      <p:sp>
        <p:nvSpPr>
          <p:cNvPr id="11" name="TextBox 10"/>
          <p:cNvSpPr txBox="1"/>
          <p:nvPr/>
        </p:nvSpPr>
        <p:spPr>
          <a:xfrm>
            <a:off x="2338697" y="5705907"/>
            <a:ext cx="7665608" cy="1007392"/>
          </a:xfrm>
          <a:prstGeom prst="rect">
            <a:avLst/>
          </a:prstGeom>
          <a:noFill/>
        </p:spPr>
        <p:txBody>
          <a:bodyPr wrap="square" rtlCol="0">
            <a:spAutoFit/>
          </a:bodyPr>
          <a:lstStyle/>
          <a:p>
            <a:pPr algn="ctr"/>
            <a:r>
              <a:rPr lang="en-GB" sz="1982" dirty="0">
                <a:latin typeface="Arial" panose="020B0604020202020204" pitchFamily="34" charset="0"/>
                <a:cs typeface="Arial" panose="020B0604020202020204" pitchFamily="34" charset="0"/>
              </a:rPr>
              <a:t>Chapters 17 and 22 </a:t>
            </a:r>
          </a:p>
          <a:p>
            <a:pPr algn="ctr"/>
            <a:r>
              <a:rPr lang="en-GB" sz="1982" dirty="0">
                <a:latin typeface="Arial" panose="020B0604020202020204" pitchFamily="34" charset="0"/>
                <a:cs typeface="Arial" panose="020B0604020202020204" pitchFamily="34" charset="0"/>
              </a:rPr>
              <a:t>of </a:t>
            </a:r>
          </a:p>
          <a:p>
            <a:pPr algn="ctr"/>
            <a:r>
              <a:rPr lang="en-GB" sz="1982" dirty="0">
                <a:latin typeface="Arial" panose="020B0604020202020204" pitchFamily="34" charset="0"/>
                <a:cs typeface="Arial" panose="020B0604020202020204" pitchFamily="34" charset="0"/>
              </a:rPr>
              <a:t>Aircraft Structural Analysis</a:t>
            </a:r>
          </a:p>
        </p:txBody>
      </p:sp>
      <p:sp>
        <p:nvSpPr>
          <p:cNvPr id="3" name="Slide Number Placeholder 2"/>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val="2505670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a:t>
            </a:r>
          </a:p>
        </p:txBody>
      </p:sp>
      <p:sp>
        <p:nvSpPr>
          <p:cNvPr id="3" name="Content Placeholder 2"/>
          <p:cNvSpPr>
            <a:spLocks noGrp="1"/>
          </p:cNvSpPr>
          <p:nvPr>
            <p:ph idx="1"/>
          </p:nvPr>
        </p:nvSpPr>
        <p:spPr/>
        <p:txBody>
          <a:bodyPr>
            <a:noAutofit/>
          </a:bodyPr>
          <a:lstStyle/>
          <a:p>
            <a:pPr algn="just"/>
            <a:r>
              <a:rPr lang="en-GB" dirty="0"/>
              <a:t>A welded steel tube is 40-in long, has a 1/8-in wall thickness, and a 2.5-in by 3.6-in rectangular cross section as shown. Assume an allowable shear stress of 11,500 psi and a shear modulus of 11.5x10</a:t>
            </a:r>
            <a:r>
              <a:rPr lang="en-GB" baseline="30000" dirty="0"/>
              <a:t>6</a:t>
            </a:r>
            <a:r>
              <a:rPr lang="en-GB" dirty="0"/>
              <a:t> psi.</a:t>
            </a:r>
          </a:p>
          <a:p>
            <a:pPr lvl="1"/>
            <a:r>
              <a:rPr lang="en-GB" sz="2000" dirty="0"/>
              <a:t>Estimate the allowable torque </a:t>
            </a:r>
            <a:r>
              <a:rPr lang="en-GB" sz="2000" i="1" dirty="0"/>
              <a:t>T</a:t>
            </a:r>
            <a:r>
              <a:rPr lang="en-GB" sz="2000" dirty="0"/>
              <a:t>.</a:t>
            </a:r>
          </a:p>
          <a:p>
            <a:pPr lvl="1"/>
            <a:r>
              <a:rPr lang="en-GB" sz="2000" dirty="0"/>
              <a:t>Estimate the angle of twist due to the torque.</a:t>
            </a:r>
          </a:p>
          <a:p>
            <a:pPr lvl="1"/>
            <a:endParaRPr lang="en-GB" sz="2000" dirty="0"/>
          </a:p>
          <a:p>
            <a:pPr lvl="1"/>
            <a:endParaRPr lang="en-GB" sz="2000" dirty="0"/>
          </a:p>
          <a:p>
            <a:pPr lvl="1"/>
            <a:endParaRPr lang="en-GB" sz="2000" dirty="0"/>
          </a:p>
          <a:p>
            <a:pPr marL="324000" lvl="1" indent="0">
              <a:buNone/>
            </a:pPr>
            <a:r>
              <a:rPr lang="en-GB" sz="2000" dirty="0"/>
              <a:t>	</a:t>
            </a:r>
            <a:r>
              <a:rPr lang="en-GB" sz="1500" dirty="0">
                <a:solidFill>
                  <a:srgbClr val="00B050"/>
                </a:solidFill>
              </a:rPr>
              <a:t>Note that this example is taken from the book;</a:t>
            </a:r>
          </a:p>
          <a:p>
            <a:pPr marL="324000" lvl="1" indent="0">
              <a:buNone/>
            </a:pPr>
            <a:r>
              <a:rPr lang="en-GB" sz="1500" dirty="0">
                <a:solidFill>
                  <a:srgbClr val="00B050"/>
                </a:solidFill>
              </a:rPr>
              <a:t>	</a:t>
            </a:r>
            <a:r>
              <a:rPr lang="en-GB" sz="1500" b="1" dirty="0" err="1">
                <a:solidFill>
                  <a:srgbClr val="00B050"/>
                </a:solidFill>
              </a:rPr>
              <a:t>Shigley’s</a:t>
            </a:r>
            <a:r>
              <a:rPr lang="en-GB" sz="1500" b="1" dirty="0">
                <a:solidFill>
                  <a:srgbClr val="00B050"/>
                </a:solidFill>
              </a:rPr>
              <a:t> Mechanical Engineering Design (Ninth Edition)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5" name="Picture 4"/>
          <p:cNvPicPr>
            <a:picLocks noChangeAspect="1"/>
          </p:cNvPicPr>
          <p:nvPr/>
        </p:nvPicPr>
        <p:blipFill rotWithShape="1">
          <a:blip r:embed="rId2"/>
          <a:srcRect l="2756" t="6922" r="5387" b="1722"/>
          <a:stretch/>
        </p:blipFill>
        <p:spPr>
          <a:xfrm>
            <a:off x="7455209" y="2979423"/>
            <a:ext cx="3876382" cy="3440792"/>
          </a:xfrm>
          <a:prstGeom prst="rect">
            <a:avLst/>
          </a:prstGeom>
        </p:spPr>
      </p:pic>
    </p:spTree>
    <p:extLst>
      <p:ext uri="{BB962C8B-B14F-4D97-AF65-F5344CB8AC3E}">
        <p14:creationId xmlns:p14="http://schemas.microsoft.com/office/powerpoint/2010/main" val="3290564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7DE38-4EFC-4493-BE13-EAFD3536852E}"/>
              </a:ext>
            </a:extLst>
          </p:cNvPr>
          <p:cNvSpPr>
            <a:spLocks noGrp="1"/>
          </p:cNvSpPr>
          <p:nvPr>
            <p:ph type="title"/>
          </p:nvPr>
        </p:nvSpPr>
        <p:spPr/>
        <p:txBody>
          <a:bodyPr/>
          <a:lstStyle/>
          <a:p>
            <a:r>
              <a:rPr lang="en-GB" dirty="0"/>
              <a:t>Examples of single cell box applications in torsion</a:t>
            </a:r>
          </a:p>
        </p:txBody>
      </p:sp>
      <p:sp>
        <p:nvSpPr>
          <p:cNvPr id="4" name="Slide Number Placeholder 3">
            <a:extLst>
              <a:ext uri="{FF2B5EF4-FFF2-40B4-BE49-F238E27FC236}">
                <a16:creationId xmlns:a16="http://schemas.microsoft.com/office/drawing/2014/main" id="{1F2B0C07-E62B-4D02-A46F-FC6946934FAA}"/>
              </a:ext>
            </a:extLst>
          </p:cNvPr>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19460" name="Picture 4" descr="Image result for box torsion wing">
            <a:extLst>
              <a:ext uri="{FF2B5EF4-FFF2-40B4-BE49-F238E27FC236}">
                <a16:creationId xmlns:a16="http://schemas.microsoft.com/office/drawing/2014/main" id="{9742AB65-BC14-4378-BB3D-A159738056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4613" y="3069496"/>
            <a:ext cx="4325383" cy="2876929"/>
          </a:xfrm>
          <a:prstGeom prst="snipRoundRect">
            <a:avLst>
              <a:gd name="adj1" fmla="val 50000"/>
              <a:gd name="adj2" fmla="val 22345"/>
            </a:avLst>
          </a:prstGeom>
          <a:noFill/>
          <a:extLst>
            <a:ext uri="{909E8E84-426E-40DD-AFC4-6F175D3DCCD1}">
              <a14:hiddenFill xmlns:a14="http://schemas.microsoft.com/office/drawing/2010/main">
                <a:solidFill>
                  <a:srgbClr val="FFFFFF"/>
                </a:solidFill>
              </a14:hiddenFill>
            </a:ext>
          </a:extLst>
        </p:spPr>
      </p:pic>
      <p:pic>
        <p:nvPicPr>
          <p:cNvPr id="19464" name="Picture 8" descr="Related image">
            <a:extLst>
              <a:ext uri="{FF2B5EF4-FFF2-40B4-BE49-F238E27FC236}">
                <a16:creationId xmlns:a16="http://schemas.microsoft.com/office/drawing/2014/main" id="{ECFDB0FC-D3DC-4553-BACF-34BD6E86A7C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381" y="1857216"/>
            <a:ext cx="7869327" cy="2695500"/>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Image result for box torsion wing">
            <a:extLst>
              <a:ext uri="{FF2B5EF4-FFF2-40B4-BE49-F238E27FC236}">
                <a16:creationId xmlns:a16="http://schemas.microsoft.com/office/drawing/2014/main" id="{C6E53424-0C84-4442-AE87-75B8B30016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79" b="7353"/>
          <a:stretch/>
        </p:blipFill>
        <p:spPr bwMode="auto">
          <a:xfrm>
            <a:off x="127461" y="4582564"/>
            <a:ext cx="3107748" cy="220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42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3" name="Content Placeholder 2"/>
          <p:cNvSpPr>
            <a:spLocks noGrp="1"/>
          </p:cNvSpPr>
          <p:nvPr>
            <p:ph idx="1"/>
          </p:nvPr>
        </p:nvSpPr>
        <p:spPr>
          <a:xfrm>
            <a:off x="581192" y="2180496"/>
            <a:ext cx="6773277" cy="4500795"/>
          </a:xfrm>
        </p:spPr>
        <p:txBody>
          <a:bodyPr/>
          <a:lstStyle/>
          <a:p>
            <a:r>
              <a:rPr lang="en-GB" dirty="0"/>
              <a:t>The area enclosed within the median line of the section is as follow;</a:t>
            </a:r>
          </a:p>
          <a:p>
            <a:endParaRPr lang="en-GB" dirty="0"/>
          </a:p>
          <a:p>
            <a:r>
              <a:rPr lang="en-GB" dirty="0"/>
              <a:t>Length of the median perimeter is;</a:t>
            </a:r>
          </a:p>
          <a:p>
            <a:endParaRPr lang="en-GB" dirty="0"/>
          </a:p>
          <a:p>
            <a:r>
              <a:rPr lang="en-GB" dirty="0"/>
              <a:t>Torsion is calculated by;</a:t>
            </a:r>
          </a:p>
          <a:p>
            <a:endParaRPr lang="en-GB" dirty="0"/>
          </a:p>
          <a:p>
            <a:r>
              <a:rPr lang="en-GB" dirty="0"/>
              <a:t>The angle of twist is calculated by;</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5" name="Picture 4"/>
          <p:cNvPicPr>
            <a:picLocks noChangeAspect="1"/>
          </p:cNvPicPr>
          <p:nvPr/>
        </p:nvPicPr>
        <p:blipFill rotWithShape="1">
          <a:blip r:embed="rId3"/>
          <a:srcRect l="2756" t="6922" r="5387" b="1722"/>
          <a:stretch/>
        </p:blipFill>
        <p:spPr>
          <a:xfrm>
            <a:off x="7354469" y="2083158"/>
            <a:ext cx="4336387" cy="3849106"/>
          </a:xfrm>
          <a:prstGeom prst="rect">
            <a:avLst/>
          </a:prstGeom>
        </p:spPr>
      </p:pic>
      <p:pic>
        <p:nvPicPr>
          <p:cNvPr id="6" name="Picture 5"/>
          <p:cNvPicPr>
            <a:picLocks noChangeAspect="1"/>
          </p:cNvPicPr>
          <p:nvPr/>
        </p:nvPicPr>
        <p:blipFill>
          <a:blip r:embed="rId4"/>
          <a:stretch>
            <a:fillRect/>
          </a:stretch>
        </p:blipFill>
        <p:spPr>
          <a:xfrm>
            <a:off x="949052" y="2896448"/>
            <a:ext cx="4458810" cy="433602"/>
          </a:xfrm>
          <a:prstGeom prst="rect">
            <a:avLst/>
          </a:prstGeom>
        </p:spPr>
      </p:pic>
      <p:pic>
        <p:nvPicPr>
          <p:cNvPr id="7" name="Picture 6"/>
          <p:cNvPicPr>
            <a:picLocks noChangeAspect="1"/>
          </p:cNvPicPr>
          <p:nvPr/>
        </p:nvPicPr>
        <p:blipFill>
          <a:blip r:embed="rId5"/>
          <a:stretch>
            <a:fillRect/>
          </a:stretch>
        </p:blipFill>
        <p:spPr>
          <a:xfrm>
            <a:off x="949053" y="3856017"/>
            <a:ext cx="4458810" cy="362989"/>
          </a:xfrm>
          <a:prstGeom prst="rect">
            <a:avLst/>
          </a:prstGeom>
        </p:spPr>
      </p:pic>
      <p:pic>
        <p:nvPicPr>
          <p:cNvPr id="9" name="Picture 8"/>
          <p:cNvPicPr>
            <a:picLocks noChangeAspect="1"/>
          </p:cNvPicPr>
          <p:nvPr/>
        </p:nvPicPr>
        <p:blipFill>
          <a:blip r:embed="rId6"/>
          <a:stretch>
            <a:fillRect/>
          </a:stretch>
        </p:blipFill>
        <p:spPr>
          <a:xfrm>
            <a:off x="3753439" y="4294566"/>
            <a:ext cx="861485" cy="374224"/>
          </a:xfrm>
          <a:prstGeom prst="rect">
            <a:avLst/>
          </a:prstGeom>
          <a:ln>
            <a:solidFill>
              <a:schemeClr val="accent1">
                <a:shade val="50000"/>
              </a:schemeClr>
            </a:solidFill>
          </a:ln>
        </p:spPr>
      </p:pic>
      <p:pic>
        <p:nvPicPr>
          <p:cNvPr id="10" name="Picture 9"/>
          <p:cNvPicPr>
            <a:picLocks noChangeAspect="1"/>
          </p:cNvPicPr>
          <p:nvPr/>
        </p:nvPicPr>
        <p:blipFill>
          <a:blip r:embed="rId7"/>
          <a:stretch>
            <a:fillRect/>
          </a:stretch>
        </p:blipFill>
        <p:spPr>
          <a:xfrm>
            <a:off x="949053" y="4762567"/>
            <a:ext cx="4458810" cy="403056"/>
          </a:xfrm>
          <a:prstGeom prst="rect">
            <a:avLst/>
          </a:prstGeom>
        </p:spPr>
      </p:pic>
      <p:pic>
        <p:nvPicPr>
          <p:cNvPr id="11" name="Picture 10"/>
          <p:cNvPicPr>
            <a:picLocks noChangeAspect="1"/>
          </p:cNvPicPr>
          <p:nvPr/>
        </p:nvPicPr>
        <p:blipFill>
          <a:blip r:embed="rId8"/>
          <a:stretch>
            <a:fillRect/>
          </a:stretch>
        </p:blipFill>
        <p:spPr>
          <a:xfrm>
            <a:off x="949052" y="5539768"/>
            <a:ext cx="1479702" cy="610254"/>
          </a:xfrm>
          <a:prstGeom prst="rect">
            <a:avLst/>
          </a:prstGeom>
          <a:ln>
            <a:solidFill>
              <a:schemeClr val="accent1">
                <a:shade val="50000"/>
              </a:schemeClr>
            </a:solidFill>
          </a:ln>
        </p:spPr>
      </p:pic>
      <p:graphicFrame>
        <p:nvGraphicFramePr>
          <p:cNvPr id="12" name="Object 11"/>
          <p:cNvGraphicFramePr>
            <a:graphicFrameLocks noChangeAspect="1"/>
          </p:cNvGraphicFramePr>
          <p:nvPr>
            <p:extLst>
              <p:ext uri="{D42A27DB-BD31-4B8C-83A1-F6EECF244321}">
                <p14:modId xmlns:p14="http://schemas.microsoft.com/office/powerpoint/2010/main" val="3961658655"/>
              </p:ext>
            </p:extLst>
          </p:nvPr>
        </p:nvGraphicFramePr>
        <p:xfrm>
          <a:off x="2623444" y="5530110"/>
          <a:ext cx="3121473" cy="608589"/>
        </p:xfrm>
        <a:graphic>
          <a:graphicData uri="http://schemas.openxmlformats.org/presentationml/2006/ole">
            <mc:AlternateContent xmlns:mc="http://schemas.openxmlformats.org/markup-compatibility/2006">
              <mc:Choice xmlns:v="urn:schemas-microsoft-com:vml" Requires="v">
                <p:oleObj spid="_x0000_s11320" name="Equation" r:id="rId9" imgW="2019240" imgH="393480" progId="Equation.3">
                  <p:embed/>
                </p:oleObj>
              </mc:Choice>
              <mc:Fallback>
                <p:oleObj name="Equation" r:id="rId9" imgW="2019240" imgH="393480" progId="Equation.3">
                  <p:embed/>
                  <p:pic>
                    <p:nvPicPr>
                      <p:cNvPr id="0" name=""/>
                      <p:cNvPicPr/>
                      <p:nvPr/>
                    </p:nvPicPr>
                    <p:blipFill>
                      <a:blip r:embed="rId10"/>
                      <a:stretch>
                        <a:fillRect/>
                      </a:stretch>
                    </p:blipFill>
                    <p:spPr>
                      <a:xfrm>
                        <a:off x="2623444" y="5530110"/>
                        <a:ext cx="3121473" cy="608589"/>
                      </a:xfrm>
                      <a:prstGeom prst="rect">
                        <a:avLst/>
                      </a:prstGeom>
                      <a:ln>
                        <a:solidFill>
                          <a:schemeClr val="accent1"/>
                        </a:solidFill>
                      </a:ln>
                    </p:spPr>
                  </p:pic>
                </p:oleObj>
              </mc:Fallback>
            </mc:AlternateContent>
          </a:graphicData>
        </a:graphic>
      </p:graphicFrame>
      <p:pic>
        <p:nvPicPr>
          <p:cNvPr id="13" name="Picture 12"/>
          <p:cNvPicPr>
            <a:picLocks noChangeAspect="1"/>
          </p:cNvPicPr>
          <p:nvPr/>
        </p:nvPicPr>
        <p:blipFill>
          <a:blip r:embed="rId11"/>
          <a:stretch>
            <a:fillRect/>
          </a:stretch>
        </p:blipFill>
        <p:spPr>
          <a:xfrm>
            <a:off x="929319" y="6220139"/>
            <a:ext cx="6425150" cy="558490"/>
          </a:xfrm>
          <a:prstGeom prst="rect">
            <a:avLst/>
          </a:prstGeom>
        </p:spPr>
      </p:pic>
    </p:spTree>
    <p:extLst>
      <p:ext uri="{BB962C8B-B14F-4D97-AF65-F5344CB8AC3E}">
        <p14:creationId xmlns:p14="http://schemas.microsoft.com/office/powerpoint/2010/main" val="342944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style.rotation</p:attrName>
                                        </p:attrNameLst>
                                      </p:cBhvr>
                                      <p:tavLst>
                                        <p:tav tm="0">
                                          <p:val>
                                            <p:fltVal val="90"/>
                                          </p:val>
                                        </p:tav>
                                        <p:tav tm="100000">
                                          <p:val>
                                            <p:fltVal val="0"/>
                                          </p:val>
                                        </p:tav>
                                      </p:tavLst>
                                    </p:anim>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77A6C4A0-BCCA-4B95-8A0A-7B53182151F4}"/>
              </a:ext>
            </a:extLst>
          </p:cNvPr>
          <p:cNvPicPr>
            <a:picLocks noGrp="1" noChangeAspect="1"/>
          </p:cNvPicPr>
          <p:nvPr>
            <p:ph sz="half" idx="1"/>
          </p:nvPr>
        </p:nvPicPr>
        <p:blipFill>
          <a:blip r:embed="rId3"/>
          <a:stretch>
            <a:fillRect/>
          </a:stretch>
        </p:blipFill>
        <p:spPr>
          <a:xfrm>
            <a:off x="581025" y="2345336"/>
            <a:ext cx="5422900" cy="3397640"/>
          </a:xfrm>
          <a:prstGeom prst="rect">
            <a:avLst/>
          </a:prstGeom>
        </p:spPr>
      </p:pic>
      <p:sp>
        <p:nvSpPr>
          <p:cNvPr id="14" name="Speech Bubble: Rectangle 13">
            <a:extLst>
              <a:ext uri="{FF2B5EF4-FFF2-40B4-BE49-F238E27FC236}">
                <a16:creationId xmlns:a16="http://schemas.microsoft.com/office/drawing/2014/main" id="{19466915-6BE9-4509-A1A3-DE0342A050D7}"/>
              </a:ext>
            </a:extLst>
          </p:cNvPr>
          <p:cNvSpPr/>
          <p:nvPr/>
        </p:nvSpPr>
        <p:spPr>
          <a:xfrm>
            <a:off x="4089862" y="5842587"/>
            <a:ext cx="4139738" cy="957349"/>
          </a:xfrm>
          <a:prstGeom prst="wedgeRectCallout">
            <a:avLst>
              <a:gd name="adj1" fmla="val -76501"/>
              <a:gd name="adj2" fmla="val -2010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9345848A-3215-47E6-B0E3-D750AD81B45B}"/>
              </a:ext>
            </a:extLst>
          </p:cNvPr>
          <p:cNvSpPr>
            <a:spLocks noGrp="1"/>
          </p:cNvSpPr>
          <p:nvPr>
            <p:ph type="title"/>
          </p:nvPr>
        </p:nvSpPr>
        <p:spPr/>
        <p:txBody>
          <a:bodyPr/>
          <a:lstStyle/>
          <a:p>
            <a:r>
              <a:rPr lang="en-GB" dirty="0" err="1"/>
              <a:t>Fea</a:t>
            </a:r>
            <a:r>
              <a:rPr lang="en-GB" dirty="0"/>
              <a:t> results</a:t>
            </a:r>
          </a:p>
        </p:txBody>
      </p:sp>
      <p:pic>
        <p:nvPicPr>
          <p:cNvPr id="8" name="Content Placeholder 7">
            <a:extLst>
              <a:ext uri="{FF2B5EF4-FFF2-40B4-BE49-F238E27FC236}">
                <a16:creationId xmlns:a16="http://schemas.microsoft.com/office/drawing/2014/main" id="{A9F6E655-01E4-4A1C-AA9C-1102A0FF5B5A}"/>
              </a:ext>
            </a:extLst>
          </p:cNvPr>
          <p:cNvPicPr>
            <a:picLocks noGrp="1" noChangeAspect="1"/>
          </p:cNvPicPr>
          <p:nvPr>
            <p:ph sz="half" idx="2"/>
          </p:nvPr>
        </p:nvPicPr>
        <p:blipFill>
          <a:blip r:embed="rId4"/>
          <a:stretch>
            <a:fillRect/>
          </a:stretch>
        </p:blipFill>
        <p:spPr>
          <a:xfrm>
            <a:off x="6188075" y="2351010"/>
            <a:ext cx="5422900" cy="3386293"/>
          </a:xfrm>
          <a:prstGeom prst="rect">
            <a:avLst/>
          </a:prstGeom>
        </p:spPr>
      </p:pic>
      <p:sp>
        <p:nvSpPr>
          <p:cNvPr id="4" name="Slide Number Placeholder 3">
            <a:extLst>
              <a:ext uri="{FF2B5EF4-FFF2-40B4-BE49-F238E27FC236}">
                <a16:creationId xmlns:a16="http://schemas.microsoft.com/office/drawing/2014/main" id="{A766FBA2-AD1E-4626-9B31-11A4E4D08902}"/>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
        <p:nvSpPr>
          <p:cNvPr id="12" name="Speech Bubble: Rectangle 11">
            <a:extLst>
              <a:ext uri="{FF2B5EF4-FFF2-40B4-BE49-F238E27FC236}">
                <a16:creationId xmlns:a16="http://schemas.microsoft.com/office/drawing/2014/main" id="{1757FE5B-4774-4A4F-B6C4-5DC4E78C6527}"/>
              </a:ext>
            </a:extLst>
          </p:cNvPr>
          <p:cNvSpPr/>
          <p:nvPr/>
        </p:nvSpPr>
        <p:spPr>
          <a:xfrm>
            <a:off x="4089862" y="5842587"/>
            <a:ext cx="4139738" cy="957349"/>
          </a:xfrm>
          <a:prstGeom prst="wedgeRectCallout">
            <a:avLst>
              <a:gd name="adj1" fmla="val 54144"/>
              <a:gd name="adj2" fmla="val -18248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graphicFrame>
        <p:nvGraphicFramePr>
          <p:cNvPr id="13" name="Object 12">
            <a:extLst>
              <a:ext uri="{FF2B5EF4-FFF2-40B4-BE49-F238E27FC236}">
                <a16:creationId xmlns:a16="http://schemas.microsoft.com/office/drawing/2014/main" id="{55D4713A-72DD-4518-B68A-8BD842450C3F}"/>
              </a:ext>
            </a:extLst>
          </p:cNvPr>
          <p:cNvGraphicFramePr>
            <a:graphicFrameLocks noChangeAspect="1"/>
          </p:cNvGraphicFramePr>
          <p:nvPr>
            <p:extLst>
              <p:ext uri="{D42A27DB-BD31-4B8C-83A1-F6EECF244321}">
                <p14:modId xmlns:p14="http://schemas.microsoft.com/office/powerpoint/2010/main" val="2188471463"/>
              </p:ext>
            </p:extLst>
          </p:nvPr>
        </p:nvGraphicFramePr>
        <p:xfrm>
          <a:off x="4270375" y="5899150"/>
          <a:ext cx="3725863" cy="785813"/>
        </p:xfrm>
        <a:graphic>
          <a:graphicData uri="http://schemas.openxmlformats.org/presentationml/2006/ole">
            <mc:AlternateContent xmlns:mc="http://schemas.openxmlformats.org/markup-compatibility/2006">
              <mc:Choice xmlns:v="urn:schemas-microsoft-com:vml" Requires="v">
                <p:oleObj spid="_x0000_s16417" name="Equation" r:id="rId5" imgW="2044440" imgH="431640" progId="Equation.DSMT4">
                  <p:embed/>
                </p:oleObj>
              </mc:Choice>
              <mc:Fallback>
                <p:oleObj name="Equation" r:id="rId5" imgW="2044440" imgH="431640" progId="Equation.DSMT4">
                  <p:embed/>
                  <p:pic>
                    <p:nvPicPr>
                      <p:cNvPr id="9" name="Object 8">
                        <a:extLst>
                          <a:ext uri="{FF2B5EF4-FFF2-40B4-BE49-F238E27FC236}">
                            <a16:creationId xmlns:a16="http://schemas.microsoft.com/office/drawing/2014/main" id="{EBB17B6F-4125-4BD9-BAA3-B59F5FEA6065}"/>
                          </a:ext>
                        </a:extLst>
                      </p:cNvPr>
                      <p:cNvPicPr/>
                      <p:nvPr/>
                    </p:nvPicPr>
                    <p:blipFill>
                      <a:blip r:embed="rId6"/>
                      <a:stretch>
                        <a:fillRect/>
                      </a:stretch>
                    </p:blipFill>
                    <p:spPr>
                      <a:xfrm>
                        <a:off x="4270375" y="5899150"/>
                        <a:ext cx="3725863" cy="785813"/>
                      </a:xfrm>
                      <a:prstGeom prst="rect">
                        <a:avLst/>
                      </a:prstGeom>
                    </p:spPr>
                  </p:pic>
                </p:oleObj>
              </mc:Fallback>
            </mc:AlternateContent>
          </a:graphicData>
        </a:graphic>
      </p:graphicFrame>
    </p:spTree>
    <p:extLst>
      <p:ext uri="{BB962C8B-B14F-4D97-AF65-F5344CB8AC3E}">
        <p14:creationId xmlns:p14="http://schemas.microsoft.com/office/powerpoint/2010/main" val="427900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Torsion of open section beams</a:t>
            </a:r>
          </a:p>
        </p:txBody>
      </p:sp>
      <p:sp>
        <p:nvSpPr>
          <p:cNvPr id="3" name="Content Placeholder 2"/>
          <p:cNvSpPr>
            <a:spLocks noGrp="1"/>
          </p:cNvSpPr>
          <p:nvPr>
            <p:ph idx="1"/>
          </p:nvPr>
        </p:nvSpPr>
        <p:spPr>
          <a:xfrm>
            <a:off x="581193" y="1866900"/>
            <a:ext cx="6365708" cy="4106152"/>
          </a:xfrm>
        </p:spPr>
        <p:txBody>
          <a:bodyPr/>
          <a:lstStyle/>
          <a:p>
            <a:r>
              <a:rPr lang="en-GB" dirty="0"/>
              <a:t>The solutions provided hereafter are approximate for open section beams (median line is not closed);</a:t>
            </a:r>
          </a:p>
          <a:p>
            <a:r>
              <a:rPr lang="en-GB" dirty="0"/>
              <a:t>In the opposite figure, a rectangular open section beam is shown;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5" name="Picture 4"/>
          <p:cNvPicPr>
            <a:picLocks noChangeAspect="1"/>
          </p:cNvPicPr>
          <p:nvPr/>
        </p:nvPicPr>
        <p:blipFill rotWithShape="1">
          <a:blip r:embed="rId3"/>
          <a:srcRect l="6563" t="4080"/>
          <a:stretch/>
        </p:blipFill>
        <p:spPr>
          <a:xfrm>
            <a:off x="6946900" y="1866900"/>
            <a:ext cx="4778009" cy="4106152"/>
          </a:xfrm>
          <a:prstGeom prst="rect">
            <a:avLst/>
          </a:prstGeom>
          <a:ln>
            <a:solidFill>
              <a:schemeClr val="accent1">
                <a:shade val="50000"/>
              </a:schemeClr>
            </a:solidFill>
          </a:ln>
        </p:spPr>
      </p:pic>
      <p:pic>
        <p:nvPicPr>
          <p:cNvPr id="7" name="Picture 6"/>
          <p:cNvPicPr>
            <a:picLocks noChangeAspect="1"/>
          </p:cNvPicPr>
          <p:nvPr/>
        </p:nvPicPr>
        <p:blipFill>
          <a:blip r:embed="rId4"/>
          <a:stretch>
            <a:fillRect/>
          </a:stretch>
        </p:blipFill>
        <p:spPr>
          <a:xfrm>
            <a:off x="1722641" y="3603030"/>
            <a:ext cx="1723470" cy="910821"/>
          </a:xfrm>
          <a:prstGeom prst="rect">
            <a:avLst/>
          </a:prstGeom>
          <a:ln>
            <a:solidFill>
              <a:schemeClr val="accent1">
                <a:shade val="50000"/>
              </a:schemeClr>
            </a:solidFill>
          </a:ln>
        </p:spPr>
      </p:pic>
      <p:pic>
        <p:nvPicPr>
          <p:cNvPr id="8" name="Picture 7"/>
          <p:cNvPicPr>
            <a:picLocks noChangeAspect="1"/>
          </p:cNvPicPr>
          <p:nvPr/>
        </p:nvPicPr>
        <p:blipFill>
          <a:blip r:embed="rId5"/>
          <a:stretch>
            <a:fillRect/>
          </a:stretch>
        </p:blipFill>
        <p:spPr>
          <a:xfrm>
            <a:off x="3562394" y="3497362"/>
            <a:ext cx="3704896" cy="1122156"/>
          </a:xfrm>
          <a:prstGeom prst="rect">
            <a:avLst/>
          </a:prstGeom>
          <a:ln>
            <a:solidFill>
              <a:schemeClr val="accent1">
                <a:shade val="50000"/>
              </a:schemeClr>
            </a:solidFill>
          </a:ln>
        </p:spPr>
      </p:pic>
      <p:sp>
        <p:nvSpPr>
          <p:cNvPr id="9" name="Rectangular Callout 8"/>
          <p:cNvSpPr/>
          <p:nvPr/>
        </p:nvSpPr>
        <p:spPr>
          <a:xfrm>
            <a:off x="8039100" y="5478897"/>
            <a:ext cx="2089586" cy="1290198"/>
          </a:xfrm>
          <a:prstGeom prst="wedgeRectCallout">
            <a:avLst>
              <a:gd name="adj1" fmla="val -161831"/>
              <a:gd name="adj2" fmla="val -149529"/>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Torsion constant for cross section with variable wall thickness</a:t>
            </a:r>
          </a:p>
        </p:txBody>
      </p:sp>
      <p:sp>
        <p:nvSpPr>
          <p:cNvPr id="10" name="Rectangular Callout 9"/>
          <p:cNvSpPr/>
          <p:nvPr/>
        </p:nvSpPr>
        <p:spPr>
          <a:xfrm>
            <a:off x="4536925" y="5440797"/>
            <a:ext cx="2089586" cy="1290198"/>
          </a:xfrm>
          <a:prstGeom prst="wedgeRectCallout">
            <a:avLst>
              <a:gd name="adj1" fmla="val -87683"/>
              <a:gd name="adj2" fmla="val -152483"/>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C000"/>
                </a:solidFill>
                <a:latin typeface="Arial" panose="020B0604020202020204" pitchFamily="34" charset="0"/>
                <a:cs typeface="Arial" panose="020B0604020202020204" pitchFamily="34" charset="0"/>
              </a:rPr>
              <a:t>Torsion constant for cross section with constant wall thickness</a:t>
            </a:r>
          </a:p>
        </p:txBody>
      </p:sp>
      <p:graphicFrame>
        <p:nvGraphicFramePr>
          <p:cNvPr id="11" name="Object 10"/>
          <p:cNvGraphicFramePr>
            <a:graphicFrameLocks noChangeAspect="1"/>
          </p:cNvGraphicFramePr>
          <p:nvPr>
            <p:extLst>
              <p:ext uri="{D42A27DB-BD31-4B8C-83A1-F6EECF244321}">
                <p14:modId xmlns:p14="http://schemas.microsoft.com/office/powerpoint/2010/main" val="2853582976"/>
              </p:ext>
            </p:extLst>
          </p:nvPr>
        </p:nvGraphicFramePr>
        <p:xfrm>
          <a:off x="173621" y="3670297"/>
          <a:ext cx="1423193" cy="776287"/>
        </p:xfrm>
        <a:graphic>
          <a:graphicData uri="http://schemas.openxmlformats.org/presentationml/2006/ole">
            <mc:AlternateContent xmlns:mc="http://schemas.openxmlformats.org/markup-compatibility/2006">
              <mc:Choice xmlns:v="urn:schemas-microsoft-com:vml" Requires="v">
                <p:oleObj spid="_x0000_s3359" name="Equation" r:id="rId6" imgW="838080" imgH="457200" progId="Equation.3">
                  <p:embed/>
                </p:oleObj>
              </mc:Choice>
              <mc:Fallback>
                <p:oleObj name="Equation" r:id="rId6" imgW="838080" imgH="457200" progId="Equation.3">
                  <p:embed/>
                  <p:pic>
                    <p:nvPicPr>
                      <p:cNvPr id="0" name=""/>
                      <p:cNvPicPr/>
                      <p:nvPr/>
                    </p:nvPicPr>
                    <p:blipFill>
                      <a:blip r:embed="rId7"/>
                      <a:stretch>
                        <a:fillRect/>
                      </a:stretch>
                    </p:blipFill>
                    <p:spPr>
                      <a:xfrm>
                        <a:off x="173621" y="3670297"/>
                        <a:ext cx="1423193" cy="776287"/>
                      </a:xfrm>
                      <a:prstGeom prst="rect">
                        <a:avLst/>
                      </a:prstGeom>
                      <a:ln>
                        <a:solidFill>
                          <a:schemeClr val="accent1">
                            <a:shade val="50000"/>
                          </a:schemeClr>
                        </a:solid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17211202"/>
              </p:ext>
            </p:extLst>
          </p:nvPr>
        </p:nvGraphicFramePr>
        <p:xfrm>
          <a:off x="173621" y="4513851"/>
          <a:ext cx="1100137" cy="776287"/>
        </p:xfrm>
        <a:graphic>
          <a:graphicData uri="http://schemas.openxmlformats.org/presentationml/2006/ole">
            <mc:AlternateContent xmlns:mc="http://schemas.openxmlformats.org/markup-compatibility/2006">
              <mc:Choice xmlns:v="urn:schemas-microsoft-com:vml" Requires="v">
                <p:oleObj spid="_x0000_s3360" name="Equation" r:id="rId8" imgW="647640" imgH="457200" progId="Equation.3">
                  <p:embed/>
                </p:oleObj>
              </mc:Choice>
              <mc:Fallback>
                <p:oleObj name="Equation" r:id="rId8" imgW="647640" imgH="457200" progId="Equation.3">
                  <p:embed/>
                  <p:pic>
                    <p:nvPicPr>
                      <p:cNvPr id="11" name="Object 10"/>
                      <p:cNvPicPr/>
                      <p:nvPr/>
                    </p:nvPicPr>
                    <p:blipFill>
                      <a:blip r:embed="rId9"/>
                      <a:stretch>
                        <a:fillRect/>
                      </a:stretch>
                    </p:blipFill>
                    <p:spPr>
                      <a:xfrm>
                        <a:off x="173621" y="4513851"/>
                        <a:ext cx="1100137" cy="776287"/>
                      </a:xfrm>
                      <a:prstGeom prst="rect">
                        <a:avLst/>
                      </a:prstGeom>
                      <a:ln>
                        <a:solidFill>
                          <a:schemeClr val="accent1">
                            <a:shade val="50000"/>
                          </a:schemeClr>
                        </a:solidFill>
                      </a:ln>
                    </p:spPr>
                  </p:pic>
                </p:oleObj>
              </mc:Fallback>
            </mc:AlternateContent>
          </a:graphicData>
        </a:graphic>
      </p:graphicFrame>
      <p:sp>
        <p:nvSpPr>
          <p:cNvPr id="13" name="Rectangular Callout 12"/>
          <p:cNvSpPr/>
          <p:nvPr/>
        </p:nvSpPr>
        <p:spPr>
          <a:xfrm>
            <a:off x="10017694" y="944997"/>
            <a:ext cx="2089586" cy="1290198"/>
          </a:xfrm>
          <a:prstGeom prst="wedgeRectCallout">
            <a:avLst>
              <a:gd name="adj1" fmla="val -19612"/>
              <a:gd name="adj2" fmla="val 20286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700" dirty="0">
                <a:solidFill>
                  <a:schemeClr val="bg1"/>
                </a:solidFill>
                <a:latin typeface="Arial" panose="020B0604020202020204" pitchFamily="34" charset="0"/>
                <a:cs typeface="Arial" panose="020B0604020202020204" pitchFamily="34" charset="0"/>
              </a:rPr>
              <a:t>Pay attention to the direction of shear flow in open section due to torsion</a:t>
            </a:r>
          </a:p>
        </p:txBody>
      </p:sp>
    </p:spTree>
    <p:extLst>
      <p:ext uri="{BB962C8B-B14F-4D97-AF65-F5344CB8AC3E}">
        <p14:creationId xmlns:p14="http://schemas.microsoft.com/office/powerpoint/2010/main" val="68015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a:t>
            </a:r>
          </a:p>
        </p:txBody>
      </p:sp>
      <p:sp>
        <p:nvSpPr>
          <p:cNvPr id="3" name="Content Placeholder 2"/>
          <p:cNvSpPr>
            <a:spLocks noGrp="1"/>
          </p:cNvSpPr>
          <p:nvPr>
            <p:ph idx="1"/>
          </p:nvPr>
        </p:nvSpPr>
        <p:spPr>
          <a:xfrm>
            <a:off x="581193" y="2180496"/>
            <a:ext cx="5869483" cy="3678303"/>
          </a:xfrm>
        </p:spPr>
        <p:txBody>
          <a:bodyPr>
            <a:normAutofit/>
          </a:bodyPr>
          <a:lstStyle/>
          <a:p>
            <a:pPr algn="just"/>
            <a:r>
              <a:rPr lang="en-GB" sz="2500" dirty="0"/>
              <a:t>Determine the maximum shear stress in the channel section when it is subjected to an anticlockwise torque of 10Nm. Consider the shear modulus of material as </a:t>
            </a:r>
            <a:r>
              <a:rPr lang="en-GB" sz="2500" i="1" dirty="0"/>
              <a:t>G</a:t>
            </a:r>
            <a:r>
              <a:rPr lang="en-GB" sz="2500" dirty="0"/>
              <a:t>=25,000N/mm</a:t>
            </a:r>
            <a:r>
              <a:rPr lang="en-GB" sz="2500" baseline="30000" dirty="0"/>
              <a:t>2</a:t>
            </a:r>
            <a:r>
              <a:rPr lang="en-GB" sz="2500" dirty="0"/>
              <a:t>.</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5" name="Picture 4"/>
          <p:cNvPicPr>
            <a:picLocks noChangeAspect="1"/>
          </p:cNvPicPr>
          <p:nvPr/>
        </p:nvPicPr>
        <p:blipFill>
          <a:blip r:embed="rId2"/>
          <a:stretch>
            <a:fillRect/>
          </a:stretch>
        </p:blipFill>
        <p:spPr>
          <a:xfrm>
            <a:off x="6604000" y="1866336"/>
            <a:ext cx="4638508" cy="4306622"/>
          </a:xfrm>
          <a:prstGeom prst="rect">
            <a:avLst/>
          </a:prstGeom>
        </p:spPr>
      </p:pic>
    </p:spTree>
    <p:extLst>
      <p:ext uri="{BB962C8B-B14F-4D97-AF65-F5344CB8AC3E}">
        <p14:creationId xmlns:p14="http://schemas.microsoft.com/office/powerpoint/2010/main" val="1885592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Content Placeholder 2"/>
          <p:cNvSpPr>
            <a:spLocks noGrp="1"/>
          </p:cNvSpPr>
          <p:nvPr>
            <p:ph idx="1"/>
          </p:nvPr>
        </p:nvSpPr>
        <p:spPr>
          <a:xfrm>
            <a:off x="581192" y="1866336"/>
            <a:ext cx="5857707" cy="4454926"/>
          </a:xfrm>
        </p:spPr>
        <p:txBody>
          <a:bodyPr/>
          <a:lstStyle/>
          <a:p>
            <a:r>
              <a:rPr lang="en-GB" dirty="0"/>
              <a:t>Calculate torsion constant of the section;</a:t>
            </a:r>
          </a:p>
          <a:p>
            <a:r>
              <a:rPr lang="en-GB" dirty="0"/>
              <a:t>This section is comprised of 3 rectangular walls, i.e. rectangles 12, 23 and 34, respectively;</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5" name="Picture 4"/>
          <p:cNvPicPr>
            <a:picLocks noChangeAspect="1"/>
          </p:cNvPicPr>
          <p:nvPr/>
        </p:nvPicPr>
        <p:blipFill>
          <a:blip r:embed="rId3"/>
          <a:stretch>
            <a:fillRect/>
          </a:stretch>
        </p:blipFill>
        <p:spPr>
          <a:xfrm>
            <a:off x="7480300" y="1917136"/>
            <a:ext cx="4638508" cy="4306622"/>
          </a:xfrm>
          <a:prstGeom prst="rect">
            <a:avLst/>
          </a:prstGeom>
        </p:spPr>
      </p:pic>
      <p:pic>
        <p:nvPicPr>
          <p:cNvPr id="6" name="Picture 5"/>
          <p:cNvPicPr>
            <a:picLocks noChangeAspect="1"/>
          </p:cNvPicPr>
          <p:nvPr/>
        </p:nvPicPr>
        <p:blipFill rotWithShape="1">
          <a:blip r:embed="rId4"/>
          <a:srcRect r="60841"/>
          <a:stretch/>
        </p:blipFill>
        <p:spPr>
          <a:xfrm>
            <a:off x="466892" y="3458569"/>
            <a:ext cx="1450808" cy="1122156"/>
          </a:xfrm>
          <a:prstGeom prst="rect">
            <a:avLst/>
          </a:prstGeom>
          <a:ln>
            <a:solidFill>
              <a:schemeClr val="accent1">
                <a:shade val="50000"/>
              </a:schemeClr>
            </a:solidFill>
          </a:ln>
        </p:spPr>
      </p:pic>
      <p:pic>
        <p:nvPicPr>
          <p:cNvPr id="7" name="Picture 6"/>
          <p:cNvPicPr>
            <a:picLocks noChangeAspect="1"/>
          </p:cNvPicPr>
          <p:nvPr/>
        </p:nvPicPr>
        <p:blipFill>
          <a:blip r:embed="rId5"/>
          <a:stretch>
            <a:fillRect/>
          </a:stretch>
        </p:blipFill>
        <p:spPr>
          <a:xfrm>
            <a:off x="2146301" y="3654470"/>
            <a:ext cx="5206999" cy="730355"/>
          </a:xfrm>
          <a:prstGeom prst="rect">
            <a:avLst/>
          </a:prstGeom>
          <a:ln>
            <a:solidFill>
              <a:schemeClr val="accent1">
                <a:shade val="50000"/>
              </a:schemeClr>
            </a:solidFill>
          </a:ln>
        </p:spPr>
      </p:pic>
      <p:graphicFrame>
        <p:nvGraphicFramePr>
          <p:cNvPr id="9" name="Object 8"/>
          <p:cNvGraphicFramePr>
            <a:graphicFrameLocks noChangeAspect="1"/>
          </p:cNvGraphicFramePr>
          <p:nvPr>
            <p:extLst>
              <p:ext uri="{D42A27DB-BD31-4B8C-83A1-F6EECF244321}">
                <p14:modId xmlns:p14="http://schemas.microsoft.com/office/powerpoint/2010/main" val="66818217"/>
              </p:ext>
            </p:extLst>
          </p:nvPr>
        </p:nvGraphicFramePr>
        <p:xfrm>
          <a:off x="6253163" y="5479051"/>
          <a:ext cx="1100137" cy="776287"/>
        </p:xfrm>
        <a:graphic>
          <a:graphicData uri="http://schemas.openxmlformats.org/presentationml/2006/ole">
            <mc:AlternateContent xmlns:mc="http://schemas.openxmlformats.org/markup-compatibility/2006">
              <mc:Choice xmlns:v="urn:schemas-microsoft-com:vml" Requires="v">
                <p:oleObj spid="_x0000_s4324" name="Equation" r:id="rId6" imgW="647640" imgH="457200" progId="Equation.3">
                  <p:embed/>
                </p:oleObj>
              </mc:Choice>
              <mc:Fallback>
                <p:oleObj name="Equation" r:id="rId6" imgW="647640" imgH="457200" progId="Equation.3">
                  <p:embed/>
                  <p:pic>
                    <p:nvPicPr>
                      <p:cNvPr id="12" name="Object 11"/>
                      <p:cNvPicPr/>
                      <p:nvPr/>
                    </p:nvPicPr>
                    <p:blipFill>
                      <a:blip r:embed="rId7"/>
                      <a:stretch>
                        <a:fillRect/>
                      </a:stretch>
                    </p:blipFill>
                    <p:spPr>
                      <a:xfrm>
                        <a:off x="6253163" y="5479051"/>
                        <a:ext cx="1100137" cy="776287"/>
                      </a:xfrm>
                      <a:prstGeom prst="rect">
                        <a:avLst/>
                      </a:prstGeom>
                      <a:ln>
                        <a:solidFill>
                          <a:schemeClr val="accent1">
                            <a:shade val="50000"/>
                          </a:schemeClr>
                        </a:solidFill>
                      </a:ln>
                    </p:spPr>
                  </p:pic>
                </p:oleObj>
              </mc:Fallback>
            </mc:AlternateContent>
          </a:graphicData>
        </a:graphic>
      </p:graphicFrame>
      <p:pic>
        <p:nvPicPr>
          <p:cNvPr id="10" name="Picture 9"/>
          <p:cNvPicPr>
            <a:picLocks noChangeAspect="1"/>
          </p:cNvPicPr>
          <p:nvPr/>
        </p:nvPicPr>
        <p:blipFill>
          <a:blip r:embed="rId8"/>
          <a:stretch>
            <a:fillRect/>
          </a:stretch>
        </p:blipFill>
        <p:spPr>
          <a:xfrm>
            <a:off x="1293895" y="5476248"/>
            <a:ext cx="4167105" cy="775873"/>
          </a:xfrm>
          <a:prstGeom prst="rect">
            <a:avLst/>
          </a:prstGeom>
          <a:ln>
            <a:solidFill>
              <a:schemeClr val="accent1">
                <a:shade val="50000"/>
              </a:schemeClr>
            </a:solidFill>
          </a:ln>
        </p:spPr>
      </p:pic>
      <p:cxnSp>
        <p:nvCxnSpPr>
          <p:cNvPr id="11" name="Straight Arrow Connector 10"/>
          <p:cNvCxnSpPr>
            <a:stCxn id="6" idx="3"/>
            <a:endCxn id="7" idx="1"/>
          </p:cNvCxnSpPr>
          <p:nvPr/>
        </p:nvCxnSpPr>
        <p:spPr>
          <a:xfrm>
            <a:off x="1917700" y="4019647"/>
            <a:ext cx="228601" cy="1"/>
          </a:xfrm>
          <a:prstGeom prst="straightConnector1">
            <a:avLst/>
          </a:prstGeom>
          <a:ln w="41275">
            <a:solidFill>
              <a:schemeClr val="bg1">
                <a:lumMod val="50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2"/>
            <a:endCxn id="9" idx="0"/>
          </p:cNvCxnSpPr>
          <p:nvPr/>
        </p:nvCxnSpPr>
        <p:spPr>
          <a:xfrm>
            <a:off x="4749801" y="4384825"/>
            <a:ext cx="2053430" cy="1094226"/>
          </a:xfrm>
          <a:prstGeom prst="straightConnector1">
            <a:avLst/>
          </a:prstGeom>
          <a:ln w="41275">
            <a:solidFill>
              <a:schemeClr val="bg1">
                <a:lumMod val="50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1"/>
            <a:endCxn id="10" idx="3"/>
          </p:cNvCxnSpPr>
          <p:nvPr/>
        </p:nvCxnSpPr>
        <p:spPr>
          <a:xfrm flipH="1" flipV="1">
            <a:off x="5461000" y="5864185"/>
            <a:ext cx="792163" cy="3009"/>
          </a:xfrm>
          <a:prstGeom prst="straightConnector1">
            <a:avLst/>
          </a:prstGeom>
          <a:ln w="41275">
            <a:solidFill>
              <a:schemeClr val="bg1">
                <a:lumMod val="50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4"/>
          <a:stretch>
            <a:fillRect/>
          </a:stretch>
        </p:blipFill>
        <p:spPr>
          <a:xfrm>
            <a:off x="8483644" y="157670"/>
            <a:ext cx="2266906" cy="686611"/>
          </a:xfrm>
          <a:prstGeom prst="rect">
            <a:avLst/>
          </a:prstGeom>
          <a:ln>
            <a:solidFill>
              <a:schemeClr val="accent1">
                <a:shade val="50000"/>
              </a:schemeClr>
            </a:solidFill>
          </a:ln>
        </p:spPr>
      </p:pic>
      <p:graphicFrame>
        <p:nvGraphicFramePr>
          <p:cNvPr id="15" name="Object 14"/>
          <p:cNvGraphicFramePr>
            <a:graphicFrameLocks noChangeAspect="1"/>
          </p:cNvGraphicFramePr>
          <p:nvPr>
            <p:extLst>
              <p:ext uri="{D42A27DB-BD31-4B8C-83A1-F6EECF244321}">
                <p14:modId xmlns:p14="http://schemas.microsoft.com/office/powerpoint/2010/main" val="1247427538"/>
              </p:ext>
            </p:extLst>
          </p:nvPr>
        </p:nvGraphicFramePr>
        <p:xfrm>
          <a:off x="8483645" y="891975"/>
          <a:ext cx="895306" cy="631753"/>
        </p:xfrm>
        <a:graphic>
          <a:graphicData uri="http://schemas.openxmlformats.org/presentationml/2006/ole">
            <mc:AlternateContent xmlns:mc="http://schemas.openxmlformats.org/markup-compatibility/2006">
              <mc:Choice xmlns:v="urn:schemas-microsoft-com:vml" Requires="v">
                <p:oleObj spid="_x0000_s4325" name="Equation" r:id="rId9" imgW="647640" imgH="457200" progId="Equation.3">
                  <p:embed/>
                </p:oleObj>
              </mc:Choice>
              <mc:Fallback>
                <p:oleObj name="Equation" r:id="rId9" imgW="647640" imgH="457200" progId="Equation.3">
                  <p:embed/>
                  <p:pic>
                    <p:nvPicPr>
                      <p:cNvPr id="12" name="Object 11"/>
                      <p:cNvPicPr/>
                      <p:nvPr/>
                    </p:nvPicPr>
                    <p:blipFill>
                      <a:blip r:embed="rId7"/>
                      <a:stretch>
                        <a:fillRect/>
                      </a:stretch>
                    </p:blipFill>
                    <p:spPr>
                      <a:xfrm>
                        <a:off x="8483645" y="891975"/>
                        <a:ext cx="895306" cy="631753"/>
                      </a:xfrm>
                      <a:prstGeom prst="rect">
                        <a:avLst/>
                      </a:prstGeom>
                      <a:solidFill>
                        <a:schemeClr val="bg1"/>
                      </a:solidFill>
                      <a:ln>
                        <a:solidFill>
                          <a:schemeClr val="accent1">
                            <a:shade val="50000"/>
                          </a:schemeClr>
                        </a:solidFill>
                      </a:ln>
                    </p:spPr>
                  </p:pic>
                </p:oleObj>
              </mc:Fallback>
            </mc:AlternateContent>
          </a:graphicData>
        </a:graphic>
      </p:graphicFrame>
    </p:spTree>
    <p:extLst>
      <p:ext uri="{BB962C8B-B14F-4D97-AF65-F5344CB8AC3E}">
        <p14:creationId xmlns:p14="http://schemas.microsoft.com/office/powerpoint/2010/main" val="393919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DFF1-4CAF-4EA9-9180-5C1D1BEB7C2D}"/>
              </a:ext>
            </a:extLst>
          </p:cNvPr>
          <p:cNvSpPr>
            <a:spLocks noGrp="1"/>
          </p:cNvSpPr>
          <p:nvPr>
            <p:ph type="title"/>
          </p:nvPr>
        </p:nvSpPr>
        <p:spPr/>
        <p:txBody>
          <a:bodyPr/>
          <a:lstStyle/>
          <a:p>
            <a:r>
              <a:rPr lang="en-GB" dirty="0" err="1"/>
              <a:t>Fea</a:t>
            </a:r>
            <a:r>
              <a:rPr lang="en-GB" dirty="0"/>
              <a:t> result</a:t>
            </a:r>
          </a:p>
        </p:txBody>
      </p:sp>
      <p:pic>
        <p:nvPicPr>
          <p:cNvPr id="5" name="Content Placeholder 4">
            <a:extLst>
              <a:ext uri="{FF2B5EF4-FFF2-40B4-BE49-F238E27FC236}">
                <a16:creationId xmlns:a16="http://schemas.microsoft.com/office/drawing/2014/main" id="{E63F25D9-D9AF-49A4-9E5A-12CCF9F78E52}"/>
              </a:ext>
            </a:extLst>
          </p:cNvPr>
          <p:cNvPicPr>
            <a:picLocks noGrp="1" noChangeAspect="1"/>
          </p:cNvPicPr>
          <p:nvPr>
            <p:ph idx="1"/>
          </p:nvPr>
        </p:nvPicPr>
        <p:blipFill>
          <a:blip r:embed="rId2"/>
          <a:stretch>
            <a:fillRect/>
          </a:stretch>
        </p:blipFill>
        <p:spPr>
          <a:xfrm>
            <a:off x="3535961" y="1865341"/>
            <a:ext cx="7802599" cy="4823634"/>
          </a:xfrm>
          <a:prstGeom prst="rect">
            <a:avLst/>
          </a:prstGeom>
        </p:spPr>
      </p:pic>
      <p:sp>
        <p:nvSpPr>
          <p:cNvPr id="4" name="Slide Number Placeholder 3">
            <a:extLst>
              <a:ext uri="{FF2B5EF4-FFF2-40B4-BE49-F238E27FC236}">
                <a16:creationId xmlns:a16="http://schemas.microsoft.com/office/drawing/2014/main" id="{5E7D801A-22AE-4648-A533-974BD50F5C3C}"/>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
        <p:nvSpPr>
          <p:cNvPr id="6" name="Speech Bubble: Rectangle 5">
            <a:extLst>
              <a:ext uri="{FF2B5EF4-FFF2-40B4-BE49-F238E27FC236}">
                <a16:creationId xmlns:a16="http://schemas.microsoft.com/office/drawing/2014/main" id="{6AE9FAF6-C180-41D6-91E1-4B82ED65CD62}"/>
              </a:ext>
            </a:extLst>
          </p:cNvPr>
          <p:cNvSpPr/>
          <p:nvPr/>
        </p:nvSpPr>
        <p:spPr>
          <a:xfrm>
            <a:off x="155171" y="1874646"/>
            <a:ext cx="3302924" cy="957349"/>
          </a:xfrm>
          <a:prstGeom prst="wedgeRectCallout">
            <a:avLst>
              <a:gd name="adj1" fmla="val 59848"/>
              <a:gd name="adj2" fmla="val 3401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dirty="0">
                <a:solidFill>
                  <a:schemeClr val="tx1"/>
                </a:solidFill>
                <a:latin typeface="Arial" panose="020B0604020202020204" pitchFamily="34" charset="0"/>
                <a:cs typeface="Arial" panose="020B0604020202020204" pitchFamily="34" charset="0"/>
              </a:rPr>
              <a:t>12.8% less than the hand calculation.</a:t>
            </a:r>
          </a:p>
        </p:txBody>
      </p:sp>
      <p:sp>
        <p:nvSpPr>
          <p:cNvPr id="8" name="Speech Bubble: Rectangle 7">
            <a:extLst>
              <a:ext uri="{FF2B5EF4-FFF2-40B4-BE49-F238E27FC236}">
                <a16:creationId xmlns:a16="http://schemas.microsoft.com/office/drawing/2014/main" id="{2780C183-BFFC-4057-9AF1-A6F1924C7C14}"/>
              </a:ext>
            </a:extLst>
          </p:cNvPr>
          <p:cNvSpPr/>
          <p:nvPr/>
        </p:nvSpPr>
        <p:spPr>
          <a:xfrm>
            <a:off x="155171" y="3369271"/>
            <a:ext cx="3302924" cy="1381172"/>
          </a:xfrm>
          <a:prstGeom prst="wedgeRectCallout">
            <a:avLst>
              <a:gd name="adj1" fmla="val 109345"/>
              <a:gd name="adj2" fmla="val 5392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dirty="0">
                <a:solidFill>
                  <a:schemeClr val="tx1"/>
                </a:solidFill>
                <a:latin typeface="Arial" panose="020B0604020202020204" pitchFamily="34" charset="0"/>
                <a:cs typeface="Arial" panose="020B0604020202020204" pitchFamily="34" charset="0"/>
              </a:rPr>
              <a:t>Bear in mind that the torsional stiffness calculation was approximate, hence hand calculation was an approximate solution.</a:t>
            </a:r>
          </a:p>
        </p:txBody>
      </p:sp>
      <p:sp>
        <p:nvSpPr>
          <p:cNvPr id="9" name="Speech Bubble: Rectangle 8">
            <a:extLst>
              <a:ext uri="{FF2B5EF4-FFF2-40B4-BE49-F238E27FC236}">
                <a16:creationId xmlns:a16="http://schemas.microsoft.com/office/drawing/2014/main" id="{667171B7-1464-4876-9CFA-8E9EE7D48A2E}"/>
              </a:ext>
            </a:extLst>
          </p:cNvPr>
          <p:cNvSpPr/>
          <p:nvPr/>
        </p:nvSpPr>
        <p:spPr>
          <a:xfrm>
            <a:off x="155171" y="5287719"/>
            <a:ext cx="3302924" cy="1381172"/>
          </a:xfrm>
          <a:prstGeom prst="wedgeRectCallout">
            <a:avLst>
              <a:gd name="adj1" fmla="val 81828"/>
              <a:gd name="adj2" fmla="val -2953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dirty="0">
                <a:solidFill>
                  <a:schemeClr val="tx1"/>
                </a:solidFill>
                <a:latin typeface="Arial" panose="020B0604020202020204" pitchFamily="34" charset="0"/>
                <a:cs typeface="Arial" panose="020B0604020202020204" pitchFamily="34" charset="0"/>
              </a:rPr>
              <a:t>Also, FEA is approximate. Higher mesh density will give a more accurate result.</a:t>
            </a:r>
          </a:p>
        </p:txBody>
      </p:sp>
    </p:spTree>
    <p:extLst>
      <p:ext uri="{BB962C8B-B14F-4D97-AF65-F5344CB8AC3E}">
        <p14:creationId xmlns:p14="http://schemas.microsoft.com/office/powerpoint/2010/main" val="100969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Torsion of multicellular wing section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6" name="Content Placeholder 5"/>
          <p:cNvPicPr>
            <a:picLocks noGrp="1" noChangeAspect="1"/>
          </p:cNvPicPr>
          <p:nvPr>
            <p:ph idx="1"/>
          </p:nvPr>
        </p:nvPicPr>
        <p:blipFill>
          <a:blip r:embed="rId3"/>
          <a:stretch>
            <a:fillRect/>
          </a:stretch>
        </p:blipFill>
        <p:spPr>
          <a:xfrm>
            <a:off x="1696000" y="2277487"/>
            <a:ext cx="8800000" cy="3485714"/>
          </a:xfrm>
          <a:prstGeom prst="rect">
            <a:avLst/>
          </a:prstGeom>
        </p:spPr>
      </p:pic>
      <p:sp>
        <p:nvSpPr>
          <p:cNvPr id="7" name="Rectangular Callout 6"/>
          <p:cNvSpPr/>
          <p:nvPr/>
        </p:nvSpPr>
        <p:spPr>
          <a:xfrm>
            <a:off x="104625" y="1900749"/>
            <a:ext cx="2089586" cy="1290198"/>
          </a:xfrm>
          <a:prstGeom prst="wedgeRectCallout">
            <a:avLst>
              <a:gd name="adj1" fmla="val 169406"/>
              <a:gd name="adj2" fmla="val 8376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bg1"/>
                </a:solidFill>
                <a:latin typeface="Arial" panose="020B0604020202020204" pitchFamily="34" charset="0"/>
                <a:cs typeface="Arial" panose="020B0604020202020204" pitchFamily="34" charset="0"/>
              </a:rPr>
              <a:t>The wing section is comprised of </a:t>
            </a:r>
            <a:r>
              <a:rPr lang="en-GB" i="1" dirty="0">
                <a:solidFill>
                  <a:schemeClr val="bg1"/>
                </a:solidFill>
                <a:latin typeface="Arial" panose="020B0604020202020204" pitchFamily="34" charset="0"/>
                <a:cs typeface="Arial" panose="020B0604020202020204" pitchFamily="34" charset="0"/>
              </a:rPr>
              <a:t>N</a:t>
            </a:r>
            <a:r>
              <a:rPr lang="en-GB" dirty="0">
                <a:solidFill>
                  <a:schemeClr val="bg1"/>
                </a:solidFill>
                <a:latin typeface="Arial" panose="020B0604020202020204" pitchFamily="34" charset="0"/>
                <a:cs typeface="Arial" panose="020B0604020202020204" pitchFamily="34" charset="0"/>
              </a:rPr>
              <a:t> cells and carries a torque of </a:t>
            </a:r>
            <a:r>
              <a:rPr lang="en-GB" i="1" dirty="0">
                <a:solidFill>
                  <a:schemeClr val="bg1"/>
                </a:solidFill>
                <a:latin typeface="Arial" panose="020B0604020202020204" pitchFamily="34" charset="0"/>
                <a:cs typeface="Arial" panose="020B0604020202020204" pitchFamily="34" charset="0"/>
              </a:rPr>
              <a:t>T.</a:t>
            </a:r>
          </a:p>
        </p:txBody>
      </p:sp>
      <p:sp>
        <p:nvSpPr>
          <p:cNvPr id="8" name="Rectangular Callout 7"/>
          <p:cNvSpPr/>
          <p:nvPr/>
        </p:nvSpPr>
        <p:spPr>
          <a:xfrm>
            <a:off x="9896325" y="1900749"/>
            <a:ext cx="2089586" cy="1290198"/>
          </a:xfrm>
          <a:prstGeom prst="wedgeRectCallout">
            <a:avLst>
              <a:gd name="adj1" fmla="val -63372"/>
              <a:gd name="adj2" fmla="val 142821"/>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bg1"/>
                </a:solidFill>
                <a:latin typeface="Arial" panose="020B0604020202020204" pitchFamily="34" charset="0"/>
                <a:cs typeface="Arial" panose="020B0604020202020204" pitchFamily="34" charset="0"/>
              </a:rPr>
              <a:t>The wing section is comprised of </a:t>
            </a:r>
            <a:r>
              <a:rPr lang="en-GB" i="1" dirty="0">
                <a:solidFill>
                  <a:schemeClr val="bg1"/>
                </a:solidFill>
                <a:latin typeface="Arial" panose="020B0604020202020204" pitchFamily="34" charset="0"/>
                <a:cs typeface="Arial" panose="020B0604020202020204" pitchFamily="34" charset="0"/>
              </a:rPr>
              <a:t>N</a:t>
            </a:r>
            <a:r>
              <a:rPr lang="en-GB" dirty="0">
                <a:solidFill>
                  <a:schemeClr val="bg1"/>
                </a:solidFill>
                <a:latin typeface="Arial" panose="020B0604020202020204" pitchFamily="34" charset="0"/>
                <a:cs typeface="Arial" panose="020B0604020202020204" pitchFamily="34" charset="0"/>
              </a:rPr>
              <a:t> cells and carries a torque of </a:t>
            </a:r>
            <a:r>
              <a:rPr lang="en-GB" i="1" dirty="0">
                <a:solidFill>
                  <a:schemeClr val="bg1"/>
                </a:solidFill>
                <a:latin typeface="Arial" panose="020B0604020202020204" pitchFamily="34" charset="0"/>
                <a:cs typeface="Arial" panose="020B0604020202020204" pitchFamily="34" charset="0"/>
              </a:rPr>
              <a:t>T</a:t>
            </a:r>
          </a:p>
        </p:txBody>
      </p:sp>
      <p:sp>
        <p:nvSpPr>
          <p:cNvPr id="9" name="Rectangular Callout 8"/>
          <p:cNvSpPr/>
          <p:nvPr/>
        </p:nvSpPr>
        <p:spPr>
          <a:xfrm>
            <a:off x="9896325" y="1900749"/>
            <a:ext cx="2089586" cy="1290198"/>
          </a:xfrm>
          <a:prstGeom prst="wedgeRectCallout">
            <a:avLst>
              <a:gd name="adj1" fmla="val -170341"/>
              <a:gd name="adj2" fmla="val 118212"/>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bg1"/>
                </a:solidFill>
                <a:latin typeface="Arial" panose="020B0604020202020204" pitchFamily="34" charset="0"/>
                <a:cs typeface="Arial" panose="020B0604020202020204" pitchFamily="34" charset="0"/>
              </a:rPr>
              <a:t>The wing section is comprised of </a:t>
            </a:r>
            <a:r>
              <a:rPr lang="en-GB" i="1" dirty="0">
                <a:solidFill>
                  <a:schemeClr val="bg1"/>
                </a:solidFill>
                <a:latin typeface="Arial" panose="020B0604020202020204" pitchFamily="34" charset="0"/>
                <a:cs typeface="Arial" panose="020B0604020202020204" pitchFamily="34" charset="0"/>
              </a:rPr>
              <a:t>N</a:t>
            </a:r>
            <a:r>
              <a:rPr lang="en-GB" dirty="0">
                <a:solidFill>
                  <a:schemeClr val="bg1"/>
                </a:solidFill>
                <a:latin typeface="Arial" panose="020B0604020202020204" pitchFamily="34" charset="0"/>
                <a:cs typeface="Arial" panose="020B0604020202020204" pitchFamily="34" charset="0"/>
              </a:rPr>
              <a:t> cells and carries a torque of </a:t>
            </a:r>
            <a:r>
              <a:rPr lang="en-GB" i="1" dirty="0">
                <a:solidFill>
                  <a:schemeClr val="bg1"/>
                </a:solidFill>
                <a:latin typeface="Arial" panose="020B0604020202020204" pitchFamily="34" charset="0"/>
                <a:cs typeface="Arial" panose="020B0604020202020204" pitchFamily="34" charset="0"/>
              </a:rPr>
              <a:t>T</a:t>
            </a:r>
          </a:p>
        </p:txBody>
      </p:sp>
      <p:sp>
        <p:nvSpPr>
          <p:cNvPr id="10" name="Rectangular Callout 9"/>
          <p:cNvSpPr/>
          <p:nvPr/>
        </p:nvSpPr>
        <p:spPr>
          <a:xfrm>
            <a:off x="9896325" y="1900749"/>
            <a:ext cx="2089586" cy="1290198"/>
          </a:xfrm>
          <a:prstGeom prst="wedgeRectCallout">
            <a:avLst>
              <a:gd name="adj1" fmla="val -226864"/>
              <a:gd name="adj2" fmla="val 114275"/>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Unknown torque is generated in each cell as the result of </a:t>
            </a:r>
            <a:r>
              <a:rPr lang="en-GB" i="1" dirty="0">
                <a:solidFill>
                  <a:schemeClr val="tx1"/>
                </a:solidFill>
                <a:latin typeface="Arial" panose="020B0604020202020204" pitchFamily="34" charset="0"/>
                <a:cs typeface="Arial" panose="020B0604020202020204" pitchFamily="34" charset="0"/>
              </a:rPr>
              <a:t>T.</a:t>
            </a:r>
          </a:p>
        </p:txBody>
      </p:sp>
      <p:sp>
        <p:nvSpPr>
          <p:cNvPr id="11" name="Rectangular Callout 10"/>
          <p:cNvSpPr/>
          <p:nvPr/>
        </p:nvSpPr>
        <p:spPr>
          <a:xfrm>
            <a:off x="8673732" y="5493600"/>
            <a:ext cx="2089586" cy="1290198"/>
          </a:xfrm>
          <a:prstGeom prst="wedgeRectCallout">
            <a:avLst>
              <a:gd name="adj1" fmla="val -136305"/>
              <a:gd name="adj2" fmla="val -51095"/>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i="1" dirty="0">
              <a:solidFill>
                <a:schemeClr val="tx1"/>
              </a:solidFill>
              <a:latin typeface="Arial" panose="020B0604020202020204" pitchFamily="34" charset="0"/>
              <a:cs typeface="Arial" panose="020B0604020202020204" pitchFamily="34" charset="0"/>
            </a:endParaRPr>
          </a:p>
        </p:txBody>
      </p:sp>
      <p:sp>
        <p:nvSpPr>
          <p:cNvPr id="12" name="Rectangular Callout 11"/>
          <p:cNvSpPr/>
          <p:nvPr/>
        </p:nvSpPr>
        <p:spPr>
          <a:xfrm>
            <a:off x="8673732" y="5493600"/>
            <a:ext cx="2089586" cy="1290198"/>
          </a:xfrm>
          <a:prstGeom prst="wedgeRectCallout">
            <a:avLst>
              <a:gd name="adj1" fmla="val -136305"/>
              <a:gd name="adj2" fmla="val -51095"/>
            </a:avLst>
          </a:prstGeom>
          <a:solidFill>
            <a:schemeClr val="accent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Constant shear flow in each cell due to cellular torque</a:t>
            </a:r>
            <a:endParaRPr lang="en-GB" i="1" dirty="0">
              <a:solidFill>
                <a:schemeClr val="tx1"/>
              </a:solidFill>
              <a:latin typeface="Arial" panose="020B0604020202020204" pitchFamily="34" charset="0"/>
              <a:cs typeface="Arial" panose="020B0604020202020204" pitchFamily="34" charset="0"/>
            </a:endParaRPr>
          </a:p>
        </p:txBody>
      </p:sp>
      <p:sp>
        <p:nvSpPr>
          <p:cNvPr id="13" name="Rectangular Callout 12"/>
          <p:cNvSpPr/>
          <p:nvPr/>
        </p:nvSpPr>
        <p:spPr>
          <a:xfrm>
            <a:off x="8673732" y="5493600"/>
            <a:ext cx="2089586" cy="1290198"/>
          </a:xfrm>
          <a:prstGeom prst="wedgeRectCallout">
            <a:avLst>
              <a:gd name="adj1" fmla="val -177026"/>
              <a:gd name="adj2" fmla="val -51095"/>
            </a:avLst>
          </a:prstGeom>
          <a:solidFill>
            <a:schemeClr val="accent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Constant shear flow in each cell due to cellular torque</a:t>
            </a:r>
            <a:endParaRPr lang="en-GB" i="1" dirty="0">
              <a:solidFill>
                <a:schemeClr val="tx1"/>
              </a:solidFill>
              <a:latin typeface="Arial" panose="020B0604020202020204" pitchFamily="34" charset="0"/>
              <a:cs typeface="Arial" panose="020B0604020202020204" pitchFamily="34" charset="0"/>
            </a:endParaRPr>
          </a:p>
        </p:txBody>
      </p:sp>
      <p:sp>
        <p:nvSpPr>
          <p:cNvPr id="14" name="Rectangular Callout 13"/>
          <p:cNvSpPr/>
          <p:nvPr/>
        </p:nvSpPr>
        <p:spPr>
          <a:xfrm>
            <a:off x="8673732" y="5493600"/>
            <a:ext cx="2089586" cy="1290198"/>
          </a:xfrm>
          <a:prstGeom prst="wedgeRectCallout">
            <a:avLst>
              <a:gd name="adj1" fmla="val -3202"/>
              <a:gd name="adj2" fmla="val -77672"/>
            </a:avLst>
          </a:prstGeom>
          <a:solidFill>
            <a:schemeClr val="accent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Constant shear flow in each cell due to cellular torque.</a:t>
            </a:r>
            <a:endParaRPr lang="en-GB" i="1" dirty="0">
              <a:solidFill>
                <a:schemeClr val="tx1"/>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4"/>
          <a:stretch>
            <a:fillRect/>
          </a:stretch>
        </p:blipFill>
        <p:spPr>
          <a:xfrm>
            <a:off x="155700" y="5499013"/>
            <a:ext cx="2000000" cy="1219048"/>
          </a:xfrm>
          <a:prstGeom prst="rect">
            <a:avLst/>
          </a:prstGeom>
          <a:ln w="15875">
            <a:solidFill>
              <a:schemeClr val="accent1">
                <a:shade val="50000"/>
              </a:schemeClr>
            </a:solidFill>
          </a:ln>
        </p:spPr>
      </p:pic>
      <p:pic>
        <p:nvPicPr>
          <p:cNvPr id="18" name="Picture 17"/>
          <p:cNvPicPr>
            <a:picLocks noChangeAspect="1"/>
          </p:cNvPicPr>
          <p:nvPr/>
        </p:nvPicPr>
        <p:blipFill>
          <a:blip r:embed="rId5"/>
          <a:stretch>
            <a:fillRect/>
          </a:stretch>
        </p:blipFill>
        <p:spPr>
          <a:xfrm>
            <a:off x="2289628" y="5575204"/>
            <a:ext cx="2457143" cy="1142857"/>
          </a:xfrm>
          <a:prstGeom prst="rect">
            <a:avLst/>
          </a:prstGeom>
          <a:ln>
            <a:solidFill>
              <a:schemeClr val="accent1">
                <a:shade val="50000"/>
              </a:schemeClr>
            </a:solidFill>
          </a:ln>
        </p:spPr>
      </p:pic>
      <p:sp>
        <p:nvSpPr>
          <p:cNvPr id="19" name="Rectangular Callout 18"/>
          <p:cNvSpPr/>
          <p:nvPr/>
        </p:nvSpPr>
        <p:spPr>
          <a:xfrm>
            <a:off x="5219700" y="6139939"/>
            <a:ext cx="3313714" cy="643859"/>
          </a:xfrm>
          <a:prstGeom prst="wedgeRectCallout">
            <a:avLst>
              <a:gd name="adj1" fmla="val -76363"/>
              <a:gd name="adj2" fmla="val 701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tx1"/>
                </a:solidFill>
                <a:latin typeface="Arial" panose="020B0604020202020204" pitchFamily="34" charset="0"/>
                <a:cs typeface="Arial" panose="020B0604020202020204" pitchFamily="34" charset="0"/>
              </a:rPr>
              <a:t>All cells have the same rate of twist (compatibility condition).</a:t>
            </a:r>
            <a:endParaRPr lang="en-GB" i="1" dirty="0">
              <a:solidFill>
                <a:schemeClr val="tx1"/>
              </a:solidFill>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808966770"/>
              </p:ext>
            </p:extLst>
          </p:nvPr>
        </p:nvGraphicFramePr>
        <p:xfrm>
          <a:off x="155700" y="3861594"/>
          <a:ext cx="1460500" cy="1079500"/>
        </p:xfrm>
        <a:graphic>
          <a:graphicData uri="http://schemas.openxmlformats.org/presentationml/2006/ole">
            <mc:AlternateContent xmlns:mc="http://schemas.openxmlformats.org/markup-compatibility/2006">
              <mc:Choice xmlns:v="urn:schemas-microsoft-com:vml" Requires="v">
                <p:oleObj spid="_x0000_s10325" name="Equation" r:id="rId6" imgW="583920" imgH="431640" progId="Equation.3">
                  <p:embed/>
                </p:oleObj>
              </mc:Choice>
              <mc:Fallback>
                <p:oleObj name="Equation" r:id="rId6" imgW="583920" imgH="431640" progId="Equation.3">
                  <p:embed/>
                  <p:pic>
                    <p:nvPicPr>
                      <p:cNvPr id="0" name=""/>
                      <p:cNvPicPr/>
                      <p:nvPr/>
                    </p:nvPicPr>
                    <p:blipFill>
                      <a:blip r:embed="rId7"/>
                      <a:stretch>
                        <a:fillRect/>
                      </a:stretch>
                    </p:blipFill>
                    <p:spPr>
                      <a:xfrm>
                        <a:off x="155700" y="3861594"/>
                        <a:ext cx="1460500" cy="1079500"/>
                      </a:xfrm>
                      <a:prstGeom prst="rect">
                        <a:avLst/>
                      </a:prstGeom>
                      <a:ln>
                        <a:solidFill>
                          <a:schemeClr val="accent1">
                            <a:shade val="50000"/>
                          </a:schemeClr>
                        </a:solidFill>
                      </a:ln>
                    </p:spPr>
                  </p:pic>
                </p:oleObj>
              </mc:Fallback>
            </mc:AlternateContent>
          </a:graphicData>
        </a:graphic>
      </p:graphicFrame>
      <p:cxnSp>
        <p:nvCxnSpPr>
          <p:cNvPr id="20" name="Straight Arrow Connector 19"/>
          <p:cNvCxnSpPr>
            <a:stCxn id="3" idx="2"/>
            <a:endCxn id="16" idx="0"/>
          </p:cNvCxnSpPr>
          <p:nvPr/>
        </p:nvCxnSpPr>
        <p:spPr>
          <a:xfrm>
            <a:off x="885950" y="4941094"/>
            <a:ext cx="269750" cy="557919"/>
          </a:xfrm>
          <a:prstGeom prst="straightConnector1">
            <a:avLst/>
          </a:prstGeom>
          <a:ln>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37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in)">
                                      <p:cBhvr>
                                        <p:cTn id="29" dur="2000"/>
                                        <p:tgtEl>
                                          <p:spTgt spid="13"/>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D4676-2069-4BFA-AC50-98B6EA145CFE}"/>
              </a:ext>
            </a:extLst>
          </p:cNvPr>
          <p:cNvSpPr>
            <a:spLocks noGrp="1"/>
          </p:cNvSpPr>
          <p:nvPr>
            <p:ph type="title"/>
          </p:nvPr>
        </p:nvSpPr>
        <p:spPr/>
        <p:txBody>
          <a:bodyPr/>
          <a:lstStyle/>
          <a:p>
            <a:r>
              <a:rPr lang="en-GB" dirty="0"/>
              <a:t>Examples of multicellular wing box (high shear loads such as jet fighters) </a:t>
            </a:r>
          </a:p>
        </p:txBody>
      </p:sp>
      <p:sp>
        <p:nvSpPr>
          <p:cNvPr id="4" name="Slide Number Placeholder 3">
            <a:extLst>
              <a:ext uri="{FF2B5EF4-FFF2-40B4-BE49-F238E27FC236}">
                <a16:creationId xmlns:a16="http://schemas.microsoft.com/office/drawing/2014/main" id="{704AFA88-664C-4451-93B1-D3DCABFB5E60}"/>
              </a:ext>
            </a:extLst>
          </p:cNvPr>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20482" name="Picture 2" descr="Related image">
            <a:extLst>
              <a:ext uri="{FF2B5EF4-FFF2-40B4-BE49-F238E27FC236}">
                <a16:creationId xmlns:a16="http://schemas.microsoft.com/office/drawing/2014/main" id="{BD56DDC0-A674-4918-AB9C-649A01CC9B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402" y="1859800"/>
            <a:ext cx="4904317" cy="3678238"/>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20484" name="Picture 4" descr="Related image">
            <a:extLst>
              <a:ext uri="{FF2B5EF4-FFF2-40B4-BE49-F238E27FC236}">
                <a16:creationId xmlns:a16="http://schemas.microsoft.com/office/drawing/2014/main" id="{89583A68-A90C-477D-BDD7-C860DBC0E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384" y="1991808"/>
            <a:ext cx="3990808" cy="2355000"/>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20486" name="Picture 6" descr="Image result for box torsion wing">
            <a:extLst>
              <a:ext uri="{FF2B5EF4-FFF2-40B4-BE49-F238E27FC236}">
                <a16:creationId xmlns:a16="http://schemas.microsoft.com/office/drawing/2014/main" id="{07EEAF75-B870-479B-966F-9E77CAE5FA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7122" y="4064679"/>
            <a:ext cx="4258021" cy="2666568"/>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7068D9E-5F03-4F94-8680-9297A638C244}"/>
              </a:ext>
            </a:extLst>
          </p:cNvPr>
          <p:cNvSpPr txBox="1"/>
          <p:nvPr/>
        </p:nvSpPr>
        <p:spPr>
          <a:xfrm>
            <a:off x="8250378" y="6372366"/>
            <a:ext cx="2588033" cy="323165"/>
          </a:xfrm>
          <a:prstGeom prst="rect">
            <a:avLst/>
          </a:prstGeom>
          <a:noFill/>
        </p:spPr>
        <p:txBody>
          <a:bodyPr wrap="square" rtlCol="0">
            <a:spAutoFit/>
          </a:bodyPr>
          <a:lstStyle/>
          <a:p>
            <a:r>
              <a:rPr lang="en-GB" sz="1500" b="1" dirty="0">
                <a:latin typeface="Arial" panose="020B0604020202020204" pitchFamily="34" charset="0"/>
                <a:cs typeface="Arial" panose="020B0604020202020204" pitchFamily="34" charset="0"/>
              </a:rPr>
              <a:t>Wind turbine blade</a:t>
            </a:r>
          </a:p>
        </p:txBody>
      </p:sp>
      <p:sp>
        <p:nvSpPr>
          <p:cNvPr id="10" name="TextBox 9">
            <a:extLst>
              <a:ext uri="{FF2B5EF4-FFF2-40B4-BE49-F238E27FC236}">
                <a16:creationId xmlns:a16="http://schemas.microsoft.com/office/drawing/2014/main" id="{0092052C-52A3-4FF5-AEC9-0ED37DBF925F}"/>
              </a:ext>
            </a:extLst>
          </p:cNvPr>
          <p:cNvSpPr txBox="1"/>
          <p:nvPr/>
        </p:nvSpPr>
        <p:spPr>
          <a:xfrm>
            <a:off x="1080651" y="5074798"/>
            <a:ext cx="2588033" cy="323165"/>
          </a:xfrm>
          <a:prstGeom prst="rect">
            <a:avLst/>
          </a:prstGeom>
          <a:noFill/>
        </p:spPr>
        <p:txBody>
          <a:bodyPr wrap="square" rtlCol="0">
            <a:spAutoFit/>
          </a:bodyPr>
          <a:lstStyle/>
          <a:p>
            <a:pPr algn="ctr"/>
            <a:r>
              <a:rPr lang="en-GB" sz="1500" b="1" dirty="0">
                <a:latin typeface="Arial" panose="020B0604020202020204" pitchFamily="34" charset="0"/>
                <a:cs typeface="Arial" panose="020B0604020202020204" pitchFamily="34" charset="0"/>
              </a:rPr>
              <a:t>Wing box</a:t>
            </a:r>
          </a:p>
        </p:txBody>
      </p:sp>
    </p:spTree>
    <p:extLst>
      <p:ext uri="{BB962C8B-B14F-4D97-AF65-F5344CB8AC3E}">
        <p14:creationId xmlns:p14="http://schemas.microsoft.com/office/powerpoint/2010/main" val="760374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objectives</a:t>
            </a:r>
          </a:p>
        </p:txBody>
      </p:sp>
      <p:sp>
        <p:nvSpPr>
          <p:cNvPr id="3" name="Content Placeholder 2"/>
          <p:cNvSpPr>
            <a:spLocks noGrp="1"/>
          </p:cNvSpPr>
          <p:nvPr>
            <p:ph idx="1"/>
          </p:nvPr>
        </p:nvSpPr>
        <p:spPr/>
        <p:txBody>
          <a:bodyPr/>
          <a:lstStyle/>
          <a:p>
            <a:r>
              <a:rPr lang="en-GB" dirty="0"/>
              <a:t>Familiarity with the source for torsional force in the wing structure</a:t>
            </a:r>
          </a:p>
          <a:p>
            <a:r>
              <a:rPr lang="en-GB" dirty="0"/>
              <a:t>Review of shear stresses as a result of torsion force in solid sections.</a:t>
            </a:r>
          </a:p>
          <a:p>
            <a:r>
              <a:rPr lang="en-GB" dirty="0"/>
              <a:t>Obtaining the shear stresses as a result of torsional force in thin-walled closed section beams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349013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Torsion of multicellular wing section</a:t>
            </a:r>
          </a:p>
        </p:txBody>
      </p:sp>
      <p:sp>
        <p:nvSpPr>
          <p:cNvPr id="3" name="Content Placeholder 2"/>
          <p:cNvSpPr>
            <a:spLocks noGrp="1"/>
          </p:cNvSpPr>
          <p:nvPr>
            <p:ph idx="1"/>
          </p:nvPr>
        </p:nvSpPr>
        <p:spPr>
          <a:xfrm>
            <a:off x="581193" y="2180496"/>
            <a:ext cx="4625808" cy="4677504"/>
          </a:xfrm>
        </p:spPr>
        <p:txBody>
          <a:bodyPr/>
          <a:lstStyle/>
          <a:p>
            <a:r>
              <a:rPr lang="en-GB" dirty="0"/>
              <a:t>Let’s look at cell </a:t>
            </a:r>
            <a:r>
              <a:rPr lang="en-GB" i="1" dirty="0"/>
              <a:t>R </a:t>
            </a:r>
            <a:r>
              <a:rPr lang="en-GB" dirty="0"/>
              <a:t>and its neighbouring cells;</a:t>
            </a:r>
          </a:p>
          <a:p>
            <a:endParaRPr lang="en-GB" dirty="0"/>
          </a:p>
          <a:p>
            <a:endParaRPr lang="en-GB" dirty="0"/>
          </a:p>
          <a:p>
            <a:endParaRPr lang="en-GB" dirty="0"/>
          </a:p>
          <a:p>
            <a:endParaRPr lang="en-GB" dirty="0"/>
          </a:p>
          <a:p>
            <a:endParaRPr lang="en-GB" dirty="0"/>
          </a:p>
          <a:p>
            <a:r>
              <a:rPr lang="en-GB" dirty="0"/>
              <a:t>By doing this for all N cells N equation will be obtained that allows to extract shear flow in each cell;</a:t>
            </a:r>
          </a:p>
          <a:p>
            <a:r>
              <a:rPr lang="en-GB" dirty="0"/>
              <a:t>Let’s illustrate this with an example.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5" name="Picture 4"/>
          <p:cNvPicPr>
            <a:picLocks noChangeAspect="1"/>
          </p:cNvPicPr>
          <p:nvPr/>
        </p:nvPicPr>
        <p:blipFill rotWithShape="1">
          <a:blip r:embed="rId3"/>
          <a:srcRect l="1799" t="5934" r="5044" b="3568"/>
          <a:stretch/>
        </p:blipFill>
        <p:spPr>
          <a:xfrm>
            <a:off x="5489321" y="2180495"/>
            <a:ext cx="6664580" cy="3775641"/>
          </a:xfrm>
          <a:prstGeom prst="rect">
            <a:avLst/>
          </a:prstGeom>
          <a:ln>
            <a:solidFill>
              <a:schemeClr val="accent1">
                <a:shade val="50000"/>
              </a:schemeClr>
            </a:solidFill>
          </a:ln>
        </p:spPr>
      </p:pic>
      <p:sp>
        <p:nvSpPr>
          <p:cNvPr id="6" name="Rectangle 5"/>
          <p:cNvSpPr/>
          <p:nvPr/>
        </p:nvSpPr>
        <p:spPr>
          <a:xfrm>
            <a:off x="8547100" y="5460836"/>
            <a:ext cx="838200" cy="520700"/>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7" name="Rectangle 6"/>
          <p:cNvSpPr/>
          <p:nvPr/>
        </p:nvSpPr>
        <p:spPr>
          <a:xfrm>
            <a:off x="8547100" y="2135318"/>
            <a:ext cx="838200" cy="520700"/>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9" name="Rectangular Callout 8"/>
          <p:cNvSpPr/>
          <p:nvPr/>
        </p:nvSpPr>
        <p:spPr>
          <a:xfrm>
            <a:off x="10407263" y="2254659"/>
            <a:ext cx="1703986" cy="493999"/>
          </a:xfrm>
          <a:prstGeom prst="wedgeRectCallout">
            <a:avLst>
              <a:gd name="adj1" fmla="val -10495"/>
              <a:gd name="adj2" fmla="val 169505"/>
            </a:avLst>
          </a:prstGeom>
          <a:solidFill>
            <a:schemeClr val="accent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500" dirty="0">
                <a:solidFill>
                  <a:schemeClr val="tx1"/>
                </a:solidFill>
                <a:latin typeface="Arial" panose="020B0604020202020204" pitchFamily="34" charset="0"/>
                <a:cs typeface="Arial" panose="020B0604020202020204" pitchFamily="34" charset="0"/>
              </a:rPr>
              <a:t>Constant shear flow in each wall</a:t>
            </a:r>
            <a:endParaRPr lang="en-GB" sz="1500" i="1"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7423151" y="3162300"/>
            <a:ext cx="283997" cy="1612900"/>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11" name="Rectangle 10"/>
          <p:cNvSpPr/>
          <p:nvPr/>
        </p:nvSpPr>
        <p:spPr>
          <a:xfrm>
            <a:off x="10270521" y="3213197"/>
            <a:ext cx="273485" cy="1612900"/>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72068" y="4116781"/>
            <a:ext cx="7038095" cy="895238"/>
          </a:xfrm>
          <a:prstGeom prst="rect">
            <a:avLst/>
          </a:prstGeom>
          <a:ln>
            <a:solidFill>
              <a:schemeClr val="accent1">
                <a:shade val="50000"/>
              </a:schemeClr>
            </a:solidFill>
          </a:ln>
        </p:spPr>
      </p:pic>
      <p:sp>
        <p:nvSpPr>
          <p:cNvPr id="14" name="Rectangle 13"/>
          <p:cNvSpPr/>
          <p:nvPr/>
        </p:nvSpPr>
        <p:spPr>
          <a:xfrm>
            <a:off x="1435100" y="4305397"/>
            <a:ext cx="838200" cy="520700"/>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15" name="Freeform 14"/>
          <p:cNvSpPr/>
          <p:nvPr/>
        </p:nvSpPr>
        <p:spPr>
          <a:xfrm>
            <a:off x="7759700" y="2844675"/>
            <a:ext cx="2413000" cy="50925"/>
          </a:xfrm>
          <a:custGeom>
            <a:avLst/>
            <a:gdLst>
              <a:gd name="connsiteX0" fmla="*/ 2413000 w 2413000"/>
              <a:gd name="connsiteY0" fmla="*/ 50925 h 50925"/>
              <a:gd name="connsiteX1" fmla="*/ 1524000 w 2413000"/>
              <a:gd name="connsiteY1" fmla="*/ 38225 h 50925"/>
              <a:gd name="connsiteX2" fmla="*/ 939800 w 2413000"/>
              <a:gd name="connsiteY2" fmla="*/ 125 h 50925"/>
              <a:gd name="connsiteX3" fmla="*/ 444500 w 2413000"/>
              <a:gd name="connsiteY3" fmla="*/ 25525 h 50925"/>
              <a:gd name="connsiteX4" fmla="*/ 0 w 2413000"/>
              <a:gd name="connsiteY4" fmla="*/ 12825 h 50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0" h="50925">
                <a:moveTo>
                  <a:pt x="2413000" y="50925"/>
                </a:moveTo>
                <a:lnTo>
                  <a:pt x="1524000" y="38225"/>
                </a:lnTo>
                <a:cubicBezTo>
                  <a:pt x="1278467" y="29758"/>
                  <a:pt x="1119717" y="2242"/>
                  <a:pt x="939800" y="125"/>
                </a:cubicBezTo>
                <a:cubicBezTo>
                  <a:pt x="759883" y="-1992"/>
                  <a:pt x="601133" y="23408"/>
                  <a:pt x="444500" y="25525"/>
                </a:cubicBezTo>
                <a:cubicBezTo>
                  <a:pt x="287867" y="27642"/>
                  <a:pt x="143933" y="20233"/>
                  <a:pt x="0" y="12825"/>
                </a:cubicBezTo>
              </a:path>
            </a:pathLst>
          </a:cu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2462296" y="4305397"/>
            <a:ext cx="1627103" cy="520700"/>
          </a:xfrm>
          <a:prstGeom prst="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cxnSp>
        <p:nvCxnSpPr>
          <p:cNvPr id="18" name="Straight Connector 17"/>
          <p:cNvCxnSpPr>
            <a:stCxn id="15" idx="4"/>
          </p:cNvCxnSpPr>
          <p:nvPr/>
        </p:nvCxnSpPr>
        <p:spPr>
          <a:xfrm>
            <a:off x="7759700" y="2857500"/>
            <a:ext cx="0" cy="2400300"/>
          </a:xfrm>
          <a:prstGeom prst="line">
            <a:avLst/>
          </a:prstGeom>
          <a:ln w="76200">
            <a:solidFill>
              <a:srgbClr val="FFC000"/>
            </a:solidFill>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57420" y="4304050"/>
            <a:ext cx="838200" cy="520700"/>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21" name="Freeform 20"/>
          <p:cNvSpPr/>
          <p:nvPr/>
        </p:nvSpPr>
        <p:spPr>
          <a:xfrm>
            <a:off x="7759700" y="5207000"/>
            <a:ext cx="2413000" cy="91658"/>
          </a:xfrm>
          <a:custGeom>
            <a:avLst/>
            <a:gdLst>
              <a:gd name="connsiteX0" fmla="*/ 0 w 2413000"/>
              <a:gd name="connsiteY0" fmla="*/ 12700 h 91658"/>
              <a:gd name="connsiteX1" fmla="*/ 622300 w 2413000"/>
              <a:gd name="connsiteY1" fmla="*/ 88900 h 91658"/>
              <a:gd name="connsiteX2" fmla="*/ 1219200 w 2413000"/>
              <a:gd name="connsiteY2" fmla="*/ 76200 h 91658"/>
              <a:gd name="connsiteX3" fmla="*/ 1892300 w 2413000"/>
              <a:gd name="connsiteY3" fmla="*/ 63500 h 91658"/>
              <a:gd name="connsiteX4" fmla="*/ 2413000 w 2413000"/>
              <a:gd name="connsiteY4" fmla="*/ 0 h 91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0" h="91658">
                <a:moveTo>
                  <a:pt x="0" y="12700"/>
                </a:moveTo>
                <a:cubicBezTo>
                  <a:pt x="209550" y="45508"/>
                  <a:pt x="419100" y="78317"/>
                  <a:pt x="622300" y="88900"/>
                </a:cubicBezTo>
                <a:cubicBezTo>
                  <a:pt x="825500" y="99483"/>
                  <a:pt x="1219200" y="76200"/>
                  <a:pt x="1219200" y="76200"/>
                </a:cubicBezTo>
                <a:cubicBezTo>
                  <a:pt x="1430867" y="71967"/>
                  <a:pt x="1693333" y="76200"/>
                  <a:pt x="1892300" y="63500"/>
                </a:cubicBezTo>
                <a:cubicBezTo>
                  <a:pt x="2091267" y="50800"/>
                  <a:pt x="2252133" y="25400"/>
                  <a:pt x="2413000" y="0"/>
                </a:cubicBezTo>
              </a:path>
            </a:pathLst>
          </a:cu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260472" y="4304050"/>
            <a:ext cx="1812917" cy="520700"/>
          </a:xfrm>
          <a:prstGeom prst="rect">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cxnSp>
        <p:nvCxnSpPr>
          <p:cNvPr id="23" name="Straight Connector 22"/>
          <p:cNvCxnSpPr/>
          <p:nvPr/>
        </p:nvCxnSpPr>
        <p:spPr>
          <a:xfrm>
            <a:off x="10172700" y="2916631"/>
            <a:ext cx="0" cy="2290369"/>
          </a:xfrm>
          <a:prstGeom prst="line">
            <a:avLst/>
          </a:prstGeom>
          <a:ln w="76200">
            <a:solidFill>
              <a:srgbClr val="0070C0"/>
            </a:solidFill>
            <a:headEnd w="lg" len="lg"/>
            <a:tailEnd type="none" w="lg" len="lg"/>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5"/>
          <a:stretch>
            <a:fillRect/>
          </a:stretch>
        </p:blipFill>
        <p:spPr>
          <a:xfrm>
            <a:off x="5490892" y="6006936"/>
            <a:ext cx="5504762" cy="847619"/>
          </a:xfrm>
          <a:prstGeom prst="rect">
            <a:avLst/>
          </a:prstGeom>
          <a:ln>
            <a:solidFill>
              <a:schemeClr val="accent1">
                <a:shade val="50000"/>
              </a:schemeClr>
            </a:solidFill>
          </a:ln>
        </p:spPr>
      </p:pic>
      <p:cxnSp>
        <p:nvCxnSpPr>
          <p:cNvPr id="27" name="Straight Arrow Connector 26"/>
          <p:cNvCxnSpPr>
            <a:stCxn id="13" idx="2"/>
            <a:endCxn id="25" idx="0"/>
          </p:cNvCxnSpPr>
          <p:nvPr/>
        </p:nvCxnSpPr>
        <p:spPr>
          <a:xfrm>
            <a:off x="3591116" y="5012019"/>
            <a:ext cx="4652157" cy="994917"/>
          </a:xfrm>
          <a:prstGeom prst="straightConnector1">
            <a:avLst/>
          </a:prstGeom>
          <a:ln w="22225">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Rectangle 29"/>
              <p:cNvSpPr/>
              <p:nvPr/>
            </p:nvSpPr>
            <p:spPr>
              <a:xfrm rot="720000">
                <a:off x="4841528" y="5119127"/>
                <a:ext cx="2645758" cy="3937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rgbClr val="FFFF00"/>
                    </a:solidFill>
                    <a:latin typeface="Arial" panose="020B0604020202020204" pitchFamily="34" charset="0"/>
                    <a:cs typeface="Arial" panose="020B0604020202020204" pitchFamily="34" charset="0"/>
                  </a:rPr>
                  <a:t>Simplified, </a:t>
                </a:r>
                <a14:m>
                  <m:oMath xmlns:m="http://schemas.openxmlformats.org/officeDocument/2006/math">
                    <m:r>
                      <a:rPr lang="en-GB" i="1" smtClean="0">
                        <a:solidFill>
                          <a:srgbClr val="FFFF00"/>
                        </a:solidFill>
                        <a:latin typeface="Cambria Math" panose="02040503050406030204" pitchFamily="18" charset="0"/>
                        <a:ea typeface="Cambria Math" panose="02040503050406030204" pitchFamily="18" charset="0"/>
                        <a:cs typeface="Arial" panose="020B0604020202020204" pitchFamily="34" charset="0"/>
                      </a:rPr>
                      <m:t>𝛿</m:t>
                    </m:r>
                    <m:r>
                      <a:rPr lang="en-GB" b="0" i="1" smtClean="0">
                        <a:solidFill>
                          <a:srgbClr val="FFFF00"/>
                        </a:solidFill>
                        <a:latin typeface="Cambria Math" panose="02040503050406030204" pitchFamily="18" charset="0"/>
                        <a:ea typeface="Cambria Math" panose="02040503050406030204" pitchFamily="18" charset="0"/>
                        <a:cs typeface="Arial" panose="020B0604020202020204" pitchFamily="34" charset="0"/>
                      </a:rPr>
                      <m:t>=</m:t>
                    </m:r>
                    <m:nary>
                      <m:naryPr>
                        <m:limLoc m:val="undOvr"/>
                        <m:subHide m:val="on"/>
                        <m:supHide m:val="on"/>
                        <m:ctrlPr>
                          <a:rPr lang="en-GB" b="0" i="1" smtClean="0">
                            <a:solidFill>
                              <a:srgbClr val="FFFF00"/>
                            </a:solidFill>
                            <a:latin typeface="Cambria Math" panose="02040503050406030204" pitchFamily="18" charset="0"/>
                            <a:ea typeface="Cambria Math" panose="02040503050406030204" pitchFamily="18" charset="0"/>
                            <a:cs typeface="Arial" panose="020B0604020202020204" pitchFamily="34" charset="0"/>
                          </a:rPr>
                        </m:ctrlPr>
                      </m:naryPr>
                      <m:sub/>
                      <m:sup/>
                      <m:e>
                        <m:r>
                          <a:rPr lang="en-GB" b="0" i="1" smtClean="0">
                            <a:solidFill>
                              <a:srgbClr val="FFFF00"/>
                            </a:solidFill>
                            <a:latin typeface="Cambria Math" panose="02040503050406030204" pitchFamily="18" charset="0"/>
                            <a:ea typeface="Cambria Math" panose="02040503050406030204" pitchFamily="18" charset="0"/>
                            <a:cs typeface="Arial" panose="020B0604020202020204" pitchFamily="34" charset="0"/>
                          </a:rPr>
                          <m:t>𝑑𝑠</m:t>
                        </m:r>
                        <m:r>
                          <a:rPr lang="en-GB" b="0" i="1" smtClean="0">
                            <a:solidFill>
                              <a:srgbClr val="FFFF00"/>
                            </a:solidFill>
                            <a:latin typeface="Cambria Math" panose="02040503050406030204" pitchFamily="18" charset="0"/>
                            <a:ea typeface="Cambria Math" panose="02040503050406030204" pitchFamily="18" charset="0"/>
                            <a:cs typeface="Arial" panose="020B0604020202020204" pitchFamily="34" charset="0"/>
                          </a:rPr>
                          <m:t>/</m:t>
                        </m:r>
                        <m:r>
                          <a:rPr lang="en-GB" b="0" i="1" smtClean="0">
                            <a:solidFill>
                              <a:srgbClr val="FFFF00"/>
                            </a:solidFill>
                            <a:latin typeface="Cambria Math" panose="02040503050406030204" pitchFamily="18" charset="0"/>
                            <a:ea typeface="Cambria Math" panose="02040503050406030204" pitchFamily="18" charset="0"/>
                            <a:cs typeface="Arial" panose="020B0604020202020204" pitchFamily="34" charset="0"/>
                          </a:rPr>
                          <m:t>𝑡</m:t>
                        </m:r>
                      </m:e>
                    </m:nary>
                  </m:oMath>
                </a14:m>
                <a:endParaRPr lang="en-GB" dirty="0">
                  <a:solidFill>
                    <a:srgbClr val="FFFF00"/>
                  </a:solidFill>
                  <a:latin typeface="Arial" panose="020B0604020202020204" pitchFamily="34" charset="0"/>
                  <a:cs typeface="Arial" panose="020B0604020202020204" pitchFamily="34"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rot="720000">
                <a:off x="4841528" y="5119127"/>
                <a:ext cx="2645758" cy="393700"/>
              </a:xfrm>
              <a:prstGeom prst="rect">
                <a:avLst/>
              </a:prstGeom>
              <a:blipFill>
                <a:blip r:embed="rId6"/>
                <a:stretch>
                  <a:fillRect t="-27215" r="-8352" b="-82911"/>
                </a:stretch>
              </a:blipFill>
            </p:spPr>
            <p:txBody>
              <a:bodyPr/>
              <a:lstStyle/>
              <a:p>
                <a:r>
                  <a:rPr lang="en-GB">
                    <a:noFill/>
                  </a:rPr>
                  <a:t> </a:t>
                </a:r>
              </a:p>
            </p:txBody>
          </p:sp>
        </mc:Fallback>
      </mc:AlternateContent>
      <p:graphicFrame>
        <p:nvGraphicFramePr>
          <p:cNvPr id="8" name="Object 7">
            <a:extLst>
              <a:ext uri="{FF2B5EF4-FFF2-40B4-BE49-F238E27FC236}">
                <a16:creationId xmlns:a16="http://schemas.microsoft.com/office/drawing/2014/main" id="{BB7F2B54-0142-43F7-A90B-611418855492}"/>
              </a:ext>
            </a:extLst>
          </p:cNvPr>
          <p:cNvGraphicFramePr>
            <a:graphicFrameLocks noChangeAspect="1"/>
          </p:cNvGraphicFramePr>
          <p:nvPr>
            <p:extLst>
              <p:ext uri="{D42A27DB-BD31-4B8C-83A1-F6EECF244321}">
                <p14:modId xmlns:p14="http://schemas.microsoft.com/office/powerpoint/2010/main" val="3598851582"/>
              </p:ext>
            </p:extLst>
          </p:nvPr>
        </p:nvGraphicFramePr>
        <p:xfrm>
          <a:off x="679676" y="2918451"/>
          <a:ext cx="4766777" cy="1025762"/>
        </p:xfrm>
        <a:graphic>
          <a:graphicData uri="http://schemas.openxmlformats.org/presentationml/2006/ole">
            <mc:AlternateContent xmlns:mc="http://schemas.openxmlformats.org/markup-compatibility/2006">
              <mc:Choice xmlns:v="urn:schemas-microsoft-com:vml" Requires="v">
                <p:oleObj spid="_x0000_s21518" name="Equation" r:id="rId7" imgW="2006280" imgH="431640" progId="Equation.DSMT4">
                  <p:embed/>
                </p:oleObj>
              </mc:Choice>
              <mc:Fallback>
                <p:oleObj name="Equation" r:id="rId7" imgW="2006280" imgH="431640" progId="Equation.DSMT4">
                  <p:embed/>
                  <p:pic>
                    <p:nvPicPr>
                      <p:cNvPr id="0" name=""/>
                      <p:cNvPicPr/>
                      <p:nvPr/>
                    </p:nvPicPr>
                    <p:blipFill>
                      <a:blip r:embed="rId8"/>
                      <a:stretch>
                        <a:fillRect/>
                      </a:stretch>
                    </p:blipFill>
                    <p:spPr>
                      <a:xfrm>
                        <a:off x="679676" y="2918451"/>
                        <a:ext cx="4766777" cy="1025762"/>
                      </a:xfrm>
                      <a:prstGeom prst="rect">
                        <a:avLst/>
                      </a:prstGeom>
                      <a:noFill/>
                      <a:ln>
                        <a:solidFill>
                          <a:schemeClr val="accent1">
                            <a:shade val="50000"/>
                          </a:schemeClr>
                        </a:solidFill>
                      </a:ln>
                    </p:spPr>
                  </p:pic>
                </p:oleObj>
              </mc:Fallback>
            </mc:AlternateContent>
          </a:graphicData>
        </a:graphic>
      </p:graphicFrame>
    </p:spTree>
    <p:extLst>
      <p:ext uri="{BB962C8B-B14F-4D97-AF65-F5344CB8AC3E}">
        <p14:creationId xmlns:p14="http://schemas.microsoft.com/office/powerpoint/2010/main" val="327210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par>
                                <p:cTn id="28" presetID="14" presetClass="entr" presetSubtype="1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randombar(horizontal)">
                                      <p:cBhvr>
                                        <p:cTn id="38" dur="500"/>
                                        <p:tgtEl>
                                          <p:spTgt spid="21"/>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randombar(horizontal)">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randombar(horizontal)">
                                      <p:cBhvr>
                                        <p:cTn id="46" dur="500"/>
                                        <p:tgtEl>
                                          <p:spTgt spid="11"/>
                                        </p:tgtEl>
                                      </p:cBhvr>
                                    </p:animEffect>
                                  </p:childTnLst>
                                </p:cTn>
                              </p:par>
                              <p:par>
                                <p:cTn id="47" presetID="14" presetClass="entr" presetSubtype="1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randombar(horizontal)">
                                      <p:cBhvr>
                                        <p:cTn id="49" dur="500"/>
                                        <p:tgtEl>
                                          <p:spTgt spid="23"/>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randombar(horizont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ppt_x"/>
                                          </p:val>
                                        </p:tav>
                                        <p:tav tm="100000">
                                          <p:val>
                                            <p:strVal val="#ppt_x"/>
                                          </p:val>
                                        </p:tav>
                                      </p:tavLst>
                                    </p:anim>
                                    <p:anim calcmode="lin" valueType="num">
                                      <p:cBhvr additive="base">
                                        <p:cTn id="6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4" grpId="0" animBg="1"/>
      <p:bldP spid="15" grpId="0" animBg="1"/>
      <p:bldP spid="16" grpId="0" animBg="1"/>
      <p:bldP spid="19" grpId="0" animBg="1"/>
      <p:bldP spid="21" grpId="0" animBg="1"/>
      <p:bldP spid="22" grpId="0" animBg="1"/>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tip</a:t>
            </a:r>
          </a:p>
        </p:txBody>
      </p:sp>
      <p:sp>
        <p:nvSpPr>
          <p:cNvPr id="3" name="Content Placeholder 2"/>
          <p:cNvSpPr>
            <a:spLocks noGrp="1"/>
          </p:cNvSpPr>
          <p:nvPr>
            <p:ph idx="1"/>
          </p:nvPr>
        </p:nvSpPr>
        <p:spPr/>
        <p:txBody>
          <a:bodyPr/>
          <a:lstStyle/>
          <a:p>
            <a:r>
              <a:rPr lang="en-GB" dirty="0"/>
              <a:t>Often in practical cases, top skin, bottom skin and spar webs are made up of different materials (particularly if they are Carbon Fibre Reinforced Polymer where homogenised value of shear modulus will be taken) and thickness;</a:t>
            </a:r>
          </a:p>
          <a:p>
            <a:r>
              <a:rPr lang="en-GB" dirty="0"/>
              <a:t>To simplify our calculations it is best to tweak the formula in previous slides as;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5" name="Picture 4"/>
          <p:cNvPicPr>
            <a:picLocks noChangeAspect="1"/>
          </p:cNvPicPr>
          <p:nvPr/>
        </p:nvPicPr>
        <p:blipFill>
          <a:blip r:embed="rId2"/>
          <a:stretch>
            <a:fillRect/>
          </a:stretch>
        </p:blipFill>
        <p:spPr>
          <a:xfrm>
            <a:off x="5406068" y="5318376"/>
            <a:ext cx="2876286" cy="1081846"/>
          </a:xfrm>
          <a:prstGeom prst="rect">
            <a:avLst/>
          </a:prstGeom>
          <a:ln>
            <a:solidFill>
              <a:schemeClr val="accent1">
                <a:shade val="50000"/>
              </a:schemeClr>
            </a:solidFill>
          </a:ln>
        </p:spPr>
      </p:pic>
      <p:sp>
        <p:nvSpPr>
          <p:cNvPr id="7" name="Rectangular Callout 6"/>
          <p:cNvSpPr/>
          <p:nvPr/>
        </p:nvSpPr>
        <p:spPr>
          <a:xfrm>
            <a:off x="9271001" y="3852455"/>
            <a:ext cx="2089586" cy="1290198"/>
          </a:xfrm>
          <a:prstGeom prst="wedgeRectCallout">
            <a:avLst>
              <a:gd name="adj1" fmla="val -100447"/>
              <a:gd name="adj2" fmla="val 107385"/>
            </a:avLst>
          </a:prstGeom>
          <a:solidFill>
            <a:schemeClr val="accent5">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i="1" dirty="0">
              <a:solidFill>
                <a:schemeClr val="tx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986468" y="3837548"/>
            <a:ext cx="2457143" cy="1142857"/>
          </a:xfrm>
          <a:prstGeom prst="rect">
            <a:avLst/>
          </a:prstGeom>
          <a:ln>
            <a:solidFill>
              <a:schemeClr val="accent1">
                <a:shade val="50000"/>
              </a:schemeClr>
            </a:solidFill>
          </a:ln>
        </p:spPr>
      </p:pic>
      <p:pic>
        <p:nvPicPr>
          <p:cNvPr id="6" name="Picture 5"/>
          <p:cNvPicPr>
            <a:picLocks noChangeAspect="1"/>
          </p:cNvPicPr>
          <p:nvPr/>
        </p:nvPicPr>
        <p:blipFill>
          <a:blip r:embed="rId4"/>
          <a:stretch>
            <a:fillRect/>
          </a:stretch>
        </p:blipFill>
        <p:spPr>
          <a:xfrm>
            <a:off x="9470565" y="4004504"/>
            <a:ext cx="1690458" cy="986100"/>
          </a:xfrm>
          <a:prstGeom prst="rect">
            <a:avLst/>
          </a:prstGeom>
        </p:spPr>
      </p:pic>
      <p:cxnSp>
        <p:nvCxnSpPr>
          <p:cNvPr id="10" name="Straight Arrow Connector 9"/>
          <p:cNvCxnSpPr>
            <a:stCxn id="8" idx="3"/>
            <a:endCxn id="5" idx="1"/>
          </p:cNvCxnSpPr>
          <p:nvPr/>
        </p:nvCxnSpPr>
        <p:spPr>
          <a:xfrm>
            <a:off x="3443611" y="4408977"/>
            <a:ext cx="1962457" cy="1450322"/>
          </a:xfrm>
          <a:prstGeom prst="straightConnector1">
            <a:avLst/>
          </a:prstGeom>
          <a:ln w="2540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81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a:t>
            </a:r>
          </a:p>
        </p:txBody>
      </p:sp>
      <p:sp>
        <p:nvSpPr>
          <p:cNvPr id="3" name="Content Placeholder 2"/>
          <p:cNvSpPr>
            <a:spLocks noGrp="1"/>
          </p:cNvSpPr>
          <p:nvPr>
            <p:ph idx="1"/>
          </p:nvPr>
        </p:nvSpPr>
        <p:spPr/>
        <p:txBody>
          <a:bodyPr/>
          <a:lstStyle/>
          <a:p>
            <a:r>
              <a:rPr lang="en-GB" dirty="0"/>
              <a:t>Calculate the shear stress distribution in the walls of the three-cell wing section when it is subjected to a counter clockwise torque of 11.3kNm.</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5" name="Picture 4"/>
          <p:cNvPicPr>
            <a:picLocks noChangeAspect="1"/>
          </p:cNvPicPr>
          <p:nvPr/>
        </p:nvPicPr>
        <p:blipFill>
          <a:blip r:embed="rId2"/>
          <a:stretch>
            <a:fillRect/>
          </a:stretch>
        </p:blipFill>
        <p:spPr>
          <a:xfrm>
            <a:off x="7708200" y="3093623"/>
            <a:ext cx="4265656" cy="2214977"/>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921038319"/>
              </p:ext>
            </p:extLst>
          </p:nvPr>
        </p:nvGraphicFramePr>
        <p:xfrm>
          <a:off x="624541" y="3125035"/>
          <a:ext cx="6238075" cy="2548557"/>
        </p:xfrm>
        <a:graphic>
          <a:graphicData uri="http://schemas.openxmlformats.org/drawingml/2006/table">
            <a:tbl>
              <a:tblPr firstRow="1" bandRow="1">
                <a:tableStyleId>{D03447BB-5D67-496B-8E87-E561075AD55C}</a:tableStyleId>
              </a:tblPr>
              <a:tblGrid>
                <a:gridCol w="991820">
                  <a:extLst>
                    <a:ext uri="{9D8B030D-6E8A-4147-A177-3AD203B41FA5}">
                      <a16:colId xmlns:a16="http://schemas.microsoft.com/office/drawing/2014/main" val="2994219572"/>
                    </a:ext>
                  </a:extLst>
                </a:gridCol>
                <a:gridCol w="1256146">
                  <a:extLst>
                    <a:ext uri="{9D8B030D-6E8A-4147-A177-3AD203B41FA5}">
                      <a16:colId xmlns:a16="http://schemas.microsoft.com/office/drawing/2014/main" val="908416517"/>
                    </a:ext>
                  </a:extLst>
                </a:gridCol>
                <a:gridCol w="1450109">
                  <a:extLst>
                    <a:ext uri="{9D8B030D-6E8A-4147-A177-3AD203B41FA5}">
                      <a16:colId xmlns:a16="http://schemas.microsoft.com/office/drawing/2014/main" val="2247217147"/>
                    </a:ext>
                  </a:extLst>
                </a:gridCol>
                <a:gridCol w="1034473">
                  <a:extLst>
                    <a:ext uri="{9D8B030D-6E8A-4147-A177-3AD203B41FA5}">
                      <a16:colId xmlns:a16="http://schemas.microsoft.com/office/drawing/2014/main" val="2561068228"/>
                    </a:ext>
                  </a:extLst>
                </a:gridCol>
                <a:gridCol w="1505527">
                  <a:extLst>
                    <a:ext uri="{9D8B030D-6E8A-4147-A177-3AD203B41FA5}">
                      <a16:colId xmlns:a16="http://schemas.microsoft.com/office/drawing/2014/main" val="651159969"/>
                    </a:ext>
                  </a:extLst>
                </a:gridCol>
              </a:tblGrid>
              <a:tr h="353997">
                <a:tc>
                  <a:txBody>
                    <a:bodyPr/>
                    <a:lstStyle/>
                    <a:p>
                      <a:r>
                        <a:rPr lang="en-GB" sz="1300" dirty="0"/>
                        <a:t>Wall </a:t>
                      </a:r>
                    </a:p>
                  </a:txBody>
                  <a:tcPr/>
                </a:tc>
                <a:tc>
                  <a:txBody>
                    <a:bodyPr/>
                    <a:lstStyle/>
                    <a:p>
                      <a:r>
                        <a:rPr lang="en-GB" sz="1300" dirty="0"/>
                        <a:t>Length (mm)</a:t>
                      </a:r>
                    </a:p>
                  </a:txBody>
                  <a:tcPr/>
                </a:tc>
                <a:tc>
                  <a:txBody>
                    <a:bodyPr/>
                    <a:lstStyle/>
                    <a:p>
                      <a:r>
                        <a:rPr lang="en-GB" sz="1300" dirty="0"/>
                        <a:t>Thickness (mm)</a:t>
                      </a:r>
                    </a:p>
                  </a:txBody>
                  <a:tcPr/>
                </a:tc>
                <a:tc>
                  <a:txBody>
                    <a:bodyPr/>
                    <a:lstStyle/>
                    <a:p>
                      <a:r>
                        <a:rPr lang="en-GB" sz="1300" dirty="0"/>
                        <a:t>G(N/mm</a:t>
                      </a:r>
                      <a:r>
                        <a:rPr lang="en-GB" sz="1300" baseline="30000" dirty="0"/>
                        <a:t>2</a:t>
                      </a:r>
                      <a:r>
                        <a:rPr lang="en-GB" sz="1300" dirty="0"/>
                        <a:t>)</a:t>
                      </a:r>
                    </a:p>
                  </a:txBody>
                  <a:tcPr/>
                </a:tc>
                <a:tc>
                  <a:txBody>
                    <a:bodyPr/>
                    <a:lstStyle/>
                    <a:p>
                      <a:r>
                        <a:rPr lang="en-GB" sz="1300" dirty="0"/>
                        <a:t>Cell area (mm</a:t>
                      </a:r>
                      <a:r>
                        <a:rPr lang="en-GB" sz="1300" baseline="30000" dirty="0"/>
                        <a:t>2</a:t>
                      </a:r>
                      <a:r>
                        <a:rPr lang="en-GB" sz="1300" dirty="0"/>
                        <a:t>)</a:t>
                      </a:r>
                    </a:p>
                  </a:txBody>
                  <a:tcPr/>
                </a:tc>
                <a:extLst>
                  <a:ext uri="{0D108BD9-81ED-4DB2-BD59-A6C34878D82A}">
                    <a16:rowId xmlns:a16="http://schemas.microsoft.com/office/drawing/2014/main" val="2178443628"/>
                  </a:ext>
                </a:extLst>
              </a:tr>
              <a:tr h="353997">
                <a:tc>
                  <a:txBody>
                    <a:bodyPr/>
                    <a:lstStyle/>
                    <a:p>
                      <a:r>
                        <a:rPr lang="en-GB" dirty="0"/>
                        <a:t>12</a:t>
                      </a:r>
                      <a:r>
                        <a:rPr lang="en-GB" baseline="30000" dirty="0"/>
                        <a:t>o</a:t>
                      </a:r>
                    </a:p>
                  </a:txBody>
                  <a:tcPr/>
                </a:tc>
                <a:tc>
                  <a:txBody>
                    <a:bodyPr/>
                    <a:lstStyle/>
                    <a:p>
                      <a:r>
                        <a:rPr lang="en-GB" dirty="0"/>
                        <a:t>1650</a:t>
                      </a:r>
                    </a:p>
                  </a:txBody>
                  <a:tcPr/>
                </a:tc>
                <a:tc>
                  <a:txBody>
                    <a:bodyPr/>
                    <a:lstStyle/>
                    <a:p>
                      <a:r>
                        <a:rPr lang="en-GB" dirty="0"/>
                        <a:t>1.22</a:t>
                      </a:r>
                    </a:p>
                  </a:txBody>
                  <a:tcPr/>
                </a:tc>
                <a:tc>
                  <a:txBody>
                    <a:bodyPr/>
                    <a:lstStyle/>
                    <a:p>
                      <a:r>
                        <a:rPr lang="en-GB" dirty="0"/>
                        <a:t>24200</a:t>
                      </a:r>
                    </a:p>
                  </a:txBody>
                  <a:tcPr/>
                </a:tc>
                <a:tc>
                  <a:txBody>
                    <a:bodyPr/>
                    <a:lstStyle/>
                    <a:p>
                      <a:r>
                        <a:rPr lang="en-GB" b="1" i="1" dirty="0"/>
                        <a:t>A</a:t>
                      </a:r>
                      <a:r>
                        <a:rPr lang="en-GB" b="1" i="1" baseline="-25000" dirty="0"/>
                        <a:t>I</a:t>
                      </a:r>
                      <a:r>
                        <a:rPr lang="en-GB" dirty="0"/>
                        <a:t>=258000</a:t>
                      </a:r>
                    </a:p>
                  </a:txBody>
                  <a:tcPr/>
                </a:tc>
                <a:extLst>
                  <a:ext uri="{0D108BD9-81ED-4DB2-BD59-A6C34878D82A}">
                    <a16:rowId xmlns:a16="http://schemas.microsoft.com/office/drawing/2014/main" val="1384176697"/>
                  </a:ext>
                </a:extLst>
              </a:tr>
              <a:tr h="353997">
                <a:tc>
                  <a:txBody>
                    <a:bodyPr/>
                    <a:lstStyle/>
                    <a:p>
                      <a:r>
                        <a:rPr lang="en-GB" dirty="0"/>
                        <a:t>12</a:t>
                      </a:r>
                      <a:r>
                        <a:rPr lang="en-GB" baseline="30000" dirty="0"/>
                        <a:t>i</a:t>
                      </a:r>
                    </a:p>
                  </a:txBody>
                  <a:tcPr/>
                </a:tc>
                <a:tc>
                  <a:txBody>
                    <a:bodyPr/>
                    <a:lstStyle/>
                    <a:p>
                      <a:r>
                        <a:rPr lang="en-GB" dirty="0"/>
                        <a:t>508</a:t>
                      </a:r>
                    </a:p>
                  </a:txBody>
                  <a:tcPr/>
                </a:tc>
                <a:tc>
                  <a:txBody>
                    <a:bodyPr/>
                    <a:lstStyle/>
                    <a:p>
                      <a:r>
                        <a:rPr lang="en-GB" dirty="0"/>
                        <a:t>2.03</a:t>
                      </a:r>
                    </a:p>
                  </a:txBody>
                  <a:tcPr/>
                </a:tc>
                <a:tc>
                  <a:txBody>
                    <a:bodyPr/>
                    <a:lstStyle/>
                    <a:p>
                      <a:r>
                        <a:rPr lang="en-GB" dirty="0"/>
                        <a:t>27600</a:t>
                      </a:r>
                    </a:p>
                  </a:txBody>
                  <a:tcPr/>
                </a:tc>
                <a:tc>
                  <a:txBody>
                    <a:bodyPr/>
                    <a:lstStyle/>
                    <a:p>
                      <a:r>
                        <a:rPr lang="en-GB" b="1" i="1" dirty="0"/>
                        <a:t>A</a:t>
                      </a:r>
                      <a:r>
                        <a:rPr lang="en-GB" b="1" i="1" baseline="-25000" dirty="0"/>
                        <a:t>II</a:t>
                      </a:r>
                      <a:r>
                        <a:rPr lang="en-GB" dirty="0"/>
                        <a:t>=355000</a:t>
                      </a:r>
                    </a:p>
                  </a:txBody>
                  <a:tcPr/>
                </a:tc>
                <a:extLst>
                  <a:ext uri="{0D108BD9-81ED-4DB2-BD59-A6C34878D82A}">
                    <a16:rowId xmlns:a16="http://schemas.microsoft.com/office/drawing/2014/main" val="938512449"/>
                  </a:ext>
                </a:extLst>
              </a:tr>
              <a:tr h="353997">
                <a:tc>
                  <a:txBody>
                    <a:bodyPr/>
                    <a:lstStyle/>
                    <a:p>
                      <a:r>
                        <a:rPr lang="en-GB" dirty="0"/>
                        <a:t>13, 24</a:t>
                      </a:r>
                    </a:p>
                  </a:txBody>
                  <a:tcPr/>
                </a:tc>
                <a:tc>
                  <a:txBody>
                    <a:bodyPr/>
                    <a:lstStyle/>
                    <a:p>
                      <a:r>
                        <a:rPr lang="en-GB" dirty="0"/>
                        <a:t>775</a:t>
                      </a:r>
                    </a:p>
                  </a:txBody>
                  <a:tcPr/>
                </a:tc>
                <a:tc>
                  <a:txBody>
                    <a:bodyPr/>
                    <a:lstStyle/>
                    <a:p>
                      <a:r>
                        <a:rPr lang="en-GB" dirty="0"/>
                        <a:t>1.22</a:t>
                      </a:r>
                    </a:p>
                  </a:txBody>
                  <a:tcPr/>
                </a:tc>
                <a:tc>
                  <a:txBody>
                    <a:bodyPr/>
                    <a:lstStyle/>
                    <a:p>
                      <a:r>
                        <a:rPr lang="en-GB" dirty="0"/>
                        <a:t>24200</a:t>
                      </a:r>
                    </a:p>
                  </a:txBody>
                  <a:tcPr/>
                </a:tc>
                <a:tc>
                  <a:txBody>
                    <a:bodyPr/>
                    <a:lstStyle/>
                    <a:p>
                      <a:r>
                        <a:rPr lang="en-GB" b="1" i="1" dirty="0"/>
                        <a:t>A</a:t>
                      </a:r>
                      <a:r>
                        <a:rPr lang="en-GB" b="1" i="1" baseline="-25000" dirty="0"/>
                        <a:t>III</a:t>
                      </a:r>
                      <a:r>
                        <a:rPr lang="en-GB" dirty="0"/>
                        <a:t>=161000</a:t>
                      </a:r>
                    </a:p>
                  </a:txBody>
                  <a:tcPr/>
                </a:tc>
                <a:extLst>
                  <a:ext uri="{0D108BD9-81ED-4DB2-BD59-A6C34878D82A}">
                    <a16:rowId xmlns:a16="http://schemas.microsoft.com/office/drawing/2014/main" val="1219230654"/>
                  </a:ext>
                </a:extLst>
              </a:tr>
              <a:tr h="353997">
                <a:tc>
                  <a:txBody>
                    <a:bodyPr/>
                    <a:lstStyle/>
                    <a:p>
                      <a:r>
                        <a:rPr lang="en-GB" dirty="0"/>
                        <a:t>34</a:t>
                      </a:r>
                    </a:p>
                  </a:txBody>
                  <a:tcPr/>
                </a:tc>
                <a:tc>
                  <a:txBody>
                    <a:bodyPr/>
                    <a:lstStyle/>
                    <a:p>
                      <a:r>
                        <a:rPr lang="en-GB" dirty="0"/>
                        <a:t>380</a:t>
                      </a:r>
                    </a:p>
                  </a:txBody>
                  <a:tcPr/>
                </a:tc>
                <a:tc>
                  <a:txBody>
                    <a:bodyPr/>
                    <a:lstStyle/>
                    <a:p>
                      <a:r>
                        <a:rPr lang="en-GB" dirty="0"/>
                        <a:t>1.63</a:t>
                      </a:r>
                    </a:p>
                  </a:txBody>
                  <a:tcPr/>
                </a:tc>
                <a:tc>
                  <a:txBody>
                    <a:bodyPr/>
                    <a:lstStyle/>
                    <a:p>
                      <a:r>
                        <a:rPr lang="en-GB" dirty="0"/>
                        <a:t>27600</a:t>
                      </a:r>
                    </a:p>
                  </a:txBody>
                  <a:tcPr/>
                </a:tc>
                <a:tc>
                  <a:txBody>
                    <a:bodyPr/>
                    <a:lstStyle/>
                    <a:p>
                      <a:endParaRPr lang="en-GB" dirty="0"/>
                    </a:p>
                  </a:txBody>
                  <a:tcPr/>
                </a:tc>
                <a:extLst>
                  <a:ext uri="{0D108BD9-81ED-4DB2-BD59-A6C34878D82A}">
                    <a16:rowId xmlns:a16="http://schemas.microsoft.com/office/drawing/2014/main" val="1240151648"/>
                  </a:ext>
                </a:extLst>
              </a:tr>
              <a:tr h="353997">
                <a:tc>
                  <a:txBody>
                    <a:bodyPr/>
                    <a:lstStyle/>
                    <a:p>
                      <a:r>
                        <a:rPr lang="en-GB" dirty="0"/>
                        <a:t>35, 46</a:t>
                      </a:r>
                    </a:p>
                  </a:txBody>
                  <a:tcPr/>
                </a:tc>
                <a:tc>
                  <a:txBody>
                    <a:bodyPr/>
                    <a:lstStyle/>
                    <a:p>
                      <a:r>
                        <a:rPr lang="en-GB" dirty="0"/>
                        <a:t>508</a:t>
                      </a:r>
                    </a:p>
                  </a:txBody>
                  <a:tcPr/>
                </a:tc>
                <a:tc>
                  <a:txBody>
                    <a:bodyPr/>
                    <a:lstStyle/>
                    <a:p>
                      <a:r>
                        <a:rPr lang="en-GB" dirty="0"/>
                        <a:t>0.92</a:t>
                      </a:r>
                    </a:p>
                  </a:txBody>
                  <a:tcPr/>
                </a:tc>
                <a:tc>
                  <a:txBody>
                    <a:bodyPr/>
                    <a:lstStyle/>
                    <a:p>
                      <a:r>
                        <a:rPr lang="en-GB" dirty="0"/>
                        <a:t>20700</a:t>
                      </a:r>
                    </a:p>
                  </a:txBody>
                  <a:tcPr/>
                </a:tc>
                <a:tc>
                  <a:txBody>
                    <a:bodyPr/>
                    <a:lstStyle/>
                    <a:p>
                      <a:endParaRPr lang="en-GB" dirty="0"/>
                    </a:p>
                  </a:txBody>
                  <a:tcPr/>
                </a:tc>
                <a:extLst>
                  <a:ext uri="{0D108BD9-81ED-4DB2-BD59-A6C34878D82A}">
                    <a16:rowId xmlns:a16="http://schemas.microsoft.com/office/drawing/2014/main" val="3247595216"/>
                  </a:ext>
                </a:extLst>
              </a:tr>
              <a:tr h="353997">
                <a:tc>
                  <a:txBody>
                    <a:bodyPr/>
                    <a:lstStyle/>
                    <a:p>
                      <a:r>
                        <a:rPr lang="en-GB" dirty="0"/>
                        <a:t>56</a:t>
                      </a:r>
                    </a:p>
                  </a:txBody>
                  <a:tcPr/>
                </a:tc>
                <a:tc>
                  <a:txBody>
                    <a:bodyPr/>
                    <a:lstStyle/>
                    <a:p>
                      <a:r>
                        <a:rPr lang="en-GB" dirty="0"/>
                        <a:t>254</a:t>
                      </a:r>
                    </a:p>
                  </a:txBody>
                  <a:tcPr/>
                </a:tc>
                <a:tc>
                  <a:txBody>
                    <a:bodyPr/>
                    <a:lstStyle/>
                    <a:p>
                      <a:r>
                        <a:rPr lang="en-GB" dirty="0"/>
                        <a:t>0.92</a:t>
                      </a:r>
                    </a:p>
                  </a:txBody>
                  <a:tcPr/>
                </a:tc>
                <a:tc>
                  <a:txBody>
                    <a:bodyPr/>
                    <a:lstStyle/>
                    <a:p>
                      <a:r>
                        <a:rPr lang="en-GB" dirty="0"/>
                        <a:t>20700</a:t>
                      </a:r>
                    </a:p>
                  </a:txBody>
                  <a:tcPr/>
                </a:tc>
                <a:tc>
                  <a:txBody>
                    <a:bodyPr/>
                    <a:lstStyle/>
                    <a:p>
                      <a:endParaRPr lang="en-GB" dirty="0"/>
                    </a:p>
                  </a:txBody>
                  <a:tcPr/>
                </a:tc>
                <a:extLst>
                  <a:ext uri="{0D108BD9-81ED-4DB2-BD59-A6C34878D82A}">
                    <a16:rowId xmlns:a16="http://schemas.microsoft.com/office/drawing/2014/main" val="2494075640"/>
                  </a:ext>
                </a:extLst>
              </a:tr>
            </a:tbl>
          </a:graphicData>
        </a:graphic>
      </p:graphicFrame>
      <p:sp>
        <p:nvSpPr>
          <p:cNvPr id="8" name="TextBox 7"/>
          <p:cNvSpPr txBox="1"/>
          <p:nvPr/>
        </p:nvSpPr>
        <p:spPr>
          <a:xfrm>
            <a:off x="581193" y="5673592"/>
            <a:ext cx="6281424" cy="461665"/>
          </a:xfrm>
          <a:prstGeom prst="rect">
            <a:avLst/>
          </a:prstGeom>
          <a:noFill/>
        </p:spPr>
        <p:txBody>
          <a:bodyPr wrap="square" rtlCol="0">
            <a:spAutoFit/>
          </a:bodyPr>
          <a:lstStyle/>
          <a:p>
            <a:r>
              <a:rPr lang="en-GB" sz="1200" dirty="0"/>
              <a:t>The superscript o and I are used to distinguish between outer and inner walls connecting the same two booms.</a:t>
            </a:r>
          </a:p>
        </p:txBody>
      </p:sp>
    </p:spTree>
    <p:extLst>
      <p:ext uri="{BB962C8B-B14F-4D97-AF65-F5344CB8AC3E}">
        <p14:creationId xmlns:p14="http://schemas.microsoft.com/office/powerpoint/2010/main" val="1670823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5" name="Picture 4"/>
          <p:cNvPicPr>
            <a:picLocks noChangeAspect="1"/>
          </p:cNvPicPr>
          <p:nvPr/>
        </p:nvPicPr>
        <p:blipFill>
          <a:blip r:embed="rId3"/>
          <a:stretch>
            <a:fillRect/>
          </a:stretch>
        </p:blipFill>
        <p:spPr>
          <a:xfrm>
            <a:off x="5185520" y="2047058"/>
            <a:ext cx="6890552" cy="3577976"/>
          </a:xfrm>
          <a:prstGeom prst="rect">
            <a:avLst/>
          </a:prstGeom>
        </p:spPr>
      </p:pic>
      <p:sp>
        <p:nvSpPr>
          <p:cNvPr id="6" name="Freeform 5"/>
          <p:cNvSpPr/>
          <p:nvPr/>
        </p:nvSpPr>
        <p:spPr>
          <a:xfrm>
            <a:off x="8049591" y="3657436"/>
            <a:ext cx="1106295" cy="1049549"/>
          </a:xfrm>
          <a:custGeom>
            <a:avLst/>
            <a:gdLst>
              <a:gd name="connsiteX0" fmla="*/ 0 w 1106295"/>
              <a:gd name="connsiteY0" fmla="*/ 533564 h 1049549"/>
              <a:gd name="connsiteX1" fmla="*/ 330200 w 1106295"/>
              <a:gd name="connsiteY1" fmla="*/ 990764 h 1049549"/>
              <a:gd name="connsiteX2" fmla="*/ 825500 w 1106295"/>
              <a:gd name="connsiteY2" fmla="*/ 1003464 h 1049549"/>
              <a:gd name="connsiteX3" fmla="*/ 1079500 w 1106295"/>
              <a:gd name="connsiteY3" fmla="*/ 622464 h 1049549"/>
              <a:gd name="connsiteX4" fmla="*/ 1041400 w 1106295"/>
              <a:gd name="connsiteY4" fmla="*/ 177964 h 1049549"/>
              <a:gd name="connsiteX5" fmla="*/ 571500 w 1106295"/>
              <a:gd name="connsiteY5" fmla="*/ 164 h 1049549"/>
              <a:gd name="connsiteX6" fmla="*/ 292100 w 1106295"/>
              <a:gd name="connsiteY6" fmla="*/ 152564 h 104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295" h="1049549">
                <a:moveTo>
                  <a:pt x="0" y="533564"/>
                </a:moveTo>
                <a:cubicBezTo>
                  <a:pt x="96308" y="723005"/>
                  <a:pt x="192617" y="912447"/>
                  <a:pt x="330200" y="990764"/>
                </a:cubicBezTo>
                <a:cubicBezTo>
                  <a:pt x="467783" y="1069081"/>
                  <a:pt x="700617" y="1064847"/>
                  <a:pt x="825500" y="1003464"/>
                </a:cubicBezTo>
                <a:cubicBezTo>
                  <a:pt x="950383" y="942081"/>
                  <a:pt x="1043517" y="760047"/>
                  <a:pt x="1079500" y="622464"/>
                </a:cubicBezTo>
                <a:cubicBezTo>
                  <a:pt x="1115483" y="484881"/>
                  <a:pt x="1126067" y="281681"/>
                  <a:pt x="1041400" y="177964"/>
                </a:cubicBezTo>
                <a:cubicBezTo>
                  <a:pt x="956733" y="74247"/>
                  <a:pt x="696383" y="4397"/>
                  <a:pt x="571500" y="164"/>
                </a:cubicBezTo>
                <a:cubicBezTo>
                  <a:pt x="446617" y="-4069"/>
                  <a:pt x="369358" y="74247"/>
                  <a:pt x="292100" y="152564"/>
                </a:cubicBezTo>
              </a:path>
            </a:pathLst>
          </a:custGeom>
          <a:noFill/>
          <a:ln>
            <a:solidFill>
              <a:srgbClr val="FF0000"/>
            </a:solidFill>
            <a:headEnd type="none" w="lg" len="lg"/>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5930900" y="3619172"/>
            <a:ext cx="1106295" cy="1049549"/>
          </a:xfrm>
          <a:custGeom>
            <a:avLst/>
            <a:gdLst>
              <a:gd name="connsiteX0" fmla="*/ 0 w 1106295"/>
              <a:gd name="connsiteY0" fmla="*/ 533564 h 1049549"/>
              <a:gd name="connsiteX1" fmla="*/ 330200 w 1106295"/>
              <a:gd name="connsiteY1" fmla="*/ 990764 h 1049549"/>
              <a:gd name="connsiteX2" fmla="*/ 825500 w 1106295"/>
              <a:gd name="connsiteY2" fmla="*/ 1003464 h 1049549"/>
              <a:gd name="connsiteX3" fmla="*/ 1079500 w 1106295"/>
              <a:gd name="connsiteY3" fmla="*/ 622464 h 1049549"/>
              <a:gd name="connsiteX4" fmla="*/ 1041400 w 1106295"/>
              <a:gd name="connsiteY4" fmla="*/ 177964 h 1049549"/>
              <a:gd name="connsiteX5" fmla="*/ 571500 w 1106295"/>
              <a:gd name="connsiteY5" fmla="*/ 164 h 1049549"/>
              <a:gd name="connsiteX6" fmla="*/ 292100 w 1106295"/>
              <a:gd name="connsiteY6" fmla="*/ 152564 h 104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295" h="1049549">
                <a:moveTo>
                  <a:pt x="0" y="533564"/>
                </a:moveTo>
                <a:cubicBezTo>
                  <a:pt x="96308" y="723005"/>
                  <a:pt x="192617" y="912447"/>
                  <a:pt x="330200" y="990764"/>
                </a:cubicBezTo>
                <a:cubicBezTo>
                  <a:pt x="467783" y="1069081"/>
                  <a:pt x="700617" y="1064847"/>
                  <a:pt x="825500" y="1003464"/>
                </a:cubicBezTo>
                <a:cubicBezTo>
                  <a:pt x="950383" y="942081"/>
                  <a:pt x="1043517" y="760047"/>
                  <a:pt x="1079500" y="622464"/>
                </a:cubicBezTo>
                <a:cubicBezTo>
                  <a:pt x="1115483" y="484881"/>
                  <a:pt x="1126067" y="281681"/>
                  <a:pt x="1041400" y="177964"/>
                </a:cubicBezTo>
                <a:cubicBezTo>
                  <a:pt x="956733" y="74247"/>
                  <a:pt x="696383" y="4397"/>
                  <a:pt x="571500" y="164"/>
                </a:cubicBezTo>
                <a:cubicBezTo>
                  <a:pt x="446617" y="-4069"/>
                  <a:pt x="369358" y="74247"/>
                  <a:pt x="292100" y="152564"/>
                </a:cubicBezTo>
              </a:path>
            </a:pathLst>
          </a:custGeom>
          <a:noFill/>
          <a:ln>
            <a:solidFill>
              <a:srgbClr val="FF0000"/>
            </a:solidFill>
            <a:headEnd type="none" w="lg" len="lg"/>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10062831" y="3657435"/>
            <a:ext cx="1106295" cy="1049549"/>
          </a:xfrm>
          <a:custGeom>
            <a:avLst/>
            <a:gdLst>
              <a:gd name="connsiteX0" fmla="*/ 0 w 1106295"/>
              <a:gd name="connsiteY0" fmla="*/ 533564 h 1049549"/>
              <a:gd name="connsiteX1" fmla="*/ 330200 w 1106295"/>
              <a:gd name="connsiteY1" fmla="*/ 990764 h 1049549"/>
              <a:gd name="connsiteX2" fmla="*/ 825500 w 1106295"/>
              <a:gd name="connsiteY2" fmla="*/ 1003464 h 1049549"/>
              <a:gd name="connsiteX3" fmla="*/ 1079500 w 1106295"/>
              <a:gd name="connsiteY3" fmla="*/ 622464 h 1049549"/>
              <a:gd name="connsiteX4" fmla="*/ 1041400 w 1106295"/>
              <a:gd name="connsiteY4" fmla="*/ 177964 h 1049549"/>
              <a:gd name="connsiteX5" fmla="*/ 571500 w 1106295"/>
              <a:gd name="connsiteY5" fmla="*/ 164 h 1049549"/>
              <a:gd name="connsiteX6" fmla="*/ 292100 w 1106295"/>
              <a:gd name="connsiteY6" fmla="*/ 152564 h 104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295" h="1049549">
                <a:moveTo>
                  <a:pt x="0" y="533564"/>
                </a:moveTo>
                <a:cubicBezTo>
                  <a:pt x="96308" y="723005"/>
                  <a:pt x="192617" y="912447"/>
                  <a:pt x="330200" y="990764"/>
                </a:cubicBezTo>
                <a:cubicBezTo>
                  <a:pt x="467783" y="1069081"/>
                  <a:pt x="700617" y="1064847"/>
                  <a:pt x="825500" y="1003464"/>
                </a:cubicBezTo>
                <a:cubicBezTo>
                  <a:pt x="950383" y="942081"/>
                  <a:pt x="1043517" y="760047"/>
                  <a:pt x="1079500" y="622464"/>
                </a:cubicBezTo>
                <a:cubicBezTo>
                  <a:pt x="1115483" y="484881"/>
                  <a:pt x="1126067" y="281681"/>
                  <a:pt x="1041400" y="177964"/>
                </a:cubicBezTo>
                <a:cubicBezTo>
                  <a:pt x="956733" y="74247"/>
                  <a:pt x="696383" y="4397"/>
                  <a:pt x="571500" y="164"/>
                </a:cubicBezTo>
                <a:cubicBezTo>
                  <a:pt x="446617" y="-4069"/>
                  <a:pt x="369358" y="74247"/>
                  <a:pt x="292100" y="152564"/>
                </a:cubicBezTo>
              </a:path>
            </a:pathLst>
          </a:custGeom>
          <a:noFill/>
          <a:ln>
            <a:solidFill>
              <a:srgbClr val="FF0000"/>
            </a:solidFill>
            <a:headEnd type="none" w="lg" len="lg"/>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Object 9"/>
          <p:cNvGraphicFramePr>
            <a:graphicFrameLocks noChangeAspect="1"/>
          </p:cNvGraphicFramePr>
          <p:nvPr>
            <p:extLst>
              <p:ext uri="{D42A27DB-BD31-4B8C-83A1-F6EECF244321}">
                <p14:modId xmlns:p14="http://schemas.microsoft.com/office/powerpoint/2010/main" val="305965427"/>
              </p:ext>
            </p:extLst>
          </p:nvPr>
        </p:nvGraphicFramePr>
        <p:xfrm>
          <a:off x="6403157" y="3936268"/>
          <a:ext cx="336550" cy="491881"/>
        </p:xfrm>
        <a:graphic>
          <a:graphicData uri="http://schemas.openxmlformats.org/presentationml/2006/ole">
            <mc:AlternateContent xmlns:mc="http://schemas.openxmlformats.org/markup-compatibility/2006">
              <mc:Choice xmlns:v="urn:schemas-microsoft-com:vml" Requires="v">
                <p:oleObj spid="_x0000_s5757" name="Equation" r:id="rId4" imgW="164880" imgH="241200" progId="Equation.3">
                  <p:embed/>
                </p:oleObj>
              </mc:Choice>
              <mc:Fallback>
                <p:oleObj name="Equation" r:id="rId4" imgW="164880" imgH="241200" progId="Equation.3">
                  <p:embed/>
                  <p:pic>
                    <p:nvPicPr>
                      <p:cNvPr id="0" name=""/>
                      <p:cNvPicPr/>
                      <p:nvPr/>
                    </p:nvPicPr>
                    <p:blipFill>
                      <a:blip r:embed="rId5"/>
                      <a:stretch>
                        <a:fillRect/>
                      </a:stretch>
                    </p:blipFill>
                    <p:spPr>
                      <a:xfrm>
                        <a:off x="6403157" y="3936268"/>
                        <a:ext cx="336550" cy="491881"/>
                      </a:xfrm>
                      <a:prstGeom prst="rect">
                        <a:avLst/>
                      </a:prstGeom>
                      <a:solidFill>
                        <a:schemeClr val="bg1"/>
                      </a:solid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37429335"/>
              </p:ext>
            </p:extLst>
          </p:nvPr>
        </p:nvGraphicFramePr>
        <p:xfrm>
          <a:off x="8421688" y="3922713"/>
          <a:ext cx="361950" cy="439737"/>
        </p:xfrm>
        <a:graphic>
          <a:graphicData uri="http://schemas.openxmlformats.org/presentationml/2006/ole">
            <mc:AlternateContent xmlns:mc="http://schemas.openxmlformats.org/markup-compatibility/2006">
              <mc:Choice xmlns:v="urn:schemas-microsoft-com:vml" Requires="v">
                <p:oleObj spid="_x0000_s5758" name="Equation" r:id="rId6" imgW="177480" imgH="215640" progId="Equation.3">
                  <p:embed/>
                </p:oleObj>
              </mc:Choice>
              <mc:Fallback>
                <p:oleObj name="Equation" r:id="rId6" imgW="177480" imgH="215640" progId="Equation.3">
                  <p:embed/>
                  <p:pic>
                    <p:nvPicPr>
                      <p:cNvPr id="10" name="Object 9"/>
                      <p:cNvPicPr/>
                      <p:nvPr/>
                    </p:nvPicPr>
                    <p:blipFill>
                      <a:blip r:embed="rId7"/>
                      <a:stretch>
                        <a:fillRect/>
                      </a:stretch>
                    </p:blipFill>
                    <p:spPr>
                      <a:xfrm>
                        <a:off x="8421688" y="3922713"/>
                        <a:ext cx="361950" cy="439737"/>
                      </a:xfrm>
                      <a:prstGeom prst="rect">
                        <a:avLst/>
                      </a:prstGeom>
                      <a:solidFill>
                        <a:schemeClr val="bg1"/>
                      </a:solid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53456168"/>
              </p:ext>
            </p:extLst>
          </p:nvPr>
        </p:nvGraphicFramePr>
        <p:xfrm>
          <a:off x="10545600" y="3896866"/>
          <a:ext cx="361950" cy="492125"/>
        </p:xfrm>
        <a:graphic>
          <a:graphicData uri="http://schemas.openxmlformats.org/presentationml/2006/ole">
            <mc:AlternateContent xmlns:mc="http://schemas.openxmlformats.org/markup-compatibility/2006">
              <mc:Choice xmlns:v="urn:schemas-microsoft-com:vml" Requires="v">
                <p:oleObj spid="_x0000_s5759" name="Equation" r:id="rId8" imgW="177480" imgH="241200" progId="Equation.3">
                  <p:embed/>
                </p:oleObj>
              </mc:Choice>
              <mc:Fallback>
                <p:oleObj name="Equation" r:id="rId8" imgW="177480" imgH="241200" progId="Equation.3">
                  <p:embed/>
                  <p:pic>
                    <p:nvPicPr>
                      <p:cNvPr id="10" name="Object 9"/>
                      <p:cNvPicPr/>
                      <p:nvPr/>
                    </p:nvPicPr>
                    <p:blipFill>
                      <a:blip r:embed="rId9"/>
                      <a:stretch>
                        <a:fillRect/>
                      </a:stretch>
                    </p:blipFill>
                    <p:spPr>
                      <a:xfrm>
                        <a:off x="10545600" y="3896866"/>
                        <a:ext cx="361950" cy="492125"/>
                      </a:xfrm>
                      <a:prstGeom prst="rect">
                        <a:avLst/>
                      </a:prstGeom>
                      <a:solidFill>
                        <a:schemeClr val="bg1"/>
                      </a:solidFill>
                    </p:spPr>
                  </p:pic>
                </p:oleObj>
              </mc:Fallback>
            </mc:AlternateContent>
          </a:graphicData>
        </a:graphic>
      </p:graphicFrame>
      <p:sp>
        <p:nvSpPr>
          <p:cNvPr id="14" name="Content Placeholder 13"/>
          <p:cNvSpPr>
            <a:spLocks noGrp="1"/>
          </p:cNvSpPr>
          <p:nvPr>
            <p:ph sz="half" idx="1"/>
          </p:nvPr>
        </p:nvSpPr>
        <p:spPr>
          <a:xfrm>
            <a:off x="581193" y="2005753"/>
            <a:ext cx="5467688" cy="3633047"/>
          </a:xfrm>
        </p:spPr>
        <p:txBody>
          <a:bodyPr/>
          <a:lstStyle/>
          <a:p>
            <a:r>
              <a:rPr lang="en-GB" dirty="0"/>
              <a:t>Choose 27,600 N/mm</a:t>
            </a:r>
            <a:r>
              <a:rPr lang="en-GB" baseline="30000" dirty="0"/>
              <a:t>2</a:t>
            </a:r>
            <a:r>
              <a:rPr lang="en-GB" dirty="0"/>
              <a:t> as the reference, belonging </a:t>
            </a:r>
            <a:r>
              <a:rPr lang="en-GB"/>
              <a:t>to walls 12 and </a:t>
            </a:r>
            <a:r>
              <a:rPr lang="en-GB" dirty="0"/>
              <a:t>34;</a:t>
            </a:r>
          </a:p>
        </p:txBody>
      </p:sp>
      <p:pic>
        <p:nvPicPr>
          <p:cNvPr id="16" name="Picture 15"/>
          <p:cNvPicPr>
            <a:picLocks noChangeAspect="1"/>
          </p:cNvPicPr>
          <p:nvPr/>
        </p:nvPicPr>
        <p:blipFill>
          <a:blip r:embed="rId10"/>
          <a:stretch>
            <a:fillRect/>
          </a:stretch>
        </p:blipFill>
        <p:spPr>
          <a:xfrm>
            <a:off x="3632560" y="2848435"/>
            <a:ext cx="2851487" cy="555218"/>
          </a:xfrm>
          <a:prstGeom prst="rect">
            <a:avLst/>
          </a:prstGeom>
          <a:solidFill>
            <a:schemeClr val="bg1">
              <a:lumMod val="50000"/>
            </a:schemeClr>
          </a:solidFill>
          <a:ln>
            <a:solidFill>
              <a:schemeClr val="bg1">
                <a:lumMod val="50000"/>
              </a:schemeClr>
            </a:solidFill>
          </a:ln>
        </p:spPr>
      </p:pic>
      <p:pic>
        <p:nvPicPr>
          <p:cNvPr id="17" name="Picture 16"/>
          <p:cNvPicPr>
            <a:picLocks noChangeAspect="1"/>
          </p:cNvPicPr>
          <p:nvPr/>
        </p:nvPicPr>
        <p:blipFill>
          <a:blip r:embed="rId11"/>
          <a:stretch>
            <a:fillRect/>
          </a:stretch>
        </p:blipFill>
        <p:spPr>
          <a:xfrm>
            <a:off x="7871889" y="5469431"/>
            <a:ext cx="1878321" cy="391619"/>
          </a:xfrm>
          <a:prstGeom prst="rect">
            <a:avLst/>
          </a:prstGeom>
          <a:ln>
            <a:solidFill>
              <a:srgbClr val="00B050"/>
            </a:solidFill>
          </a:ln>
        </p:spPr>
      </p:pic>
      <p:pic>
        <p:nvPicPr>
          <p:cNvPr id="18" name="Picture 17"/>
          <p:cNvPicPr>
            <a:picLocks noChangeAspect="1"/>
          </p:cNvPicPr>
          <p:nvPr/>
        </p:nvPicPr>
        <p:blipFill>
          <a:blip r:embed="rId12"/>
          <a:stretch>
            <a:fillRect/>
          </a:stretch>
        </p:blipFill>
        <p:spPr>
          <a:xfrm rot="1646309">
            <a:off x="9568124" y="1461210"/>
            <a:ext cx="2565141" cy="402530"/>
          </a:xfrm>
          <a:prstGeom prst="rect">
            <a:avLst/>
          </a:prstGeom>
          <a:ln>
            <a:solidFill>
              <a:srgbClr val="FFC000"/>
            </a:solidFill>
          </a:ln>
        </p:spPr>
      </p:pic>
      <p:pic>
        <p:nvPicPr>
          <p:cNvPr id="19" name="Picture 18"/>
          <p:cNvPicPr>
            <a:picLocks noChangeAspect="1"/>
          </p:cNvPicPr>
          <p:nvPr/>
        </p:nvPicPr>
        <p:blipFill>
          <a:blip r:embed="rId13"/>
          <a:stretch>
            <a:fillRect/>
          </a:stretch>
        </p:blipFill>
        <p:spPr>
          <a:xfrm>
            <a:off x="484774" y="3015675"/>
            <a:ext cx="1380266" cy="805155"/>
          </a:xfrm>
          <a:prstGeom prst="rect">
            <a:avLst/>
          </a:prstGeom>
          <a:ln>
            <a:solidFill>
              <a:srgbClr val="002060"/>
            </a:solidFill>
          </a:ln>
        </p:spPr>
      </p:pic>
      <p:sp>
        <p:nvSpPr>
          <p:cNvPr id="20" name="Freeform 19"/>
          <p:cNvSpPr/>
          <p:nvPr/>
        </p:nvSpPr>
        <p:spPr>
          <a:xfrm>
            <a:off x="5332984" y="3314700"/>
            <a:ext cx="2172716" cy="1714500"/>
          </a:xfrm>
          <a:custGeom>
            <a:avLst/>
            <a:gdLst>
              <a:gd name="connsiteX0" fmla="*/ 2121916 w 2172716"/>
              <a:gd name="connsiteY0" fmla="*/ 0 h 1714500"/>
              <a:gd name="connsiteX1" fmla="*/ 1410716 w 2172716"/>
              <a:gd name="connsiteY1" fmla="*/ 127000 h 1714500"/>
              <a:gd name="connsiteX2" fmla="*/ 521716 w 2172716"/>
              <a:gd name="connsiteY2" fmla="*/ 355600 h 1714500"/>
              <a:gd name="connsiteX3" fmla="*/ 89916 w 2172716"/>
              <a:gd name="connsiteY3" fmla="*/ 609600 h 1714500"/>
              <a:gd name="connsiteX4" fmla="*/ 1016 w 2172716"/>
              <a:gd name="connsiteY4" fmla="*/ 812800 h 1714500"/>
              <a:gd name="connsiteX5" fmla="*/ 77216 w 2172716"/>
              <a:gd name="connsiteY5" fmla="*/ 1028700 h 1714500"/>
              <a:gd name="connsiteX6" fmla="*/ 509016 w 2172716"/>
              <a:gd name="connsiteY6" fmla="*/ 1358900 h 1714500"/>
              <a:gd name="connsiteX7" fmla="*/ 1080516 w 2172716"/>
              <a:gd name="connsiteY7" fmla="*/ 1536700 h 1714500"/>
              <a:gd name="connsiteX8" fmla="*/ 2172716 w 2172716"/>
              <a:gd name="connsiteY8" fmla="*/ 171450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2716" h="1714500">
                <a:moveTo>
                  <a:pt x="2121916" y="0"/>
                </a:moveTo>
                <a:cubicBezTo>
                  <a:pt x="1899666" y="33866"/>
                  <a:pt x="1677416" y="67733"/>
                  <a:pt x="1410716" y="127000"/>
                </a:cubicBezTo>
                <a:cubicBezTo>
                  <a:pt x="1144016" y="186267"/>
                  <a:pt x="741849" y="275167"/>
                  <a:pt x="521716" y="355600"/>
                </a:cubicBezTo>
                <a:cubicBezTo>
                  <a:pt x="301583" y="436033"/>
                  <a:pt x="176699" y="533400"/>
                  <a:pt x="89916" y="609600"/>
                </a:cubicBezTo>
                <a:cubicBezTo>
                  <a:pt x="3133" y="685800"/>
                  <a:pt x="3133" y="742950"/>
                  <a:pt x="1016" y="812800"/>
                </a:cubicBezTo>
                <a:cubicBezTo>
                  <a:pt x="-1101" y="882650"/>
                  <a:pt x="-7450" y="937684"/>
                  <a:pt x="77216" y="1028700"/>
                </a:cubicBezTo>
                <a:cubicBezTo>
                  <a:pt x="161882" y="1119716"/>
                  <a:pt x="341799" y="1274233"/>
                  <a:pt x="509016" y="1358900"/>
                </a:cubicBezTo>
                <a:cubicBezTo>
                  <a:pt x="676233" y="1443567"/>
                  <a:pt x="803233" y="1477433"/>
                  <a:pt x="1080516" y="1536700"/>
                </a:cubicBezTo>
                <a:cubicBezTo>
                  <a:pt x="1357799" y="1595967"/>
                  <a:pt x="1765257" y="1655233"/>
                  <a:pt x="2172716" y="1714500"/>
                </a:cubicBezTo>
              </a:path>
            </a:pathLst>
          </a:custGeom>
          <a:noFill/>
          <a:ln w="1016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7467600" y="3271838"/>
            <a:ext cx="2298700" cy="68262"/>
          </a:xfrm>
          <a:custGeom>
            <a:avLst/>
            <a:gdLst>
              <a:gd name="connsiteX0" fmla="*/ 2298700 w 2298700"/>
              <a:gd name="connsiteY0" fmla="*/ 68262 h 68262"/>
              <a:gd name="connsiteX1" fmla="*/ 1803400 w 2298700"/>
              <a:gd name="connsiteY1" fmla="*/ 42862 h 68262"/>
              <a:gd name="connsiteX2" fmla="*/ 1155700 w 2298700"/>
              <a:gd name="connsiteY2" fmla="*/ 4762 h 68262"/>
              <a:gd name="connsiteX3" fmla="*/ 330200 w 2298700"/>
              <a:gd name="connsiteY3" fmla="*/ 4762 h 68262"/>
              <a:gd name="connsiteX4" fmla="*/ 0 w 2298700"/>
              <a:gd name="connsiteY4" fmla="*/ 42862 h 68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700" h="68262">
                <a:moveTo>
                  <a:pt x="2298700" y="68262"/>
                </a:moveTo>
                <a:lnTo>
                  <a:pt x="1803400" y="42862"/>
                </a:lnTo>
                <a:cubicBezTo>
                  <a:pt x="1612900" y="32279"/>
                  <a:pt x="1401233" y="11112"/>
                  <a:pt x="1155700" y="4762"/>
                </a:cubicBezTo>
                <a:cubicBezTo>
                  <a:pt x="910167" y="-1588"/>
                  <a:pt x="522817" y="-1588"/>
                  <a:pt x="330200" y="4762"/>
                </a:cubicBezTo>
                <a:cubicBezTo>
                  <a:pt x="137583" y="11112"/>
                  <a:pt x="69850" y="23812"/>
                  <a:pt x="0" y="42862"/>
                </a:cubicBezTo>
              </a:path>
            </a:pathLst>
          </a:cu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7480300" y="4991100"/>
            <a:ext cx="2286000" cy="139700"/>
          </a:xfrm>
          <a:custGeom>
            <a:avLst/>
            <a:gdLst>
              <a:gd name="connsiteX0" fmla="*/ 0 w 2286000"/>
              <a:gd name="connsiteY0" fmla="*/ 0 h 139700"/>
              <a:gd name="connsiteX1" fmla="*/ 584200 w 2286000"/>
              <a:gd name="connsiteY1" fmla="*/ 76200 h 139700"/>
              <a:gd name="connsiteX2" fmla="*/ 1244600 w 2286000"/>
              <a:gd name="connsiteY2" fmla="*/ 114300 h 139700"/>
              <a:gd name="connsiteX3" fmla="*/ 1854200 w 2286000"/>
              <a:gd name="connsiteY3" fmla="*/ 139700 h 139700"/>
              <a:gd name="connsiteX4" fmla="*/ 2286000 w 2286000"/>
              <a:gd name="connsiteY4" fmla="*/ 114300 h 13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139700">
                <a:moveTo>
                  <a:pt x="0" y="0"/>
                </a:moveTo>
                <a:cubicBezTo>
                  <a:pt x="188383" y="28575"/>
                  <a:pt x="376767" y="57150"/>
                  <a:pt x="584200" y="76200"/>
                </a:cubicBezTo>
                <a:cubicBezTo>
                  <a:pt x="791633" y="95250"/>
                  <a:pt x="1244600" y="114300"/>
                  <a:pt x="1244600" y="114300"/>
                </a:cubicBezTo>
                <a:cubicBezTo>
                  <a:pt x="1456267" y="124883"/>
                  <a:pt x="1680633" y="139700"/>
                  <a:pt x="1854200" y="139700"/>
                </a:cubicBezTo>
                <a:cubicBezTo>
                  <a:pt x="2027767" y="139700"/>
                  <a:pt x="2156883" y="127000"/>
                  <a:pt x="2286000" y="114300"/>
                </a:cubicBezTo>
              </a:path>
            </a:pathLst>
          </a:cu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9779000" y="3363639"/>
            <a:ext cx="1866900" cy="255861"/>
          </a:xfrm>
          <a:custGeom>
            <a:avLst/>
            <a:gdLst>
              <a:gd name="connsiteX0" fmla="*/ 1866900 w 1866900"/>
              <a:gd name="connsiteY0" fmla="*/ 255861 h 255861"/>
              <a:gd name="connsiteX1" fmla="*/ 1460500 w 1866900"/>
              <a:gd name="connsiteY1" fmla="*/ 179661 h 255861"/>
              <a:gd name="connsiteX2" fmla="*/ 762000 w 1866900"/>
              <a:gd name="connsiteY2" fmla="*/ 65361 h 255861"/>
              <a:gd name="connsiteX3" fmla="*/ 355600 w 1866900"/>
              <a:gd name="connsiteY3" fmla="*/ 1861 h 255861"/>
              <a:gd name="connsiteX4" fmla="*/ 0 w 1866900"/>
              <a:gd name="connsiteY4" fmla="*/ 14561 h 255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900" h="255861">
                <a:moveTo>
                  <a:pt x="1866900" y="255861"/>
                </a:moveTo>
                <a:cubicBezTo>
                  <a:pt x="1755775" y="233636"/>
                  <a:pt x="1460500" y="179661"/>
                  <a:pt x="1460500" y="179661"/>
                </a:cubicBezTo>
                <a:lnTo>
                  <a:pt x="762000" y="65361"/>
                </a:lnTo>
                <a:cubicBezTo>
                  <a:pt x="577850" y="35728"/>
                  <a:pt x="482600" y="10328"/>
                  <a:pt x="355600" y="1861"/>
                </a:cubicBezTo>
                <a:cubicBezTo>
                  <a:pt x="228600" y="-6606"/>
                  <a:pt x="23283" y="16678"/>
                  <a:pt x="0" y="14561"/>
                </a:cubicBezTo>
              </a:path>
            </a:pathLst>
          </a:custGeom>
          <a:noFill/>
          <a:ln w="825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9766300" y="4838700"/>
            <a:ext cx="1892300" cy="215900"/>
          </a:xfrm>
          <a:custGeom>
            <a:avLst/>
            <a:gdLst>
              <a:gd name="connsiteX0" fmla="*/ 0 w 1892300"/>
              <a:gd name="connsiteY0" fmla="*/ 215900 h 215900"/>
              <a:gd name="connsiteX1" fmla="*/ 584200 w 1892300"/>
              <a:gd name="connsiteY1" fmla="*/ 177800 h 215900"/>
              <a:gd name="connsiteX2" fmla="*/ 1054100 w 1892300"/>
              <a:gd name="connsiteY2" fmla="*/ 114300 h 215900"/>
              <a:gd name="connsiteX3" fmla="*/ 1638300 w 1892300"/>
              <a:gd name="connsiteY3" fmla="*/ 50800 h 215900"/>
              <a:gd name="connsiteX4" fmla="*/ 1892300 w 1892300"/>
              <a:gd name="connsiteY4" fmla="*/ 0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300" h="215900">
                <a:moveTo>
                  <a:pt x="0" y="215900"/>
                </a:moveTo>
                <a:cubicBezTo>
                  <a:pt x="204258" y="205316"/>
                  <a:pt x="408517" y="194733"/>
                  <a:pt x="584200" y="177800"/>
                </a:cubicBezTo>
                <a:cubicBezTo>
                  <a:pt x="759883" y="160867"/>
                  <a:pt x="878417" y="135467"/>
                  <a:pt x="1054100" y="114300"/>
                </a:cubicBezTo>
                <a:cubicBezTo>
                  <a:pt x="1229783" y="93133"/>
                  <a:pt x="1498600" y="69850"/>
                  <a:pt x="1638300" y="50800"/>
                </a:cubicBezTo>
                <a:cubicBezTo>
                  <a:pt x="1778000" y="31750"/>
                  <a:pt x="1835150" y="15875"/>
                  <a:pt x="1892300" y="0"/>
                </a:cubicBezTo>
              </a:path>
            </a:pathLst>
          </a:custGeom>
          <a:no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p:cNvCxnSpPr>
            <a:stCxn id="25" idx="4"/>
            <a:endCxn id="24" idx="0"/>
          </p:cNvCxnSpPr>
          <p:nvPr/>
        </p:nvCxnSpPr>
        <p:spPr>
          <a:xfrm flipH="1" flipV="1">
            <a:off x="11645900" y="3619500"/>
            <a:ext cx="12700" cy="1219200"/>
          </a:xfrm>
          <a:prstGeom prst="line">
            <a:avLst/>
          </a:prstGeom>
          <a:ln w="92075">
            <a:solidFill>
              <a:srgbClr val="FFC000"/>
            </a:solidFill>
            <a:headEnd w="lg" len="lg"/>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29" name="Object 28"/>
          <p:cNvGraphicFramePr>
            <a:graphicFrameLocks noChangeAspect="1"/>
          </p:cNvGraphicFramePr>
          <p:nvPr>
            <p:extLst>
              <p:ext uri="{D42A27DB-BD31-4B8C-83A1-F6EECF244321}">
                <p14:modId xmlns:p14="http://schemas.microsoft.com/office/powerpoint/2010/main" val="1385623900"/>
              </p:ext>
            </p:extLst>
          </p:nvPr>
        </p:nvGraphicFramePr>
        <p:xfrm>
          <a:off x="5038659" y="5162145"/>
          <a:ext cx="1917731" cy="398020"/>
        </p:xfrm>
        <a:graphic>
          <a:graphicData uri="http://schemas.openxmlformats.org/presentationml/2006/ole">
            <mc:AlternateContent xmlns:mc="http://schemas.openxmlformats.org/markup-compatibility/2006">
              <mc:Choice xmlns:v="urn:schemas-microsoft-com:vml" Requires="v">
                <p:oleObj spid="_x0000_s5760" name="Equation" r:id="rId14" imgW="1346040" imgH="279360" progId="Equation.3">
                  <p:embed/>
                </p:oleObj>
              </mc:Choice>
              <mc:Fallback>
                <p:oleObj name="Equation" r:id="rId14" imgW="1346040" imgH="279360" progId="Equation.3">
                  <p:embed/>
                  <p:pic>
                    <p:nvPicPr>
                      <p:cNvPr id="0" name=""/>
                      <p:cNvPicPr/>
                      <p:nvPr/>
                    </p:nvPicPr>
                    <p:blipFill>
                      <a:blip r:embed="rId15"/>
                      <a:stretch>
                        <a:fillRect/>
                      </a:stretch>
                    </p:blipFill>
                    <p:spPr>
                      <a:xfrm>
                        <a:off x="5038659" y="5162145"/>
                        <a:ext cx="1917731" cy="398020"/>
                      </a:xfrm>
                      <a:prstGeom prst="rect">
                        <a:avLst/>
                      </a:prstGeom>
                      <a:noFill/>
                      <a:ln>
                        <a:solidFill>
                          <a:srgbClr val="002060"/>
                        </a:solidFill>
                      </a:ln>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529372351"/>
              </p:ext>
            </p:extLst>
          </p:nvPr>
        </p:nvGraphicFramePr>
        <p:xfrm>
          <a:off x="9997155" y="5372100"/>
          <a:ext cx="1978025" cy="392113"/>
        </p:xfrm>
        <a:graphic>
          <a:graphicData uri="http://schemas.openxmlformats.org/presentationml/2006/ole">
            <mc:AlternateContent xmlns:mc="http://schemas.openxmlformats.org/markup-compatibility/2006">
              <mc:Choice xmlns:v="urn:schemas-microsoft-com:vml" Requires="v">
                <p:oleObj spid="_x0000_s5761" name="Equation" r:id="rId16" imgW="1282680" imgH="253800" progId="Equation.3">
                  <p:embed/>
                </p:oleObj>
              </mc:Choice>
              <mc:Fallback>
                <p:oleObj name="Equation" r:id="rId16" imgW="1282680" imgH="253800" progId="Equation.3">
                  <p:embed/>
                  <p:pic>
                    <p:nvPicPr>
                      <p:cNvPr id="29" name="Object 28"/>
                      <p:cNvPicPr/>
                      <p:nvPr/>
                    </p:nvPicPr>
                    <p:blipFill>
                      <a:blip r:embed="rId17"/>
                      <a:stretch>
                        <a:fillRect/>
                      </a:stretch>
                    </p:blipFill>
                    <p:spPr>
                      <a:xfrm>
                        <a:off x="9997155" y="5372100"/>
                        <a:ext cx="1978025" cy="392113"/>
                      </a:xfrm>
                      <a:prstGeom prst="rect">
                        <a:avLst/>
                      </a:prstGeom>
                      <a:noFill/>
                      <a:ln>
                        <a:solidFill>
                          <a:srgbClr val="7030A0"/>
                        </a:solidFill>
                      </a:ln>
                    </p:spPr>
                  </p:pic>
                </p:oleObj>
              </mc:Fallback>
            </mc:AlternateContent>
          </a:graphicData>
        </a:graphic>
      </p:graphicFrame>
      <p:cxnSp>
        <p:nvCxnSpPr>
          <p:cNvPr id="32" name="Straight Arrow Connector 31"/>
          <p:cNvCxnSpPr/>
          <p:nvPr/>
        </p:nvCxnSpPr>
        <p:spPr>
          <a:xfrm flipV="1">
            <a:off x="5997524" y="4388991"/>
            <a:ext cx="1360478" cy="773154"/>
          </a:xfrm>
          <a:prstGeom prst="straightConnector1">
            <a:avLst/>
          </a:prstGeom>
          <a:ln>
            <a:solidFill>
              <a:srgbClr val="002060"/>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1" idx="4"/>
            <a:endCxn id="23" idx="0"/>
          </p:cNvCxnSpPr>
          <p:nvPr/>
        </p:nvCxnSpPr>
        <p:spPr>
          <a:xfrm>
            <a:off x="7467600" y="3314700"/>
            <a:ext cx="12700" cy="1676400"/>
          </a:xfrm>
          <a:prstGeom prst="line">
            <a:avLst/>
          </a:prstGeom>
          <a:ln w="92075">
            <a:solidFill>
              <a:srgbClr val="002060"/>
            </a:solidFill>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0" idx="0"/>
          </p:cNvCxnSpPr>
          <p:nvPr/>
        </p:nvCxnSpPr>
        <p:spPr>
          <a:xfrm flipH="1" flipV="1">
            <a:off x="9835162" y="4386509"/>
            <a:ext cx="1151005" cy="985591"/>
          </a:xfrm>
          <a:prstGeom prst="straightConnector1">
            <a:avLst/>
          </a:prstGeom>
          <a:ln>
            <a:solidFill>
              <a:srgbClr val="7030A0"/>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24" idx="4"/>
            <a:endCxn id="25" idx="0"/>
          </p:cNvCxnSpPr>
          <p:nvPr/>
        </p:nvCxnSpPr>
        <p:spPr>
          <a:xfrm flipH="1">
            <a:off x="9766300" y="3378200"/>
            <a:ext cx="12700" cy="1676400"/>
          </a:xfrm>
          <a:prstGeom prst="line">
            <a:avLst/>
          </a:prstGeom>
          <a:ln w="92075">
            <a:solidFill>
              <a:srgbClr val="7030A0"/>
            </a:solidFill>
            <a:headEnd w="lg" len="lg"/>
            <a:tailEnd type="none" w="lg" len="lg"/>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18"/>
          <a:stretch>
            <a:fillRect/>
          </a:stretch>
        </p:blipFill>
        <p:spPr>
          <a:xfrm>
            <a:off x="2333356" y="3480756"/>
            <a:ext cx="2906361" cy="1001908"/>
          </a:xfrm>
          <a:prstGeom prst="rect">
            <a:avLst/>
          </a:prstGeom>
          <a:ln>
            <a:solidFill>
              <a:schemeClr val="bg1">
                <a:lumMod val="50000"/>
              </a:schemeClr>
            </a:solidFill>
          </a:ln>
        </p:spPr>
      </p:pic>
      <p:pic>
        <p:nvPicPr>
          <p:cNvPr id="47" name="Picture 46"/>
          <p:cNvPicPr>
            <a:picLocks noChangeAspect="1"/>
          </p:cNvPicPr>
          <p:nvPr/>
        </p:nvPicPr>
        <p:blipFill rotWithShape="1">
          <a:blip r:embed="rId19"/>
          <a:srcRect t="20088" r="85538"/>
          <a:stretch/>
        </p:blipFill>
        <p:spPr>
          <a:xfrm>
            <a:off x="5032321" y="5612859"/>
            <a:ext cx="1176240" cy="540354"/>
          </a:xfrm>
          <a:prstGeom prst="rect">
            <a:avLst/>
          </a:prstGeom>
          <a:ln>
            <a:solidFill>
              <a:schemeClr val="bg1">
                <a:lumMod val="50000"/>
              </a:schemeClr>
            </a:solidFill>
          </a:ln>
        </p:spPr>
      </p:pic>
      <p:pic>
        <p:nvPicPr>
          <p:cNvPr id="48" name="Picture 47"/>
          <p:cNvPicPr>
            <a:picLocks noChangeAspect="1"/>
          </p:cNvPicPr>
          <p:nvPr/>
        </p:nvPicPr>
        <p:blipFill rotWithShape="1">
          <a:blip r:embed="rId19"/>
          <a:srcRect l="17943" t="29743" r="59929" b="3609"/>
          <a:stretch/>
        </p:blipFill>
        <p:spPr>
          <a:xfrm>
            <a:off x="7867656" y="5954102"/>
            <a:ext cx="1799772" cy="450670"/>
          </a:xfrm>
          <a:prstGeom prst="rect">
            <a:avLst/>
          </a:prstGeom>
          <a:ln>
            <a:solidFill>
              <a:srgbClr val="00B050"/>
            </a:solidFill>
          </a:ln>
        </p:spPr>
      </p:pic>
      <p:pic>
        <p:nvPicPr>
          <p:cNvPr id="49" name="Picture 48"/>
          <p:cNvPicPr>
            <a:picLocks noChangeAspect="1"/>
          </p:cNvPicPr>
          <p:nvPr/>
        </p:nvPicPr>
        <p:blipFill rotWithShape="1">
          <a:blip r:embed="rId19"/>
          <a:srcRect l="59842" t="17494" r="17138" b="-1118"/>
          <a:stretch/>
        </p:blipFill>
        <p:spPr>
          <a:xfrm rot="1620000">
            <a:off x="9126659" y="2218830"/>
            <a:ext cx="1872343" cy="565462"/>
          </a:xfrm>
          <a:prstGeom prst="rect">
            <a:avLst/>
          </a:prstGeom>
          <a:ln>
            <a:solidFill>
              <a:srgbClr val="FFC000"/>
            </a:solidFill>
          </a:ln>
        </p:spPr>
      </p:pic>
      <p:pic>
        <p:nvPicPr>
          <p:cNvPr id="50" name="Picture 49"/>
          <p:cNvPicPr>
            <a:picLocks noChangeAspect="1"/>
          </p:cNvPicPr>
          <p:nvPr/>
        </p:nvPicPr>
        <p:blipFill rotWithShape="1">
          <a:blip r:embed="rId19"/>
          <a:srcRect l="42978" t="25928" r="42389"/>
          <a:stretch/>
        </p:blipFill>
        <p:spPr>
          <a:xfrm>
            <a:off x="9997155" y="5834745"/>
            <a:ext cx="1190173" cy="500870"/>
          </a:xfrm>
          <a:prstGeom prst="rect">
            <a:avLst/>
          </a:prstGeom>
          <a:ln>
            <a:solidFill>
              <a:srgbClr val="7030A0"/>
            </a:solidFill>
          </a:ln>
        </p:spPr>
      </p:pic>
      <p:pic>
        <p:nvPicPr>
          <p:cNvPr id="51" name="Picture 50"/>
          <p:cNvPicPr>
            <a:picLocks noChangeAspect="1"/>
          </p:cNvPicPr>
          <p:nvPr/>
        </p:nvPicPr>
        <p:blipFill rotWithShape="1">
          <a:blip r:embed="rId19"/>
          <a:srcRect l="85360" t="25006" b="8958"/>
          <a:stretch/>
        </p:blipFill>
        <p:spPr>
          <a:xfrm rot="1620000">
            <a:off x="9423141" y="1586395"/>
            <a:ext cx="1190694" cy="446533"/>
          </a:xfrm>
          <a:prstGeom prst="rect">
            <a:avLst/>
          </a:prstGeom>
          <a:ln>
            <a:solidFill>
              <a:srgbClr val="FFC000"/>
            </a:solidFill>
          </a:ln>
        </p:spPr>
      </p:pic>
      <p:pic>
        <p:nvPicPr>
          <p:cNvPr id="34" name="Picture 33"/>
          <p:cNvPicPr>
            <a:picLocks noChangeAspect="1"/>
          </p:cNvPicPr>
          <p:nvPr/>
        </p:nvPicPr>
        <p:blipFill>
          <a:blip r:embed="rId20"/>
          <a:stretch>
            <a:fillRect/>
          </a:stretch>
        </p:blipFill>
        <p:spPr>
          <a:xfrm>
            <a:off x="9032717" y="51444"/>
            <a:ext cx="1971542" cy="741548"/>
          </a:xfrm>
          <a:prstGeom prst="rect">
            <a:avLst/>
          </a:prstGeom>
          <a:ln>
            <a:solidFill>
              <a:schemeClr val="accent1">
                <a:shade val="50000"/>
              </a:schemeClr>
            </a:solidFill>
          </a:ln>
        </p:spPr>
      </p:pic>
    </p:spTree>
    <p:extLst>
      <p:ext uri="{BB962C8B-B14F-4D97-AF65-F5344CB8AC3E}">
        <p14:creationId xmlns:p14="http://schemas.microsoft.com/office/powerpoint/2010/main" val="322499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500" fill="hold"/>
                                        <p:tgtEl>
                                          <p:spTgt spid="39"/>
                                        </p:tgtEl>
                                        <p:attrNameLst>
                                          <p:attrName>ppt_x</p:attrName>
                                        </p:attrNameLst>
                                      </p:cBhvr>
                                      <p:tavLst>
                                        <p:tav tm="0">
                                          <p:val>
                                            <p:strVal val="#ppt_x"/>
                                          </p:val>
                                        </p:tav>
                                        <p:tav tm="100000">
                                          <p:val>
                                            <p:strVal val="#ppt_x"/>
                                          </p:val>
                                        </p:tav>
                                      </p:tavLst>
                                    </p:anim>
                                    <p:anim calcmode="lin" valueType="num">
                                      <p:cBhvr additive="base">
                                        <p:cTn id="5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ppt_x"/>
                                          </p:val>
                                        </p:tav>
                                        <p:tav tm="100000">
                                          <p:val>
                                            <p:strVal val="#ppt_x"/>
                                          </p:val>
                                        </p:tav>
                                      </p:tavLst>
                                    </p:anim>
                                    <p:anim calcmode="lin" valueType="num">
                                      <p:cBhvr additive="base">
                                        <p:cTn id="64" dur="500" fill="hold"/>
                                        <p:tgtEl>
                                          <p:spTgt spid="3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ppt_x"/>
                                          </p:val>
                                        </p:tav>
                                        <p:tav tm="100000">
                                          <p:val>
                                            <p:strVal val="#ppt_x"/>
                                          </p:val>
                                        </p:tav>
                                      </p:tavLst>
                                    </p:anim>
                                    <p:anim calcmode="lin" valueType="num">
                                      <p:cBhvr additive="base">
                                        <p:cTn id="68" dur="500" fill="hold"/>
                                        <p:tgtEl>
                                          <p:spTgt spid="40"/>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ppt_x"/>
                                          </p:val>
                                        </p:tav>
                                        <p:tav tm="100000">
                                          <p:val>
                                            <p:strVal val="#ppt_x"/>
                                          </p:val>
                                        </p:tav>
                                      </p:tavLst>
                                    </p:anim>
                                    <p:anim calcmode="lin" valueType="num">
                                      <p:cBhvr additive="base">
                                        <p:cTn id="7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nodeType="click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p:cTn id="77" dur="1000" fill="hold"/>
                                        <p:tgtEl>
                                          <p:spTgt spid="46"/>
                                        </p:tgtEl>
                                        <p:attrNameLst>
                                          <p:attrName>ppt_w</p:attrName>
                                        </p:attrNameLst>
                                      </p:cBhvr>
                                      <p:tavLst>
                                        <p:tav tm="0">
                                          <p:val>
                                            <p:fltVal val="0"/>
                                          </p:val>
                                        </p:tav>
                                        <p:tav tm="100000">
                                          <p:val>
                                            <p:strVal val="#ppt_w"/>
                                          </p:val>
                                        </p:tav>
                                      </p:tavLst>
                                    </p:anim>
                                    <p:anim calcmode="lin" valueType="num">
                                      <p:cBhvr>
                                        <p:cTn id="78" dur="1000" fill="hold"/>
                                        <p:tgtEl>
                                          <p:spTgt spid="46"/>
                                        </p:tgtEl>
                                        <p:attrNameLst>
                                          <p:attrName>ppt_h</p:attrName>
                                        </p:attrNameLst>
                                      </p:cBhvr>
                                      <p:tavLst>
                                        <p:tav tm="0">
                                          <p:val>
                                            <p:fltVal val="0"/>
                                          </p:val>
                                        </p:tav>
                                        <p:tav tm="100000">
                                          <p:val>
                                            <p:strVal val="#ppt_h"/>
                                          </p:val>
                                        </p:tav>
                                      </p:tavLst>
                                    </p:anim>
                                    <p:anim calcmode="lin" valueType="num">
                                      <p:cBhvr>
                                        <p:cTn id="79" dur="1000" fill="hold"/>
                                        <p:tgtEl>
                                          <p:spTgt spid="46"/>
                                        </p:tgtEl>
                                        <p:attrNameLst>
                                          <p:attrName>style.rotation</p:attrName>
                                        </p:attrNameLst>
                                      </p:cBhvr>
                                      <p:tavLst>
                                        <p:tav tm="0">
                                          <p:val>
                                            <p:fltVal val="90"/>
                                          </p:val>
                                        </p:tav>
                                        <p:tav tm="100000">
                                          <p:val>
                                            <p:fltVal val="0"/>
                                          </p:val>
                                        </p:tav>
                                      </p:tavLst>
                                    </p:anim>
                                    <p:animEffect transition="in" filter="fade">
                                      <p:cBhvr>
                                        <p:cTn id="80" dur="1000"/>
                                        <p:tgtEl>
                                          <p:spTgt spid="46"/>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nodeType="click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p:cTn id="85" dur="1000" fill="hold"/>
                                        <p:tgtEl>
                                          <p:spTgt spid="47"/>
                                        </p:tgtEl>
                                        <p:attrNameLst>
                                          <p:attrName>ppt_w</p:attrName>
                                        </p:attrNameLst>
                                      </p:cBhvr>
                                      <p:tavLst>
                                        <p:tav tm="0">
                                          <p:val>
                                            <p:fltVal val="0"/>
                                          </p:val>
                                        </p:tav>
                                        <p:tav tm="100000">
                                          <p:val>
                                            <p:strVal val="#ppt_w"/>
                                          </p:val>
                                        </p:tav>
                                      </p:tavLst>
                                    </p:anim>
                                    <p:anim calcmode="lin" valueType="num">
                                      <p:cBhvr>
                                        <p:cTn id="86" dur="1000" fill="hold"/>
                                        <p:tgtEl>
                                          <p:spTgt spid="47"/>
                                        </p:tgtEl>
                                        <p:attrNameLst>
                                          <p:attrName>ppt_h</p:attrName>
                                        </p:attrNameLst>
                                      </p:cBhvr>
                                      <p:tavLst>
                                        <p:tav tm="0">
                                          <p:val>
                                            <p:fltVal val="0"/>
                                          </p:val>
                                        </p:tav>
                                        <p:tav tm="100000">
                                          <p:val>
                                            <p:strVal val="#ppt_h"/>
                                          </p:val>
                                        </p:tav>
                                      </p:tavLst>
                                    </p:anim>
                                    <p:anim calcmode="lin" valueType="num">
                                      <p:cBhvr>
                                        <p:cTn id="87" dur="1000" fill="hold"/>
                                        <p:tgtEl>
                                          <p:spTgt spid="47"/>
                                        </p:tgtEl>
                                        <p:attrNameLst>
                                          <p:attrName>style.rotation</p:attrName>
                                        </p:attrNameLst>
                                      </p:cBhvr>
                                      <p:tavLst>
                                        <p:tav tm="0">
                                          <p:val>
                                            <p:fltVal val="90"/>
                                          </p:val>
                                        </p:tav>
                                        <p:tav tm="100000">
                                          <p:val>
                                            <p:fltVal val="0"/>
                                          </p:val>
                                        </p:tav>
                                      </p:tavLst>
                                    </p:anim>
                                    <p:animEffect transition="in" filter="fade">
                                      <p:cBhvr>
                                        <p:cTn id="88" dur="1000"/>
                                        <p:tgtEl>
                                          <p:spTgt spid="47"/>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nodeType="clickEffect">
                                  <p:stCondLst>
                                    <p:cond delay="0"/>
                                  </p:stCondLst>
                                  <p:childTnLst>
                                    <p:set>
                                      <p:cBhvr>
                                        <p:cTn id="92" dur="1" fill="hold">
                                          <p:stCondLst>
                                            <p:cond delay="0"/>
                                          </p:stCondLst>
                                        </p:cTn>
                                        <p:tgtEl>
                                          <p:spTgt spid="48"/>
                                        </p:tgtEl>
                                        <p:attrNameLst>
                                          <p:attrName>style.visibility</p:attrName>
                                        </p:attrNameLst>
                                      </p:cBhvr>
                                      <p:to>
                                        <p:strVal val="visible"/>
                                      </p:to>
                                    </p:set>
                                    <p:anim calcmode="lin" valueType="num">
                                      <p:cBhvr>
                                        <p:cTn id="93" dur="1000" fill="hold"/>
                                        <p:tgtEl>
                                          <p:spTgt spid="48"/>
                                        </p:tgtEl>
                                        <p:attrNameLst>
                                          <p:attrName>ppt_w</p:attrName>
                                        </p:attrNameLst>
                                      </p:cBhvr>
                                      <p:tavLst>
                                        <p:tav tm="0">
                                          <p:val>
                                            <p:fltVal val="0"/>
                                          </p:val>
                                        </p:tav>
                                        <p:tav tm="100000">
                                          <p:val>
                                            <p:strVal val="#ppt_w"/>
                                          </p:val>
                                        </p:tav>
                                      </p:tavLst>
                                    </p:anim>
                                    <p:anim calcmode="lin" valueType="num">
                                      <p:cBhvr>
                                        <p:cTn id="94" dur="1000" fill="hold"/>
                                        <p:tgtEl>
                                          <p:spTgt spid="48"/>
                                        </p:tgtEl>
                                        <p:attrNameLst>
                                          <p:attrName>ppt_h</p:attrName>
                                        </p:attrNameLst>
                                      </p:cBhvr>
                                      <p:tavLst>
                                        <p:tav tm="0">
                                          <p:val>
                                            <p:fltVal val="0"/>
                                          </p:val>
                                        </p:tav>
                                        <p:tav tm="100000">
                                          <p:val>
                                            <p:strVal val="#ppt_h"/>
                                          </p:val>
                                        </p:tav>
                                      </p:tavLst>
                                    </p:anim>
                                    <p:anim calcmode="lin" valueType="num">
                                      <p:cBhvr>
                                        <p:cTn id="95" dur="1000" fill="hold"/>
                                        <p:tgtEl>
                                          <p:spTgt spid="48"/>
                                        </p:tgtEl>
                                        <p:attrNameLst>
                                          <p:attrName>style.rotation</p:attrName>
                                        </p:attrNameLst>
                                      </p:cBhvr>
                                      <p:tavLst>
                                        <p:tav tm="0">
                                          <p:val>
                                            <p:fltVal val="90"/>
                                          </p:val>
                                        </p:tav>
                                        <p:tav tm="100000">
                                          <p:val>
                                            <p:fltVal val="0"/>
                                          </p:val>
                                        </p:tav>
                                      </p:tavLst>
                                    </p:anim>
                                    <p:animEffect transition="in" filter="fade">
                                      <p:cBhvr>
                                        <p:cTn id="96" dur="1000"/>
                                        <p:tgtEl>
                                          <p:spTgt spid="48"/>
                                        </p:tgtEl>
                                      </p:cBhvr>
                                    </p:animEffect>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nodeType="click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p:cTn id="101" dur="1000" fill="hold"/>
                                        <p:tgtEl>
                                          <p:spTgt spid="50"/>
                                        </p:tgtEl>
                                        <p:attrNameLst>
                                          <p:attrName>ppt_w</p:attrName>
                                        </p:attrNameLst>
                                      </p:cBhvr>
                                      <p:tavLst>
                                        <p:tav tm="0">
                                          <p:val>
                                            <p:fltVal val="0"/>
                                          </p:val>
                                        </p:tav>
                                        <p:tav tm="100000">
                                          <p:val>
                                            <p:strVal val="#ppt_w"/>
                                          </p:val>
                                        </p:tav>
                                      </p:tavLst>
                                    </p:anim>
                                    <p:anim calcmode="lin" valueType="num">
                                      <p:cBhvr>
                                        <p:cTn id="102" dur="1000" fill="hold"/>
                                        <p:tgtEl>
                                          <p:spTgt spid="50"/>
                                        </p:tgtEl>
                                        <p:attrNameLst>
                                          <p:attrName>ppt_h</p:attrName>
                                        </p:attrNameLst>
                                      </p:cBhvr>
                                      <p:tavLst>
                                        <p:tav tm="0">
                                          <p:val>
                                            <p:fltVal val="0"/>
                                          </p:val>
                                        </p:tav>
                                        <p:tav tm="100000">
                                          <p:val>
                                            <p:strVal val="#ppt_h"/>
                                          </p:val>
                                        </p:tav>
                                      </p:tavLst>
                                    </p:anim>
                                    <p:anim calcmode="lin" valueType="num">
                                      <p:cBhvr>
                                        <p:cTn id="103" dur="1000" fill="hold"/>
                                        <p:tgtEl>
                                          <p:spTgt spid="50"/>
                                        </p:tgtEl>
                                        <p:attrNameLst>
                                          <p:attrName>style.rotation</p:attrName>
                                        </p:attrNameLst>
                                      </p:cBhvr>
                                      <p:tavLst>
                                        <p:tav tm="0">
                                          <p:val>
                                            <p:fltVal val="90"/>
                                          </p:val>
                                        </p:tav>
                                        <p:tav tm="100000">
                                          <p:val>
                                            <p:fltVal val="0"/>
                                          </p:val>
                                        </p:tav>
                                      </p:tavLst>
                                    </p:anim>
                                    <p:animEffect transition="in" filter="fade">
                                      <p:cBhvr>
                                        <p:cTn id="104" dur="1000"/>
                                        <p:tgtEl>
                                          <p:spTgt spid="50"/>
                                        </p:tgtEl>
                                      </p:cBhvr>
                                    </p:animEffect>
                                  </p:childTnLst>
                                </p:cTn>
                              </p:par>
                            </p:childTnLst>
                          </p:cTn>
                        </p:par>
                      </p:childTnLst>
                    </p:cTn>
                  </p:par>
                  <p:par>
                    <p:cTn id="105" fill="hold">
                      <p:stCondLst>
                        <p:cond delay="indefinite"/>
                      </p:stCondLst>
                      <p:childTnLst>
                        <p:par>
                          <p:cTn id="106" fill="hold">
                            <p:stCondLst>
                              <p:cond delay="0"/>
                            </p:stCondLst>
                            <p:childTnLst>
                              <p:par>
                                <p:cTn id="107" presetID="31" presetClass="entr" presetSubtype="0" fill="hold" nodeType="clickEffect">
                                  <p:stCondLst>
                                    <p:cond delay="0"/>
                                  </p:stCondLst>
                                  <p:childTnLst>
                                    <p:set>
                                      <p:cBhvr>
                                        <p:cTn id="108" dur="1" fill="hold">
                                          <p:stCondLst>
                                            <p:cond delay="0"/>
                                          </p:stCondLst>
                                        </p:cTn>
                                        <p:tgtEl>
                                          <p:spTgt spid="49"/>
                                        </p:tgtEl>
                                        <p:attrNameLst>
                                          <p:attrName>style.visibility</p:attrName>
                                        </p:attrNameLst>
                                      </p:cBhvr>
                                      <p:to>
                                        <p:strVal val="visible"/>
                                      </p:to>
                                    </p:set>
                                    <p:anim calcmode="lin" valueType="num">
                                      <p:cBhvr>
                                        <p:cTn id="109" dur="1000" fill="hold"/>
                                        <p:tgtEl>
                                          <p:spTgt spid="49"/>
                                        </p:tgtEl>
                                        <p:attrNameLst>
                                          <p:attrName>ppt_w</p:attrName>
                                        </p:attrNameLst>
                                      </p:cBhvr>
                                      <p:tavLst>
                                        <p:tav tm="0">
                                          <p:val>
                                            <p:fltVal val="0"/>
                                          </p:val>
                                        </p:tav>
                                        <p:tav tm="100000">
                                          <p:val>
                                            <p:strVal val="#ppt_w"/>
                                          </p:val>
                                        </p:tav>
                                      </p:tavLst>
                                    </p:anim>
                                    <p:anim calcmode="lin" valueType="num">
                                      <p:cBhvr>
                                        <p:cTn id="110" dur="1000" fill="hold"/>
                                        <p:tgtEl>
                                          <p:spTgt spid="49"/>
                                        </p:tgtEl>
                                        <p:attrNameLst>
                                          <p:attrName>ppt_h</p:attrName>
                                        </p:attrNameLst>
                                      </p:cBhvr>
                                      <p:tavLst>
                                        <p:tav tm="0">
                                          <p:val>
                                            <p:fltVal val="0"/>
                                          </p:val>
                                        </p:tav>
                                        <p:tav tm="100000">
                                          <p:val>
                                            <p:strVal val="#ppt_h"/>
                                          </p:val>
                                        </p:tav>
                                      </p:tavLst>
                                    </p:anim>
                                    <p:anim calcmode="lin" valueType="num">
                                      <p:cBhvr>
                                        <p:cTn id="111" dur="1000" fill="hold"/>
                                        <p:tgtEl>
                                          <p:spTgt spid="49"/>
                                        </p:tgtEl>
                                        <p:attrNameLst>
                                          <p:attrName>style.rotation</p:attrName>
                                        </p:attrNameLst>
                                      </p:cBhvr>
                                      <p:tavLst>
                                        <p:tav tm="0">
                                          <p:val>
                                            <p:fltVal val="90"/>
                                          </p:val>
                                        </p:tav>
                                        <p:tav tm="100000">
                                          <p:val>
                                            <p:fltVal val="0"/>
                                          </p:val>
                                        </p:tav>
                                      </p:tavLst>
                                    </p:anim>
                                    <p:animEffect transition="in" filter="fade">
                                      <p:cBhvr>
                                        <p:cTn id="112" dur="1000"/>
                                        <p:tgtEl>
                                          <p:spTgt spid="49"/>
                                        </p:tgtEl>
                                      </p:cBhvr>
                                    </p:animEffect>
                                  </p:childTnLst>
                                </p:cTn>
                              </p:par>
                            </p:childTnLst>
                          </p:cTn>
                        </p:par>
                      </p:childTnLst>
                    </p:cTn>
                  </p:par>
                  <p:par>
                    <p:cTn id="113" fill="hold">
                      <p:stCondLst>
                        <p:cond delay="indefinite"/>
                      </p:stCondLst>
                      <p:childTnLst>
                        <p:par>
                          <p:cTn id="114" fill="hold">
                            <p:stCondLst>
                              <p:cond delay="0"/>
                            </p:stCondLst>
                            <p:childTnLst>
                              <p:par>
                                <p:cTn id="115" presetID="31" presetClass="entr" presetSubtype="0" fill="hold" nodeType="clickEffect">
                                  <p:stCondLst>
                                    <p:cond delay="0"/>
                                  </p:stCondLst>
                                  <p:childTnLst>
                                    <p:set>
                                      <p:cBhvr>
                                        <p:cTn id="116" dur="1" fill="hold">
                                          <p:stCondLst>
                                            <p:cond delay="0"/>
                                          </p:stCondLst>
                                        </p:cTn>
                                        <p:tgtEl>
                                          <p:spTgt spid="51"/>
                                        </p:tgtEl>
                                        <p:attrNameLst>
                                          <p:attrName>style.visibility</p:attrName>
                                        </p:attrNameLst>
                                      </p:cBhvr>
                                      <p:to>
                                        <p:strVal val="visible"/>
                                      </p:to>
                                    </p:set>
                                    <p:anim calcmode="lin" valueType="num">
                                      <p:cBhvr>
                                        <p:cTn id="117" dur="1000" fill="hold"/>
                                        <p:tgtEl>
                                          <p:spTgt spid="51"/>
                                        </p:tgtEl>
                                        <p:attrNameLst>
                                          <p:attrName>ppt_w</p:attrName>
                                        </p:attrNameLst>
                                      </p:cBhvr>
                                      <p:tavLst>
                                        <p:tav tm="0">
                                          <p:val>
                                            <p:fltVal val="0"/>
                                          </p:val>
                                        </p:tav>
                                        <p:tav tm="100000">
                                          <p:val>
                                            <p:strVal val="#ppt_w"/>
                                          </p:val>
                                        </p:tav>
                                      </p:tavLst>
                                    </p:anim>
                                    <p:anim calcmode="lin" valueType="num">
                                      <p:cBhvr>
                                        <p:cTn id="118" dur="1000" fill="hold"/>
                                        <p:tgtEl>
                                          <p:spTgt spid="51"/>
                                        </p:tgtEl>
                                        <p:attrNameLst>
                                          <p:attrName>ppt_h</p:attrName>
                                        </p:attrNameLst>
                                      </p:cBhvr>
                                      <p:tavLst>
                                        <p:tav tm="0">
                                          <p:val>
                                            <p:fltVal val="0"/>
                                          </p:val>
                                        </p:tav>
                                        <p:tav tm="100000">
                                          <p:val>
                                            <p:strVal val="#ppt_h"/>
                                          </p:val>
                                        </p:tav>
                                      </p:tavLst>
                                    </p:anim>
                                    <p:anim calcmode="lin" valueType="num">
                                      <p:cBhvr>
                                        <p:cTn id="119" dur="1000" fill="hold"/>
                                        <p:tgtEl>
                                          <p:spTgt spid="51"/>
                                        </p:tgtEl>
                                        <p:attrNameLst>
                                          <p:attrName>style.rotation</p:attrName>
                                        </p:attrNameLst>
                                      </p:cBhvr>
                                      <p:tavLst>
                                        <p:tav tm="0">
                                          <p:val>
                                            <p:fltVal val="90"/>
                                          </p:val>
                                        </p:tav>
                                        <p:tav tm="100000">
                                          <p:val>
                                            <p:fltVal val="0"/>
                                          </p:val>
                                        </p:tav>
                                      </p:tavLst>
                                    </p:anim>
                                    <p:animEffect transition="in" filter="fade">
                                      <p:cBhvr>
                                        <p:cTn id="120"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animBg="1"/>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26" name="Content Placeholder 25"/>
          <p:cNvSpPr>
            <a:spLocks noGrp="1"/>
          </p:cNvSpPr>
          <p:nvPr>
            <p:ph idx="1"/>
          </p:nvPr>
        </p:nvSpPr>
        <p:spPr>
          <a:xfrm>
            <a:off x="581192" y="2380344"/>
            <a:ext cx="11029615" cy="3897376"/>
          </a:xfrm>
        </p:spPr>
        <p:txBody>
          <a:bodyPr>
            <a:normAutofit/>
          </a:bodyPr>
          <a:lstStyle/>
          <a:p>
            <a:endParaRPr lang="en-GB" dirty="0"/>
          </a:p>
          <a:p>
            <a:r>
              <a:rPr lang="en-GB" dirty="0"/>
              <a:t>For cell 1;</a:t>
            </a:r>
          </a:p>
          <a:p>
            <a:endParaRPr lang="en-GB" dirty="0"/>
          </a:p>
          <a:p>
            <a:endParaRPr lang="en-GB" dirty="0"/>
          </a:p>
          <a:p>
            <a:r>
              <a:rPr lang="en-GB" dirty="0"/>
              <a:t>For cell 2;</a:t>
            </a:r>
          </a:p>
          <a:p>
            <a:endParaRPr lang="en-GB" dirty="0"/>
          </a:p>
          <a:p>
            <a:endParaRPr lang="en-GB" dirty="0"/>
          </a:p>
          <a:p>
            <a:r>
              <a:rPr lang="en-GB" dirty="0"/>
              <a:t>For cell 3;</a:t>
            </a:r>
          </a:p>
        </p:txBody>
      </p:sp>
      <p:sp>
        <p:nvSpPr>
          <p:cNvPr id="5" name="Slide Number Placeholder 4"/>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7" name="Picture 6"/>
          <p:cNvPicPr>
            <a:picLocks noChangeAspect="1"/>
          </p:cNvPicPr>
          <p:nvPr/>
        </p:nvPicPr>
        <p:blipFill>
          <a:blip r:embed="rId3"/>
          <a:stretch>
            <a:fillRect/>
          </a:stretch>
        </p:blipFill>
        <p:spPr>
          <a:xfrm>
            <a:off x="454435" y="1928422"/>
            <a:ext cx="5504762" cy="847619"/>
          </a:xfrm>
          <a:prstGeom prst="rect">
            <a:avLst/>
          </a:prstGeom>
          <a:ln>
            <a:solidFill>
              <a:schemeClr val="accent1">
                <a:shade val="50000"/>
              </a:schemeClr>
            </a:solidFill>
          </a:ln>
        </p:spPr>
      </p:pic>
      <p:sp>
        <p:nvSpPr>
          <p:cNvPr id="8" name="Freeform 7"/>
          <p:cNvSpPr/>
          <p:nvPr/>
        </p:nvSpPr>
        <p:spPr>
          <a:xfrm>
            <a:off x="8485019" y="2307609"/>
            <a:ext cx="1106295" cy="1049549"/>
          </a:xfrm>
          <a:custGeom>
            <a:avLst/>
            <a:gdLst>
              <a:gd name="connsiteX0" fmla="*/ 0 w 1106295"/>
              <a:gd name="connsiteY0" fmla="*/ 533564 h 1049549"/>
              <a:gd name="connsiteX1" fmla="*/ 330200 w 1106295"/>
              <a:gd name="connsiteY1" fmla="*/ 990764 h 1049549"/>
              <a:gd name="connsiteX2" fmla="*/ 825500 w 1106295"/>
              <a:gd name="connsiteY2" fmla="*/ 1003464 h 1049549"/>
              <a:gd name="connsiteX3" fmla="*/ 1079500 w 1106295"/>
              <a:gd name="connsiteY3" fmla="*/ 622464 h 1049549"/>
              <a:gd name="connsiteX4" fmla="*/ 1041400 w 1106295"/>
              <a:gd name="connsiteY4" fmla="*/ 177964 h 1049549"/>
              <a:gd name="connsiteX5" fmla="*/ 571500 w 1106295"/>
              <a:gd name="connsiteY5" fmla="*/ 164 h 1049549"/>
              <a:gd name="connsiteX6" fmla="*/ 292100 w 1106295"/>
              <a:gd name="connsiteY6" fmla="*/ 152564 h 104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295" h="1049549">
                <a:moveTo>
                  <a:pt x="0" y="533564"/>
                </a:moveTo>
                <a:cubicBezTo>
                  <a:pt x="96308" y="723005"/>
                  <a:pt x="192617" y="912447"/>
                  <a:pt x="330200" y="990764"/>
                </a:cubicBezTo>
                <a:cubicBezTo>
                  <a:pt x="467783" y="1069081"/>
                  <a:pt x="700617" y="1064847"/>
                  <a:pt x="825500" y="1003464"/>
                </a:cubicBezTo>
                <a:cubicBezTo>
                  <a:pt x="950383" y="942081"/>
                  <a:pt x="1043517" y="760047"/>
                  <a:pt x="1079500" y="622464"/>
                </a:cubicBezTo>
                <a:cubicBezTo>
                  <a:pt x="1115483" y="484881"/>
                  <a:pt x="1126067" y="281681"/>
                  <a:pt x="1041400" y="177964"/>
                </a:cubicBezTo>
                <a:cubicBezTo>
                  <a:pt x="956733" y="74247"/>
                  <a:pt x="696383" y="4397"/>
                  <a:pt x="571500" y="164"/>
                </a:cubicBezTo>
                <a:cubicBezTo>
                  <a:pt x="446617" y="-4069"/>
                  <a:pt x="369358" y="74247"/>
                  <a:pt x="292100" y="152564"/>
                </a:cubicBezTo>
              </a:path>
            </a:pathLst>
          </a:custGeom>
          <a:noFill/>
          <a:ln>
            <a:solidFill>
              <a:srgbClr val="FF0000"/>
            </a:solidFill>
            <a:headEnd type="none" w="lg" len="lg"/>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6366328" y="2269345"/>
            <a:ext cx="1106295" cy="1049549"/>
          </a:xfrm>
          <a:custGeom>
            <a:avLst/>
            <a:gdLst>
              <a:gd name="connsiteX0" fmla="*/ 0 w 1106295"/>
              <a:gd name="connsiteY0" fmla="*/ 533564 h 1049549"/>
              <a:gd name="connsiteX1" fmla="*/ 330200 w 1106295"/>
              <a:gd name="connsiteY1" fmla="*/ 990764 h 1049549"/>
              <a:gd name="connsiteX2" fmla="*/ 825500 w 1106295"/>
              <a:gd name="connsiteY2" fmla="*/ 1003464 h 1049549"/>
              <a:gd name="connsiteX3" fmla="*/ 1079500 w 1106295"/>
              <a:gd name="connsiteY3" fmla="*/ 622464 h 1049549"/>
              <a:gd name="connsiteX4" fmla="*/ 1041400 w 1106295"/>
              <a:gd name="connsiteY4" fmla="*/ 177964 h 1049549"/>
              <a:gd name="connsiteX5" fmla="*/ 571500 w 1106295"/>
              <a:gd name="connsiteY5" fmla="*/ 164 h 1049549"/>
              <a:gd name="connsiteX6" fmla="*/ 292100 w 1106295"/>
              <a:gd name="connsiteY6" fmla="*/ 152564 h 104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295" h="1049549">
                <a:moveTo>
                  <a:pt x="0" y="533564"/>
                </a:moveTo>
                <a:cubicBezTo>
                  <a:pt x="96308" y="723005"/>
                  <a:pt x="192617" y="912447"/>
                  <a:pt x="330200" y="990764"/>
                </a:cubicBezTo>
                <a:cubicBezTo>
                  <a:pt x="467783" y="1069081"/>
                  <a:pt x="700617" y="1064847"/>
                  <a:pt x="825500" y="1003464"/>
                </a:cubicBezTo>
                <a:cubicBezTo>
                  <a:pt x="950383" y="942081"/>
                  <a:pt x="1043517" y="760047"/>
                  <a:pt x="1079500" y="622464"/>
                </a:cubicBezTo>
                <a:cubicBezTo>
                  <a:pt x="1115483" y="484881"/>
                  <a:pt x="1126067" y="281681"/>
                  <a:pt x="1041400" y="177964"/>
                </a:cubicBezTo>
                <a:cubicBezTo>
                  <a:pt x="956733" y="74247"/>
                  <a:pt x="696383" y="4397"/>
                  <a:pt x="571500" y="164"/>
                </a:cubicBezTo>
                <a:cubicBezTo>
                  <a:pt x="446617" y="-4069"/>
                  <a:pt x="369358" y="74247"/>
                  <a:pt x="292100" y="152564"/>
                </a:cubicBezTo>
              </a:path>
            </a:pathLst>
          </a:custGeom>
          <a:noFill/>
          <a:ln>
            <a:solidFill>
              <a:srgbClr val="FF0000"/>
            </a:solidFill>
            <a:headEnd type="none" w="lg" len="lg"/>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10498259" y="2307608"/>
            <a:ext cx="1106295" cy="1049549"/>
          </a:xfrm>
          <a:custGeom>
            <a:avLst/>
            <a:gdLst>
              <a:gd name="connsiteX0" fmla="*/ 0 w 1106295"/>
              <a:gd name="connsiteY0" fmla="*/ 533564 h 1049549"/>
              <a:gd name="connsiteX1" fmla="*/ 330200 w 1106295"/>
              <a:gd name="connsiteY1" fmla="*/ 990764 h 1049549"/>
              <a:gd name="connsiteX2" fmla="*/ 825500 w 1106295"/>
              <a:gd name="connsiteY2" fmla="*/ 1003464 h 1049549"/>
              <a:gd name="connsiteX3" fmla="*/ 1079500 w 1106295"/>
              <a:gd name="connsiteY3" fmla="*/ 622464 h 1049549"/>
              <a:gd name="connsiteX4" fmla="*/ 1041400 w 1106295"/>
              <a:gd name="connsiteY4" fmla="*/ 177964 h 1049549"/>
              <a:gd name="connsiteX5" fmla="*/ 571500 w 1106295"/>
              <a:gd name="connsiteY5" fmla="*/ 164 h 1049549"/>
              <a:gd name="connsiteX6" fmla="*/ 292100 w 1106295"/>
              <a:gd name="connsiteY6" fmla="*/ 152564 h 104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295" h="1049549">
                <a:moveTo>
                  <a:pt x="0" y="533564"/>
                </a:moveTo>
                <a:cubicBezTo>
                  <a:pt x="96308" y="723005"/>
                  <a:pt x="192617" y="912447"/>
                  <a:pt x="330200" y="990764"/>
                </a:cubicBezTo>
                <a:cubicBezTo>
                  <a:pt x="467783" y="1069081"/>
                  <a:pt x="700617" y="1064847"/>
                  <a:pt x="825500" y="1003464"/>
                </a:cubicBezTo>
                <a:cubicBezTo>
                  <a:pt x="950383" y="942081"/>
                  <a:pt x="1043517" y="760047"/>
                  <a:pt x="1079500" y="622464"/>
                </a:cubicBezTo>
                <a:cubicBezTo>
                  <a:pt x="1115483" y="484881"/>
                  <a:pt x="1126067" y="281681"/>
                  <a:pt x="1041400" y="177964"/>
                </a:cubicBezTo>
                <a:cubicBezTo>
                  <a:pt x="956733" y="74247"/>
                  <a:pt x="696383" y="4397"/>
                  <a:pt x="571500" y="164"/>
                </a:cubicBezTo>
                <a:cubicBezTo>
                  <a:pt x="446617" y="-4069"/>
                  <a:pt x="369358" y="74247"/>
                  <a:pt x="292100" y="152564"/>
                </a:cubicBezTo>
              </a:path>
            </a:pathLst>
          </a:custGeom>
          <a:noFill/>
          <a:ln>
            <a:solidFill>
              <a:srgbClr val="FF0000"/>
            </a:solidFill>
            <a:headEnd type="none" w="lg" len="lg"/>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p:cNvGraphicFramePr>
            <a:graphicFrameLocks noChangeAspect="1"/>
          </p:cNvGraphicFramePr>
          <p:nvPr>
            <p:extLst>
              <p:ext uri="{D42A27DB-BD31-4B8C-83A1-F6EECF244321}">
                <p14:modId xmlns:p14="http://schemas.microsoft.com/office/powerpoint/2010/main" val="1865858475"/>
              </p:ext>
            </p:extLst>
          </p:nvPr>
        </p:nvGraphicFramePr>
        <p:xfrm>
          <a:off x="6838585" y="2586441"/>
          <a:ext cx="336550" cy="491881"/>
        </p:xfrm>
        <a:graphic>
          <a:graphicData uri="http://schemas.openxmlformats.org/presentationml/2006/ole">
            <mc:AlternateContent xmlns:mc="http://schemas.openxmlformats.org/markup-compatibility/2006">
              <mc:Choice xmlns:v="urn:schemas-microsoft-com:vml" Requires="v">
                <p:oleObj spid="_x0000_s6586" name="Equation" r:id="rId4" imgW="164880" imgH="241200" progId="Equation.3">
                  <p:embed/>
                </p:oleObj>
              </mc:Choice>
              <mc:Fallback>
                <p:oleObj name="Equation" r:id="rId4" imgW="164880" imgH="241200" progId="Equation.3">
                  <p:embed/>
                  <p:pic>
                    <p:nvPicPr>
                      <p:cNvPr id="10" name="Object 9"/>
                      <p:cNvPicPr/>
                      <p:nvPr/>
                    </p:nvPicPr>
                    <p:blipFill>
                      <a:blip r:embed="rId5"/>
                      <a:stretch>
                        <a:fillRect/>
                      </a:stretch>
                    </p:blipFill>
                    <p:spPr>
                      <a:xfrm>
                        <a:off x="6838585" y="2586441"/>
                        <a:ext cx="336550" cy="491881"/>
                      </a:xfrm>
                      <a:prstGeom prst="rect">
                        <a:avLst/>
                      </a:prstGeom>
                      <a:solidFill>
                        <a:schemeClr val="bg1"/>
                      </a:solid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368593525"/>
              </p:ext>
            </p:extLst>
          </p:nvPr>
        </p:nvGraphicFramePr>
        <p:xfrm>
          <a:off x="8856663" y="2573338"/>
          <a:ext cx="361950" cy="439737"/>
        </p:xfrm>
        <a:graphic>
          <a:graphicData uri="http://schemas.openxmlformats.org/presentationml/2006/ole">
            <mc:AlternateContent xmlns:mc="http://schemas.openxmlformats.org/markup-compatibility/2006">
              <mc:Choice xmlns:v="urn:schemas-microsoft-com:vml" Requires="v">
                <p:oleObj spid="_x0000_s6587" name="Equation" r:id="rId6" imgW="177480" imgH="215640" progId="Equation.3">
                  <p:embed/>
                </p:oleObj>
              </mc:Choice>
              <mc:Fallback>
                <p:oleObj name="Equation" r:id="rId6" imgW="177480" imgH="215640" progId="Equation.3">
                  <p:embed/>
                  <p:pic>
                    <p:nvPicPr>
                      <p:cNvPr id="11" name="Object 10"/>
                      <p:cNvPicPr/>
                      <p:nvPr/>
                    </p:nvPicPr>
                    <p:blipFill>
                      <a:blip r:embed="rId7"/>
                      <a:stretch>
                        <a:fillRect/>
                      </a:stretch>
                    </p:blipFill>
                    <p:spPr>
                      <a:xfrm>
                        <a:off x="8856663" y="2573338"/>
                        <a:ext cx="361950" cy="439737"/>
                      </a:xfrm>
                      <a:prstGeom prst="rect">
                        <a:avLst/>
                      </a:prstGeom>
                      <a:solidFill>
                        <a:schemeClr val="bg1"/>
                      </a:solid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234175061"/>
              </p:ext>
            </p:extLst>
          </p:nvPr>
        </p:nvGraphicFramePr>
        <p:xfrm>
          <a:off x="10981028" y="2547039"/>
          <a:ext cx="361950" cy="492125"/>
        </p:xfrm>
        <a:graphic>
          <a:graphicData uri="http://schemas.openxmlformats.org/presentationml/2006/ole">
            <mc:AlternateContent xmlns:mc="http://schemas.openxmlformats.org/markup-compatibility/2006">
              <mc:Choice xmlns:v="urn:schemas-microsoft-com:vml" Requires="v">
                <p:oleObj spid="_x0000_s6588" name="Equation" r:id="rId8" imgW="177480" imgH="241200" progId="Equation.3">
                  <p:embed/>
                </p:oleObj>
              </mc:Choice>
              <mc:Fallback>
                <p:oleObj name="Equation" r:id="rId8" imgW="177480" imgH="241200" progId="Equation.3">
                  <p:embed/>
                  <p:pic>
                    <p:nvPicPr>
                      <p:cNvPr id="12" name="Object 11"/>
                      <p:cNvPicPr/>
                      <p:nvPr/>
                    </p:nvPicPr>
                    <p:blipFill>
                      <a:blip r:embed="rId9"/>
                      <a:stretch>
                        <a:fillRect/>
                      </a:stretch>
                    </p:blipFill>
                    <p:spPr>
                      <a:xfrm>
                        <a:off x="10981028" y="2547039"/>
                        <a:ext cx="361950" cy="492125"/>
                      </a:xfrm>
                      <a:prstGeom prst="rect">
                        <a:avLst/>
                      </a:prstGeom>
                      <a:solidFill>
                        <a:schemeClr val="bg1"/>
                      </a:solidFill>
                    </p:spPr>
                  </p:pic>
                </p:oleObj>
              </mc:Fallback>
            </mc:AlternateContent>
          </a:graphicData>
        </a:graphic>
      </p:graphicFrame>
      <p:sp>
        <p:nvSpPr>
          <p:cNvPr id="14" name="Freeform 13"/>
          <p:cNvSpPr/>
          <p:nvPr/>
        </p:nvSpPr>
        <p:spPr>
          <a:xfrm>
            <a:off x="5768412" y="1964873"/>
            <a:ext cx="2172716" cy="1714500"/>
          </a:xfrm>
          <a:custGeom>
            <a:avLst/>
            <a:gdLst>
              <a:gd name="connsiteX0" fmla="*/ 2121916 w 2172716"/>
              <a:gd name="connsiteY0" fmla="*/ 0 h 1714500"/>
              <a:gd name="connsiteX1" fmla="*/ 1410716 w 2172716"/>
              <a:gd name="connsiteY1" fmla="*/ 127000 h 1714500"/>
              <a:gd name="connsiteX2" fmla="*/ 521716 w 2172716"/>
              <a:gd name="connsiteY2" fmla="*/ 355600 h 1714500"/>
              <a:gd name="connsiteX3" fmla="*/ 89916 w 2172716"/>
              <a:gd name="connsiteY3" fmla="*/ 609600 h 1714500"/>
              <a:gd name="connsiteX4" fmla="*/ 1016 w 2172716"/>
              <a:gd name="connsiteY4" fmla="*/ 812800 h 1714500"/>
              <a:gd name="connsiteX5" fmla="*/ 77216 w 2172716"/>
              <a:gd name="connsiteY5" fmla="*/ 1028700 h 1714500"/>
              <a:gd name="connsiteX6" fmla="*/ 509016 w 2172716"/>
              <a:gd name="connsiteY6" fmla="*/ 1358900 h 1714500"/>
              <a:gd name="connsiteX7" fmla="*/ 1080516 w 2172716"/>
              <a:gd name="connsiteY7" fmla="*/ 1536700 h 1714500"/>
              <a:gd name="connsiteX8" fmla="*/ 2172716 w 2172716"/>
              <a:gd name="connsiteY8" fmla="*/ 171450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2716" h="1714500">
                <a:moveTo>
                  <a:pt x="2121916" y="0"/>
                </a:moveTo>
                <a:cubicBezTo>
                  <a:pt x="1899666" y="33866"/>
                  <a:pt x="1677416" y="67733"/>
                  <a:pt x="1410716" y="127000"/>
                </a:cubicBezTo>
                <a:cubicBezTo>
                  <a:pt x="1144016" y="186267"/>
                  <a:pt x="741849" y="275167"/>
                  <a:pt x="521716" y="355600"/>
                </a:cubicBezTo>
                <a:cubicBezTo>
                  <a:pt x="301583" y="436033"/>
                  <a:pt x="176699" y="533400"/>
                  <a:pt x="89916" y="609600"/>
                </a:cubicBezTo>
                <a:cubicBezTo>
                  <a:pt x="3133" y="685800"/>
                  <a:pt x="3133" y="742950"/>
                  <a:pt x="1016" y="812800"/>
                </a:cubicBezTo>
                <a:cubicBezTo>
                  <a:pt x="-1101" y="882650"/>
                  <a:pt x="-7450" y="937684"/>
                  <a:pt x="77216" y="1028700"/>
                </a:cubicBezTo>
                <a:cubicBezTo>
                  <a:pt x="161882" y="1119716"/>
                  <a:pt x="341799" y="1274233"/>
                  <a:pt x="509016" y="1358900"/>
                </a:cubicBezTo>
                <a:cubicBezTo>
                  <a:pt x="676233" y="1443567"/>
                  <a:pt x="803233" y="1477433"/>
                  <a:pt x="1080516" y="1536700"/>
                </a:cubicBezTo>
                <a:cubicBezTo>
                  <a:pt x="1357799" y="1595967"/>
                  <a:pt x="1765257" y="1655233"/>
                  <a:pt x="2172716" y="1714500"/>
                </a:cubicBezTo>
              </a:path>
            </a:pathLst>
          </a:custGeom>
          <a:noFill/>
          <a:ln w="1016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7903028" y="1922011"/>
            <a:ext cx="2298700" cy="68262"/>
          </a:xfrm>
          <a:custGeom>
            <a:avLst/>
            <a:gdLst>
              <a:gd name="connsiteX0" fmla="*/ 2298700 w 2298700"/>
              <a:gd name="connsiteY0" fmla="*/ 68262 h 68262"/>
              <a:gd name="connsiteX1" fmla="*/ 1803400 w 2298700"/>
              <a:gd name="connsiteY1" fmla="*/ 42862 h 68262"/>
              <a:gd name="connsiteX2" fmla="*/ 1155700 w 2298700"/>
              <a:gd name="connsiteY2" fmla="*/ 4762 h 68262"/>
              <a:gd name="connsiteX3" fmla="*/ 330200 w 2298700"/>
              <a:gd name="connsiteY3" fmla="*/ 4762 h 68262"/>
              <a:gd name="connsiteX4" fmla="*/ 0 w 2298700"/>
              <a:gd name="connsiteY4" fmla="*/ 42862 h 68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700" h="68262">
                <a:moveTo>
                  <a:pt x="2298700" y="68262"/>
                </a:moveTo>
                <a:lnTo>
                  <a:pt x="1803400" y="42862"/>
                </a:lnTo>
                <a:cubicBezTo>
                  <a:pt x="1612900" y="32279"/>
                  <a:pt x="1401233" y="11112"/>
                  <a:pt x="1155700" y="4762"/>
                </a:cubicBezTo>
                <a:cubicBezTo>
                  <a:pt x="910167" y="-1588"/>
                  <a:pt x="522817" y="-1588"/>
                  <a:pt x="330200" y="4762"/>
                </a:cubicBezTo>
                <a:cubicBezTo>
                  <a:pt x="137583" y="11112"/>
                  <a:pt x="69850" y="23812"/>
                  <a:pt x="0" y="42862"/>
                </a:cubicBezTo>
              </a:path>
            </a:pathLst>
          </a:cu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7915728" y="3641273"/>
            <a:ext cx="2286000" cy="139700"/>
          </a:xfrm>
          <a:custGeom>
            <a:avLst/>
            <a:gdLst>
              <a:gd name="connsiteX0" fmla="*/ 0 w 2286000"/>
              <a:gd name="connsiteY0" fmla="*/ 0 h 139700"/>
              <a:gd name="connsiteX1" fmla="*/ 584200 w 2286000"/>
              <a:gd name="connsiteY1" fmla="*/ 76200 h 139700"/>
              <a:gd name="connsiteX2" fmla="*/ 1244600 w 2286000"/>
              <a:gd name="connsiteY2" fmla="*/ 114300 h 139700"/>
              <a:gd name="connsiteX3" fmla="*/ 1854200 w 2286000"/>
              <a:gd name="connsiteY3" fmla="*/ 139700 h 139700"/>
              <a:gd name="connsiteX4" fmla="*/ 2286000 w 2286000"/>
              <a:gd name="connsiteY4" fmla="*/ 114300 h 13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139700">
                <a:moveTo>
                  <a:pt x="0" y="0"/>
                </a:moveTo>
                <a:cubicBezTo>
                  <a:pt x="188383" y="28575"/>
                  <a:pt x="376767" y="57150"/>
                  <a:pt x="584200" y="76200"/>
                </a:cubicBezTo>
                <a:cubicBezTo>
                  <a:pt x="791633" y="95250"/>
                  <a:pt x="1244600" y="114300"/>
                  <a:pt x="1244600" y="114300"/>
                </a:cubicBezTo>
                <a:cubicBezTo>
                  <a:pt x="1456267" y="124883"/>
                  <a:pt x="1680633" y="139700"/>
                  <a:pt x="1854200" y="139700"/>
                </a:cubicBezTo>
                <a:cubicBezTo>
                  <a:pt x="2027767" y="139700"/>
                  <a:pt x="2156883" y="127000"/>
                  <a:pt x="2286000" y="114300"/>
                </a:cubicBezTo>
              </a:path>
            </a:pathLst>
          </a:cu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10214428" y="2013812"/>
            <a:ext cx="1866900" cy="255861"/>
          </a:xfrm>
          <a:custGeom>
            <a:avLst/>
            <a:gdLst>
              <a:gd name="connsiteX0" fmla="*/ 1866900 w 1866900"/>
              <a:gd name="connsiteY0" fmla="*/ 255861 h 255861"/>
              <a:gd name="connsiteX1" fmla="*/ 1460500 w 1866900"/>
              <a:gd name="connsiteY1" fmla="*/ 179661 h 255861"/>
              <a:gd name="connsiteX2" fmla="*/ 762000 w 1866900"/>
              <a:gd name="connsiteY2" fmla="*/ 65361 h 255861"/>
              <a:gd name="connsiteX3" fmla="*/ 355600 w 1866900"/>
              <a:gd name="connsiteY3" fmla="*/ 1861 h 255861"/>
              <a:gd name="connsiteX4" fmla="*/ 0 w 1866900"/>
              <a:gd name="connsiteY4" fmla="*/ 14561 h 255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900" h="255861">
                <a:moveTo>
                  <a:pt x="1866900" y="255861"/>
                </a:moveTo>
                <a:cubicBezTo>
                  <a:pt x="1755775" y="233636"/>
                  <a:pt x="1460500" y="179661"/>
                  <a:pt x="1460500" y="179661"/>
                </a:cubicBezTo>
                <a:lnTo>
                  <a:pt x="762000" y="65361"/>
                </a:lnTo>
                <a:cubicBezTo>
                  <a:pt x="577850" y="35728"/>
                  <a:pt x="482600" y="10328"/>
                  <a:pt x="355600" y="1861"/>
                </a:cubicBezTo>
                <a:cubicBezTo>
                  <a:pt x="228600" y="-6606"/>
                  <a:pt x="23283" y="16678"/>
                  <a:pt x="0" y="14561"/>
                </a:cubicBezTo>
              </a:path>
            </a:pathLst>
          </a:custGeom>
          <a:noFill/>
          <a:ln w="825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10201728" y="3488873"/>
            <a:ext cx="1892300" cy="215900"/>
          </a:xfrm>
          <a:custGeom>
            <a:avLst/>
            <a:gdLst>
              <a:gd name="connsiteX0" fmla="*/ 0 w 1892300"/>
              <a:gd name="connsiteY0" fmla="*/ 215900 h 215900"/>
              <a:gd name="connsiteX1" fmla="*/ 584200 w 1892300"/>
              <a:gd name="connsiteY1" fmla="*/ 177800 h 215900"/>
              <a:gd name="connsiteX2" fmla="*/ 1054100 w 1892300"/>
              <a:gd name="connsiteY2" fmla="*/ 114300 h 215900"/>
              <a:gd name="connsiteX3" fmla="*/ 1638300 w 1892300"/>
              <a:gd name="connsiteY3" fmla="*/ 50800 h 215900"/>
              <a:gd name="connsiteX4" fmla="*/ 1892300 w 1892300"/>
              <a:gd name="connsiteY4" fmla="*/ 0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300" h="215900">
                <a:moveTo>
                  <a:pt x="0" y="215900"/>
                </a:moveTo>
                <a:cubicBezTo>
                  <a:pt x="204258" y="205316"/>
                  <a:pt x="408517" y="194733"/>
                  <a:pt x="584200" y="177800"/>
                </a:cubicBezTo>
                <a:cubicBezTo>
                  <a:pt x="759883" y="160867"/>
                  <a:pt x="878417" y="135467"/>
                  <a:pt x="1054100" y="114300"/>
                </a:cubicBezTo>
                <a:cubicBezTo>
                  <a:pt x="1229783" y="93133"/>
                  <a:pt x="1498600" y="69850"/>
                  <a:pt x="1638300" y="50800"/>
                </a:cubicBezTo>
                <a:cubicBezTo>
                  <a:pt x="1778000" y="31750"/>
                  <a:pt x="1835150" y="15875"/>
                  <a:pt x="1892300" y="0"/>
                </a:cubicBezTo>
              </a:path>
            </a:pathLst>
          </a:custGeom>
          <a:no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a:stCxn id="18" idx="4"/>
            <a:endCxn id="17" idx="0"/>
          </p:cNvCxnSpPr>
          <p:nvPr/>
        </p:nvCxnSpPr>
        <p:spPr>
          <a:xfrm flipH="1" flipV="1">
            <a:off x="12081328" y="2269673"/>
            <a:ext cx="12700" cy="1219200"/>
          </a:xfrm>
          <a:prstGeom prst="line">
            <a:avLst/>
          </a:prstGeom>
          <a:ln w="92075">
            <a:solidFill>
              <a:srgbClr val="FFC000"/>
            </a:solidFill>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5" idx="4"/>
            <a:endCxn id="16" idx="0"/>
          </p:cNvCxnSpPr>
          <p:nvPr/>
        </p:nvCxnSpPr>
        <p:spPr>
          <a:xfrm>
            <a:off x="7903028" y="1964873"/>
            <a:ext cx="12700" cy="1676400"/>
          </a:xfrm>
          <a:prstGeom prst="line">
            <a:avLst/>
          </a:prstGeom>
          <a:ln w="92075">
            <a:solidFill>
              <a:srgbClr val="002060"/>
            </a:solidFill>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7" idx="4"/>
            <a:endCxn id="18" idx="0"/>
          </p:cNvCxnSpPr>
          <p:nvPr/>
        </p:nvCxnSpPr>
        <p:spPr>
          <a:xfrm flipH="1">
            <a:off x="10201728" y="2028373"/>
            <a:ext cx="12700" cy="1676400"/>
          </a:xfrm>
          <a:prstGeom prst="line">
            <a:avLst/>
          </a:prstGeom>
          <a:ln w="92075">
            <a:solidFill>
              <a:srgbClr val="7030A0"/>
            </a:solidFill>
            <a:headEnd w="lg" len="lg"/>
            <a:tailEnd type="none" w="lg" len="lg"/>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10"/>
          <a:stretch>
            <a:fillRect/>
          </a:stretch>
        </p:blipFill>
        <p:spPr>
          <a:xfrm>
            <a:off x="454435" y="3244584"/>
            <a:ext cx="6104762" cy="952381"/>
          </a:xfrm>
          <a:prstGeom prst="rect">
            <a:avLst/>
          </a:prstGeom>
          <a:ln>
            <a:solidFill>
              <a:schemeClr val="bg1">
                <a:lumMod val="50000"/>
              </a:schemeClr>
            </a:solidFill>
          </a:ln>
        </p:spPr>
      </p:pic>
      <p:pic>
        <p:nvPicPr>
          <p:cNvPr id="27" name="Picture 26"/>
          <p:cNvPicPr>
            <a:picLocks noChangeAspect="1"/>
          </p:cNvPicPr>
          <p:nvPr/>
        </p:nvPicPr>
        <p:blipFill>
          <a:blip r:embed="rId11"/>
          <a:stretch>
            <a:fillRect/>
          </a:stretch>
        </p:blipFill>
        <p:spPr>
          <a:xfrm>
            <a:off x="454435" y="4665508"/>
            <a:ext cx="8695238" cy="800000"/>
          </a:xfrm>
          <a:prstGeom prst="rect">
            <a:avLst/>
          </a:prstGeom>
          <a:ln>
            <a:solidFill>
              <a:schemeClr val="bg1">
                <a:lumMod val="50000"/>
              </a:schemeClr>
            </a:solidFill>
          </a:ln>
        </p:spPr>
      </p:pic>
      <p:pic>
        <p:nvPicPr>
          <p:cNvPr id="28" name="Picture 27"/>
          <p:cNvPicPr>
            <a:picLocks noChangeAspect="1"/>
          </p:cNvPicPr>
          <p:nvPr/>
        </p:nvPicPr>
        <p:blipFill>
          <a:blip r:embed="rId12"/>
          <a:stretch>
            <a:fillRect/>
          </a:stretch>
        </p:blipFill>
        <p:spPr>
          <a:xfrm>
            <a:off x="454435" y="5855096"/>
            <a:ext cx="7723809" cy="838095"/>
          </a:xfrm>
          <a:prstGeom prst="rect">
            <a:avLst/>
          </a:prstGeom>
          <a:ln>
            <a:solidFill>
              <a:schemeClr val="bg1">
                <a:lumMod val="50000"/>
              </a:schemeClr>
            </a:solidFill>
          </a:ln>
        </p:spPr>
      </p:pic>
      <p:sp>
        <p:nvSpPr>
          <p:cNvPr id="29" name="Explosion 1 28"/>
          <p:cNvSpPr/>
          <p:nvPr/>
        </p:nvSpPr>
        <p:spPr>
          <a:xfrm>
            <a:off x="8178244" y="4965703"/>
            <a:ext cx="3989404" cy="1892298"/>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dirty="0">
                <a:solidFill>
                  <a:srgbClr val="FF0000"/>
                </a:solidFill>
                <a:latin typeface="Arial" panose="020B0604020202020204" pitchFamily="34" charset="0"/>
                <a:cs typeface="Arial" panose="020B0604020202020204" pitchFamily="34" charset="0"/>
              </a:rPr>
              <a:t>We need one more equation to get shear flows</a:t>
            </a:r>
          </a:p>
        </p:txBody>
      </p:sp>
      <p:pic>
        <p:nvPicPr>
          <p:cNvPr id="30" name="Picture 29"/>
          <p:cNvPicPr>
            <a:picLocks noChangeAspect="1"/>
          </p:cNvPicPr>
          <p:nvPr/>
        </p:nvPicPr>
        <p:blipFill>
          <a:blip r:embed="rId13"/>
          <a:stretch>
            <a:fillRect/>
          </a:stretch>
        </p:blipFill>
        <p:spPr>
          <a:xfrm>
            <a:off x="9032717" y="51444"/>
            <a:ext cx="1971542" cy="741548"/>
          </a:xfrm>
          <a:prstGeom prst="rect">
            <a:avLst/>
          </a:prstGeom>
          <a:ln>
            <a:solidFill>
              <a:schemeClr val="accent1">
                <a:shade val="50000"/>
              </a:schemeClr>
            </a:solidFill>
          </a:ln>
        </p:spPr>
      </p:pic>
      <p:pic>
        <p:nvPicPr>
          <p:cNvPr id="32" name="Picture 31"/>
          <p:cNvPicPr>
            <a:picLocks noChangeAspect="1"/>
          </p:cNvPicPr>
          <p:nvPr/>
        </p:nvPicPr>
        <p:blipFill rotWithShape="1">
          <a:blip r:embed="rId14"/>
          <a:srcRect t="20088" r="85538"/>
          <a:stretch/>
        </p:blipFill>
        <p:spPr>
          <a:xfrm>
            <a:off x="7528671" y="2645838"/>
            <a:ext cx="877401" cy="403070"/>
          </a:xfrm>
          <a:prstGeom prst="rect">
            <a:avLst/>
          </a:prstGeom>
          <a:ln>
            <a:solidFill>
              <a:schemeClr val="bg1">
                <a:lumMod val="50000"/>
              </a:schemeClr>
            </a:solidFill>
          </a:ln>
        </p:spPr>
      </p:pic>
      <p:pic>
        <p:nvPicPr>
          <p:cNvPr id="33" name="Picture 32"/>
          <p:cNvPicPr>
            <a:picLocks noChangeAspect="1"/>
          </p:cNvPicPr>
          <p:nvPr/>
        </p:nvPicPr>
        <p:blipFill rotWithShape="1">
          <a:blip r:embed="rId14"/>
          <a:srcRect l="17943" t="29743" r="59929" b="3609"/>
          <a:stretch/>
        </p:blipFill>
        <p:spPr>
          <a:xfrm>
            <a:off x="8383062" y="3578039"/>
            <a:ext cx="1351332" cy="338379"/>
          </a:xfrm>
          <a:prstGeom prst="rect">
            <a:avLst/>
          </a:prstGeom>
          <a:ln>
            <a:solidFill>
              <a:srgbClr val="00B050"/>
            </a:solidFill>
          </a:ln>
        </p:spPr>
      </p:pic>
      <p:pic>
        <p:nvPicPr>
          <p:cNvPr id="34" name="Picture 33"/>
          <p:cNvPicPr>
            <a:picLocks noChangeAspect="1"/>
          </p:cNvPicPr>
          <p:nvPr/>
        </p:nvPicPr>
        <p:blipFill rotWithShape="1">
          <a:blip r:embed="rId14"/>
          <a:srcRect l="59842" t="17494" r="17138" b="-1118"/>
          <a:stretch/>
        </p:blipFill>
        <p:spPr>
          <a:xfrm>
            <a:off x="10431802" y="1714728"/>
            <a:ext cx="1302608" cy="393398"/>
          </a:xfrm>
          <a:prstGeom prst="rect">
            <a:avLst/>
          </a:prstGeom>
          <a:ln>
            <a:solidFill>
              <a:srgbClr val="FFC000"/>
            </a:solidFill>
          </a:ln>
        </p:spPr>
      </p:pic>
      <p:pic>
        <p:nvPicPr>
          <p:cNvPr id="35" name="Picture 34"/>
          <p:cNvPicPr>
            <a:picLocks noChangeAspect="1"/>
          </p:cNvPicPr>
          <p:nvPr/>
        </p:nvPicPr>
        <p:blipFill rotWithShape="1">
          <a:blip r:embed="rId14"/>
          <a:srcRect l="42978" t="25928" r="42389"/>
          <a:stretch/>
        </p:blipFill>
        <p:spPr>
          <a:xfrm>
            <a:off x="9811829" y="2349010"/>
            <a:ext cx="805197" cy="338857"/>
          </a:xfrm>
          <a:prstGeom prst="rect">
            <a:avLst/>
          </a:prstGeom>
          <a:ln>
            <a:solidFill>
              <a:srgbClr val="7030A0"/>
            </a:solidFill>
          </a:ln>
        </p:spPr>
      </p:pic>
      <p:pic>
        <p:nvPicPr>
          <p:cNvPr id="36" name="Picture 35"/>
          <p:cNvPicPr>
            <a:picLocks noChangeAspect="1"/>
          </p:cNvPicPr>
          <p:nvPr/>
        </p:nvPicPr>
        <p:blipFill rotWithShape="1">
          <a:blip r:embed="rId14"/>
          <a:srcRect l="85360" t="25006" b="8958"/>
          <a:stretch/>
        </p:blipFill>
        <p:spPr>
          <a:xfrm>
            <a:off x="11556858" y="2606438"/>
            <a:ext cx="784621" cy="294248"/>
          </a:xfrm>
          <a:prstGeom prst="rect">
            <a:avLst/>
          </a:prstGeom>
          <a:ln>
            <a:solidFill>
              <a:srgbClr val="FFC000"/>
            </a:solidFill>
          </a:ln>
        </p:spPr>
      </p:pic>
      <p:graphicFrame>
        <p:nvGraphicFramePr>
          <p:cNvPr id="3" name="Object 2"/>
          <p:cNvGraphicFramePr>
            <a:graphicFrameLocks noChangeAspect="1"/>
          </p:cNvGraphicFramePr>
          <p:nvPr>
            <p:extLst>
              <p:ext uri="{D42A27DB-BD31-4B8C-83A1-F6EECF244321}">
                <p14:modId xmlns:p14="http://schemas.microsoft.com/office/powerpoint/2010/main" val="2904438751"/>
              </p:ext>
            </p:extLst>
          </p:nvPr>
        </p:nvGraphicFramePr>
        <p:xfrm>
          <a:off x="6418367" y="1879757"/>
          <a:ext cx="907509" cy="302503"/>
        </p:xfrm>
        <a:graphic>
          <a:graphicData uri="http://schemas.openxmlformats.org/presentationml/2006/ole">
            <mc:AlternateContent xmlns:mc="http://schemas.openxmlformats.org/markup-compatibility/2006">
              <mc:Choice xmlns:v="urn:schemas-microsoft-com:vml" Requires="v">
                <p:oleObj spid="_x0000_s6589" name="Equation" r:id="rId15" imgW="723600" imgH="241200" progId="Equation.3">
                  <p:embed/>
                </p:oleObj>
              </mc:Choice>
              <mc:Fallback>
                <p:oleObj name="Equation" r:id="rId15" imgW="723600" imgH="241200" progId="Equation.3">
                  <p:embed/>
                  <p:pic>
                    <p:nvPicPr>
                      <p:cNvPr id="0" name=""/>
                      <p:cNvPicPr/>
                      <p:nvPr/>
                    </p:nvPicPr>
                    <p:blipFill>
                      <a:blip r:embed="rId16"/>
                      <a:stretch>
                        <a:fillRect/>
                      </a:stretch>
                    </p:blipFill>
                    <p:spPr>
                      <a:xfrm>
                        <a:off x="6418367" y="1879757"/>
                        <a:ext cx="907509" cy="302503"/>
                      </a:xfrm>
                      <a:prstGeom prst="rect">
                        <a:avLst/>
                      </a:prstGeom>
                      <a:solidFill>
                        <a:schemeClr val="bg1"/>
                      </a:solidFill>
                      <a:ln>
                        <a:solidFill>
                          <a:schemeClr val="bg1">
                            <a:lumMod val="50000"/>
                          </a:schemeClr>
                        </a:solidFill>
                      </a:ln>
                    </p:spPr>
                  </p:pic>
                </p:oleObj>
              </mc:Fallback>
            </mc:AlternateContent>
          </a:graphicData>
        </a:graphic>
      </p:graphicFrame>
      <p:pic>
        <p:nvPicPr>
          <p:cNvPr id="37" name="Picture 36"/>
          <p:cNvPicPr>
            <a:picLocks noChangeAspect="1"/>
          </p:cNvPicPr>
          <p:nvPr/>
        </p:nvPicPr>
        <p:blipFill rotWithShape="1">
          <a:blip r:embed="rId14"/>
          <a:srcRect l="17943" t="29743" r="59929" b="3609"/>
          <a:stretch/>
        </p:blipFill>
        <p:spPr>
          <a:xfrm>
            <a:off x="8362100" y="1743053"/>
            <a:ext cx="1351332" cy="338379"/>
          </a:xfrm>
          <a:prstGeom prst="rect">
            <a:avLst/>
          </a:prstGeom>
          <a:ln>
            <a:solidFill>
              <a:srgbClr val="00B050"/>
            </a:solidFill>
          </a:ln>
        </p:spPr>
      </p:pic>
    </p:spTree>
    <p:extLst>
      <p:ext uri="{BB962C8B-B14F-4D97-AF65-F5344CB8AC3E}">
        <p14:creationId xmlns:p14="http://schemas.microsoft.com/office/powerpoint/2010/main" val="19708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anim calcmode="lin" valueType="num">
                                      <p:cBhvr additive="base">
                                        <p:cTn id="7"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circle(in)">
                                      <p:cBhvr>
                                        <p:cTn id="13" dur="20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6">
                                            <p:txEl>
                                              <p:pRg st="4" end="4"/>
                                            </p:txEl>
                                          </p:spTgt>
                                        </p:tgtEl>
                                        <p:attrNameLst>
                                          <p:attrName>style.visibility</p:attrName>
                                        </p:attrNameLst>
                                      </p:cBhvr>
                                      <p:to>
                                        <p:strVal val="visible"/>
                                      </p:to>
                                    </p:set>
                                    <p:animEffect transition="in" filter="fade">
                                      <p:cBhvr>
                                        <p:cTn id="18" dur="1000"/>
                                        <p:tgtEl>
                                          <p:spTgt spid="26">
                                            <p:txEl>
                                              <p:pRg st="4" end="4"/>
                                            </p:txEl>
                                          </p:spTgt>
                                        </p:tgtEl>
                                      </p:cBhvr>
                                    </p:animEffect>
                                    <p:anim calcmode="lin" valueType="num">
                                      <p:cBhvr>
                                        <p:cTn id="19" dur="1000" fill="hold"/>
                                        <p:tgtEl>
                                          <p:spTgt spid="26">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ircle(in)">
                                      <p:cBhvr>
                                        <p:cTn id="25" dur="20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6">
                                            <p:txEl>
                                              <p:pRg st="7" end="7"/>
                                            </p:txEl>
                                          </p:spTgt>
                                        </p:tgtEl>
                                        <p:attrNameLst>
                                          <p:attrName>style.visibility</p:attrName>
                                        </p:attrNameLst>
                                      </p:cBhvr>
                                      <p:to>
                                        <p:strVal val="visible"/>
                                      </p:to>
                                    </p:set>
                                    <p:anim calcmode="lin" valueType="num">
                                      <p:cBhvr additive="base">
                                        <p:cTn id="30"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circle(in)">
                                      <p:cBhvr>
                                        <p:cTn id="36" dur="20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randombar(horizontal)">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mc:AlternateContent xmlns:mc="http://schemas.openxmlformats.org/markup-compatibility/2006" xmlns:a14="http://schemas.microsoft.com/office/drawing/2010/main">
        <mc:Choice Requires="a14">
          <p:sp>
            <p:nvSpPr>
              <p:cNvPr id="22" name="Content Placeholder 21"/>
              <p:cNvSpPr>
                <a:spLocks noGrp="1"/>
              </p:cNvSpPr>
              <p:nvPr>
                <p:ph idx="1"/>
              </p:nvPr>
            </p:nvSpPr>
            <p:spPr/>
            <p:txBody>
              <a:bodyPr/>
              <a:lstStyle/>
              <a:p>
                <a:endParaRPr lang="en-GB" dirty="0"/>
              </a:p>
              <a:p>
                <a:endParaRPr lang="en-GB" dirty="0"/>
              </a:p>
              <a:p>
                <a:endParaRPr lang="en-GB" dirty="0"/>
              </a:p>
              <a:p>
                <a:endParaRPr lang="en-GB" dirty="0"/>
              </a:p>
              <a:p>
                <a:endParaRPr lang="en-GB" dirty="0"/>
              </a:p>
              <a:p>
                <a:r>
                  <a:rPr lang="en-GB" dirty="0"/>
                  <a:t>Shear stresses are obtained by dividing shear flow by the thickness, i.e. </a:t>
                </a:r>
                <a14:m>
                  <m:oMath xmlns:m="http://schemas.openxmlformats.org/officeDocument/2006/math">
                    <m:f>
                      <m:fPr>
                        <m:type m:val="lin"/>
                        <m:ctrlPr>
                          <a:rPr lang="en-GB" i="1" smtClean="0">
                            <a:latin typeface="Cambria Math" panose="02040503050406030204" pitchFamily="18" charset="0"/>
                          </a:rPr>
                        </m:ctrlPr>
                      </m:fPr>
                      <m:num>
                        <m:r>
                          <a:rPr lang="en-GB" b="0" i="1" smtClean="0">
                            <a:latin typeface="Cambria Math" panose="02040503050406030204" pitchFamily="18" charset="0"/>
                          </a:rPr>
                          <m:t>𝑞</m:t>
                        </m:r>
                      </m:num>
                      <m:den>
                        <m:r>
                          <a:rPr lang="en-GB" b="0" i="1" smtClean="0">
                            <a:latin typeface="Cambria Math" panose="02040503050406030204" pitchFamily="18" charset="0"/>
                          </a:rPr>
                          <m:t>𝑡</m:t>
                        </m:r>
                      </m:den>
                    </m:f>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𝜏</m:t>
                    </m:r>
                  </m:oMath>
                </a14:m>
                <a:r>
                  <a:rPr lang="en-GB" dirty="0"/>
                  <a:t>, giving the shear stress distribution as;</a:t>
                </a:r>
              </a:p>
            </p:txBody>
          </p:sp>
        </mc:Choice>
        <mc:Fallback xmlns="">
          <p:sp>
            <p:nvSpPr>
              <p:cNvPr id="22" name="Content Placeholder 21"/>
              <p:cNvSpPr>
                <a:spLocks noGrp="1" noRot="1" noChangeAspect="1" noMove="1" noResize="1" noEditPoints="1" noAdjustHandles="1" noChangeArrowheads="1" noChangeShapeType="1" noTextEdit="1"/>
              </p:cNvSpPr>
              <p:nvPr>
                <p:ph idx="1"/>
              </p:nvPr>
            </p:nvSpPr>
            <p:spPr>
              <a:blipFill>
                <a:blip r:embed="rId3"/>
                <a:stretch>
                  <a:fillRect l="-276"/>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5" name="Picture 4"/>
          <p:cNvPicPr>
            <a:picLocks noChangeAspect="1"/>
          </p:cNvPicPr>
          <p:nvPr/>
        </p:nvPicPr>
        <p:blipFill>
          <a:blip r:embed="rId4"/>
          <a:stretch>
            <a:fillRect/>
          </a:stretch>
        </p:blipFill>
        <p:spPr>
          <a:xfrm>
            <a:off x="479594" y="1884956"/>
            <a:ext cx="2000000" cy="1219048"/>
          </a:xfrm>
          <a:prstGeom prst="rect">
            <a:avLst/>
          </a:prstGeom>
          <a:ln w="15875">
            <a:solidFill>
              <a:schemeClr val="accent1">
                <a:shade val="50000"/>
              </a:schemeClr>
            </a:solidFill>
          </a:ln>
        </p:spPr>
      </p:pic>
      <p:sp>
        <p:nvSpPr>
          <p:cNvPr id="6" name="Freeform 5"/>
          <p:cNvSpPr/>
          <p:nvPr/>
        </p:nvSpPr>
        <p:spPr>
          <a:xfrm>
            <a:off x="8485019" y="2307609"/>
            <a:ext cx="1106295" cy="1049549"/>
          </a:xfrm>
          <a:custGeom>
            <a:avLst/>
            <a:gdLst>
              <a:gd name="connsiteX0" fmla="*/ 0 w 1106295"/>
              <a:gd name="connsiteY0" fmla="*/ 533564 h 1049549"/>
              <a:gd name="connsiteX1" fmla="*/ 330200 w 1106295"/>
              <a:gd name="connsiteY1" fmla="*/ 990764 h 1049549"/>
              <a:gd name="connsiteX2" fmla="*/ 825500 w 1106295"/>
              <a:gd name="connsiteY2" fmla="*/ 1003464 h 1049549"/>
              <a:gd name="connsiteX3" fmla="*/ 1079500 w 1106295"/>
              <a:gd name="connsiteY3" fmla="*/ 622464 h 1049549"/>
              <a:gd name="connsiteX4" fmla="*/ 1041400 w 1106295"/>
              <a:gd name="connsiteY4" fmla="*/ 177964 h 1049549"/>
              <a:gd name="connsiteX5" fmla="*/ 571500 w 1106295"/>
              <a:gd name="connsiteY5" fmla="*/ 164 h 1049549"/>
              <a:gd name="connsiteX6" fmla="*/ 292100 w 1106295"/>
              <a:gd name="connsiteY6" fmla="*/ 152564 h 104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295" h="1049549">
                <a:moveTo>
                  <a:pt x="0" y="533564"/>
                </a:moveTo>
                <a:cubicBezTo>
                  <a:pt x="96308" y="723005"/>
                  <a:pt x="192617" y="912447"/>
                  <a:pt x="330200" y="990764"/>
                </a:cubicBezTo>
                <a:cubicBezTo>
                  <a:pt x="467783" y="1069081"/>
                  <a:pt x="700617" y="1064847"/>
                  <a:pt x="825500" y="1003464"/>
                </a:cubicBezTo>
                <a:cubicBezTo>
                  <a:pt x="950383" y="942081"/>
                  <a:pt x="1043517" y="760047"/>
                  <a:pt x="1079500" y="622464"/>
                </a:cubicBezTo>
                <a:cubicBezTo>
                  <a:pt x="1115483" y="484881"/>
                  <a:pt x="1126067" y="281681"/>
                  <a:pt x="1041400" y="177964"/>
                </a:cubicBezTo>
                <a:cubicBezTo>
                  <a:pt x="956733" y="74247"/>
                  <a:pt x="696383" y="4397"/>
                  <a:pt x="571500" y="164"/>
                </a:cubicBezTo>
                <a:cubicBezTo>
                  <a:pt x="446617" y="-4069"/>
                  <a:pt x="369358" y="74247"/>
                  <a:pt x="292100" y="152564"/>
                </a:cubicBezTo>
              </a:path>
            </a:pathLst>
          </a:custGeom>
          <a:noFill/>
          <a:ln>
            <a:solidFill>
              <a:srgbClr val="FF0000"/>
            </a:solidFill>
            <a:headEnd type="none" w="lg" len="lg"/>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6366328" y="2269345"/>
            <a:ext cx="1106295" cy="1049549"/>
          </a:xfrm>
          <a:custGeom>
            <a:avLst/>
            <a:gdLst>
              <a:gd name="connsiteX0" fmla="*/ 0 w 1106295"/>
              <a:gd name="connsiteY0" fmla="*/ 533564 h 1049549"/>
              <a:gd name="connsiteX1" fmla="*/ 330200 w 1106295"/>
              <a:gd name="connsiteY1" fmla="*/ 990764 h 1049549"/>
              <a:gd name="connsiteX2" fmla="*/ 825500 w 1106295"/>
              <a:gd name="connsiteY2" fmla="*/ 1003464 h 1049549"/>
              <a:gd name="connsiteX3" fmla="*/ 1079500 w 1106295"/>
              <a:gd name="connsiteY3" fmla="*/ 622464 h 1049549"/>
              <a:gd name="connsiteX4" fmla="*/ 1041400 w 1106295"/>
              <a:gd name="connsiteY4" fmla="*/ 177964 h 1049549"/>
              <a:gd name="connsiteX5" fmla="*/ 571500 w 1106295"/>
              <a:gd name="connsiteY5" fmla="*/ 164 h 1049549"/>
              <a:gd name="connsiteX6" fmla="*/ 292100 w 1106295"/>
              <a:gd name="connsiteY6" fmla="*/ 152564 h 104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295" h="1049549">
                <a:moveTo>
                  <a:pt x="0" y="533564"/>
                </a:moveTo>
                <a:cubicBezTo>
                  <a:pt x="96308" y="723005"/>
                  <a:pt x="192617" y="912447"/>
                  <a:pt x="330200" y="990764"/>
                </a:cubicBezTo>
                <a:cubicBezTo>
                  <a:pt x="467783" y="1069081"/>
                  <a:pt x="700617" y="1064847"/>
                  <a:pt x="825500" y="1003464"/>
                </a:cubicBezTo>
                <a:cubicBezTo>
                  <a:pt x="950383" y="942081"/>
                  <a:pt x="1043517" y="760047"/>
                  <a:pt x="1079500" y="622464"/>
                </a:cubicBezTo>
                <a:cubicBezTo>
                  <a:pt x="1115483" y="484881"/>
                  <a:pt x="1126067" y="281681"/>
                  <a:pt x="1041400" y="177964"/>
                </a:cubicBezTo>
                <a:cubicBezTo>
                  <a:pt x="956733" y="74247"/>
                  <a:pt x="696383" y="4397"/>
                  <a:pt x="571500" y="164"/>
                </a:cubicBezTo>
                <a:cubicBezTo>
                  <a:pt x="446617" y="-4069"/>
                  <a:pt x="369358" y="74247"/>
                  <a:pt x="292100" y="152564"/>
                </a:cubicBezTo>
              </a:path>
            </a:pathLst>
          </a:custGeom>
          <a:noFill/>
          <a:ln>
            <a:solidFill>
              <a:srgbClr val="FF0000"/>
            </a:solidFill>
            <a:headEnd type="none" w="lg" len="lg"/>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10498259" y="2307608"/>
            <a:ext cx="1106295" cy="1049549"/>
          </a:xfrm>
          <a:custGeom>
            <a:avLst/>
            <a:gdLst>
              <a:gd name="connsiteX0" fmla="*/ 0 w 1106295"/>
              <a:gd name="connsiteY0" fmla="*/ 533564 h 1049549"/>
              <a:gd name="connsiteX1" fmla="*/ 330200 w 1106295"/>
              <a:gd name="connsiteY1" fmla="*/ 990764 h 1049549"/>
              <a:gd name="connsiteX2" fmla="*/ 825500 w 1106295"/>
              <a:gd name="connsiteY2" fmla="*/ 1003464 h 1049549"/>
              <a:gd name="connsiteX3" fmla="*/ 1079500 w 1106295"/>
              <a:gd name="connsiteY3" fmla="*/ 622464 h 1049549"/>
              <a:gd name="connsiteX4" fmla="*/ 1041400 w 1106295"/>
              <a:gd name="connsiteY4" fmla="*/ 177964 h 1049549"/>
              <a:gd name="connsiteX5" fmla="*/ 571500 w 1106295"/>
              <a:gd name="connsiteY5" fmla="*/ 164 h 1049549"/>
              <a:gd name="connsiteX6" fmla="*/ 292100 w 1106295"/>
              <a:gd name="connsiteY6" fmla="*/ 152564 h 104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295" h="1049549">
                <a:moveTo>
                  <a:pt x="0" y="533564"/>
                </a:moveTo>
                <a:cubicBezTo>
                  <a:pt x="96308" y="723005"/>
                  <a:pt x="192617" y="912447"/>
                  <a:pt x="330200" y="990764"/>
                </a:cubicBezTo>
                <a:cubicBezTo>
                  <a:pt x="467783" y="1069081"/>
                  <a:pt x="700617" y="1064847"/>
                  <a:pt x="825500" y="1003464"/>
                </a:cubicBezTo>
                <a:cubicBezTo>
                  <a:pt x="950383" y="942081"/>
                  <a:pt x="1043517" y="760047"/>
                  <a:pt x="1079500" y="622464"/>
                </a:cubicBezTo>
                <a:cubicBezTo>
                  <a:pt x="1115483" y="484881"/>
                  <a:pt x="1126067" y="281681"/>
                  <a:pt x="1041400" y="177964"/>
                </a:cubicBezTo>
                <a:cubicBezTo>
                  <a:pt x="956733" y="74247"/>
                  <a:pt x="696383" y="4397"/>
                  <a:pt x="571500" y="164"/>
                </a:cubicBezTo>
                <a:cubicBezTo>
                  <a:pt x="446617" y="-4069"/>
                  <a:pt x="369358" y="74247"/>
                  <a:pt x="292100" y="152564"/>
                </a:cubicBezTo>
              </a:path>
            </a:pathLst>
          </a:custGeom>
          <a:noFill/>
          <a:ln>
            <a:solidFill>
              <a:srgbClr val="FF0000"/>
            </a:solidFill>
            <a:headEnd type="none" w="lg" len="lg"/>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Object 8"/>
          <p:cNvGraphicFramePr>
            <a:graphicFrameLocks noChangeAspect="1"/>
          </p:cNvGraphicFramePr>
          <p:nvPr>
            <p:extLst>
              <p:ext uri="{D42A27DB-BD31-4B8C-83A1-F6EECF244321}">
                <p14:modId xmlns:p14="http://schemas.microsoft.com/office/powerpoint/2010/main" val="2101486864"/>
              </p:ext>
            </p:extLst>
          </p:nvPr>
        </p:nvGraphicFramePr>
        <p:xfrm>
          <a:off x="6838585" y="2586441"/>
          <a:ext cx="336550" cy="491881"/>
        </p:xfrm>
        <a:graphic>
          <a:graphicData uri="http://schemas.openxmlformats.org/presentationml/2006/ole">
            <mc:AlternateContent xmlns:mc="http://schemas.openxmlformats.org/markup-compatibility/2006">
              <mc:Choice xmlns:v="urn:schemas-microsoft-com:vml" Requires="v">
                <p:oleObj spid="_x0000_s7521" name="Equation" r:id="rId5" imgW="164880" imgH="241200" progId="Equation.3">
                  <p:embed/>
                </p:oleObj>
              </mc:Choice>
              <mc:Fallback>
                <p:oleObj name="Equation" r:id="rId5" imgW="164880" imgH="241200" progId="Equation.3">
                  <p:embed/>
                  <p:pic>
                    <p:nvPicPr>
                      <p:cNvPr id="11" name="Object 10"/>
                      <p:cNvPicPr/>
                      <p:nvPr/>
                    </p:nvPicPr>
                    <p:blipFill>
                      <a:blip r:embed="rId6"/>
                      <a:stretch>
                        <a:fillRect/>
                      </a:stretch>
                    </p:blipFill>
                    <p:spPr>
                      <a:xfrm>
                        <a:off x="6838585" y="2586441"/>
                        <a:ext cx="336550" cy="491881"/>
                      </a:xfrm>
                      <a:prstGeom prst="rect">
                        <a:avLst/>
                      </a:prstGeom>
                      <a:solidFill>
                        <a:schemeClr val="bg1"/>
                      </a:solid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48939767"/>
              </p:ext>
            </p:extLst>
          </p:nvPr>
        </p:nvGraphicFramePr>
        <p:xfrm>
          <a:off x="8856663" y="2573338"/>
          <a:ext cx="361950" cy="439737"/>
        </p:xfrm>
        <a:graphic>
          <a:graphicData uri="http://schemas.openxmlformats.org/presentationml/2006/ole">
            <mc:AlternateContent xmlns:mc="http://schemas.openxmlformats.org/markup-compatibility/2006">
              <mc:Choice xmlns:v="urn:schemas-microsoft-com:vml" Requires="v">
                <p:oleObj spid="_x0000_s7522" name="Equation" r:id="rId7" imgW="177480" imgH="215640" progId="Equation.3">
                  <p:embed/>
                </p:oleObj>
              </mc:Choice>
              <mc:Fallback>
                <p:oleObj name="Equation" r:id="rId7" imgW="177480" imgH="215640" progId="Equation.3">
                  <p:embed/>
                  <p:pic>
                    <p:nvPicPr>
                      <p:cNvPr id="12" name="Object 11"/>
                      <p:cNvPicPr/>
                      <p:nvPr/>
                    </p:nvPicPr>
                    <p:blipFill>
                      <a:blip r:embed="rId8"/>
                      <a:stretch>
                        <a:fillRect/>
                      </a:stretch>
                    </p:blipFill>
                    <p:spPr>
                      <a:xfrm>
                        <a:off x="8856663" y="2573338"/>
                        <a:ext cx="361950" cy="439737"/>
                      </a:xfrm>
                      <a:prstGeom prst="rect">
                        <a:avLst/>
                      </a:prstGeom>
                      <a:solidFill>
                        <a:schemeClr val="bg1"/>
                      </a:solid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389140011"/>
              </p:ext>
            </p:extLst>
          </p:nvPr>
        </p:nvGraphicFramePr>
        <p:xfrm>
          <a:off x="10981028" y="2547039"/>
          <a:ext cx="361950" cy="492125"/>
        </p:xfrm>
        <a:graphic>
          <a:graphicData uri="http://schemas.openxmlformats.org/presentationml/2006/ole">
            <mc:AlternateContent xmlns:mc="http://schemas.openxmlformats.org/markup-compatibility/2006">
              <mc:Choice xmlns:v="urn:schemas-microsoft-com:vml" Requires="v">
                <p:oleObj spid="_x0000_s7523" name="Equation" r:id="rId9" imgW="177480" imgH="241200" progId="Equation.3">
                  <p:embed/>
                </p:oleObj>
              </mc:Choice>
              <mc:Fallback>
                <p:oleObj name="Equation" r:id="rId9" imgW="177480" imgH="241200" progId="Equation.3">
                  <p:embed/>
                  <p:pic>
                    <p:nvPicPr>
                      <p:cNvPr id="13" name="Object 12"/>
                      <p:cNvPicPr/>
                      <p:nvPr/>
                    </p:nvPicPr>
                    <p:blipFill>
                      <a:blip r:embed="rId10"/>
                      <a:stretch>
                        <a:fillRect/>
                      </a:stretch>
                    </p:blipFill>
                    <p:spPr>
                      <a:xfrm>
                        <a:off x="10981028" y="2547039"/>
                        <a:ext cx="361950" cy="492125"/>
                      </a:xfrm>
                      <a:prstGeom prst="rect">
                        <a:avLst/>
                      </a:prstGeom>
                      <a:solidFill>
                        <a:schemeClr val="bg1"/>
                      </a:solidFill>
                    </p:spPr>
                  </p:pic>
                </p:oleObj>
              </mc:Fallback>
            </mc:AlternateContent>
          </a:graphicData>
        </a:graphic>
      </p:graphicFrame>
      <p:sp>
        <p:nvSpPr>
          <p:cNvPr id="12" name="Freeform 11"/>
          <p:cNvSpPr/>
          <p:nvPr/>
        </p:nvSpPr>
        <p:spPr>
          <a:xfrm>
            <a:off x="5768412" y="1964873"/>
            <a:ext cx="2172716" cy="1714500"/>
          </a:xfrm>
          <a:custGeom>
            <a:avLst/>
            <a:gdLst>
              <a:gd name="connsiteX0" fmla="*/ 2121916 w 2172716"/>
              <a:gd name="connsiteY0" fmla="*/ 0 h 1714500"/>
              <a:gd name="connsiteX1" fmla="*/ 1410716 w 2172716"/>
              <a:gd name="connsiteY1" fmla="*/ 127000 h 1714500"/>
              <a:gd name="connsiteX2" fmla="*/ 521716 w 2172716"/>
              <a:gd name="connsiteY2" fmla="*/ 355600 h 1714500"/>
              <a:gd name="connsiteX3" fmla="*/ 89916 w 2172716"/>
              <a:gd name="connsiteY3" fmla="*/ 609600 h 1714500"/>
              <a:gd name="connsiteX4" fmla="*/ 1016 w 2172716"/>
              <a:gd name="connsiteY4" fmla="*/ 812800 h 1714500"/>
              <a:gd name="connsiteX5" fmla="*/ 77216 w 2172716"/>
              <a:gd name="connsiteY5" fmla="*/ 1028700 h 1714500"/>
              <a:gd name="connsiteX6" fmla="*/ 509016 w 2172716"/>
              <a:gd name="connsiteY6" fmla="*/ 1358900 h 1714500"/>
              <a:gd name="connsiteX7" fmla="*/ 1080516 w 2172716"/>
              <a:gd name="connsiteY7" fmla="*/ 1536700 h 1714500"/>
              <a:gd name="connsiteX8" fmla="*/ 2172716 w 2172716"/>
              <a:gd name="connsiteY8" fmla="*/ 171450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2716" h="1714500">
                <a:moveTo>
                  <a:pt x="2121916" y="0"/>
                </a:moveTo>
                <a:cubicBezTo>
                  <a:pt x="1899666" y="33866"/>
                  <a:pt x="1677416" y="67733"/>
                  <a:pt x="1410716" y="127000"/>
                </a:cubicBezTo>
                <a:cubicBezTo>
                  <a:pt x="1144016" y="186267"/>
                  <a:pt x="741849" y="275167"/>
                  <a:pt x="521716" y="355600"/>
                </a:cubicBezTo>
                <a:cubicBezTo>
                  <a:pt x="301583" y="436033"/>
                  <a:pt x="176699" y="533400"/>
                  <a:pt x="89916" y="609600"/>
                </a:cubicBezTo>
                <a:cubicBezTo>
                  <a:pt x="3133" y="685800"/>
                  <a:pt x="3133" y="742950"/>
                  <a:pt x="1016" y="812800"/>
                </a:cubicBezTo>
                <a:cubicBezTo>
                  <a:pt x="-1101" y="882650"/>
                  <a:pt x="-7450" y="937684"/>
                  <a:pt x="77216" y="1028700"/>
                </a:cubicBezTo>
                <a:cubicBezTo>
                  <a:pt x="161882" y="1119716"/>
                  <a:pt x="341799" y="1274233"/>
                  <a:pt x="509016" y="1358900"/>
                </a:cubicBezTo>
                <a:cubicBezTo>
                  <a:pt x="676233" y="1443567"/>
                  <a:pt x="803233" y="1477433"/>
                  <a:pt x="1080516" y="1536700"/>
                </a:cubicBezTo>
                <a:cubicBezTo>
                  <a:pt x="1357799" y="1595967"/>
                  <a:pt x="1765257" y="1655233"/>
                  <a:pt x="2172716" y="1714500"/>
                </a:cubicBezTo>
              </a:path>
            </a:pathLst>
          </a:custGeom>
          <a:noFill/>
          <a:ln w="1016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7903028" y="1922011"/>
            <a:ext cx="2298700" cy="68262"/>
          </a:xfrm>
          <a:custGeom>
            <a:avLst/>
            <a:gdLst>
              <a:gd name="connsiteX0" fmla="*/ 2298700 w 2298700"/>
              <a:gd name="connsiteY0" fmla="*/ 68262 h 68262"/>
              <a:gd name="connsiteX1" fmla="*/ 1803400 w 2298700"/>
              <a:gd name="connsiteY1" fmla="*/ 42862 h 68262"/>
              <a:gd name="connsiteX2" fmla="*/ 1155700 w 2298700"/>
              <a:gd name="connsiteY2" fmla="*/ 4762 h 68262"/>
              <a:gd name="connsiteX3" fmla="*/ 330200 w 2298700"/>
              <a:gd name="connsiteY3" fmla="*/ 4762 h 68262"/>
              <a:gd name="connsiteX4" fmla="*/ 0 w 2298700"/>
              <a:gd name="connsiteY4" fmla="*/ 42862 h 68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700" h="68262">
                <a:moveTo>
                  <a:pt x="2298700" y="68262"/>
                </a:moveTo>
                <a:lnTo>
                  <a:pt x="1803400" y="42862"/>
                </a:lnTo>
                <a:cubicBezTo>
                  <a:pt x="1612900" y="32279"/>
                  <a:pt x="1401233" y="11112"/>
                  <a:pt x="1155700" y="4762"/>
                </a:cubicBezTo>
                <a:cubicBezTo>
                  <a:pt x="910167" y="-1588"/>
                  <a:pt x="522817" y="-1588"/>
                  <a:pt x="330200" y="4762"/>
                </a:cubicBezTo>
                <a:cubicBezTo>
                  <a:pt x="137583" y="11112"/>
                  <a:pt x="69850" y="23812"/>
                  <a:pt x="0" y="42862"/>
                </a:cubicBezTo>
              </a:path>
            </a:pathLst>
          </a:cu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7915728" y="3641273"/>
            <a:ext cx="2286000" cy="139700"/>
          </a:xfrm>
          <a:custGeom>
            <a:avLst/>
            <a:gdLst>
              <a:gd name="connsiteX0" fmla="*/ 0 w 2286000"/>
              <a:gd name="connsiteY0" fmla="*/ 0 h 139700"/>
              <a:gd name="connsiteX1" fmla="*/ 584200 w 2286000"/>
              <a:gd name="connsiteY1" fmla="*/ 76200 h 139700"/>
              <a:gd name="connsiteX2" fmla="*/ 1244600 w 2286000"/>
              <a:gd name="connsiteY2" fmla="*/ 114300 h 139700"/>
              <a:gd name="connsiteX3" fmla="*/ 1854200 w 2286000"/>
              <a:gd name="connsiteY3" fmla="*/ 139700 h 139700"/>
              <a:gd name="connsiteX4" fmla="*/ 2286000 w 2286000"/>
              <a:gd name="connsiteY4" fmla="*/ 114300 h 13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139700">
                <a:moveTo>
                  <a:pt x="0" y="0"/>
                </a:moveTo>
                <a:cubicBezTo>
                  <a:pt x="188383" y="28575"/>
                  <a:pt x="376767" y="57150"/>
                  <a:pt x="584200" y="76200"/>
                </a:cubicBezTo>
                <a:cubicBezTo>
                  <a:pt x="791633" y="95250"/>
                  <a:pt x="1244600" y="114300"/>
                  <a:pt x="1244600" y="114300"/>
                </a:cubicBezTo>
                <a:cubicBezTo>
                  <a:pt x="1456267" y="124883"/>
                  <a:pt x="1680633" y="139700"/>
                  <a:pt x="1854200" y="139700"/>
                </a:cubicBezTo>
                <a:cubicBezTo>
                  <a:pt x="2027767" y="139700"/>
                  <a:pt x="2156883" y="127000"/>
                  <a:pt x="2286000" y="114300"/>
                </a:cubicBezTo>
              </a:path>
            </a:pathLst>
          </a:custGeom>
          <a:noFill/>
          <a:ln w="889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10214428" y="2013812"/>
            <a:ext cx="1866900" cy="255861"/>
          </a:xfrm>
          <a:custGeom>
            <a:avLst/>
            <a:gdLst>
              <a:gd name="connsiteX0" fmla="*/ 1866900 w 1866900"/>
              <a:gd name="connsiteY0" fmla="*/ 255861 h 255861"/>
              <a:gd name="connsiteX1" fmla="*/ 1460500 w 1866900"/>
              <a:gd name="connsiteY1" fmla="*/ 179661 h 255861"/>
              <a:gd name="connsiteX2" fmla="*/ 762000 w 1866900"/>
              <a:gd name="connsiteY2" fmla="*/ 65361 h 255861"/>
              <a:gd name="connsiteX3" fmla="*/ 355600 w 1866900"/>
              <a:gd name="connsiteY3" fmla="*/ 1861 h 255861"/>
              <a:gd name="connsiteX4" fmla="*/ 0 w 1866900"/>
              <a:gd name="connsiteY4" fmla="*/ 14561 h 255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900" h="255861">
                <a:moveTo>
                  <a:pt x="1866900" y="255861"/>
                </a:moveTo>
                <a:cubicBezTo>
                  <a:pt x="1755775" y="233636"/>
                  <a:pt x="1460500" y="179661"/>
                  <a:pt x="1460500" y="179661"/>
                </a:cubicBezTo>
                <a:lnTo>
                  <a:pt x="762000" y="65361"/>
                </a:lnTo>
                <a:cubicBezTo>
                  <a:pt x="577850" y="35728"/>
                  <a:pt x="482600" y="10328"/>
                  <a:pt x="355600" y="1861"/>
                </a:cubicBezTo>
                <a:cubicBezTo>
                  <a:pt x="228600" y="-6606"/>
                  <a:pt x="23283" y="16678"/>
                  <a:pt x="0" y="14561"/>
                </a:cubicBezTo>
              </a:path>
            </a:pathLst>
          </a:custGeom>
          <a:noFill/>
          <a:ln w="825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10201728" y="3488873"/>
            <a:ext cx="1892300" cy="215900"/>
          </a:xfrm>
          <a:custGeom>
            <a:avLst/>
            <a:gdLst>
              <a:gd name="connsiteX0" fmla="*/ 0 w 1892300"/>
              <a:gd name="connsiteY0" fmla="*/ 215900 h 215900"/>
              <a:gd name="connsiteX1" fmla="*/ 584200 w 1892300"/>
              <a:gd name="connsiteY1" fmla="*/ 177800 h 215900"/>
              <a:gd name="connsiteX2" fmla="*/ 1054100 w 1892300"/>
              <a:gd name="connsiteY2" fmla="*/ 114300 h 215900"/>
              <a:gd name="connsiteX3" fmla="*/ 1638300 w 1892300"/>
              <a:gd name="connsiteY3" fmla="*/ 50800 h 215900"/>
              <a:gd name="connsiteX4" fmla="*/ 1892300 w 1892300"/>
              <a:gd name="connsiteY4" fmla="*/ 0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300" h="215900">
                <a:moveTo>
                  <a:pt x="0" y="215900"/>
                </a:moveTo>
                <a:cubicBezTo>
                  <a:pt x="204258" y="205316"/>
                  <a:pt x="408517" y="194733"/>
                  <a:pt x="584200" y="177800"/>
                </a:cubicBezTo>
                <a:cubicBezTo>
                  <a:pt x="759883" y="160867"/>
                  <a:pt x="878417" y="135467"/>
                  <a:pt x="1054100" y="114300"/>
                </a:cubicBezTo>
                <a:cubicBezTo>
                  <a:pt x="1229783" y="93133"/>
                  <a:pt x="1498600" y="69850"/>
                  <a:pt x="1638300" y="50800"/>
                </a:cubicBezTo>
                <a:cubicBezTo>
                  <a:pt x="1778000" y="31750"/>
                  <a:pt x="1835150" y="15875"/>
                  <a:pt x="1892300" y="0"/>
                </a:cubicBezTo>
              </a:path>
            </a:pathLst>
          </a:custGeom>
          <a:no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a:stCxn id="16" idx="4"/>
            <a:endCxn id="15" idx="0"/>
          </p:cNvCxnSpPr>
          <p:nvPr/>
        </p:nvCxnSpPr>
        <p:spPr>
          <a:xfrm flipH="1" flipV="1">
            <a:off x="12081328" y="2269673"/>
            <a:ext cx="12700" cy="1219200"/>
          </a:xfrm>
          <a:prstGeom prst="line">
            <a:avLst/>
          </a:prstGeom>
          <a:ln w="92075">
            <a:solidFill>
              <a:srgbClr val="FFC000"/>
            </a:solidFill>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3" idx="4"/>
            <a:endCxn id="14" idx="0"/>
          </p:cNvCxnSpPr>
          <p:nvPr/>
        </p:nvCxnSpPr>
        <p:spPr>
          <a:xfrm>
            <a:off x="7903028" y="1964873"/>
            <a:ext cx="12700" cy="1676400"/>
          </a:xfrm>
          <a:prstGeom prst="line">
            <a:avLst/>
          </a:prstGeom>
          <a:ln w="92075">
            <a:solidFill>
              <a:srgbClr val="002060"/>
            </a:solidFill>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4"/>
            <a:endCxn id="16" idx="0"/>
          </p:cNvCxnSpPr>
          <p:nvPr/>
        </p:nvCxnSpPr>
        <p:spPr>
          <a:xfrm flipH="1">
            <a:off x="10201728" y="2028373"/>
            <a:ext cx="12700" cy="1676400"/>
          </a:xfrm>
          <a:prstGeom prst="line">
            <a:avLst/>
          </a:prstGeom>
          <a:ln w="92075">
            <a:solidFill>
              <a:srgbClr val="7030A0"/>
            </a:solidFill>
            <a:headEnd w="lg" len="lg"/>
            <a:tailEnd type="none" w="lg" len="lg"/>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11"/>
          <a:stretch>
            <a:fillRect/>
          </a:stretch>
        </p:blipFill>
        <p:spPr>
          <a:xfrm>
            <a:off x="479594" y="3285794"/>
            <a:ext cx="6361905" cy="476190"/>
          </a:xfrm>
          <a:prstGeom prst="rect">
            <a:avLst/>
          </a:prstGeom>
          <a:ln>
            <a:solidFill>
              <a:schemeClr val="bg1">
                <a:lumMod val="50000"/>
              </a:schemeClr>
            </a:solidFill>
          </a:ln>
        </p:spPr>
      </p:pic>
      <p:pic>
        <p:nvPicPr>
          <p:cNvPr id="21" name="Picture 20"/>
          <p:cNvPicPr>
            <a:picLocks noChangeAspect="1"/>
          </p:cNvPicPr>
          <p:nvPr/>
        </p:nvPicPr>
        <p:blipFill>
          <a:blip r:embed="rId12"/>
          <a:stretch>
            <a:fillRect/>
          </a:stretch>
        </p:blipFill>
        <p:spPr>
          <a:xfrm>
            <a:off x="479594" y="3831875"/>
            <a:ext cx="6790476" cy="514286"/>
          </a:xfrm>
          <a:prstGeom prst="rect">
            <a:avLst/>
          </a:prstGeom>
          <a:ln>
            <a:solidFill>
              <a:schemeClr val="bg1">
                <a:lumMod val="50000"/>
              </a:schemeClr>
            </a:solidFill>
          </a:ln>
        </p:spPr>
      </p:pic>
      <p:pic>
        <p:nvPicPr>
          <p:cNvPr id="23" name="Picture 22"/>
          <p:cNvPicPr>
            <a:picLocks noChangeAspect="1"/>
          </p:cNvPicPr>
          <p:nvPr/>
        </p:nvPicPr>
        <p:blipFill>
          <a:blip r:embed="rId13"/>
          <a:stretch>
            <a:fillRect/>
          </a:stretch>
        </p:blipFill>
        <p:spPr>
          <a:xfrm>
            <a:off x="6613069" y="4759538"/>
            <a:ext cx="4737075" cy="2018406"/>
          </a:xfrm>
          <a:prstGeom prst="rect">
            <a:avLst/>
          </a:prstGeom>
        </p:spPr>
      </p:pic>
    </p:spTree>
    <p:extLst>
      <p:ext uri="{BB962C8B-B14F-4D97-AF65-F5344CB8AC3E}">
        <p14:creationId xmlns:p14="http://schemas.microsoft.com/office/powerpoint/2010/main" val="335521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xEl>
                                              <p:pRg st="5" end="5"/>
                                            </p:txEl>
                                          </p:spTgt>
                                        </p:tgtEl>
                                        <p:attrNameLst>
                                          <p:attrName>style.visibility</p:attrName>
                                        </p:attrNameLst>
                                      </p:cBhvr>
                                      <p:to>
                                        <p:strVal val="visible"/>
                                      </p:to>
                                    </p:set>
                                    <p:anim calcmode="lin" valueType="num">
                                      <p:cBhvr additive="base">
                                        <p:cTn id="19"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7C30D-6EF1-474F-B9F1-EAFF40AEBD1A}"/>
              </a:ext>
            </a:extLst>
          </p:cNvPr>
          <p:cNvSpPr>
            <a:spLocks noGrp="1"/>
          </p:cNvSpPr>
          <p:nvPr>
            <p:ph type="title"/>
          </p:nvPr>
        </p:nvSpPr>
        <p:spPr/>
        <p:txBody>
          <a:bodyPr/>
          <a:lstStyle/>
          <a:p>
            <a:r>
              <a:rPr lang="en-GB" dirty="0" err="1"/>
              <a:t>Fea</a:t>
            </a:r>
            <a:r>
              <a:rPr lang="en-GB" dirty="0"/>
              <a:t> solution (for approximated airfoil shape)</a:t>
            </a:r>
          </a:p>
        </p:txBody>
      </p:sp>
      <p:pic>
        <p:nvPicPr>
          <p:cNvPr id="5" name="Content Placeholder 4">
            <a:extLst>
              <a:ext uri="{FF2B5EF4-FFF2-40B4-BE49-F238E27FC236}">
                <a16:creationId xmlns:a16="http://schemas.microsoft.com/office/drawing/2014/main" id="{70AD8A59-F66E-44DA-A410-DF4330BA340D}"/>
              </a:ext>
            </a:extLst>
          </p:cNvPr>
          <p:cNvPicPr>
            <a:picLocks noGrp="1" noChangeAspect="1"/>
          </p:cNvPicPr>
          <p:nvPr>
            <p:ph idx="1"/>
          </p:nvPr>
        </p:nvPicPr>
        <p:blipFill rotWithShape="1">
          <a:blip r:embed="rId2"/>
          <a:srcRect b="1233"/>
          <a:stretch/>
        </p:blipFill>
        <p:spPr>
          <a:xfrm>
            <a:off x="2002357" y="1827299"/>
            <a:ext cx="8072667" cy="4987127"/>
          </a:xfrm>
          <a:prstGeom prst="rect">
            <a:avLst/>
          </a:prstGeom>
        </p:spPr>
      </p:pic>
      <p:sp>
        <p:nvSpPr>
          <p:cNvPr id="4" name="Slide Number Placeholder 3">
            <a:extLst>
              <a:ext uri="{FF2B5EF4-FFF2-40B4-BE49-F238E27FC236}">
                <a16:creationId xmlns:a16="http://schemas.microsoft.com/office/drawing/2014/main" id="{2AA66FE0-AE16-45E3-8F15-F345DC2AED30}"/>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
        <p:nvSpPr>
          <p:cNvPr id="6" name="Speech Bubble: Rectangle 5">
            <a:extLst>
              <a:ext uri="{FF2B5EF4-FFF2-40B4-BE49-F238E27FC236}">
                <a16:creationId xmlns:a16="http://schemas.microsoft.com/office/drawing/2014/main" id="{D769FBD4-C7CE-4A3A-A1D6-2442C4E6F6BF}"/>
              </a:ext>
            </a:extLst>
          </p:cNvPr>
          <p:cNvSpPr/>
          <p:nvPr/>
        </p:nvSpPr>
        <p:spPr>
          <a:xfrm>
            <a:off x="155171" y="1874646"/>
            <a:ext cx="2056014" cy="957349"/>
          </a:xfrm>
          <a:prstGeom prst="wedgeRectCallout">
            <a:avLst>
              <a:gd name="adj1" fmla="val 62274"/>
              <a:gd name="adj2" fmla="val 28524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dirty="0">
                <a:solidFill>
                  <a:schemeClr val="tx1"/>
                </a:solidFill>
                <a:latin typeface="Arial" panose="020B0604020202020204" pitchFamily="34" charset="0"/>
                <a:cs typeface="Arial" panose="020B0604020202020204" pitchFamily="34" charset="0"/>
              </a:rPr>
              <a:t>7.8N/mm of FEA vs 7.1N/mm of hand calc</a:t>
            </a:r>
          </a:p>
        </p:txBody>
      </p:sp>
      <p:sp>
        <p:nvSpPr>
          <p:cNvPr id="7" name="Speech Bubble: Rectangle 6">
            <a:extLst>
              <a:ext uri="{FF2B5EF4-FFF2-40B4-BE49-F238E27FC236}">
                <a16:creationId xmlns:a16="http://schemas.microsoft.com/office/drawing/2014/main" id="{D27A5945-342F-4C57-9C3E-08E430A30638}"/>
              </a:ext>
            </a:extLst>
          </p:cNvPr>
          <p:cNvSpPr/>
          <p:nvPr/>
        </p:nvSpPr>
        <p:spPr>
          <a:xfrm>
            <a:off x="9980815" y="1874646"/>
            <a:ext cx="2056014" cy="957349"/>
          </a:xfrm>
          <a:prstGeom prst="wedgeRectCallout">
            <a:avLst>
              <a:gd name="adj1" fmla="val -148508"/>
              <a:gd name="adj2" fmla="val 12952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dirty="0">
                <a:solidFill>
                  <a:schemeClr val="tx1"/>
                </a:solidFill>
                <a:latin typeface="Arial" panose="020B0604020202020204" pitchFamily="34" charset="0"/>
                <a:cs typeface="Arial" panose="020B0604020202020204" pitchFamily="34" charset="0"/>
              </a:rPr>
              <a:t>8.8N/mm of FEA vs 8.9N/mm of hand calc</a:t>
            </a:r>
          </a:p>
        </p:txBody>
      </p:sp>
      <p:sp>
        <p:nvSpPr>
          <p:cNvPr id="8" name="Speech Bubble: Rectangle 7">
            <a:extLst>
              <a:ext uri="{FF2B5EF4-FFF2-40B4-BE49-F238E27FC236}">
                <a16:creationId xmlns:a16="http://schemas.microsoft.com/office/drawing/2014/main" id="{E3FC8371-4829-4BDB-878A-616437E82153}"/>
              </a:ext>
            </a:extLst>
          </p:cNvPr>
          <p:cNvSpPr/>
          <p:nvPr/>
        </p:nvSpPr>
        <p:spPr>
          <a:xfrm>
            <a:off x="9980815" y="4504239"/>
            <a:ext cx="2056014" cy="957349"/>
          </a:xfrm>
          <a:prstGeom prst="wedgeRectCallout">
            <a:avLst>
              <a:gd name="adj1" fmla="val -132605"/>
              <a:gd name="adj2" fmla="val -9044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dirty="0">
                <a:solidFill>
                  <a:schemeClr val="tx1"/>
                </a:solidFill>
                <a:latin typeface="Arial" panose="020B0604020202020204" pitchFamily="34" charset="0"/>
                <a:cs typeface="Arial" panose="020B0604020202020204" pitchFamily="34" charset="0"/>
              </a:rPr>
              <a:t>4.5N/mm of FEA vs 4.1N/mm of hand calc</a:t>
            </a:r>
          </a:p>
        </p:txBody>
      </p:sp>
      <p:sp>
        <p:nvSpPr>
          <p:cNvPr id="9" name="Speech Bubble: Rectangle 8">
            <a:extLst>
              <a:ext uri="{FF2B5EF4-FFF2-40B4-BE49-F238E27FC236}">
                <a16:creationId xmlns:a16="http://schemas.microsoft.com/office/drawing/2014/main" id="{4FA25666-F97B-4272-8C01-82E752B8E625}"/>
              </a:ext>
            </a:extLst>
          </p:cNvPr>
          <p:cNvSpPr/>
          <p:nvPr/>
        </p:nvSpPr>
        <p:spPr>
          <a:xfrm>
            <a:off x="155171" y="4853373"/>
            <a:ext cx="2056014" cy="957349"/>
          </a:xfrm>
          <a:prstGeom prst="wedgeRectCallout">
            <a:avLst>
              <a:gd name="adj1" fmla="val 73084"/>
              <a:gd name="adj2" fmla="val 1528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dirty="0">
                <a:solidFill>
                  <a:schemeClr val="tx1"/>
                </a:solidFill>
                <a:latin typeface="Arial" panose="020B0604020202020204" pitchFamily="34" charset="0"/>
                <a:cs typeface="Arial" panose="020B0604020202020204" pitchFamily="34" charset="0"/>
              </a:rPr>
              <a:t>Note that +/- signs show direction of shear flow. </a:t>
            </a:r>
          </a:p>
        </p:txBody>
      </p:sp>
    </p:spTree>
    <p:extLst>
      <p:ext uri="{BB962C8B-B14F-4D97-AF65-F5344CB8AC3E}">
        <p14:creationId xmlns:p14="http://schemas.microsoft.com/office/powerpoint/2010/main" val="141761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9E41-CAF4-4491-892B-4200FF614939}"/>
              </a:ext>
            </a:extLst>
          </p:cNvPr>
          <p:cNvSpPr>
            <a:spLocks noGrp="1"/>
          </p:cNvSpPr>
          <p:nvPr>
            <p:ph type="title"/>
          </p:nvPr>
        </p:nvSpPr>
        <p:spPr/>
        <p:txBody>
          <a:bodyPr/>
          <a:lstStyle/>
          <a:p>
            <a:r>
              <a:rPr lang="en-GB" dirty="0" err="1"/>
              <a:t>Fea</a:t>
            </a:r>
            <a:r>
              <a:rPr lang="en-GB" dirty="0"/>
              <a:t> solution (shear stresses)</a:t>
            </a:r>
          </a:p>
        </p:txBody>
      </p:sp>
      <p:pic>
        <p:nvPicPr>
          <p:cNvPr id="5" name="Content Placeholder 4">
            <a:extLst>
              <a:ext uri="{FF2B5EF4-FFF2-40B4-BE49-F238E27FC236}">
                <a16:creationId xmlns:a16="http://schemas.microsoft.com/office/drawing/2014/main" id="{0E7BA616-1738-4BB4-BBCC-E1A6B5082863}"/>
              </a:ext>
            </a:extLst>
          </p:cNvPr>
          <p:cNvPicPr>
            <a:picLocks noGrp="1" noChangeAspect="1"/>
          </p:cNvPicPr>
          <p:nvPr>
            <p:ph idx="1"/>
          </p:nvPr>
        </p:nvPicPr>
        <p:blipFill>
          <a:blip r:embed="rId2"/>
          <a:stretch>
            <a:fillRect/>
          </a:stretch>
        </p:blipFill>
        <p:spPr>
          <a:xfrm>
            <a:off x="2006138" y="1860970"/>
            <a:ext cx="7891549" cy="4952791"/>
          </a:xfrm>
          <a:prstGeom prst="rect">
            <a:avLst/>
          </a:prstGeom>
        </p:spPr>
      </p:pic>
      <p:sp>
        <p:nvSpPr>
          <p:cNvPr id="4" name="Slide Number Placeholder 3">
            <a:extLst>
              <a:ext uri="{FF2B5EF4-FFF2-40B4-BE49-F238E27FC236}">
                <a16:creationId xmlns:a16="http://schemas.microsoft.com/office/drawing/2014/main" id="{A7222B7B-0774-4CB9-8E1A-D71717B004DE}"/>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853587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357EB-03B9-4616-A015-A41E932332C3}"/>
              </a:ext>
            </a:extLst>
          </p:cNvPr>
          <p:cNvSpPr>
            <a:spLocks noGrp="1"/>
          </p:cNvSpPr>
          <p:nvPr>
            <p:ph type="title"/>
          </p:nvPr>
        </p:nvSpPr>
        <p:spPr/>
        <p:txBody>
          <a:bodyPr/>
          <a:lstStyle/>
          <a:p>
            <a:r>
              <a:rPr lang="en-GB" dirty="0"/>
              <a:t>Understanding +/- for section forces </a:t>
            </a:r>
          </a:p>
        </p:txBody>
      </p:sp>
      <p:sp>
        <p:nvSpPr>
          <p:cNvPr id="3" name="Content Placeholder 2">
            <a:extLst>
              <a:ext uri="{FF2B5EF4-FFF2-40B4-BE49-F238E27FC236}">
                <a16:creationId xmlns:a16="http://schemas.microsoft.com/office/drawing/2014/main" id="{20A23654-C54A-4ECC-AF12-99CF3F53A8A6}"/>
              </a:ext>
            </a:extLst>
          </p:cNvPr>
          <p:cNvSpPr>
            <a:spLocks noGrp="1"/>
          </p:cNvSpPr>
          <p:nvPr>
            <p:ph idx="1"/>
          </p:nvPr>
        </p:nvSpPr>
        <p:spPr>
          <a:xfrm>
            <a:off x="581194" y="2169412"/>
            <a:ext cx="5581308" cy="4530646"/>
          </a:xfrm>
        </p:spPr>
        <p:txBody>
          <a:bodyPr>
            <a:normAutofit/>
          </a:bodyPr>
          <a:lstStyle/>
          <a:p>
            <a:pPr algn="just"/>
            <a:r>
              <a:rPr lang="en-GB" dirty="0"/>
              <a:t>The local material 1- and 2-directions lie in the plane of the shell. </a:t>
            </a:r>
          </a:p>
          <a:p>
            <a:pPr algn="just"/>
            <a:r>
              <a:rPr lang="en-GB" dirty="0"/>
              <a:t>The default local 1-direction is the projection of the global 1-axis onto the shell surface. </a:t>
            </a:r>
          </a:p>
          <a:p>
            <a:pPr algn="just"/>
            <a:r>
              <a:rPr lang="en-GB" dirty="0"/>
              <a:t>If the global 1-axis is normal to the shell surface, the local 1-direction is the projection of the global 3-axis onto the shell surface. </a:t>
            </a:r>
          </a:p>
          <a:p>
            <a:pPr algn="just"/>
            <a:r>
              <a:rPr lang="en-GB" dirty="0"/>
              <a:t>The local 2-direction is perpendicular to the local 1-direction in the surface of the shell, so that the local 1-direction, local 2-direction, and the positive normal to the surface form a right-handed set </a:t>
            </a:r>
          </a:p>
        </p:txBody>
      </p:sp>
      <p:sp>
        <p:nvSpPr>
          <p:cNvPr id="4" name="Slide Number Placeholder 3">
            <a:extLst>
              <a:ext uri="{FF2B5EF4-FFF2-40B4-BE49-F238E27FC236}">
                <a16:creationId xmlns:a16="http://schemas.microsoft.com/office/drawing/2014/main" id="{D7B3209C-F242-4C01-B7A6-8ACB373E1707}"/>
              </a:ext>
            </a:extLst>
          </p:cNvPr>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5" name="Picture 4">
            <a:extLst>
              <a:ext uri="{FF2B5EF4-FFF2-40B4-BE49-F238E27FC236}">
                <a16:creationId xmlns:a16="http://schemas.microsoft.com/office/drawing/2014/main" id="{AC41198C-1592-4427-9F11-F44C4D3B7444}"/>
              </a:ext>
            </a:extLst>
          </p:cNvPr>
          <p:cNvPicPr>
            <a:picLocks noChangeAspect="1"/>
          </p:cNvPicPr>
          <p:nvPr/>
        </p:nvPicPr>
        <p:blipFill rotWithShape="1">
          <a:blip r:embed="rId2"/>
          <a:srcRect t="8917"/>
          <a:stretch/>
        </p:blipFill>
        <p:spPr>
          <a:xfrm>
            <a:off x="6212378" y="2078181"/>
            <a:ext cx="5630834" cy="2028403"/>
          </a:xfrm>
          <a:prstGeom prst="rect">
            <a:avLst/>
          </a:prstGeom>
        </p:spPr>
      </p:pic>
    </p:spTree>
    <p:extLst>
      <p:ext uri="{BB962C8B-B14F-4D97-AF65-F5344CB8AC3E}">
        <p14:creationId xmlns:p14="http://schemas.microsoft.com/office/powerpoint/2010/main" val="3042196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a:t>
            </a:r>
          </a:p>
        </p:txBody>
      </p:sp>
      <p:sp>
        <p:nvSpPr>
          <p:cNvPr id="3" name="Content Placeholder 2"/>
          <p:cNvSpPr>
            <a:spLocks noGrp="1"/>
          </p:cNvSpPr>
          <p:nvPr>
            <p:ph idx="1"/>
          </p:nvPr>
        </p:nvSpPr>
        <p:spPr/>
        <p:txBody>
          <a:bodyPr/>
          <a:lstStyle/>
          <a:p>
            <a:r>
              <a:rPr lang="en-GB" dirty="0"/>
              <a:t>The thin-wall cross section represents a highly idealised airfoil structure for which the curved portion is the leading edge, the thicker vertical web is the spar, and the trailing straight segments form the aft portion of the airfoil. Calculate shear flow distribution as the result of torque.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39</a:t>
            </a:fld>
            <a:endParaRPr lang="en-US" dirty="0"/>
          </a:p>
        </p:txBody>
      </p:sp>
      <p:pic>
        <p:nvPicPr>
          <p:cNvPr id="5" name="Picture 4"/>
          <p:cNvPicPr>
            <a:picLocks noChangeAspect="1"/>
          </p:cNvPicPr>
          <p:nvPr/>
        </p:nvPicPr>
        <p:blipFill>
          <a:blip r:embed="rId2"/>
          <a:stretch>
            <a:fillRect/>
          </a:stretch>
        </p:blipFill>
        <p:spPr>
          <a:xfrm>
            <a:off x="4054207" y="3515298"/>
            <a:ext cx="3655929" cy="2440839"/>
          </a:xfrm>
          <a:prstGeom prst="rect">
            <a:avLst/>
          </a:prstGeom>
        </p:spPr>
      </p:pic>
    </p:spTree>
    <p:extLst>
      <p:ext uri="{BB962C8B-B14F-4D97-AF65-F5344CB8AC3E}">
        <p14:creationId xmlns:p14="http://schemas.microsoft.com/office/powerpoint/2010/main" val="1929508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588244" y="1930005"/>
            <a:ext cx="4511998" cy="2781834"/>
          </a:xfrm>
          <a:prstGeom prst="rect">
            <a:avLst/>
          </a:prstGeom>
        </p:spPr>
      </p:pic>
      <p:sp>
        <p:nvSpPr>
          <p:cNvPr id="31" name="Rectangular Callout 30"/>
          <p:cNvSpPr/>
          <p:nvPr/>
        </p:nvSpPr>
        <p:spPr>
          <a:xfrm>
            <a:off x="440516" y="1816488"/>
            <a:ext cx="7302197" cy="5023927"/>
          </a:xfrm>
          <a:prstGeom prst="wedgeRectCallout">
            <a:avLst>
              <a:gd name="adj1" fmla="val 80422"/>
              <a:gd name="adj2" fmla="val 1151"/>
            </a:avLst>
          </a:prstGeom>
          <a:solidFill>
            <a:schemeClr val="bg1">
              <a:lumMod val="65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How loads are carried in the wing box</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6" name="Picture 5"/>
          <p:cNvPicPr>
            <a:picLocks noChangeAspect="1" noChangeArrowheads="1"/>
          </p:cNvPicPr>
          <p:nvPr/>
        </p:nvPicPr>
        <p:blipFill>
          <a:blip r:embed="rId3" cstate="print"/>
          <a:srcRect t="7318" b="25274"/>
          <a:stretch>
            <a:fillRect/>
          </a:stretch>
        </p:blipFill>
        <p:spPr bwMode="auto">
          <a:xfrm>
            <a:off x="545977" y="3986326"/>
            <a:ext cx="3540046" cy="1789723"/>
          </a:xfrm>
          <a:prstGeom prst="rect">
            <a:avLst/>
          </a:prstGeom>
          <a:noFill/>
          <a:ln w="9525">
            <a:noFill/>
            <a:miter lim="800000"/>
            <a:headEnd/>
            <a:tailEnd/>
          </a:ln>
          <a:effectLst/>
        </p:spPr>
      </p:pic>
      <p:pic>
        <p:nvPicPr>
          <p:cNvPr id="7" name="Picture 4"/>
          <p:cNvPicPr>
            <a:picLocks noChangeAspect="1" noChangeArrowheads="1"/>
          </p:cNvPicPr>
          <p:nvPr/>
        </p:nvPicPr>
        <p:blipFill>
          <a:blip r:embed="rId4" cstate="print"/>
          <a:srcRect l="3911" t="14997" r="928" b="22733"/>
          <a:stretch>
            <a:fillRect/>
          </a:stretch>
        </p:blipFill>
        <p:spPr bwMode="auto">
          <a:xfrm>
            <a:off x="544877" y="1875683"/>
            <a:ext cx="3485661" cy="1710677"/>
          </a:xfrm>
          <a:prstGeom prst="rect">
            <a:avLst/>
          </a:prstGeom>
          <a:noFill/>
          <a:ln w="9525">
            <a:noFill/>
            <a:miter lim="800000"/>
            <a:headEnd/>
            <a:tailEnd/>
          </a:ln>
          <a:effectLst/>
        </p:spPr>
      </p:pic>
      <p:pic>
        <p:nvPicPr>
          <p:cNvPr id="8" name="Picture 3"/>
          <p:cNvPicPr>
            <a:picLocks noChangeAspect="1" noChangeArrowheads="1"/>
          </p:cNvPicPr>
          <p:nvPr/>
        </p:nvPicPr>
        <p:blipFill>
          <a:blip r:embed="rId5" cstate="print"/>
          <a:srcRect l="9563" r="7325" b="11784"/>
          <a:stretch>
            <a:fillRect/>
          </a:stretch>
        </p:blipFill>
        <p:spPr bwMode="auto">
          <a:xfrm>
            <a:off x="4136847" y="1872931"/>
            <a:ext cx="3454400" cy="2749917"/>
          </a:xfrm>
          <a:prstGeom prst="rect">
            <a:avLst/>
          </a:prstGeom>
          <a:noFill/>
          <a:ln w="9525">
            <a:noFill/>
            <a:miter lim="800000"/>
            <a:headEnd/>
            <a:tailEnd/>
          </a:ln>
          <a:effectLst/>
        </p:spPr>
      </p:pic>
      <p:sp>
        <p:nvSpPr>
          <p:cNvPr id="9" name="Curved Up Arrow 8"/>
          <p:cNvSpPr/>
          <p:nvPr/>
        </p:nvSpPr>
        <p:spPr>
          <a:xfrm rot="16200000">
            <a:off x="3004440" y="2297135"/>
            <a:ext cx="1285647" cy="360155"/>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Curved Down Arrow 9"/>
          <p:cNvSpPr/>
          <p:nvPr/>
        </p:nvSpPr>
        <p:spPr>
          <a:xfrm rot="4804467">
            <a:off x="3293419" y="4854700"/>
            <a:ext cx="1075653" cy="343362"/>
          </a:xfrm>
          <a:prstGeom prst="curvedDownArrow">
            <a:avLst>
              <a:gd name="adj1" fmla="val 25000"/>
              <a:gd name="adj2" fmla="val 50000"/>
              <a:gd name="adj3" fmla="val 1363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urved Down Arrow 10"/>
          <p:cNvSpPr/>
          <p:nvPr/>
        </p:nvSpPr>
        <p:spPr>
          <a:xfrm rot="15228544">
            <a:off x="255925" y="4719625"/>
            <a:ext cx="970920" cy="344678"/>
          </a:xfrm>
          <a:prstGeom prst="curvedDownArrow">
            <a:avLst>
              <a:gd name="adj1" fmla="val 25000"/>
              <a:gd name="adj2" fmla="val 50000"/>
              <a:gd name="adj3" fmla="val 1363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urved Up Arrow 11"/>
          <p:cNvSpPr/>
          <p:nvPr/>
        </p:nvSpPr>
        <p:spPr>
          <a:xfrm rot="5400000">
            <a:off x="301527" y="2418042"/>
            <a:ext cx="1338751" cy="391292"/>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Box 12"/>
          <p:cNvSpPr txBox="1"/>
          <p:nvPr/>
        </p:nvSpPr>
        <p:spPr>
          <a:xfrm>
            <a:off x="541969" y="5285191"/>
            <a:ext cx="672576" cy="369332"/>
          </a:xfrm>
          <a:prstGeom prst="rect">
            <a:avLst/>
          </a:prstGeom>
          <a:noFill/>
        </p:spPr>
        <p:txBody>
          <a:bodyPr wrap="square" rtlCol="0">
            <a:spAutoFit/>
          </a:bodyPr>
          <a:lstStyle/>
          <a:p>
            <a:r>
              <a:rPr lang="en-GB" dirty="0">
                <a:solidFill>
                  <a:srgbClr val="FF0000"/>
                </a:solidFill>
              </a:rPr>
              <a:t>Roll</a:t>
            </a:r>
          </a:p>
        </p:txBody>
      </p:sp>
      <p:sp>
        <p:nvSpPr>
          <p:cNvPr id="14" name="TextBox 13"/>
          <p:cNvSpPr txBox="1"/>
          <p:nvPr/>
        </p:nvSpPr>
        <p:spPr>
          <a:xfrm>
            <a:off x="6802595" y="2240790"/>
            <a:ext cx="672576" cy="369332"/>
          </a:xfrm>
          <a:prstGeom prst="rect">
            <a:avLst/>
          </a:prstGeom>
          <a:noFill/>
        </p:spPr>
        <p:txBody>
          <a:bodyPr wrap="square" rtlCol="0">
            <a:spAutoFit/>
          </a:bodyPr>
          <a:lstStyle/>
          <a:p>
            <a:r>
              <a:rPr lang="en-GB" dirty="0">
                <a:solidFill>
                  <a:srgbClr val="00B050"/>
                </a:solidFill>
              </a:rPr>
              <a:t>Yaw</a:t>
            </a:r>
          </a:p>
        </p:txBody>
      </p:sp>
      <p:sp>
        <p:nvSpPr>
          <p:cNvPr id="15" name="TextBox 14"/>
          <p:cNvSpPr txBox="1"/>
          <p:nvPr/>
        </p:nvSpPr>
        <p:spPr>
          <a:xfrm>
            <a:off x="3285233" y="3229448"/>
            <a:ext cx="1017679" cy="369332"/>
          </a:xfrm>
          <a:prstGeom prst="rect">
            <a:avLst/>
          </a:prstGeom>
          <a:noFill/>
        </p:spPr>
        <p:txBody>
          <a:bodyPr wrap="square" rtlCol="0">
            <a:spAutoFit/>
          </a:bodyPr>
          <a:lstStyle/>
          <a:p>
            <a:r>
              <a:rPr lang="en-GB" dirty="0">
                <a:solidFill>
                  <a:srgbClr val="FFFF00"/>
                </a:solidFill>
              </a:rPr>
              <a:t>Pitch</a:t>
            </a:r>
          </a:p>
        </p:txBody>
      </p:sp>
      <p:sp>
        <p:nvSpPr>
          <p:cNvPr id="16" name="Down Arrow 15"/>
          <p:cNvSpPr/>
          <p:nvPr/>
        </p:nvSpPr>
        <p:spPr>
          <a:xfrm rot="10800000">
            <a:off x="1635841" y="4091119"/>
            <a:ext cx="169847" cy="902369"/>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rot="10800000">
            <a:off x="3378144" y="4152903"/>
            <a:ext cx="169847" cy="902369"/>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238067" y="4309007"/>
            <a:ext cx="672576" cy="369332"/>
          </a:xfrm>
          <a:prstGeom prst="rect">
            <a:avLst/>
          </a:prstGeom>
          <a:noFill/>
        </p:spPr>
        <p:txBody>
          <a:bodyPr wrap="square" rtlCol="0">
            <a:spAutoFit/>
          </a:bodyPr>
          <a:lstStyle/>
          <a:p>
            <a:r>
              <a:rPr lang="en-GB" dirty="0">
                <a:solidFill>
                  <a:schemeClr val="accent6">
                    <a:lumMod val="60000"/>
                    <a:lumOff val="40000"/>
                  </a:schemeClr>
                </a:solidFill>
              </a:rPr>
              <a:t>Lift</a:t>
            </a:r>
          </a:p>
        </p:txBody>
      </p:sp>
      <p:sp>
        <p:nvSpPr>
          <p:cNvPr id="19" name="Trapezoid 18"/>
          <p:cNvSpPr/>
          <p:nvPr/>
        </p:nvSpPr>
        <p:spPr>
          <a:xfrm rot="17450010">
            <a:off x="898269" y="2600528"/>
            <a:ext cx="114597" cy="418199"/>
          </a:xfrm>
          <a:prstGeom prst="trapezoid">
            <a:avLst/>
          </a:prstGeom>
          <a:solidFill>
            <a:srgbClr val="FFFF00">
              <a:alpha val="31000"/>
            </a:srgbClr>
          </a:solidFill>
          <a:ln>
            <a:solidFill>
              <a:srgbClr val="FFFF00">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Box 12"/>
          <p:cNvSpPr txBox="1">
            <a:spLocks noChangeArrowheads="1"/>
          </p:cNvSpPr>
          <p:nvPr/>
        </p:nvSpPr>
        <p:spPr bwMode="auto">
          <a:xfrm>
            <a:off x="525635" y="3596561"/>
            <a:ext cx="3496031" cy="369332"/>
          </a:xfrm>
          <a:prstGeom prst="rect">
            <a:avLst/>
          </a:prstGeom>
          <a:noFill/>
          <a:ln w="9525" algn="ctr">
            <a:noFill/>
            <a:miter lim="800000"/>
            <a:headEnd/>
            <a:tailEnd/>
          </a:ln>
        </p:spPr>
        <p:txBody>
          <a:bodyPr wrap="square" tIns="0" bIns="0">
            <a:spAutoFit/>
          </a:bodyPr>
          <a:lstStyle/>
          <a:p>
            <a:pPr eaLnBrk="1" hangingPunct="1">
              <a:spcBef>
                <a:spcPct val="50000"/>
              </a:spcBef>
              <a:buClr>
                <a:schemeClr val="tx2"/>
              </a:buClr>
              <a:buSzPct val="80000"/>
              <a:buFont typeface="Wingdings" pitchFamily="2" charset="2"/>
              <a:buNone/>
            </a:pPr>
            <a:r>
              <a:rPr lang="en-GB" sz="1200" dirty="0">
                <a:solidFill>
                  <a:schemeClr val="accent1">
                    <a:lumMod val="50000"/>
                  </a:schemeClr>
                </a:solidFill>
                <a:latin typeface="Arial" panose="020B0604020202020204" pitchFamily="34" charset="0"/>
                <a:cs typeface="Arial" panose="020B0604020202020204" pitchFamily="34" charset="0"/>
              </a:rPr>
              <a:t>Pitch affected by elevators on the Horizontal Stabilizer</a:t>
            </a:r>
          </a:p>
        </p:txBody>
      </p:sp>
      <p:sp>
        <p:nvSpPr>
          <p:cNvPr id="21" name="Text Box 12"/>
          <p:cNvSpPr txBox="1">
            <a:spLocks noChangeArrowheads="1"/>
          </p:cNvSpPr>
          <p:nvPr/>
        </p:nvSpPr>
        <p:spPr bwMode="auto">
          <a:xfrm>
            <a:off x="537992" y="6115146"/>
            <a:ext cx="3496031" cy="738664"/>
          </a:xfrm>
          <a:prstGeom prst="rect">
            <a:avLst/>
          </a:prstGeom>
          <a:noFill/>
          <a:ln w="9525" algn="ctr">
            <a:noFill/>
            <a:miter lim="800000"/>
            <a:headEnd/>
            <a:tailEnd/>
          </a:ln>
        </p:spPr>
        <p:txBody>
          <a:bodyPr wrap="square" tIns="0" bIns="0">
            <a:spAutoFit/>
          </a:bodyPr>
          <a:lstStyle/>
          <a:p>
            <a:pPr eaLnBrk="1" hangingPunct="1">
              <a:spcBef>
                <a:spcPct val="50000"/>
              </a:spcBef>
              <a:buClr>
                <a:schemeClr val="tx2"/>
              </a:buClr>
              <a:buSzPct val="80000"/>
              <a:buFont typeface="Wingdings" pitchFamily="2" charset="2"/>
              <a:buNone/>
            </a:pPr>
            <a:r>
              <a:rPr lang="en-GB" sz="1200" dirty="0">
                <a:solidFill>
                  <a:schemeClr val="accent1">
                    <a:lumMod val="50000"/>
                  </a:schemeClr>
                </a:solidFill>
                <a:latin typeface="Arial" panose="020B0604020202020204" pitchFamily="34" charset="0"/>
                <a:cs typeface="Arial" panose="020B0604020202020204" pitchFamily="34" charset="0"/>
              </a:rPr>
              <a:t>Lift produced by aerodynamic shape of wing &amp; can be increased by deployment of flaps and slats at low speeds, or by an increase of pitch and/or speed. </a:t>
            </a:r>
          </a:p>
        </p:txBody>
      </p:sp>
      <p:sp>
        <p:nvSpPr>
          <p:cNvPr id="22" name="Trapezoid 21"/>
          <p:cNvSpPr/>
          <p:nvPr/>
        </p:nvSpPr>
        <p:spPr>
          <a:xfrm rot="18187892">
            <a:off x="4383531" y="2912828"/>
            <a:ext cx="132822" cy="576666"/>
          </a:xfrm>
          <a:prstGeom prst="trapezoid">
            <a:avLst/>
          </a:prstGeom>
          <a:solidFill>
            <a:srgbClr val="00B050">
              <a:alpha val="31000"/>
            </a:srgbClr>
          </a:solidFill>
          <a:ln>
            <a:solidFill>
              <a:srgbClr val="00B050">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rapezoid 22"/>
          <p:cNvSpPr/>
          <p:nvPr/>
        </p:nvSpPr>
        <p:spPr>
          <a:xfrm rot="16755176">
            <a:off x="941458" y="4763902"/>
            <a:ext cx="88686" cy="457261"/>
          </a:xfrm>
          <a:prstGeom prst="trapezoid">
            <a:avLst>
              <a:gd name="adj" fmla="val 11272"/>
            </a:avLst>
          </a:prstGeom>
          <a:solidFill>
            <a:srgbClr val="FF0000">
              <a:alpha val="31000"/>
            </a:srgbClr>
          </a:solidFill>
          <a:ln>
            <a:solidFill>
              <a:srgbClr val="FF0000">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rapezoid 23"/>
          <p:cNvSpPr/>
          <p:nvPr/>
        </p:nvSpPr>
        <p:spPr>
          <a:xfrm rot="16755176">
            <a:off x="1533891" y="4754404"/>
            <a:ext cx="71688" cy="666762"/>
          </a:xfrm>
          <a:prstGeom prst="trapezoid">
            <a:avLst>
              <a:gd name="adj" fmla="val 11272"/>
            </a:avLst>
          </a:prstGeom>
          <a:solidFill>
            <a:schemeClr val="accent6">
              <a:lumMod val="60000"/>
              <a:lumOff val="40000"/>
              <a:alpha val="31000"/>
            </a:schemeClr>
          </a:solidFill>
          <a:ln>
            <a:solidFill>
              <a:schemeClr val="accent6">
                <a:lumMod val="60000"/>
                <a:lumOff val="4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rapezoid 24"/>
          <p:cNvSpPr/>
          <p:nvPr/>
        </p:nvSpPr>
        <p:spPr>
          <a:xfrm rot="16755176">
            <a:off x="1314997" y="4379630"/>
            <a:ext cx="109940" cy="1132104"/>
          </a:xfrm>
          <a:prstGeom prst="trapezoid">
            <a:avLst>
              <a:gd name="adj" fmla="val 11272"/>
            </a:avLst>
          </a:prstGeom>
          <a:solidFill>
            <a:schemeClr val="accent6">
              <a:lumMod val="60000"/>
              <a:lumOff val="40000"/>
              <a:alpha val="31000"/>
            </a:schemeClr>
          </a:solidFill>
          <a:ln>
            <a:solidFill>
              <a:schemeClr val="accent6">
                <a:lumMod val="60000"/>
                <a:lumOff val="4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Box 12"/>
          <p:cNvSpPr txBox="1">
            <a:spLocks noChangeArrowheads="1"/>
          </p:cNvSpPr>
          <p:nvPr/>
        </p:nvSpPr>
        <p:spPr bwMode="auto">
          <a:xfrm>
            <a:off x="542111" y="5839179"/>
            <a:ext cx="3496031" cy="184666"/>
          </a:xfrm>
          <a:prstGeom prst="rect">
            <a:avLst/>
          </a:prstGeom>
          <a:noFill/>
          <a:ln w="9525" algn="ctr">
            <a:noFill/>
            <a:miter lim="800000"/>
            <a:headEnd/>
            <a:tailEnd/>
          </a:ln>
        </p:spPr>
        <p:txBody>
          <a:bodyPr wrap="square" tIns="0" bIns="0">
            <a:spAutoFit/>
          </a:bodyPr>
          <a:lstStyle/>
          <a:p>
            <a:pPr eaLnBrk="1" hangingPunct="1">
              <a:spcBef>
                <a:spcPct val="50000"/>
              </a:spcBef>
              <a:buClr>
                <a:schemeClr val="tx2"/>
              </a:buClr>
              <a:buSzPct val="80000"/>
              <a:buFont typeface="Wingdings" pitchFamily="2" charset="2"/>
              <a:buNone/>
            </a:pPr>
            <a:r>
              <a:rPr lang="en-GB" sz="1200" dirty="0">
                <a:solidFill>
                  <a:schemeClr val="accent1">
                    <a:lumMod val="50000"/>
                  </a:schemeClr>
                </a:solidFill>
                <a:latin typeface="Arial" panose="020B0604020202020204" pitchFamily="34" charset="0"/>
                <a:cs typeface="Arial" panose="020B0604020202020204" pitchFamily="34" charset="0"/>
              </a:rPr>
              <a:t>Roll produced by Ailerons</a:t>
            </a:r>
          </a:p>
        </p:txBody>
      </p:sp>
      <p:sp>
        <p:nvSpPr>
          <p:cNvPr id="27" name="Text Box 12"/>
          <p:cNvSpPr txBox="1">
            <a:spLocks noChangeArrowheads="1"/>
          </p:cNvSpPr>
          <p:nvPr/>
        </p:nvSpPr>
        <p:spPr bwMode="auto">
          <a:xfrm>
            <a:off x="4130384" y="4623163"/>
            <a:ext cx="3496031" cy="369332"/>
          </a:xfrm>
          <a:prstGeom prst="rect">
            <a:avLst/>
          </a:prstGeom>
          <a:noFill/>
          <a:ln w="9525" algn="ctr">
            <a:noFill/>
            <a:miter lim="800000"/>
            <a:headEnd/>
            <a:tailEnd/>
          </a:ln>
        </p:spPr>
        <p:txBody>
          <a:bodyPr wrap="square" tIns="0" bIns="0">
            <a:spAutoFit/>
          </a:bodyPr>
          <a:lstStyle/>
          <a:p>
            <a:pPr>
              <a:spcBef>
                <a:spcPct val="50000"/>
              </a:spcBef>
              <a:buClr>
                <a:schemeClr val="tx2"/>
              </a:buClr>
              <a:buSzPct val="80000"/>
            </a:pPr>
            <a:r>
              <a:rPr lang="en-GB" sz="1200" dirty="0">
                <a:solidFill>
                  <a:schemeClr val="accent1">
                    <a:lumMod val="50000"/>
                  </a:schemeClr>
                </a:solidFill>
                <a:latin typeface="Arial" panose="020B0604020202020204" pitchFamily="34" charset="0"/>
                <a:cs typeface="Arial" panose="020B0604020202020204" pitchFamily="34" charset="0"/>
              </a:rPr>
              <a:t>Yaw input from Rudder on the Vertical Stabilizer  and by differential thrust from the engines</a:t>
            </a:r>
          </a:p>
        </p:txBody>
      </p:sp>
      <p:sp>
        <p:nvSpPr>
          <p:cNvPr id="28" name="Curved Up Arrow 27"/>
          <p:cNvSpPr/>
          <p:nvPr/>
        </p:nvSpPr>
        <p:spPr>
          <a:xfrm rot="16200000">
            <a:off x="6790422" y="2985988"/>
            <a:ext cx="1285647" cy="360155"/>
          </a:xfrm>
          <a:prstGeom prst="curved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Curved Up Arrow 28"/>
          <p:cNvSpPr/>
          <p:nvPr/>
        </p:nvSpPr>
        <p:spPr>
          <a:xfrm rot="5400000">
            <a:off x="3659141" y="3065707"/>
            <a:ext cx="1338751" cy="391292"/>
          </a:xfrm>
          <a:prstGeom prst="curved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Rectangle 31"/>
          <p:cNvSpPr/>
          <p:nvPr/>
        </p:nvSpPr>
        <p:spPr>
          <a:xfrm>
            <a:off x="4577165" y="5710211"/>
            <a:ext cx="2674405" cy="765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Digital mock up of A320 NEO with </a:t>
            </a:r>
            <a:r>
              <a:rPr lang="en-GB" dirty="0" err="1">
                <a:latin typeface="Arial" panose="020B0604020202020204" pitchFamily="34" charset="0"/>
                <a:cs typeface="Arial" panose="020B0604020202020204" pitchFamily="34" charset="0"/>
              </a:rPr>
              <a:t>sharklet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095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20" grpId="0"/>
      <p:bldP spid="21" grpId="0"/>
      <p:bldP spid="26"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35975" y="1865514"/>
            <a:ext cx="4543347" cy="4867795"/>
          </a:xfrm>
          <a:prstGeom prst="rect">
            <a:avLst/>
          </a:prstGeom>
          <a:solidFill>
            <a:schemeClr val="bg1">
              <a:lumMod val="50000"/>
              <a:alpha val="3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GB" dirty="0"/>
              <a:t>solution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40</a:t>
            </a:fld>
            <a:endParaRPr lang="en-US" dirty="0"/>
          </a:p>
        </p:txBody>
      </p:sp>
      <p:pic>
        <p:nvPicPr>
          <p:cNvPr id="5" name="Picture 4"/>
          <p:cNvPicPr>
            <a:picLocks noChangeAspect="1"/>
          </p:cNvPicPr>
          <p:nvPr/>
        </p:nvPicPr>
        <p:blipFill rotWithShape="1">
          <a:blip r:embed="rId3"/>
          <a:srcRect l="2537" t="6395" r="6065" b="7685"/>
          <a:stretch/>
        </p:blipFill>
        <p:spPr>
          <a:xfrm>
            <a:off x="6212822" y="2244380"/>
            <a:ext cx="5423971" cy="3404212"/>
          </a:xfrm>
          <a:prstGeom prst="rect">
            <a:avLst/>
          </a:prstGeom>
        </p:spPr>
      </p:pic>
      <p:sp>
        <p:nvSpPr>
          <p:cNvPr id="6" name="Freeform 5"/>
          <p:cNvSpPr/>
          <p:nvPr/>
        </p:nvSpPr>
        <p:spPr>
          <a:xfrm>
            <a:off x="6653770" y="4100867"/>
            <a:ext cx="810987" cy="844602"/>
          </a:xfrm>
          <a:custGeom>
            <a:avLst/>
            <a:gdLst>
              <a:gd name="connsiteX0" fmla="*/ 0 w 1106295"/>
              <a:gd name="connsiteY0" fmla="*/ 533564 h 1049549"/>
              <a:gd name="connsiteX1" fmla="*/ 330200 w 1106295"/>
              <a:gd name="connsiteY1" fmla="*/ 990764 h 1049549"/>
              <a:gd name="connsiteX2" fmla="*/ 825500 w 1106295"/>
              <a:gd name="connsiteY2" fmla="*/ 1003464 h 1049549"/>
              <a:gd name="connsiteX3" fmla="*/ 1079500 w 1106295"/>
              <a:gd name="connsiteY3" fmla="*/ 622464 h 1049549"/>
              <a:gd name="connsiteX4" fmla="*/ 1041400 w 1106295"/>
              <a:gd name="connsiteY4" fmla="*/ 177964 h 1049549"/>
              <a:gd name="connsiteX5" fmla="*/ 571500 w 1106295"/>
              <a:gd name="connsiteY5" fmla="*/ 164 h 1049549"/>
              <a:gd name="connsiteX6" fmla="*/ 292100 w 1106295"/>
              <a:gd name="connsiteY6" fmla="*/ 152564 h 104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295" h="1049549">
                <a:moveTo>
                  <a:pt x="0" y="533564"/>
                </a:moveTo>
                <a:cubicBezTo>
                  <a:pt x="96308" y="723005"/>
                  <a:pt x="192617" y="912447"/>
                  <a:pt x="330200" y="990764"/>
                </a:cubicBezTo>
                <a:cubicBezTo>
                  <a:pt x="467783" y="1069081"/>
                  <a:pt x="700617" y="1064847"/>
                  <a:pt x="825500" y="1003464"/>
                </a:cubicBezTo>
                <a:cubicBezTo>
                  <a:pt x="950383" y="942081"/>
                  <a:pt x="1043517" y="760047"/>
                  <a:pt x="1079500" y="622464"/>
                </a:cubicBezTo>
                <a:cubicBezTo>
                  <a:pt x="1115483" y="484881"/>
                  <a:pt x="1126067" y="281681"/>
                  <a:pt x="1041400" y="177964"/>
                </a:cubicBezTo>
                <a:cubicBezTo>
                  <a:pt x="956733" y="74247"/>
                  <a:pt x="696383" y="4397"/>
                  <a:pt x="571500" y="164"/>
                </a:cubicBezTo>
                <a:cubicBezTo>
                  <a:pt x="446617" y="-4069"/>
                  <a:pt x="369358" y="74247"/>
                  <a:pt x="292100" y="152564"/>
                </a:cubicBezTo>
              </a:path>
            </a:pathLst>
          </a:custGeom>
          <a:noFill/>
          <a:ln>
            <a:solidFill>
              <a:srgbClr val="FF0000"/>
            </a:solidFill>
            <a:headEnd type="none" w="lg" len="lg"/>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Object 6"/>
          <p:cNvGraphicFramePr>
            <a:graphicFrameLocks noChangeAspect="1"/>
          </p:cNvGraphicFramePr>
          <p:nvPr>
            <p:extLst>
              <p:ext uri="{D42A27DB-BD31-4B8C-83A1-F6EECF244321}">
                <p14:modId xmlns:p14="http://schemas.microsoft.com/office/powerpoint/2010/main" val="1006579806"/>
              </p:ext>
            </p:extLst>
          </p:nvPr>
        </p:nvGraphicFramePr>
        <p:xfrm>
          <a:off x="6876647" y="4263582"/>
          <a:ext cx="336550" cy="491881"/>
        </p:xfrm>
        <a:graphic>
          <a:graphicData uri="http://schemas.openxmlformats.org/presentationml/2006/ole">
            <mc:AlternateContent xmlns:mc="http://schemas.openxmlformats.org/markup-compatibility/2006">
              <mc:Choice xmlns:v="urn:schemas-microsoft-com:vml" Requires="v">
                <p:oleObj spid="_x0000_s15786" name="Equation" r:id="rId4" imgW="164880" imgH="241200" progId="Equation.3">
                  <p:embed/>
                </p:oleObj>
              </mc:Choice>
              <mc:Fallback>
                <p:oleObj name="Equation" r:id="rId4" imgW="164880" imgH="241200" progId="Equation.3">
                  <p:embed/>
                  <p:pic>
                    <p:nvPicPr>
                      <p:cNvPr id="11" name="Object 10"/>
                      <p:cNvPicPr/>
                      <p:nvPr/>
                    </p:nvPicPr>
                    <p:blipFill>
                      <a:blip r:embed="rId5"/>
                      <a:stretch>
                        <a:fillRect/>
                      </a:stretch>
                    </p:blipFill>
                    <p:spPr>
                      <a:xfrm>
                        <a:off x="6876647" y="4263582"/>
                        <a:ext cx="336550" cy="491881"/>
                      </a:xfrm>
                      <a:prstGeom prst="rect">
                        <a:avLst/>
                      </a:prstGeom>
                      <a:solidFill>
                        <a:srgbClr val="C00000"/>
                      </a:solidFill>
                    </p:spPr>
                  </p:pic>
                </p:oleObj>
              </mc:Fallback>
            </mc:AlternateContent>
          </a:graphicData>
        </a:graphic>
      </p:graphicFrame>
      <p:sp>
        <p:nvSpPr>
          <p:cNvPr id="8" name="Freeform 7"/>
          <p:cNvSpPr/>
          <p:nvPr/>
        </p:nvSpPr>
        <p:spPr>
          <a:xfrm>
            <a:off x="8785059" y="4098169"/>
            <a:ext cx="688462" cy="735573"/>
          </a:xfrm>
          <a:custGeom>
            <a:avLst/>
            <a:gdLst>
              <a:gd name="connsiteX0" fmla="*/ 0 w 1106295"/>
              <a:gd name="connsiteY0" fmla="*/ 533564 h 1049549"/>
              <a:gd name="connsiteX1" fmla="*/ 330200 w 1106295"/>
              <a:gd name="connsiteY1" fmla="*/ 990764 h 1049549"/>
              <a:gd name="connsiteX2" fmla="*/ 825500 w 1106295"/>
              <a:gd name="connsiteY2" fmla="*/ 1003464 h 1049549"/>
              <a:gd name="connsiteX3" fmla="*/ 1079500 w 1106295"/>
              <a:gd name="connsiteY3" fmla="*/ 622464 h 1049549"/>
              <a:gd name="connsiteX4" fmla="*/ 1041400 w 1106295"/>
              <a:gd name="connsiteY4" fmla="*/ 177964 h 1049549"/>
              <a:gd name="connsiteX5" fmla="*/ 571500 w 1106295"/>
              <a:gd name="connsiteY5" fmla="*/ 164 h 1049549"/>
              <a:gd name="connsiteX6" fmla="*/ 292100 w 1106295"/>
              <a:gd name="connsiteY6" fmla="*/ 152564 h 104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295" h="1049549">
                <a:moveTo>
                  <a:pt x="0" y="533564"/>
                </a:moveTo>
                <a:cubicBezTo>
                  <a:pt x="96308" y="723005"/>
                  <a:pt x="192617" y="912447"/>
                  <a:pt x="330200" y="990764"/>
                </a:cubicBezTo>
                <a:cubicBezTo>
                  <a:pt x="467783" y="1069081"/>
                  <a:pt x="700617" y="1064847"/>
                  <a:pt x="825500" y="1003464"/>
                </a:cubicBezTo>
                <a:cubicBezTo>
                  <a:pt x="950383" y="942081"/>
                  <a:pt x="1043517" y="760047"/>
                  <a:pt x="1079500" y="622464"/>
                </a:cubicBezTo>
                <a:cubicBezTo>
                  <a:pt x="1115483" y="484881"/>
                  <a:pt x="1126067" y="281681"/>
                  <a:pt x="1041400" y="177964"/>
                </a:cubicBezTo>
                <a:cubicBezTo>
                  <a:pt x="956733" y="74247"/>
                  <a:pt x="696383" y="4397"/>
                  <a:pt x="571500" y="164"/>
                </a:cubicBezTo>
                <a:cubicBezTo>
                  <a:pt x="446617" y="-4069"/>
                  <a:pt x="369358" y="74247"/>
                  <a:pt x="292100" y="152564"/>
                </a:cubicBezTo>
              </a:path>
            </a:pathLst>
          </a:custGeom>
          <a:noFill/>
          <a:ln>
            <a:solidFill>
              <a:srgbClr val="FF0000"/>
            </a:solidFill>
            <a:headEnd type="none" w="lg" len="lg"/>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Object 8"/>
          <p:cNvGraphicFramePr>
            <a:graphicFrameLocks noChangeAspect="1"/>
          </p:cNvGraphicFramePr>
          <p:nvPr>
            <p:extLst>
              <p:ext uri="{D42A27DB-BD31-4B8C-83A1-F6EECF244321}">
                <p14:modId xmlns:p14="http://schemas.microsoft.com/office/powerpoint/2010/main" val="3869559466"/>
              </p:ext>
            </p:extLst>
          </p:nvPr>
        </p:nvGraphicFramePr>
        <p:xfrm>
          <a:off x="8983663" y="4237038"/>
          <a:ext cx="361950" cy="492125"/>
        </p:xfrm>
        <a:graphic>
          <a:graphicData uri="http://schemas.openxmlformats.org/presentationml/2006/ole">
            <mc:AlternateContent xmlns:mc="http://schemas.openxmlformats.org/markup-compatibility/2006">
              <mc:Choice xmlns:v="urn:schemas-microsoft-com:vml" Requires="v">
                <p:oleObj spid="_x0000_s15787" name="Equation" r:id="rId6" imgW="177480" imgH="241200" progId="Equation.3">
                  <p:embed/>
                </p:oleObj>
              </mc:Choice>
              <mc:Fallback>
                <p:oleObj name="Equation" r:id="rId6" imgW="177480" imgH="241200" progId="Equation.3">
                  <p:embed/>
                  <p:pic>
                    <p:nvPicPr>
                      <p:cNvPr id="7" name="Object 6"/>
                      <p:cNvPicPr/>
                      <p:nvPr/>
                    </p:nvPicPr>
                    <p:blipFill>
                      <a:blip r:embed="rId7"/>
                      <a:stretch>
                        <a:fillRect/>
                      </a:stretch>
                    </p:blipFill>
                    <p:spPr>
                      <a:xfrm>
                        <a:off x="8983663" y="4237038"/>
                        <a:ext cx="361950" cy="492125"/>
                      </a:xfrm>
                      <a:prstGeom prst="rect">
                        <a:avLst/>
                      </a:prstGeom>
                      <a:solidFill>
                        <a:srgbClr val="C00000"/>
                      </a:solidFill>
                    </p:spPr>
                  </p:pic>
                </p:oleObj>
              </mc:Fallback>
            </mc:AlternateContent>
          </a:graphicData>
        </a:graphic>
      </p:graphicFrame>
      <p:sp>
        <p:nvSpPr>
          <p:cNvPr id="10" name="TextBox 9"/>
          <p:cNvSpPr txBox="1"/>
          <p:nvPr/>
        </p:nvSpPr>
        <p:spPr>
          <a:xfrm>
            <a:off x="7410203" y="2708289"/>
            <a:ext cx="617517" cy="369332"/>
          </a:xfrm>
          <a:prstGeom prst="rect">
            <a:avLst/>
          </a:prstGeom>
          <a:noFill/>
        </p:spPr>
        <p:txBody>
          <a:bodyPr wrap="square" rtlCol="0">
            <a:spAutoFit/>
          </a:bodyPr>
          <a:lstStyle/>
          <a:p>
            <a:r>
              <a:rPr lang="en-GB" dirty="0">
                <a:solidFill>
                  <a:srgbClr val="002060"/>
                </a:solidFill>
                <a:latin typeface="Arial" panose="020B0604020202020204" pitchFamily="34" charset="0"/>
                <a:cs typeface="Arial" panose="020B0604020202020204" pitchFamily="34" charset="0"/>
              </a:rPr>
              <a:t>1</a:t>
            </a:r>
          </a:p>
        </p:txBody>
      </p:sp>
      <p:sp>
        <p:nvSpPr>
          <p:cNvPr id="11" name="TextBox 10"/>
          <p:cNvSpPr txBox="1"/>
          <p:nvPr/>
        </p:nvSpPr>
        <p:spPr>
          <a:xfrm>
            <a:off x="7443852" y="5639515"/>
            <a:ext cx="617517" cy="369332"/>
          </a:xfrm>
          <a:prstGeom prst="rect">
            <a:avLst/>
          </a:prstGeom>
          <a:noFill/>
        </p:spPr>
        <p:txBody>
          <a:bodyPr wrap="square" rtlCol="0">
            <a:spAutoFit/>
          </a:bodyPr>
          <a:lstStyle/>
          <a:p>
            <a:r>
              <a:rPr lang="en-GB" dirty="0">
                <a:solidFill>
                  <a:srgbClr val="002060"/>
                </a:solidFill>
                <a:latin typeface="Arial" panose="020B0604020202020204" pitchFamily="34" charset="0"/>
                <a:cs typeface="Arial" panose="020B0604020202020204" pitchFamily="34" charset="0"/>
              </a:rPr>
              <a:t>2</a:t>
            </a:r>
          </a:p>
        </p:txBody>
      </p:sp>
      <p:sp>
        <p:nvSpPr>
          <p:cNvPr id="12" name="TextBox 11"/>
          <p:cNvSpPr txBox="1"/>
          <p:nvPr/>
        </p:nvSpPr>
        <p:spPr>
          <a:xfrm>
            <a:off x="11548756" y="4147441"/>
            <a:ext cx="617517" cy="369332"/>
          </a:xfrm>
          <a:prstGeom prst="rect">
            <a:avLst/>
          </a:prstGeom>
          <a:noFill/>
        </p:spPr>
        <p:txBody>
          <a:bodyPr wrap="square" rtlCol="0">
            <a:spAutoFit/>
          </a:bodyPr>
          <a:lstStyle/>
          <a:p>
            <a:r>
              <a:rPr lang="en-GB" dirty="0">
                <a:solidFill>
                  <a:srgbClr val="002060"/>
                </a:solidFill>
                <a:latin typeface="Arial" panose="020B0604020202020204" pitchFamily="34" charset="0"/>
                <a:cs typeface="Arial" panose="020B0604020202020204" pitchFamily="34" charset="0"/>
              </a:rPr>
              <a:t>3</a:t>
            </a:r>
          </a:p>
        </p:txBody>
      </p:sp>
      <p:graphicFrame>
        <p:nvGraphicFramePr>
          <p:cNvPr id="14" name="Object 13"/>
          <p:cNvGraphicFramePr>
            <a:graphicFrameLocks noChangeAspect="1"/>
          </p:cNvGraphicFramePr>
          <p:nvPr>
            <p:extLst>
              <p:ext uri="{D42A27DB-BD31-4B8C-83A1-F6EECF244321}">
                <p14:modId xmlns:p14="http://schemas.microsoft.com/office/powerpoint/2010/main" val="1044779542"/>
              </p:ext>
            </p:extLst>
          </p:nvPr>
        </p:nvGraphicFramePr>
        <p:xfrm>
          <a:off x="5507300" y="1495254"/>
          <a:ext cx="1822676" cy="589689"/>
        </p:xfrm>
        <a:graphic>
          <a:graphicData uri="http://schemas.openxmlformats.org/presentationml/2006/ole">
            <mc:AlternateContent xmlns:mc="http://schemas.openxmlformats.org/markup-compatibility/2006">
              <mc:Choice xmlns:v="urn:schemas-microsoft-com:vml" Requires="v">
                <p:oleObj spid="_x0000_s15788" name="Equation" r:id="rId8" imgW="863280" imgH="279360" progId="Equation.3">
                  <p:embed/>
                </p:oleObj>
              </mc:Choice>
              <mc:Fallback>
                <p:oleObj name="Equation" r:id="rId8" imgW="863280" imgH="279360" progId="Equation.3">
                  <p:embed/>
                  <p:pic>
                    <p:nvPicPr>
                      <p:cNvPr id="0" name=""/>
                      <p:cNvPicPr/>
                      <p:nvPr/>
                    </p:nvPicPr>
                    <p:blipFill>
                      <a:blip r:embed="rId9"/>
                      <a:stretch>
                        <a:fillRect/>
                      </a:stretch>
                    </p:blipFill>
                    <p:spPr>
                      <a:xfrm>
                        <a:off x="5507300" y="1495254"/>
                        <a:ext cx="1822676" cy="589689"/>
                      </a:xfrm>
                      <a:prstGeom prst="rect">
                        <a:avLst/>
                      </a:prstGeom>
                      <a:solidFill>
                        <a:schemeClr val="bg1"/>
                      </a:solidFill>
                      <a:ln>
                        <a:solidFill>
                          <a:schemeClr val="bg1">
                            <a:lumMod val="50000"/>
                          </a:schemeClr>
                        </a:solidFill>
                      </a:ln>
                    </p:spPr>
                  </p:pic>
                </p:oleObj>
              </mc:Fallback>
            </mc:AlternateContent>
          </a:graphicData>
        </a:graphic>
      </p:graphicFrame>
      <p:sp>
        <p:nvSpPr>
          <p:cNvPr id="15" name="Freeform 14"/>
          <p:cNvSpPr/>
          <p:nvPr/>
        </p:nvSpPr>
        <p:spPr>
          <a:xfrm>
            <a:off x="6478631" y="3099460"/>
            <a:ext cx="1169078" cy="2470067"/>
          </a:xfrm>
          <a:custGeom>
            <a:avLst/>
            <a:gdLst>
              <a:gd name="connsiteX0" fmla="*/ 1169078 w 1169078"/>
              <a:gd name="connsiteY0" fmla="*/ 0 h 2470067"/>
              <a:gd name="connsiteX1" fmla="*/ 456559 w 1169078"/>
              <a:gd name="connsiteY1" fmla="*/ 296883 h 2470067"/>
              <a:gd name="connsiteX2" fmla="*/ 76548 w 1169078"/>
              <a:gd name="connsiteY2" fmla="*/ 795646 h 2470067"/>
              <a:gd name="connsiteX3" fmla="*/ 5296 w 1169078"/>
              <a:gd name="connsiteY3" fmla="*/ 1318161 h 2470067"/>
              <a:gd name="connsiteX4" fmla="*/ 159675 w 1169078"/>
              <a:gd name="connsiteY4" fmla="*/ 1840675 h 2470067"/>
              <a:gd name="connsiteX5" fmla="*/ 610938 w 1169078"/>
              <a:gd name="connsiteY5" fmla="*/ 2291937 h 2470067"/>
              <a:gd name="connsiteX6" fmla="*/ 1157203 w 1169078"/>
              <a:gd name="connsiteY6" fmla="*/ 2470067 h 247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9078" h="2470067">
                <a:moveTo>
                  <a:pt x="1169078" y="0"/>
                </a:moveTo>
                <a:cubicBezTo>
                  <a:pt x="903862" y="82137"/>
                  <a:pt x="638647" y="164275"/>
                  <a:pt x="456559" y="296883"/>
                </a:cubicBezTo>
                <a:cubicBezTo>
                  <a:pt x="274471" y="429491"/>
                  <a:pt x="151759" y="625433"/>
                  <a:pt x="76548" y="795646"/>
                </a:cubicBezTo>
                <a:cubicBezTo>
                  <a:pt x="1337" y="965859"/>
                  <a:pt x="-8559" y="1143989"/>
                  <a:pt x="5296" y="1318161"/>
                </a:cubicBezTo>
                <a:cubicBezTo>
                  <a:pt x="19151" y="1492333"/>
                  <a:pt x="58735" y="1678379"/>
                  <a:pt x="159675" y="1840675"/>
                </a:cubicBezTo>
                <a:cubicBezTo>
                  <a:pt x="260615" y="2002971"/>
                  <a:pt x="444683" y="2187038"/>
                  <a:pt x="610938" y="2291937"/>
                </a:cubicBezTo>
                <a:cubicBezTo>
                  <a:pt x="777193" y="2396836"/>
                  <a:pt x="967198" y="2433451"/>
                  <a:pt x="1157203" y="2470067"/>
                </a:cubicBezTo>
              </a:path>
            </a:pathLst>
          </a:custGeom>
          <a:noFill/>
          <a:ln w="1174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6" name="Object 15"/>
          <p:cNvGraphicFramePr>
            <a:graphicFrameLocks noChangeAspect="1"/>
          </p:cNvGraphicFramePr>
          <p:nvPr>
            <p:extLst>
              <p:ext uri="{D42A27DB-BD31-4B8C-83A1-F6EECF244321}">
                <p14:modId xmlns:p14="http://schemas.microsoft.com/office/powerpoint/2010/main" val="2761052683"/>
              </p:ext>
            </p:extLst>
          </p:nvPr>
        </p:nvGraphicFramePr>
        <p:xfrm>
          <a:off x="10347324" y="1920874"/>
          <a:ext cx="1565561" cy="541103"/>
        </p:xfrm>
        <a:graphic>
          <a:graphicData uri="http://schemas.openxmlformats.org/presentationml/2006/ole">
            <mc:AlternateContent xmlns:mc="http://schemas.openxmlformats.org/markup-compatibility/2006">
              <mc:Choice xmlns:v="urn:schemas-microsoft-com:vml" Requires="v">
                <p:oleObj spid="_x0000_s15789" name="Equation" r:id="rId10" imgW="736560" imgH="253800" progId="Equation.3">
                  <p:embed/>
                </p:oleObj>
              </mc:Choice>
              <mc:Fallback>
                <p:oleObj name="Equation" r:id="rId10" imgW="736560" imgH="253800" progId="Equation.3">
                  <p:embed/>
                  <p:pic>
                    <p:nvPicPr>
                      <p:cNvPr id="14" name="Object 13"/>
                      <p:cNvPicPr/>
                      <p:nvPr/>
                    </p:nvPicPr>
                    <p:blipFill>
                      <a:blip r:embed="rId11"/>
                      <a:stretch>
                        <a:fillRect/>
                      </a:stretch>
                    </p:blipFill>
                    <p:spPr>
                      <a:xfrm>
                        <a:off x="10347324" y="1920874"/>
                        <a:ext cx="1565561" cy="541103"/>
                      </a:xfrm>
                      <a:prstGeom prst="rect">
                        <a:avLst/>
                      </a:prstGeom>
                      <a:ln>
                        <a:solidFill>
                          <a:srgbClr val="FFC000"/>
                        </a:solidFill>
                      </a:ln>
                    </p:spPr>
                  </p:pic>
                </p:oleObj>
              </mc:Fallback>
            </mc:AlternateContent>
          </a:graphicData>
        </a:graphic>
      </p:graphicFrame>
      <p:cxnSp>
        <p:nvCxnSpPr>
          <p:cNvPr id="18" name="Straight Connector 17"/>
          <p:cNvCxnSpPr>
            <a:stCxn id="15" idx="0"/>
          </p:cNvCxnSpPr>
          <p:nvPr/>
        </p:nvCxnSpPr>
        <p:spPr>
          <a:xfrm>
            <a:off x="7647709" y="3099460"/>
            <a:ext cx="3901047" cy="1232647"/>
          </a:xfrm>
          <a:prstGeom prst="line">
            <a:avLst/>
          </a:prstGeom>
          <a:ln w="92075">
            <a:solidFill>
              <a:srgbClr val="FFC000"/>
            </a:solidFill>
            <a:headEnd w="lg" len="lg"/>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noChangeAspect="1"/>
          </p:cNvGraphicFramePr>
          <p:nvPr>
            <p:extLst>
              <p:ext uri="{D42A27DB-BD31-4B8C-83A1-F6EECF244321}">
                <p14:modId xmlns:p14="http://schemas.microsoft.com/office/powerpoint/2010/main" val="3447499067"/>
              </p:ext>
            </p:extLst>
          </p:nvPr>
        </p:nvGraphicFramePr>
        <p:xfrm>
          <a:off x="9532938" y="5105399"/>
          <a:ext cx="1627808" cy="553543"/>
        </p:xfrm>
        <a:graphic>
          <a:graphicData uri="http://schemas.openxmlformats.org/presentationml/2006/ole">
            <mc:AlternateContent xmlns:mc="http://schemas.openxmlformats.org/markup-compatibility/2006">
              <mc:Choice xmlns:v="urn:schemas-microsoft-com:vml" Requires="v">
                <p:oleObj spid="_x0000_s15790" name="Equation" r:id="rId12" imgW="749160" imgH="253800" progId="Equation.3">
                  <p:embed/>
                </p:oleObj>
              </mc:Choice>
              <mc:Fallback>
                <p:oleObj name="Equation" r:id="rId12" imgW="749160" imgH="253800" progId="Equation.3">
                  <p:embed/>
                  <p:pic>
                    <p:nvPicPr>
                      <p:cNvPr id="16" name="Object 15"/>
                      <p:cNvPicPr/>
                      <p:nvPr/>
                    </p:nvPicPr>
                    <p:blipFill>
                      <a:blip r:embed="rId13"/>
                      <a:stretch>
                        <a:fillRect/>
                      </a:stretch>
                    </p:blipFill>
                    <p:spPr>
                      <a:xfrm>
                        <a:off x="9532938" y="5105399"/>
                        <a:ext cx="1627808" cy="553543"/>
                      </a:xfrm>
                      <a:prstGeom prst="rect">
                        <a:avLst/>
                      </a:prstGeom>
                      <a:ln>
                        <a:solidFill>
                          <a:srgbClr val="FFC000"/>
                        </a:solidFill>
                      </a:ln>
                    </p:spPr>
                  </p:pic>
                </p:oleObj>
              </mc:Fallback>
            </mc:AlternateContent>
          </a:graphicData>
        </a:graphic>
      </p:graphicFrame>
      <p:cxnSp>
        <p:nvCxnSpPr>
          <p:cNvPr id="21" name="Straight Connector 20"/>
          <p:cNvCxnSpPr>
            <a:stCxn id="15" idx="6"/>
          </p:cNvCxnSpPr>
          <p:nvPr/>
        </p:nvCxnSpPr>
        <p:spPr>
          <a:xfrm flipV="1">
            <a:off x="7635834" y="4332107"/>
            <a:ext cx="3912922" cy="1237420"/>
          </a:xfrm>
          <a:prstGeom prst="line">
            <a:avLst/>
          </a:prstGeom>
          <a:ln w="92075">
            <a:solidFill>
              <a:srgbClr val="FFC000"/>
            </a:solidFill>
            <a:headEnd w="lg" len="lg"/>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24" name="Object 23"/>
          <p:cNvGraphicFramePr>
            <a:graphicFrameLocks noChangeAspect="1"/>
          </p:cNvGraphicFramePr>
          <p:nvPr>
            <p:extLst>
              <p:ext uri="{D42A27DB-BD31-4B8C-83A1-F6EECF244321}">
                <p14:modId xmlns:p14="http://schemas.microsoft.com/office/powerpoint/2010/main" val="1847437762"/>
              </p:ext>
            </p:extLst>
          </p:nvPr>
        </p:nvGraphicFramePr>
        <p:xfrm>
          <a:off x="4945402" y="5186960"/>
          <a:ext cx="1773388" cy="558959"/>
        </p:xfrm>
        <a:graphic>
          <a:graphicData uri="http://schemas.openxmlformats.org/presentationml/2006/ole">
            <mc:AlternateContent xmlns:mc="http://schemas.openxmlformats.org/markup-compatibility/2006">
              <mc:Choice xmlns:v="urn:schemas-microsoft-com:vml" Requires="v">
                <p:oleObj spid="_x0000_s15791" name="Equation" r:id="rId14" imgW="888840" imgH="279360" progId="Equation.3">
                  <p:embed/>
                </p:oleObj>
              </mc:Choice>
              <mc:Fallback>
                <p:oleObj name="Equation" r:id="rId14" imgW="888840" imgH="279360" progId="Equation.3">
                  <p:embed/>
                  <p:pic>
                    <p:nvPicPr>
                      <p:cNvPr id="20" name="Object 19"/>
                      <p:cNvPicPr/>
                      <p:nvPr/>
                    </p:nvPicPr>
                    <p:blipFill>
                      <a:blip r:embed="rId15"/>
                      <a:stretch>
                        <a:fillRect/>
                      </a:stretch>
                    </p:blipFill>
                    <p:spPr>
                      <a:xfrm>
                        <a:off x="4945402" y="5186960"/>
                        <a:ext cx="1773388" cy="558959"/>
                      </a:xfrm>
                      <a:prstGeom prst="rect">
                        <a:avLst/>
                      </a:prstGeom>
                      <a:ln>
                        <a:solidFill>
                          <a:srgbClr val="00B050"/>
                        </a:solidFill>
                      </a:ln>
                    </p:spPr>
                  </p:pic>
                </p:oleObj>
              </mc:Fallback>
            </mc:AlternateContent>
          </a:graphicData>
        </a:graphic>
      </p:graphicFrame>
      <p:cxnSp>
        <p:nvCxnSpPr>
          <p:cNvPr id="25" name="Straight Connector 24"/>
          <p:cNvCxnSpPr>
            <a:stCxn id="15" idx="0"/>
            <a:endCxn id="15" idx="6"/>
          </p:cNvCxnSpPr>
          <p:nvPr/>
        </p:nvCxnSpPr>
        <p:spPr>
          <a:xfrm flipH="1">
            <a:off x="7635834" y="3099460"/>
            <a:ext cx="11875" cy="2470067"/>
          </a:xfrm>
          <a:prstGeom prst="line">
            <a:avLst/>
          </a:prstGeom>
          <a:ln w="203200">
            <a:solidFill>
              <a:srgbClr val="00B050"/>
            </a:solidFill>
            <a:headEnd w="lg" len="lg"/>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28" name="Object 27"/>
          <p:cNvGraphicFramePr>
            <a:graphicFrameLocks noChangeAspect="1"/>
          </p:cNvGraphicFramePr>
          <p:nvPr>
            <p:extLst>
              <p:ext uri="{D42A27DB-BD31-4B8C-83A1-F6EECF244321}">
                <p14:modId xmlns:p14="http://schemas.microsoft.com/office/powerpoint/2010/main" val="3544261350"/>
              </p:ext>
            </p:extLst>
          </p:nvPr>
        </p:nvGraphicFramePr>
        <p:xfrm>
          <a:off x="4767360" y="2130177"/>
          <a:ext cx="2573338" cy="1017588"/>
        </p:xfrm>
        <a:graphic>
          <a:graphicData uri="http://schemas.openxmlformats.org/presentationml/2006/ole">
            <mc:AlternateContent xmlns:mc="http://schemas.openxmlformats.org/markup-compatibility/2006">
              <mc:Choice xmlns:v="urn:schemas-microsoft-com:vml" Requires="v">
                <p:oleObj spid="_x0000_s15792" name="Equation" r:id="rId16" imgW="1218960" imgH="482400" progId="Equation.3">
                  <p:embed/>
                </p:oleObj>
              </mc:Choice>
              <mc:Fallback>
                <p:oleObj name="Equation" r:id="rId16" imgW="1218960" imgH="482400" progId="Equation.3">
                  <p:embed/>
                  <p:pic>
                    <p:nvPicPr>
                      <p:cNvPr id="14" name="Object 13"/>
                      <p:cNvPicPr/>
                      <p:nvPr/>
                    </p:nvPicPr>
                    <p:blipFill>
                      <a:blip r:embed="rId17"/>
                      <a:stretch>
                        <a:fillRect/>
                      </a:stretch>
                    </p:blipFill>
                    <p:spPr>
                      <a:xfrm>
                        <a:off x="4767360" y="2130177"/>
                        <a:ext cx="2573338" cy="1017588"/>
                      </a:xfrm>
                      <a:prstGeom prst="rect">
                        <a:avLst/>
                      </a:prstGeom>
                      <a:ln>
                        <a:solidFill>
                          <a:schemeClr val="bg1">
                            <a:lumMod val="50000"/>
                          </a:schemeClr>
                        </a:solidFill>
                      </a:ln>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812555290"/>
              </p:ext>
            </p:extLst>
          </p:nvPr>
        </p:nvGraphicFramePr>
        <p:xfrm>
          <a:off x="8452943" y="5715000"/>
          <a:ext cx="2733675" cy="1046163"/>
        </p:xfrm>
        <a:graphic>
          <a:graphicData uri="http://schemas.openxmlformats.org/presentationml/2006/ole">
            <mc:AlternateContent xmlns:mc="http://schemas.openxmlformats.org/markup-compatibility/2006">
              <mc:Choice xmlns:v="urn:schemas-microsoft-com:vml" Requires="v">
                <p:oleObj spid="_x0000_s15793" name="Equation" r:id="rId18" imgW="1295280" imgH="495000" progId="Equation.3">
                  <p:embed/>
                </p:oleObj>
              </mc:Choice>
              <mc:Fallback>
                <p:oleObj name="Equation" r:id="rId18" imgW="1295280" imgH="495000" progId="Equation.3">
                  <p:embed/>
                  <p:pic>
                    <p:nvPicPr>
                      <p:cNvPr id="28" name="Object 27"/>
                      <p:cNvPicPr/>
                      <p:nvPr/>
                    </p:nvPicPr>
                    <p:blipFill>
                      <a:blip r:embed="rId19"/>
                      <a:stretch>
                        <a:fillRect/>
                      </a:stretch>
                    </p:blipFill>
                    <p:spPr>
                      <a:xfrm>
                        <a:off x="8452943" y="5715000"/>
                        <a:ext cx="2733675" cy="1046163"/>
                      </a:xfrm>
                      <a:prstGeom prst="rect">
                        <a:avLst/>
                      </a:prstGeom>
                      <a:ln>
                        <a:solidFill>
                          <a:srgbClr val="FFC000"/>
                        </a:solidFill>
                      </a:ln>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808289317"/>
              </p:ext>
            </p:extLst>
          </p:nvPr>
        </p:nvGraphicFramePr>
        <p:xfrm>
          <a:off x="9212263" y="831850"/>
          <a:ext cx="2706687" cy="1046163"/>
        </p:xfrm>
        <a:graphic>
          <a:graphicData uri="http://schemas.openxmlformats.org/presentationml/2006/ole">
            <mc:AlternateContent xmlns:mc="http://schemas.openxmlformats.org/markup-compatibility/2006">
              <mc:Choice xmlns:v="urn:schemas-microsoft-com:vml" Requires="v">
                <p:oleObj spid="_x0000_s15794" name="Equation" r:id="rId20" imgW="1282680" imgH="495000" progId="Equation.3">
                  <p:embed/>
                </p:oleObj>
              </mc:Choice>
              <mc:Fallback>
                <p:oleObj name="Equation" r:id="rId20" imgW="1282680" imgH="495000" progId="Equation.3">
                  <p:embed/>
                  <p:pic>
                    <p:nvPicPr>
                      <p:cNvPr id="29" name="Object 28"/>
                      <p:cNvPicPr/>
                      <p:nvPr/>
                    </p:nvPicPr>
                    <p:blipFill>
                      <a:blip r:embed="rId21"/>
                      <a:stretch>
                        <a:fillRect/>
                      </a:stretch>
                    </p:blipFill>
                    <p:spPr>
                      <a:xfrm>
                        <a:off x="9212263" y="831850"/>
                        <a:ext cx="2706687" cy="1046163"/>
                      </a:xfrm>
                      <a:prstGeom prst="rect">
                        <a:avLst/>
                      </a:prstGeom>
                      <a:solidFill>
                        <a:schemeClr val="bg1"/>
                      </a:solidFill>
                      <a:ln>
                        <a:solidFill>
                          <a:srgbClr val="FFC000"/>
                        </a:solidFill>
                      </a:ln>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09558774"/>
              </p:ext>
            </p:extLst>
          </p:nvPr>
        </p:nvGraphicFramePr>
        <p:xfrm>
          <a:off x="4945402" y="5782493"/>
          <a:ext cx="2438400" cy="1019175"/>
        </p:xfrm>
        <a:graphic>
          <a:graphicData uri="http://schemas.openxmlformats.org/presentationml/2006/ole">
            <mc:AlternateContent xmlns:mc="http://schemas.openxmlformats.org/markup-compatibility/2006">
              <mc:Choice xmlns:v="urn:schemas-microsoft-com:vml" Requires="v">
                <p:oleObj spid="_x0000_s15795" name="Equation" r:id="rId22" imgW="1155600" imgH="482400" progId="Equation.3">
                  <p:embed/>
                </p:oleObj>
              </mc:Choice>
              <mc:Fallback>
                <p:oleObj name="Equation" r:id="rId22" imgW="1155600" imgH="482400" progId="Equation.3">
                  <p:embed/>
                  <p:pic>
                    <p:nvPicPr>
                      <p:cNvPr id="30" name="Object 29"/>
                      <p:cNvPicPr/>
                      <p:nvPr/>
                    </p:nvPicPr>
                    <p:blipFill>
                      <a:blip r:embed="rId23"/>
                      <a:stretch>
                        <a:fillRect/>
                      </a:stretch>
                    </p:blipFill>
                    <p:spPr>
                      <a:xfrm>
                        <a:off x="4945402" y="5782493"/>
                        <a:ext cx="2438400" cy="1019175"/>
                      </a:xfrm>
                      <a:prstGeom prst="rect">
                        <a:avLst/>
                      </a:prstGeom>
                      <a:solidFill>
                        <a:schemeClr val="bg1"/>
                      </a:solidFill>
                      <a:ln>
                        <a:solidFill>
                          <a:srgbClr val="00B050"/>
                        </a:solidFill>
                      </a:ln>
                    </p:spPr>
                  </p:pic>
                </p:oleObj>
              </mc:Fallback>
            </mc:AlternateContent>
          </a:graphicData>
        </a:graphic>
      </p:graphicFrame>
      <p:pic>
        <p:nvPicPr>
          <p:cNvPr id="33" name="Picture 32"/>
          <p:cNvPicPr>
            <a:picLocks noChangeAspect="1"/>
          </p:cNvPicPr>
          <p:nvPr/>
        </p:nvPicPr>
        <p:blipFill>
          <a:blip r:embed="rId24"/>
          <a:stretch>
            <a:fillRect/>
          </a:stretch>
        </p:blipFill>
        <p:spPr>
          <a:xfrm>
            <a:off x="2101305" y="2063896"/>
            <a:ext cx="1978665" cy="920309"/>
          </a:xfrm>
          <a:prstGeom prst="rect">
            <a:avLst/>
          </a:prstGeom>
          <a:ln>
            <a:solidFill>
              <a:schemeClr val="accent1">
                <a:shade val="50000"/>
              </a:schemeClr>
            </a:solidFill>
          </a:ln>
        </p:spPr>
      </p:pic>
      <p:graphicFrame>
        <p:nvGraphicFramePr>
          <p:cNvPr id="32" name="Object 31"/>
          <p:cNvGraphicFramePr>
            <a:graphicFrameLocks noChangeAspect="1"/>
          </p:cNvGraphicFramePr>
          <p:nvPr>
            <p:extLst>
              <p:ext uri="{D42A27DB-BD31-4B8C-83A1-F6EECF244321}">
                <p14:modId xmlns:p14="http://schemas.microsoft.com/office/powerpoint/2010/main" val="2382914257"/>
              </p:ext>
            </p:extLst>
          </p:nvPr>
        </p:nvGraphicFramePr>
        <p:xfrm>
          <a:off x="195351" y="1924889"/>
          <a:ext cx="1805691" cy="1198322"/>
        </p:xfrm>
        <a:graphic>
          <a:graphicData uri="http://schemas.openxmlformats.org/presentationml/2006/ole">
            <mc:AlternateContent xmlns:mc="http://schemas.openxmlformats.org/markup-compatibility/2006">
              <mc:Choice xmlns:v="urn:schemas-microsoft-com:vml" Requires="v">
                <p:oleObj spid="_x0000_s15796" name="Equation" r:id="rId25" imgW="1396800" imgH="927000" progId="Equation.3">
                  <p:embed/>
                </p:oleObj>
              </mc:Choice>
              <mc:Fallback>
                <p:oleObj name="Equation" r:id="rId25" imgW="1396800" imgH="927000" progId="Equation.3">
                  <p:embed/>
                  <p:pic>
                    <p:nvPicPr>
                      <p:cNvPr id="0" name=""/>
                      <p:cNvPicPr/>
                      <p:nvPr/>
                    </p:nvPicPr>
                    <p:blipFill>
                      <a:blip r:embed="rId26"/>
                      <a:stretch>
                        <a:fillRect/>
                      </a:stretch>
                    </p:blipFill>
                    <p:spPr>
                      <a:xfrm>
                        <a:off x="195351" y="1924889"/>
                        <a:ext cx="1805691" cy="1198322"/>
                      </a:xfrm>
                      <a:prstGeom prst="rect">
                        <a:avLst/>
                      </a:prstGeom>
                      <a:solidFill>
                        <a:schemeClr val="bg1"/>
                      </a:solidFill>
                      <a:ln>
                        <a:solidFill>
                          <a:schemeClr val="tx1"/>
                        </a:solidFill>
                      </a:ln>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397076621"/>
              </p:ext>
            </p:extLst>
          </p:nvPr>
        </p:nvGraphicFramePr>
        <p:xfrm>
          <a:off x="205433" y="3381072"/>
          <a:ext cx="3892550" cy="1400175"/>
        </p:xfrm>
        <a:graphic>
          <a:graphicData uri="http://schemas.openxmlformats.org/presentationml/2006/ole">
            <mc:AlternateContent xmlns:mc="http://schemas.openxmlformats.org/markup-compatibility/2006">
              <mc:Choice xmlns:v="urn:schemas-microsoft-com:vml" Requires="v">
                <p:oleObj spid="_x0000_s15797" name="Equation" r:id="rId27" imgW="2539800" imgH="914400" progId="Equation.3">
                  <p:embed/>
                </p:oleObj>
              </mc:Choice>
              <mc:Fallback>
                <p:oleObj name="Equation" r:id="rId27" imgW="2539800" imgH="914400" progId="Equation.3">
                  <p:embed/>
                  <p:pic>
                    <p:nvPicPr>
                      <p:cNvPr id="0" name=""/>
                      <p:cNvPicPr/>
                      <p:nvPr/>
                    </p:nvPicPr>
                    <p:blipFill>
                      <a:blip r:embed="rId28"/>
                      <a:stretch>
                        <a:fillRect/>
                      </a:stretch>
                    </p:blipFill>
                    <p:spPr>
                      <a:xfrm>
                        <a:off x="205433" y="3381072"/>
                        <a:ext cx="3892550" cy="1400175"/>
                      </a:xfrm>
                      <a:prstGeom prst="rect">
                        <a:avLst/>
                      </a:prstGeom>
                      <a:solidFill>
                        <a:schemeClr val="bg1"/>
                      </a:solidFill>
                      <a:ln>
                        <a:solidFill>
                          <a:schemeClr val="tx1"/>
                        </a:solidFill>
                      </a:ln>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3704891398"/>
              </p:ext>
            </p:extLst>
          </p:nvPr>
        </p:nvGraphicFramePr>
        <p:xfrm>
          <a:off x="200670" y="4997147"/>
          <a:ext cx="3903663" cy="1204912"/>
        </p:xfrm>
        <a:graphic>
          <a:graphicData uri="http://schemas.openxmlformats.org/presentationml/2006/ole">
            <mc:AlternateContent xmlns:mc="http://schemas.openxmlformats.org/markup-compatibility/2006">
              <mc:Choice xmlns:v="urn:schemas-microsoft-com:vml" Requires="v">
                <p:oleObj spid="_x0000_s15798" name="Equation" r:id="rId29" imgW="2793960" imgH="863280" progId="Equation.3">
                  <p:embed/>
                </p:oleObj>
              </mc:Choice>
              <mc:Fallback>
                <p:oleObj name="Equation" r:id="rId29" imgW="2793960" imgH="863280" progId="Equation.3">
                  <p:embed/>
                  <p:pic>
                    <p:nvPicPr>
                      <p:cNvPr id="35" name="Object 34"/>
                      <p:cNvPicPr/>
                      <p:nvPr/>
                    </p:nvPicPr>
                    <p:blipFill>
                      <a:blip r:embed="rId30"/>
                      <a:stretch>
                        <a:fillRect/>
                      </a:stretch>
                    </p:blipFill>
                    <p:spPr>
                      <a:xfrm>
                        <a:off x="200670" y="4997147"/>
                        <a:ext cx="3903663" cy="1204912"/>
                      </a:xfrm>
                      <a:prstGeom prst="rect">
                        <a:avLst/>
                      </a:prstGeom>
                      <a:solidFill>
                        <a:schemeClr val="bg1"/>
                      </a:solidFill>
                      <a:ln>
                        <a:solidFill>
                          <a:schemeClr val="tx1"/>
                        </a:solidFill>
                      </a:ln>
                    </p:spPr>
                  </p:pic>
                </p:oleObj>
              </mc:Fallback>
            </mc:AlternateContent>
          </a:graphicData>
        </a:graphic>
      </p:graphicFrame>
      <p:sp>
        <p:nvSpPr>
          <p:cNvPr id="37" name="Rectangle 36"/>
          <p:cNvSpPr/>
          <p:nvPr/>
        </p:nvSpPr>
        <p:spPr>
          <a:xfrm>
            <a:off x="2897579" y="3984779"/>
            <a:ext cx="950521" cy="571264"/>
          </a:xfrm>
          <a:prstGeom prst="rect">
            <a:avLst/>
          </a:prstGeom>
          <a:solidFill>
            <a:schemeClr val="bg1">
              <a:lumMod val="5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500" dirty="0">
                <a:solidFill>
                  <a:srgbClr val="FFFF00"/>
                </a:solidFill>
                <a:latin typeface="Arial" panose="020B0604020202020204" pitchFamily="34" charset="0"/>
                <a:cs typeface="Arial" panose="020B0604020202020204" pitchFamily="34" charset="0"/>
              </a:rPr>
              <a:t>Eq. 1 for Cell 1</a:t>
            </a:r>
          </a:p>
        </p:txBody>
      </p:sp>
      <p:sp>
        <p:nvSpPr>
          <p:cNvPr id="38" name="Rectangle 37"/>
          <p:cNvSpPr/>
          <p:nvPr/>
        </p:nvSpPr>
        <p:spPr>
          <a:xfrm>
            <a:off x="2870599" y="5507827"/>
            <a:ext cx="1077521" cy="656992"/>
          </a:xfrm>
          <a:prstGeom prst="rect">
            <a:avLst/>
          </a:prstGeom>
          <a:solidFill>
            <a:schemeClr val="bg1">
              <a:lumMod val="5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500" dirty="0">
                <a:solidFill>
                  <a:srgbClr val="FFFF00"/>
                </a:solidFill>
                <a:latin typeface="Arial" panose="020B0604020202020204" pitchFamily="34" charset="0"/>
                <a:cs typeface="Arial" panose="020B0604020202020204" pitchFamily="34" charset="0"/>
              </a:rPr>
              <a:t>Eq. 2 for Cell 2</a:t>
            </a:r>
          </a:p>
        </p:txBody>
      </p:sp>
    </p:spTree>
    <p:extLst>
      <p:ext uri="{BB962C8B-B14F-4D97-AF65-F5344CB8AC3E}">
        <p14:creationId xmlns:p14="http://schemas.microsoft.com/office/powerpoint/2010/main" val="390928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ppt_x"/>
                                          </p:val>
                                        </p:tav>
                                        <p:tav tm="100000">
                                          <p:val>
                                            <p:strVal val="#ppt_x"/>
                                          </p:val>
                                        </p:tav>
                                      </p:tavLst>
                                    </p:anim>
                                    <p:anim calcmode="lin" valueType="num">
                                      <p:cBhvr additive="base">
                                        <p:cTn id="5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500" fill="hold"/>
                                        <p:tgtEl>
                                          <p:spTgt spid="32"/>
                                        </p:tgtEl>
                                        <p:attrNameLst>
                                          <p:attrName>ppt_x</p:attrName>
                                        </p:attrNameLst>
                                      </p:cBhvr>
                                      <p:tavLst>
                                        <p:tav tm="0">
                                          <p:val>
                                            <p:strVal val="#ppt_x"/>
                                          </p:val>
                                        </p:tav>
                                        <p:tav tm="100000">
                                          <p:val>
                                            <p:strVal val="#ppt_x"/>
                                          </p:val>
                                        </p:tav>
                                      </p:tavLst>
                                    </p:anim>
                                    <p:anim calcmode="lin" valueType="num">
                                      <p:cBhvr additive="base">
                                        <p:cTn id="6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additive="base">
                                        <p:cTn id="69" dur="500" fill="hold"/>
                                        <p:tgtEl>
                                          <p:spTgt spid="33"/>
                                        </p:tgtEl>
                                        <p:attrNameLst>
                                          <p:attrName>ppt_x</p:attrName>
                                        </p:attrNameLst>
                                      </p:cBhvr>
                                      <p:tavLst>
                                        <p:tav tm="0">
                                          <p:val>
                                            <p:strVal val="#ppt_x"/>
                                          </p:val>
                                        </p:tav>
                                        <p:tav tm="100000">
                                          <p:val>
                                            <p:strVal val="#ppt_x"/>
                                          </p:val>
                                        </p:tav>
                                      </p:tavLst>
                                    </p:anim>
                                    <p:anim calcmode="lin" valueType="num">
                                      <p:cBhvr additive="base">
                                        <p:cTn id="7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1000"/>
                                        <p:tgtEl>
                                          <p:spTgt spid="36"/>
                                        </p:tgtEl>
                                      </p:cBhvr>
                                    </p:animEffect>
                                    <p:anim calcmode="lin" valueType="num">
                                      <p:cBhvr>
                                        <p:cTn id="88" dur="1000" fill="hold"/>
                                        <p:tgtEl>
                                          <p:spTgt spid="36"/>
                                        </p:tgtEl>
                                        <p:attrNameLst>
                                          <p:attrName>ppt_x</p:attrName>
                                        </p:attrNameLst>
                                      </p:cBhvr>
                                      <p:tavLst>
                                        <p:tav tm="0">
                                          <p:val>
                                            <p:strVal val="#ppt_x"/>
                                          </p:val>
                                        </p:tav>
                                        <p:tav tm="100000">
                                          <p:val>
                                            <p:strVal val="#ppt_x"/>
                                          </p:val>
                                        </p:tav>
                                      </p:tavLst>
                                    </p:anim>
                                    <p:anim calcmode="lin" valueType="num">
                                      <p:cBhvr>
                                        <p:cTn id="89" dur="1000" fill="hold"/>
                                        <p:tgtEl>
                                          <p:spTgt spid="3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1000"/>
                                        <p:tgtEl>
                                          <p:spTgt spid="38"/>
                                        </p:tgtEl>
                                      </p:cBhvr>
                                    </p:animEffect>
                                    <p:anim calcmode="lin" valueType="num">
                                      <p:cBhvr>
                                        <p:cTn id="93" dur="1000" fill="hold"/>
                                        <p:tgtEl>
                                          <p:spTgt spid="38"/>
                                        </p:tgtEl>
                                        <p:attrNameLst>
                                          <p:attrName>ppt_x</p:attrName>
                                        </p:attrNameLst>
                                      </p:cBhvr>
                                      <p:tavLst>
                                        <p:tav tm="0">
                                          <p:val>
                                            <p:strVal val="#ppt_x"/>
                                          </p:val>
                                        </p:tav>
                                        <p:tav tm="100000">
                                          <p:val>
                                            <p:strVal val="#ppt_x"/>
                                          </p:val>
                                        </p:tav>
                                      </p:tavLst>
                                    </p:anim>
                                    <p:anim calcmode="lin" valueType="num">
                                      <p:cBhvr>
                                        <p:cTn id="9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7" grpId="0" animBg="1"/>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35975" y="1865514"/>
            <a:ext cx="4543347" cy="4990899"/>
          </a:xfrm>
          <a:prstGeom prst="rect">
            <a:avLst/>
          </a:prstGeom>
          <a:solidFill>
            <a:schemeClr val="bg1">
              <a:lumMod val="50000"/>
              <a:alpha val="3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0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GB" dirty="0"/>
              <a:t>solution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41</a:t>
            </a:fld>
            <a:endParaRPr lang="en-US" dirty="0"/>
          </a:p>
        </p:txBody>
      </p:sp>
      <p:pic>
        <p:nvPicPr>
          <p:cNvPr id="5" name="Picture 4"/>
          <p:cNvPicPr>
            <a:picLocks noChangeAspect="1"/>
          </p:cNvPicPr>
          <p:nvPr/>
        </p:nvPicPr>
        <p:blipFill rotWithShape="1">
          <a:blip r:embed="rId3"/>
          <a:srcRect l="2537" t="6395" r="6065" b="7685"/>
          <a:stretch/>
        </p:blipFill>
        <p:spPr>
          <a:xfrm>
            <a:off x="6212822" y="2244380"/>
            <a:ext cx="5423971" cy="3404212"/>
          </a:xfrm>
          <a:prstGeom prst="rect">
            <a:avLst/>
          </a:prstGeom>
        </p:spPr>
      </p:pic>
      <p:sp>
        <p:nvSpPr>
          <p:cNvPr id="6" name="Freeform 5"/>
          <p:cNvSpPr/>
          <p:nvPr/>
        </p:nvSpPr>
        <p:spPr>
          <a:xfrm>
            <a:off x="6653770" y="4100867"/>
            <a:ext cx="810987" cy="844602"/>
          </a:xfrm>
          <a:custGeom>
            <a:avLst/>
            <a:gdLst>
              <a:gd name="connsiteX0" fmla="*/ 0 w 1106295"/>
              <a:gd name="connsiteY0" fmla="*/ 533564 h 1049549"/>
              <a:gd name="connsiteX1" fmla="*/ 330200 w 1106295"/>
              <a:gd name="connsiteY1" fmla="*/ 990764 h 1049549"/>
              <a:gd name="connsiteX2" fmla="*/ 825500 w 1106295"/>
              <a:gd name="connsiteY2" fmla="*/ 1003464 h 1049549"/>
              <a:gd name="connsiteX3" fmla="*/ 1079500 w 1106295"/>
              <a:gd name="connsiteY3" fmla="*/ 622464 h 1049549"/>
              <a:gd name="connsiteX4" fmla="*/ 1041400 w 1106295"/>
              <a:gd name="connsiteY4" fmla="*/ 177964 h 1049549"/>
              <a:gd name="connsiteX5" fmla="*/ 571500 w 1106295"/>
              <a:gd name="connsiteY5" fmla="*/ 164 h 1049549"/>
              <a:gd name="connsiteX6" fmla="*/ 292100 w 1106295"/>
              <a:gd name="connsiteY6" fmla="*/ 152564 h 104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295" h="1049549">
                <a:moveTo>
                  <a:pt x="0" y="533564"/>
                </a:moveTo>
                <a:cubicBezTo>
                  <a:pt x="96308" y="723005"/>
                  <a:pt x="192617" y="912447"/>
                  <a:pt x="330200" y="990764"/>
                </a:cubicBezTo>
                <a:cubicBezTo>
                  <a:pt x="467783" y="1069081"/>
                  <a:pt x="700617" y="1064847"/>
                  <a:pt x="825500" y="1003464"/>
                </a:cubicBezTo>
                <a:cubicBezTo>
                  <a:pt x="950383" y="942081"/>
                  <a:pt x="1043517" y="760047"/>
                  <a:pt x="1079500" y="622464"/>
                </a:cubicBezTo>
                <a:cubicBezTo>
                  <a:pt x="1115483" y="484881"/>
                  <a:pt x="1126067" y="281681"/>
                  <a:pt x="1041400" y="177964"/>
                </a:cubicBezTo>
                <a:cubicBezTo>
                  <a:pt x="956733" y="74247"/>
                  <a:pt x="696383" y="4397"/>
                  <a:pt x="571500" y="164"/>
                </a:cubicBezTo>
                <a:cubicBezTo>
                  <a:pt x="446617" y="-4069"/>
                  <a:pt x="369358" y="74247"/>
                  <a:pt x="292100" y="152564"/>
                </a:cubicBezTo>
              </a:path>
            </a:pathLst>
          </a:custGeom>
          <a:noFill/>
          <a:ln>
            <a:solidFill>
              <a:srgbClr val="FF0000"/>
            </a:solidFill>
            <a:headEnd type="none" w="lg" len="lg"/>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Object 6"/>
          <p:cNvGraphicFramePr>
            <a:graphicFrameLocks noChangeAspect="1"/>
          </p:cNvGraphicFramePr>
          <p:nvPr>
            <p:extLst/>
          </p:nvPr>
        </p:nvGraphicFramePr>
        <p:xfrm>
          <a:off x="6876647" y="4263582"/>
          <a:ext cx="336550" cy="491881"/>
        </p:xfrm>
        <a:graphic>
          <a:graphicData uri="http://schemas.openxmlformats.org/presentationml/2006/ole">
            <mc:AlternateContent xmlns:mc="http://schemas.openxmlformats.org/markup-compatibility/2006">
              <mc:Choice xmlns:v="urn:schemas-microsoft-com:vml" Requires="v">
                <p:oleObj spid="_x0000_s18749" name="Equation" r:id="rId4" imgW="164880" imgH="241200" progId="Equation.3">
                  <p:embed/>
                </p:oleObj>
              </mc:Choice>
              <mc:Fallback>
                <p:oleObj name="Equation" r:id="rId4" imgW="164880" imgH="241200" progId="Equation.3">
                  <p:embed/>
                  <p:pic>
                    <p:nvPicPr>
                      <p:cNvPr id="7" name="Object 6"/>
                      <p:cNvPicPr/>
                      <p:nvPr/>
                    </p:nvPicPr>
                    <p:blipFill>
                      <a:blip r:embed="rId5"/>
                      <a:stretch>
                        <a:fillRect/>
                      </a:stretch>
                    </p:blipFill>
                    <p:spPr>
                      <a:xfrm>
                        <a:off x="6876647" y="4263582"/>
                        <a:ext cx="336550" cy="491881"/>
                      </a:xfrm>
                      <a:prstGeom prst="rect">
                        <a:avLst/>
                      </a:prstGeom>
                      <a:solidFill>
                        <a:srgbClr val="C00000"/>
                      </a:solidFill>
                    </p:spPr>
                  </p:pic>
                </p:oleObj>
              </mc:Fallback>
            </mc:AlternateContent>
          </a:graphicData>
        </a:graphic>
      </p:graphicFrame>
      <p:sp>
        <p:nvSpPr>
          <p:cNvPr id="8" name="Freeform 7"/>
          <p:cNvSpPr/>
          <p:nvPr/>
        </p:nvSpPr>
        <p:spPr>
          <a:xfrm>
            <a:off x="8785059" y="4098169"/>
            <a:ext cx="688462" cy="735573"/>
          </a:xfrm>
          <a:custGeom>
            <a:avLst/>
            <a:gdLst>
              <a:gd name="connsiteX0" fmla="*/ 0 w 1106295"/>
              <a:gd name="connsiteY0" fmla="*/ 533564 h 1049549"/>
              <a:gd name="connsiteX1" fmla="*/ 330200 w 1106295"/>
              <a:gd name="connsiteY1" fmla="*/ 990764 h 1049549"/>
              <a:gd name="connsiteX2" fmla="*/ 825500 w 1106295"/>
              <a:gd name="connsiteY2" fmla="*/ 1003464 h 1049549"/>
              <a:gd name="connsiteX3" fmla="*/ 1079500 w 1106295"/>
              <a:gd name="connsiteY3" fmla="*/ 622464 h 1049549"/>
              <a:gd name="connsiteX4" fmla="*/ 1041400 w 1106295"/>
              <a:gd name="connsiteY4" fmla="*/ 177964 h 1049549"/>
              <a:gd name="connsiteX5" fmla="*/ 571500 w 1106295"/>
              <a:gd name="connsiteY5" fmla="*/ 164 h 1049549"/>
              <a:gd name="connsiteX6" fmla="*/ 292100 w 1106295"/>
              <a:gd name="connsiteY6" fmla="*/ 152564 h 104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295" h="1049549">
                <a:moveTo>
                  <a:pt x="0" y="533564"/>
                </a:moveTo>
                <a:cubicBezTo>
                  <a:pt x="96308" y="723005"/>
                  <a:pt x="192617" y="912447"/>
                  <a:pt x="330200" y="990764"/>
                </a:cubicBezTo>
                <a:cubicBezTo>
                  <a:pt x="467783" y="1069081"/>
                  <a:pt x="700617" y="1064847"/>
                  <a:pt x="825500" y="1003464"/>
                </a:cubicBezTo>
                <a:cubicBezTo>
                  <a:pt x="950383" y="942081"/>
                  <a:pt x="1043517" y="760047"/>
                  <a:pt x="1079500" y="622464"/>
                </a:cubicBezTo>
                <a:cubicBezTo>
                  <a:pt x="1115483" y="484881"/>
                  <a:pt x="1126067" y="281681"/>
                  <a:pt x="1041400" y="177964"/>
                </a:cubicBezTo>
                <a:cubicBezTo>
                  <a:pt x="956733" y="74247"/>
                  <a:pt x="696383" y="4397"/>
                  <a:pt x="571500" y="164"/>
                </a:cubicBezTo>
                <a:cubicBezTo>
                  <a:pt x="446617" y="-4069"/>
                  <a:pt x="369358" y="74247"/>
                  <a:pt x="292100" y="152564"/>
                </a:cubicBezTo>
              </a:path>
            </a:pathLst>
          </a:custGeom>
          <a:noFill/>
          <a:ln>
            <a:solidFill>
              <a:srgbClr val="FF0000"/>
            </a:solidFill>
            <a:headEnd type="none" w="lg" len="lg"/>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Object 8"/>
          <p:cNvGraphicFramePr>
            <a:graphicFrameLocks noChangeAspect="1"/>
          </p:cNvGraphicFramePr>
          <p:nvPr>
            <p:extLst/>
          </p:nvPr>
        </p:nvGraphicFramePr>
        <p:xfrm>
          <a:off x="8983663" y="4237038"/>
          <a:ext cx="361950" cy="492125"/>
        </p:xfrm>
        <a:graphic>
          <a:graphicData uri="http://schemas.openxmlformats.org/presentationml/2006/ole">
            <mc:AlternateContent xmlns:mc="http://schemas.openxmlformats.org/markup-compatibility/2006">
              <mc:Choice xmlns:v="urn:schemas-microsoft-com:vml" Requires="v">
                <p:oleObj spid="_x0000_s18750" name="Equation" r:id="rId6" imgW="177480" imgH="241200" progId="Equation.3">
                  <p:embed/>
                </p:oleObj>
              </mc:Choice>
              <mc:Fallback>
                <p:oleObj name="Equation" r:id="rId6" imgW="177480" imgH="241200" progId="Equation.3">
                  <p:embed/>
                  <p:pic>
                    <p:nvPicPr>
                      <p:cNvPr id="9" name="Object 8"/>
                      <p:cNvPicPr/>
                      <p:nvPr/>
                    </p:nvPicPr>
                    <p:blipFill>
                      <a:blip r:embed="rId7"/>
                      <a:stretch>
                        <a:fillRect/>
                      </a:stretch>
                    </p:blipFill>
                    <p:spPr>
                      <a:xfrm>
                        <a:off x="8983663" y="4237038"/>
                        <a:ext cx="361950" cy="492125"/>
                      </a:xfrm>
                      <a:prstGeom prst="rect">
                        <a:avLst/>
                      </a:prstGeom>
                      <a:solidFill>
                        <a:srgbClr val="C00000"/>
                      </a:solidFill>
                    </p:spPr>
                  </p:pic>
                </p:oleObj>
              </mc:Fallback>
            </mc:AlternateContent>
          </a:graphicData>
        </a:graphic>
      </p:graphicFrame>
      <p:sp>
        <p:nvSpPr>
          <p:cNvPr id="10" name="TextBox 9"/>
          <p:cNvSpPr txBox="1"/>
          <p:nvPr/>
        </p:nvSpPr>
        <p:spPr>
          <a:xfrm>
            <a:off x="7410203" y="2708289"/>
            <a:ext cx="617517" cy="369332"/>
          </a:xfrm>
          <a:prstGeom prst="rect">
            <a:avLst/>
          </a:prstGeom>
          <a:noFill/>
        </p:spPr>
        <p:txBody>
          <a:bodyPr wrap="square" rtlCol="0">
            <a:spAutoFit/>
          </a:bodyPr>
          <a:lstStyle/>
          <a:p>
            <a:r>
              <a:rPr lang="en-GB" dirty="0">
                <a:solidFill>
                  <a:srgbClr val="002060"/>
                </a:solidFill>
                <a:latin typeface="Arial" panose="020B0604020202020204" pitchFamily="34" charset="0"/>
                <a:cs typeface="Arial" panose="020B0604020202020204" pitchFamily="34" charset="0"/>
              </a:rPr>
              <a:t>1</a:t>
            </a:r>
          </a:p>
        </p:txBody>
      </p:sp>
      <p:sp>
        <p:nvSpPr>
          <p:cNvPr id="11" name="TextBox 10"/>
          <p:cNvSpPr txBox="1"/>
          <p:nvPr/>
        </p:nvSpPr>
        <p:spPr>
          <a:xfrm>
            <a:off x="7443852" y="5639515"/>
            <a:ext cx="617517" cy="369332"/>
          </a:xfrm>
          <a:prstGeom prst="rect">
            <a:avLst/>
          </a:prstGeom>
          <a:noFill/>
        </p:spPr>
        <p:txBody>
          <a:bodyPr wrap="square" rtlCol="0">
            <a:spAutoFit/>
          </a:bodyPr>
          <a:lstStyle/>
          <a:p>
            <a:r>
              <a:rPr lang="en-GB" dirty="0">
                <a:solidFill>
                  <a:srgbClr val="002060"/>
                </a:solidFill>
                <a:latin typeface="Arial" panose="020B0604020202020204" pitchFamily="34" charset="0"/>
                <a:cs typeface="Arial" panose="020B0604020202020204" pitchFamily="34" charset="0"/>
              </a:rPr>
              <a:t>2</a:t>
            </a:r>
          </a:p>
        </p:txBody>
      </p:sp>
      <p:sp>
        <p:nvSpPr>
          <p:cNvPr id="12" name="TextBox 11"/>
          <p:cNvSpPr txBox="1"/>
          <p:nvPr/>
        </p:nvSpPr>
        <p:spPr>
          <a:xfrm>
            <a:off x="11548756" y="4147441"/>
            <a:ext cx="617517" cy="369332"/>
          </a:xfrm>
          <a:prstGeom prst="rect">
            <a:avLst/>
          </a:prstGeom>
          <a:noFill/>
        </p:spPr>
        <p:txBody>
          <a:bodyPr wrap="square" rtlCol="0">
            <a:spAutoFit/>
          </a:bodyPr>
          <a:lstStyle/>
          <a:p>
            <a:r>
              <a:rPr lang="en-GB" dirty="0">
                <a:solidFill>
                  <a:srgbClr val="002060"/>
                </a:solidFill>
                <a:latin typeface="Arial" panose="020B0604020202020204" pitchFamily="34" charset="0"/>
                <a:cs typeface="Arial" panose="020B0604020202020204" pitchFamily="34" charset="0"/>
              </a:rPr>
              <a:t>3</a:t>
            </a:r>
          </a:p>
        </p:txBody>
      </p:sp>
      <p:graphicFrame>
        <p:nvGraphicFramePr>
          <p:cNvPr id="14" name="Object 13"/>
          <p:cNvGraphicFramePr>
            <a:graphicFrameLocks noChangeAspect="1"/>
          </p:cNvGraphicFramePr>
          <p:nvPr/>
        </p:nvGraphicFramePr>
        <p:xfrm>
          <a:off x="5507300" y="1495254"/>
          <a:ext cx="1822676" cy="589689"/>
        </p:xfrm>
        <a:graphic>
          <a:graphicData uri="http://schemas.openxmlformats.org/presentationml/2006/ole">
            <mc:AlternateContent xmlns:mc="http://schemas.openxmlformats.org/markup-compatibility/2006">
              <mc:Choice xmlns:v="urn:schemas-microsoft-com:vml" Requires="v">
                <p:oleObj spid="_x0000_s18751" name="Equation" r:id="rId8" imgW="863280" imgH="279360" progId="Equation.3">
                  <p:embed/>
                </p:oleObj>
              </mc:Choice>
              <mc:Fallback>
                <p:oleObj name="Equation" r:id="rId8" imgW="863280" imgH="279360" progId="Equation.3">
                  <p:embed/>
                  <p:pic>
                    <p:nvPicPr>
                      <p:cNvPr id="14" name="Object 13"/>
                      <p:cNvPicPr/>
                      <p:nvPr/>
                    </p:nvPicPr>
                    <p:blipFill>
                      <a:blip r:embed="rId9"/>
                      <a:stretch>
                        <a:fillRect/>
                      </a:stretch>
                    </p:blipFill>
                    <p:spPr>
                      <a:xfrm>
                        <a:off x="5507300" y="1495254"/>
                        <a:ext cx="1822676" cy="589689"/>
                      </a:xfrm>
                      <a:prstGeom prst="rect">
                        <a:avLst/>
                      </a:prstGeom>
                      <a:solidFill>
                        <a:schemeClr val="bg1"/>
                      </a:solidFill>
                      <a:ln>
                        <a:solidFill>
                          <a:schemeClr val="bg1">
                            <a:lumMod val="50000"/>
                          </a:schemeClr>
                        </a:solidFill>
                      </a:ln>
                    </p:spPr>
                  </p:pic>
                </p:oleObj>
              </mc:Fallback>
            </mc:AlternateContent>
          </a:graphicData>
        </a:graphic>
      </p:graphicFrame>
      <p:sp>
        <p:nvSpPr>
          <p:cNvPr id="15" name="Freeform 14"/>
          <p:cNvSpPr/>
          <p:nvPr/>
        </p:nvSpPr>
        <p:spPr>
          <a:xfrm>
            <a:off x="6478631" y="3099460"/>
            <a:ext cx="1169078" cy="2470067"/>
          </a:xfrm>
          <a:custGeom>
            <a:avLst/>
            <a:gdLst>
              <a:gd name="connsiteX0" fmla="*/ 1169078 w 1169078"/>
              <a:gd name="connsiteY0" fmla="*/ 0 h 2470067"/>
              <a:gd name="connsiteX1" fmla="*/ 456559 w 1169078"/>
              <a:gd name="connsiteY1" fmla="*/ 296883 h 2470067"/>
              <a:gd name="connsiteX2" fmla="*/ 76548 w 1169078"/>
              <a:gd name="connsiteY2" fmla="*/ 795646 h 2470067"/>
              <a:gd name="connsiteX3" fmla="*/ 5296 w 1169078"/>
              <a:gd name="connsiteY3" fmla="*/ 1318161 h 2470067"/>
              <a:gd name="connsiteX4" fmla="*/ 159675 w 1169078"/>
              <a:gd name="connsiteY4" fmla="*/ 1840675 h 2470067"/>
              <a:gd name="connsiteX5" fmla="*/ 610938 w 1169078"/>
              <a:gd name="connsiteY5" fmla="*/ 2291937 h 2470067"/>
              <a:gd name="connsiteX6" fmla="*/ 1157203 w 1169078"/>
              <a:gd name="connsiteY6" fmla="*/ 2470067 h 247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9078" h="2470067">
                <a:moveTo>
                  <a:pt x="1169078" y="0"/>
                </a:moveTo>
                <a:cubicBezTo>
                  <a:pt x="903862" y="82137"/>
                  <a:pt x="638647" y="164275"/>
                  <a:pt x="456559" y="296883"/>
                </a:cubicBezTo>
                <a:cubicBezTo>
                  <a:pt x="274471" y="429491"/>
                  <a:pt x="151759" y="625433"/>
                  <a:pt x="76548" y="795646"/>
                </a:cubicBezTo>
                <a:cubicBezTo>
                  <a:pt x="1337" y="965859"/>
                  <a:pt x="-8559" y="1143989"/>
                  <a:pt x="5296" y="1318161"/>
                </a:cubicBezTo>
                <a:cubicBezTo>
                  <a:pt x="19151" y="1492333"/>
                  <a:pt x="58735" y="1678379"/>
                  <a:pt x="159675" y="1840675"/>
                </a:cubicBezTo>
                <a:cubicBezTo>
                  <a:pt x="260615" y="2002971"/>
                  <a:pt x="444683" y="2187038"/>
                  <a:pt x="610938" y="2291937"/>
                </a:cubicBezTo>
                <a:cubicBezTo>
                  <a:pt x="777193" y="2396836"/>
                  <a:pt x="967198" y="2433451"/>
                  <a:pt x="1157203" y="2470067"/>
                </a:cubicBezTo>
              </a:path>
            </a:pathLst>
          </a:custGeom>
          <a:noFill/>
          <a:ln w="1174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6" name="Object 15"/>
          <p:cNvGraphicFramePr>
            <a:graphicFrameLocks noChangeAspect="1"/>
          </p:cNvGraphicFramePr>
          <p:nvPr/>
        </p:nvGraphicFramePr>
        <p:xfrm>
          <a:off x="10347324" y="1920874"/>
          <a:ext cx="1565561" cy="541103"/>
        </p:xfrm>
        <a:graphic>
          <a:graphicData uri="http://schemas.openxmlformats.org/presentationml/2006/ole">
            <mc:AlternateContent xmlns:mc="http://schemas.openxmlformats.org/markup-compatibility/2006">
              <mc:Choice xmlns:v="urn:schemas-microsoft-com:vml" Requires="v">
                <p:oleObj spid="_x0000_s18752" name="Equation" r:id="rId10" imgW="736560" imgH="253800" progId="Equation.3">
                  <p:embed/>
                </p:oleObj>
              </mc:Choice>
              <mc:Fallback>
                <p:oleObj name="Equation" r:id="rId10" imgW="736560" imgH="253800" progId="Equation.3">
                  <p:embed/>
                  <p:pic>
                    <p:nvPicPr>
                      <p:cNvPr id="16" name="Object 15"/>
                      <p:cNvPicPr/>
                      <p:nvPr/>
                    </p:nvPicPr>
                    <p:blipFill>
                      <a:blip r:embed="rId11"/>
                      <a:stretch>
                        <a:fillRect/>
                      </a:stretch>
                    </p:blipFill>
                    <p:spPr>
                      <a:xfrm>
                        <a:off x="10347324" y="1920874"/>
                        <a:ext cx="1565561" cy="541103"/>
                      </a:xfrm>
                      <a:prstGeom prst="rect">
                        <a:avLst/>
                      </a:prstGeom>
                      <a:ln>
                        <a:solidFill>
                          <a:srgbClr val="FFC000"/>
                        </a:solidFill>
                      </a:ln>
                    </p:spPr>
                  </p:pic>
                </p:oleObj>
              </mc:Fallback>
            </mc:AlternateContent>
          </a:graphicData>
        </a:graphic>
      </p:graphicFrame>
      <p:cxnSp>
        <p:nvCxnSpPr>
          <p:cNvPr id="18" name="Straight Connector 17"/>
          <p:cNvCxnSpPr>
            <a:stCxn id="15" idx="0"/>
          </p:cNvCxnSpPr>
          <p:nvPr/>
        </p:nvCxnSpPr>
        <p:spPr>
          <a:xfrm>
            <a:off x="7647709" y="3099460"/>
            <a:ext cx="3901047" cy="1232647"/>
          </a:xfrm>
          <a:prstGeom prst="line">
            <a:avLst/>
          </a:prstGeom>
          <a:ln w="92075">
            <a:solidFill>
              <a:srgbClr val="FFC000"/>
            </a:solidFill>
            <a:headEnd w="lg" len="lg"/>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noChangeAspect="1"/>
          </p:cNvGraphicFramePr>
          <p:nvPr/>
        </p:nvGraphicFramePr>
        <p:xfrm>
          <a:off x="9532938" y="5200649"/>
          <a:ext cx="1627808" cy="553543"/>
        </p:xfrm>
        <a:graphic>
          <a:graphicData uri="http://schemas.openxmlformats.org/presentationml/2006/ole">
            <mc:AlternateContent xmlns:mc="http://schemas.openxmlformats.org/markup-compatibility/2006">
              <mc:Choice xmlns:v="urn:schemas-microsoft-com:vml" Requires="v">
                <p:oleObj spid="_x0000_s18753" name="Equation" r:id="rId12" imgW="749160" imgH="253800" progId="Equation.3">
                  <p:embed/>
                </p:oleObj>
              </mc:Choice>
              <mc:Fallback>
                <p:oleObj name="Equation" r:id="rId12" imgW="749160" imgH="253800" progId="Equation.3">
                  <p:embed/>
                  <p:pic>
                    <p:nvPicPr>
                      <p:cNvPr id="20" name="Object 19"/>
                      <p:cNvPicPr/>
                      <p:nvPr/>
                    </p:nvPicPr>
                    <p:blipFill>
                      <a:blip r:embed="rId13"/>
                      <a:stretch>
                        <a:fillRect/>
                      </a:stretch>
                    </p:blipFill>
                    <p:spPr>
                      <a:xfrm>
                        <a:off x="9532938" y="5200649"/>
                        <a:ext cx="1627808" cy="553543"/>
                      </a:xfrm>
                      <a:prstGeom prst="rect">
                        <a:avLst/>
                      </a:prstGeom>
                      <a:ln>
                        <a:solidFill>
                          <a:srgbClr val="FFC000"/>
                        </a:solidFill>
                      </a:ln>
                    </p:spPr>
                  </p:pic>
                </p:oleObj>
              </mc:Fallback>
            </mc:AlternateContent>
          </a:graphicData>
        </a:graphic>
      </p:graphicFrame>
      <p:cxnSp>
        <p:nvCxnSpPr>
          <p:cNvPr id="21" name="Straight Connector 20"/>
          <p:cNvCxnSpPr>
            <a:stCxn id="15" idx="6"/>
          </p:cNvCxnSpPr>
          <p:nvPr/>
        </p:nvCxnSpPr>
        <p:spPr>
          <a:xfrm flipV="1">
            <a:off x="7635834" y="4332107"/>
            <a:ext cx="3912922" cy="1237420"/>
          </a:xfrm>
          <a:prstGeom prst="line">
            <a:avLst/>
          </a:prstGeom>
          <a:ln w="92075">
            <a:solidFill>
              <a:srgbClr val="FFC000"/>
            </a:solidFill>
            <a:headEnd w="lg" len="lg"/>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24" name="Object 23"/>
          <p:cNvGraphicFramePr>
            <a:graphicFrameLocks noChangeAspect="1"/>
          </p:cNvGraphicFramePr>
          <p:nvPr/>
        </p:nvGraphicFramePr>
        <p:xfrm>
          <a:off x="4945402" y="5256810"/>
          <a:ext cx="1773388" cy="558959"/>
        </p:xfrm>
        <a:graphic>
          <a:graphicData uri="http://schemas.openxmlformats.org/presentationml/2006/ole">
            <mc:AlternateContent xmlns:mc="http://schemas.openxmlformats.org/markup-compatibility/2006">
              <mc:Choice xmlns:v="urn:schemas-microsoft-com:vml" Requires="v">
                <p:oleObj spid="_x0000_s18754" name="Equation" r:id="rId14" imgW="888840" imgH="279360" progId="Equation.3">
                  <p:embed/>
                </p:oleObj>
              </mc:Choice>
              <mc:Fallback>
                <p:oleObj name="Equation" r:id="rId14" imgW="888840" imgH="279360" progId="Equation.3">
                  <p:embed/>
                  <p:pic>
                    <p:nvPicPr>
                      <p:cNvPr id="24" name="Object 23"/>
                      <p:cNvPicPr/>
                      <p:nvPr/>
                    </p:nvPicPr>
                    <p:blipFill>
                      <a:blip r:embed="rId15"/>
                      <a:stretch>
                        <a:fillRect/>
                      </a:stretch>
                    </p:blipFill>
                    <p:spPr>
                      <a:xfrm>
                        <a:off x="4945402" y="5256810"/>
                        <a:ext cx="1773388" cy="558959"/>
                      </a:xfrm>
                      <a:prstGeom prst="rect">
                        <a:avLst/>
                      </a:prstGeom>
                      <a:ln>
                        <a:solidFill>
                          <a:srgbClr val="00B050"/>
                        </a:solidFill>
                      </a:ln>
                    </p:spPr>
                  </p:pic>
                </p:oleObj>
              </mc:Fallback>
            </mc:AlternateContent>
          </a:graphicData>
        </a:graphic>
      </p:graphicFrame>
      <p:cxnSp>
        <p:nvCxnSpPr>
          <p:cNvPr id="25" name="Straight Connector 24"/>
          <p:cNvCxnSpPr>
            <a:stCxn id="15" idx="0"/>
            <a:endCxn id="15" idx="6"/>
          </p:cNvCxnSpPr>
          <p:nvPr/>
        </p:nvCxnSpPr>
        <p:spPr>
          <a:xfrm flipH="1">
            <a:off x="7635834" y="3099460"/>
            <a:ext cx="11875" cy="2470067"/>
          </a:xfrm>
          <a:prstGeom prst="line">
            <a:avLst/>
          </a:prstGeom>
          <a:ln w="203200">
            <a:solidFill>
              <a:srgbClr val="00B050"/>
            </a:solidFill>
            <a:headEnd w="lg" len="lg"/>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28" name="Object 27"/>
          <p:cNvGraphicFramePr>
            <a:graphicFrameLocks noChangeAspect="1"/>
          </p:cNvGraphicFramePr>
          <p:nvPr/>
        </p:nvGraphicFramePr>
        <p:xfrm>
          <a:off x="4767360" y="2130177"/>
          <a:ext cx="2573338" cy="1017588"/>
        </p:xfrm>
        <a:graphic>
          <a:graphicData uri="http://schemas.openxmlformats.org/presentationml/2006/ole">
            <mc:AlternateContent xmlns:mc="http://schemas.openxmlformats.org/markup-compatibility/2006">
              <mc:Choice xmlns:v="urn:schemas-microsoft-com:vml" Requires="v">
                <p:oleObj spid="_x0000_s18755" name="Equation" r:id="rId16" imgW="1218960" imgH="482400" progId="Equation.3">
                  <p:embed/>
                </p:oleObj>
              </mc:Choice>
              <mc:Fallback>
                <p:oleObj name="Equation" r:id="rId16" imgW="1218960" imgH="482400" progId="Equation.3">
                  <p:embed/>
                  <p:pic>
                    <p:nvPicPr>
                      <p:cNvPr id="28" name="Object 27"/>
                      <p:cNvPicPr/>
                      <p:nvPr/>
                    </p:nvPicPr>
                    <p:blipFill>
                      <a:blip r:embed="rId17"/>
                      <a:stretch>
                        <a:fillRect/>
                      </a:stretch>
                    </p:blipFill>
                    <p:spPr>
                      <a:xfrm>
                        <a:off x="4767360" y="2130177"/>
                        <a:ext cx="2573338" cy="1017588"/>
                      </a:xfrm>
                      <a:prstGeom prst="rect">
                        <a:avLst/>
                      </a:prstGeom>
                      <a:ln>
                        <a:solidFill>
                          <a:schemeClr val="bg1">
                            <a:lumMod val="50000"/>
                          </a:schemeClr>
                        </a:solidFill>
                      </a:ln>
                    </p:spPr>
                  </p:pic>
                </p:oleObj>
              </mc:Fallback>
            </mc:AlternateContent>
          </a:graphicData>
        </a:graphic>
      </p:graphicFrame>
      <p:graphicFrame>
        <p:nvGraphicFramePr>
          <p:cNvPr id="29" name="Object 28"/>
          <p:cNvGraphicFramePr>
            <a:graphicFrameLocks noChangeAspect="1"/>
          </p:cNvGraphicFramePr>
          <p:nvPr/>
        </p:nvGraphicFramePr>
        <p:xfrm>
          <a:off x="8452943" y="5810250"/>
          <a:ext cx="2733675" cy="1046163"/>
        </p:xfrm>
        <a:graphic>
          <a:graphicData uri="http://schemas.openxmlformats.org/presentationml/2006/ole">
            <mc:AlternateContent xmlns:mc="http://schemas.openxmlformats.org/markup-compatibility/2006">
              <mc:Choice xmlns:v="urn:schemas-microsoft-com:vml" Requires="v">
                <p:oleObj spid="_x0000_s18756" name="Equation" r:id="rId18" imgW="1295280" imgH="495000" progId="Equation.3">
                  <p:embed/>
                </p:oleObj>
              </mc:Choice>
              <mc:Fallback>
                <p:oleObj name="Equation" r:id="rId18" imgW="1295280" imgH="495000" progId="Equation.3">
                  <p:embed/>
                  <p:pic>
                    <p:nvPicPr>
                      <p:cNvPr id="29" name="Object 28"/>
                      <p:cNvPicPr/>
                      <p:nvPr/>
                    </p:nvPicPr>
                    <p:blipFill>
                      <a:blip r:embed="rId19"/>
                      <a:stretch>
                        <a:fillRect/>
                      </a:stretch>
                    </p:blipFill>
                    <p:spPr>
                      <a:xfrm>
                        <a:off x="8452943" y="5810250"/>
                        <a:ext cx="2733675" cy="1046163"/>
                      </a:xfrm>
                      <a:prstGeom prst="rect">
                        <a:avLst/>
                      </a:prstGeom>
                      <a:ln>
                        <a:solidFill>
                          <a:srgbClr val="FFC000"/>
                        </a:solidFill>
                      </a:ln>
                    </p:spPr>
                  </p:pic>
                </p:oleObj>
              </mc:Fallback>
            </mc:AlternateContent>
          </a:graphicData>
        </a:graphic>
      </p:graphicFrame>
      <p:graphicFrame>
        <p:nvGraphicFramePr>
          <p:cNvPr id="30" name="Object 29"/>
          <p:cNvGraphicFramePr>
            <a:graphicFrameLocks noChangeAspect="1"/>
          </p:cNvGraphicFramePr>
          <p:nvPr/>
        </p:nvGraphicFramePr>
        <p:xfrm>
          <a:off x="9212263" y="831850"/>
          <a:ext cx="2706687" cy="1046163"/>
        </p:xfrm>
        <a:graphic>
          <a:graphicData uri="http://schemas.openxmlformats.org/presentationml/2006/ole">
            <mc:AlternateContent xmlns:mc="http://schemas.openxmlformats.org/markup-compatibility/2006">
              <mc:Choice xmlns:v="urn:schemas-microsoft-com:vml" Requires="v">
                <p:oleObj spid="_x0000_s18757" name="Equation" r:id="rId20" imgW="1282680" imgH="495000" progId="Equation.3">
                  <p:embed/>
                </p:oleObj>
              </mc:Choice>
              <mc:Fallback>
                <p:oleObj name="Equation" r:id="rId20" imgW="1282680" imgH="495000" progId="Equation.3">
                  <p:embed/>
                  <p:pic>
                    <p:nvPicPr>
                      <p:cNvPr id="30" name="Object 29"/>
                      <p:cNvPicPr/>
                      <p:nvPr/>
                    </p:nvPicPr>
                    <p:blipFill>
                      <a:blip r:embed="rId21"/>
                      <a:stretch>
                        <a:fillRect/>
                      </a:stretch>
                    </p:blipFill>
                    <p:spPr>
                      <a:xfrm>
                        <a:off x="9212263" y="831850"/>
                        <a:ext cx="2706687" cy="1046163"/>
                      </a:xfrm>
                      <a:prstGeom prst="rect">
                        <a:avLst/>
                      </a:prstGeom>
                      <a:solidFill>
                        <a:schemeClr val="bg1"/>
                      </a:solidFill>
                      <a:ln>
                        <a:solidFill>
                          <a:srgbClr val="FFC000"/>
                        </a:solidFill>
                      </a:ln>
                    </p:spPr>
                  </p:pic>
                </p:oleObj>
              </mc:Fallback>
            </mc:AlternateContent>
          </a:graphicData>
        </a:graphic>
      </p:graphicFrame>
      <p:graphicFrame>
        <p:nvGraphicFramePr>
          <p:cNvPr id="31" name="Object 30"/>
          <p:cNvGraphicFramePr>
            <a:graphicFrameLocks noChangeAspect="1"/>
          </p:cNvGraphicFramePr>
          <p:nvPr/>
        </p:nvGraphicFramePr>
        <p:xfrm>
          <a:off x="4945402" y="5852343"/>
          <a:ext cx="2438400" cy="1019175"/>
        </p:xfrm>
        <a:graphic>
          <a:graphicData uri="http://schemas.openxmlformats.org/presentationml/2006/ole">
            <mc:AlternateContent xmlns:mc="http://schemas.openxmlformats.org/markup-compatibility/2006">
              <mc:Choice xmlns:v="urn:schemas-microsoft-com:vml" Requires="v">
                <p:oleObj spid="_x0000_s18758" name="Equation" r:id="rId22" imgW="1155600" imgH="482400" progId="Equation.3">
                  <p:embed/>
                </p:oleObj>
              </mc:Choice>
              <mc:Fallback>
                <p:oleObj name="Equation" r:id="rId22" imgW="1155600" imgH="482400" progId="Equation.3">
                  <p:embed/>
                  <p:pic>
                    <p:nvPicPr>
                      <p:cNvPr id="31" name="Object 30"/>
                      <p:cNvPicPr/>
                      <p:nvPr/>
                    </p:nvPicPr>
                    <p:blipFill>
                      <a:blip r:embed="rId23"/>
                      <a:stretch>
                        <a:fillRect/>
                      </a:stretch>
                    </p:blipFill>
                    <p:spPr>
                      <a:xfrm>
                        <a:off x="4945402" y="5852343"/>
                        <a:ext cx="2438400" cy="1019175"/>
                      </a:xfrm>
                      <a:prstGeom prst="rect">
                        <a:avLst/>
                      </a:prstGeom>
                      <a:solidFill>
                        <a:schemeClr val="bg1"/>
                      </a:solidFill>
                      <a:ln>
                        <a:solidFill>
                          <a:srgbClr val="00B050"/>
                        </a:solidFill>
                      </a:ln>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2886989754"/>
              </p:ext>
            </p:extLst>
          </p:nvPr>
        </p:nvGraphicFramePr>
        <p:xfrm>
          <a:off x="2043797" y="2512056"/>
          <a:ext cx="2182508" cy="433022"/>
        </p:xfrm>
        <a:graphic>
          <a:graphicData uri="http://schemas.openxmlformats.org/presentationml/2006/ole">
            <mc:AlternateContent xmlns:mc="http://schemas.openxmlformats.org/markup-compatibility/2006">
              <mc:Choice xmlns:v="urn:schemas-microsoft-com:vml" Requires="v">
                <p:oleObj spid="_x0000_s18759" name="Equation" r:id="rId24" imgW="1282680" imgH="253800" progId="Equation.3">
                  <p:embed/>
                </p:oleObj>
              </mc:Choice>
              <mc:Fallback>
                <p:oleObj name="Equation" r:id="rId24" imgW="1282680" imgH="253800" progId="Equation.3">
                  <p:embed/>
                  <p:pic>
                    <p:nvPicPr>
                      <p:cNvPr id="36" name="Object 35"/>
                      <p:cNvPicPr/>
                      <p:nvPr/>
                    </p:nvPicPr>
                    <p:blipFill>
                      <a:blip r:embed="rId25"/>
                      <a:stretch>
                        <a:fillRect/>
                      </a:stretch>
                    </p:blipFill>
                    <p:spPr>
                      <a:xfrm>
                        <a:off x="2043797" y="2512056"/>
                        <a:ext cx="2182508" cy="433022"/>
                      </a:xfrm>
                      <a:prstGeom prst="rect">
                        <a:avLst/>
                      </a:prstGeom>
                      <a:solidFill>
                        <a:schemeClr val="bg1"/>
                      </a:solidFill>
                      <a:ln>
                        <a:solidFill>
                          <a:schemeClr val="tx1"/>
                        </a:solidFill>
                      </a:ln>
                    </p:spPr>
                  </p:pic>
                </p:oleObj>
              </mc:Fallback>
            </mc:AlternateContent>
          </a:graphicData>
        </a:graphic>
      </p:graphicFrame>
      <p:sp>
        <p:nvSpPr>
          <p:cNvPr id="38" name="Rectangle 37"/>
          <p:cNvSpPr/>
          <p:nvPr/>
        </p:nvSpPr>
        <p:spPr>
          <a:xfrm>
            <a:off x="2043797" y="2163191"/>
            <a:ext cx="2182508" cy="342267"/>
          </a:xfrm>
          <a:prstGeom prst="rect">
            <a:avLst/>
          </a:prstGeom>
          <a:solidFill>
            <a:schemeClr val="bg1">
              <a:lumMod val="5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500" dirty="0">
                <a:solidFill>
                  <a:srgbClr val="FFFF00"/>
                </a:solidFill>
                <a:latin typeface="Arial" panose="020B0604020202020204" pitchFamily="34" charset="0"/>
                <a:cs typeface="Arial" panose="020B0604020202020204" pitchFamily="34" charset="0"/>
              </a:rPr>
              <a:t>Eq. 3</a:t>
            </a:r>
          </a:p>
        </p:txBody>
      </p:sp>
      <p:pic>
        <p:nvPicPr>
          <p:cNvPr id="39" name="Picture 38"/>
          <p:cNvPicPr>
            <a:picLocks noChangeAspect="1"/>
          </p:cNvPicPr>
          <p:nvPr/>
        </p:nvPicPr>
        <p:blipFill>
          <a:blip r:embed="rId26"/>
          <a:stretch>
            <a:fillRect/>
          </a:stretch>
        </p:blipFill>
        <p:spPr>
          <a:xfrm>
            <a:off x="195263" y="1928717"/>
            <a:ext cx="1702964" cy="1037997"/>
          </a:xfrm>
          <a:prstGeom prst="rect">
            <a:avLst/>
          </a:prstGeom>
          <a:ln w="15875">
            <a:solidFill>
              <a:schemeClr val="accent1">
                <a:shade val="50000"/>
              </a:schemeClr>
            </a:solidFill>
          </a:ln>
        </p:spPr>
      </p:pic>
      <p:sp>
        <p:nvSpPr>
          <p:cNvPr id="40" name="Rectangle 39"/>
          <p:cNvSpPr/>
          <p:nvPr/>
        </p:nvSpPr>
        <p:spPr>
          <a:xfrm>
            <a:off x="198711" y="3147405"/>
            <a:ext cx="4027594" cy="342267"/>
          </a:xfrm>
          <a:prstGeom prst="rect">
            <a:avLst/>
          </a:prstGeom>
          <a:solidFill>
            <a:schemeClr val="bg1">
              <a:lumMod val="5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500" dirty="0">
                <a:solidFill>
                  <a:srgbClr val="FFFF00"/>
                </a:solidFill>
                <a:latin typeface="Arial" panose="020B0604020202020204" pitchFamily="34" charset="0"/>
                <a:cs typeface="Arial" panose="020B0604020202020204" pitchFamily="34" charset="0"/>
              </a:rPr>
              <a:t>Simultaneous solution of Eq. 1, 2 and 3 gives</a:t>
            </a:r>
          </a:p>
        </p:txBody>
      </p:sp>
      <p:graphicFrame>
        <p:nvGraphicFramePr>
          <p:cNvPr id="41" name="Object 40"/>
          <p:cNvGraphicFramePr>
            <a:graphicFrameLocks noChangeAspect="1"/>
          </p:cNvGraphicFramePr>
          <p:nvPr>
            <p:extLst>
              <p:ext uri="{D42A27DB-BD31-4B8C-83A1-F6EECF244321}">
                <p14:modId xmlns:p14="http://schemas.microsoft.com/office/powerpoint/2010/main" val="2616086802"/>
              </p:ext>
            </p:extLst>
          </p:nvPr>
        </p:nvGraphicFramePr>
        <p:xfrm>
          <a:off x="195263" y="3550646"/>
          <a:ext cx="1189038" cy="366712"/>
        </p:xfrm>
        <a:graphic>
          <a:graphicData uri="http://schemas.openxmlformats.org/presentationml/2006/ole">
            <mc:AlternateContent xmlns:mc="http://schemas.openxmlformats.org/markup-compatibility/2006">
              <mc:Choice xmlns:v="urn:schemas-microsoft-com:vml" Requires="v">
                <p:oleObj spid="_x0000_s18760" name="Equation" r:id="rId27" imgW="698400" imgH="215640" progId="Equation.3">
                  <p:embed/>
                </p:oleObj>
              </mc:Choice>
              <mc:Fallback>
                <p:oleObj name="Equation" r:id="rId27" imgW="698400" imgH="215640" progId="Equation.3">
                  <p:embed/>
                  <p:pic>
                    <p:nvPicPr>
                      <p:cNvPr id="36" name="Object 35"/>
                      <p:cNvPicPr/>
                      <p:nvPr/>
                    </p:nvPicPr>
                    <p:blipFill>
                      <a:blip r:embed="rId28"/>
                      <a:stretch>
                        <a:fillRect/>
                      </a:stretch>
                    </p:blipFill>
                    <p:spPr>
                      <a:xfrm>
                        <a:off x="195263" y="3550646"/>
                        <a:ext cx="1189038" cy="366712"/>
                      </a:xfrm>
                      <a:prstGeom prst="rect">
                        <a:avLst/>
                      </a:prstGeom>
                      <a:solidFill>
                        <a:schemeClr val="bg1"/>
                      </a:solidFill>
                      <a:ln>
                        <a:solidFill>
                          <a:schemeClr val="tx1"/>
                        </a:solidFill>
                      </a:ln>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2604319796"/>
              </p:ext>
            </p:extLst>
          </p:nvPr>
        </p:nvGraphicFramePr>
        <p:xfrm>
          <a:off x="195263" y="4033375"/>
          <a:ext cx="2441575" cy="1476375"/>
        </p:xfrm>
        <a:graphic>
          <a:graphicData uri="http://schemas.openxmlformats.org/presentationml/2006/ole">
            <mc:AlternateContent xmlns:mc="http://schemas.openxmlformats.org/markup-compatibility/2006">
              <mc:Choice xmlns:v="urn:schemas-microsoft-com:vml" Requires="v">
                <p:oleObj spid="_x0000_s18761" name="Equation" r:id="rId29" imgW="1434960" imgH="863280" progId="Equation.3">
                  <p:embed/>
                </p:oleObj>
              </mc:Choice>
              <mc:Fallback>
                <p:oleObj name="Equation" r:id="rId29" imgW="1434960" imgH="863280" progId="Equation.3">
                  <p:embed/>
                  <p:pic>
                    <p:nvPicPr>
                      <p:cNvPr id="41" name="Object 40"/>
                      <p:cNvPicPr/>
                      <p:nvPr/>
                    </p:nvPicPr>
                    <p:blipFill>
                      <a:blip r:embed="rId30"/>
                      <a:stretch>
                        <a:fillRect/>
                      </a:stretch>
                    </p:blipFill>
                    <p:spPr>
                      <a:xfrm>
                        <a:off x="195263" y="4033375"/>
                        <a:ext cx="2441575" cy="1476375"/>
                      </a:xfrm>
                      <a:prstGeom prst="rect">
                        <a:avLst/>
                      </a:prstGeom>
                      <a:solidFill>
                        <a:schemeClr val="bg1"/>
                      </a:solidFill>
                      <a:ln>
                        <a:solidFill>
                          <a:schemeClr val="tx1"/>
                        </a:solidFill>
                      </a:ln>
                    </p:spPr>
                  </p:pic>
                </p:oleObj>
              </mc:Fallback>
            </mc:AlternateContent>
          </a:graphicData>
        </a:graphic>
      </p:graphicFrame>
    </p:spTree>
    <p:extLst>
      <p:ext uri="{BB962C8B-B14F-4D97-AF65-F5344CB8AC3E}">
        <p14:creationId xmlns:p14="http://schemas.microsoft.com/office/powerpoint/2010/main" val="2376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Note that shear flow in leading cell is 6% greater than the aft cell;</a:t>
                </a:r>
              </a:p>
              <a:p>
                <a:r>
                  <a:rPr lang="en-GB" dirty="0"/>
                  <a:t>Shear flow in spar, i.e.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𝑞</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𝑞</m:t>
                        </m:r>
                      </m:e>
                      <m:sub>
                        <m:r>
                          <a:rPr lang="en-GB" b="0" i="1" smtClean="0">
                            <a:latin typeface="Cambria Math" panose="02040503050406030204" pitchFamily="18" charset="0"/>
                          </a:rPr>
                          <m:t>1</m:t>
                        </m:r>
                      </m:sub>
                    </m:sSub>
                    <m:r>
                      <a:rPr lang="en-GB" b="0" i="1" smtClean="0">
                        <a:latin typeface="Cambria Math" panose="02040503050406030204" pitchFamily="18" charset="0"/>
                      </a:rPr>
                      <m:t>=−0.06</m:t>
                    </m:r>
                    <m:f>
                      <m:fPr>
                        <m:ctrlPr>
                          <a:rPr lang="en-GB" b="0" i="1" smtClean="0">
                            <a:latin typeface="Cambria Math" panose="02040503050406030204" pitchFamily="18" charset="0"/>
                          </a:rPr>
                        </m:ctrlPr>
                      </m:fPr>
                      <m:num>
                        <m:r>
                          <a:rPr lang="en-GB" b="0" i="1" smtClean="0">
                            <a:latin typeface="Cambria Math" panose="02040503050406030204" pitchFamily="18" charset="0"/>
                          </a:rPr>
                          <m:t>𝑇</m:t>
                        </m:r>
                      </m:num>
                      <m:den>
                        <m:r>
                          <a:rPr lang="en-GB" b="0" i="1" smtClean="0">
                            <a:latin typeface="Cambria Math" panose="02040503050406030204" pitchFamily="18" charset="0"/>
                          </a:rPr>
                          <m:t>6+1.04</m:t>
                        </m:r>
                        <m:r>
                          <a:rPr lang="en-GB" b="0" i="1" smtClean="0">
                            <a:latin typeface="Cambria Math" panose="02040503050406030204" pitchFamily="18" charset="0"/>
                            <a:ea typeface="Cambria Math" panose="02040503050406030204" pitchFamily="18" charset="0"/>
                          </a:rPr>
                          <m:t>𝜋</m:t>
                        </m:r>
                      </m:den>
                    </m:f>
                  </m:oMath>
                </a14:m>
                <a:r>
                  <a:rPr lang="en-GB" dirty="0"/>
                  <a:t>, almost vanishes;</a:t>
                </a:r>
              </a:p>
              <a:p>
                <a:r>
                  <a:rPr lang="en-GB" dirty="0"/>
                  <a:t>Torsional stiffness of a closed section is proportional to square of the enclosed area leading to largest stiffness contribution from the outermost closed section, i.e. union of leading and aft cells;</a:t>
                </a:r>
              </a:p>
              <a:p>
                <a:r>
                  <a:rPr lang="en-GB" dirty="0"/>
                  <a:t>This leads the spar with almost zero shear flow (almost unloaded).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6" t="-829" r="-994"/>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1134787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1</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43</a:t>
            </a:fld>
            <a:endParaRPr lang="en-US" dirty="0"/>
          </a:p>
        </p:txBody>
      </p:sp>
      <p:pic>
        <p:nvPicPr>
          <p:cNvPr id="7" name="Content Placeholder 6"/>
          <p:cNvPicPr>
            <a:picLocks noGrp="1" noChangeAspect="1"/>
          </p:cNvPicPr>
          <p:nvPr>
            <p:ph idx="1"/>
          </p:nvPr>
        </p:nvPicPr>
        <p:blipFill>
          <a:blip r:embed="rId2"/>
          <a:stretch>
            <a:fillRect/>
          </a:stretch>
        </p:blipFill>
        <p:spPr>
          <a:xfrm>
            <a:off x="1282701" y="1827122"/>
            <a:ext cx="9729964" cy="5030878"/>
          </a:xfrm>
          <a:prstGeom prst="rect">
            <a:avLst/>
          </a:prstGeom>
        </p:spPr>
      </p:pic>
    </p:spTree>
    <p:extLst>
      <p:ext uri="{BB962C8B-B14F-4D97-AF65-F5344CB8AC3E}">
        <p14:creationId xmlns:p14="http://schemas.microsoft.com/office/powerpoint/2010/main" val="235606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1151" y="1909024"/>
                <a:ext cx="5305258" cy="2877287"/>
              </a:xfrm>
            </p:spPr>
            <p:txBody>
              <a:bodyPr>
                <a:normAutofit/>
              </a:bodyPr>
              <a:lstStyle/>
              <a:p>
                <a:r>
                  <a:rPr lang="en-GB" dirty="0"/>
                  <a:t>A thin-walled wing box structure which has two cells is shown along with the dimensions. The wing box is subjected to a torque of </a:t>
                </a:r>
                <a14:m>
                  <m:oMath xmlns:m="http://schemas.openxmlformats.org/officeDocument/2006/math">
                    <m:r>
                      <a:rPr lang="en-GB" i="1">
                        <a:latin typeface="Cambria Math" panose="02040503050406030204" pitchFamily="18" charset="0"/>
                      </a:rPr>
                      <m:t>𝑇</m:t>
                    </m:r>
                    <m:r>
                      <a:rPr lang="en-GB" i="1">
                        <a:latin typeface="Cambria Math" panose="02040503050406030204" pitchFamily="18" charset="0"/>
                      </a:rPr>
                      <m:t>=10×</m:t>
                    </m:r>
                    <m:sSup>
                      <m:sSupPr>
                        <m:ctrlPr>
                          <a:rPr lang="en-GB" i="1">
                            <a:latin typeface="Cambria Math" panose="02040503050406030204" pitchFamily="18" charset="0"/>
                          </a:rPr>
                        </m:ctrlPr>
                      </m:sSupPr>
                      <m:e>
                        <m:r>
                          <a:rPr lang="en-GB" i="1">
                            <a:latin typeface="Cambria Math" panose="02040503050406030204" pitchFamily="18" charset="0"/>
                          </a:rPr>
                          <m:t>10</m:t>
                        </m:r>
                      </m:e>
                      <m:sup>
                        <m:r>
                          <a:rPr lang="en-GB" i="1">
                            <a:latin typeface="Cambria Math" panose="02040503050406030204" pitchFamily="18" charset="0"/>
                          </a:rPr>
                          <m:t>6</m:t>
                        </m:r>
                      </m:sup>
                    </m:sSup>
                    <m:r>
                      <a:rPr lang="en-GB" i="1">
                        <a:latin typeface="Cambria Math" panose="02040503050406030204" pitchFamily="18" charset="0"/>
                      </a:rPr>
                      <m:t> </m:t>
                    </m:r>
                    <m:r>
                      <m:rPr>
                        <m:sty m:val="p"/>
                      </m:rPr>
                      <a:rPr lang="en-GB">
                        <a:latin typeface="Cambria Math" panose="02040503050406030204" pitchFamily="18" charset="0"/>
                      </a:rPr>
                      <m:t>Nmm</m:t>
                    </m:r>
                  </m:oMath>
                </a14:m>
                <a:r>
                  <a:rPr lang="en-GB" dirty="0"/>
                  <a:t> and the length of the </a:t>
                </a:r>
                <a:r>
                  <a:rPr lang="en-GB" dirty="0" err="1"/>
                  <a:t>wingbox</a:t>
                </a:r>
                <a:r>
                  <a:rPr lang="en-GB" dirty="0"/>
                  <a:t> is </a:t>
                </a:r>
                <a14:m>
                  <m:oMath xmlns:m="http://schemas.openxmlformats.org/officeDocument/2006/math">
                    <m:r>
                      <a:rPr lang="en-GB" i="1">
                        <a:latin typeface="Cambria Math" panose="02040503050406030204" pitchFamily="18" charset="0"/>
                      </a:rPr>
                      <m:t>1.20 </m:t>
                    </m:r>
                    <m:r>
                      <m:rPr>
                        <m:sty m:val="p"/>
                      </m:rPr>
                      <a:rPr lang="en-GB">
                        <a:latin typeface="Cambria Math" panose="02040503050406030204" pitchFamily="18" charset="0"/>
                      </a:rPr>
                      <m:t>m</m:t>
                    </m:r>
                  </m:oMath>
                </a14:m>
                <a:r>
                  <a:rPr lang="en-GB" dirty="0"/>
                  <a:t> and the material of the wing box has a shear modulus, </a:t>
                </a:r>
                <a14:m>
                  <m:oMath xmlns:m="http://schemas.openxmlformats.org/officeDocument/2006/math">
                    <m:r>
                      <a:rPr lang="en-GB" i="1">
                        <a:latin typeface="Cambria Math" panose="02040503050406030204" pitchFamily="18" charset="0"/>
                      </a:rPr>
                      <m:t>𝐺</m:t>
                    </m:r>
                    <m:r>
                      <a:rPr lang="en-GB" i="1">
                        <a:latin typeface="Cambria Math" panose="02040503050406030204" pitchFamily="18" charset="0"/>
                      </a:rPr>
                      <m:t>=28.0 </m:t>
                    </m:r>
                    <m:r>
                      <m:rPr>
                        <m:sty m:val="p"/>
                      </m:rPr>
                      <a:rPr lang="en-GB">
                        <a:latin typeface="Cambria Math" panose="02040503050406030204" pitchFamily="18" charset="0"/>
                      </a:rPr>
                      <m:t>GPa</m:t>
                    </m:r>
                  </m:oMath>
                </a14:m>
                <a:r>
                  <a:rPr lang="en-GB" dirty="0"/>
                  <a:t>.</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1151" y="1909024"/>
                <a:ext cx="5305258" cy="2877287"/>
              </a:xfrm>
              <a:blipFill>
                <a:blip r:embed="rId2"/>
                <a:stretch>
                  <a:fillRect l="-575" t="-847" r="-1724"/>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D57F1E4F-1CFF-5643-939E-217C01CDF565}" type="slidenum">
              <a:rPr lang="en-US" smtClean="0"/>
              <a:pPr/>
              <a:t>44</a:t>
            </a:fld>
            <a:endParaRPr lang="en-US" dirty="0"/>
          </a:p>
        </p:txBody>
      </p:sp>
      <p:pic>
        <p:nvPicPr>
          <p:cNvPr id="6" name="Picture 5"/>
          <p:cNvPicPr>
            <a:picLocks noChangeAspect="1"/>
          </p:cNvPicPr>
          <p:nvPr/>
        </p:nvPicPr>
        <p:blipFill>
          <a:blip r:embed="rId3"/>
          <a:stretch>
            <a:fillRect/>
          </a:stretch>
        </p:blipFill>
        <p:spPr>
          <a:xfrm>
            <a:off x="5700983" y="1990842"/>
            <a:ext cx="6275827" cy="2795469"/>
          </a:xfrm>
          <a:prstGeom prst="rect">
            <a:avLst/>
          </a:prstGeom>
        </p:spPr>
      </p:pic>
      <p:sp>
        <p:nvSpPr>
          <p:cNvPr id="7" name="Rectangle 6"/>
          <p:cNvSpPr/>
          <p:nvPr/>
        </p:nvSpPr>
        <p:spPr>
          <a:xfrm>
            <a:off x="281151" y="4979379"/>
            <a:ext cx="10410825" cy="1631216"/>
          </a:xfrm>
          <a:prstGeom prst="rect">
            <a:avLst/>
          </a:prstGeom>
        </p:spPr>
        <p:txBody>
          <a:bodyPr wrap="square">
            <a:spAutoFit/>
          </a:bodyPr>
          <a:lstStyle/>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Calculate the shear flows due to the applied torque.</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Determine the average shear stresses in all the sections, i.e. walls or skins 1 and 2 and the webs 3 and 4.</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Calculate the twist angle of the wing box under the applied loading.</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Calculate the torsional rigidity GJ.</a:t>
            </a:r>
          </a:p>
        </p:txBody>
      </p:sp>
    </p:spTree>
    <p:extLst>
      <p:ext uri="{BB962C8B-B14F-4D97-AF65-F5344CB8AC3E}">
        <p14:creationId xmlns:p14="http://schemas.microsoft.com/office/powerpoint/2010/main" val="15514615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Note for tutorial 2</a:t>
            </a:r>
          </a:p>
        </p:txBody>
      </p:sp>
      <p:sp>
        <p:nvSpPr>
          <p:cNvPr id="3" name="Content Placeholder 2"/>
          <p:cNvSpPr>
            <a:spLocks noGrp="1"/>
          </p:cNvSpPr>
          <p:nvPr>
            <p:ph idx="1"/>
          </p:nvPr>
        </p:nvSpPr>
        <p:spPr/>
        <p:txBody>
          <a:bodyPr/>
          <a:lstStyle/>
          <a:p>
            <a:r>
              <a:rPr lang="en-GB" dirty="0"/>
              <a:t>The solution uploaded on BB is based on a book different from </a:t>
            </a:r>
            <a:r>
              <a:rPr lang="en-GB" dirty="0" err="1"/>
              <a:t>Megson</a:t>
            </a:r>
            <a:r>
              <a:rPr lang="en-GB" dirty="0"/>
              <a:t>. In the tutorial session we will use the sign convention based on </a:t>
            </a:r>
            <a:r>
              <a:rPr lang="en-GB" dirty="0" err="1"/>
              <a:t>Megson</a:t>
            </a:r>
            <a:r>
              <a:rPr lang="en-GB" dirty="0"/>
              <a:t>.</a:t>
            </a:r>
          </a:p>
          <a:p>
            <a:r>
              <a:rPr lang="en-GB" dirty="0"/>
              <a:t>Either way students must be able to obtain the same final result regardless of what sign conventions they use.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415788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Torsion on wing coming from engine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9" name="Content Placeholder 8"/>
          <p:cNvPicPr>
            <a:picLocks noGrp="1" noChangeAspect="1"/>
          </p:cNvPicPr>
          <p:nvPr>
            <p:ph idx="1"/>
          </p:nvPr>
        </p:nvPicPr>
        <p:blipFill>
          <a:blip r:embed="rId2"/>
          <a:stretch>
            <a:fillRect/>
          </a:stretch>
        </p:blipFill>
        <p:spPr>
          <a:xfrm>
            <a:off x="32268" y="1854552"/>
            <a:ext cx="7374354" cy="4947235"/>
          </a:xfrm>
          <a:prstGeom prst="rect">
            <a:avLst/>
          </a:prstGeom>
        </p:spPr>
      </p:pic>
      <p:sp>
        <p:nvSpPr>
          <p:cNvPr id="10" name="Rectangular Callout 9"/>
          <p:cNvSpPr/>
          <p:nvPr/>
        </p:nvSpPr>
        <p:spPr>
          <a:xfrm>
            <a:off x="8182604" y="1847100"/>
            <a:ext cx="3428204" cy="1233494"/>
          </a:xfrm>
          <a:prstGeom prst="wedgeRectCallout">
            <a:avLst>
              <a:gd name="adj1" fmla="val -98585"/>
              <a:gd name="adj2" fmla="val -2216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500" dirty="0">
                <a:solidFill>
                  <a:srgbClr val="FFFF00"/>
                </a:solidFill>
                <a:latin typeface="Arial" panose="020B0604020202020204" pitchFamily="34" charset="0"/>
                <a:cs typeface="Arial" panose="020B0604020202020204" pitchFamily="34" charset="0"/>
              </a:rPr>
              <a:t>-Wing location.</a:t>
            </a:r>
          </a:p>
          <a:p>
            <a:r>
              <a:rPr lang="en-GB" sz="1500" dirty="0">
                <a:solidFill>
                  <a:srgbClr val="FFFF00"/>
                </a:solidFill>
                <a:latin typeface="Arial" panose="020B0604020202020204" pitchFamily="34" charset="0"/>
                <a:cs typeface="Arial" panose="020B0604020202020204" pitchFamily="34" charset="0"/>
              </a:rPr>
              <a:t>-Engine mounted on pylon attachment with an offset from wing box producing torsion in the wing structure. </a:t>
            </a:r>
          </a:p>
        </p:txBody>
      </p:sp>
      <p:pic>
        <p:nvPicPr>
          <p:cNvPr id="11" name="Picture 10"/>
          <p:cNvPicPr>
            <a:picLocks noChangeAspect="1"/>
          </p:cNvPicPr>
          <p:nvPr/>
        </p:nvPicPr>
        <p:blipFill>
          <a:blip r:embed="rId3"/>
          <a:stretch>
            <a:fillRect/>
          </a:stretch>
        </p:blipFill>
        <p:spPr>
          <a:xfrm>
            <a:off x="7420733" y="3211738"/>
            <a:ext cx="4726193" cy="3597783"/>
          </a:xfrm>
          <a:prstGeom prst="rect">
            <a:avLst/>
          </a:prstGeom>
          <a:ln>
            <a:solidFill>
              <a:schemeClr val="accent1"/>
            </a:solidFill>
          </a:ln>
        </p:spPr>
      </p:pic>
      <p:cxnSp>
        <p:nvCxnSpPr>
          <p:cNvPr id="5" name="Straight Arrow Connector 4"/>
          <p:cNvCxnSpPr/>
          <p:nvPr/>
        </p:nvCxnSpPr>
        <p:spPr>
          <a:xfrm flipV="1">
            <a:off x="1011115" y="2760785"/>
            <a:ext cx="2057400" cy="231888"/>
          </a:xfrm>
          <a:prstGeom prst="straightConnector1">
            <a:avLst/>
          </a:prstGeom>
          <a:ln w="92075">
            <a:solidFill>
              <a:schemeClr val="accent6"/>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048608" y="2347903"/>
            <a:ext cx="17584" cy="474428"/>
          </a:xfrm>
          <a:prstGeom prst="straightConnector1">
            <a:avLst/>
          </a:prstGeom>
          <a:ln w="25400" cap="flat" cmpd="sng" algn="ctr">
            <a:solidFill>
              <a:srgbClr val="FF0000"/>
            </a:solidFill>
            <a:prstDash val="solid"/>
            <a:round/>
            <a:headEnd type="stealth" w="lg" len="lg"/>
            <a:tailEnd type="stealth" w="lg" len="lg"/>
          </a:ln>
        </p:spPr>
        <p:style>
          <a:lnRef idx="0">
            <a:scrgbClr r="0" g="0" b="0"/>
          </a:lnRef>
          <a:fillRef idx="0">
            <a:scrgbClr r="0" g="0" b="0"/>
          </a:fillRef>
          <a:effectRef idx="0">
            <a:scrgbClr r="0" g="0" b="0"/>
          </a:effectRef>
          <a:fontRef idx="minor">
            <a:schemeClr val="tx1"/>
          </a:fontRef>
        </p:style>
      </p:cxnSp>
      <p:sp>
        <p:nvSpPr>
          <p:cNvPr id="14" name="TextBox 13"/>
          <p:cNvSpPr txBox="1"/>
          <p:nvPr/>
        </p:nvSpPr>
        <p:spPr>
          <a:xfrm>
            <a:off x="3068515" y="2599202"/>
            <a:ext cx="803564" cy="323165"/>
          </a:xfrm>
          <a:prstGeom prst="rect">
            <a:avLst/>
          </a:prstGeom>
          <a:noFill/>
        </p:spPr>
        <p:txBody>
          <a:bodyPr wrap="square" rtlCol="0">
            <a:spAutoFit/>
          </a:bodyPr>
          <a:lstStyle/>
          <a:p>
            <a:r>
              <a:rPr lang="en-GB" sz="1500" b="1" dirty="0">
                <a:solidFill>
                  <a:schemeClr val="accent6"/>
                </a:solidFill>
                <a:latin typeface="Arial" panose="020B0604020202020204" pitchFamily="34" charset="0"/>
                <a:cs typeface="Arial" panose="020B0604020202020204" pitchFamily="34" charset="0"/>
              </a:rPr>
              <a:t>Thrust</a:t>
            </a:r>
          </a:p>
        </p:txBody>
      </p:sp>
      <p:sp>
        <p:nvSpPr>
          <p:cNvPr id="15" name="TextBox 14"/>
          <p:cNvSpPr txBox="1"/>
          <p:nvPr/>
        </p:nvSpPr>
        <p:spPr>
          <a:xfrm>
            <a:off x="1373581" y="2425355"/>
            <a:ext cx="803564" cy="323165"/>
          </a:xfrm>
          <a:prstGeom prst="rect">
            <a:avLst/>
          </a:prstGeom>
          <a:noFill/>
        </p:spPr>
        <p:txBody>
          <a:bodyPr wrap="square" rtlCol="0">
            <a:spAutoFit/>
          </a:bodyPr>
          <a:lstStyle/>
          <a:p>
            <a:r>
              <a:rPr lang="en-GB" sz="1500" b="1" dirty="0">
                <a:solidFill>
                  <a:srgbClr val="FF0000"/>
                </a:solidFill>
                <a:latin typeface="Arial" panose="020B0604020202020204" pitchFamily="34" charset="0"/>
                <a:cs typeface="Arial" panose="020B0604020202020204" pitchFamily="34" charset="0"/>
              </a:rPr>
              <a:t>Offset</a:t>
            </a:r>
          </a:p>
        </p:txBody>
      </p:sp>
      <p:sp>
        <p:nvSpPr>
          <p:cNvPr id="17" name="Freeform 16"/>
          <p:cNvSpPr/>
          <p:nvPr/>
        </p:nvSpPr>
        <p:spPr>
          <a:xfrm>
            <a:off x="2498460" y="1886385"/>
            <a:ext cx="574406" cy="715086"/>
          </a:xfrm>
          <a:custGeom>
            <a:avLst/>
            <a:gdLst>
              <a:gd name="connsiteX0" fmla="*/ 138546 w 574406"/>
              <a:gd name="connsiteY0" fmla="*/ 715086 h 715086"/>
              <a:gd name="connsiteX1" fmla="*/ 526473 w 574406"/>
              <a:gd name="connsiteY1" fmla="*/ 613486 h 715086"/>
              <a:gd name="connsiteX2" fmla="*/ 544946 w 574406"/>
              <a:gd name="connsiteY2" fmla="*/ 225559 h 715086"/>
              <a:gd name="connsiteX3" fmla="*/ 314036 w 574406"/>
              <a:gd name="connsiteY3" fmla="*/ 3886 h 715086"/>
              <a:gd name="connsiteX4" fmla="*/ 0 w 574406"/>
              <a:gd name="connsiteY4" fmla="*/ 105486 h 715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406" h="715086">
                <a:moveTo>
                  <a:pt x="138546" y="715086"/>
                </a:moveTo>
                <a:cubicBezTo>
                  <a:pt x="298643" y="705080"/>
                  <a:pt x="458740" y="695074"/>
                  <a:pt x="526473" y="613486"/>
                </a:cubicBezTo>
                <a:cubicBezTo>
                  <a:pt x="594206" y="531898"/>
                  <a:pt x="580352" y="327159"/>
                  <a:pt x="544946" y="225559"/>
                </a:cubicBezTo>
                <a:cubicBezTo>
                  <a:pt x="509540" y="123959"/>
                  <a:pt x="404860" y="23898"/>
                  <a:pt x="314036" y="3886"/>
                </a:cubicBezTo>
                <a:cubicBezTo>
                  <a:pt x="223212" y="-16126"/>
                  <a:pt x="111606" y="44680"/>
                  <a:pt x="0" y="105486"/>
                </a:cubicBezTo>
              </a:path>
            </a:pathLst>
          </a:custGeom>
          <a:noFill/>
          <a:ln w="50800">
            <a:solidFill>
              <a:srgbClr val="FFC000"/>
            </a:solidFill>
            <a:headEnd type="none"/>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198076" y="1899299"/>
            <a:ext cx="988474" cy="323165"/>
          </a:xfrm>
          <a:prstGeom prst="rect">
            <a:avLst/>
          </a:prstGeom>
          <a:noFill/>
        </p:spPr>
        <p:txBody>
          <a:bodyPr wrap="square" rtlCol="0">
            <a:spAutoFit/>
          </a:bodyPr>
          <a:lstStyle/>
          <a:p>
            <a:r>
              <a:rPr lang="en-GB" sz="1500" b="1" dirty="0">
                <a:solidFill>
                  <a:srgbClr val="FFC000"/>
                </a:solidFill>
                <a:latin typeface="Arial" panose="020B0604020202020204" pitchFamily="34" charset="0"/>
                <a:cs typeface="Arial" panose="020B0604020202020204" pitchFamily="34" charset="0"/>
              </a:rPr>
              <a:t>Torsion</a:t>
            </a:r>
          </a:p>
        </p:txBody>
      </p:sp>
    </p:spTree>
    <p:extLst>
      <p:ext uri="{BB962C8B-B14F-4D97-AF65-F5344CB8AC3E}">
        <p14:creationId xmlns:p14="http://schemas.microsoft.com/office/powerpoint/2010/main" val="271879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Torsion coming from control surfaces and landing gear</a:t>
            </a:r>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6" name="Picture 5"/>
          <p:cNvPicPr>
            <a:picLocks noChangeAspect="1"/>
          </p:cNvPicPr>
          <p:nvPr/>
        </p:nvPicPr>
        <p:blipFill>
          <a:blip r:embed="rId2"/>
          <a:stretch>
            <a:fillRect/>
          </a:stretch>
        </p:blipFill>
        <p:spPr>
          <a:xfrm>
            <a:off x="450306" y="1822150"/>
            <a:ext cx="3558983" cy="4966023"/>
          </a:xfrm>
          <a:prstGeom prst="rect">
            <a:avLst/>
          </a:prstGeom>
        </p:spPr>
      </p:pic>
      <p:pic>
        <p:nvPicPr>
          <p:cNvPr id="12290" name="Picture 2" descr="Image result for landing gear b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622" y="1822150"/>
            <a:ext cx="5083785" cy="49637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8947506" y="2813540"/>
            <a:ext cx="3129227" cy="2207283"/>
          </a:xfrm>
          <a:prstGeom prst="rect">
            <a:avLst/>
          </a:prstGeom>
          <a:ln>
            <a:solidFill>
              <a:schemeClr val="tx1"/>
            </a:solidFill>
          </a:ln>
        </p:spPr>
      </p:pic>
    </p:spTree>
    <p:extLst>
      <p:ext uri="{BB962C8B-B14F-4D97-AF65-F5344CB8AC3E}">
        <p14:creationId xmlns:p14="http://schemas.microsoft.com/office/powerpoint/2010/main" val="1113092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on source of torsion</a:t>
            </a:r>
          </a:p>
        </p:txBody>
      </p:sp>
      <p:sp>
        <p:nvSpPr>
          <p:cNvPr id="3" name="Content Placeholder 2"/>
          <p:cNvSpPr>
            <a:spLocks noGrp="1"/>
          </p:cNvSpPr>
          <p:nvPr>
            <p:ph idx="1"/>
          </p:nvPr>
        </p:nvSpPr>
        <p:spPr/>
        <p:txBody>
          <a:bodyPr/>
          <a:lstStyle/>
          <a:p>
            <a:r>
              <a:rPr lang="en-GB" dirty="0"/>
              <a:t>In majority of practical cases, it is impossible to guarantee that the shear load would act at the shear centre of the cross section;</a:t>
            </a:r>
          </a:p>
          <a:p>
            <a:r>
              <a:rPr lang="en-GB" dirty="0"/>
              <a:t>Any shear load (lift, engine, landing gear, etc.) may be represented by the combination of the shear load applied through the shear centre and a torque;</a:t>
            </a:r>
          </a:p>
          <a:p>
            <a:r>
              <a:rPr lang="en-GB" dirty="0"/>
              <a:t>The stresses produced by the separate actions of torsion and shear may then be added by superposition;</a:t>
            </a:r>
          </a:p>
          <a:p>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69512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reminder</a:t>
            </a:r>
          </a:p>
        </p:txBody>
      </p:sp>
      <p:pic>
        <p:nvPicPr>
          <p:cNvPr id="5" name="Content Placeholder 4"/>
          <p:cNvPicPr>
            <a:picLocks noGrp="1" noChangeAspect="1"/>
          </p:cNvPicPr>
          <p:nvPr>
            <p:ph idx="1"/>
          </p:nvPr>
        </p:nvPicPr>
        <p:blipFill rotWithShape="1">
          <a:blip r:embed="rId2"/>
          <a:srcRect r="4132"/>
          <a:stretch/>
        </p:blipFill>
        <p:spPr>
          <a:xfrm>
            <a:off x="7707672" y="2313837"/>
            <a:ext cx="4338307" cy="3033028"/>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8</a:t>
            </a:fld>
            <a:endParaRPr lang="en-US" dirty="0"/>
          </a:p>
        </p:txBody>
      </p:sp>
      <p:sp>
        <p:nvSpPr>
          <p:cNvPr id="8" name="Freeform 7"/>
          <p:cNvSpPr/>
          <p:nvPr/>
        </p:nvSpPr>
        <p:spPr>
          <a:xfrm>
            <a:off x="9876826" y="3566930"/>
            <a:ext cx="523955" cy="403571"/>
          </a:xfrm>
          <a:custGeom>
            <a:avLst/>
            <a:gdLst>
              <a:gd name="connsiteX0" fmla="*/ 243 w 264403"/>
              <a:gd name="connsiteY0" fmla="*/ 67733 h 203654"/>
              <a:gd name="connsiteX1" fmla="*/ 243 w 264403"/>
              <a:gd name="connsiteY1" fmla="*/ 67733 h 203654"/>
              <a:gd name="connsiteX2" fmla="*/ 67976 w 264403"/>
              <a:gd name="connsiteY2" fmla="*/ 40640 h 203654"/>
              <a:gd name="connsiteX3" fmla="*/ 108616 w 264403"/>
              <a:gd name="connsiteY3" fmla="*/ 33867 h 203654"/>
              <a:gd name="connsiteX4" fmla="*/ 156029 w 264403"/>
              <a:gd name="connsiteY4" fmla="*/ 20320 h 203654"/>
              <a:gd name="connsiteX5" fmla="*/ 183123 w 264403"/>
              <a:gd name="connsiteY5" fmla="*/ 13547 h 203654"/>
              <a:gd name="connsiteX6" fmla="*/ 223763 w 264403"/>
              <a:gd name="connsiteY6" fmla="*/ 0 h 203654"/>
              <a:gd name="connsiteX7" fmla="*/ 230536 w 264403"/>
              <a:gd name="connsiteY7" fmla="*/ 33867 h 203654"/>
              <a:gd name="connsiteX8" fmla="*/ 250856 w 264403"/>
              <a:gd name="connsiteY8" fmla="*/ 54187 h 203654"/>
              <a:gd name="connsiteX9" fmla="*/ 257629 w 264403"/>
              <a:gd name="connsiteY9" fmla="*/ 135467 h 203654"/>
              <a:gd name="connsiteX10" fmla="*/ 264403 w 264403"/>
              <a:gd name="connsiteY10" fmla="*/ 155787 h 203654"/>
              <a:gd name="connsiteX11" fmla="*/ 189896 w 264403"/>
              <a:gd name="connsiteY11" fmla="*/ 176107 h 203654"/>
              <a:gd name="connsiteX12" fmla="*/ 149256 w 264403"/>
              <a:gd name="connsiteY12" fmla="*/ 189653 h 203654"/>
              <a:gd name="connsiteX13" fmla="*/ 81523 w 264403"/>
              <a:gd name="connsiteY13" fmla="*/ 196427 h 203654"/>
              <a:gd name="connsiteX14" fmla="*/ 61203 w 264403"/>
              <a:gd name="connsiteY14" fmla="*/ 203200 h 203654"/>
              <a:gd name="connsiteX15" fmla="*/ 40883 w 264403"/>
              <a:gd name="connsiteY15" fmla="*/ 182880 h 203654"/>
              <a:gd name="connsiteX16" fmla="*/ 27336 w 264403"/>
              <a:gd name="connsiteY16" fmla="*/ 155787 h 203654"/>
              <a:gd name="connsiteX17" fmla="*/ 243 w 264403"/>
              <a:gd name="connsiteY17" fmla="*/ 101600 h 203654"/>
              <a:gd name="connsiteX18" fmla="*/ 243 w 264403"/>
              <a:gd name="connsiteY18" fmla="*/ 67733 h 20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4403" h="203654">
                <a:moveTo>
                  <a:pt x="243" y="67733"/>
                </a:moveTo>
                <a:lnTo>
                  <a:pt x="243" y="67733"/>
                </a:lnTo>
                <a:cubicBezTo>
                  <a:pt x="22821" y="58702"/>
                  <a:pt x="44766" y="47893"/>
                  <a:pt x="67976" y="40640"/>
                </a:cubicBezTo>
                <a:cubicBezTo>
                  <a:pt x="81084" y="36544"/>
                  <a:pt x="95149" y="36560"/>
                  <a:pt x="108616" y="33867"/>
                </a:cubicBezTo>
                <a:cubicBezTo>
                  <a:pt x="143899" y="26810"/>
                  <a:pt x="125908" y="28925"/>
                  <a:pt x="156029" y="20320"/>
                </a:cubicBezTo>
                <a:cubicBezTo>
                  <a:pt x="164980" y="17763"/>
                  <a:pt x="174206" y="16222"/>
                  <a:pt x="183123" y="13547"/>
                </a:cubicBezTo>
                <a:cubicBezTo>
                  <a:pt x="196800" y="9444"/>
                  <a:pt x="223763" y="0"/>
                  <a:pt x="223763" y="0"/>
                </a:cubicBezTo>
                <a:cubicBezTo>
                  <a:pt x="226021" y="11289"/>
                  <a:pt x="225388" y="23570"/>
                  <a:pt x="230536" y="33867"/>
                </a:cubicBezTo>
                <a:cubicBezTo>
                  <a:pt x="234820" y="42435"/>
                  <a:pt x="248388" y="44931"/>
                  <a:pt x="250856" y="54187"/>
                </a:cubicBezTo>
                <a:cubicBezTo>
                  <a:pt x="257861" y="80456"/>
                  <a:pt x="254036" y="108518"/>
                  <a:pt x="257629" y="135467"/>
                </a:cubicBezTo>
                <a:cubicBezTo>
                  <a:pt x="258573" y="142544"/>
                  <a:pt x="262145" y="149014"/>
                  <a:pt x="264403" y="155787"/>
                </a:cubicBezTo>
                <a:cubicBezTo>
                  <a:pt x="208843" y="174306"/>
                  <a:pt x="296844" y="145551"/>
                  <a:pt x="189896" y="176107"/>
                </a:cubicBezTo>
                <a:cubicBezTo>
                  <a:pt x="176166" y="180030"/>
                  <a:pt x="163464" y="188232"/>
                  <a:pt x="149256" y="189653"/>
                </a:cubicBezTo>
                <a:lnTo>
                  <a:pt x="81523" y="196427"/>
                </a:lnTo>
                <a:cubicBezTo>
                  <a:pt x="74750" y="198685"/>
                  <a:pt x="67976" y="205458"/>
                  <a:pt x="61203" y="203200"/>
                </a:cubicBezTo>
                <a:cubicBezTo>
                  <a:pt x="52116" y="200171"/>
                  <a:pt x="46451" y="190675"/>
                  <a:pt x="40883" y="182880"/>
                </a:cubicBezTo>
                <a:cubicBezTo>
                  <a:pt x="35014" y="174664"/>
                  <a:pt x="32240" y="164613"/>
                  <a:pt x="27336" y="155787"/>
                </a:cubicBezTo>
                <a:cubicBezTo>
                  <a:pt x="11054" y="126480"/>
                  <a:pt x="6997" y="128616"/>
                  <a:pt x="243" y="101600"/>
                </a:cubicBezTo>
                <a:cubicBezTo>
                  <a:pt x="-305" y="99410"/>
                  <a:pt x="243" y="73377"/>
                  <a:pt x="243" y="67733"/>
                </a:cubicBezTo>
                <a:close/>
              </a:path>
            </a:pathLst>
          </a:custGeom>
          <a:solidFill>
            <a:srgbClr val="FFFF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67" dirty="0"/>
          </a:p>
        </p:txBody>
      </p:sp>
      <p:sp>
        <p:nvSpPr>
          <p:cNvPr id="9" name="Rectangular Callout 8"/>
          <p:cNvSpPr/>
          <p:nvPr/>
        </p:nvSpPr>
        <p:spPr>
          <a:xfrm>
            <a:off x="8516461" y="1894486"/>
            <a:ext cx="2637985" cy="577251"/>
          </a:xfrm>
          <a:prstGeom prst="wedgeRectCallout">
            <a:avLst>
              <a:gd name="adj1" fmla="val 13507"/>
              <a:gd name="adj2" fmla="val 248455"/>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latin typeface="Arial" panose="020B0604020202020204" pitchFamily="34" charset="0"/>
                <a:cs typeface="Arial" panose="020B0604020202020204" pitchFamily="34" charset="0"/>
              </a:rPr>
              <a:t>We isolate this element of the beam as of the next slide</a:t>
            </a:r>
          </a:p>
        </p:txBody>
      </p:sp>
      <p:pic>
        <p:nvPicPr>
          <p:cNvPr id="7" name="Picture 6"/>
          <p:cNvPicPr>
            <a:picLocks noChangeAspect="1"/>
          </p:cNvPicPr>
          <p:nvPr/>
        </p:nvPicPr>
        <p:blipFill>
          <a:blip r:embed="rId3"/>
          <a:stretch>
            <a:fillRect/>
          </a:stretch>
        </p:blipFill>
        <p:spPr>
          <a:xfrm>
            <a:off x="44268" y="1833907"/>
            <a:ext cx="7852095" cy="2753530"/>
          </a:xfrm>
          <a:prstGeom prst="rect">
            <a:avLst/>
          </a:prstGeom>
          <a:ln>
            <a:solidFill>
              <a:schemeClr val="bg1">
                <a:lumMod val="50000"/>
              </a:schemeClr>
            </a:solidFill>
          </a:ln>
        </p:spPr>
      </p:pic>
      <mc:AlternateContent xmlns:mc="http://schemas.openxmlformats.org/markup-compatibility/2006" xmlns:a14="http://schemas.microsoft.com/office/drawing/2010/main">
        <mc:Choice Requires="a14">
          <p:sp>
            <p:nvSpPr>
              <p:cNvPr id="10" name="Rectangle 9"/>
              <p:cNvSpPr/>
              <p:nvPr/>
            </p:nvSpPr>
            <p:spPr>
              <a:xfrm>
                <a:off x="44267" y="4489386"/>
                <a:ext cx="3775046" cy="709911"/>
              </a:xfrm>
              <a:prstGeom prst="rect">
                <a:avLst/>
              </a:prstGeom>
              <a:solidFill>
                <a:srgbClr val="00B0F0"/>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14:m>
                  <m:oMath xmlns:m="http://schemas.openxmlformats.org/officeDocument/2006/math">
                    <m:r>
                      <a:rPr lang="en-GB" sz="1585" b="0" i="1" smtClean="0">
                        <a:solidFill>
                          <a:schemeClr val="tx1"/>
                        </a:solidFill>
                        <a:latin typeface="Cambria Math" panose="02040503050406030204" pitchFamily="18" charset="0"/>
                        <a:cs typeface="Arial" panose="020B0604020202020204" pitchFamily="34" charset="0"/>
                      </a:rPr>
                      <m:t>𝑠</m:t>
                    </m:r>
                  </m:oMath>
                </a14:m>
                <a:r>
                  <a:rPr lang="en-GB" sz="1585" dirty="0">
                    <a:solidFill>
                      <a:schemeClr val="tx1"/>
                    </a:solidFill>
                    <a:latin typeface="Arial" panose="020B0604020202020204" pitchFamily="34" charset="0"/>
                    <a:cs typeface="Arial" panose="020B0604020202020204" pitchFamily="34" charset="0"/>
                  </a:rPr>
                  <a:t> is distance measured around the cross section from some convenient origin</a:t>
                </a:r>
              </a:p>
            </p:txBody>
          </p:sp>
        </mc:Choice>
        <mc:Fallback xmlns="">
          <p:sp>
            <p:nvSpPr>
              <p:cNvPr id="10" name="Rectangle 9"/>
              <p:cNvSpPr>
                <a:spLocks noRot="1" noChangeAspect="1" noMove="1" noResize="1" noEditPoints="1" noAdjustHandles="1" noChangeArrowheads="1" noChangeShapeType="1" noTextEdit="1"/>
              </p:cNvSpPr>
              <p:nvPr/>
            </p:nvSpPr>
            <p:spPr>
              <a:xfrm>
                <a:off x="44267" y="4489386"/>
                <a:ext cx="3775046" cy="709911"/>
              </a:xfrm>
              <a:prstGeom prst="rect">
                <a:avLst/>
              </a:prstGeom>
              <a:blipFill>
                <a:blip r:embed="rId4"/>
                <a:stretch>
                  <a:fillRect r="-2244" b="-826"/>
                </a:stretch>
              </a:blipFill>
              <a:ln>
                <a:solidFill>
                  <a:schemeClr val="bg1">
                    <a:lumMod val="50000"/>
                  </a:schemeClr>
                </a:solidFill>
              </a:ln>
            </p:spPr>
            <p:txBody>
              <a:bodyPr/>
              <a:lstStyle/>
              <a:p>
                <a:r>
                  <a:rPr lang="en-GB">
                    <a:noFill/>
                  </a:rPr>
                  <a:t> </a:t>
                </a:r>
              </a:p>
            </p:txBody>
          </p:sp>
        </mc:Fallback>
      </mc:AlternateContent>
      <p:sp>
        <p:nvSpPr>
          <p:cNvPr id="11" name="Rectangle 10"/>
          <p:cNvSpPr/>
          <p:nvPr/>
        </p:nvSpPr>
        <p:spPr>
          <a:xfrm>
            <a:off x="3930050" y="2828367"/>
            <a:ext cx="453006" cy="354955"/>
          </a:xfrm>
          <a:prstGeom prst="rect">
            <a:avLst/>
          </a:prstGeom>
          <a:solidFill>
            <a:srgbClr val="00B0F0">
              <a:alpha val="40000"/>
            </a:srgb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GB" sz="1585"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44267" y="5245374"/>
                <a:ext cx="3775046" cy="709911"/>
              </a:xfrm>
              <a:prstGeom prst="rect">
                <a:avLst/>
              </a:prstGeom>
              <a:solidFill>
                <a:srgbClr val="FFFF00"/>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GB" sz="1585" dirty="0">
                    <a:solidFill>
                      <a:schemeClr val="tx1"/>
                    </a:solidFill>
                    <a:latin typeface="Arial" panose="020B0604020202020204" pitchFamily="34" charset="0"/>
                    <a:cs typeface="Arial" panose="020B0604020202020204" pitchFamily="34" charset="0"/>
                  </a:rPr>
                  <a:t>An element of size </a:t>
                </a:r>
                <a14:m>
                  <m:oMath xmlns:m="http://schemas.openxmlformats.org/officeDocument/2006/math">
                    <m:r>
                      <a:rPr lang="en-GB" sz="1585" i="1">
                        <a:solidFill>
                          <a:schemeClr val="tx1"/>
                        </a:solidFill>
                        <a:latin typeface="Cambria Math" panose="02040503050406030204" pitchFamily="18" charset="0"/>
                        <a:ea typeface="Cambria Math" panose="02040503050406030204" pitchFamily="18" charset="0"/>
                        <a:cs typeface="Arial" panose="020B0604020202020204" pitchFamily="34" charset="0"/>
                      </a:rPr>
                      <m:t>𝛿</m:t>
                    </m:r>
                    <m:r>
                      <a:rPr lang="en-GB" sz="1585" i="1">
                        <a:solidFill>
                          <a:schemeClr val="tx1"/>
                        </a:solidFill>
                        <a:latin typeface="Cambria Math" panose="02040503050406030204" pitchFamily="18" charset="0"/>
                        <a:ea typeface="Cambria Math" panose="02040503050406030204" pitchFamily="18" charset="0"/>
                        <a:cs typeface="Arial" panose="020B0604020202020204" pitchFamily="34" charset="0"/>
                      </a:rPr>
                      <m:t>𝑠</m:t>
                    </m:r>
                    <m:r>
                      <a:rPr lang="en-GB" sz="1585" i="1">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en-GB" sz="1585" i="1">
                        <a:solidFill>
                          <a:schemeClr val="tx1"/>
                        </a:solidFill>
                        <a:latin typeface="Cambria Math" panose="02040503050406030204" pitchFamily="18" charset="0"/>
                        <a:ea typeface="Cambria Math" panose="02040503050406030204" pitchFamily="18" charset="0"/>
                        <a:cs typeface="Arial" panose="020B0604020202020204" pitchFamily="34" charset="0"/>
                      </a:rPr>
                      <m:t>𝛿</m:t>
                    </m:r>
                    <m:r>
                      <a:rPr lang="en-GB" sz="1585" i="1">
                        <a:solidFill>
                          <a:schemeClr val="tx1"/>
                        </a:solidFill>
                        <a:latin typeface="Cambria Math" panose="02040503050406030204" pitchFamily="18" charset="0"/>
                        <a:ea typeface="Cambria Math" panose="02040503050406030204" pitchFamily="18" charset="0"/>
                        <a:cs typeface="Arial" panose="020B0604020202020204" pitchFamily="34" charset="0"/>
                      </a:rPr>
                      <m:t>𝑧</m:t>
                    </m:r>
                    <m:r>
                      <a:rPr lang="en-GB" sz="1585" i="1">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en-GB" sz="1585" i="1">
                        <a:solidFill>
                          <a:schemeClr val="tx1"/>
                        </a:solidFill>
                        <a:latin typeface="Cambria Math" panose="02040503050406030204" pitchFamily="18" charset="0"/>
                        <a:ea typeface="Cambria Math" panose="02040503050406030204" pitchFamily="18" charset="0"/>
                        <a:cs typeface="Arial" panose="020B0604020202020204" pitchFamily="34" charset="0"/>
                      </a:rPr>
                      <m:t>𝑡</m:t>
                    </m:r>
                  </m:oMath>
                </a14:m>
                <a:r>
                  <a:rPr lang="en-GB" sz="1585" dirty="0">
                    <a:solidFill>
                      <a:schemeClr val="tx1"/>
                    </a:solidFill>
                    <a:latin typeface="Arial" panose="020B0604020202020204" pitchFamily="34" charset="0"/>
                    <a:cs typeface="Arial" panose="020B0604020202020204" pitchFamily="34" charset="0"/>
                  </a:rPr>
                  <a:t> is in equilibrium by a system of stresses</a:t>
                </a:r>
              </a:p>
            </p:txBody>
          </p:sp>
        </mc:Choice>
        <mc:Fallback xmlns="">
          <p:sp>
            <p:nvSpPr>
              <p:cNvPr id="12" name="Rectangle 11"/>
              <p:cNvSpPr>
                <a:spLocks noRot="1" noChangeAspect="1" noMove="1" noResize="1" noEditPoints="1" noAdjustHandles="1" noChangeArrowheads="1" noChangeShapeType="1" noTextEdit="1"/>
              </p:cNvSpPr>
              <p:nvPr/>
            </p:nvSpPr>
            <p:spPr>
              <a:xfrm>
                <a:off x="44267" y="5245374"/>
                <a:ext cx="3775046" cy="709911"/>
              </a:xfrm>
              <a:prstGeom prst="rect">
                <a:avLst/>
              </a:prstGeom>
              <a:blipFill>
                <a:blip r:embed="rId5"/>
                <a:stretch>
                  <a:fillRect b="-826"/>
                </a:stretch>
              </a:blipFill>
              <a:ln>
                <a:solidFill>
                  <a:schemeClr val="bg1">
                    <a:lumMod val="50000"/>
                  </a:schemeClr>
                </a:solidFill>
              </a:ln>
            </p:spPr>
            <p:txBody>
              <a:bodyPr/>
              <a:lstStyle/>
              <a:p>
                <a:r>
                  <a:rPr lang="en-GB">
                    <a:noFill/>
                  </a:rPr>
                  <a:t> </a:t>
                </a:r>
              </a:p>
            </p:txBody>
          </p:sp>
        </mc:Fallback>
      </mc:AlternateContent>
      <p:sp>
        <p:nvSpPr>
          <p:cNvPr id="13" name="Parallelogram 12"/>
          <p:cNvSpPr/>
          <p:nvPr/>
        </p:nvSpPr>
        <p:spPr>
          <a:xfrm rot="19800000" flipH="1">
            <a:off x="1425402" y="2617552"/>
            <a:ext cx="1754326" cy="1057013"/>
          </a:xfrm>
          <a:prstGeom prst="parallelogram">
            <a:avLst>
              <a:gd name="adj" fmla="val 55613"/>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67"/>
          </a:p>
        </p:txBody>
      </p:sp>
      <mc:AlternateContent xmlns:mc="http://schemas.openxmlformats.org/markup-compatibility/2006" xmlns:a14="http://schemas.microsoft.com/office/drawing/2010/main">
        <mc:Choice Requires="a14">
          <p:sp>
            <p:nvSpPr>
              <p:cNvPr id="14" name="Rectangle 13"/>
              <p:cNvSpPr/>
              <p:nvPr/>
            </p:nvSpPr>
            <p:spPr>
              <a:xfrm>
                <a:off x="44267" y="6001362"/>
                <a:ext cx="3775046" cy="404970"/>
              </a:xfrm>
              <a:prstGeom prst="rect">
                <a:avLst/>
              </a:prstGeom>
              <a:solidFill>
                <a:srgbClr val="92D050"/>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GB" sz="1585" i="1" dirty="0">
                    <a:solidFill>
                      <a:schemeClr val="tx1"/>
                    </a:solidFill>
                    <a:latin typeface="Arial" panose="020B0604020202020204" pitchFamily="34" charset="0"/>
                    <a:cs typeface="Arial" panose="020B0604020202020204" pitchFamily="34" charset="0"/>
                  </a:rPr>
                  <a:t>t</a:t>
                </a:r>
                <a:r>
                  <a:rPr lang="en-GB" sz="1585" dirty="0">
                    <a:solidFill>
                      <a:schemeClr val="tx1"/>
                    </a:solidFill>
                    <a:latin typeface="Arial" panose="020B0604020202020204" pitchFamily="34" charset="0"/>
                    <a:cs typeface="Arial" panose="020B0604020202020204" pitchFamily="34" charset="0"/>
                  </a:rPr>
                  <a:t> is assumed to be constant along </a:t>
                </a:r>
                <a14:m>
                  <m:oMath xmlns:m="http://schemas.openxmlformats.org/officeDocument/2006/math">
                    <m:r>
                      <a:rPr lang="en-GB" sz="1585" i="1">
                        <a:solidFill>
                          <a:schemeClr val="tx1"/>
                        </a:solidFill>
                        <a:latin typeface="Cambria Math" panose="02040503050406030204" pitchFamily="18" charset="0"/>
                        <a:ea typeface="Cambria Math" panose="02040503050406030204" pitchFamily="18" charset="0"/>
                        <a:cs typeface="Arial" panose="020B0604020202020204" pitchFamily="34" charset="0"/>
                      </a:rPr>
                      <m:t>𝛿</m:t>
                    </m:r>
                    <m:r>
                      <a:rPr lang="en-GB" sz="1585" i="1">
                        <a:solidFill>
                          <a:schemeClr val="tx1"/>
                        </a:solidFill>
                        <a:latin typeface="Cambria Math" panose="02040503050406030204" pitchFamily="18" charset="0"/>
                        <a:ea typeface="Cambria Math" panose="02040503050406030204" pitchFamily="18" charset="0"/>
                        <a:cs typeface="Arial" panose="020B0604020202020204" pitchFamily="34" charset="0"/>
                      </a:rPr>
                      <m:t>𝑠</m:t>
                    </m:r>
                  </m:oMath>
                </a14:m>
                <a:endParaRPr lang="en-GB" sz="1585" i="1" dirty="0">
                  <a:solidFill>
                    <a:schemeClr val="tx1"/>
                  </a:solidFill>
                  <a:latin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44267" y="6001362"/>
                <a:ext cx="3775046" cy="404970"/>
              </a:xfrm>
              <a:prstGeom prst="rect">
                <a:avLst/>
              </a:prstGeom>
              <a:blipFill>
                <a:blip r:embed="rId6"/>
                <a:stretch>
                  <a:fillRect b="-7042"/>
                </a:stretch>
              </a:blipFill>
              <a:ln>
                <a:solidFill>
                  <a:schemeClr val="bg1">
                    <a:lumMod val="50000"/>
                  </a:schemeClr>
                </a:solidFill>
              </a:ln>
            </p:spPr>
            <p:txBody>
              <a:bodyPr/>
              <a:lstStyle/>
              <a:p>
                <a:r>
                  <a:rPr lang="en-GB">
                    <a:noFill/>
                  </a:rPr>
                  <a:t> </a:t>
                </a:r>
              </a:p>
            </p:txBody>
          </p:sp>
        </mc:Fallback>
      </mc:AlternateContent>
      <p:sp>
        <p:nvSpPr>
          <p:cNvPr id="15" name="Rectangle 14"/>
          <p:cNvSpPr/>
          <p:nvPr/>
        </p:nvSpPr>
        <p:spPr>
          <a:xfrm>
            <a:off x="6084341" y="3237329"/>
            <a:ext cx="302004" cy="760970"/>
          </a:xfrm>
          <a:prstGeom prst="rect">
            <a:avLst/>
          </a:prstGeom>
          <a:solidFill>
            <a:srgbClr val="92D050">
              <a:alpha val="40000"/>
            </a:srgb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GB" sz="1585"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Rectangle 15"/>
              <p:cNvSpPr/>
              <p:nvPr/>
            </p:nvSpPr>
            <p:spPr>
              <a:xfrm>
                <a:off x="44267" y="6440535"/>
                <a:ext cx="1590549" cy="404970"/>
              </a:xfrm>
              <a:prstGeom prst="rect">
                <a:avLst/>
              </a:prstGeom>
              <a:solidFill>
                <a:srgbClr val="FF0000"/>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GB" sz="1982" dirty="0">
                    <a:solidFill>
                      <a:schemeClr val="tx1"/>
                    </a:solidFill>
                    <a:latin typeface="Arial" panose="020B0604020202020204" pitchFamily="34" charset="0"/>
                    <a:cs typeface="Arial" panose="020B0604020202020204" pitchFamily="34" charset="0"/>
                  </a:rPr>
                  <a:t> </a:t>
                </a:r>
                <a14:m>
                  <m:oMath xmlns:m="http://schemas.openxmlformats.org/officeDocument/2006/math">
                    <m:sSub>
                      <m:sSubPr>
                        <m:ctrlPr>
                          <a:rPr lang="en-GB" sz="1982" i="1">
                            <a:solidFill>
                              <a:schemeClr val="tx1"/>
                            </a:solidFill>
                            <a:latin typeface="Cambria Math" panose="02040503050406030204" pitchFamily="18" charset="0"/>
                            <a:cs typeface="Arial" panose="020B0604020202020204" pitchFamily="34" charset="0"/>
                          </a:rPr>
                        </m:ctrlPr>
                      </m:sSubPr>
                      <m:e>
                        <m:r>
                          <a:rPr lang="en-GB" sz="1982" i="1">
                            <a:solidFill>
                              <a:schemeClr val="tx1"/>
                            </a:solidFill>
                            <a:latin typeface="Cambria Math" panose="02040503050406030204" pitchFamily="18" charset="0"/>
                            <a:ea typeface="Cambria Math" panose="02040503050406030204" pitchFamily="18" charset="0"/>
                            <a:cs typeface="Arial" panose="020B0604020202020204" pitchFamily="34" charset="0"/>
                          </a:rPr>
                          <m:t>𝜏</m:t>
                        </m:r>
                      </m:e>
                      <m:sub>
                        <m:r>
                          <a:rPr lang="en-GB" sz="1982" i="1">
                            <a:solidFill>
                              <a:schemeClr val="tx1"/>
                            </a:solidFill>
                            <a:latin typeface="Cambria Math" panose="02040503050406030204" pitchFamily="18" charset="0"/>
                            <a:cs typeface="Arial" panose="020B0604020202020204" pitchFamily="34" charset="0"/>
                          </a:rPr>
                          <m:t>𝑧𝑠</m:t>
                        </m:r>
                      </m:sub>
                    </m:sSub>
                    <m:r>
                      <a:rPr lang="en-GB" sz="1982" i="1">
                        <a:solidFill>
                          <a:schemeClr val="tx1"/>
                        </a:solidFill>
                        <a:latin typeface="Cambria Math" panose="02040503050406030204" pitchFamily="18" charset="0"/>
                        <a:cs typeface="Arial" panose="020B0604020202020204" pitchFamily="34" charset="0"/>
                      </a:rPr>
                      <m:t>=</m:t>
                    </m:r>
                    <m:sSub>
                      <m:sSubPr>
                        <m:ctrlPr>
                          <a:rPr lang="en-GB" sz="1982" i="1">
                            <a:solidFill>
                              <a:schemeClr val="tx1"/>
                            </a:solidFill>
                            <a:latin typeface="Cambria Math" panose="02040503050406030204" pitchFamily="18" charset="0"/>
                            <a:cs typeface="Arial" panose="020B0604020202020204" pitchFamily="34" charset="0"/>
                          </a:rPr>
                        </m:ctrlPr>
                      </m:sSubPr>
                      <m:e>
                        <m:r>
                          <a:rPr lang="en-GB" sz="1982" i="1">
                            <a:solidFill>
                              <a:schemeClr val="tx1"/>
                            </a:solidFill>
                            <a:latin typeface="Cambria Math" panose="02040503050406030204" pitchFamily="18" charset="0"/>
                            <a:ea typeface="Cambria Math" panose="02040503050406030204" pitchFamily="18" charset="0"/>
                            <a:cs typeface="Arial" panose="020B0604020202020204" pitchFamily="34" charset="0"/>
                          </a:rPr>
                          <m:t>𝜏</m:t>
                        </m:r>
                      </m:e>
                      <m:sub>
                        <m:r>
                          <a:rPr lang="en-GB" sz="1982" i="1">
                            <a:solidFill>
                              <a:schemeClr val="tx1"/>
                            </a:solidFill>
                            <a:latin typeface="Cambria Math" panose="02040503050406030204" pitchFamily="18" charset="0"/>
                            <a:ea typeface="Cambria Math" panose="02040503050406030204" pitchFamily="18" charset="0"/>
                            <a:cs typeface="Arial" panose="020B0604020202020204" pitchFamily="34" charset="0"/>
                          </a:rPr>
                          <m:t>𝑠𝑧</m:t>
                        </m:r>
                      </m:sub>
                    </m:sSub>
                    <m:r>
                      <a:rPr lang="en-GB" sz="1982" i="1">
                        <a:solidFill>
                          <a:schemeClr val="tx1"/>
                        </a:solidFill>
                        <a:latin typeface="Cambria Math" panose="02040503050406030204" pitchFamily="18" charset="0"/>
                        <a:cs typeface="Arial" panose="020B0604020202020204" pitchFamily="34" charset="0"/>
                      </a:rPr>
                      <m:t>=</m:t>
                    </m:r>
                    <m:r>
                      <a:rPr lang="en-GB" sz="1982" i="1">
                        <a:solidFill>
                          <a:schemeClr val="tx1"/>
                        </a:solidFill>
                        <a:latin typeface="Cambria Math" panose="02040503050406030204" pitchFamily="18" charset="0"/>
                        <a:ea typeface="Cambria Math" panose="02040503050406030204" pitchFamily="18" charset="0"/>
                        <a:cs typeface="Arial" panose="020B0604020202020204" pitchFamily="34" charset="0"/>
                      </a:rPr>
                      <m:t>𝜏</m:t>
                    </m:r>
                  </m:oMath>
                </a14:m>
                <a:endParaRPr lang="en-GB" sz="1982" i="1" dirty="0">
                  <a:solidFill>
                    <a:schemeClr val="tx1"/>
                  </a:solidFill>
                  <a:latin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44267" y="6440535"/>
                <a:ext cx="1590549" cy="404970"/>
              </a:xfrm>
              <a:prstGeom prst="rect">
                <a:avLst/>
              </a:prstGeom>
              <a:blipFill>
                <a:blip r:embed="rId7"/>
                <a:stretch>
                  <a:fillRect/>
                </a:stretch>
              </a:blipFill>
              <a:ln>
                <a:solidFill>
                  <a:schemeClr val="bg1">
                    <a:lumMod val="50000"/>
                  </a:schemeClr>
                </a:solidFill>
              </a:ln>
            </p:spPr>
            <p:txBody>
              <a:bodyPr/>
              <a:lstStyle/>
              <a:p>
                <a:r>
                  <a:rPr lang="en-GB">
                    <a:noFill/>
                  </a:rPr>
                  <a:t> </a:t>
                </a:r>
              </a:p>
            </p:txBody>
          </p:sp>
        </mc:Fallback>
      </mc:AlternateContent>
      <p:sp>
        <p:nvSpPr>
          <p:cNvPr id="17" name="Rectangle 16"/>
          <p:cNvSpPr/>
          <p:nvPr/>
        </p:nvSpPr>
        <p:spPr>
          <a:xfrm>
            <a:off x="1332812" y="4015498"/>
            <a:ext cx="302004" cy="447045"/>
          </a:xfrm>
          <a:prstGeom prst="rect">
            <a:avLst/>
          </a:prstGeom>
          <a:solidFill>
            <a:srgbClr val="FF0000">
              <a:alpha val="40000"/>
            </a:srgb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GB" sz="1585"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195269" y="2677364"/>
            <a:ext cx="302004" cy="447045"/>
          </a:xfrm>
          <a:prstGeom prst="rect">
            <a:avLst/>
          </a:prstGeom>
          <a:solidFill>
            <a:srgbClr val="FF0000">
              <a:alpha val="40000"/>
            </a:srgb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GB" sz="1585"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4045816" y="4489387"/>
                <a:ext cx="3850547" cy="857478"/>
              </a:xfrm>
              <a:prstGeom prst="rect">
                <a:avLst/>
              </a:prstGeom>
              <a:solidFill>
                <a:srgbClr val="7030A0"/>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14:m>
                  <m:oMath xmlns:m="http://schemas.openxmlformats.org/officeDocument/2006/math">
                    <m:r>
                      <a:rPr lang="en-GB" sz="1982" i="1">
                        <a:solidFill>
                          <a:schemeClr val="bg1"/>
                        </a:solidFill>
                        <a:latin typeface="Cambria Math" panose="02040503050406030204" pitchFamily="18" charset="0"/>
                        <a:cs typeface="Arial" panose="020B0604020202020204" pitchFamily="34" charset="0"/>
                      </a:rPr>
                      <m:t>𝑞</m:t>
                    </m:r>
                    <m:r>
                      <a:rPr lang="en-GB" sz="1982" i="1">
                        <a:solidFill>
                          <a:schemeClr val="bg1"/>
                        </a:solidFill>
                        <a:latin typeface="Cambria Math" panose="02040503050406030204" pitchFamily="18" charset="0"/>
                        <a:cs typeface="Arial" panose="020B0604020202020204" pitchFamily="34" charset="0"/>
                      </a:rPr>
                      <m:t>=</m:t>
                    </m:r>
                    <m:r>
                      <a:rPr lang="en-GB" sz="1982" i="1">
                        <a:solidFill>
                          <a:schemeClr val="bg1"/>
                        </a:solidFill>
                        <a:latin typeface="Cambria Math" panose="02040503050406030204" pitchFamily="18" charset="0"/>
                        <a:ea typeface="Cambria Math" panose="02040503050406030204" pitchFamily="18" charset="0"/>
                        <a:cs typeface="Arial" panose="020B0604020202020204" pitchFamily="34" charset="0"/>
                      </a:rPr>
                      <m:t>𝜏</m:t>
                    </m:r>
                    <m:r>
                      <a:rPr lang="en-GB" sz="1982" i="1">
                        <a:solidFill>
                          <a:schemeClr val="bg1"/>
                        </a:solidFill>
                        <a:latin typeface="Cambria Math" panose="02040503050406030204" pitchFamily="18" charset="0"/>
                        <a:ea typeface="Cambria Math" panose="02040503050406030204" pitchFamily="18" charset="0"/>
                        <a:cs typeface="Arial" panose="020B0604020202020204" pitchFamily="34" charset="0"/>
                      </a:rPr>
                      <m:t>𝑡</m:t>
                    </m:r>
                  </m:oMath>
                </a14:m>
                <a:r>
                  <a:rPr lang="en-GB" sz="1982" i="1" dirty="0">
                    <a:solidFill>
                      <a:schemeClr val="bg1"/>
                    </a:solidFill>
                    <a:latin typeface="Arial" panose="020B0604020202020204" pitchFamily="34" charset="0"/>
                    <a:cs typeface="Arial" panose="020B0604020202020204" pitchFamily="34" charset="0"/>
                  </a:rPr>
                  <a:t> </a:t>
                </a:r>
                <a:endParaRPr lang="en-GB" sz="1585" dirty="0">
                  <a:solidFill>
                    <a:schemeClr val="bg1"/>
                  </a:solidFill>
                  <a:latin typeface="Arial" panose="020B0604020202020204" pitchFamily="34" charset="0"/>
                  <a:cs typeface="Arial" panose="020B0604020202020204" pitchFamily="34" charset="0"/>
                </a:endParaRPr>
              </a:p>
              <a:p>
                <a:pPr algn="ctr"/>
                <a:r>
                  <a:rPr lang="en-GB" sz="1585" dirty="0">
                    <a:solidFill>
                      <a:schemeClr val="bg1"/>
                    </a:solidFill>
                    <a:latin typeface="Arial" panose="020B0604020202020204" pitchFamily="34" charset="0"/>
                    <a:cs typeface="Arial" panose="020B0604020202020204" pitchFamily="34" charset="0"/>
                  </a:rPr>
                  <a:t>shear flow which is positive in the direction of increasing </a:t>
                </a:r>
                <a14:m>
                  <m:oMath xmlns:m="http://schemas.openxmlformats.org/officeDocument/2006/math">
                    <m:r>
                      <a:rPr lang="en-GB" sz="1585" i="1">
                        <a:solidFill>
                          <a:schemeClr val="bg1"/>
                        </a:solidFill>
                        <a:latin typeface="Cambria Math" panose="02040503050406030204" pitchFamily="18" charset="0"/>
                        <a:cs typeface="Arial" panose="020B0604020202020204" pitchFamily="34" charset="0"/>
                      </a:rPr>
                      <m:t>𝑠</m:t>
                    </m:r>
                  </m:oMath>
                </a14:m>
                <a:endParaRPr lang="en-GB" sz="1585" dirty="0">
                  <a:solidFill>
                    <a:schemeClr val="bg1"/>
                  </a:solidFill>
                  <a:latin typeface="Arial" panose="020B060402020202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4045816" y="4489387"/>
                <a:ext cx="3850547" cy="857478"/>
              </a:xfrm>
              <a:prstGeom prst="rect">
                <a:avLst/>
              </a:prstGeom>
              <a:blipFill>
                <a:blip r:embed="rId8"/>
                <a:stretch>
                  <a:fillRect l="-2047" r="-3937" b="-8966"/>
                </a:stretch>
              </a:blipFill>
              <a:ln>
                <a:solidFill>
                  <a:schemeClr val="bg1">
                    <a:lumMod val="50000"/>
                  </a:schemeClr>
                </a:solidFill>
              </a:ln>
            </p:spPr>
            <p:txBody>
              <a:bodyPr/>
              <a:lstStyle/>
              <a:p>
                <a:r>
                  <a:rPr lang="en-GB">
                    <a:noFill/>
                  </a:rPr>
                  <a:t> </a:t>
                </a:r>
              </a:p>
            </p:txBody>
          </p:sp>
        </mc:Fallback>
      </mc:AlternateContent>
      <p:sp>
        <p:nvSpPr>
          <p:cNvPr id="20" name="Rectangle 19"/>
          <p:cNvSpPr/>
          <p:nvPr/>
        </p:nvSpPr>
        <p:spPr>
          <a:xfrm>
            <a:off x="7151836" y="3179721"/>
            <a:ext cx="291521" cy="403654"/>
          </a:xfrm>
          <a:prstGeom prst="rect">
            <a:avLst/>
          </a:prstGeom>
          <a:solidFill>
            <a:srgbClr val="7030A0">
              <a:alpha val="40000"/>
            </a:srgb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GB" sz="1585"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993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1)">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heel(1)">
                                      <p:cBhvr>
                                        <p:cTn id="23" dur="2000"/>
                                        <p:tgtEl>
                                          <p:spTgt spid="14"/>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heel(1)">
                                      <p:cBhvr>
                                        <p:cTn id="26" dur="2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heel(1)">
                                      <p:cBhvr>
                                        <p:cTn id="34" dur="2000"/>
                                        <p:tgtEl>
                                          <p:spTgt spid="17"/>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heel(1)">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heel(1)">
                                      <p:cBhvr>
                                        <p:cTn id="42" dur="2000"/>
                                        <p:tgtEl>
                                          <p:spTgt spid="19"/>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heel(1)">
                                      <p:cBhvr>
                                        <p:cTn id="4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reminder</a:t>
            </a:r>
          </a:p>
        </p:txBody>
      </p:sp>
      <p:sp>
        <p:nvSpPr>
          <p:cNvPr id="4" name="Slide Number Placeholder 3"/>
          <p:cNvSpPr>
            <a:spLocks noGrp="1"/>
          </p:cNvSpPr>
          <p:nvPr>
            <p:ph type="sldNum" sz="quarter" idx="12"/>
          </p:nvPr>
        </p:nvSpPr>
        <p:spPr/>
        <p:txBody>
          <a:bodyPr/>
          <a:lstStyle/>
          <a:p>
            <a:fld id="{6D22F896-40B5-4ADD-8801-0D06FADFA095}" type="slidenum">
              <a:rPr lang="en-US" smtClean="0"/>
              <a:pPr/>
              <a:t>9</a:t>
            </a:fld>
            <a:endParaRPr lang="en-US" dirty="0"/>
          </a:p>
        </p:txBody>
      </p:sp>
      <p:pic>
        <p:nvPicPr>
          <p:cNvPr id="5" name="Picture 4"/>
          <p:cNvPicPr>
            <a:picLocks noChangeAspect="1"/>
          </p:cNvPicPr>
          <p:nvPr/>
        </p:nvPicPr>
        <p:blipFill rotWithShape="1">
          <a:blip r:embed="rId2"/>
          <a:srcRect l="46154"/>
          <a:stretch/>
        </p:blipFill>
        <p:spPr>
          <a:xfrm>
            <a:off x="7490529" y="2420683"/>
            <a:ext cx="4228051" cy="2753530"/>
          </a:xfrm>
          <a:prstGeom prst="rect">
            <a:avLst/>
          </a:prstGeom>
          <a:ln>
            <a:solidFill>
              <a:schemeClr val="bg1">
                <a:lumMod val="50000"/>
              </a:schemeClr>
            </a:solidFill>
          </a:ln>
        </p:spPr>
      </p:pic>
      <mc:AlternateContent xmlns:mc="http://schemas.openxmlformats.org/markup-compatibility/2006" xmlns:a14="http://schemas.microsoft.com/office/drawing/2010/main">
        <mc:Choice Requires="a14">
          <p:sp>
            <p:nvSpPr>
              <p:cNvPr id="6" name="Rectangle 5"/>
              <p:cNvSpPr/>
              <p:nvPr/>
            </p:nvSpPr>
            <p:spPr>
              <a:xfrm>
                <a:off x="459904" y="2003174"/>
                <a:ext cx="3775046" cy="302004"/>
              </a:xfrm>
              <a:prstGeom prst="rect">
                <a:avLst/>
              </a:prstGeom>
              <a:solidFill>
                <a:schemeClr val="bg1">
                  <a:lumMod val="50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GB" sz="1585" dirty="0">
                    <a:solidFill>
                      <a:schemeClr val="tx1"/>
                    </a:solidFill>
                    <a:latin typeface="Arial" panose="020B0604020202020204" pitchFamily="34" charset="0"/>
                    <a:cs typeface="Arial" panose="020B0604020202020204" pitchFamily="34" charset="0"/>
                  </a:rPr>
                  <a:t>Equilibrium of forces in </a:t>
                </a:r>
                <a14:m>
                  <m:oMath xmlns:m="http://schemas.openxmlformats.org/officeDocument/2006/math">
                    <m:r>
                      <a:rPr lang="en-GB" sz="1585" i="1">
                        <a:solidFill>
                          <a:schemeClr val="tx1"/>
                        </a:solidFill>
                        <a:latin typeface="Cambria Math" panose="02040503050406030204" pitchFamily="18" charset="0"/>
                        <a:cs typeface="Arial" panose="020B0604020202020204" pitchFamily="34" charset="0"/>
                      </a:rPr>
                      <m:t>𝑧</m:t>
                    </m:r>
                    <m:r>
                      <a:rPr lang="en-GB" sz="1585" i="1">
                        <a:solidFill>
                          <a:schemeClr val="tx1"/>
                        </a:solidFill>
                        <a:latin typeface="Cambria Math" panose="02040503050406030204" pitchFamily="18" charset="0"/>
                        <a:cs typeface="Arial" panose="020B0604020202020204" pitchFamily="34" charset="0"/>
                      </a:rPr>
                      <m:t> </m:t>
                    </m:r>
                  </m:oMath>
                </a14:m>
                <a:r>
                  <a:rPr lang="en-GB" sz="1585" dirty="0">
                    <a:solidFill>
                      <a:schemeClr val="tx1"/>
                    </a:solidFill>
                    <a:latin typeface="Arial" panose="020B0604020202020204" pitchFamily="34" charset="0"/>
                    <a:cs typeface="Arial" panose="020B0604020202020204" pitchFamily="34" charset="0"/>
                  </a:rPr>
                  <a:t>direction</a:t>
                </a:r>
              </a:p>
            </p:txBody>
          </p:sp>
        </mc:Choice>
        <mc:Fallback xmlns="">
          <p:sp>
            <p:nvSpPr>
              <p:cNvPr id="6" name="Rectangle 5"/>
              <p:cNvSpPr>
                <a:spLocks noRot="1" noChangeAspect="1" noMove="1" noResize="1" noEditPoints="1" noAdjustHandles="1" noChangeArrowheads="1" noChangeShapeType="1" noTextEdit="1"/>
              </p:cNvSpPr>
              <p:nvPr/>
            </p:nvSpPr>
            <p:spPr>
              <a:xfrm>
                <a:off x="459904" y="2003174"/>
                <a:ext cx="3775046" cy="302004"/>
              </a:xfrm>
              <a:prstGeom prst="rect">
                <a:avLst/>
              </a:prstGeom>
              <a:blipFill>
                <a:blip r:embed="rId3"/>
                <a:stretch>
                  <a:fillRect t="-7547" b="-26415"/>
                </a:stretch>
              </a:blipFill>
              <a:ln>
                <a:solidFill>
                  <a:schemeClr val="bg1">
                    <a:lumMod val="50000"/>
                  </a:schemeClr>
                </a:solidFill>
              </a:ln>
            </p:spPr>
            <p:txBody>
              <a:bodyPr/>
              <a:lstStyle/>
              <a:p>
                <a:r>
                  <a:rPr lang="en-GB">
                    <a:noFill/>
                  </a:rPr>
                  <a:t> </a:t>
                </a:r>
              </a:p>
            </p:txBody>
          </p:sp>
        </mc:Fallback>
      </mc:AlternateContent>
      <p:pic>
        <p:nvPicPr>
          <p:cNvPr id="7" name="Picture 6"/>
          <p:cNvPicPr>
            <a:picLocks noChangeAspect="1"/>
          </p:cNvPicPr>
          <p:nvPr/>
        </p:nvPicPr>
        <p:blipFill>
          <a:blip r:embed="rId4"/>
          <a:stretch>
            <a:fillRect/>
          </a:stretch>
        </p:blipFill>
        <p:spPr>
          <a:xfrm>
            <a:off x="459905" y="2416770"/>
            <a:ext cx="5161748" cy="767943"/>
          </a:xfrm>
          <a:prstGeom prst="rect">
            <a:avLst/>
          </a:prstGeom>
          <a:ln>
            <a:solidFill>
              <a:schemeClr val="bg1">
                <a:lumMod val="50000"/>
              </a:schemeClr>
            </a:solidFill>
          </a:ln>
        </p:spPr>
      </p:pic>
      <p:sp>
        <p:nvSpPr>
          <p:cNvPr id="8" name="Rectangle 7"/>
          <p:cNvSpPr/>
          <p:nvPr/>
        </p:nvSpPr>
        <p:spPr>
          <a:xfrm>
            <a:off x="459903" y="2416403"/>
            <a:ext cx="1750771" cy="767943"/>
          </a:xfrm>
          <a:prstGeom prst="rect">
            <a:avLst/>
          </a:prstGeom>
          <a:solidFill>
            <a:schemeClr val="accent4">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67"/>
          </a:p>
        </p:txBody>
      </p:sp>
      <p:sp>
        <p:nvSpPr>
          <p:cNvPr id="9" name="Rectangle 8"/>
          <p:cNvSpPr/>
          <p:nvPr/>
        </p:nvSpPr>
        <p:spPr>
          <a:xfrm>
            <a:off x="8094536" y="3982234"/>
            <a:ext cx="1359017" cy="767943"/>
          </a:xfrm>
          <a:prstGeom prst="rect">
            <a:avLst/>
          </a:prstGeom>
          <a:solidFill>
            <a:schemeClr val="accent4">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67"/>
          </a:p>
        </p:txBody>
      </p:sp>
      <p:sp>
        <p:nvSpPr>
          <p:cNvPr id="10" name="Rectangle 9"/>
          <p:cNvSpPr/>
          <p:nvPr/>
        </p:nvSpPr>
        <p:spPr>
          <a:xfrm>
            <a:off x="3177937" y="2416403"/>
            <a:ext cx="1359017" cy="767943"/>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67"/>
          </a:p>
        </p:txBody>
      </p:sp>
      <p:sp>
        <p:nvSpPr>
          <p:cNvPr id="11" name="Rectangle 10"/>
          <p:cNvSpPr/>
          <p:nvPr/>
        </p:nvSpPr>
        <p:spPr>
          <a:xfrm>
            <a:off x="8094536" y="3144570"/>
            <a:ext cx="1359017" cy="657694"/>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67"/>
          </a:p>
        </p:txBody>
      </p:sp>
      <p:sp>
        <p:nvSpPr>
          <p:cNvPr id="12" name="Rectangle 11"/>
          <p:cNvSpPr/>
          <p:nvPr/>
        </p:nvSpPr>
        <p:spPr>
          <a:xfrm>
            <a:off x="2396084" y="2416403"/>
            <a:ext cx="542760" cy="767943"/>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67"/>
          </a:p>
        </p:txBody>
      </p:sp>
      <p:sp>
        <p:nvSpPr>
          <p:cNvPr id="13" name="Rectangle 12"/>
          <p:cNvSpPr/>
          <p:nvPr/>
        </p:nvSpPr>
        <p:spPr>
          <a:xfrm>
            <a:off x="11349466" y="2909185"/>
            <a:ext cx="261744" cy="426162"/>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67"/>
          </a:p>
        </p:txBody>
      </p:sp>
      <p:sp>
        <p:nvSpPr>
          <p:cNvPr id="14" name="Rectangle 13"/>
          <p:cNvSpPr/>
          <p:nvPr/>
        </p:nvSpPr>
        <p:spPr>
          <a:xfrm>
            <a:off x="4781907" y="2416403"/>
            <a:ext cx="359053" cy="767943"/>
          </a:xfrm>
          <a:prstGeom prst="rect">
            <a:avLst/>
          </a:prstGeom>
          <a:solidFill>
            <a:schemeClr val="accent3">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67"/>
          </a:p>
        </p:txBody>
      </p:sp>
      <p:sp>
        <p:nvSpPr>
          <p:cNvPr id="15" name="Rectangle 14"/>
          <p:cNvSpPr/>
          <p:nvPr/>
        </p:nvSpPr>
        <p:spPr>
          <a:xfrm>
            <a:off x="10906522" y="3802263"/>
            <a:ext cx="359053" cy="314938"/>
          </a:xfrm>
          <a:prstGeom prst="rect">
            <a:avLst/>
          </a:prstGeom>
          <a:solidFill>
            <a:schemeClr val="accent3">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67"/>
          </a:p>
        </p:txBody>
      </p:sp>
      <p:pic>
        <p:nvPicPr>
          <p:cNvPr id="16" name="Picture 15"/>
          <p:cNvPicPr>
            <a:picLocks noChangeAspect="1"/>
          </p:cNvPicPr>
          <p:nvPr/>
        </p:nvPicPr>
        <p:blipFill>
          <a:blip r:embed="rId5"/>
          <a:stretch>
            <a:fillRect/>
          </a:stretch>
        </p:blipFill>
        <p:spPr>
          <a:xfrm>
            <a:off x="717412" y="3260346"/>
            <a:ext cx="1821268" cy="803167"/>
          </a:xfrm>
          <a:prstGeom prst="rect">
            <a:avLst/>
          </a:prstGeom>
          <a:ln>
            <a:solidFill>
              <a:schemeClr val="bg1">
                <a:lumMod val="50000"/>
              </a:schemeClr>
            </a:solidFill>
          </a:ln>
        </p:spPr>
      </p:pic>
      <mc:AlternateContent xmlns:mc="http://schemas.openxmlformats.org/markup-compatibility/2006" xmlns:a14="http://schemas.microsoft.com/office/drawing/2010/main">
        <mc:Choice Requires="a14">
          <p:sp>
            <p:nvSpPr>
              <p:cNvPr id="17" name="Rectangle 16"/>
              <p:cNvSpPr/>
              <p:nvPr/>
            </p:nvSpPr>
            <p:spPr>
              <a:xfrm>
                <a:off x="459904" y="4818522"/>
                <a:ext cx="3775046" cy="302004"/>
              </a:xfrm>
              <a:prstGeom prst="rect">
                <a:avLst/>
              </a:prstGeom>
              <a:solidFill>
                <a:schemeClr val="bg1">
                  <a:lumMod val="50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GB" sz="1585" dirty="0">
                    <a:solidFill>
                      <a:schemeClr val="tx1"/>
                    </a:solidFill>
                    <a:latin typeface="Arial" panose="020B0604020202020204" pitchFamily="34" charset="0"/>
                    <a:cs typeface="Arial" panose="020B0604020202020204" pitchFamily="34" charset="0"/>
                  </a:rPr>
                  <a:t>Equilibrium of forces in </a:t>
                </a:r>
                <a14:m>
                  <m:oMath xmlns:m="http://schemas.openxmlformats.org/officeDocument/2006/math">
                    <m:r>
                      <a:rPr lang="en-GB" sz="1585" b="0" i="1" smtClean="0">
                        <a:solidFill>
                          <a:schemeClr val="tx1"/>
                        </a:solidFill>
                        <a:latin typeface="Cambria Math" panose="02040503050406030204" pitchFamily="18" charset="0"/>
                        <a:cs typeface="Arial" panose="020B0604020202020204" pitchFamily="34" charset="0"/>
                      </a:rPr>
                      <m:t>𝑠</m:t>
                    </m:r>
                    <m:r>
                      <a:rPr lang="en-GB" sz="1585" i="1">
                        <a:solidFill>
                          <a:schemeClr val="tx1"/>
                        </a:solidFill>
                        <a:latin typeface="Cambria Math" panose="02040503050406030204" pitchFamily="18" charset="0"/>
                        <a:cs typeface="Arial" panose="020B0604020202020204" pitchFamily="34" charset="0"/>
                      </a:rPr>
                      <m:t> </m:t>
                    </m:r>
                  </m:oMath>
                </a14:m>
                <a:r>
                  <a:rPr lang="en-GB" sz="1585" dirty="0">
                    <a:solidFill>
                      <a:schemeClr val="tx1"/>
                    </a:solidFill>
                    <a:latin typeface="Arial" panose="020B0604020202020204" pitchFamily="34" charset="0"/>
                    <a:cs typeface="Arial" panose="020B0604020202020204" pitchFamily="34" charset="0"/>
                  </a:rPr>
                  <a:t>direction</a:t>
                </a:r>
              </a:p>
            </p:txBody>
          </p:sp>
        </mc:Choice>
        <mc:Fallback xmlns="">
          <p:sp>
            <p:nvSpPr>
              <p:cNvPr id="17" name="Rectangle 16"/>
              <p:cNvSpPr>
                <a:spLocks noRot="1" noChangeAspect="1" noMove="1" noResize="1" noEditPoints="1" noAdjustHandles="1" noChangeArrowheads="1" noChangeShapeType="1" noTextEdit="1"/>
              </p:cNvSpPr>
              <p:nvPr/>
            </p:nvSpPr>
            <p:spPr>
              <a:xfrm>
                <a:off x="459904" y="4818522"/>
                <a:ext cx="3775046" cy="302004"/>
              </a:xfrm>
              <a:prstGeom prst="rect">
                <a:avLst/>
              </a:prstGeom>
              <a:blipFill>
                <a:blip r:embed="rId6"/>
                <a:stretch>
                  <a:fillRect t="-5556" b="-25926"/>
                </a:stretch>
              </a:blipFill>
              <a:ln>
                <a:solidFill>
                  <a:schemeClr val="bg1">
                    <a:lumMod val="50000"/>
                  </a:schemeClr>
                </a:solidFill>
              </a:ln>
            </p:spPr>
            <p:txBody>
              <a:bodyPr/>
              <a:lstStyle/>
              <a:p>
                <a:r>
                  <a:rPr lang="en-GB">
                    <a:noFill/>
                  </a:rPr>
                  <a:t> </a:t>
                </a:r>
              </a:p>
            </p:txBody>
          </p:sp>
        </mc:Fallback>
      </mc:AlternateContent>
      <p:pic>
        <p:nvPicPr>
          <p:cNvPr id="18" name="Picture 17"/>
          <p:cNvPicPr>
            <a:picLocks noChangeAspect="1"/>
          </p:cNvPicPr>
          <p:nvPr/>
        </p:nvPicPr>
        <p:blipFill>
          <a:blip r:embed="rId7"/>
          <a:stretch>
            <a:fillRect/>
          </a:stretch>
        </p:blipFill>
        <p:spPr>
          <a:xfrm>
            <a:off x="700844" y="5232953"/>
            <a:ext cx="1840195" cy="793584"/>
          </a:xfrm>
          <a:prstGeom prst="rect">
            <a:avLst/>
          </a:prstGeom>
          <a:ln>
            <a:solidFill>
              <a:schemeClr val="bg1">
                <a:lumMod val="50000"/>
              </a:schemeClr>
            </a:solidFill>
          </a:ln>
        </p:spPr>
      </p:pic>
    </p:spTree>
    <p:extLst>
      <p:ext uri="{BB962C8B-B14F-4D97-AF65-F5344CB8AC3E}">
        <p14:creationId xmlns:p14="http://schemas.microsoft.com/office/powerpoint/2010/main" val="208688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1)">
                                      <p:cBhvr>
                                        <p:cTn id="26" dur="2000"/>
                                        <p:tgtEl>
                                          <p:spTgt spid="12"/>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heel(1)">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heel(1)">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heel(1)">
                                      <p:cBhvr>
                                        <p:cTn id="42" dur="2000"/>
                                        <p:tgtEl>
                                          <p:spTgt spid="14"/>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heel(1)">
                                      <p:cBhvr>
                                        <p:cTn id="45" dur="2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heel(1)">
                                      <p:cBhvr>
                                        <p:cTn id="55" dur="20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P spid="17" grpId="0" animBg="1"/>
    </p:bld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solidFill>
          <a:schemeClr val="bg1">
            <a:lumMod val="50000"/>
          </a:schemeClr>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rgbClr val="FFFF00"/>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2075">
          <a:solidFill>
            <a:srgbClr val="FFC000"/>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2525</TotalTime>
  <Words>1963</Words>
  <Application>Microsoft Office PowerPoint</Application>
  <PresentationFormat>Widescreen</PresentationFormat>
  <Paragraphs>305</Paragraphs>
  <Slides>45</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3" baseType="lpstr">
      <vt:lpstr>Arial</vt:lpstr>
      <vt:lpstr>Calibri</vt:lpstr>
      <vt:lpstr>Cambria Math</vt:lpstr>
      <vt:lpstr>Gill Sans MT</vt:lpstr>
      <vt:lpstr>Wingdings</vt:lpstr>
      <vt:lpstr>Wingdings 2</vt:lpstr>
      <vt:lpstr>Dividend</vt:lpstr>
      <vt:lpstr>Equation</vt:lpstr>
      <vt:lpstr>Torsion of thin walled beams</vt:lpstr>
      <vt:lpstr>Suggested Readings</vt:lpstr>
      <vt:lpstr>Learning objectives</vt:lpstr>
      <vt:lpstr>How loads are carried in the wing box</vt:lpstr>
      <vt:lpstr>Torsion on wing coming from engine</vt:lpstr>
      <vt:lpstr>Torsion coming from control surfaces and landing gear</vt:lpstr>
      <vt:lpstr>More on source of torsion</vt:lpstr>
      <vt:lpstr>reminder</vt:lpstr>
      <vt:lpstr>reminder</vt:lpstr>
      <vt:lpstr>Reminder</vt:lpstr>
      <vt:lpstr>Torsion of closed section beams</vt:lpstr>
      <vt:lpstr>Reminder (from shear of closed section beams)</vt:lpstr>
      <vt:lpstr>Relationship between torque and shear flow</vt:lpstr>
      <vt:lpstr>Sign convention</vt:lpstr>
      <vt:lpstr>Example </vt:lpstr>
      <vt:lpstr>Examples of tube applications in torsion</vt:lpstr>
      <vt:lpstr>Solution </vt:lpstr>
      <vt:lpstr>Solution </vt:lpstr>
      <vt:lpstr>FEA result</vt:lpstr>
      <vt:lpstr>Example </vt:lpstr>
      <vt:lpstr>Examples of single cell box applications in torsion</vt:lpstr>
      <vt:lpstr>solution</vt:lpstr>
      <vt:lpstr>Fea results</vt:lpstr>
      <vt:lpstr>Torsion of open section beams</vt:lpstr>
      <vt:lpstr>Example </vt:lpstr>
      <vt:lpstr>Solution </vt:lpstr>
      <vt:lpstr>Fea result</vt:lpstr>
      <vt:lpstr>Torsion of multicellular wing section</vt:lpstr>
      <vt:lpstr>Examples of multicellular wing box (high shear loads such as jet fighters) </vt:lpstr>
      <vt:lpstr>Torsion of multicellular wing section</vt:lpstr>
      <vt:lpstr>Useful tip</vt:lpstr>
      <vt:lpstr>example</vt:lpstr>
      <vt:lpstr>Solution</vt:lpstr>
      <vt:lpstr>solution</vt:lpstr>
      <vt:lpstr>solution</vt:lpstr>
      <vt:lpstr>Fea solution (for approximated airfoil shape)</vt:lpstr>
      <vt:lpstr>Fea solution (shear stresses)</vt:lpstr>
      <vt:lpstr>Understanding +/- for section forces </vt:lpstr>
      <vt:lpstr>Example </vt:lpstr>
      <vt:lpstr>solution</vt:lpstr>
      <vt:lpstr>solution</vt:lpstr>
      <vt:lpstr>solution</vt:lpstr>
      <vt:lpstr>Tutorial 1</vt:lpstr>
      <vt:lpstr>Tutorial 2</vt:lpstr>
      <vt:lpstr>Note for tutorial 2</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Mahdi Damghani</dc:creator>
  <cp:lastModifiedBy>Mahdi Damghani</cp:lastModifiedBy>
  <cp:revision>175</cp:revision>
  <dcterms:created xsi:type="dcterms:W3CDTF">2017-07-10T08:25:54Z</dcterms:created>
  <dcterms:modified xsi:type="dcterms:W3CDTF">2019-10-21T13:46:52Z</dcterms:modified>
</cp:coreProperties>
</file>