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41"/>
  </p:notesMasterIdLst>
  <p:handoutMasterIdLst>
    <p:handoutMasterId r:id="rId42"/>
  </p:handoutMasterIdLst>
  <p:sldIdLst>
    <p:sldId id="256" r:id="rId2"/>
    <p:sldId id="284" r:id="rId3"/>
    <p:sldId id="257" r:id="rId4"/>
    <p:sldId id="322" r:id="rId5"/>
    <p:sldId id="323" r:id="rId6"/>
    <p:sldId id="321" r:id="rId7"/>
    <p:sldId id="379" r:id="rId8"/>
    <p:sldId id="335" r:id="rId9"/>
    <p:sldId id="336" r:id="rId10"/>
    <p:sldId id="326" r:id="rId11"/>
    <p:sldId id="327" r:id="rId12"/>
    <p:sldId id="328" r:id="rId13"/>
    <p:sldId id="329" r:id="rId14"/>
    <p:sldId id="330" r:id="rId15"/>
    <p:sldId id="331" r:id="rId16"/>
    <p:sldId id="332" r:id="rId17"/>
    <p:sldId id="333" r:id="rId18"/>
    <p:sldId id="334" r:id="rId19"/>
    <p:sldId id="337" r:id="rId20"/>
    <p:sldId id="338" r:id="rId21"/>
    <p:sldId id="339" r:id="rId22"/>
    <p:sldId id="340" r:id="rId23"/>
    <p:sldId id="381" r:id="rId24"/>
    <p:sldId id="341" r:id="rId25"/>
    <p:sldId id="346" r:id="rId26"/>
    <p:sldId id="347" r:id="rId27"/>
    <p:sldId id="382" r:id="rId28"/>
    <p:sldId id="349" r:id="rId29"/>
    <p:sldId id="348" r:id="rId30"/>
    <p:sldId id="383" r:id="rId31"/>
    <p:sldId id="384" r:id="rId32"/>
    <p:sldId id="385" r:id="rId33"/>
    <p:sldId id="386" r:id="rId34"/>
    <p:sldId id="387" r:id="rId35"/>
    <p:sldId id="388" r:id="rId36"/>
    <p:sldId id="390" r:id="rId37"/>
    <p:sldId id="345" r:id="rId38"/>
    <p:sldId id="361" r:id="rId39"/>
    <p:sldId id="344" r:id="rId40"/>
  </p:sldIdLst>
  <p:sldSz cx="4610100" cy="3460750"/>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38" autoAdjust="0"/>
  </p:normalViewPr>
  <p:slideViewPr>
    <p:cSldViewPr>
      <p:cViewPr varScale="1">
        <p:scale>
          <a:sx n="154" d="100"/>
          <a:sy n="154" d="100"/>
        </p:scale>
        <p:origin x="963" y="54"/>
      </p:cViewPr>
      <p:guideLst>
        <p:guide orient="horz" pos="2880"/>
        <p:guide pos="2160"/>
      </p:guideLst>
    </p:cSldViewPr>
  </p:slideViewPr>
  <p:notesTextViewPr>
    <p:cViewPr>
      <p:scale>
        <a:sx n="100" d="100"/>
        <a:sy n="100" d="100"/>
      </p:scale>
      <p:origin x="0" y="0"/>
    </p:cViewPr>
  </p:notesTextViewPr>
  <p:notesViewPr>
    <p:cSldViewPr>
      <p:cViewPr varScale="1">
        <p:scale>
          <a:sx n="219" d="100"/>
          <a:sy n="219" d="100"/>
        </p:scale>
        <p:origin x="2454" y="1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sz="quarter" idx="1"/>
          </p:nvPr>
        </p:nvSpPr>
        <p:spPr>
          <a:xfrm>
            <a:off x="5592472" y="0"/>
            <a:ext cx="4276795" cy="337107"/>
          </a:xfrm>
          <a:prstGeom prst="rect">
            <a:avLst/>
          </a:prstGeom>
        </p:spPr>
        <p:txBody>
          <a:bodyPr vert="horz" lIns="187406" tIns="93703" rIns="187406" bIns="93703" rtlCol="0"/>
          <a:lstStyle>
            <a:lvl1pPr algn="r">
              <a:defRPr sz="2500"/>
            </a:lvl1pPr>
          </a:lstStyle>
          <a:p>
            <a:fld id="{F99D5BCE-C254-4313-9DAB-5F0E1C0ABFD6}" type="datetimeFigureOut">
              <a:rPr lang="en-GB" smtClean="0"/>
              <a:t>25/07/2022</a:t>
            </a:fld>
            <a:endParaRPr lang="en-GB"/>
          </a:p>
        </p:txBody>
      </p:sp>
      <p:sp>
        <p:nvSpPr>
          <p:cNvPr id="4" name="Footer Placeholder 3"/>
          <p:cNvSpPr>
            <a:spLocks noGrp="1"/>
          </p:cNvSpPr>
          <p:nvPr>
            <p:ph type="ftr" sz="quarter" idx="2"/>
          </p:nvPr>
        </p:nvSpPr>
        <p:spPr>
          <a:xfrm>
            <a:off x="1"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5" name="Slide Number Placeholder 4"/>
          <p:cNvSpPr>
            <a:spLocks noGrp="1"/>
          </p:cNvSpPr>
          <p:nvPr>
            <p:ph type="sldNum" sz="quarter" idx="3"/>
          </p:nvPr>
        </p:nvSpPr>
        <p:spPr>
          <a:xfrm>
            <a:off x="5592472" y="6405009"/>
            <a:ext cx="4276795" cy="337104"/>
          </a:xfrm>
          <a:prstGeom prst="rect">
            <a:avLst/>
          </a:prstGeom>
        </p:spPr>
        <p:txBody>
          <a:bodyPr vert="horz" lIns="187406" tIns="93703" rIns="187406" bIns="93703" rtlCol="0" anchor="b"/>
          <a:lstStyle>
            <a:lvl1pPr algn="r">
              <a:defRPr sz="2500"/>
            </a:lvl1pPr>
          </a:lstStyle>
          <a:p>
            <a:fld id="{A12D4420-2376-4DB0-A3E7-81542D71CA89}" type="slidenum">
              <a:rPr lang="en-GB" smtClean="0"/>
              <a:t>‹#›</a:t>
            </a:fld>
            <a:endParaRPr lang="en-GB"/>
          </a:p>
        </p:txBody>
      </p:sp>
    </p:spTree>
    <p:extLst>
      <p:ext uri="{BB962C8B-B14F-4D97-AF65-F5344CB8AC3E}">
        <p14:creationId xmlns:p14="http://schemas.microsoft.com/office/powerpoint/2010/main" val="9032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idx="1"/>
          </p:nvPr>
        </p:nvSpPr>
        <p:spPr>
          <a:xfrm>
            <a:off x="5592472" y="0"/>
            <a:ext cx="4276795" cy="337107"/>
          </a:xfrm>
          <a:prstGeom prst="rect">
            <a:avLst/>
          </a:prstGeom>
        </p:spPr>
        <p:txBody>
          <a:bodyPr vert="horz" lIns="187406" tIns="93703" rIns="187406" bIns="93703" rtlCol="0"/>
          <a:lstStyle>
            <a:lvl1pPr algn="r">
              <a:defRPr sz="2500"/>
            </a:lvl1pPr>
          </a:lstStyle>
          <a:p>
            <a:fld id="{9DDB8504-3135-4333-A2E5-E9F3D6A6E0DA}" type="datetimeFigureOut">
              <a:rPr lang="en-GB" smtClean="0"/>
              <a:pPr/>
              <a:t>25/07/2022</a:t>
            </a:fld>
            <a:endParaRPr lang="en-GB"/>
          </a:p>
        </p:txBody>
      </p:sp>
      <p:sp>
        <p:nvSpPr>
          <p:cNvPr id="4" name="Slide Image Placeholder 3"/>
          <p:cNvSpPr>
            <a:spLocks noGrp="1" noRot="1" noChangeAspect="1"/>
          </p:cNvSpPr>
          <p:nvPr>
            <p:ph type="sldImg" idx="2"/>
          </p:nvPr>
        </p:nvSpPr>
        <p:spPr>
          <a:xfrm>
            <a:off x="3424238" y="846138"/>
            <a:ext cx="3024187" cy="2271712"/>
          </a:xfrm>
          <a:prstGeom prst="rect">
            <a:avLst/>
          </a:prstGeom>
          <a:noFill/>
          <a:ln w="12700">
            <a:solidFill>
              <a:prstClr val="black"/>
            </a:solidFill>
          </a:ln>
        </p:spPr>
        <p:txBody>
          <a:bodyPr vert="horz" lIns="187406" tIns="93703" rIns="187406" bIns="93703" rtlCol="0" anchor="ctr"/>
          <a:lstStyle/>
          <a:p>
            <a:endParaRPr lang="en-GB"/>
          </a:p>
        </p:txBody>
      </p:sp>
      <p:sp>
        <p:nvSpPr>
          <p:cNvPr id="5" name="Notes Placeholder 4"/>
          <p:cNvSpPr>
            <a:spLocks noGrp="1"/>
          </p:cNvSpPr>
          <p:nvPr>
            <p:ph type="body" sz="quarter" idx="3"/>
          </p:nvPr>
        </p:nvSpPr>
        <p:spPr>
          <a:xfrm>
            <a:off x="985911" y="3244257"/>
            <a:ext cx="7900849" cy="2656639"/>
          </a:xfrm>
          <a:prstGeom prst="rect">
            <a:avLst/>
          </a:prstGeom>
        </p:spPr>
        <p:txBody>
          <a:bodyPr vert="horz" lIns="187406" tIns="93703" rIns="187406" bIns="937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7" name="Slide Number Placeholder 6"/>
          <p:cNvSpPr>
            <a:spLocks noGrp="1"/>
          </p:cNvSpPr>
          <p:nvPr>
            <p:ph type="sldNum" sz="quarter" idx="5"/>
          </p:nvPr>
        </p:nvSpPr>
        <p:spPr>
          <a:xfrm>
            <a:off x="5592472" y="6405009"/>
            <a:ext cx="4276795" cy="337104"/>
          </a:xfrm>
          <a:prstGeom prst="rect">
            <a:avLst/>
          </a:prstGeom>
        </p:spPr>
        <p:txBody>
          <a:bodyPr vert="horz" lIns="187406" tIns="93703" rIns="187406" bIns="93703" rtlCol="0" anchor="b"/>
          <a:lstStyle>
            <a:lvl1pPr algn="r">
              <a:defRPr sz="2500"/>
            </a:lvl1pPr>
          </a:lstStyle>
          <a:p>
            <a:fld id="{74DBFC15-24CD-4910-9E46-C5576D6F865A}" type="slidenum">
              <a:rPr lang="en-GB" smtClean="0"/>
              <a:pPr/>
              <a:t>‹#›</a:t>
            </a:fld>
            <a:endParaRPr lang="en-GB"/>
          </a:p>
        </p:txBody>
      </p:sp>
    </p:spTree>
    <p:extLst>
      <p:ext uri="{BB962C8B-B14F-4D97-AF65-F5344CB8AC3E}">
        <p14:creationId xmlns:p14="http://schemas.microsoft.com/office/powerpoint/2010/main" val="366174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7A8B9290-4F1B-46A2-9499-1F5E575ACE22}" type="datetime1">
              <a:rPr lang="en-US" smtClean="0"/>
              <a:pPr/>
              <a:t>7/25/2022</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E3066535-ED83-4223-A3F0-62F990ACB6B5}" type="datetime1">
              <a:rPr lang="en-US" smtClean="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CBA45-FBBF-4A2E-A509-81D06606A985}"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2B104-2E02-40C4-B677-026C51190C76}"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F416B-9627-434E-B603-7AAE7A14E83F}"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3284E-E4E0-4B0B-85FB-F123D985F0E9}"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02FF9-5C02-48B1-BDBB-87874611E79D}"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4CADE-618B-4857-8177-8E2348AC9667}"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1040A-BB50-4935-9403-C71D832E75AE}"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862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3850" y="968375"/>
            <a:ext cx="3962400" cy="2026669"/>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204821" y="3330575"/>
            <a:ext cx="578926" cy="140994"/>
          </a:xfrm>
        </p:spPr>
        <p:txBody>
          <a:bodyPr/>
          <a:lstStyle/>
          <a:p>
            <a:fld id="{9E12C306-70F4-4AE8-AFB7-D3C7D182B7B6}" type="datetime1">
              <a:rPr lang="en-US" smtClean="0"/>
              <a:pPr/>
              <a:t>7/25/2022</a:t>
            </a:fld>
            <a:endParaRPr lang="en-US" dirty="0"/>
          </a:p>
        </p:txBody>
      </p:sp>
      <p:sp>
        <p:nvSpPr>
          <p:cNvPr id="5" name="Footer Placeholder 4"/>
          <p:cNvSpPr>
            <a:spLocks noGrp="1"/>
          </p:cNvSpPr>
          <p:nvPr>
            <p:ph type="ftr" sz="quarter" idx="11"/>
          </p:nvPr>
        </p:nvSpPr>
        <p:spPr>
          <a:xfrm>
            <a:off x="593336" y="3330575"/>
            <a:ext cx="2573603" cy="140994"/>
          </a:xfrm>
        </p:spPr>
        <p:txBody>
          <a:bodyPr/>
          <a:lstStyle/>
          <a:p>
            <a:endParaRPr lang="en-US" dirty="0"/>
          </a:p>
        </p:txBody>
      </p:sp>
      <p:sp>
        <p:nvSpPr>
          <p:cNvPr id="6" name="Slide Number Placeholder 5"/>
          <p:cNvSpPr>
            <a:spLocks noGrp="1"/>
          </p:cNvSpPr>
          <p:nvPr>
            <p:ph type="sldNum" sz="quarter" idx="12"/>
          </p:nvPr>
        </p:nvSpPr>
        <p:spPr>
          <a:xfrm>
            <a:off x="3821629" y="3330575"/>
            <a:ext cx="3884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C15A6-B076-4816-B119-14CD14710A55}" type="datetime1">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5F90F0-3C3C-45CE-B88C-F7ECE914EEC7}" type="datetime1">
              <a:rPr lang="en-US" smtClean="0"/>
              <a:pPr/>
              <a:t>7/25/2022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28CF56-4BF4-4F75-8990-EB2171168366}" type="datetime1">
              <a:rPr lang="en-US" smtClean="0"/>
              <a:pPr/>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AAB2C-E817-4DC9-9298-19D3F114A45C}" type="datetime1">
              <a:rPr lang="en-US" smtClean="0"/>
              <a:pPr/>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4B37-2D1E-4CC7-9A60-36C4E4043E68}" type="datetime1">
              <a:rPr lang="en-US" smtClean="0"/>
              <a:pPr/>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3C7273-E4A9-40F0-A34A-27C97E7C8853}" type="datetime1">
              <a:rPr lang="en-US" smtClean="0"/>
              <a:pPr/>
              <a:t>7/25/2022</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097A79D6-B0ED-4824-86BE-2F530F2C7ADF}" type="datetime1">
              <a:rPr lang="en-US" smtClean="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5628A461-D281-45A5-8F4D-041B070E494B}" type="datetime1">
              <a:rPr lang="en-US" smtClean="0"/>
              <a:pPr/>
              <a:t>7/25/2022</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7.png"/><Relationship Id="rId7" Type="http://schemas.openxmlformats.org/officeDocument/2006/relationships/oleObject" Target="../embeddings/oleObject10.bin"/><Relationship Id="rId12" Type="http://schemas.openxmlformats.org/officeDocument/2006/relationships/image" Target="../media/image32.w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oleObject" Target="../embeddings/oleObject11.bin"/><Relationship Id="rId5" Type="http://schemas.openxmlformats.org/officeDocument/2006/relationships/image" Target="../media/image28.wmf"/><Relationship Id="rId10" Type="http://schemas.openxmlformats.org/officeDocument/2006/relationships/image" Target="../media/image26.png"/><Relationship Id="rId4" Type="http://schemas.openxmlformats.org/officeDocument/2006/relationships/oleObject" Target="../embeddings/oleObject9.bin"/><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7.png"/><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0.wmf"/><Relationship Id="rId11" Type="http://schemas.openxmlformats.org/officeDocument/2006/relationships/image" Target="../media/image36.png"/><Relationship Id="rId5" Type="http://schemas.openxmlformats.org/officeDocument/2006/relationships/oleObject" Target="../embeddings/oleObject13.bin"/><Relationship Id="rId10" Type="http://schemas.openxmlformats.org/officeDocument/2006/relationships/image" Target="../media/image35.png"/><Relationship Id="rId4" Type="http://schemas.openxmlformats.org/officeDocument/2006/relationships/image" Target="../media/image33.wmf"/><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9.png"/><Relationship Id="rId7" Type="http://schemas.openxmlformats.org/officeDocument/2006/relationships/oleObject" Target="../embeddings/oleObject15.bin"/><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wmf"/><Relationship Id="rId5" Type="http://schemas.openxmlformats.org/officeDocument/2006/relationships/image" Target="../media/image40.png"/><Relationship Id="rId10" Type="http://schemas.openxmlformats.org/officeDocument/2006/relationships/oleObject" Target="../embeddings/oleObject16.bin"/><Relationship Id="rId4" Type="http://schemas.openxmlformats.org/officeDocument/2006/relationships/image" Target="../media/image37.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7.w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6.wmf"/><Relationship Id="rId4" Type="http://schemas.openxmlformats.org/officeDocument/2006/relationships/image" Target="../media/image17.wmf"/><Relationship Id="rId9" Type="http://schemas.openxmlformats.org/officeDocument/2006/relationships/oleObject" Target="../embeddings/oleObject21.bin"/><Relationship Id="rId14" Type="http://schemas.openxmlformats.org/officeDocument/2006/relationships/image" Target="../media/image48.wmf"/></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wmf"/><Relationship Id="rId7" Type="http://schemas.openxmlformats.org/officeDocument/2006/relationships/image" Target="../media/image31.png"/><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54.png"/><Relationship Id="rId7" Type="http://schemas.openxmlformats.org/officeDocument/2006/relationships/image" Target="../media/image56.w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55.wmf"/><Relationship Id="rId4" Type="http://schemas.openxmlformats.org/officeDocument/2006/relationships/oleObject" Target="../embeddings/oleObject25.bin"/><Relationship Id="rId9" Type="http://schemas.openxmlformats.org/officeDocument/2006/relationships/image" Target="../media/image57.wmf"/></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9.wmf"/><Relationship Id="rId12" Type="http://schemas.openxmlformats.org/officeDocument/2006/relationships/image" Target="../media/image5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oleObject" Target="../embeddings/oleObject30.bin"/><Relationship Id="rId4" Type="http://schemas.openxmlformats.org/officeDocument/2006/relationships/oleObject" Target="../embeddings/oleObject28.bin"/><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31.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33.bin"/><Relationship Id="rId3" Type="http://schemas.openxmlformats.org/officeDocument/2006/relationships/image" Target="../media/image54.png"/><Relationship Id="rId7" Type="http://schemas.openxmlformats.org/officeDocument/2006/relationships/oleObject" Target="../embeddings/oleObject31.bin"/><Relationship Id="rId12" Type="http://schemas.openxmlformats.org/officeDocument/2006/relationships/image" Target="../media/image76.w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oleObject" Target="../embeddings/oleObject32.bin"/><Relationship Id="rId5" Type="http://schemas.openxmlformats.org/officeDocument/2006/relationships/image" Target="../media/image72.png"/><Relationship Id="rId10" Type="http://schemas.openxmlformats.org/officeDocument/2006/relationships/image" Target="../media/image75.png"/><Relationship Id="rId4" Type="http://schemas.openxmlformats.org/officeDocument/2006/relationships/image" Target="../media/image40.png"/><Relationship Id="rId9" Type="http://schemas.openxmlformats.org/officeDocument/2006/relationships/image" Target="../media/image61.png"/><Relationship Id="rId14" Type="http://schemas.openxmlformats.org/officeDocument/2006/relationships/image" Target="../media/image7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82.png"/><Relationship Id="rId3" Type="http://schemas.openxmlformats.org/officeDocument/2006/relationships/image" Target="../media/image54.png"/><Relationship Id="rId7" Type="http://schemas.openxmlformats.org/officeDocument/2006/relationships/image" Target="../media/image56.wmf"/><Relationship Id="rId12" Type="http://schemas.openxmlformats.org/officeDocument/2006/relationships/image" Target="../media/image8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80.png"/><Relationship Id="rId5" Type="http://schemas.openxmlformats.org/officeDocument/2006/relationships/image" Target="../media/image55.wmf"/><Relationship Id="rId15" Type="http://schemas.openxmlformats.org/officeDocument/2006/relationships/image" Target="../media/image83.wmf"/><Relationship Id="rId10" Type="http://schemas.openxmlformats.org/officeDocument/2006/relationships/image" Target="../media/image79.png"/><Relationship Id="rId4" Type="http://schemas.openxmlformats.org/officeDocument/2006/relationships/oleObject" Target="../embeddings/oleObject34.bin"/><Relationship Id="rId9" Type="http://schemas.openxmlformats.org/officeDocument/2006/relationships/image" Target="../media/image78.wmf"/><Relationship Id="rId14" Type="http://schemas.openxmlformats.org/officeDocument/2006/relationships/oleObject" Target="../embeddings/oleObject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85.wmf"/></Relationships>
</file>

<file path=ppt/slides/_rels/slide35.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oleObject" Target="../embeddings/oleObject44.bin"/><Relationship Id="rId18" Type="http://schemas.openxmlformats.org/officeDocument/2006/relationships/oleObject" Target="../embeddings/oleObject46.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91.wmf"/><Relationship Id="rId17" Type="http://schemas.openxmlformats.org/officeDocument/2006/relationships/image" Target="../media/image37.png"/><Relationship Id="rId2" Type="http://schemas.openxmlformats.org/officeDocument/2006/relationships/image" Target="../media/image86.png"/><Relationship Id="rId16" Type="http://schemas.openxmlformats.org/officeDocument/2006/relationships/image" Target="../media/image93.wmf"/><Relationship Id="rId1" Type="http://schemas.openxmlformats.org/officeDocument/2006/relationships/slideLayout" Target="../slideLayouts/slideLayout2.xml"/><Relationship Id="rId6" Type="http://schemas.openxmlformats.org/officeDocument/2006/relationships/image" Target="../media/image88.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90.wmf"/><Relationship Id="rId19" Type="http://schemas.openxmlformats.org/officeDocument/2006/relationships/image" Target="../media/image94.wmf"/><Relationship Id="rId4" Type="http://schemas.openxmlformats.org/officeDocument/2006/relationships/image" Target="../media/image87.wmf"/><Relationship Id="rId9" Type="http://schemas.openxmlformats.org/officeDocument/2006/relationships/oleObject" Target="../embeddings/oleObject42.bin"/><Relationship Id="rId14" Type="http://schemas.openxmlformats.org/officeDocument/2006/relationships/image" Target="../media/image92.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96.wmf"/><Relationship Id="rId18" Type="http://schemas.openxmlformats.org/officeDocument/2006/relationships/image" Target="../media/image55.wmf"/><Relationship Id="rId26" Type="http://schemas.openxmlformats.org/officeDocument/2006/relationships/image" Target="../media/image101.wmf"/><Relationship Id="rId3" Type="http://schemas.openxmlformats.org/officeDocument/2006/relationships/image" Target="../media/image37.png"/><Relationship Id="rId21" Type="http://schemas.openxmlformats.org/officeDocument/2006/relationships/image" Target="../media/image53.png"/><Relationship Id="rId7" Type="http://schemas.openxmlformats.org/officeDocument/2006/relationships/image" Target="../media/image92.wmf"/><Relationship Id="rId12" Type="http://schemas.openxmlformats.org/officeDocument/2006/relationships/oleObject" Target="../embeddings/oleObject51.bin"/><Relationship Id="rId17" Type="http://schemas.openxmlformats.org/officeDocument/2006/relationships/oleObject" Target="../embeddings/oleObject53.bin"/><Relationship Id="rId25" Type="http://schemas.openxmlformats.org/officeDocument/2006/relationships/oleObject" Target="../embeddings/oleObject56.bin"/><Relationship Id="rId2" Type="http://schemas.openxmlformats.org/officeDocument/2006/relationships/image" Target="../media/image86.png"/><Relationship Id="rId16" Type="http://schemas.openxmlformats.org/officeDocument/2006/relationships/image" Target="../media/image54.png"/><Relationship Id="rId20" Type="http://schemas.openxmlformats.org/officeDocument/2006/relationships/image" Target="../media/image98.wmf"/><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94.wmf"/><Relationship Id="rId24" Type="http://schemas.openxmlformats.org/officeDocument/2006/relationships/image" Target="../media/image100.png"/><Relationship Id="rId5" Type="http://schemas.openxmlformats.org/officeDocument/2006/relationships/image" Target="../media/image91.wmf"/><Relationship Id="rId15" Type="http://schemas.openxmlformats.org/officeDocument/2006/relationships/image" Target="../media/image97.wmf"/><Relationship Id="rId23" Type="http://schemas.openxmlformats.org/officeDocument/2006/relationships/image" Target="../media/image99.wmf"/><Relationship Id="rId28" Type="http://schemas.openxmlformats.org/officeDocument/2006/relationships/image" Target="../media/image102.wmf"/><Relationship Id="rId10" Type="http://schemas.openxmlformats.org/officeDocument/2006/relationships/oleObject" Target="../embeddings/oleObject50.bin"/><Relationship Id="rId19" Type="http://schemas.openxmlformats.org/officeDocument/2006/relationships/oleObject" Target="../embeddings/oleObject54.bin"/><Relationship Id="rId4" Type="http://schemas.openxmlformats.org/officeDocument/2006/relationships/oleObject" Target="../embeddings/oleObject47.bin"/><Relationship Id="rId9" Type="http://schemas.openxmlformats.org/officeDocument/2006/relationships/image" Target="../media/image95.wmf"/><Relationship Id="rId14" Type="http://schemas.openxmlformats.org/officeDocument/2006/relationships/oleObject" Target="../embeddings/oleObject52.bin"/><Relationship Id="rId22" Type="http://schemas.openxmlformats.org/officeDocument/2006/relationships/oleObject" Target="../embeddings/oleObject55.bin"/><Relationship Id="rId27" Type="http://schemas.openxmlformats.org/officeDocument/2006/relationships/oleObject" Target="../embeddings/oleObject57.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6.bin"/><Relationship Id="rId18" Type="http://schemas.openxmlformats.org/officeDocument/2006/relationships/image" Target="../media/image2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1.wmf"/><Relationship Id="rId17" Type="http://schemas.openxmlformats.org/officeDocument/2006/relationships/oleObject" Target="../embeddings/oleObject8.bin"/><Relationship Id="rId2" Type="http://schemas.openxmlformats.org/officeDocument/2006/relationships/image" Target="../media/image16.png"/><Relationship Id="rId16"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4.bin"/><Relationship Id="rId14"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442870"/>
            <a:ext cx="4045318" cy="244298"/>
          </a:xfrm>
          <a:prstGeom prst="rect">
            <a:avLst/>
          </a:prstGeom>
        </p:spPr>
        <p:txBody>
          <a:bodyPr vert="horz" wrap="square" lIns="0" tIns="0" rIns="0" bIns="0" rtlCol="0">
            <a:spAutoFit/>
          </a:bodyPr>
          <a:lstStyle/>
          <a:p>
            <a:pPr marR="5080" algn="ctr">
              <a:lnSpc>
                <a:spcPct val="106700"/>
              </a:lnSpc>
            </a:pPr>
            <a:r>
              <a:rPr lang="en-GB" spc="20" dirty="0"/>
              <a:t>Aero Structures</a:t>
            </a:r>
            <a:r>
              <a:rPr lang="en-GB" spc="5" dirty="0"/>
              <a:t>-</a:t>
            </a:r>
            <a:r>
              <a:rPr lang="en-GB" spc="-5" dirty="0"/>
              <a:t>Spar Analysis</a:t>
            </a:r>
            <a:endParaRPr spc="15" dirty="0"/>
          </a:p>
        </p:txBody>
      </p:sp>
      <p:sp>
        <p:nvSpPr>
          <p:cNvPr id="11" name="object 11"/>
          <p:cNvSpPr txBox="1"/>
          <p:nvPr/>
        </p:nvSpPr>
        <p:spPr>
          <a:xfrm>
            <a:off x="1709991" y="1677378"/>
            <a:ext cx="1280859" cy="769441"/>
          </a:xfrm>
          <a:prstGeom prst="rect">
            <a:avLst/>
          </a:prstGeom>
        </p:spPr>
        <p:txBody>
          <a:bodyPr vert="horz" wrap="square" lIns="0" tIns="0" rIns="0" bIns="0" rtlCol="0">
            <a:spAutoFit/>
          </a:bodyPr>
          <a:lstStyle/>
          <a:p>
            <a:pPr algn="ctr">
              <a:lnSpc>
                <a:spcPct val="100000"/>
              </a:lnSpc>
            </a:pPr>
            <a:r>
              <a:rPr lang="en-GB" sz="1000" spc="20" dirty="0">
                <a:latin typeface="Arial" panose="020B0604020202020204" pitchFamily="34" charset="0"/>
                <a:cs typeface="Arial" panose="020B0604020202020204" pitchFamily="34" charset="0"/>
              </a:rPr>
              <a:t>By</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err="1">
                <a:latin typeface="Arial" panose="020B0604020202020204" pitchFamily="34" charset="0"/>
                <a:cs typeface="Arial" panose="020B0604020202020204" pitchFamily="34" charset="0"/>
              </a:rPr>
              <a:t>Dr.</a:t>
            </a:r>
            <a:r>
              <a:rPr lang="en-GB" sz="1000" spc="20" dirty="0">
                <a:latin typeface="Arial" panose="020B0604020202020204" pitchFamily="34" charset="0"/>
                <a:cs typeface="Arial" panose="020B0604020202020204" pitchFamily="34" charset="0"/>
              </a:rPr>
              <a:t>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a:latin typeface="Arial" panose="020B0604020202020204" pitchFamily="34" charset="0"/>
                <a:cs typeface="Arial" panose="020B0604020202020204" pitchFamily="34" charset="0"/>
              </a:rPr>
              <a:t>2022-2023</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3" name="Content Placeholder 2"/>
          <p:cNvSpPr>
            <a:spLocks noGrp="1"/>
          </p:cNvSpPr>
          <p:nvPr>
            <p:ph idx="1"/>
          </p:nvPr>
        </p:nvSpPr>
        <p:spPr>
          <a:xfrm>
            <a:off x="339546" y="2187575"/>
            <a:ext cx="3962400" cy="482601"/>
          </a:xfrm>
        </p:spPr>
        <p:txBody>
          <a:bodyPr>
            <a:normAutofit/>
          </a:bodyPr>
          <a:lstStyle/>
          <a:p>
            <a:r>
              <a:rPr lang="en-GB" dirty="0"/>
              <a:t>At any section where shear force is </a:t>
            </a:r>
            <a:r>
              <a:rPr lang="en-GB" i="1" dirty="0">
                <a:latin typeface="Times New Roman" panose="02020603050405020304" pitchFamily="18" charset="0"/>
                <a:cs typeface="Times New Roman" panose="02020603050405020304" pitchFamily="18" charset="0"/>
              </a:rPr>
              <a:t>S</a:t>
            </a:r>
            <a:r>
              <a:rPr lang="en-GB" dirty="0"/>
              <a:t>, average shear stress for spar web is;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5" name="Picture 4"/>
          <p:cNvPicPr>
            <a:picLocks noChangeAspect="1"/>
          </p:cNvPicPr>
          <p:nvPr/>
        </p:nvPicPr>
        <p:blipFill>
          <a:blip r:embed="rId2" cstate="print"/>
          <a:stretch>
            <a:fillRect/>
          </a:stretch>
        </p:blipFill>
        <p:spPr>
          <a:xfrm>
            <a:off x="361527" y="872107"/>
            <a:ext cx="2324523" cy="1239268"/>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3067050" y="955699"/>
            <a:ext cx="1143000" cy="1072084"/>
          </a:xfrm>
          <a:prstGeom prst="rect">
            <a:avLst/>
          </a:prstGeom>
          <a:ln>
            <a:solidFill>
              <a:schemeClr val="tx1"/>
            </a:solidFill>
          </a:ln>
        </p:spPr>
      </p:pic>
      <p:sp>
        <p:nvSpPr>
          <p:cNvPr id="7" name="Oval Callout 6"/>
          <p:cNvSpPr/>
          <p:nvPr/>
        </p:nvSpPr>
        <p:spPr>
          <a:xfrm>
            <a:off x="1162050" y="1349375"/>
            <a:ext cx="457200" cy="457200"/>
          </a:xfrm>
          <a:prstGeom prst="wedgeEllipseCallout">
            <a:avLst>
              <a:gd name="adj1" fmla="val 364744"/>
              <a:gd name="adj2" fmla="val -19231"/>
            </a:avLst>
          </a:prstGeom>
          <a:solidFill>
            <a:srgbClr val="FFFF00">
              <a:alpha val="12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stretch>
            <a:fillRect/>
          </a:stretch>
        </p:blipFill>
        <p:spPr>
          <a:xfrm>
            <a:off x="2008023" y="2644775"/>
            <a:ext cx="698542" cy="498091"/>
          </a:xfrm>
          <a:prstGeom prst="rect">
            <a:avLst/>
          </a:prstGeom>
          <a:noFill/>
          <a:ln>
            <a:solidFill>
              <a:schemeClr val="tx1"/>
            </a:solidFill>
          </a:ln>
        </p:spPr>
      </p:pic>
    </p:spTree>
    <p:extLst>
      <p:ext uri="{BB962C8B-B14F-4D97-AF65-F5344CB8AC3E}">
        <p14:creationId xmlns:p14="http://schemas.microsoft.com/office/powerpoint/2010/main" val="7837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3" name="Content Placeholder 2"/>
          <p:cNvSpPr>
            <a:spLocks noGrp="1"/>
          </p:cNvSpPr>
          <p:nvPr>
            <p:ph idx="1"/>
          </p:nvPr>
        </p:nvSpPr>
        <p:spPr>
          <a:xfrm>
            <a:off x="247650" y="815975"/>
            <a:ext cx="2971800" cy="1089346"/>
          </a:xfrm>
        </p:spPr>
        <p:txBody>
          <a:bodyPr>
            <a:normAutofit fontScale="92500" lnSpcReduction="10000"/>
          </a:bodyPr>
          <a:lstStyle/>
          <a:p>
            <a:r>
              <a:rPr lang="en-GB" dirty="0"/>
              <a:t>Let’s isolate element ABCD at a chosen section</a:t>
            </a:r>
          </a:p>
          <a:p>
            <a:r>
              <a:rPr lang="en-GB" dirty="0"/>
              <a:t>Tensile stresses </a:t>
            </a:r>
            <a:r>
              <a:rPr lang="el-GR" i="1" dirty="0"/>
              <a:t>σ</a:t>
            </a:r>
            <a:r>
              <a:rPr lang="en-GB" i="1" baseline="-25000" dirty="0"/>
              <a:t>t</a:t>
            </a:r>
            <a:r>
              <a:rPr lang="en-GB" dirty="0"/>
              <a:t> are present on faces AB and CD</a:t>
            </a:r>
          </a:p>
          <a:p>
            <a:r>
              <a:rPr lang="en-GB" dirty="0"/>
              <a:t>The angle of diagonal tension is </a:t>
            </a:r>
            <a:r>
              <a:rPr lang="el-GR" i="1" dirty="0"/>
              <a:t>α</a:t>
            </a:r>
            <a:endParaRPr lang="en-GB" i="1" dirty="0"/>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6" name="Picture 5"/>
          <p:cNvPicPr>
            <a:picLocks noChangeAspect="1"/>
          </p:cNvPicPr>
          <p:nvPr/>
        </p:nvPicPr>
        <p:blipFill>
          <a:blip r:embed="rId2" cstate="print"/>
          <a:stretch>
            <a:fillRect/>
          </a:stretch>
        </p:blipFill>
        <p:spPr>
          <a:xfrm>
            <a:off x="3102218" y="864345"/>
            <a:ext cx="1143000" cy="1072084"/>
          </a:xfrm>
          <a:prstGeom prst="rect">
            <a:avLst/>
          </a:prstGeom>
          <a:ln>
            <a:solidFill>
              <a:schemeClr val="tx1"/>
            </a:solidFill>
          </a:ln>
        </p:spPr>
      </p:pic>
      <p:sp>
        <p:nvSpPr>
          <p:cNvPr id="9" name="Content Placeholder 2"/>
          <p:cNvSpPr txBox="1">
            <a:spLocks/>
          </p:cNvSpPr>
          <p:nvPr/>
        </p:nvSpPr>
        <p:spPr>
          <a:xfrm>
            <a:off x="247650" y="1905321"/>
            <a:ext cx="4114800" cy="689078"/>
          </a:xfrm>
          <a:prstGeom prst="rect">
            <a:avLst/>
          </a:prstGeom>
        </p:spPr>
        <p:txBody>
          <a:bodyPr vert="horz" lIns="91440" tIns="45720" rIns="91440" bIns="45720" rtlCol="0" anchor="t">
            <a:normAutofit fontScale="925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dirty="0"/>
              <a:t>On vertical plane FD we have both shear and direct stresses</a:t>
            </a:r>
          </a:p>
          <a:p>
            <a:r>
              <a:rPr lang="en-GB" dirty="0"/>
              <a:t>Let’s write equation of equilibrium for element FDC;</a:t>
            </a:r>
          </a:p>
          <a:p>
            <a:endParaRPr lang="en-GB" dirty="0"/>
          </a:p>
        </p:txBody>
      </p:sp>
      <p:sp>
        <p:nvSpPr>
          <p:cNvPr id="10" name="Rectangular Callout 9"/>
          <p:cNvSpPr/>
          <p:nvPr/>
        </p:nvSpPr>
        <p:spPr>
          <a:xfrm>
            <a:off x="3067050" y="892175"/>
            <a:ext cx="228600" cy="228600"/>
          </a:xfrm>
          <a:prstGeom prst="wedgeRectCallout">
            <a:avLst>
              <a:gd name="adj1" fmla="val -168910"/>
              <a:gd name="adj2" fmla="val 102885"/>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ular Callout 10"/>
          <p:cNvSpPr/>
          <p:nvPr/>
        </p:nvSpPr>
        <p:spPr>
          <a:xfrm>
            <a:off x="3371850" y="1293715"/>
            <a:ext cx="360484" cy="228600"/>
          </a:xfrm>
          <a:prstGeom prst="wedgeRectCallout">
            <a:avLst>
              <a:gd name="adj1" fmla="val -161405"/>
              <a:gd name="adj2" fmla="val 243270"/>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2040000" flipV="1">
            <a:off x="3565146" y="1292364"/>
            <a:ext cx="363813" cy="457009"/>
          </a:xfrm>
          <a:prstGeom prst="triangle">
            <a:avLst>
              <a:gd name="adj" fmla="val 87803"/>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cstate="print"/>
          <a:stretch>
            <a:fillRect/>
          </a:stretch>
        </p:blipFill>
        <p:spPr>
          <a:xfrm>
            <a:off x="1060299" y="2429233"/>
            <a:ext cx="1090476" cy="261905"/>
          </a:xfrm>
          <a:prstGeom prst="rect">
            <a:avLst/>
          </a:prstGeom>
          <a:ln>
            <a:solidFill>
              <a:schemeClr val="tx1"/>
            </a:solidFill>
          </a:ln>
        </p:spPr>
      </p:pic>
      <p:graphicFrame>
        <p:nvGraphicFramePr>
          <p:cNvPr id="16" name="Object 15"/>
          <p:cNvGraphicFramePr>
            <a:graphicFrameLocks noChangeAspect="1"/>
          </p:cNvGraphicFramePr>
          <p:nvPr>
            <p:extLst>
              <p:ext uri="{D42A27DB-BD31-4B8C-83A1-F6EECF244321}">
                <p14:modId xmlns:p14="http://schemas.microsoft.com/office/powerpoint/2010/main" val="3652452601"/>
              </p:ext>
            </p:extLst>
          </p:nvPr>
        </p:nvGraphicFramePr>
        <p:xfrm>
          <a:off x="323850" y="2433185"/>
          <a:ext cx="609600" cy="254000"/>
        </p:xfrm>
        <a:graphic>
          <a:graphicData uri="http://schemas.openxmlformats.org/presentationml/2006/ole">
            <mc:AlternateContent xmlns:mc="http://schemas.openxmlformats.org/markup-compatibility/2006">
              <mc:Choice xmlns:v="urn:schemas-microsoft-com:vml" Requires="v">
                <p:oleObj name="Equation" r:id="rId4" imgW="609336" imgH="253890" progId="Equation.3">
                  <p:embed/>
                </p:oleObj>
              </mc:Choice>
              <mc:Fallback>
                <p:oleObj name="Equation" r:id="rId4" imgW="609336" imgH="253890" progId="Equation.3">
                  <p:embed/>
                  <p:pic>
                    <p:nvPicPr>
                      <p:cNvPr id="0" name="Picture 2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33185"/>
                        <a:ext cx="609600" cy="25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16"/>
          <p:cNvPicPr>
            <a:picLocks noChangeAspect="1"/>
          </p:cNvPicPr>
          <p:nvPr/>
        </p:nvPicPr>
        <p:blipFill>
          <a:blip r:embed="rId6" cstate="print"/>
          <a:stretch>
            <a:fillRect/>
          </a:stretch>
        </p:blipFill>
        <p:spPr>
          <a:xfrm>
            <a:off x="3181517" y="2416175"/>
            <a:ext cx="1104733" cy="288020"/>
          </a:xfrm>
          <a:prstGeom prst="rect">
            <a:avLst/>
          </a:prstGeom>
          <a:ln>
            <a:solidFill>
              <a:schemeClr val="tx1"/>
            </a:solidFill>
          </a:ln>
        </p:spPr>
      </p:pic>
      <p:graphicFrame>
        <p:nvGraphicFramePr>
          <p:cNvPr id="18" name="Object 17"/>
          <p:cNvGraphicFramePr>
            <a:graphicFrameLocks noChangeAspect="1"/>
          </p:cNvGraphicFramePr>
          <p:nvPr>
            <p:extLst>
              <p:ext uri="{D42A27DB-BD31-4B8C-83A1-F6EECF244321}">
                <p14:modId xmlns:p14="http://schemas.microsoft.com/office/powerpoint/2010/main" val="3013757394"/>
              </p:ext>
            </p:extLst>
          </p:nvPr>
        </p:nvGraphicFramePr>
        <p:xfrm>
          <a:off x="2277624" y="2488615"/>
          <a:ext cx="777045" cy="143140"/>
        </p:xfrm>
        <a:graphic>
          <a:graphicData uri="http://schemas.openxmlformats.org/presentationml/2006/ole">
            <mc:AlternateContent xmlns:mc="http://schemas.openxmlformats.org/markup-compatibility/2006">
              <mc:Choice xmlns:v="urn:schemas-microsoft-com:vml" Requires="v">
                <p:oleObj name="Equation" r:id="rId7" imgW="964781" imgH="177723" progId="Equation.3">
                  <p:embed/>
                </p:oleObj>
              </mc:Choice>
              <mc:Fallback>
                <p:oleObj name="Equation" r:id="rId7" imgW="964781" imgH="177723" progId="Equation.3">
                  <p:embed/>
                  <p:pic>
                    <p:nvPicPr>
                      <p:cNvPr id="0" name="Picture 2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7624" y="2488615"/>
                        <a:ext cx="777045" cy="1431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p:cNvPicPr>
            <a:picLocks noChangeAspect="1"/>
          </p:cNvPicPr>
          <p:nvPr/>
        </p:nvPicPr>
        <p:blipFill>
          <a:blip r:embed="rId9" cstate="print"/>
          <a:stretch>
            <a:fillRect/>
          </a:stretch>
        </p:blipFill>
        <p:spPr>
          <a:xfrm>
            <a:off x="1847850" y="2801693"/>
            <a:ext cx="736564" cy="347695"/>
          </a:xfrm>
          <a:prstGeom prst="rect">
            <a:avLst/>
          </a:prstGeom>
          <a:ln w="25400">
            <a:solidFill>
              <a:srgbClr val="7030A0"/>
            </a:solidFill>
          </a:ln>
        </p:spPr>
      </p:pic>
      <p:pic>
        <p:nvPicPr>
          <p:cNvPr id="20" name="Picture 19"/>
          <p:cNvPicPr>
            <a:picLocks noChangeAspect="1"/>
          </p:cNvPicPr>
          <p:nvPr/>
        </p:nvPicPr>
        <p:blipFill>
          <a:blip r:embed="rId10" cstate="print"/>
          <a:stretch>
            <a:fillRect/>
          </a:stretch>
        </p:blipFill>
        <p:spPr>
          <a:xfrm>
            <a:off x="3488532" y="2800594"/>
            <a:ext cx="490702" cy="349892"/>
          </a:xfrm>
          <a:prstGeom prst="rect">
            <a:avLst/>
          </a:prstGeom>
          <a:noFill/>
          <a:ln>
            <a:solidFill>
              <a:schemeClr val="tx1"/>
            </a:solidFill>
          </a:ln>
        </p:spPr>
      </p:pic>
      <p:graphicFrame>
        <p:nvGraphicFramePr>
          <p:cNvPr id="21" name="Object 20"/>
          <p:cNvGraphicFramePr>
            <a:graphicFrameLocks noChangeAspect="1"/>
          </p:cNvGraphicFramePr>
          <p:nvPr>
            <p:extLst>
              <p:ext uri="{D42A27DB-BD31-4B8C-83A1-F6EECF244321}">
                <p14:modId xmlns:p14="http://schemas.microsoft.com/office/powerpoint/2010/main" val="3152287639"/>
              </p:ext>
            </p:extLst>
          </p:nvPr>
        </p:nvGraphicFramePr>
        <p:xfrm>
          <a:off x="2862642" y="2904103"/>
          <a:ext cx="347663" cy="142875"/>
        </p:xfrm>
        <a:graphic>
          <a:graphicData uri="http://schemas.openxmlformats.org/presentationml/2006/ole">
            <mc:AlternateContent xmlns:mc="http://schemas.openxmlformats.org/markup-compatibility/2006">
              <mc:Choice xmlns:v="urn:schemas-microsoft-com:vml" Requires="v">
                <p:oleObj name="Equation" r:id="rId11" imgW="431425" imgH="177646" progId="Equation.3">
                  <p:embed/>
                </p:oleObj>
              </mc:Choice>
              <mc:Fallback>
                <p:oleObj name="Equation" r:id="rId11" imgW="431425" imgH="177646" progId="Equation.3">
                  <p:embed/>
                  <p:pic>
                    <p:nvPicPr>
                      <p:cNvPr id="0" name="Picture 2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2642" y="2904103"/>
                        <a:ext cx="347663" cy="142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Arrow Connector 22"/>
          <p:cNvCxnSpPr>
            <a:endCxn id="15" idx="1"/>
          </p:cNvCxnSpPr>
          <p:nvPr/>
        </p:nvCxnSpPr>
        <p:spPr>
          <a:xfrm>
            <a:off x="933450" y="2560185"/>
            <a:ext cx="126849" cy="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18" idx="1"/>
          </p:cNvCxnSpPr>
          <p:nvPr/>
        </p:nvCxnSpPr>
        <p:spPr>
          <a:xfrm flipV="1">
            <a:off x="2150775" y="2560185"/>
            <a:ext cx="126849" cy="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17" idx="1"/>
          </p:cNvCxnSpPr>
          <p:nvPr/>
        </p:nvCxnSpPr>
        <p:spPr>
          <a:xfrm>
            <a:off x="3054669" y="2560185"/>
            <a:ext cx="126848"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2"/>
            <a:endCxn id="20" idx="0"/>
          </p:cNvCxnSpPr>
          <p:nvPr/>
        </p:nvCxnSpPr>
        <p:spPr>
          <a:xfrm flipH="1">
            <a:off x="3733883" y="2704195"/>
            <a:ext cx="1" cy="96399"/>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1"/>
          </p:cNvCxnSpPr>
          <p:nvPr/>
        </p:nvCxnSpPr>
        <p:spPr>
          <a:xfrm flipH="1">
            <a:off x="3219451" y="2975540"/>
            <a:ext cx="269081"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584414" y="2975540"/>
            <a:ext cx="269081" cy="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4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3" name="Content Placeholder 2"/>
          <p:cNvSpPr>
            <a:spLocks noGrp="1"/>
          </p:cNvSpPr>
          <p:nvPr>
            <p:ph idx="1"/>
          </p:nvPr>
        </p:nvSpPr>
        <p:spPr>
          <a:xfrm>
            <a:off x="247650" y="815975"/>
            <a:ext cx="2971800" cy="1089346"/>
          </a:xfrm>
        </p:spPr>
        <p:txBody>
          <a:bodyPr>
            <a:normAutofit/>
          </a:bodyPr>
          <a:lstStyle/>
          <a:p>
            <a:r>
              <a:rPr lang="en-GB" dirty="0"/>
              <a:t>Let’s write equation of equilibrium for element FDC;</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6" name="Picture 5"/>
          <p:cNvPicPr>
            <a:picLocks noChangeAspect="1"/>
          </p:cNvPicPr>
          <p:nvPr/>
        </p:nvPicPr>
        <p:blipFill>
          <a:blip r:embed="rId2" cstate="print"/>
          <a:stretch>
            <a:fillRect/>
          </a:stretch>
        </p:blipFill>
        <p:spPr>
          <a:xfrm>
            <a:off x="3102218" y="864345"/>
            <a:ext cx="1143000" cy="1072084"/>
          </a:xfrm>
          <a:prstGeom prst="rect">
            <a:avLst/>
          </a:prstGeom>
          <a:ln>
            <a:solidFill>
              <a:schemeClr val="tx1"/>
            </a:solidFill>
          </a:ln>
        </p:spPr>
      </p:pic>
      <p:sp>
        <p:nvSpPr>
          <p:cNvPr id="9" name="Content Placeholder 2"/>
          <p:cNvSpPr txBox="1">
            <a:spLocks/>
          </p:cNvSpPr>
          <p:nvPr/>
        </p:nvSpPr>
        <p:spPr>
          <a:xfrm>
            <a:off x="247650" y="1905321"/>
            <a:ext cx="4114800" cy="689078"/>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endParaRPr lang="en-GB" dirty="0"/>
          </a:p>
        </p:txBody>
      </p:sp>
      <p:sp>
        <p:nvSpPr>
          <p:cNvPr id="12" name="Isosceles Triangle 11"/>
          <p:cNvSpPr/>
          <p:nvPr/>
        </p:nvSpPr>
        <p:spPr>
          <a:xfrm rot="2040000" flipV="1">
            <a:off x="3565146" y="1292364"/>
            <a:ext cx="363813" cy="457009"/>
          </a:xfrm>
          <a:prstGeom prst="triangle">
            <a:avLst>
              <a:gd name="adj" fmla="val 87803"/>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5"/>
          <p:cNvGraphicFramePr>
            <a:graphicFrameLocks noChangeAspect="1"/>
          </p:cNvGraphicFramePr>
          <p:nvPr>
            <p:extLst>
              <p:ext uri="{D42A27DB-BD31-4B8C-83A1-F6EECF244321}">
                <p14:modId xmlns:p14="http://schemas.microsoft.com/office/powerpoint/2010/main" val="3988304268"/>
              </p:ext>
            </p:extLst>
          </p:nvPr>
        </p:nvGraphicFramePr>
        <p:xfrm>
          <a:off x="323850" y="2421255"/>
          <a:ext cx="609600" cy="254000"/>
        </p:xfrm>
        <a:graphic>
          <a:graphicData uri="http://schemas.openxmlformats.org/presentationml/2006/ole">
            <mc:AlternateContent xmlns:mc="http://schemas.openxmlformats.org/markup-compatibility/2006">
              <mc:Choice xmlns:v="urn:schemas-microsoft-com:vml" Requires="v">
                <p:oleObj name="Equation" r:id="rId3" imgW="609480" imgH="253800" progId="Equation.3">
                  <p:embed/>
                </p:oleObj>
              </mc:Choice>
              <mc:Fallback>
                <p:oleObj name="Equation" r:id="rId3" imgW="609480" imgH="253800" progId="Equation.3">
                  <p:embed/>
                  <p:pic>
                    <p:nvPicPr>
                      <p:cNvPr id="0" name="Picture 221"/>
                      <p:cNvPicPr>
                        <a:picLocks noChangeAspect="1" noChangeArrowheads="1"/>
                      </p:cNvPicPr>
                      <p:nvPr/>
                    </p:nvPicPr>
                    <p:blipFill>
                      <a:blip r:embed="rId4"/>
                      <a:srcRect/>
                      <a:stretch>
                        <a:fillRect/>
                      </a:stretch>
                    </p:blipFill>
                    <p:spPr bwMode="auto">
                      <a:xfrm>
                        <a:off x="323850" y="2421255"/>
                        <a:ext cx="609600" cy="25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03985035"/>
              </p:ext>
            </p:extLst>
          </p:nvPr>
        </p:nvGraphicFramePr>
        <p:xfrm>
          <a:off x="2380754" y="2476685"/>
          <a:ext cx="777045" cy="143140"/>
        </p:xfrm>
        <a:graphic>
          <a:graphicData uri="http://schemas.openxmlformats.org/presentationml/2006/ole">
            <mc:AlternateContent xmlns:mc="http://schemas.openxmlformats.org/markup-compatibility/2006">
              <mc:Choice xmlns:v="urn:schemas-microsoft-com:vml" Requires="v">
                <p:oleObj name="Equation" r:id="rId5" imgW="964781" imgH="177723" progId="Equation.3">
                  <p:embed/>
                </p:oleObj>
              </mc:Choice>
              <mc:Fallback>
                <p:oleObj name="Equation" r:id="rId5" imgW="964781" imgH="177723" progId="Equation.3">
                  <p:embed/>
                  <p:pic>
                    <p:nvPicPr>
                      <p:cNvPr id="0" name="Picture 2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0754" y="2476685"/>
                        <a:ext cx="777045" cy="1431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636523376"/>
              </p:ext>
            </p:extLst>
          </p:nvPr>
        </p:nvGraphicFramePr>
        <p:xfrm>
          <a:off x="1911654" y="2858070"/>
          <a:ext cx="347663" cy="142875"/>
        </p:xfrm>
        <a:graphic>
          <a:graphicData uri="http://schemas.openxmlformats.org/presentationml/2006/ole">
            <mc:AlternateContent xmlns:mc="http://schemas.openxmlformats.org/markup-compatibility/2006">
              <mc:Choice xmlns:v="urn:schemas-microsoft-com:vml" Requires="v">
                <p:oleObj name="Equation" r:id="rId7" imgW="431425" imgH="177646" progId="Equation.3">
                  <p:embed/>
                </p:oleObj>
              </mc:Choice>
              <mc:Fallback>
                <p:oleObj name="Equation" r:id="rId7" imgW="431425" imgH="177646" progId="Equation.3">
                  <p:embed/>
                  <p:pic>
                    <p:nvPicPr>
                      <p:cNvPr id="0" name="Picture 2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1654" y="2858070"/>
                        <a:ext cx="347663" cy="142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Straight Arrow Connector 22"/>
          <p:cNvCxnSpPr>
            <a:endCxn id="7" idx="1"/>
          </p:cNvCxnSpPr>
          <p:nvPr/>
        </p:nvCxnSpPr>
        <p:spPr>
          <a:xfrm>
            <a:off x="933450" y="2548255"/>
            <a:ext cx="152152"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8" idx="0"/>
          </p:cNvCxnSpPr>
          <p:nvPr/>
        </p:nvCxnSpPr>
        <p:spPr>
          <a:xfrm flipH="1">
            <a:off x="3749837" y="2657904"/>
            <a:ext cx="1" cy="127593"/>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9" cstate="print"/>
          <a:stretch>
            <a:fillRect/>
          </a:stretch>
        </p:blipFill>
        <p:spPr>
          <a:xfrm>
            <a:off x="1085602" y="2416175"/>
            <a:ext cx="1143000" cy="264160"/>
          </a:xfrm>
          <a:prstGeom prst="rect">
            <a:avLst/>
          </a:prstGeom>
          <a:ln>
            <a:solidFill>
              <a:schemeClr val="tx1"/>
            </a:solidFill>
          </a:ln>
        </p:spPr>
      </p:pic>
      <p:pic>
        <p:nvPicPr>
          <p:cNvPr id="8" name="Picture 7"/>
          <p:cNvPicPr>
            <a:picLocks noChangeAspect="1"/>
          </p:cNvPicPr>
          <p:nvPr/>
        </p:nvPicPr>
        <p:blipFill>
          <a:blip r:embed="rId10" cstate="print"/>
          <a:stretch>
            <a:fillRect/>
          </a:stretch>
        </p:blipFill>
        <p:spPr>
          <a:xfrm>
            <a:off x="3309950" y="2438284"/>
            <a:ext cx="879773" cy="219943"/>
          </a:xfrm>
          <a:prstGeom prst="rect">
            <a:avLst/>
          </a:prstGeom>
          <a:ln>
            <a:solidFill>
              <a:schemeClr val="tx1"/>
            </a:solidFill>
          </a:ln>
        </p:spPr>
      </p:pic>
      <p:pic>
        <p:nvPicPr>
          <p:cNvPr id="14" name="Picture 13"/>
          <p:cNvPicPr>
            <a:picLocks noChangeAspect="1"/>
          </p:cNvPicPr>
          <p:nvPr/>
        </p:nvPicPr>
        <p:blipFill>
          <a:blip r:embed="rId11" cstate="print"/>
          <a:stretch>
            <a:fillRect/>
          </a:stretch>
        </p:blipFill>
        <p:spPr>
          <a:xfrm>
            <a:off x="2451525" y="2776200"/>
            <a:ext cx="553738" cy="306615"/>
          </a:xfrm>
          <a:prstGeom prst="rect">
            <a:avLst/>
          </a:prstGeom>
          <a:ln>
            <a:solidFill>
              <a:schemeClr val="tx1"/>
            </a:solidFill>
          </a:ln>
        </p:spPr>
      </p:pic>
      <p:pic>
        <p:nvPicPr>
          <p:cNvPr id="28" name="Picture 27"/>
          <p:cNvPicPr>
            <a:picLocks noChangeAspect="1"/>
          </p:cNvPicPr>
          <p:nvPr/>
        </p:nvPicPr>
        <p:blipFill>
          <a:blip r:embed="rId12" cstate="print"/>
          <a:stretch>
            <a:fillRect/>
          </a:stretch>
        </p:blipFill>
        <p:spPr>
          <a:xfrm>
            <a:off x="3197470" y="2785497"/>
            <a:ext cx="1104733" cy="288020"/>
          </a:xfrm>
          <a:prstGeom prst="rect">
            <a:avLst/>
          </a:prstGeom>
          <a:ln>
            <a:solidFill>
              <a:schemeClr val="tx1"/>
            </a:solidFill>
          </a:ln>
        </p:spPr>
      </p:pic>
      <p:pic>
        <p:nvPicPr>
          <p:cNvPr id="22" name="Picture 21"/>
          <p:cNvPicPr>
            <a:picLocks noChangeAspect="1"/>
          </p:cNvPicPr>
          <p:nvPr/>
        </p:nvPicPr>
        <p:blipFill>
          <a:blip r:embed="rId13" cstate="print"/>
          <a:stretch>
            <a:fillRect/>
          </a:stretch>
        </p:blipFill>
        <p:spPr>
          <a:xfrm>
            <a:off x="1101131" y="2790919"/>
            <a:ext cx="618315" cy="277176"/>
          </a:xfrm>
          <a:prstGeom prst="rect">
            <a:avLst/>
          </a:prstGeom>
          <a:ln w="25400">
            <a:solidFill>
              <a:srgbClr val="7030A0"/>
            </a:solidFill>
          </a:ln>
        </p:spPr>
      </p:pic>
      <p:cxnSp>
        <p:nvCxnSpPr>
          <p:cNvPr id="34" name="Straight Arrow Connector 33"/>
          <p:cNvCxnSpPr>
            <a:stCxn id="7" idx="3"/>
            <a:endCxn id="18" idx="1"/>
          </p:cNvCxnSpPr>
          <p:nvPr/>
        </p:nvCxnSpPr>
        <p:spPr>
          <a:xfrm>
            <a:off x="2228602" y="2548255"/>
            <a:ext cx="152152"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8" idx="3"/>
          </p:cNvCxnSpPr>
          <p:nvPr/>
        </p:nvCxnSpPr>
        <p:spPr>
          <a:xfrm>
            <a:off x="3157799" y="2548255"/>
            <a:ext cx="137851"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1"/>
            <a:endCxn id="14" idx="3"/>
          </p:cNvCxnSpPr>
          <p:nvPr/>
        </p:nvCxnSpPr>
        <p:spPr>
          <a:xfrm flipH="1">
            <a:off x="3005263" y="2929507"/>
            <a:ext cx="192207" cy="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1"/>
          </p:cNvCxnSpPr>
          <p:nvPr/>
        </p:nvCxnSpPr>
        <p:spPr>
          <a:xfrm flipH="1" flipV="1">
            <a:off x="2259317" y="2929507"/>
            <a:ext cx="192208" cy="1"/>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1" idx="1"/>
            <a:endCxn id="22" idx="3"/>
          </p:cNvCxnSpPr>
          <p:nvPr/>
        </p:nvCxnSpPr>
        <p:spPr>
          <a:xfrm flipH="1">
            <a:off x="1719446" y="2929507"/>
            <a:ext cx="192208" cy="0"/>
          </a:xfrm>
          <a:prstGeom prst="straightConnector1">
            <a:avLst/>
          </a:prstGeom>
          <a:ln>
            <a:solidFill>
              <a:srgbClr val="FF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9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3" name="Content Placeholder 2"/>
          <p:cNvSpPr>
            <a:spLocks noGrp="1"/>
          </p:cNvSpPr>
          <p:nvPr>
            <p:ph idx="1"/>
          </p:nvPr>
        </p:nvSpPr>
        <p:spPr>
          <a:xfrm>
            <a:off x="323850" y="1349375"/>
            <a:ext cx="3962400" cy="1645669"/>
          </a:xfrm>
        </p:spPr>
        <p:txBody>
          <a:bodyPr/>
          <a:lstStyle/>
          <a:p>
            <a:r>
              <a:rPr lang="en-GB" dirty="0"/>
              <a:t>Both tensile stress and shear stress are constant through the depth of the beam</a:t>
            </a:r>
          </a:p>
          <a:p>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z</a:t>
            </a:r>
            <a:r>
              <a:rPr lang="en-GB" dirty="0"/>
              <a:t> is also constant</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5" name="Picture 4"/>
          <p:cNvPicPr>
            <a:picLocks noChangeAspect="1"/>
          </p:cNvPicPr>
          <p:nvPr/>
        </p:nvPicPr>
        <p:blipFill>
          <a:blip r:embed="rId2" cstate="print"/>
          <a:stretch>
            <a:fillRect/>
          </a:stretch>
        </p:blipFill>
        <p:spPr>
          <a:xfrm>
            <a:off x="1314450" y="892175"/>
            <a:ext cx="736564" cy="347695"/>
          </a:xfrm>
          <a:prstGeom prst="rect">
            <a:avLst/>
          </a:prstGeom>
          <a:ln w="25400">
            <a:solidFill>
              <a:srgbClr val="7030A0"/>
            </a:solidFill>
          </a:ln>
        </p:spPr>
      </p:pic>
      <p:pic>
        <p:nvPicPr>
          <p:cNvPr id="6" name="Picture 5"/>
          <p:cNvPicPr>
            <a:picLocks noChangeAspect="1"/>
          </p:cNvPicPr>
          <p:nvPr/>
        </p:nvPicPr>
        <p:blipFill>
          <a:blip r:embed="rId3" cstate="print"/>
          <a:stretch>
            <a:fillRect/>
          </a:stretch>
        </p:blipFill>
        <p:spPr>
          <a:xfrm>
            <a:off x="552450" y="927434"/>
            <a:ext cx="618315" cy="277176"/>
          </a:xfrm>
          <a:prstGeom prst="rect">
            <a:avLst/>
          </a:prstGeom>
          <a:ln w="25400">
            <a:solidFill>
              <a:srgbClr val="7030A0"/>
            </a:solidFill>
          </a:ln>
        </p:spPr>
      </p:pic>
    </p:spTree>
    <p:extLst>
      <p:ext uri="{BB962C8B-B14F-4D97-AF65-F5344CB8AC3E}">
        <p14:creationId xmlns:p14="http://schemas.microsoft.com/office/powerpoint/2010/main" val="207606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3" name="Content Placeholder 2"/>
          <p:cNvSpPr>
            <a:spLocks noGrp="1"/>
          </p:cNvSpPr>
          <p:nvPr>
            <p:ph idx="1"/>
          </p:nvPr>
        </p:nvSpPr>
        <p:spPr>
          <a:xfrm>
            <a:off x="323850" y="864345"/>
            <a:ext cx="4114800" cy="2130699"/>
          </a:xfrm>
        </p:spPr>
        <p:txBody>
          <a:bodyPr/>
          <a:lstStyle/>
          <a:p>
            <a:r>
              <a:rPr lang="en-GB" dirty="0"/>
              <a:t>Direct forces in the flanges (booms) can be calculated by drawing a free body diagram at length </a:t>
            </a:r>
            <a:r>
              <a:rPr lang="en-GB" i="1" dirty="0">
                <a:latin typeface="Times New Roman" panose="02020603050405020304" pitchFamily="18" charset="0"/>
                <a:cs typeface="Times New Roman" panose="02020603050405020304" pitchFamily="18" charset="0"/>
              </a:rPr>
              <a:t>z </a:t>
            </a:r>
            <a:r>
              <a:rPr lang="en-GB" dirty="0"/>
              <a:t>of the beam;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5" name="Picture 4"/>
          <p:cNvPicPr>
            <a:picLocks noChangeAspect="1"/>
          </p:cNvPicPr>
          <p:nvPr/>
        </p:nvPicPr>
        <p:blipFill rotWithShape="1">
          <a:blip r:embed="rId2" cstate="print"/>
          <a:srcRect l="2422" r="3340"/>
          <a:stretch/>
        </p:blipFill>
        <p:spPr>
          <a:xfrm>
            <a:off x="2351162" y="1425575"/>
            <a:ext cx="1899920" cy="1295400"/>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371612" y="1752371"/>
            <a:ext cx="942838" cy="315646"/>
          </a:xfrm>
          <a:prstGeom prst="rect">
            <a:avLst/>
          </a:prstGeom>
          <a:ln>
            <a:solidFill>
              <a:schemeClr val="tx1"/>
            </a:solidFill>
          </a:ln>
        </p:spPr>
      </p:pic>
      <p:pic>
        <p:nvPicPr>
          <p:cNvPr id="7" name="Picture 6"/>
          <p:cNvPicPr>
            <a:picLocks noChangeAspect="1"/>
          </p:cNvPicPr>
          <p:nvPr/>
        </p:nvPicPr>
        <p:blipFill>
          <a:blip r:embed="rId4" cstate="print"/>
          <a:stretch>
            <a:fillRect/>
          </a:stretch>
        </p:blipFill>
        <p:spPr>
          <a:xfrm>
            <a:off x="533874" y="2122858"/>
            <a:ext cx="618315" cy="277176"/>
          </a:xfrm>
          <a:prstGeom prst="rect">
            <a:avLst/>
          </a:prstGeom>
          <a:ln w="25400">
            <a:solidFill>
              <a:srgbClr val="7030A0"/>
            </a:solidFill>
          </a:ln>
        </p:spPr>
      </p:pic>
      <p:pic>
        <p:nvPicPr>
          <p:cNvPr id="8" name="Picture 7"/>
          <p:cNvPicPr>
            <a:picLocks noChangeAspect="1"/>
          </p:cNvPicPr>
          <p:nvPr/>
        </p:nvPicPr>
        <p:blipFill>
          <a:blip r:embed="rId5" cstate="print"/>
          <a:stretch>
            <a:fillRect/>
          </a:stretch>
        </p:blipFill>
        <p:spPr>
          <a:xfrm>
            <a:off x="1408234" y="1752372"/>
            <a:ext cx="914400" cy="315734"/>
          </a:xfrm>
          <a:prstGeom prst="rect">
            <a:avLst/>
          </a:prstGeom>
          <a:ln w="25400">
            <a:solidFill>
              <a:srgbClr val="00B050"/>
            </a:solidFill>
          </a:ln>
        </p:spPr>
      </p:pic>
      <p:sp>
        <p:nvSpPr>
          <p:cNvPr id="9" name="Line Callout 1 8"/>
          <p:cNvSpPr/>
          <p:nvPr/>
        </p:nvSpPr>
        <p:spPr>
          <a:xfrm>
            <a:off x="933450" y="1787327"/>
            <a:ext cx="152400" cy="117444"/>
          </a:xfrm>
          <a:prstGeom prst="borderCallout1">
            <a:avLst>
              <a:gd name="adj1" fmla="val 112018"/>
              <a:gd name="adj2" fmla="val 44792"/>
              <a:gd name="adj3" fmla="val 290384"/>
              <a:gd name="adj4" fmla="val -71867"/>
            </a:avLst>
          </a:prstGeom>
          <a:solidFill>
            <a:srgbClr val="FF0000">
              <a:alpha val="18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6" cstate="print"/>
          <a:stretch>
            <a:fillRect/>
          </a:stretch>
        </p:blipFill>
        <p:spPr>
          <a:xfrm>
            <a:off x="1438494" y="2525327"/>
            <a:ext cx="862648" cy="181398"/>
          </a:xfrm>
          <a:prstGeom prst="rect">
            <a:avLst/>
          </a:prstGeom>
          <a:ln>
            <a:solidFill>
              <a:schemeClr val="tx1"/>
            </a:solidFill>
          </a:ln>
        </p:spPr>
      </p:pic>
      <p:graphicFrame>
        <p:nvGraphicFramePr>
          <p:cNvPr id="11" name="Object 10"/>
          <p:cNvGraphicFramePr>
            <a:graphicFrameLocks noChangeAspect="1"/>
          </p:cNvGraphicFramePr>
          <p:nvPr>
            <p:extLst>
              <p:ext uri="{D42A27DB-BD31-4B8C-83A1-F6EECF244321}">
                <p14:modId xmlns:p14="http://schemas.microsoft.com/office/powerpoint/2010/main" val="2533589570"/>
              </p:ext>
            </p:extLst>
          </p:nvPr>
        </p:nvGraphicFramePr>
        <p:xfrm>
          <a:off x="371612" y="2488971"/>
          <a:ext cx="609600" cy="254000"/>
        </p:xfrm>
        <a:graphic>
          <a:graphicData uri="http://schemas.openxmlformats.org/presentationml/2006/ole">
            <mc:AlternateContent xmlns:mc="http://schemas.openxmlformats.org/markup-compatibility/2006">
              <mc:Choice xmlns:v="urn:schemas-microsoft-com:vml" Requires="v">
                <p:oleObj name="Equation" r:id="rId7" imgW="609480" imgH="253800" progId="Equation.3">
                  <p:embed/>
                </p:oleObj>
              </mc:Choice>
              <mc:Fallback>
                <p:oleObj name="Equation" r:id="rId7" imgW="609480" imgH="253800" progId="Equation.3">
                  <p:embed/>
                  <p:pic>
                    <p:nvPicPr>
                      <p:cNvPr id="0" name="Picture 75"/>
                      <p:cNvPicPr>
                        <a:picLocks noChangeAspect="1" noChangeArrowheads="1"/>
                      </p:cNvPicPr>
                      <p:nvPr/>
                    </p:nvPicPr>
                    <p:blipFill>
                      <a:blip r:embed="rId8"/>
                      <a:srcRect/>
                      <a:stretch>
                        <a:fillRect/>
                      </a:stretch>
                    </p:blipFill>
                    <p:spPr bwMode="auto">
                      <a:xfrm>
                        <a:off x="371612" y="2488971"/>
                        <a:ext cx="609600" cy="25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Arrow Connector 12"/>
          <p:cNvCxnSpPr>
            <a:stCxn id="6" idx="3"/>
            <a:endCxn id="8" idx="1"/>
          </p:cNvCxnSpPr>
          <p:nvPr/>
        </p:nvCxnSpPr>
        <p:spPr>
          <a:xfrm>
            <a:off x="1314450" y="1910194"/>
            <a:ext cx="93784" cy="45"/>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a:endCxn id="10" idx="1"/>
          </p:cNvCxnSpPr>
          <p:nvPr/>
        </p:nvCxnSpPr>
        <p:spPr>
          <a:xfrm>
            <a:off x="981212" y="2615971"/>
            <a:ext cx="457282" cy="55"/>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sp>
        <p:nvSpPr>
          <p:cNvPr id="17" name="Line Callout 1 16"/>
          <p:cNvSpPr/>
          <p:nvPr/>
        </p:nvSpPr>
        <p:spPr>
          <a:xfrm>
            <a:off x="1860996" y="2557602"/>
            <a:ext cx="152400" cy="117444"/>
          </a:xfrm>
          <a:prstGeom prst="borderCallout1">
            <a:avLst>
              <a:gd name="adj1" fmla="val -7765"/>
              <a:gd name="adj2" fmla="val 50561"/>
              <a:gd name="adj3" fmla="val -226177"/>
              <a:gd name="adj4" fmla="val -475713"/>
            </a:avLst>
          </a:prstGeom>
          <a:solidFill>
            <a:srgbClr val="FF0000">
              <a:alpha val="18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ne Callout 1 17"/>
          <p:cNvSpPr/>
          <p:nvPr/>
        </p:nvSpPr>
        <p:spPr>
          <a:xfrm>
            <a:off x="1661746" y="2561354"/>
            <a:ext cx="152400" cy="117444"/>
          </a:xfrm>
          <a:prstGeom prst="borderCallout1">
            <a:avLst>
              <a:gd name="adj1" fmla="val -7765"/>
              <a:gd name="adj2" fmla="val 50561"/>
              <a:gd name="adj3" fmla="val -439538"/>
              <a:gd name="adj4" fmla="val 135827"/>
            </a:avLst>
          </a:prstGeom>
          <a:solidFill>
            <a:srgbClr val="00B0F0">
              <a:alpha val="18000"/>
            </a:srgbClr>
          </a:solidFill>
          <a:ln w="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9" cstate="print"/>
          <a:stretch>
            <a:fillRect/>
          </a:stretch>
        </p:blipFill>
        <p:spPr>
          <a:xfrm>
            <a:off x="1417026" y="2797369"/>
            <a:ext cx="905585" cy="304606"/>
          </a:xfrm>
          <a:prstGeom prst="rect">
            <a:avLst/>
          </a:prstGeom>
          <a:ln w="25400">
            <a:solidFill>
              <a:srgbClr val="00B050"/>
            </a:solidFill>
          </a:ln>
        </p:spPr>
      </p:pic>
      <p:cxnSp>
        <p:nvCxnSpPr>
          <p:cNvPr id="20" name="Straight Arrow Connector 19"/>
          <p:cNvCxnSpPr>
            <a:stCxn id="10" idx="2"/>
            <a:endCxn id="19" idx="0"/>
          </p:cNvCxnSpPr>
          <p:nvPr/>
        </p:nvCxnSpPr>
        <p:spPr>
          <a:xfrm>
            <a:off x="1869818" y="2706725"/>
            <a:ext cx="1" cy="90644"/>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695967" y="2367567"/>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Object 20"/>
          <p:cNvGraphicFramePr>
            <a:graphicFrameLocks noChangeAspect="1"/>
          </p:cNvGraphicFramePr>
          <p:nvPr>
            <p:extLst>
              <p:ext uri="{D42A27DB-BD31-4B8C-83A1-F6EECF244321}">
                <p14:modId xmlns:p14="http://schemas.microsoft.com/office/powerpoint/2010/main" val="847873270"/>
              </p:ext>
            </p:extLst>
          </p:nvPr>
        </p:nvGraphicFramePr>
        <p:xfrm>
          <a:off x="500935" y="1339850"/>
          <a:ext cx="685800" cy="254000"/>
        </p:xfrm>
        <a:graphic>
          <a:graphicData uri="http://schemas.openxmlformats.org/presentationml/2006/ole">
            <mc:AlternateContent xmlns:mc="http://schemas.openxmlformats.org/markup-compatibility/2006">
              <mc:Choice xmlns:v="urn:schemas-microsoft-com:vml" Requires="v">
                <p:oleObj name="Equation" r:id="rId10" imgW="685800" imgH="253800" progId="Equation.3">
                  <p:embed/>
                </p:oleObj>
              </mc:Choice>
              <mc:Fallback>
                <p:oleObj name="Equation" r:id="rId10" imgW="685800" imgH="253800" progId="Equation.3">
                  <p:embed/>
                  <p:pic>
                    <p:nvPicPr>
                      <p:cNvPr id="11" name="Object 10"/>
                      <p:cNvPicPr>
                        <a:picLocks noChangeAspect="1" noChangeArrowheads="1"/>
                      </p:cNvPicPr>
                      <p:nvPr/>
                    </p:nvPicPr>
                    <p:blipFill>
                      <a:blip r:embed="rId11"/>
                      <a:srcRect/>
                      <a:stretch>
                        <a:fillRect/>
                      </a:stretch>
                    </p:blipFill>
                    <p:spPr bwMode="auto">
                      <a:xfrm>
                        <a:off x="500935" y="1339850"/>
                        <a:ext cx="685800" cy="25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Arrow Connector 21"/>
          <p:cNvCxnSpPr>
            <a:stCxn id="21" idx="2"/>
            <a:endCxn id="6" idx="0"/>
          </p:cNvCxnSpPr>
          <p:nvPr/>
        </p:nvCxnSpPr>
        <p:spPr>
          <a:xfrm flipH="1">
            <a:off x="843031" y="1593850"/>
            <a:ext cx="804" cy="158521"/>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5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3" name="Content Placeholder 2"/>
          <p:cNvSpPr>
            <a:spLocks noGrp="1"/>
          </p:cNvSpPr>
          <p:nvPr>
            <p:ph idx="1"/>
          </p:nvPr>
        </p:nvSpPr>
        <p:spPr>
          <a:xfrm>
            <a:off x="323850" y="864345"/>
            <a:ext cx="3962400" cy="2130699"/>
          </a:xfrm>
        </p:spPr>
        <p:txBody>
          <a:bodyPr/>
          <a:lstStyle/>
          <a:p>
            <a:r>
              <a:rPr lang="en-GB" dirty="0"/>
              <a:t>The diagonal tensile stress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t</a:t>
            </a:r>
            <a:r>
              <a:rPr lang="en-GB" dirty="0"/>
              <a:t>) induces a direct stress (</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y</a:t>
            </a:r>
            <a:r>
              <a:rPr lang="en-GB" dirty="0"/>
              <a:t>) on horizontal planes at any point in the web</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cstate="print"/>
          <a:stretch>
            <a:fillRect/>
          </a:stretch>
        </p:blipFill>
        <p:spPr>
          <a:xfrm>
            <a:off x="2367602" y="1425575"/>
            <a:ext cx="1883480" cy="1443318"/>
          </a:xfrm>
          <a:prstGeom prst="rect">
            <a:avLst/>
          </a:prstGeom>
          <a:ln>
            <a:solidFill>
              <a:schemeClr val="tx1"/>
            </a:solidFill>
          </a:ln>
        </p:spPr>
      </p:pic>
      <p:sp>
        <p:nvSpPr>
          <p:cNvPr id="6" name="Content Placeholder 2"/>
          <p:cNvSpPr txBox="1">
            <a:spLocks/>
          </p:cNvSpPr>
          <p:nvPr/>
        </p:nvSpPr>
        <p:spPr>
          <a:xfrm>
            <a:off x="317988" y="1330051"/>
            <a:ext cx="2014446" cy="2130699"/>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US" dirty="0"/>
              <a:t>On a horizontal plane HC in the element ABCD, there is a direct stress </a:t>
            </a:r>
            <a:r>
              <a:rPr lang="en-GB" dirty="0"/>
              <a:t>(</a:t>
            </a:r>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y</a:t>
            </a:r>
            <a:r>
              <a:rPr lang="en-GB" dirty="0"/>
              <a:t>)</a:t>
            </a:r>
            <a:r>
              <a:rPr lang="en-US" i="1" dirty="0"/>
              <a:t> </a:t>
            </a:r>
            <a:r>
              <a:rPr lang="en-US" dirty="0"/>
              <a:t>and a complementary shear stress </a:t>
            </a:r>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3837388180"/>
              </p:ext>
            </p:extLst>
          </p:nvPr>
        </p:nvGraphicFramePr>
        <p:xfrm>
          <a:off x="996462" y="2325550"/>
          <a:ext cx="127000" cy="139700"/>
        </p:xfrm>
        <a:graphic>
          <a:graphicData uri="http://schemas.openxmlformats.org/presentationml/2006/ole">
            <mc:AlternateContent xmlns:mc="http://schemas.openxmlformats.org/markup-compatibility/2006">
              <mc:Choice xmlns:v="urn:schemas-microsoft-com:vml" Requires="v">
                <p:oleObj name="Equation" r:id="rId3" imgW="126835" imgH="139518" progId="Equation.3">
                  <p:embed/>
                </p:oleObj>
              </mc:Choice>
              <mc:Fallback>
                <p:oleObj name="Equation" r:id="rId3" imgW="126835" imgH="139518" progId="Equation.3">
                  <p:embed/>
                  <p:pic>
                    <p:nvPicPr>
                      <p:cNvPr id="0" name="Picture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462" y="2325550"/>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2851638" y="2213951"/>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Content Placeholder 2"/>
          <p:cNvSpPr>
            <a:spLocks noGrp="1"/>
          </p:cNvSpPr>
          <p:nvPr>
            <p:ph idx="1"/>
          </p:nvPr>
        </p:nvSpPr>
        <p:spPr/>
        <p:txBody>
          <a:bodyPr/>
          <a:lstStyle/>
          <a:p>
            <a:r>
              <a:rPr lang="en-GB" dirty="0"/>
              <a:t>Why do we have horizontal stress on plane HC?</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5" name="Picture 4"/>
          <p:cNvPicPr>
            <a:picLocks noChangeAspect="1"/>
          </p:cNvPicPr>
          <p:nvPr/>
        </p:nvPicPr>
        <p:blipFill>
          <a:blip r:embed="rId2" cstate="print"/>
          <a:stretch>
            <a:fillRect/>
          </a:stretch>
        </p:blipFill>
        <p:spPr>
          <a:xfrm>
            <a:off x="2367602" y="1425575"/>
            <a:ext cx="1883480" cy="1443318"/>
          </a:xfrm>
          <a:prstGeom prst="rect">
            <a:avLst/>
          </a:prstGeom>
          <a:ln>
            <a:solidFill>
              <a:schemeClr val="tx1"/>
            </a:solidFill>
          </a:ln>
        </p:spPr>
      </p:pic>
      <p:cxnSp>
        <p:nvCxnSpPr>
          <p:cNvPr id="7" name="Straight Arrow Connector 6"/>
          <p:cNvCxnSpPr/>
          <p:nvPr/>
        </p:nvCxnSpPr>
        <p:spPr>
          <a:xfrm>
            <a:off x="781540" y="1273175"/>
            <a:ext cx="0" cy="1828800"/>
          </a:xfrm>
          <a:prstGeom prst="straightConnector1">
            <a:avLst/>
          </a:prstGeom>
          <a:ln>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3850" y="2187575"/>
            <a:ext cx="1981200" cy="0"/>
          </a:xfrm>
          <a:prstGeom prst="straightConnector1">
            <a:avLst/>
          </a:prstGeom>
          <a:ln>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81050" y="1654175"/>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p:cNvGraphicFramePr>
            <a:graphicFrameLocks noChangeAspect="1"/>
          </p:cNvGraphicFramePr>
          <p:nvPr>
            <p:extLst>
              <p:ext uri="{D42A27DB-BD31-4B8C-83A1-F6EECF244321}">
                <p14:modId xmlns:p14="http://schemas.microsoft.com/office/powerpoint/2010/main" val="449346393"/>
              </p:ext>
            </p:extLst>
          </p:nvPr>
        </p:nvGraphicFramePr>
        <p:xfrm>
          <a:off x="829898" y="1261696"/>
          <a:ext cx="127000" cy="139700"/>
        </p:xfrm>
        <a:graphic>
          <a:graphicData uri="http://schemas.openxmlformats.org/presentationml/2006/ole">
            <mc:AlternateContent xmlns:mc="http://schemas.openxmlformats.org/markup-compatibility/2006">
              <mc:Choice xmlns:v="urn:schemas-microsoft-com:vml" Requires="v">
                <p:oleObj name="Equation" r:id="rId3" imgW="126835" imgH="139518" progId="Equation.3">
                  <p:embed/>
                </p:oleObj>
              </mc:Choice>
              <mc:Fallback>
                <p:oleObj name="Equation" r:id="rId3" imgW="126835" imgH="139518" progId="Equation.3">
                  <p:embed/>
                  <p:pic>
                    <p:nvPicPr>
                      <p:cNvPr id="0"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98" y="1261696"/>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20250291"/>
              </p:ext>
            </p:extLst>
          </p:nvPr>
        </p:nvGraphicFramePr>
        <p:xfrm>
          <a:off x="2165350" y="2244725"/>
          <a:ext cx="152400" cy="139700"/>
        </p:xfrm>
        <a:graphic>
          <a:graphicData uri="http://schemas.openxmlformats.org/presentationml/2006/ole">
            <mc:AlternateContent xmlns:mc="http://schemas.openxmlformats.org/markup-compatibility/2006">
              <mc:Choice xmlns:v="urn:schemas-microsoft-com:vml" Requires="v">
                <p:oleObj name="Equation" r:id="rId5" imgW="152334" imgH="139639" progId="Equation.3">
                  <p:embed/>
                </p:oleObj>
              </mc:Choice>
              <mc:Fallback>
                <p:oleObj name="Equation" r:id="rId5" imgW="152334" imgH="139639" progId="Equation.3">
                  <p:embed/>
                  <p:pic>
                    <p:nvPicPr>
                      <p:cNvPr id="0"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2244725"/>
                        <a:ext cx="1524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1808090" y="215411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39822" y="2154118"/>
            <a:ext cx="72000" cy="72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p:cNvGraphicFramePr>
            <a:graphicFrameLocks noChangeAspect="1"/>
          </p:cNvGraphicFramePr>
          <p:nvPr>
            <p:extLst>
              <p:ext uri="{D42A27DB-BD31-4B8C-83A1-F6EECF244321}">
                <p14:modId xmlns:p14="http://schemas.microsoft.com/office/powerpoint/2010/main" val="2151090324"/>
              </p:ext>
            </p:extLst>
          </p:nvPr>
        </p:nvGraphicFramePr>
        <p:xfrm>
          <a:off x="1848826" y="1964471"/>
          <a:ext cx="406400" cy="228600"/>
        </p:xfrm>
        <a:graphic>
          <a:graphicData uri="http://schemas.openxmlformats.org/presentationml/2006/ole">
            <mc:AlternateContent xmlns:mc="http://schemas.openxmlformats.org/markup-compatibility/2006">
              <mc:Choice xmlns:v="urn:schemas-microsoft-com:vml" Requires="v">
                <p:oleObj name="Equation" r:id="rId7" imgW="406224" imgH="228501" progId="Equation.3">
                  <p:embed/>
                </p:oleObj>
              </mc:Choice>
              <mc:Fallback>
                <p:oleObj name="Equation" r:id="rId7" imgW="406224" imgH="228501" progId="Equation.3">
                  <p:embed/>
                  <p:pic>
                    <p:nvPicPr>
                      <p:cNvPr id="0" name="Picture 4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8826" y="1964471"/>
                        <a:ext cx="406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ular Callout 34"/>
          <p:cNvSpPr/>
          <p:nvPr/>
        </p:nvSpPr>
        <p:spPr>
          <a:xfrm>
            <a:off x="1390650" y="1401396"/>
            <a:ext cx="476250" cy="252779"/>
          </a:xfrm>
          <a:prstGeom prst="wedgeRectCallout">
            <a:avLst>
              <a:gd name="adj1" fmla="val 313321"/>
              <a:gd name="adj2" fmla="val 191195"/>
            </a:avLst>
          </a:prstGeom>
          <a:solidFill>
            <a:srgbClr val="FFFF00">
              <a:alpha val="24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1516674" y="1676155"/>
            <a:ext cx="72000" cy="72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49214" y="2630119"/>
            <a:ext cx="72000" cy="72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4" idx="3"/>
            <a:endCxn id="25" idx="7"/>
          </p:cNvCxnSpPr>
          <p:nvPr/>
        </p:nvCxnSpPr>
        <p:spPr>
          <a:xfrm flipH="1">
            <a:off x="1110670" y="1737611"/>
            <a:ext cx="416548" cy="903052"/>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865392588"/>
              </p:ext>
            </p:extLst>
          </p:nvPr>
        </p:nvGraphicFramePr>
        <p:xfrm>
          <a:off x="1411288" y="1987550"/>
          <a:ext cx="228600" cy="177800"/>
        </p:xfrm>
        <a:graphic>
          <a:graphicData uri="http://schemas.openxmlformats.org/presentationml/2006/ole">
            <mc:AlternateContent xmlns:mc="http://schemas.openxmlformats.org/markup-compatibility/2006">
              <mc:Choice xmlns:v="urn:schemas-microsoft-com:vml" Requires="v">
                <p:oleObj name="Equation" r:id="rId9" imgW="228402" imgH="177646" progId="Equation.3">
                  <p:embed/>
                </p:oleObj>
              </mc:Choice>
              <mc:Fallback>
                <p:oleObj name="Equation" r:id="rId9" imgW="228402" imgH="177646" progId="Equation.3">
                  <p:embed/>
                  <p:pic>
                    <p:nvPicPr>
                      <p:cNvPr id="0" name="Picture 4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1288" y="1987550"/>
                        <a:ext cx="2286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56620706"/>
              </p:ext>
            </p:extLst>
          </p:nvPr>
        </p:nvGraphicFramePr>
        <p:xfrm>
          <a:off x="1390650" y="1412875"/>
          <a:ext cx="444500" cy="241300"/>
        </p:xfrm>
        <a:graphic>
          <a:graphicData uri="http://schemas.openxmlformats.org/presentationml/2006/ole">
            <mc:AlternateContent xmlns:mc="http://schemas.openxmlformats.org/markup-compatibility/2006">
              <mc:Choice xmlns:v="urn:schemas-microsoft-com:vml" Requires="v">
                <p:oleObj name="Equation" r:id="rId11" imgW="444307" imgH="241195" progId="Equation.3">
                  <p:embed/>
                </p:oleObj>
              </mc:Choice>
              <mc:Fallback>
                <p:oleObj name="Equation" r:id="rId11" imgW="444307" imgH="241195" progId="Equation.3">
                  <p:embed/>
                  <p:pic>
                    <p:nvPicPr>
                      <p:cNvPr id="0" name="Picture 4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0650" y="1412875"/>
                        <a:ext cx="444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720347888"/>
              </p:ext>
            </p:extLst>
          </p:nvPr>
        </p:nvGraphicFramePr>
        <p:xfrm>
          <a:off x="425693" y="1971675"/>
          <a:ext cx="342900" cy="203200"/>
        </p:xfrm>
        <a:graphic>
          <a:graphicData uri="http://schemas.openxmlformats.org/presentationml/2006/ole">
            <mc:AlternateContent xmlns:mc="http://schemas.openxmlformats.org/markup-compatibility/2006">
              <mc:Choice xmlns:v="urn:schemas-microsoft-com:vml" Requires="v">
                <p:oleObj name="Equation" r:id="rId13" imgW="342751" imgH="203112" progId="Equation.3">
                  <p:embed/>
                </p:oleObj>
              </mc:Choice>
              <mc:Fallback>
                <p:oleObj name="Equation" r:id="rId13" imgW="342751" imgH="203112" progId="Equation.3">
                  <p:embed/>
                  <p:pic>
                    <p:nvPicPr>
                      <p:cNvPr id="0" name="Picture 4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5693" y="1971675"/>
                        <a:ext cx="3429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flipH="1">
            <a:off x="2686050" y="1577976"/>
            <a:ext cx="457200" cy="56740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3071813" y="1573212"/>
            <a:ext cx="838200" cy="68580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4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 calcmode="lin" valueType="num">
                                      <p:cBhvr>
                                        <p:cTn id="29" dur="1000" fill="hold"/>
                                        <p:tgtEl>
                                          <p:spTgt spid="26"/>
                                        </p:tgtEl>
                                        <p:attrNameLst>
                                          <p:attrName>style.rotation</p:attrName>
                                        </p:attrNameLst>
                                      </p:cBhvr>
                                      <p:tavLst>
                                        <p:tav tm="0">
                                          <p:val>
                                            <p:fltVal val="90"/>
                                          </p:val>
                                        </p:tav>
                                        <p:tav tm="100000">
                                          <p:val>
                                            <p:fltVal val="0"/>
                                          </p:val>
                                        </p:tav>
                                      </p:tavLst>
                                    </p:anim>
                                    <p:animEffect transition="in" filter="fade">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35"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2660823"/>
              </p:ext>
            </p:extLst>
          </p:nvPr>
        </p:nvGraphicFramePr>
        <p:xfrm>
          <a:off x="371612" y="892175"/>
          <a:ext cx="609600" cy="254000"/>
        </p:xfrm>
        <a:graphic>
          <a:graphicData uri="http://schemas.openxmlformats.org/presentationml/2006/ole">
            <mc:AlternateContent xmlns:mc="http://schemas.openxmlformats.org/markup-compatibility/2006">
              <mc:Choice xmlns:v="urn:schemas-microsoft-com:vml" Requires="v">
                <p:oleObj name="Equation" r:id="rId2" imgW="609336" imgH="253890" progId="Equation.3">
                  <p:embed/>
                </p:oleObj>
              </mc:Choice>
              <mc:Fallback>
                <p:oleObj name="Equation" r:id="rId2" imgW="609336" imgH="253890" progId="Equation.3">
                  <p:embed/>
                  <p:pic>
                    <p:nvPicPr>
                      <p:cNvPr id="0" name="Picture 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12" y="892175"/>
                        <a:ext cx="609600" cy="25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a:stCxn id="5" idx="3"/>
            <a:endCxn id="10" idx="1"/>
          </p:cNvCxnSpPr>
          <p:nvPr/>
        </p:nvCxnSpPr>
        <p:spPr>
          <a:xfrm flipV="1">
            <a:off x="981212" y="1013951"/>
            <a:ext cx="255593" cy="5224"/>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stretch>
            <a:fillRect/>
          </a:stretch>
        </p:blipFill>
        <p:spPr>
          <a:xfrm>
            <a:off x="2367602" y="892175"/>
            <a:ext cx="1883480" cy="1443318"/>
          </a:xfrm>
          <a:prstGeom prst="rect">
            <a:avLst/>
          </a:prstGeom>
          <a:ln>
            <a:solidFill>
              <a:schemeClr val="tx1"/>
            </a:solidFill>
          </a:ln>
        </p:spPr>
      </p:pic>
      <p:cxnSp>
        <p:nvCxnSpPr>
          <p:cNvPr id="8" name="Straight Connector 7"/>
          <p:cNvCxnSpPr/>
          <p:nvPr/>
        </p:nvCxnSpPr>
        <p:spPr>
          <a:xfrm>
            <a:off x="2851638" y="1680551"/>
            <a:ext cx="99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ight Triangle 8"/>
          <p:cNvSpPr/>
          <p:nvPr/>
        </p:nvSpPr>
        <p:spPr>
          <a:xfrm rot="2384232" flipH="1">
            <a:off x="2993918" y="1378346"/>
            <a:ext cx="762170" cy="632147"/>
          </a:xfrm>
          <a:prstGeom prst="rtTriangl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stretch>
            <a:fillRect/>
          </a:stretch>
        </p:blipFill>
        <p:spPr>
          <a:xfrm>
            <a:off x="1236805" y="907126"/>
            <a:ext cx="1068246" cy="213649"/>
          </a:xfrm>
          <a:prstGeom prst="rect">
            <a:avLst/>
          </a:prstGeom>
          <a:ln>
            <a:solidFill>
              <a:schemeClr val="tx1"/>
            </a:solidFill>
          </a:ln>
        </p:spPr>
      </p:pic>
      <p:pic>
        <p:nvPicPr>
          <p:cNvPr id="12" name="Picture 11"/>
          <p:cNvPicPr>
            <a:picLocks noChangeAspect="1"/>
          </p:cNvPicPr>
          <p:nvPr/>
        </p:nvPicPr>
        <p:blipFill>
          <a:blip r:embed="rId6" cstate="print"/>
          <a:stretch>
            <a:fillRect/>
          </a:stretch>
        </p:blipFill>
        <p:spPr>
          <a:xfrm>
            <a:off x="1392357" y="1292216"/>
            <a:ext cx="757142" cy="176190"/>
          </a:xfrm>
          <a:prstGeom prst="rect">
            <a:avLst/>
          </a:prstGeom>
          <a:ln>
            <a:solidFill>
              <a:schemeClr val="tx1"/>
            </a:solidFill>
          </a:ln>
        </p:spPr>
      </p:pic>
      <p:pic>
        <p:nvPicPr>
          <p:cNvPr id="13" name="Picture 12"/>
          <p:cNvPicPr>
            <a:picLocks noChangeAspect="1"/>
          </p:cNvPicPr>
          <p:nvPr/>
        </p:nvPicPr>
        <p:blipFill>
          <a:blip r:embed="rId7" cstate="print"/>
          <a:stretch>
            <a:fillRect/>
          </a:stretch>
        </p:blipFill>
        <p:spPr>
          <a:xfrm>
            <a:off x="532926" y="1227600"/>
            <a:ext cx="736564" cy="347695"/>
          </a:xfrm>
          <a:prstGeom prst="rect">
            <a:avLst/>
          </a:prstGeom>
          <a:ln w="25400">
            <a:solidFill>
              <a:srgbClr val="7030A0"/>
            </a:solidFill>
          </a:ln>
        </p:spPr>
      </p:pic>
      <p:sp>
        <p:nvSpPr>
          <p:cNvPr id="14" name="Line Callout 1 13"/>
          <p:cNvSpPr/>
          <p:nvPr/>
        </p:nvSpPr>
        <p:spPr>
          <a:xfrm>
            <a:off x="1667606" y="1336187"/>
            <a:ext cx="152400" cy="117444"/>
          </a:xfrm>
          <a:prstGeom prst="borderCallout1">
            <a:avLst>
              <a:gd name="adj1" fmla="val -7765"/>
              <a:gd name="adj2" fmla="val 50561"/>
              <a:gd name="adj3" fmla="val -95166"/>
              <a:gd name="adj4" fmla="val -236291"/>
            </a:avLst>
          </a:prstGeom>
          <a:solidFill>
            <a:srgbClr val="FF0000">
              <a:alpha val="18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8" cstate="print"/>
          <a:stretch>
            <a:fillRect/>
          </a:stretch>
        </p:blipFill>
        <p:spPr>
          <a:xfrm>
            <a:off x="1420715" y="1639847"/>
            <a:ext cx="700427" cy="209083"/>
          </a:xfrm>
          <a:prstGeom prst="rect">
            <a:avLst/>
          </a:prstGeom>
          <a:noFill/>
          <a:ln>
            <a:solidFill>
              <a:schemeClr val="tx1"/>
            </a:solidFill>
          </a:ln>
        </p:spPr>
      </p:pic>
      <p:pic>
        <p:nvPicPr>
          <p:cNvPr id="16" name="Picture 15"/>
          <p:cNvPicPr>
            <a:picLocks noChangeAspect="1"/>
          </p:cNvPicPr>
          <p:nvPr/>
        </p:nvPicPr>
        <p:blipFill>
          <a:blip r:embed="rId9" cstate="print"/>
          <a:stretch>
            <a:fillRect/>
          </a:stretch>
        </p:blipFill>
        <p:spPr>
          <a:xfrm>
            <a:off x="1415762" y="2035175"/>
            <a:ext cx="710332" cy="320516"/>
          </a:xfrm>
          <a:prstGeom prst="rect">
            <a:avLst/>
          </a:prstGeom>
          <a:ln>
            <a:solidFill>
              <a:schemeClr val="tx1"/>
            </a:solidFill>
          </a:ln>
        </p:spPr>
      </p:pic>
      <p:cxnSp>
        <p:nvCxnSpPr>
          <p:cNvPr id="17" name="Straight Arrow Connector 16"/>
          <p:cNvCxnSpPr>
            <a:stCxn id="10" idx="2"/>
            <a:endCxn id="12" idx="0"/>
          </p:cNvCxnSpPr>
          <p:nvPr/>
        </p:nvCxnSpPr>
        <p:spPr>
          <a:xfrm>
            <a:off x="1770928" y="1120775"/>
            <a:ext cx="0" cy="171441"/>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5" idx="0"/>
          </p:cNvCxnSpPr>
          <p:nvPr/>
        </p:nvCxnSpPr>
        <p:spPr>
          <a:xfrm>
            <a:off x="1770928" y="1468406"/>
            <a:ext cx="1" cy="171441"/>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2"/>
            <a:endCxn id="16" idx="0"/>
          </p:cNvCxnSpPr>
          <p:nvPr/>
        </p:nvCxnSpPr>
        <p:spPr>
          <a:xfrm flipH="1">
            <a:off x="1770928" y="1848930"/>
            <a:ext cx="1" cy="186245"/>
          </a:xfrm>
          <a:prstGeom prst="straightConnector1">
            <a:avLst/>
          </a:prstGeom>
          <a:ln w="22225">
            <a:solidFill>
              <a:srgbClr val="FF0000"/>
            </a:solidFill>
            <a:headEnd w="sm" len="sm"/>
            <a:tailEnd type="stealth" w="sm" len="sm"/>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17988" y="2416175"/>
            <a:ext cx="3933094" cy="1044575"/>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l-GR" i="1" dirty="0">
                <a:latin typeface="Times New Roman" panose="02020603050405020304" pitchFamily="18" charset="0"/>
                <a:cs typeface="Times New Roman" panose="02020603050405020304" pitchFamily="18" charset="0"/>
              </a:rPr>
              <a:t>σ</a:t>
            </a:r>
            <a:r>
              <a:rPr lang="en-GB" i="1" baseline="-25000" dirty="0">
                <a:latin typeface="Times New Roman" panose="02020603050405020304" pitchFamily="18" charset="0"/>
                <a:cs typeface="Times New Roman" panose="02020603050405020304" pitchFamily="18" charset="0"/>
              </a:rPr>
              <a:t>y</a:t>
            </a:r>
            <a:r>
              <a:rPr lang="en-GB" dirty="0"/>
              <a:t> causes compression in the vertical stiffeners so we can find axial compressive force in the stiffener </a:t>
            </a:r>
            <a:r>
              <a:rPr lang="en-GB" i="1" dirty="0">
                <a:latin typeface="Times New Roman" panose="02020603050405020304" pitchFamily="18" charset="0"/>
                <a:cs typeface="Times New Roman" panose="02020603050405020304" pitchFamily="18" charset="0"/>
              </a:rPr>
              <a:t>P</a:t>
            </a:r>
            <a:r>
              <a:rPr lang="en-GB" dirty="0"/>
              <a:t> as of the next slide;</a:t>
            </a:r>
          </a:p>
        </p:txBody>
      </p:sp>
    </p:spTree>
    <p:extLst>
      <p:ext uri="{BB962C8B-B14F-4D97-AF65-F5344CB8AC3E}">
        <p14:creationId xmlns:p14="http://schemas.microsoft.com/office/powerpoint/2010/main" val="35179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diagonal tension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5" name="Picture 4"/>
          <p:cNvPicPr>
            <a:picLocks noChangeAspect="1"/>
          </p:cNvPicPr>
          <p:nvPr/>
        </p:nvPicPr>
        <p:blipFill>
          <a:blip r:embed="rId2" cstate="print"/>
          <a:stretch>
            <a:fillRect/>
          </a:stretch>
        </p:blipFill>
        <p:spPr>
          <a:xfrm>
            <a:off x="364883" y="953933"/>
            <a:ext cx="3886200" cy="2071842"/>
          </a:xfrm>
          <a:prstGeom prst="rect">
            <a:avLst/>
          </a:prstGeom>
          <a:ln>
            <a:solidFill>
              <a:schemeClr val="tx1"/>
            </a:solidFill>
          </a:ln>
        </p:spPr>
      </p:pic>
      <p:cxnSp>
        <p:nvCxnSpPr>
          <p:cNvPr id="7" name="Straight Connector 6"/>
          <p:cNvCxnSpPr/>
          <p:nvPr/>
        </p:nvCxnSpPr>
        <p:spPr>
          <a:xfrm>
            <a:off x="2838450" y="2187575"/>
            <a:ext cx="914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38450" y="1958975"/>
            <a:ext cx="914400" cy="152400"/>
          </a:xfrm>
          <a:prstGeom prst="rect">
            <a:avLst/>
          </a:prstGeom>
          <a:blipFill dpi="0" rotWithShape="1">
            <a:blip r:embed="rId3"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2838450" y="2263775"/>
            <a:ext cx="914400" cy="0"/>
          </a:xfrm>
          <a:prstGeom prst="straightConnector1">
            <a:avLst/>
          </a:prstGeom>
          <a:ln>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708050413"/>
              </p:ext>
            </p:extLst>
          </p:nvPr>
        </p:nvGraphicFramePr>
        <p:xfrm>
          <a:off x="3081706" y="2298943"/>
          <a:ext cx="381000" cy="246063"/>
        </p:xfrm>
        <a:graphic>
          <a:graphicData uri="http://schemas.openxmlformats.org/presentationml/2006/ole">
            <mc:AlternateContent xmlns:mc="http://schemas.openxmlformats.org/markup-compatibility/2006">
              <mc:Choice xmlns:v="urn:schemas-microsoft-com:vml" Requires="v">
                <p:oleObj name="Equation" r:id="rId4" imgW="609336" imgH="393529" progId="Equation.3">
                  <p:embed/>
                </p:oleObj>
              </mc:Choice>
              <mc:Fallback>
                <p:oleObj name="Equation" r:id="rId4" imgW="609336" imgH="393529" progId="Equation.3">
                  <p:embed/>
                  <p:pic>
                    <p:nvPicPr>
                      <p:cNvPr id="0" name="Picture 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706" y="2298943"/>
                        <a:ext cx="381000" cy="246063"/>
                      </a:xfrm>
                      <a:prstGeom prst="rect">
                        <a:avLst/>
                      </a:prstGeom>
                      <a:solidFill>
                        <a:srgbClr val="FFFF00"/>
                      </a:solid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9304923"/>
              </p:ext>
            </p:extLst>
          </p:nvPr>
        </p:nvGraphicFramePr>
        <p:xfrm>
          <a:off x="3625850" y="1778002"/>
          <a:ext cx="127000" cy="158750"/>
        </p:xfrm>
        <a:graphic>
          <a:graphicData uri="http://schemas.openxmlformats.org/presentationml/2006/ole">
            <mc:AlternateContent xmlns:mc="http://schemas.openxmlformats.org/markup-compatibility/2006">
              <mc:Choice xmlns:v="urn:schemas-microsoft-com:vml" Requires="v">
                <p:oleObj name="Equation" r:id="rId6" imgW="203024" imgH="253780" progId="Equation.3">
                  <p:embed/>
                </p:oleObj>
              </mc:Choice>
              <mc:Fallback>
                <p:oleObj name="Equation" r:id="rId6" imgW="203024" imgH="253780" progId="Equation.3">
                  <p:embed/>
                  <p:pic>
                    <p:nvPicPr>
                      <p:cNvPr id="0" name="Picture 1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5850" y="1778002"/>
                        <a:ext cx="127000" cy="158750"/>
                      </a:xfrm>
                      <a:prstGeom prst="rect">
                        <a:avLst/>
                      </a:prstGeom>
                      <a:solidFill>
                        <a:srgbClr val="FFFF00"/>
                      </a:solidFill>
                    </p:spPr>
                  </p:pic>
                </p:oleObj>
              </mc:Fallback>
            </mc:AlternateContent>
          </a:graphicData>
        </a:graphic>
      </p:graphicFrame>
      <p:cxnSp>
        <p:nvCxnSpPr>
          <p:cNvPr id="17" name="Straight Arrow Connector 16"/>
          <p:cNvCxnSpPr/>
          <p:nvPr/>
        </p:nvCxnSpPr>
        <p:spPr>
          <a:xfrm flipV="1">
            <a:off x="3272206" y="1349375"/>
            <a:ext cx="0" cy="508002"/>
          </a:xfrm>
          <a:prstGeom prst="straightConnector1">
            <a:avLst/>
          </a:prstGeom>
          <a:ln w="41275">
            <a:solidFill>
              <a:srgbClr val="0070C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4273499984"/>
              </p:ext>
            </p:extLst>
          </p:nvPr>
        </p:nvGraphicFramePr>
        <p:xfrm>
          <a:off x="2403230" y="985959"/>
          <a:ext cx="1739900" cy="334963"/>
        </p:xfrm>
        <a:graphic>
          <a:graphicData uri="http://schemas.openxmlformats.org/presentationml/2006/ole">
            <mc:AlternateContent xmlns:mc="http://schemas.openxmlformats.org/markup-compatibility/2006">
              <mc:Choice xmlns:v="urn:schemas-microsoft-com:vml" Requires="v">
                <p:oleObj name="Equation" r:id="rId8" imgW="2184400" imgH="419100" progId="Equation.3">
                  <p:embed/>
                </p:oleObj>
              </mc:Choice>
              <mc:Fallback>
                <p:oleObj name="Equation" r:id="rId8" imgW="2184400" imgH="419100" progId="Equation.3">
                  <p:embed/>
                  <p:pic>
                    <p:nvPicPr>
                      <p:cNvPr id="0" name="Picture 1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3230" y="985959"/>
                        <a:ext cx="1739900" cy="334963"/>
                      </a:xfrm>
                      <a:prstGeom prst="rect">
                        <a:avLst/>
                      </a:prstGeom>
                      <a:solidFill>
                        <a:srgbClr val="0070C0"/>
                      </a:solidFill>
                    </p:spPr>
                  </p:pic>
                </p:oleObj>
              </mc:Fallback>
            </mc:AlternateContent>
          </a:graphicData>
        </a:graphic>
      </p:graphicFrame>
    </p:spTree>
    <p:extLst>
      <p:ext uri="{BB962C8B-B14F-4D97-AF65-F5344CB8AC3E}">
        <p14:creationId xmlns:p14="http://schemas.microsoft.com/office/powerpoint/2010/main" val="17240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Buckling of stiffeners</a:t>
            </a:r>
          </a:p>
        </p:txBody>
      </p:sp>
      <p:sp>
        <p:nvSpPr>
          <p:cNvPr id="3" name="Content Placeholder 2"/>
          <p:cNvSpPr>
            <a:spLocks noGrp="1"/>
          </p:cNvSpPr>
          <p:nvPr>
            <p:ph idx="1"/>
          </p:nvPr>
        </p:nvSpPr>
        <p:spPr/>
        <p:txBody>
          <a:bodyPr/>
          <a:lstStyle/>
          <a:p>
            <a:r>
              <a:rPr lang="en-GB" dirty="0"/>
              <a:t>If </a:t>
            </a:r>
            <a:r>
              <a:rPr lang="en-GB" i="1" dirty="0">
                <a:latin typeface="Times New Roman" panose="02020603050405020304" pitchFamily="18" charset="0"/>
                <a:cs typeface="Times New Roman" panose="02020603050405020304" pitchFamily="18" charset="0"/>
              </a:rPr>
              <a:t>P</a:t>
            </a:r>
            <a:r>
              <a:rPr lang="en-GB" dirty="0"/>
              <a:t> is high then stiffeners can buckle similar to columns</a:t>
            </a:r>
          </a:p>
          <a:p>
            <a:r>
              <a:rPr lang="en-GB" dirty="0"/>
              <a:t>Effective length of stiffener is then taken as;</a:t>
            </a:r>
          </a:p>
          <a:p>
            <a:endParaRPr lang="en-GB" dirty="0"/>
          </a:p>
          <a:p>
            <a:endParaRPr lang="en-GB" dirty="0"/>
          </a:p>
          <a:p>
            <a:endParaRPr lang="en-GB" dirty="0"/>
          </a:p>
          <a:p>
            <a:r>
              <a:rPr lang="en-GB" dirty="0"/>
              <a:t>Load </a:t>
            </a:r>
            <a:r>
              <a:rPr lang="en-GB" i="1" dirty="0">
                <a:latin typeface="Times New Roman" panose="02020603050405020304" pitchFamily="18" charset="0"/>
                <a:cs typeface="Times New Roman" panose="02020603050405020304" pitchFamily="18" charset="0"/>
              </a:rPr>
              <a:t>P </a:t>
            </a:r>
            <a:r>
              <a:rPr lang="en-GB" dirty="0"/>
              <a:t>also brings about another affect. Can any body indicate as to what could happen next?</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5" name="Picture 4"/>
          <p:cNvPicPr>
            <a:picLocks noChangeAspect="1"/>
          </p:cNvPicPr>
          <p:nvPr/>
        </p:nvPicPr>
        <p:blipFill>
          <a:blip r:embed="rId2" cstate="print"/>
          <a:stretch>
            <a:fillRect/>
          </a:stretch>
        </p:blipFill>
        <p:spPr>
          <a:xfrm>
            <a:off x="1314450" y="1744163"/>
            <a:ext cx="1723781" cy="475091"/>
          </a:xfrm>
          <a:prstGeom prst="rect">
            <a:avLst/>
          </a:prstGeom>
          <a:ln>
            <a:solidFill>
              <a:schemeClr val="tx1"/>
            </a:solidFill>
          </a:ln>
        </p:spPr>
      </p:pic>
    </p:spTree>
    <p:extLst>
      <p:ext uri="{BB962C8B-B14F-4D97-AF65-F5344CB8AC3E}">
        <p14:creationId xmlns:p14="http://schemas.microsoft.com/office/powerpoint/2010/main" val="43527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1665042" y="862187"/>
            <a:ext cx="1286882" cy="1811830"/>
          </a:xfrm>
          <a:prstGeom prst="rect">
            <a:avLst/>
          </a:prstGeom>
          <a:ln w="6350">
            <a:solidFill>
              <a:schemeClr val="tx1"/>
            </a:solidFill>
          </a:ln>
        </p:spPr>
      </p:pic>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
        <p:nvSpPr>
          <p:cNvPr id="5" name="Rectangle 4"/>
          <p:cNvSpPr/>
          <p:nvPr/>
        </p:nvSpPr>
        <p:spPr>
          <a:xfrm>
            <a:off x="1683558" y="2720975"/>
            <a:ext cx="2305050" cy="246221"/>
          </a:xfrm>
          <a:prstGeom prst="rect">
            <a:avLst/>
          </a:prstGeom>
        </p:spPr>
        <p:txBody>
          <a:bodyPr>
            <a:spAutoFit/>
          </a:bodyPr>
          <a:lstStyle/>
          <a:p>
            <a:r>
              <a:rPr lang="en-GB" sz="1000" dirty="0">
                <a:latin typeface="Arial" panose="020B0604020202020204" pitchFamily="34" charset="0"/>
                <a:cs typeface="Arial" panose="020B0604020202020204" pitchFamily="34" charset="0"/>
              </a:rPr>
              <a:t>Chapters 8 and 9</a:t>
            </a:r>
          </a:p>
        </p:txBody>
      </p:sp>
    </p:spTree>
    <p:extLst>
      <p:ext uri="{BB962C8B-B14F-4D97-AF65-F5344CB8AC3E}">
        <p14:creationId xmlns:p14="http://schemas.microsoft.com/office/powerpoint/2010/main" val="376190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Bending of flanges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5" name="Picture 4"/>
          <p:cNvPicPr>
            <a:picLocks noChangeAspect="1"/>
          </p:cNvPicPr>
          <p:nvPr/>
        </p:nvPicPr>
        <p:blipFill>
          <a:blip r:embed="rId2" cstate="print"/>
          <a:stretch>
            <a:fillRect/>
          </a:stretch>
        </p:blipFill>
        <p:spPr>
          <a:xfrm>
            <a:off x="364883" y="953933"/>
            <a:ext cx="3886200" cy="2071842"/>
          </a:xfrm>
          <a:prstGeom prst="rect">
            <a:avLst/>
          </a:prstGeom>
          <a:ln>
            <a:solidFill>
              <a:schemeClr val="tx1"/>
            </a:solidFill>
          </a:ln>
        </p:spPr>
      </p:pic>
      <p:sp>
        <p:nvSpPr>
          <p:cNvPr id="6" name="Rectangle 5"/>
          <p:cNvSpPr/>
          <p:nvPr/>
        </p:nvSpPr>
        <p:spPr>
          <a:xfrm>
            <a:off x="2533650" y="1730375"/>
            <a:ext cx="685800" cy="152400"/>
          </a:xfrm>
          <a:prstGeom prst="rect">
            <a:avLst/>
          </a:prstGeom>
          <a:blipFill dpi="0" rotWithShape="1">
            <a:blip r:embed="rId3"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3738756065"/>
              </p:ext>
            </p:extLst>
          </p:nvPr>
        </p:nvGraphicFramePr>
        <p:xfrm>
          <a:off x="2813050" y="1902334"/>
          <a:ext cx="127000" cy="158750"/>
        </p:xfrm>
        <a:graphic>
          <a:graphicData uri="http://schemas.openxmlformats.org/presentationml/2006/ole">
            <mc:AlternateContent xmlns:mc="http://schemas.openxmlformats.org/markup-compatibility/2006">
              <mc:Choice xmlns:v="urn:schemas-microsoft-com:vml" Requires="v">
                <p:oleObj name="Equation" r:id="rId4" imgW="203024" imgH="253780" progId="Equation.3">
                  <p:embed/>
                </p:oleObj>
              </mc:Choice>
              <mc:Fallback>
                <p:oleObj name="Equation" r:id="rId4" imgW="203024" imgH="253780" progId="Equation.3">
                  <p:embed/>
                  <p:pic>
                    <p:nvPicPr>
                      <p:cNvPr id="0"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050" y="1902334"/>
                        <a:ext cx="127000" cy="158750"/>
                      </a:xfrm>
                      <a:prstGeom prst="rect">
                        <a:avLst/>
                      </a:prstGeom>
                      <a:solidFill>
                        <a:srgbClr val="FFFF00"/>
                      </a:solidFill>
                    </p:spPr>
                  </p:pic>
                </p:oleObj>
              </mc:Fallback>
            </mc:AlternateContent>
          </a:graphicData>
        </a:graphic>
      </p:graphicFrame>
      <p:cxnSp>
        <p:nvCxnSpPr>
          <p:cNvPr id="9" name="Straight Connector 8"/>
          <p:cNvCxnSpPr/>
          <p:nvPr/>
        </p:nvCxnSpPr>
        <p:spPr>
          <a:xfrm>
            <a:off x="2343150" y="1349375"/>
            <a:ext cx="6477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flipV="1">
            <a:off x="2344323" y="1164735"/>
            <a:ext cx="650924" cy="152400"/>
          </a:xfrm>
          <a:prstGeom prst="rect">
            <a:avLst/>
          </a:prstGeom>
          <a:blipFill dpi="0" rotWithShape="1">
            <a:blip r:embed="rId3"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012539" y="1196975"/>
            <a:ext cx="45719" cy="304800"/>
          </a:xfrm>
          <a:prstGeom prst="rect">
            <a:avLst/>
          </a:prstGeom>
          <a:pattFill prst="dkDnDiag">
            <a:fgClr>
              <a:schemeClr val="accent5">
                <a:lumMod val="75000"/>
              </a:schemeClr>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81311" y="1196975"/>
            <a:ext cx="45719" cy="304800"/>
          </a:xfrm>
          <a:prstGeom prst="rect">
            <a:avLst/>
          </a:prstGeom>
          <a:pattFill prst="dkDnDiag">
            <a:fgClr>
              <a:schemeClr val="accent5">
                <a:lumMod val="75000"/>
              </a:schemeClr>
            </a:fgClr>
            <a:bgClr>
              <a:schemeClr val="bg1"/>
            </a:bgClr>
          </a:patt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p:cNvGraphicFramePr>
            <a:graphicFrameLocks noChangeAspect="1"/>
          </p:cNvGraphicFramePr>
          <p:nvPr>
            <p:extLst>
              <p:ext uri="{D42A27DB-BD31-4B8C-83A1-F6EECF244321}">
                <p14:modId xmlns:p14="http://schemas.microsoft.com/office/powerpoint/2010/main" val="3349599375"/>
              </p:ext>
            </p:extLst>
          </p:nvPr>
        </p:nvGraphicFramePr>
        <p:xfrm>
          <a:off x="2609850" y="968375"/>
          <a:ext cx="158750" cy="158750"/>
        </p:xfrm>
        <a:graphic>
          <a:graphicData uri="http://schemas.openxmlformats.org/presentationml/2006/ole">
            <mc:AlternateContent xmlns:mc="http://schemas.openxmlformats.org/markup-compatibility/2006">
              <mc:Choice xmlns:v="urn:schemas-microsoft-com:vml" Requires="v">
                <p:oleObj name="Equation" r:id="rId6" imgW="253780" imgH="253780" progId="Equation.3">
                  <p:embed/>
                </p:oleObj>
              </mc:Choice>
              <mc:Fallback>
                <p:oleObj name="Equation" r:id="rId6" imgW="253780" imgH="253780" progId="Equation.3">
                  <p:embed/>
                  <p:pic>
                    <p:nvPicPr>
                      <p:cNvPr id="0" name="Picture 1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9850" y="968375"/>
                        <a:ext cx="158750" cy="158750"/>
                      </a:xfrm>
                      <a:prstGeom prst="rect">
                        <a:avLst/>
                      </a:prstGeom>
                      <a:solidFill>
                        <a:srgbClr val="FFFF00"/>
                      </a:solidFill>
                    </p:spPr>
                  </p:pic>
                </p:oleObj>
              </mc:Fallback>
            </mc:AlternateContent>
          </a:graphicData>
        </a:graphic>
      </p:graphicFrame>
      <p:pic>
        <p:nvPicPr>
          <p:cNvPr id="15" name="Picture 14"/>
          <p:cNvPicPr>
            <a:picLocks noChangeAspect="1"/>
          </p:cNvPicPr>
          <p:nvPr/>
        </p:nvPicPr>
        <p:blipFill>
          <a:blip r:embed="rId8" cstate="print"/>
          <a:stretch>
            <a:fillRect/>
          </a:stretch>
        </p:blipFill>
        <p:spPr>
          <a:xfrm>
            <a:off x="3112478" y="1003543"/>
            <a:ext cx="576162" cy="279558"/>
          </a:xfrm>
          <a:prstGeom prst="rect">
            <a:avLst/>
          </a:prstGeom>
          <a:ln>
            <a:solidFill>
              <a:schemeClr val="tx1"/>
            </a:solidFill>
          </a:ln>
        </p:spPr>
      </p:pic>
      <p:pic>
        <p:nvPicPr>
          <p:cNvPr id="16" name="Picture 15"/>
          <p:cNvPicPr>
            <a:picLocks noChangeAspect="1"/>
          </p:cNvPicPr>
          <p:nvPr/>
        </p:nvPicPr>
        <p:blipFill rotWithShape="1">
          <a:blip r:embed="rId9" cstate="print"/>
          <a:srcRect r="2685"/>
          <a:stretch/>
        </p:blipFill>
        <p:spPr>
          <a:xfrm>
            <a:off x="3112478" y="1318690"/>
            <a:ext cx="685800" cy="259285"/>
          </a:xfrm>
          <a:prstGeom prst="rect">
            <a:avLst/>
          </a:prstGeom>
          <a:ln>
            <a:solidFill>
              <a:schemeClr val="tx1"/>
            </a:solidFill>
          </a:ln>
        </p:spPr>
      </p:pic>
      <p:graphicFrame>
        <p:nvGraphicFramePr>
          <p:cNvPr id="17" name="Content Placeholder 16"/>
          <p:cNvGraphicFramePr>
            <a:graphicFrameLocks noGrp="1" noChangeAspect="1"/>
          </p:cNvGraphicFramePr>
          <p:nvPr>
            <p:ph idx="1"/>
            <p:extLst>
              <p:ext uri="{D42A27DB-BD31-4B8C-83A1-F6EECF244321}">
                <p14:modId xmlns:p14="http://schemas.microsoft.com/office/powerpoint/2010/main" val="2674892871"/>
              </p:ext>
            </p:extLst>
          </p:nvPr>
        </p:nvGraphicFramePr>
        <p:xfrm>
          <a:off x="2375085" y="1410256"/>
          <a:ext cx="601904" cy="137213"/>
        </p:xfrm>
        <a:graphic>
          <a:graphicData uri="http://schemas.openxmlformats.org/presentationml/2006/ole">
            <mc:AlternateContent xmlns:mc="http://schemas.openxmlformats.org/markup-compatibility/2006">
              <mc:Choice xmlns:v="urn:schemas-microsoft-com:vml" Requires="v">
                <p:oleObj name="Equation" r:id="rId10" imgW="1002865" imgH="228501" progId="Equation.3">
                  <p:embed/>
                </p:oleObj>
              </mc:Choice>
              <mc:Fallback>
                <p:oleObj name="Equation" r:id="rId10" imgW="1002865" imgH="228501" progId="Equation.3">
                  <p:embed/>
                  <p:pic>
                    <p:nvPicPr>
                      <p:cNvPr id="0" name="Picture 167"/>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5085" y="1410256"/>
                        <a:ext cx="601904" cy="137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p:cNvPicPr>
            <a:picLocks noChangeAspect="1"/>
          </p:cNvPicPr>
          <p:nvPr/>
        </p:nvPicPr>
        <p:blipFill>
          <a:blip r:embed="rId12" cstate="print"/>
          <a:stretch>
            <a:fillRect/>
          </a:stretch>
        </p:blipFill>
        <p:spPr>
          <a:xfrm>
            <a:off x="363801" y="2705259"/>
            <a:ext cx="710332" cy="320516"/>
          </a:xfrm>
          <a:prstGeom prst="rect">
            <a:avLst/>
          </a:prstGeom>
          <a:ln>
            <a:solidFill>
              <a:schemeClr val="tx1"/>
            </a:solidFill>
          </a:ln>
        </p:spPr>
      </p:pic>
    </p:spTree>
    <p:extLst>
      <p:ext uri="{BB962C8B-B14F-4D97-AF65-F5344CB8AC3E}">
        <p14:creationId xmlns:p14="http://schemas.microsoft.com/office/powerpoint/2010/main" val="6238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Angle </a:t>
            </a:r>
            <a:r>
              <a:rPr lang="el-GR" i="1" dirty="0">
                <a:latin typeface="Times New Roman" panose="02020603050405020304" pitchFamily="18" charset="0"/>
                <a:cs typeface="Times New Roman" panose="02020603050405020304" pitchFamily="18" charset="0"/>
              </a:rPr>
              <a:t>α</a:t>
            </a:r>
            <a:endParaRPr lang="en-GB"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5" name="Picture 4"/>
          <p:cNvPicPr>
            <a:picLocks noChangeAspect="1"/>
          </p:cNvPicPr>
          <p:nvPr/>
        </p:nvPicPr>
        <p:blipFill>
          <a:blip r:embed="rId2" cstate="print"/>
          <a:stretch>
            <a:fillRect/>
          </a:stretch>
        </p:blipFill>
        <p:spPr>
          <a:xfrm>
            <a:off x="364883" y="1044575"/>
            <a:ext cx="3886200" cy="2071842"/>
          </a:xfrm>
          <a:prstGeom prst="rect">
            <a:avLst/>
          </a:prstGeom>
          <a:ln>
            <a:solidFill>
              <a:schemeClr val="tx1"/>
            </a:solidFill>
          </a:ln>
        </p:spPr>
      </p:pic>
      <p:sp>
        <p:nvSpPr>
          <p:cNvPr id="6" name="Flowchart: Process 5"/>
          <p:cNvSpPr/>
          <p:nvPr/>
        </p:nvSpPr>
        <p:spPr>
          <a:xfrm>
            <a:off x="2063262" y="1803433"/>
            <a:ext cx="228600" cy="228600"/>
          </a:xfrm>
          <a:prstGeom prst="flowChartProcess">
            <a:avLst/>
          </a:prstGeom>
          <a:solidFill>
            <a:srgbClr val="FFFF00">
              <a:alpha val="35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ular Callout 8"/>
          <p:cNvSpPr/>
          <p:nvPr/>
        </p:nvSpPr>
        <p:spPr>
          <a:xfrm>
            <a:off x="857250" y="930275"/>
            <a:ext cx="990600" cy="328034"/>
          </a:xfrm>
          <a:prstGeom prst="wedgeRectCallout">
            <a:avLst>
              <a:gd name="adj1" fmla="val 76809"/>
              <a:gd name="adj2" fmla="val 213096"/>
            </a:avLst>
          </a:prstGeom>
          <a:solidFill>
            <a:srgbClr val="00B0F0">
              <a:alpha val="95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rgbClr val="C00000"/>
                </a:solidFill>
                <a:latin typeface="Arial" panose="020B0604020202020204" pitchFamily="34" charset="0"/>
                <a:cs typeface="Arial" panose="020B0604020202020204" pitchFamily="34" charset="0"/>
              </a:rPr>
              <a:t>Adjusts itself for potential energy to become minimum</a:t>
            </a:r>
          </a:p>
        </p:txBody>
      </p:sp>
      <p:sp>
        <p:nvSpPr>
          <p:cNvPr id="10" name="Rectangular Callout 9"/>
          <p:cNvSpPr/>
          <p:nvPr/>
        </p:nvSpPr>
        <p:spPr>
          <a:xfrm>
            <a:off x="1885950" y="892802"/>
            <a:ext cx="1066800" cy="402980"/>
          </a:xfrm>
          <a:prstGeom prst="wedgeRectCallout">
            <a:avLst>
              <a:gd name="adj1" fmla="val -18511"/>
              <a:gd name="adj2" fmla="val 170027"/>
            </a:avLst>
          </a:prstGeom>
          <a:solidFill>
            <a:srgbClr val="00B0F0">
              <a:alpha val="95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rgbClr val="C00000"/>
                </a:solidFill>
                <a:latin typeface="Arial" panose="020B0604020202020204" pitchFamily="34" charset="0"/>
                <a:cs typeface="Arial" panose="020B0604020202020204" pitchFamily="34" charset="0"/>
              </a:rPr>
              <a:t>If stiffeners and flanges are assumed to be rigid then </a:t>
            </a:r>
            <a:r>
              <a:rPr lang="el-GR" sz="900" i="1" dirty="0">
                <a:solidFill>
                  <a:srgbClr val="C00000"/>
                </a:solidFill>
                <a:latin typeface="Times New Roman" panose="02020603050405020304" pitchFamily="18" charset="0"/>
                <a:cs typeface="Times New Roman" panose="02020603050405020304" pitchFamily="18" charset="0"/>
              </a:rPr>
              <a:t>α</a:t>
            </a:r>
            <a:r>
              <a:rPr lang="en-GB" sz="700" dirty="0">
                <a:solidFill>
                  <a:srgbClr val="C00000"/>
                </a:solidFill>
                <a:latin typeface="Arial" panose="020B0604020202020204" pitchFamily="34" charset="0"/>
                <a:cs typeface="Arial" panose="020B0604020202020204" pitchFamily="34" charset="0"/>
              </a:rPr>
              <a:t>=45</a:t>
            </a:r>
            <a:r>
              <a:rPr lang="en-GB" sz="700" baseline="30000" dirty="0">
                <a:solidFill>
                  <a:srgbClr val="C00000"/>
                </a:solidFill>
                <a:latin typeface="Arial" panose="020B0604020202020204" pitchFamily="34" charset="0"/>
                <a:cs typeface="Arial" panose="020B0604020202020204" pitchFamily="34" charset="0"/>
              </a:rPr>
              <a:t>o</a:t>
            </a:r>
          </a:p>
        </p:txBody>
      </p:sp>
      <p:sp>
        <p:nvSpPr>
          <p:cNvPr id="11" name="Rectangular Callout 10"/>
          <p:cNvSpPr/>
          <p:nvPr/>
        </p:nvSpPr>
        <p:spPr>
          <a:xfrm>
            <a:off x="2990850" y="892802"/>
            <a:ext cx="1066800" cy="402980"/>
          </a:xfrm>
          <a:prstGeom prst="wedgeRectCallout">
            <a:avLst>
              <a:gd name="adj1" fmla="val -114115"/>
              <a:gd name="adj2" fmla="val 170027"/>
            </a:avLst>
          </a:prstGeom>
          <a:solidFill>
            <a:srgbClr val="00B0F0">
              <a:alpha val="95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rgbClr val="C00000"/>
                </a:solidFill>
                <a:latin typeface="Arial" panose="020B0604020202020204" pitchFamily="34" charset="0"/>
                <a:cs typeface="Arial" panose="020B0604020202020204" pitchFamily="34" charset="0"/>
              </a:rPr>
              <a:t>In real life nothing is rigid and therefore </a:t>
            </a:r>
            <a:r>
              <a:rPr lang="en-GB" sz="800" dirty="0">
                <a:solidFill>
                  <a:srgbClr val="C00000"/>
                </a:solidFill>
                <a:latin typeface="Arial" panose="020B0604020202020204" pitchFamily="34" charset="0"/>
                <a:cs typeface="Arial" panose="020B0604020202020204" pitchFamily="34" charset="0"/>
              </a:rPr>
              <a:t>38</a:t>
            </a:r>
            <a:r>
              <a:rPr lang="en-GB" sz="800" baseline="30000" dirty="0">
                <a:solidFill>
                  <a:srgbClr val="C00000"/>
                </a:solidFill>
                <a:latin typeface="Arial" panose="020B0604020202020204" pitchFamily="34" charset="0"/>
                <a:cs typeface="Arial" panose="020B0604020202020204" pitchFamily="34" charset="0"/>
              </a:rPr>
              <a:t>o</a:t>
            </a:r>
            <a:r>
              <a:rPr lang="en-GB" sz="800" dirty="0">
                <a:solidFill>
                  <a:srgbClr val="C00000"/>
                </a:solidFill>
                <a:latin typeface="Arial" panose="020B0604020202020204" pitchFamily="34" charset="0"/>
                <a:cs typeface="Arial" panose="020B0604020202020204" pitchFamily="34" charset="0"/>
              </a:rPr>
              <a:t>&lt;</a:t>
            </a:r>
            <a:r>
              <a:rPr lang="el-GR" sz="900" i="1" dirty="0">
                <a:solidFill>
                  <a:srgbClr val="C00000"/>
                </a:solidFill>
                <a:latin typeface="Times New Roman" panose="02020603050405020304" pitchFamily="18" charset="0"/>
                <a:cs typeface="Times New Roman" panose="02020603050405020304" pitchFamily="18" charset="0"/>
              </a:rPr>
              <a:t>α</a:t>
            </a:r>
            <a:r>
              <a:rPr lang="en-GB" sz="900" i="1" dirty="0">
                <a:solidFill>
                  <a:srgbClr val="C00000"/>
                </a:solidFill>
                <a:latin typeface="Times New Roman" panose="02020603050405020304" pitchFamily="18" charset="0"/>
                <a:cs typeface="Times New Roman" panose="02020603050405020304" pitchFamily="18" charset="0"/>
              </a:rPr>
              <a:t>&lt;</a:t>
            </a:r>
            <a:r>
              <a:rPr lang="en-GB" sz="700" dirty="0">
                <a:solidFill>
                  <a:srgbClr val="C00000"/>
                </a:solidFill>
                <a:latin typeface="Arial" panose="020B0604020202020204" pitchFamily="34" charset="0"/>
                <a:cs typeface="Arial" panose="020B0604020202020204" pitchFamily="34" charset="0"/>
              </a:rPr>
              <a:t> 45</a:t>
            </a:r>
            <a:r>
              <a:rPr lang="en-GB" sz="700" baseline="30000" dirty="0">
                <a:solidFill>
                  <a:srgbClr val="C00000"/>
                </a:solidFill>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1675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Angle </a:t>
            </a:r>
            <a:r>
              <a:rPr lang="el-GR" i="1" dirty="0">
                <a:latin typeface="Times New Roman" panose="02020603050405020304" pitchFamily="18" charset="0"/>
                <a:cs typeface="Times New Roman" panose="02020603050405020304" pitchFamily="18" charset="0"/>
              </a:rPr>
              <a:t>α</a:t>
            </a:r>
            <a:endParaRPr lang="en-GB" dirty="0"/>
          </a:p>
        </p:txBody>
      </p:sp>
      <p:sp>
        <p:nvSpPr>
          <p:cNvPr id="3" name="Content Placeholder 2"/>
          <p:cNvSpPr>
            <a:spLocks noGrp="1"/>
          </p:cNvSpPr>
          <p:nvPr>
            <p:ph idx="1"/>
          </p:nvPr>
        </p:nvSpPr>
        <p:spPr>
          <a:xfrm>
            <a:off x="323850" y="815975"/>
            <a:ext cx="3962400" cy="2026669"/>
          </a:xfrm>
        </p:spPr>
        <p:txBody>
          <a:bodyPr/>
          <a:lstStyle/>
          <a:p>
            <a:r>
              <a:rPr lang="en-GB" dirty="0"/>
              <a:t>The angle can be calculated as follow (for beams made of the same material);</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5" name="Picture 4"/>
          <p:cNvPicPr>
            <a:picLocks noChangeAspect="1"/>
          </p:cNvPicPr>
          <p:nvPr/>
        </p:nvPicPr>
        <p:blipFill>
          <a:blip r:embed="rId2" cstate="print"/>
          <a:stretch>
            <a:fillRect/>
          </a:stretch>
        </p:blipFill>
        <p:spPr>
          <a:xfrm>
            <a:off x="369278" y="1881177"/>
            <a:ext cx="990600" cy="384205"/>
          </a:xfrm>
          <a:prstGeom prst="rect">
            <a:avLst/>
          </a:prstGeom>
          <a:ln>
            <a:solidFill>
              <a:srgbClr val="002060"/>
            </a:solidFill>
          </a:ln>
        </p:spPr>
      </p:pic>
      <p:pic>
        <p:nvPicPr>
          <p:cNvPr id="6" name="Picture 5"/>
          <p:cNvPicPr>
            <a:picLocks noChangeAspect="1"/>
          </p:cNvPicPr>
          <p:nvPr/>
        </p:nvPicPr>
        <p:blipFill>
          <a:blip r:embed="rId3" cstate="print"/>
          <a:stretch>
            <a:fillRect/>
          </a:stretch>
        </p:blipFill>
        <p:spPr>
          <a:xfrm>
            <a:off x="2220922" y="1273175"/>
            <a:ext cx="1057144" cy="414286"/>
          </a:xfrm>
          <a:prstGeom prst="rect">
            <a:avLst/>
          </a:prstGeom>
          <a:ln>
            <a:solidFill>
              <a:srgbClr val="002060"/>
            </a:solidFill>
          </a:ln>
        </p:spPr>
      </p:pic>
      <p:pic>
        <p:nvPicPr>
          <p:cNvPr id="7" name="Picture 6"/>
          <p:cNvPicPr>
            <a:picLocks noChangeAspect="1"/>
          </p:cNvPicPr>
          <p:nvPr/>
        </p:nvPicPr>
        <p:blipFill>
          <a:blip r:embed="rId4" cstate="print"/>
          <a:stretch>
            <a:fillRect/>
          </a:stretch>
        </p:blipFill>
        <p:spPr>
          <a:xfrm>
            <a:off x="2390906" y="1710622"/>
            <a:ext cx="1057144" cy="369293"/>
          </a:xfrm>
          <a:prstGeom prst="rect">
            <a:avLst/>
          </a:prstGeom>
          <a:ln>
            <a:solidFill>
              <a:srgbClr val="002060"/>
            </a:solidFill>
          </a:ln>
        </p:spPr>
      </p:pic>
      <p:sp>
        <p:nvSpPr>
          <p:cNvPr id="8" name="Rectangular Callout 7"/>
          <p:cNvSpPr/>
          <p:nvPr/>
        </p:nvSpPr>
        <p:spPr>
          <a:xfrm>
            <a:off x="323850" y="2521196"/>
            <a:ext cx="1414096" cy="328034"/>
          </a:xfrm>
          <a:prstGeom prst="wedgeRectCallout">
            <a:avLst>
              <a:gd name="adj1" fmla="val 8307"/>
              <a:gd name="adj2" fmla="val -144724"/>
            </a:avLst>
          </a:prstGeom>
          <a:solidFill>
            <a:srgbClr val="00B0F0">
              <a:alpha val="44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rgbClr val="C00000"/>
                </a:solidFill>
                <a:latin typeface="Arial" panose="020B0604020202020204" pitchFamily="34" charset="0"/>
                <a:cs typeface="Arial" panose="020B0604020202020204" pitchFamily="34" charset="0"/>
              </a:rPr>
              <a:t>Uniform direct compressive stress in the stiffener </a:t>
            </a:r>
            <a:r>
              <a:rPr lang="en-GB" sz="700" i="1" u="sng" dirty="0">
                <a:solidFill>
                  <a:srgbClr val="C00000"/>
                </a:solidFill>
                <a:latin typeface="Arial" panose="020B0604020202020204" pitchFamily="34" charset="0"/>
                <a:cs typeface="Arial" panose="020B0604020202020204" pitchFamily="34" charset="0"/>
              </a:rPr>
              <a:t>because of diagonal tension</a:t>
            </a:r>
          </a:p>
        </p:txBody>
      </p:sp>
      <p:sp>
        <p:nvSpPr>
          <p:cNvPr id="9" name="Rectangular Callout 8"/>
          <p:cNvSpPr/>
          <p:nvPr/>
        </p:nvSpPr>
        <p:spPr>
          <a:xfrm>
            <a:off x="323850" y="1294728"/>
            <a:ext cx="1337896" cy="328034"/>
          </a:xfrm>
          <a:prstGeom prst="wedgeRectCallout">
            <a:avLst>
              <a:gd name="adj1" fmla="val 10923"/>
              <a:gd name="adj2" fmla="val 144636"/>
            </a:avLst>
          </a:prstGeom>
          <a:solidFill>
            <a:srgbClr val="92D050">
              <a:alpha val="44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rgbClr val="C00000"/>
                </a:solidFill>
                <a:latin typeface="Arial" panose="020B0604020202020204" pitchFamily="34" charset="0"/>
                <a:cs typeface="Arial" panose="020B0604020202020204" pitchFamily="34" charset="0"/>
              </a:rPr>
              <a:t>Uniform direct compressive stress in the flange </a:t>
            </a:r>
            <a:r>
              <a:rPr lang="en-GB" sz="700" i="1" u="sng" dirty="0">
                <a:solidFill>
                  <a:srgbClr val="C00000"/>
                </a:solidFill>
                <a:latin typeface="Arial" panose="020B0604020202020204" pitchFamily="34" charset="0"/>
                <a:cs typeface="Arial" panose="020B0604020202020204" pitchFamily="34" charset="0"/>
              </a:rPr>
              <a:t>because of diagonal tension</a:t>
            </a:r>
          </a:p>
        </p:txBody>
      </p:sp>
      <p:pic>
        <p:nvPicPr>
          <p:cNvPr id="10" name="Picture 9"/>
          <p:cNvPicPr>
            <a:picLocks noChangeAspect="1"/>
          </p:cNvPicPr>
          <p:nvPr/>
        </p:nvPicPr>
        <p:blipFill>
          <a:blip r:embed="rId5" cstate="print"/>
          <a:stretch>
            <a:fillRect/>
          </a:stretch>
        </p:blipFill>
        <p:spPr>
          <a:xfrm>
            <a:off x="2883827" y="2103076"/>
            <a:ext cx="736564" cy="347695"/>
          </a:xfrm>
          <a:prstGeom prst="rect">
            <a:avLst/>
          </a:prstGeom>
          <a:ln w="25400">
            <a:solidFill>
              <a:srgbClr val="7030A0"/>
            </a:solidFill>
          </a:ln>
        </p:spPr>
      </p:pic>
      <p:sp>
        <p:nvSpPr>
          <p:cNvPr id="11" name="Right Arrow 10"/>
          <p:cNvSpPr/>
          <p:nvPr/>
        </p:nvSpPr>
        <p:spPr>
          <a:xfrm>
            <a:off x="1436078" y="1861841"/>
            <a:ext cx="762000" cy="422877"/>
          </a:xfrm>
          <a:prstGeom prst="rightArrow">
            <a:avLst>
              <a:gd name="adj1" fmla="val 50000"/>
              <a:gd name="adj2" fmla="val 512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latin typeface="Arial" panose="020B0604020202020204" pitchFamily="34" charset="0"/>
                <a:cs typeface="Arial" panose="020B0604020202020204" pitchFamily="34" charset="0"/>
              </a:rPr>
              <a:t>We know</a:t>
            </a:r>
          </a:p>
        </p:txBody>
      </p:sp>
      <p:pic>
        <p:nvPicPr>
          <p:cNvPr id="15" name="Picture 14"/>
          <p:cNvPicPr>
            <a:picLocks noChangeAspect="1"/>
          </p:cNvPicPr>
          <p:nvPr/>
        </p:nvPicPr>
        <p:blipFill>
          <a:blip r:embed="rId6"/>
          <a:stretch>
            <a:fillRect/>
          </a:stretch>
        </p:blipFill>
        <p:spPr>
          <a:xfrm>
            <a:off x="3067050" y="2473932"/>
            <a:ext cx="778952" cy="345550"/>
          </a:xfrm>
          <a:prstGeom prst="rect">
            <a:avLst/>
          </a:prstGeom>
          <a:ln>
            <a:solidFill>
              <a:srgbClr val="002060"/>
            </a:solidFill>
          </a:ln>
        </p:spPr>
      </p:pic>
      <p:pic>
        <p:nvPicPr>
          <p:cNvPr id="16" name="Picture 15"/>
          <p:cNvPicPr>
            <a:picLocks noChangeAspect="1"/>
          </p:cNvPicPr>
          <p:nvPr/>
        </p:nvPicPr>
        <p:blipFill>
          <a:blip r:embed="rId7"/>
          <a:stretch>
            <a:fillRect/>
          </a:stretch>
        </p:blipFill>
        <p:spPr>
          <a:xfrm>
            <a:off x="3295650" y="2842644"/>
            <a:ext cx="753570" cy="316978"/>
          </a:xfrm>
          <a:prstGeom prst="rect">
            <a:avLst/>
          </a:prstGeom>
          <a:ln>
            <a:solidFill>
              <a:srgbClr val="002060"/>
            </a:solidFill>
          </a:ln>
        </p:spPr>
      </p:pic>
    </p:spTree>
    <p:extLst>
      <p:ext uri="{BB962C8B-B14F-4D97-AF65-F5344CB8AC3E}">
        <p14:creationId xmlns:p14="http://schemas.microsoft.com/office/powerpoint/2010/main" val="217635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Content Placeholder 2"/>
          <p:cNvSpPr>
            <a:spLocks noGrp="1"/>
          </p:cNvSpPr>
          <p:nvPr>
            <p:ph idx="1"/>
          </p:nvPr>
        </p:nvSpPr>
        <p:spPr/>
        <p:txBody>
          <a:bodyPr/>
          <a:lstStyle/>
          <a:p>
            <a:r>
              <a:rPr lang="en-GB" dirty="0"/>
              <a:t>An alternative term for finding Alpha is set as below;</a:t>
            </a:r>
          </a:p>
          <a:p>
            <a:endParaRPr lang="en-GB" dirty="0"/>
          </a:p>
          <a:p>
            <a:endParaRPr lang="en-GB" dirty="0"/>
          </a:p>
          <a:p>
            <a:r>
              <a:rPr lang="en-GB" dirty="0"/>
              <a:t>This term is obtained by consideration of total strain energy of the beam</a:t>
            </a:r>
          </a:p>
          <a:p>
            <a:r>
              <a:rPr lang="en-GB" dirty="0"/>
              <a:t>From now on, we use this term for angle of principle planes</a:t>
            </a:r>
          </a:p>
        </p:txBody>
      </p:sp>
      <p:pic>
        <p:nvPicPr>
          <p:cNvPr id="5" name="Picture 4"/>
          <p:cNvPicPr>
            <a:picLocks noChangeAspect="1"/>
          </p:cNvPicPr>
          <p:nvPr/>
        </p:nvPicPr>
        <p:blipFill>
          <a:blip r:embed="rId2" cstate="print"/>
          <a:stretch>
            <a:fillRect/>
          </a:stretch>
        </p:blipFill>
        <p:spPr>
          <a:xfrm>
            <a:off x="1266965" y="1289945"/>
            <a:ext cx="1114285" cy="338095"/>
          </a:xfrm>
          <a:prstGeom prst="rect">
            <a:avLst/>
          </a:prstGeom>
          <a:ln w="44450">
            <a:solidFill>
              <a:schemeClr val="accent4">
                <a:lumMod val="75000"/>
              </a:schemeClr>
            </a:solidFill>
          </a:ln>
        </p:spPr>
      </p:pic>
      <p:sp>
        <p:nvSpPr>
          <p:cNvPr id="6" name="Rectangular Callout 5"/>
          <p:cNvSpPr/>
          <p:nvPr/>
        </p:nvSpPr>
        <p:spPr>
          <a:xfrm>
            <a:off x="2764110" y="1326141"/>
            <a:ext cx="1293540" cy="328034"/>
          </a:xfrm>
          <a:prstGeom prst="wedgeRectCallout">
            <a:avLst>
              <a:gd name="adj1" fmla="val -89839"/>
              <a:gd name="adj2" fmla="val 21232"/>
            </a:avLst>
          </a:prstGeom>
          <a:solidFill>
            <a:srgbClr val="002060">
              <a:alpha val="44000"/>
            </a:srgb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i="1" dirty="0">
                <a:solidFill>
                  <a:srgbClr val="FF0000"/>
                </a:solidFill>
                <a:latin typeface="Arial" panose="020B0604020202020204" pitchFamily="34" charset="0"/>
                <a:cs typeface="Arial" panose="020B0604020202020204" pitchFamily="34" charset="0"/>
              </a:rPr>
              <a:t>A</a:t>
            </a:r>
            <a:r>
              <a:rPr lang="en-GB" sz="700" i="1" baseline="-25000" dirty="0">
                <a:solidFill>
                  <a:srgbClr val="FF0000"/>
                </a:solidFill>
                <a:latin typeface="Arial" panose="020B0604020202020204" pitchFamily="34" charset="0"/>
                <a:cs typeface="Arial" panose="020B0604020202020204" pitchFamily="34" charset="0"/>
              </a:rPr>
              <a:t>F</a:t>
            </a:r>
            <a:r>
              <a:rPr lang="en-GB" sz="700" dirty="0">
                <a:solidFill>
                  <a:srgbClr val="FF0000"/>
                </a:solidFill>
                <a:latin typeface="Arial" panose="020B0604020202020204" pitchFamily="34" charset="0"/>
                <a:cs typeface="Arial" panose="020B0604020202020204" pitchFamily="34" charset="0"/>
              </a:rPr>
              <a:t> and </a:t>
            </a:r>
            <a:r>
              <a:rPr lang="en-GB" sz="700" i="1" dirty="0">
                <a:solidFill>
                  <a:srgbClr val="FF0000"/>
                </a:solidFill>
                <a:latin typeface="Arial" panose="020B0604020202020204" pitchFamily="34" charset="0"/>
                <a:cs typeface="Arial" panose="020B0604020202020204" pitchFamily="34" charset="0"/>
              </a:rPr>
              <a:t>A</a:t>
            </a:r>
            <a:r>
              <a:rPr lang="en-GB" sz="700" i="1" baseline="-25000" dirty="0">
                <a:solidFill>
                  <a:srgbClr val="FF0000"/>
                </a:solidFill>
                <a:latin typeface="Arial" panose="020B0604020202020204" pitchFamily="34" charset="0"/>
                <a:cs typeface="Arial" panose="020B0604020202020204" pitchFamily="34" charset="0"/>
              </a:rPr>
              <a:t>S</a:t>
            </a:r>
            <a:r>
              <a:rPr lang="en-GB" sz="700" dirty="0">
                <a:solidFill>
                  <a:srgbClr val="FF0000"/>
                </a:solidFill>
                <a:latin typeface="Arial" panose="020B0604020202020204" pitchFamily="34" charset="0"/>
                <a:cs typeface="Arial" panose="020B0604020202020204" pitchFamily="34" charset="0"/>
              </a:rPr>
              <a:t> are cross sectional area of flange and stiffener, respectively</a:t>
            </a:r>
          </a:p>
        </p:txBody>
      </p:sp>
      <p:sp>
        <p:nvSpPr>
          <p:cNvPr id="7" name="Slide Number Placeholder 3"/>
          <p:cNvSpPr txBox="1">
            <a:spLocks/>
          </p:cNvSpPr>
          <p:nvPr/>
        </p:nvSpPr>
        <p:spPr>
          <a:xfrm>
            <a:off x="3821629" y="3330575"/>
            <a:ext cx="388421" cy="140994"/>
          </a:xfrm>
          <a:prstGeom prst="rect">
            <a:avLst/>
          </a:prstGeom>
        </p:spPr>
        <p:txBody>
          <a:bodyPr vert="horz" lIns="91440" tIns="45720" rIns="91440" bIns="45720" rtlCol="0" anchor="ctr"/>
          <a:lstStyle>
            <a:defPPr>
              <a:defRPr lang="en-US"/>
            </a:defPPr>
            <a:lvl1pPr marL="0" algn="r" defTabSz="914400" rtl="0" eaLnBrk="1" latinLnBrk="0" hangingPunct="1">
              <a:defRPr sz="504"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70</a:t>
            </a:r>
          </a:p>
        </p:txBody>
      </p:sp>
    </p:spTree>
    <p:extLst>
      <p:ext uri="{BB962C8B-B14F-4D97-AF65-F5344CB8AC3E}">
        <p14:creationId xmlns:p14="http://schemas.microsoft.com/office/powerpoint/2010/main" val="25165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a:t>
            </a:r>
          </a:p>
        </p:txBody>
      </p:sp>
      <p:sp>
        <p:nvSpPr>
          <p:cNvPr id="3" name="Content Placeholder 2"/>
          <p:cNvSpPr>
            <a:spLocks noGrp="1"/>
          </p:cNvSpPr>
          <p:nvPr>
            <p:ph idx="1"/>
          </p:nvPr>
        </p:nvSpPr>
        <p:spPr>
          <a:xfrm>
            <a:off x="294257" y="846707"/>
            <a:ext cx="4144393" cy="1295400"/>
          </a:xfrm>
        </p:spPr>
        <p:txBody>
          <a:bodyPr>
            <a:normAutofit/>
          </a:bodyPr>
          <a:lstStyle/>
          <a:p>
            <a:r>
              <a:rPr lang="en-US" dirty="0"/>
              <a:t>The beam is assumed to have a complete tension field web. If the cross-sectional areas of the flanges and stiffeners are, respectively, 350mm</a:t>
            </a:r>
            <a:r>
              <a:rPr lang="en-US" baseline="30000" dirty="0"/>
              <a:t>2</a:t>
            </a:r>
            <a:r>
              <a:rPr lang="en-US" dirty="0"/>
              <a:t> and 300mm</a:t>
            </a:r>
            <a:r>
              <a:rPr lang="en-US" baseline="30000" dirty="0"/>
              <a:t>2</a:t>
            </a:r>
            <a:r>
              <a:rPr lang="en-US" dirty="0"/>
              <a:t> and the elastic section modulus of each flange is 750mm</a:t>
            </a:r>
            <a:r>
              <a:rPr lang="en-US" baseline="30000" dirty="0"/>
              <a:t>3</a:t>
            </a:r>
            <a:endParaRPr lang="en-US" dirty="0"/>
          </a:p>
          <a:p>
            <a:pPr lvl="1"/>
            <a:r>
              <a:rPr lang="en-US" dirty="0"/>
              <a:t>Determine the maximum stress in a flange</a:t>
            </a:r>
          </a:p>
          <a:p>
            <a:pPr lvl="1"/>
            <a:r>
              <a:rPr lang="en-US" dirty="0"/>
              <a:t>Determine whether or not the stiffeners will buckle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sp>
        <p:nvSpPr>
          <p:cNvPr id="5" name="Content Placeholder 2"/>
          <p:cNvSpPr txBox="1">
            <a:spLocks/>
          </p:cNvSpPr>
          <p:nvPr/>
        </p:nvSpPr>
        <p:spPr>
          <a:xfrm>
            <a:off x="294258" y="2065906"/>
            <a:ext cx="4144392" cy="2026669"/>
          </a:xfrm>
          <a:prstGeom prst="rect">
            <a:avLst/>
          </a:prstGeom>
        </p:spPr>
        <p:txBody>
          <a:bodyPr vert="horz" lIns="91440" tIns="45720" rIns="91440" bIns="45720"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US" dirty="0"/>
              <a:t>The thickness of the web is 2mm, and the second moment of area of a stiffener about an axis in the plane of the web is 2,000mm</a:t>
            </a:r>
            <a:r>
              <a:rPr lang="en-US" baseline="30000" dirty="0"/>
              <a:t>4</a:t>
            </a:r>
            <a:r>
              <a:rPr lang="en-US" dirty="0"/>
              <a:t>; </a:t>
            </a:r>
            <a:r>
              <a:rPr lang="en-US" i="1" dirty="0"/>
              <a:t>E </a:t>
            </a:r>
            <a:r>
              <a:rPr lang="en-US" dirty="0"/>
              <a:t>= 70,000N/mm</a:t>
            </a:r>
            <a:r>
              <a:rPr lang="en-US" baseline="30000" dirty="0"/>
              <a:t>2</a:t>
            </a:r>
            <a:r>
              <a:rPr lang="en-US" dirty="0"/>
              <a:t>.</a:t>
            </a:r>
            <a:endParaRPr lang="en-GB" dirty="0"/>
          </a:p>
          <a:p>
            <a:endParaRPr lang="en-GB" dirty="0"/>
          </a:p>
        </p:txBody>
      </p:sp>
    </p:spTree>
    <p:extLst>
      <p:ext uri="{BB962C8B-B14F-4D97-AF65-F5344CB8AC3E}">
        <p14:creationId xmlns:p14="http://schemas.microsoft.com/office/powerpoint/2010/main" val="174120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idx="1"/>
          </p:nvPr>
        </p:nvSpPr>
        <p:spPr>
          <a:xfrm>
            <a:off x="323850" y="968375"/>
            <a:ext cx="1582616" cy="2026669"/>
          </a:xfrm>
        </p:spPr>
        <p:txBody>
          <a:bodyPr/>
          <a:lstStyle/>
          <a:p>
            <a:r>
              <a:rPr lang="en-GB" dirty="0"/>
              <a:t>The first step is to find the angle Alpha for the correct positioning of principle planes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5" name="Picture 4"/>
          <p:cNvPicPr>
            <a:picLocks noChangeAspect="1"/>
          </p:cNvPicPr>
          <p:nvPr/>
        </p:nvPicPr>
        <p:blipFill>
          <a:blip r:embed="rId2" cstate="print"/>
          <a:stretch>
            <a:fillRect/>
          </a:stretch>
        </p:blipFill>
        <p:spPr>
          <a:xfrm>
            <a:off x="1906466" y="1051262"/>
            <a:ext cx="2346225" cy="1212513"/>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566511" y="2306680"/>
            <a:ext cx="1114285" cy="338095"/>
          </a:xfrm>
          <a:prstGeom prst="rect">
            <a:avLst/>
          </a:prstGeom>
          <a:ln w="44450">
            <a:solidFill>
              <a:schemeClr val="accent4">
                <a:lumMod val="75000"/>
              </a:schemeClr>
            </a:solidFill>
          </a:ln>
        </p:spPr>
      </p:pic>
      <p:pic>
        <p:nvPicPr>
          <p:cNvPr id="7" name="Picture 6"/>
          <p:cNvPicPr>
            <a:picLocks noChangeAspect="1"/>
          </p:cNvPicPr>
          <p:nvPr/>
        </p:nvPicPr>
        <p:blipFill>
          <a:blip r:embed="rId4" cstate="print"/>
          <a:stretch>
            <a:fillRect/>
          </a:stretch>
        </p:blipFill>
        <p:spPr>
          <a:xfrm>
            <a:off x="514350" y="2778125"/>
            <a:ext cx="1828800" cy="323850"/>
          </a:xfrm>
          <a:prstGeom prst="rect">
            <a:avLst/>
          </a:prstGeom>
          <a:ln>
            <a:solidFill>
              <a:schemeClr val="tx1"/>
            </a:solidFill>
          </a:ln>
        </p:spPr>
      </p:pic>
      <p:pic>
        <p:nvPicPr>
          <p:cNvPr id="8" name="Picture 7"/>
          <p:cNvPicPr>
            <a:picLocks noChangeAspect="1"/>
          </p:cNvPicPr>
          <p:nvPr/>
        </p:nvPicPr>
        <p:blipFill>
          <a:blip r:embed="rId5" cstate="print"/>
          <a:stretch>
            <a:fillRect/>
          </a:stretch>
        </p:blipFill>
        <p:spPr>
          <a:xfrm>
            <a:off x="2609850" y="2837637"/>
            <a:ext cx="609600" cy="204825"/>
          </a:xfrm>
          <a:prstGeom prst="rect">
            <a:avLst/>
          </a:prstGeom>
          <a:ln>
            <a:solidFill>
              <a:schemeClr val="tx1"/>
            </a:solidFill>
          </a:ln>
        </p:spPr>
      </p:pic>
      <p:sp>
        <p:nvSpPr>
          <p:cNvPr id="9" name="Rectangular Callout 8"/>
          <p:cNvSpPr/>
          <p:nvPr/>
        </p:nvSpPr>
        <p:spPr>
          <a:xfrm>
            <a:off x="1276345" y="2335212"/>
            <a:ext cx="114305" cy="119061"/>
          </a:xfrm>
          <a:prstGeom prst="wedgeRectCallout">
            <a:avLst>
              <a:gd name="adj1" fmla="val 625011"/>
              <a:gd name="adj2" fmla="val -631970"/>
            </a:avLst>
          </a:prstGeom>
          <a:solidFill>
            <a:srgbClr val="FFFF00">
              <a:alpha val="3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ular Callout 10"/>
          <p:cNvSpPr/>
          <p:nvPr/>
        </p:nvSpPr>
        <p:spPr>
          <a:xfrm>
            <a:off x="1319209" y="2492375"/>
            <a:ext cx="71441" cy="119061"/>
          </a:xfrm>
          <a:prstGeom prst="wedgeRectCallout">
            <a:avLst>
              <a:gd name="adj1" fmla="val 1398749"/>
              <a:gd name="adj2" fmla="val -431429"/>
            </a:avLst>
          </a:prstGeom>
          <a:solidFill>
            <a:srgbClr val="FFFF00">
              <a:alpha val="30000"/>
            </a:srgb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0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5" name="Picture 4"/>
          <p:cNvPicPr>
            <a:picLocks noChangeAspect="1"/>
          </p:cNvPicPr>
          <p:nvPr/>
        </p:nvPicPr>
        <p:blipFill>
          <a:blip r:embed="rId2" cstate="print"/>
          <a:stretch>
            <a:fillRect/>
          </a:stretch>
        </p:blipFill>
        <p:spPr>
          <a:xfrm>
            <a:off x="400050" y="1136254"/>
            <a:ext cx="3810000" cy="2014077"/>
          </a:xfrm>
          <a:prstGeom prst="rect">
            <a:avLst/>
          </a:prstGeom>
          <a:ln>
            <a:solidFill>
              <a:schemeClr val="tx1"/>
            </a:solidFill>
          </a:ln>
        </p:spPr>
      </p:pic>
      <p:sp>
        <p:nvSpPr>
          <p:cNvPr id="6" name="Rectangle 5"/>
          <p:cNvSpPr/>
          <p:nvPr/>
        </p:nvSpPr>
        <p:spPr>
          <a:xfrm>
            <a:off x="3295650" y="1643915"/>
            <a:ext cx="761999" cy="152400"/>
          </a:xfrm>
          <a:prstGeom prst="rect">
            <a:avLst/>
          </a:prstGeom>
          <a:blipFill dpi="0" rotWithShape="1">
            <a:blip r:embed="rId3"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3295650" y="1594091"/>
            <a:ext cx="457200" cy="0"/>
          </a:xfrm>
          <a:prstGeom prst="straightConnector1">
            <a:avLst/>
          </a:prstGeom>
          <a:ln w="25400">
            <a:solidFill>
              <a:srgbClr val="7030A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3280994" y="2446946"/>
            <a:ext cx="457200" cy="0"/>
          </a:xfrm>
          <a:prstGeom prst="straightConnector1">
            <a:avLst/>
          </a:prstGeom>
          <a:ln w="25400">
            <a:solidFill>
              <a:srgbClr val="7030A0"/>
            </a:solidFill>
            <a:tailEnd type="stealth" w="lg"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flipV="1">
            <a:off x="3295650" y="2205159"/>
            <a:ext cx="761999" cy="180244"/>
          </a:xfrm>
          <a:prstGeom prst="rect">
            <a:avLst/>
          </a:prstGeom>
          <a:blipFill dpi="0" rotWithShape="1">
            <a:blip r:embed="rId3"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cstate="print"/>
          <a:stretch>
            <a:fillRect/>
          </a:stretch>
        </p:blipFill>
        <p:spPr>
          <a:xfrm>
            <a:off x="323850" y="848626"/>
            <a:ext cx="914400" cy="315734"/>
          </a:xfrm>
          <a:prstGeom prst="rect">
            <a:avLst/>
          </a:prstGeom>
          <a:ln w="25400">
            <a:solidFill>
              <a:srgbClr val="00B050"/>
            </a:solidFill>
          </a:ln>
        </p:spPr>
      </p:pic>
      <p:pic>
        <p:nvPicPr>
          <p:cNvPr id="16" name="Picture 15"/>
          <p:cNvPicPr>
            <a:picLocks noChangeAspect="1"/>
          </p:cNvPicPr>
          <p:nvPr/>
        </p:nvPicPr>
        <p:blipFill>
          <a:blip r:embed="rId5" cstate="print"/>
          <a:stretch>
            <a:fillRect/>
          </a:stretch>
        </p:blipFill>
        <p:spPr>
          <a:xfrm>
            <a:off x="1354661" y="854485"/>
            <a:ext cx="1178989" cy="304016"/>
          </a:xfrm>
          <a:prstGeom prst="rect">
            <a:avLst/>
          </a:prstGeom>
          <a:ln>
            <a:solidFill>
              <a:srgbClr val="7030A0"/>
            </a:solidFill>
          </a:ln>
        </p:spPr>
      </p:pic>
      <p:pic>
        <p:nvPicPr>
          <p:cNvPr id="17" name="Picture 16"/>
          <p:cNvPicPr>
            <a:picLocks noChangeAspect="1"/>
          </p:cNvPicPr>
          <p:nvPr/>
        </p:nvPicPr>
        <p:blipFill>
          <a:blip r:embed="rId6" cstate="print"/>
          <a:stretch>
            <a:fillRect/>
          </a:stretch>
        </p:blipFill>
        <p:spPr>
          <a:xfrm>
            <a:off x="1677455" y="1186835"/>
            <a:ext cx="533400" cy="149352"/>
          </a:xfrm>
          <a:prstGeom prst="rect">
            <a:avLst/>
          </a:prstGeom>
          <a:noFill/>
          <a:ln>
            <a:solidFill>
              <a:srgbClr val="7030A0"/>
            </a:solidFill>
          </a:ln>
        </p:spPr>
      </p:pic>
      <p:graphicFrame>
        <p:nvGraphicFramePr>
          <p:cNvPr id="18" name="Object 17"/>
          <p:cNvGraphicFramePr>
            <a:graphicFrameLocks noChangeAspect="1"/>
          </p:cNvGraphicFramePr>
          <p:nvPr>
            <p:extLst>
              <p:ext uri="{D42A27DB-BD31-4B8C-83A1-F6EECF244321}">
                <p14:modId xmlns:p14="http://schemas.microsoft.com/office/powerpoint/2010/main" val="3968751691"/>
              </p:ext>
            </p:extLst>
          </p:nvPr>
        </p:nvGraphicFramePr>
        <p:xfrm>
          <a:off x="2686050" y="879980"/>
          <a:ext cx="1075190" cy="258379"/>
        </p:xfrm>
        <a:graphic>
          <a:graphicData uri="http://schemas.openxmlformats.org/presentationml/2006/ole">
            <mc:AlternateContent xmlns:mc="http://schemas.openxmlformats.org/markup-compatibility/2006">
              <mc:Choice xmlns:v="urn:schemas-microsoft-com:vml" Requires="v">
                <p:oleObj name="Equation" r:id="rId7" imgW="1637589" imgH="393529" progId="Equation.3">
                  <p:embed/>
                </p:oleObj>
              </mc:Choice>
              <mc:Fallback>
                <p:oleObj name="Equation" r:id="rId7" imgW="1637589" imgH="393529" progId="Equation.3">
                  <p:embed/>
                  <p:pic>
                    <p:nvPicPr>
                      <p:cNvPr id="0" name="Picture 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050" y="879980"/>
                        <a:ext cx="1075190" cy="258379"/>
                      </a:xfrm>
                      <a:prstGeom prst="rect">
                        <a:avLst/>
                      </a:prstGeom>
                      <a:solidFill>
                        <a:schemeClr val="bg1"/>
                      </a:solidFill>
                      <a:ln w="9525">
                        <a:solidFill>
                          <a:srgbClr val="7030A0"/>
                        </a:solidFill>
                        <a:miter lim="800000"/>
                        <a:headEnd/>
                        <a:tailEnd/>
                      </a:ln>
                    </p:spPr>
                  </p:pic>
                </p:oleObj>
              </mc:Fallback>
            </mc:AlternateContent>
          </a:graphicData>
        </a:graphic>
      </p:graphicFrame>
      <p:cxnSp>
        <p:nvCxnSpPr>
          <p:cNvPr id="20" name="Straight Arrow Connector 19"/>
          <p:cNvCxnSpPr>
            <a:stCxn id="18" idx="2"/>
          </p:cNvCxnSpPr>
          <p:nvPr/>
        </p:nvCxnSpPr>
        <p:spPr>
          <a:xfrm>
            <a:off x="3223645" y="1138359"/>
            <a:ext cx="264615" cy="388037"/>
          </a:xfrm>
          <a:prstGeom prst="straightConnector1">
            <a:avLst/>
          </a:prstGeom>
          <a:ln>
            <a:solidFill>
              <a:srgbClr val="7030A0"/>
            </a:solidFill>
            <a:prstDash val="lgDash"/>
            <a:tailEnd type="arrow" w="sm" len="sm"/>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9" cstate="print"/>
          <a:srcRect r="2685"/>
          <a:stretch/>
        </p:blipFill>
        <p:spPr>
          <a:xfrm>
            <a:off x="1083552" y="1501775"/>
            <a:ext cx="685800" cy="259285"/>
          </a:xfrm>
          <a:prstGeom prst="rect">
            <a:avLst/>
          </a:prstGeom>
          <a:ln>
            <a:solidFill>
              <a:srgbClr val="FF0000"/>
            </a:solidFill>
          </a:ln>
        </p:spPr>
      </p:pic>
      <p:pic>
        <p:nvPicPr>
          <p:cNvPr id="23" name="Picture 22"/>
          <p:cNvPicPr>
            <a:picLocks noChangeAspect="1"/>
          </p:cNvPicPr>
          <p:nvPr/>
        </p:nvPicPr>
        <p:blipFill>
          <a:blip r:embed="rId10" cstate="print"/>
          <a:stretch>
            <a:fillRect/>
          </a:stretch>
        </p:blipFill>
        <p:spPr>
          <a:xfrm>
            <a:off x="1162050" y="1858731"/>
            <a:ext cx="1676076" cy="252644"/>
          </a:xfrm>
          <a:prstGeom prst="rect">
            <a:avLst/>
          </a:prstGeom>
          <a:ln>
            <a:solidFill>
              <a:srgbClr val="FF0000"/>
            </a:solidFill>
          </a:ln>
        </p:spPr>
      </p:pic>
      <p:graphicFrame>
        <p:nvGraphicFramePr>
          <p:cNvPr id="24" name="Object 23"/>
          <p:cNvGraphicFramePr>
            <a:graphicFrameLocks noChangeAspect="1"/>
          </p:cNvGraphicFramePr>
          <p:nvPr>
            <p:extLst>
              <p:ext uri="{D42A27DB-BD31-4B8C-83A1-F6EECF244321}">
                <p14:modId xmlns:p14="http://schemas.microsoft.com/office/powerpoint/2010/main" val="1691118177"/>
              </p:ext>
            </p:extLst>
          </p:nvPr>
        </p:nvGraphicFramePr>
        <p:xfrm>
          <a:off x="3060700" y="1892011"/>
          <a:ext cx="1225550" cy="276225"/>
        </p:xfrm>
        <a:graphic>
          <a:graphicData uri="http://schemas.openxmlformats.org/presentationml/2006/ole">
            <mc:AlternateContent xmlns:mc="http://schemas.openxmlformats.org/markup-compatibility/2006">
              <mc:Choice xmlns:v="urn:schemas-microsoft-com:vml" Requires="v">
                <p:oleObj name="Equation" r:id="rId11" imgW="1866900" imgH="419100" progId="Equation.3">
                  <p:embed/>
                </p:oleObj>
              </mc:Choice>
              <mc:Fallback>
                <p:oleObj name="Equation" r:id="rId11" imgW="1866900" imgH="419100" progId="Equation.3">
                  <p:embed/>
                  <p:pic>
                    <p:nvPicPr>
                      <p:cNvPr id="0" name="Picture 1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0700" y="1892011"/>
                        <a:ext cx="1225550" cy="276225"/>
                      </a:xfrm>
                      <a:prstGeom prst="rect">
                        <a:avLst/>
                      </a:prstGeom>
                      <a:solidFill>
                        <a:schemeClr val="bg1"/>
                      </a:solidFill>
                      <a:ln w="9525">
                        <a:solidFill>
                          <a:srgbClr val="FF0000"/>
                        </a:solidFill>
                        <a:miter lim="800000"/>
                        <a:headEnd/>
                        <a:tailEnd/>
                      </a:ln>
                    </p:spPr>
                  </p:pic>
                </p:oleObj>
              </mc:Fallback>
            </mc:AlternateContent>
          </a:graphicData>
        </a:graphic>
      </p:graphicFrame>
      <p:cxnSp>
        <p:nvCxnSpPr>
          <p:cNvPr id="26" name="Straight Arrow Connector 25"/>
          <p:cNvCxnSpPr>
            <a:stCxn id="15" idx="3"/>
            <a:endCxn id="16" idx="1"/>
          </p:cNvCxnSpPr>
          <p:nvPr/>
        </p:nvCxnSpPr>
        <p:spPr>
          <a:xfrm>
            <a:off x="1238250" y="1006493"/>
            <a:ext cx="116411" cy="0"/>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3"/>
            <a:endCxn id="18" idx="1"/>
          </p:cNvCxnSpPr>
          <p:nvPr/>
        </p:nvCxnSpPr>
        <p:spPr>
          <a:xfrm>
            <a:off x="2533650" y="1006493"/>
            <a:ext cx="152400" cy="2676"/>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2"/>
            <a:endCxn id="23" idx="0"/>
          </p:cNvCxnSpPr>
          <p:nvPr/>
        </p:nvCxnSpPr>
        <p:spPr>
          <a:xfrm>
            <a:off x="1426452" y="1761060"/>
            <a:ext cx="573636" cy="97671"/>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3" idx="3"/>
            <a:endCxn id="24" idx="1"/>
          </p:cNvCxnSpPr>
          <p:nvPr/>
        </p:nvCxnSpPr>
        <p:spPr>
          <a:xfrm>
            <a:off x="2838126" y="1985053"/>
            <a:ext cx="222574" cy="45070"/>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793915569"/>
              </p:ext>
            </p:extLst>
          </p:nvPr>
        </p:nvGraphicFramePr>
        <p:xfrm>
          <a:off x="2727325" y="2709863"/>
          <a:ext cx="1258888" cy="158750"/>
        </p:xfrm>
        <a:graphic>
          <a:graphicData uri="http://schemas.openxmlformats.org/presentationml/2006/ole">
            <mc:AlternateContent xmlns:mc="http://schemas.openxmlformats.org/markup-compatibility/2006">
              <mc:Choice xmlns:v="urn:schemas-microsoft-com:vml" Requires="v">
                <p:oleObj name="Equation" r:id="rId13" imgW="1917700" imgH="241300" progId="Equation.3">
                  <p:embed/>
                </p:oleObj>
              </mc:Choice>
              <mc:Fallback>
                <p:oleObj name="Equation" r:id="rId13" imgW="1917700" imgH="241300" progId="Equation.3">
                  <p:embed/>
                  <p:pic>
                    <p:nvPicPr>
                      <p:cNvPr id="0" name="Picture 1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7325" y="2709863"/>
                        <a:ext cx="1258888" cy="158750"/>
                      </a:xfrm>
                      <a:prstGeom prst="rect">
                        <a:avLst/>
                      </a:prstGeom>
                      <a:solidFill>
                        <a:srgbClr val="FFFF00"/>
                      </a:solidFill>
                      <a:ln w="9525">
                        <a:solidFill>
                          <a:schemeClr val="tx1"/>
                        </a:solidFill>
                        <a:miter lim="800000"/>
                        <a:headEnd/>
                        <a:tailEnd/>
                      </a:ln>
                    </p:spPr>
                  </p:pic>
                </p:oleObj>
              </mc:Fallback>
            </mc:AlternateContent>
          </a:graphicData>
        </a:graphic>
      </p:graphicFrame>
      <p:sp>
        <p:nvSpPr>
          <p:cNvPr id="38" name="Rectangle 37"/>
          <p:cNvSpPr/>
          <p:nvPr/>
        </p:nvSpPr>
        <p:spPr>
          <a:xfrm>
            <a:off x="3223645" y="1336187"/>
            <a:ext cx="910205" cy="522544"/>
          </a:xfrm>
          <a:prstGeom prst="rect">
            <a:avLst/>
          </a:prstGeom>
          <a:solidFill>
            <a:schemeClr val="accent5">
              <a:lumMod val="60000"/>
              <a:lumOff val="40000"/>
              <a:alpha val="32000"/>
            </a:scheme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98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p:txBody>
          <a:bodyPr/>
          <a:lstStyle/>
          <a:p>
            <a:r>
              <a:rPr lang="en-GB" dirty="0"/>
              <a:t>Which flange undergoes more stress and why?</a:t>
            </a:r>
          </a:p>
          <a:p>
            <a:r>
              <a:rPr lang="en-GB" dirty="0"/>
              <a:t>Think about this for 5 mins and post your replies on </a:t>
            </a:r>
            <a:r>
              <a:rPr lang="en-GB" dirty="0" err="1"/>
              <a:t>Padlet</a:t>
            </a:r>
            <a:r>
              <a:rPr lang="en-GB" dirty="0"/>
              <a:t>;</a:t>
            </a:r>
          </a:p>
          <a:p>
            <a:pPr marL="0" indent="0">
              <a:buNone/>
            </a:pPr>
            <a:r>
              <a:rPr lang="en-GB" sz="1000" dirty="0">
                <a:solidFill>
                  <a:srgbClr val="0070C0"/>
                </a:solidFill>
              </a:rPr>
              <a:t>https://padlet.com/mahdi_damghani/Spars_Diagonal_Tension</a:t>
            </a:r>
          </a:p>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427843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sp>
        <p:nvSpPr>
          <p:cNvPr id="5" name="Rectangle 4"/>
          <p:cNvSpPr/>
          <p:nvPr/>
        </p:nvSpPr>
        <p:spPr>
          <a:xfrm>
            <a:off x="1578218" y="1273175"/>
            <a:ext cx="1524000" cy="1516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1009650" y="1334719"/>
            <a:ext cx="533400" cy="0"/>
          </a:xfrm>
          <a:prstGeom prst="straightConnector1">
            <a:avLst/>
          </a:prstGeom>
          <a:ln w="25400">
            <a:solidFill>
              <a:srgbClr val="7030A0"/>
            </a:solidFill>
            <a:tailEnd type="stealth"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78218" y="1501775"/>
            <a:ext cx="1524000" cy="152400"/>
          </a:xfrm>
          <a:prstGeom prst="rect">
            <a:avLst/>
          </a:prstGeom>
          <a:blipFill dpi="0" rotWithShape="1">
            <a:blip r:embed="rId2"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1899138" y="971550"/>
            <a:ext cx="1204547" cy="3033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1904998" y="1123950"/>
            <a:ext cx="1204547" cy="3033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1899137" y="971550"/>
            <a:ext cx="0" cy="151667"/>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240000">
            <a:off x="2187818" y="1008060"/>
            <a:ext cx="152400" cy="76202"/>
          </a:xfrm>
          <a:prstGeom prst="straightConnector1">
            <a:avLst/>
          </a:prstGeom>
          <a:ln w="25400">
            <a:solidFill>
              <a:srgbClr val="0070C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780000" flipH="1" flipV="1">
            <a:off x="2441330" y="1118335"/>
            <a:ext cx="168520" cy="2440"/>
          </a:xfrm>
          <a:prstGeom prst="straightConnector1">
            <a:avLst/>
          </a:prstGeom>
          <a:ln w="25400">
            <a:solidFill>
              <a:srgbClr val="0070C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009650" y="2554633"/>
            <a:ext cx="533400" cy="13942"/>
          </a:xfrm>
          <a:prstGeom prst="straightConnector1">
            <a:avLst/>
          </a:prstGeom>
          <a:ln w="25400">
            <a:solidFill>
              <a:srgbClr val="7030A0"/>
            </a:solidFill>
            <a:tailEnd type="stealth" w="lg" len="med"/>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578217" y="968375"/>
            <a:ext cx="1525469" cy="455735"/>
            <a:chOff x="1578217" y="968375"/>
            <a:chExt cx="1525469" cy="455735"/>
          </a:xfrm>
        </p:grpSpPr>
        <p:sp>
          <p:nvSpPr>
            <p:cNvPr id="30" name="Freeform 29"/>
            <p:cNvSpPr/>
            <p:nvPr/>
          </p:nvSpPr>
          <p:spPr>
            <a:xfrm>
              <a:off x="1578219" y="1120775"/>
              <a:ext cx="1515208" cy="3033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1578217" y="968375"/>
              <a:ext cx="1525469" cy="3033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a:endCxn id="30" idx="4"/>
            </p:cNvCxnSpPr>
            <p:nvPr/>
          </p:nvCxnSpPr>
          <p:spPr>
            <a:xfrm>
              <a:off x="1578217" y="968375"/>
              <a:ext cx="2" cy="15240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1578218" y="2493089"/>
            <a:ext cx="1524000" cy="1516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flipV="1">
            <a:off x="1578218" y="1958975"/>
            <a:ext cx="1524000" cy="152400"/>
          </a:xfrm>
          <a:prstGeom prst="rect">
            <a:avLst/>
          </a:prstGeom>
          <a:blipFill dpi="0" rotWithShape="1">
            <a:blip r:embed="rId2"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899138" y="2264489"/>
            <a:ext cx="1204547" cy="2271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1904998" y="2390902"/>
            <a:ext cx="1204547" cy="253122"/>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p:nvPr/>
        </p:nvCxnSpPr>
        <p:spPr>
          <a:xfrm>
            <a:off x="1899137" y="2265222"/>
            <a:ext cx="0" cy="125680"/>
          </a:xfrm>
          <a:prstGeom prst="line">
            <a:avLst/>
          </a:prstGeom>
          <a:ln w="158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1578219" y="2340689"/>
            <a:ext cx="1515208" cy="3033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1578217" y="2188289"/>
            <a:ext cx="1525469" cy="303335"/>
          </a:xfrm>
          <a:custGeom>
            <a:avLst/>
            <a:gdLst>
              <a:gd name="connsiteX0" fmla="*/ 1204547 w 1204547"/>
              <a:gd name="connsiteY0" fmla="*/ 303335 h 303335"/>
              <a:gd name="connsiteX1" fmla="*/ 940777 w 1204547"/>
              <a:gd name="connsiteY1" fmla="*/ 259373 h 303335"/>
              <a:gd name="connsiteX2" fmla="*/ 663820 w 1204547"/>
              <a:gd name="connsiteY2" fmla="*/ 202223 h 303335"/>
              <a:gd name="connsiteX3" fmla="*/ 386862 w 1204547"/>
              <a:gd name="connsiteY3" fmla="*/ 136281 h 303335"/>
              <a:gd name="connsiteX4" fmla="*/ 0 w 1204547"/>
              <a:gd name="connsiteY4" fmla="*/ 0 h 303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547" h="303335">
                <a:moveTo>
                  <a:pt x="1204547" y="303335"/>
                </a:moveTo>
                <a:cubicBezTo>
                  <a:pt x="1117722" y="289780"/>
                  <a:pt x="1030898" y="276225"/>
                  <a:pt x="940777" y="259373"/>
                </a:cubicBezTo>
                <a:cubicBezTo>
                  <a:pt x="850656" y="242521"/>
                  <a:pt x="756139" y="222738"/>
                  <a:pt x="663820" y="202223"/>
                </a:cubicBezTo>
                <a:cubicBezTo>
                  <a:pt x="571501" y="181708"/>
                  <a:pt x="497499" y="169985"/>
                  <a:pt x="386862" y="136281"/>
                </a:cubicBezTo>
                <a:cubicBezTo>
                  <a:pt x="276225" y="102577"/>
                  <a:pt x="60813" y="22713"/>
                  <a:pt x="0" y="0"/>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Connector 46"/>
          <p:cNvCxnSpPr>
            <a:endCxn id="45" idx="4"/>
          </p:cNvCxnSpPr>
          <p:nvPr/>
        </p:nvCxnSpPr>
        <p:spPr>
          <a:xfrm>
            <a:off x="1578217" y="2188289"/>
            <a:ext cx="2" cy="152400"/>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21060000">
            <a:off x="2111163" y="1120775"/>
            <a:ext cx="152400" cy="76202"/>
          </a:xfrm>
          <a:prstGeom prst="straightConnector1">
            <a:avLst/>
          </a:prstGeom>
          <a:ln w="25400">
            <a:solidFill>
              <a:srgbClr val="C0000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600000" flipH="1" flipV="1">
            <a:off x="2364675" y="1209070"/>
            <a:ext cx="168520" cy="2440"/>
          </a:xfrm>
          <a:prstGeom prst="straightConnector1">
            <a:avLst/>
          </a:prstGeom>
          <a:ln w="25400">
            <a:solidFill>
              <a:srgbClr val="C0000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2000250" y="2491624"/>
            <a:ext cx="203048" cy="44109"/>
          </a:xfrm>
          <a:prstGeom prst="straightConnector1">
            <a:avLst/>
          </a:prstGeom>
          <a:ln w="25400">
            <a:solidFill>
              <a:srgbClr val="C0000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420000">
            <a:off x="2289814" y="2542455"/>
            <a:ext cx="176429" cy="56612"/>
          </a:xfrm>
          <a:prstGeom prst="straightConnector1">
            <a:avLst/>
          </a:prstGeom>
          <a:ln w="25400">
            <a:solidFill>
              <a:srgbClr val="C0000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240000">
            <a:off x="2055475" y="2371574"/>
            <a:ext cx="152400" cy="76202"/>
          </a:xfrm>
          <a:prstGeom prst="straightConnector1">
            <a:avLst/>
          </a:prstGeom>
          <a:ln w="25400">
            <a:solidFill>
              <a:srgbClr val="0070C0"/>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780000" flipH="1" flipV="1">
            <a:off x="2308987" y="2481849"/>
            <a:ext cx="168520" cy="2440"/>
          </a:xfrm>
          <a:prstGeom prst="straightConnector1">
            <a:avLst/>
          </a:prstGeom>
          <a:ln w="25400">
            <a:solidFill>
              <a:srgbClr val="0070C0"/>
            </a:solidFill>
            <a:tailEnd type="stealth"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12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37" grpId="0" animBg="1"/>
      <p:bldP spid="39" grpId="0" animBg="1"/>
      <p:bldP spid="40" grpId="0" animBg="1"/>
      <p:bldP spid="41"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8" name="Picture 7"/>
          <p:cNvPicPr>
            <a:picLocks noChangeAspect="1"/>
          </p:cNvPicPr>
          <p:nvPr/>
        </p:nvPicPr>
        <p:blipFill>
          <a:blip r:embed="rId2" cstate="print"/>
          <a:stretch>
            <a:fillRect/>
          </a:stretch>
        </p:blipFill>
        <p:spPr>
          <a:xfrm>
            <a:off x="364883" y="953933"/>
            <a:ext cx="3886200" cy="2071842"/>
          </a:xfrm>
          <a:prstGeom prst="rect">
            <a:avLst/>
          </a:prstGeom>
          <a:ln>
            <a:solidFill>
              <a:schemeClr val="tx1"/>
            </a:solidFill>
          </a:ln>
        </p:spPr>
      </p:pic>
      <p:cxnSp>
        <p:nvCxnSpPr>
          <p:cNvPr id="9" name="Straight Connector 8"/>
          <p:cNvCxnSpPr/>
          <p:nvPr/>
        </p:nvCxnSpPr>
        <p:spPr>
          <a:xfrm>
            <a:off x="2838450" y="2187575"/>
            <a:ext cx="914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38450" y="1958975"/>
            <a:ext cx="914400" cy="152400"/>
          </a:xfrm>
          <a:prstGeom prst="rect">
            <a:avLst/>
          </a:prstGeom>
          <a:blipFill dpi="0" rotWithShape="1">
            <a:blip r:embed="rId3"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2838450" y="2263775"/>
            <a:ext cx="914400" cy="0"/>
          </a:xfrm>
          <a:prstGeom prst="straightConnector1">
            <a:avLst/>
          </a:prstGeom>
          <a:ln>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1031964310"/>
              </p:ext>
            </p:extLst>
          </p:nvPr>
        </p:nvGraphicFramePr>
        <p:xfrm>
          <a:off x="3081706" y="2298943"/>
          <a:ext cx="381000" cy="246063"/>
        </p:xfrm>
        <a:graphic>
          <a:graphicData uri="http://schemas.openxmlformats.org/presentationml/2006/ole">
            <mc:AlternateContent xmlns:mc="http://schemas.openxmlformats.org/markup-compatibility/2006">
              <mc:Choice xmlns:v="urn:schemas-microsoft-com:vml" Requires="v">
                <p:oleObj name="Equation" r:id="rId4" imgW="609336" imgH="393529" progId="Equation.3">
                  <p:embed/>
                </p:oleObj>
              </mc:Choice>
              <mc:Fallback>
                <p:oleObj name="Equation" r:id="rId4" imgW="609336" imgH="393529" progId="Equation.3">
                  <p:embed/>
                  <p:pic>
                    <p:nvPicPr>
                      <p:cNvPr id="0" name="Picture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706" y="2298943"/>
                        <a:ext cx="381000" cy="246063"/>
                      </a:xfrm>
                      <a:prstGeom prst="rect">
                        <a:avLst/>
                      </a:prstGeom>
                      <a:solidFill>
                        <a:srgbClr val="FFFF00"/>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09421792"/>
              </p:ext>
            </p:extLst>
          </p:nvPr>
        </p:nvGraphicFramePr>
        <p:xfrm>
          <a:off x="3625850" y="1778002"/>
          <a:ext cx="127000" cy="158750"/>
        </p:xfrm>
        <a:graphic>
          <a:graphicData uri="http://schemas.openxmlformats.org/presentationml/2006/ole">
            <mc:AlternateContent xmlns:mc="http://schemas.openxmlformats.org/markup-compatibility/2006">
              <mc:Choice xmlns:v="urn:schemas-microsoft-com:vml" Requires="v">
                <p:oleObj name="Equation" r:id="rId6" imgW="203024" imgH="253780" progId="Equation.3">
                  <p:embed/>
                </p:oleObj>
              </mc:Choice>
              <mc:Fallback>
                <p:oleObj name="Equation" r:id="rId6" imgW="203024" imgH="253780" progId="Equation.3">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5850" y="1778002"/>
                        <a:ext cx="127000" cy="158750"/>
                      </a:xfrm>
                      <a:prstGeom prst="rect">
                        <a:avLst/>
                      </a:prstGeom>
                      <a:solidFill>
                        <a:srgbClr val="FFFF00"/>
                      </a:solidFill>
                    </p:spPr>
                  </p:pic>
                </p:oleObj>
              </mc:Fallback>
            </mc:AlternateContent>
          </a:graphicData>
        </a:graphic>
      </p:graphicFrame>
      <p:cxnSp>
        <p:nvCxnSpPr>
          <p:cNvPr id="14" name="Straight Arrow Connector 13"/>
          <p:cNvCxnSpPr/>
          <p:nvPr/>
        </p:nvCxnSpPr>
        <p:spPr>
          <a:xfrm flipV="1">
            <a:off x="3272206" y="1349375"/>
            <a:ext cx="0" cy="508002"/>
          </a:xfrm>
          <a:prstGeom prst="straightConnector1">
            <a:avLst/>
          </a:prstGeom>
          <a:ln w="41275">
            <a:solidFill>
              <a:srgbClr val="0070C0"/>
            </a:solidFill>
            <a:tailEnd type="stealth"/>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659836129"/>
              </p:ext>
            </p:extLst>
          </p:nvPr>
        </p:nvGraphicFramePr>
        <p:xfrm>
          <a:off x="323850" y="760413"/>
          <a:ext cx="609736" cy="284162"/>
        </p:xfrm>
        <a:graphic>
          <a:graphicData uri="http://schemas.openxmlformats.org/presentationml/2006/ole">
            <mc:AlternateContent xmlns:mc="http://schemas.openxmlformats.org/markup-compatibility/2006">
              <mc:Choice xmlns:v="urn:schemas-microsoft-com:vml" Requires="v">
                <p:oleObj name="Equation" r:id="rId8" imgW="850531" imgH="393529" progId="Equation.3">
                  <p:embed/>
                </p:oleObj>
              </mc:Choice>
              <mc:Fallback>
                <p:oleObj name="Equation" r:id="rId8" imgW="850531" imgH="393529" progId="Equation.3">
                  <p:embed/>
                  <p:pic>
                    <p:nvPicPr>
                      <p:cNvPr id="0" name="Picture 1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760413"/>
                        <a:ext cx="609736" cy="284162"/>
                      </a:xfrm>
                      <a:prstGeom prst="rect">
                        <a:avLst/>
                      </a:prstGeom>
                      <a:solidFill>
                        <a:schemeClr val="bg1"/>
                      </a:solidFill>
                      <a:ln w="9525">
                        <a:solidFill>
                          <a:srgbClr val="0070C0"/>
                        </a:solidFill>
                        <a:miter lim="800000"/>
                        <a:headEnd/>
                        <a:tailEnd/>
                      </a:ln>
                    </p:spPr>
                  </p:pic>
                </p:oleObj>
              </mc:Fallback>
            </mc:AlternateContent>
          </a:graphicData>
        </a:graphic>
      </p:graphicFrame>
      <p:pic>
        <p:nvPicPr>
          <p:cNvPr id="16" name="Picture 15"/>
          <p:cNvPicPr>
            <a:picLocks noChangeAspect="1"/>
          </p:cNvPicPr>
          <p:nvPr/>
        </p:nvPicPr>
        <p:blipFill>
          <a:blip r:embed="rId10" cstate="print"/>
          <a:stretch>
            <a:fillRect/>
          </a:stretch>
        </p:blipFill>
        <p:spPr>
          <a:xfrm>
            <a:off x="1085850" y="760413"/>
            <a:ext cx="1447142" cy="284162"/>
          </a:xfrm>
          <a:prstGeom prst="rect">
            <a:avLst/>
          </a:prstGeom>
          <a:ln>
            <a:solidFill>
              <a:srgbClr val="0070C0"/>
            </a:solidFill>
          </a:ln>
        </p:spPr>
      </p:pic>
      <p:pic>
        <p:nvPicPr>
          <p:cNvPr id="17" name="Picture 16"/>
          <p:cNvPicPr>
            <a:picLocks noChangeAspect="1"/>
          </p:cNvPicPr>
          <p:nvPr/>
        </p:nvPicPr>
        <p:blipFill>
          <a:blip r:embed="rId11" cstate="print"/>
          <a:stretch>
            <a:fillRect/>
          </a:stretch>
        </p:blipFill>
        <p:spPr>
          <a:xfrm>
            <a:off x="565155" y="1819370"/>
            <a:ext cx="329748" cy="163062"/>
          </a:xfrm>
          <a:prstGeom prst="rect">
            <a:avLst/>
          </a:prstGeom>
          <a:ln>
            <a:solidFill>
              <a:srgbClr val="0070C0"/>
            </a:solidFill>
          </a:ln>
        </p:spPr>
      </p:pic>
      <p:pic>
        <p:nvPicPr>
          <p:cNvPr id="18" name="Picture 17"/>
          <p:cNvPicPr>
            <a:picLocks noChangeAspect="1"/>
          </p:cNvPicPr>
          <p:nvPr/>
        </p:nvPicPr>
        <p:blipFill>
          <a:blip r:embed="rId12" cstate="print"/>
          <a:stretch>
            <a:fillRect/>
          </a:stretch>
        </p:blipFill>
        <p:spPr>
          <a:xfrm>
            <a:off x="573947" y="1544670"/>
            <a:ext cx="1722413" cy="233332"/>
          </a:xfrm>
          <a:prstGeom prst="rect">
            <a:avLst/>
          </a:prstGeom>
          <a:ln>
            <a:solidFill>
              <a:srgbClr val="0070C0"/>
            </a:solidFill>
          </a:ln>
        </p:spPr>
      </p:pic>
      <p:pic>
        <p:nvPicPr>
          <p:cNvPr id="19" name="Picture 18"/>
          <p:cNvPicPr>
            <a:picLocks noChangeAspect="1"/>
          </p:cNvPicPr>
          <p:nvPr/>
        </p:nvPicPr>
        <p:blipFill>
          <a:blip r:embed="rId13" cstate="print"/>
          <a:stretch>
            <a:fillRect/>
          </a:stretch>
        </p:blipFill>
        <p:spPr>
          <a:xfrm>
            <a:off x="565155" y="2155348"/>
            <a:ext cx="1742828" cy="332569"/>
          </a:xfrm>
          <a:prstGeom prst="rect">
            <a:avLst/>
          </a:prstGeom>
          <a:ln>
            <a:solidFill>
              <a:srgbClr val="0070C0"/>
            </a:solidFill>
          </a:ln>
        </p:spPr>
      </p:pic>
      <p:graphicFrame>
        <p:nvGraphicFramePr>
          <p:cNvPr id="20" name="Object 19"/>
          <p:cNvGraphicFramePr>
            <a:graphicFrameLocks noChangeAspect="1"/>
          </p:cNvGraphicFramePr>
          <p:nvPr>
            <p:extLst>
              <p:ext uri="{D42A27DB-BD31-4B8C-83A1-F6EECF244321}">
                <p14:modId xmlns:p14="http://schemas.microsoft.com/office/powerpoint/2010/main" val="3766087960"/>
              </p:ext>
            </p:extLst>
          </p:nvPr>
        </p:nvGraphicFramePr>
        <p:xfrm>
          <a:off x="2532992" y="1104413"/>
          <a:ext cx="1473200" cy="228600"/>
        </p:xfrm>
        <a:graphic>
          <a:graphicData uri="http://schemas.openxmlformats.org/presentationml/2006/ole">
            <mc:AlternateContent xmlns:mc="http://schemas.openxmlformats.org/markup-compatibility/2006">
              <mc:Choice xmlns:v="urn:schemas-microsoft-com:vml" Requires="v">
                <p:oleObj name="Equation" r:id="rId14" imgW="1473200" imgH="228600" progId="Equation.3">
                  <p:embed/>
                </p:oleObj>
              </mc:Choice>
              <mc:Fallback>
                <p:oleObj name="Equation" r:id="rId14" imgW="1473200" imgH="228600" progId="Equation.3">
                  <p:embed/>
                  <p:pic>
                    <p:nvPicPr>
                      <p:cNvPr id="0" name="Picture 1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2992" y="1104413"/>
                        <a:ext cx="1473200" cy="228600"/>
                      </a:xfrm>
                      <a:prstGeom prst="rect">
                        <a:avLst/>
                      </a:prstGeom>
                      <a:solidFill>
                        <a:srgbClr val="92D050"/>
                      </a:solidFill>
                      <a:ln w="9525">
                        <a:solidFill>
                          <a:srgbClr val="0070C0"/>
                        </a:solidFill>
                        <a:miter lim="800000"/>
                        <a:headEnd/>
                        <a:tailEnd/>
                      </a:ln>
                    </p:spPr>
                  </p:pic>
                </p:oleObj>
              </mc:Fallback>
            </mc:AlternateContent>
          </a:graphicData>
        </a:graphic>
      </p:graphicFrame>
      <p:cxnSp>
        <p:nvCxnSpPr>
          <p:cNvPr id="21" name="Straight Arrow Connector 20"/>
          <p:cNvCxnSpPr>
            <a:stCxn id="15" idx="3"/>
            <a:endCxn id="16" idx="1"/>
          </p:cNvCxnSpPr>
          <p:nvPr/>
        </p:nvCxnSpPr>
        <p:spPr>
          <a:xfrm>
            <a:off x="933586" y="902494"/>
            <a:ext cx="152264" cy="0"/>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2"/>
            <a:endCxn id="19" idx="0"/>
          </p:cNvCxnSpPr>
          <p:nvPr/>
        </p:nvCxnSpPr>
        <p:spPr>
          <a:xfrm>
            <a:off x="1435154" y="1778002"/>
            <a:ext cx="1415" cy="377346"/>
          </a:xfrm>
          <a:prstGeom prst="straightConnector1">
            <a:avLst/>
          </a:prstGeom>
          <a:ln>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2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80">
                                          <p:stCondLst>
                                            <p:cond delay="0"/>
                                          </p:stCondLst>
                                        </p:cTn>
                                        <p:tgtEl>
                                          <p:spTgt spid="20"/>
                                        </p:tgtEl>
                                      </p:cBhvr>
                                    </p:animEffect>
                                    <p:anim calcmode="lin" valueType="num">
                                      <p:cBhvr>
                                        <p:cTn id="3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5" dur="26">
                                          <p:stCondLst>
                                            <p:cond delay="650"/>
                                          </p:stCondLst>
                                        </p:cTn>
                                        <p:tgtEl>
                                          <p:spTgt spid="20"/>
                                        </p:tgtEl>
                                      </p:cBhvr>
                                      <p:to x="100000" y="60000"/>
                                    </p:animScale>
                                    <p:animScale>
                                      <p:cBhvr>
                                        <p:cTn id="36" dur="166" decel="50000">
                                          <p:stCondLst>
                                            <p:cond delay="676"/>
                                          </p:stCondLst>
                                        </p:cTn>
                                        <p:tgtEl>
                                          <p:spTgt spid="20"/>
                                        </p:tgtEl>
                                      </p:cBhvr>
                                      <p:to x="100000" y="100000"/>
                                    </p:animScale>
                                    <p:animScale>
                                      <p:cBhvr>
                                        <p:cTn id="37" dur="26">
                                          <p:stCondLst>
                                            <p:cond delay="1312"/>
                                          </p:stCondLst>
                                        </p:cTn>
                                        <p:tgtEl>
                                          <p:spTgt spid="20"/>
                                        </p:tgtEl>
                                      </p:cBhvr>
                                      <p:to x="100000" y="80000"/>
                                    </p:animScale>
                                    <p:animScale>
                                      <p:cBhvr>
                                        <p:cTn id="38" dur="166" decel="50000">
                                          <p:stCondLst>
                                            <p:cond delay="1338"/>
                                          </p:stCondLst>
                                        </p:cTn>
                                        <p:tgtEl>
                                          <p:spTgt spid="20"/>
                                        </p:tgtEl>
                                      </p:cBhvr>
                                      <p:to x="100000" y="100000"/>
                                    </p:animScale>
                                    <p:animScale>
                                      <p:cBhvr>
                                        <p:cTn id="39" dur="26">
                                          <p:stCondLst>
                                            <p:cond delay="1642"/>
                                          </p:stCondLst>
                                        </p:cTn>
                                        <p:tgtEl>
                                          <p:spTgt spid="20"/>
                                        </p:tgtEl>
                                      </p:cBhvr>
                                      <p:to x="100000" y="90000"/>
                                    </p:animScale>
                                    <p:animScale>
                                      <p:cBhvr>
                                        <p:cTn id="40" dur="166" decel="50000">
                                          <p:stCondLst>
                                            <p:cond delay="1668"/>
                                          </p:stCondLst>
                                        </p:cTn>
                                        <p:tgtEl>
                                          <p:spTgt spid="20"/>
                                        </p:tgtEl>
                                      </p:cBhvr>
                                      <p:to x="100000" y="100000"/>
                                    </p:animScale>
                                    <p:animScale>
                                      <p:cBhvr>
                                        <p:cTn id="41" dur="26">
                                          <p:stCondLst>
                                            <p:cond delay="1808"/>
                                          </p:stCondLst>
                                        </p:cTn>
                                        <p:tgtEl>
                                          <p:spTgt spid="20"/>
                                        </p:tgtEl>
                                      </p:cBhvr>
                                      <p:to x="100000" y="95000"/>
                                    </p:animScale>
                                    <p:animScale>
                                      <p:cBhvr>
                                        <p:cTn id="4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Topics </a:t>
            </a:r>
          </a:p>
        </p:txBody>
      </p:sp>
      <p:sp>
        <p:nvSpPr>
          <p:cNvPr id="7" name="Content Placeholder 6"/>
          <p:cNvSpPr>
            <a:spLocks noGrp="1"/>
          </p:cNvSpPr>
          <p:nvPr>
            <p:ph idx="1"/>
          </p:nvPr>
        </p:nvSpPr>
        <p:spPr/>
        <p:txBody>
          <a:bodyPr/>
          <a:lstStyle/>
          <a:p>
            <a:r>
              <a:rPr lang="en-GB" dirty="0"/>
              <a:t>Familiarisation with buckling of columns with various boundary conditions</a:t>
            </a:r>
          </a:p>
          <a:p>
            <a:r>
              <a:rPr lang="en-GB" dirty="0"/>
              <a:t>Spar function</a:t>
            </a:r>
          </a:p>
          <a:p>
            <a:r>
              <a:rPr lang="en-GB" dirty="0"/>
              <a:t>Spar loading</a:t>
            </a:r>
          </a:p>
          <a:p>
            <a:r>
              <a:rPr lang="en-GB" dirty="0"/>
              <a:t>Buckling of web of spars</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a:t>
            </a:fld>
            <a:endParaRPr lang="en-US" dirty="0"/>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6</a:t>
            </a:r>
          </a:p>
        </p:txBody>
      </p:sp>
      <p:sp>
        <p:nvSpPr>
          <p:cNvPr id="3" name="Content Placeholder 2"/>
          <p:cNvSpPr>
            <a:spLocks noGrp="1"/>
          </p:cNvSpPr>
          <p:nvPr>
            <p:ph idx="1"/>
          </p:nvPr>
        </p:nvSpPr>
        <p:spPr/>
        <p:txBody>
          <a:bodyPr>
            <a:normAutofit fontScale="92500" lnSpcReduction="10000"/>
          </a:bodyPr>
          <a:lstStyle/>
          <a:p>
            <a:r>
              <a:rPr lang="en-US" dirty="0"/>
              <a:t>A cantilevered spar has a constant web depth of 300mm and equally spaced posts (stiffeners). The web thickness is constant and equal to 1mm. The spar carries a 40kN and a 20kN loads. Assume that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s</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A</a:t>
            </a:r>
            <a:r>
              <a:rPr lang="en-US" i="1" baseline="-25000" dirty="0" err="1">
                <a:latin typeface="Times New Roman" panose="02020603050405020304" pitchFamily="18" charset="0"/>
                <a:cs typeface="Times New Roman" panose="02020603050405020304" pitchFamily="18" charset="0"/>
              </a:rPr>
              <a:t>f</a:t>
            </a:r>
            <a:r>
              <a:rPr lang="en-US" dirty="0"/>
              <a:t>=2.67. The loading has resulted in a fully developed diagonal tension field throughout the spar.</a:t>
            </a:r>
          </a:p>
          <a:p>
            <a:pPr lvl="1"/>
            <a:r>
              <a:rPr lang="en-US" dirty="0"/>
              <a:t>(a) Plot the Shear Force (SF) and the Bending Moment (BM) diagrams for the spar.</a:t>
            </a:r>
          </a:p>
          <a:p>
            <a:pPr lvl="1"/>
            <a:r>
              <a:rPr lang="en-US" dirty="0"/>
              <a:t>(b) Calculate the maximum compressive force in the beam flanges (booms) due to the combination of primary bending moment and the tension field effect</a:t>
            </a:r>
          </a:p>
          <a:p>
            <a:pPr lvl="1"/>
            <a:r>
              <a:rPr lang="en-US" dirty="0"/>
              <a:t>(c) Calculate the forces in post A and post B.</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4023149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6</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7" name="Content Placeholder 6"/>
          <p:cNvPicPr>
            <a:picLocks noGrp="1" noChangeAspect="1"/>
          </p:cNvPicPr>
          <p:nvPr>
            <p:ph idx="1"/>
          </p:nvPr>
        </p:nvPicPr>
        <p:blipFill>
          <a:blip r:embed="rId2"/>
          <a:stretch>
            <a:fillRect/>
          </a:stretch>
        </p:blipFill>
        <p:spPr>
          <a:xfrm>
            <a:off x="323850" y="999909"/>
            <a:ext cx="3962400" cy="1964169"/>
          </a:xfrm>
          <a:prstGeom prst="rect">
            <a:avLst/>
          </a:prstGeom>
          <a:ln>
            <a:solidFill>
              <a:schemeClr val="tx1"/>
            </a:solidFill>
          </a:ln>
        </p:spPr>
      </p:pic>
    </p:spTree>
    <p:extLst>
      <p:ext uri="{BB962C8B-B14F-4D97-AF65-F5344CB8AC3E}">
        <p14:creationId xmlns:p14="http://schemas.microsoft.com/office/powerpoint/2010/main" val="2713389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5" name="Content Placeholder 6"/>
          <p:cNvPicPr>
            <a:picLocks noGrp="1" noChangeAspect="1"/>
          </p:cNvPicPr>
          <p:nvPr>
            <p:ph idx="1"/>
          </p:nvPr>
        </p:nvPicPr>
        <p:blipFill>
          <a:blip r:embed="rId2"/>
          <a:stretch>
            <a:fillRect/>
          </a:stretch>
        </p:blipFill>
        <p:spPr>
          <a:xfrm>
            <a:off x="323850" y="999909"/>
            <a:ext cx="3962400" cy="1964169"/>
          </a:xfrm>
          <a:prstGeom prst="rect">
            <a:avLst/>
          </a:prstGeom>
          <a:ln>
            <a:solidFill>
              <a:schemeClr val="tx1"/>
            </a:solidFill>
          </a:ln>
        </p:spPr>
      </p:pic>
      <p:cxnSp>
        <p:nvCxnSpPr>
          <p:cNvPr id="7" name="Straight Connector 6"/>
          <p:cNvCxnSpPr/>
          <p:nvPr/>
        </p:nvCxnSpPr>
        <p:spPr>
          <a:xfrm>
            <a:off x="1025325" y="2416175"/>
            <a:ext cx="990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15925" y="2568575"/>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015925" y="2423427"/>
            <a:ext cx="0" cy="14514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3"/>
          </p:cNvCxnSpPr>
          <p:nvPr/>
        </p:nvCxnSpPr>
        <p:spPr>
          <a:xfrm flipV="1">
            <a:off x="1009650" y="1981994"/>
            <a:ext cx="32766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V="1">
            <a:off x="131422" y="1985621"/>
            <a:ext cx="18000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991900" y="1981993"/>
            <a:ext cx="5225" cy="57933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62050" y="2416175"/>
            <a:ext cx="685800" cy="276999"/>
          </a:xfrm>
          <a:prstGeom prst="rect">
            <a:avLst/>
          </a:prstGeom>
          <a:no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-40 </a:t>
            </a:r>
            <a:r>
              <a:rPr lang="en-GB" sz="1200" dirty="0" err="1">
                <a:solidFill>
                  <a:srgbClr val="FF0000"/>
                </a:solidFill>
                <a:latin typeface="Arial" panose="020B0604020202020204" pitchFamily="34" charset="0"/>
                <a:cs typeface="Arial" panose="020B0604020202020204" pitchFamily="34" charset="0"/>
              </a:rPr>
              <a:t>kN</a:t>
            </a:r>
            <a:endParaRPr lang="en-GB" sz="12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2686050" y="2523725"/>
            <a:ext cx="685800" cy="276999"/>
          </a:xfrm>
          <a:prstGeom prst="rect">
            <a:avLst/>
          </a:prstGeom>
          <a:no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-60 </a:t>
            </a:r>
            <a:r>
              <a:rPr lang="en-GB" sz="1200" dirty="0" err="1">
                <a:solidFill>
                  <a:srgbClr val="FF0000"/>
                </a:solidFill>
                <a:latin typeface="Arial" panose="020B0604020202020204" pitchFamily="34" charset="0"/>
                <a:cs typeface="Arial" panose="020B0604020202020204" pitchFamily="34" charset="0"/>
              </a:rPr>
              <a:t>kN</a:t>
            </a:r>
            <a:endParaRPr lang="en-GB" sz="1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4088239" y="1932337"/>
            <a:ext cx="685800" cy="276999"/>
          </a:xfrm>
          <a:prstGeom prst="rect">
            <a:avLst/>
          </a:prstGeom>
          <a:noFill/>
        </p:spPr>
        <p:txBody>
          <a:bodyPr wrap="square" rtlCol="0">
            <a:spAutoFit/>
          </a:bodyPr>
          <a:lstStyle/>
          <a:p>
            <a:r>
              <a:rPr lang="en-GB" sz="1200" i="1" dirty="0">
                <a:solidFill>
                  <a:srgbClr val="0070C0"/>
                </a:solidFill>
                <a:latin typeface="Times New Roman" panose="02020603050405020304" pitchFamily="18" charset="0"/>
                <a:cs typeface="Times New Roman" panose="02020603050405020304" pitchFamily="18" charset="0"/>
              </a:rPr>
              <a:t>x</a:t>
            </a:r>
          </a:p>
        </p:txBody>
      </p:sp>
      <p:sp>
        <p:nvSpPr>
          <p:cNvPr id="21" name="TextBox 20"/>
          <p:cNvSpPr txBox="1"/>
          <p:nvPr/>
        </p:nvSpPr>
        <p:spPr>
          <a:xfrm>
            <a:off x="794550" y="996176"/>
            <a:ext cx="685800" cy="276999"/>
          </a:xfrm>
          <a:prstGeom prst="rect">
            <a:avLst/>
          </a:prstGeom>
          <a:noFill/>
        </p:spPr>
        <p:txBody>
          <a:bodyPr wrap="square" rtlCol="0">
            <a:spAutoFit/>
          </a:bodyPr>
          <a:lstStyle/>
          <a:p>
            <a:r>
              <a:rPr lang="en-GB" sz="1200" i="1" dirty="0">
                <a:solidFill>
                  <a:srgbClr val="0070C0"/>
                </a:solidFill>
                <a:latin typeface="Times New Roman" panose="02020603050405020304" pitchFamily="18" charset="0"/>
                <a:cs typeface="Times New Roman" panose="02020603050405020304" pitchFamily="18" charset="0"/>
              </a:rPr>
              <a:t>V</a:t>
            </a:r>
          </a:p>
        </p:txBody>
      </p:sp>
    </p:spTree>
    <p:extLst>
      <p:ext uri="{BB962C8B-B14F-4D97-AF65-F5344CB8AC3E}">
        <p14:creationId xmlns:p14="http://schemas.microsoft.com/office/powerpoint/2010/main" val="33086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5" name="Content Placeholder 6"/>
          <p:cNvPicPr>
            <a:picLocks noChangeAspect="1"/>
          </p:cNvPicPr>
          <p:nvPr/>
        </p:nvPicPr>
        <p:blipFill>
          <a:blip r:embed="rId2"/>
          <a:stretch>
            <a:fillRect/>
          </a:stretch>
        </p:blipFill>
        <p:spPr>
          <a:xfrm>
            <a:off x="323850" y="999909"/>
            <a:ext cx="3962400" cy="1964169"/>
          </a:xfrm>
          <a:prstGeom prst="rect">
            <a:avLst/>
          </a:prstGeom>
          <a:ln>
            <a:solidFill>
              <a:schemeClr val="tx1"/>
            </a:solidFill>
          </a:ln>
        </p:spPr>
      </p:pic>
      <p:cxnSp>
        <p:nvCxnSpPr>
          <p:cNvPr id="6" name="Straight Connector 5"/>
          <p:cNvCxnSpPr/>
          <p:nvPr/>
        </p:nvCxnSpPr>
        <p:spPr>
          <a:xfrm flipV="1">
            <a:off x="1043069" y="1577975"/>
            <a:ext cx="967631" cy="4040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010700" y="434975"/>
            <a:ext cx="19812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3"/>
          </p:cNvCxnSpPr>
          <p:nvPr/>
        </p:nvCxnSpPr>
        <p:spPr>
          <a:xfrm flipV="1">
            <a:off x="1009650" y="1981994"/>
            <a:ext cx="32766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V="1">
            <a:off x="131422" y="1985621"/>
            <a:ext cx="1800000"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991900" y="434975"/>
            <a:ext cx="0" cy="1516054"/>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3450" y="1305552"/>
            <a:ext cx="1289955" cy="276999"/>
          </a:xfrm>
          <a:prstGeom prst="rect">
            <a:avLst/>
          </a:prstGeom>
          <a:no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16,000 kN.mm</a:t>
            </a:r>
          </a:p>
        </p:txBody>
      </p:sp>
      <p:sp>
        <p:nvSpPr>
          <p:cNvPr id="14" name="TextBox 13"/>
          <p:cNvSpPr txBox="1"/>
          <p:nvPr/>
        </p:nvSpPr>
        <p:spPr>
          <a:xfrm>
            <a:off x="4088239" y="1932337"/>
            <a:ext cx="685800" cy="276999"/>
          </a:xfrm>
          <a:prstGeom prst="rect">
            <a:avLst/>
          </a:prstGeom>
          <a:noFill/>
        </p:spPr>
        <p:txBody>
          <a:bodyPr wrap="square" rtlCol="0">
            <a:spAutoFit/>
          </a:bodyPr>
          <a:lstStyle/>
          <a:p>
            <a:r>
              <a:rPr lang="en-GB" sz="1200" i="1" dirty="0">
                <a:solidFill>
                  <a:srgbClr val="0070C0"/>
                </a:solidFill>
                <a:latin typeface="Times New Roman" panose="02020603050405020304" pitchFamily="18" charset="0"/>
                <a:cs typeface="Times New Roman" panose="02020603050405020304" pitchFamily="18" charset="0"/>
              </a:rPr>
              <a:t>x</a:t>
            </a:r>
          </a:p>
        </p:txBody>
      </p:sp>
      <p:sp>
        <p:nvSpPr>
          <p:cNvPr id="15" name="TextBox 14"/>
          <p:cNvSpPr txBox="1"/>
          <p:nvPr/>
        </p:nvSpPr>
        <p:spPr>
          <a:xfrm>
            <a:off x="744475" y="996176"/>
            <a:ext cx="685800" cy="276999"/>
          </a:xfrm>
          <a:prstGeom prst="rect">
            <a:avLst/>
          </a:prstGeom>
          <a:noFill/>
        </p:spPr>
        <p:txBody>
          <a:bodyPr wrap="square" rtlCol="0">
            <a:spAutoFit/>
          </a:bodyPr>
          <a:lstStyle/>
          <a:p>
            <a:r>
              <a:rPr lang="en-GB" sz="1200" i="1" dirty="0">
                <a:solidFill>
                  <a:srgbClr val="0070C0"/>
                </a:solidFill>
                <a:latin typeface="Times New Roman" panose="02020603050405020304" pitchFamily="18" charset="0"/>
                <a:cs typeface="Times New Roman" panose="02020603050405020304" pitchFamily="18" charset="0"/>
              </a:rPr>
              <a:t>M</a:t>
            </a:r>
          </a:p>
        </p:txBody>
      </p:sp>
      <p:sp>
        <p:nvSpPr>
          <p:cNvPr id="19" name="TextBox 18"/>
          <p:cNvSpPr txBox="1"/>
          <p:nvPr/>
        </p:nvSpPr>
        <p:spPr>
          <a:xfrm>
            <a:off x="2762250" y="310376"/>
            <a:ext cx="1289955" cy="276999"/>
          </a:xfrm>
          <a:prstGeom prst="rect">
            <a:avLst/>
          </a:prstGeom>
          <a:noFill/>
        </p:spPr>
        <p:txBody>
          <a:bodyPr wrap="square" rtlCol="0">
            <a:spAutoFit/>
          </a:bodyPr>
          <a:lstStyle/>
          <a:p>
            <a:r>
              <a:rPr lang="en-GB" sz="1200" dirty="0">
                <a:solidFill>
                  <a:srgbClr val="FF0000"/>
                </a:solidFill>
                <a:latin typeface="Arial" panose="020B0604020202020204" pitchFamily="34" charset="0"/>
                <a:cs typeface="Arial" panose="020B0604020202020204" pitchFamily="34" charset="0"/>
              </a:rPr>
              <a:t>64,000 kN.mm</a:t>
            </a:r>
          </a:p>
        </p:txBody>
      </p:sp>
      <p:cxnSp>
        <p:nvCxnSpPr>
          <p:cNvPr id="22" name="Straight Connector 21"/>
          <p:cNvCxnSpPr/>
          <p:nvPr/>
        </p:nvCxnSpPr>
        <p:spPr>
          <a:xfrm flipH="1" flipV="1">
            <a:off x="2006624" y="1577974"/>
            <a:ext cx="3168" cy="38825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idx="1"/>
          </p:nvPr>
        </p:nvSpPr>
        <p:spPr>
          <a:xfrm>
            <a:off x="323850" y="815975"/>
            <a:ext cx="3962400" cy="2026669"/>
          </a:xfrm>
        </p:spPr>
        <p:txBody>
          <a:bodyPr/>
          <a:lstStyle/>
          <a:p>
            <a:r>
              <a:rPr lang="en-GB" dirty="0"/>
              <a:t>As discussed in the previous example, maximum force occurs in the top flange</a:t>
            </a:r>
          </a:p>
          <a:p>
            <a:endParaRPr lang="en-GB" dirty="0"/>
          </a:p>
          <a:p>
            <a:endParaRPr lang="en-GB" dirty="0"/>
          </a:p>
          <a:p>
            <a:endParaRPr lang="en-GB" dirty="0"/>
          </a:p>
          <a:p>
            <a:r>
              <a:rPr lang="en-GB" dirty="0"/>
              <a:t>See next slide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8" name="Picture 7"/>
          <p:cNvPicPr>
            <a:picLocks noChangeAspect="1"/>
          </p:cNvPicPr>
          <p:nvPr/>
        </p:nvPicPr>
        <p:blipFill>
          <a:blip r:embed="rId2" cstate="print"/>
          <a:stretch>
            <a:fillRect/>
          </a:stretch>
        </p:blipFill>
        <p:spPr>
          <a:xfrm>
            <a:off x="552450" y="1468480"/>
            <a:ext cx="1114285" cy="338095"/>
          </a:xfrm>
          <a:prstGeom prst="rect">
            <a:avLst/>
          </a:prstGeom>
          <a:ln w="44450">
            <a:solidFill>
              <a:schemeClr val="accent4">
                <a:lumMod val="75000"/>
              </a:schemeClr>
            </a:solidFill>
          </a:ln>
        </p:spPr>
      </p:pic>
      <p:graphicFrame>
        <p:nvGraphicFramePr>
          <p:cNvPr id="9" name="Object 8"/>
          <p:cNvGraphicFramePr>
            <a:graphicFrameLocks noChangeAspect="1"/>
          </p:cNvGraphicFramePr>
          <p:nvPr>
            <p:extLst>
              <p:ext uri="{D42A27DB-BD31-4B8C-83A1-F6EECF244321}">
                <p14:modId xmlns:p14="http://schemas.microsoft.com/office/powerpoint/2010/main" val="1033847353"/>
              </p:ext>
            </p:extLst>
          </p:nvPr>
        </p:nvGraphicFramePr>
        <p:xfrm>
          <a:off x="1771650" y="1544680"/>
          <a:ext cx="685800" cy="203200"/>
        </p:xfrm>
        <a:graphic>
          <a:graphicData uri="http://schemas.openxmlformats.org/presentationml/2006/ole">
            <mc:AlternateContent xmlns:mc="http://schemas.openxmlformats.org/markup-compatibility/2006">
              <mc:Choice xmlns:v="urn:schemas-microsoft-com:vml" Requires="v">
                <p:oleObj name="Equation" r:id="rId3" imgW="685800" imgH="203040" progId="Equation.3">
                  <p:embed/>
                </p:oleObj>
              </mc:Choice>
              <mc:Fallback>
                <p:oleObj name="Equation" r:id="rId3" imgW="685800" imgH="203040" progId="Equation.3">
                  <p:embed/>
                  <p:pic>
                    <p:nvPicPr>
                      <p:cNvPr id="0" name=""/>
                      <p:cNvPicPr/>
                      <p:nvPr/>
                    </p:nvPicPr>
                    <p:blipFill>
                      <a:blip r:embed="rId4"/>
                      <a:stretch>
                        <a:fillRect/>
                      </a:stretch>
                    </p:blipFill>
                    <p:spPr>
                      <a:xfrm>
                        <a:off x="1771650" y="1544680"/>
                        <a:ext cx="685800" cy="203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9562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7" name="Content Placeholder 6"/>
          <p:cNvPicPr>
            <a:picLocks noGrp="1" noChangeAspect="1"/>
          </p:cNvPicPr>
          <p:nvPr>
            <p:ph idx="1"/>
          </p:nvPr>
        </p:nvPicPr>
        <p:blipFill>
          <a:blip r:embed="rId2"/>
          <a:stretch>
            <a:fillRect/>
          </a:stretch>
        </p:blipFill>
        <p:spPr>
          <a:xfrm>
            <a:off x="323850" y="1023076"/>
            <a:ext cx="3962400" cy="1917835"/>
          </a:xfrm>
          <a:prstGeom prst="rect">
            <a:avLst/>
          </a:prstGeom>
          <a:ln>
            <a:solidFill>
              <a:schemeClr val="tx1"/>
            </a:solidFill>
          </a:ln>
        </p:spPr>
      </p:pic>
      <p:sp>
        <p:nvSpPr>
          <p:cNvPr id="10" name="Oval 9"/>
          <p:cNvSpPr/>
          <p:nvPr/>
        </p:nvSpPr>
        <p:spPr>
          <a:xfrm>
            <a:off x="3416700" y="2471475"/>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p:cNvGraphicFramePr>
            <a:graphicFrameLocks noChangeAspect="1"/>
          </p:cNvGraphicFramePr>
          <p:nvPr>
            <p:extLst>
              <p:ext uri="{D42A27DB-BD31-4B8C-83A1-F6EECF244321}">
                <p14:modId xmlns:p14="http://schemas.microsoft.com/office/powerpoint/2010/main" val="954410941"/>
              </p:ext>
            </p:extLst>
          </p:nvPr>
        </p:nvGraphicFramePr>
        <p:xfrm>
          <a:off x="323850" y="795992"/>
          <a:ext cx="597995" cy="178506"/>
        </p:xfrm>
        <a:graphic>
          <a:graphicData uri="http://schemas.openxmlformats.org/presentationml/2006/ole">
            <mc:AlternateContent xmlns:mc="http://schemas.openxmlformats.org/markup-compatibility/2006">
              <mc:Choice xmlns:v="urn:schemas-microsoft-com:vml" Requires="v">
                <p:oleObj name="Equation" r:id="rId3" imgW="850680" imgH="253800" progId="Equation.3">
                  <p:embed/>
                </p:oleObj>
              </mc:Choice>
              <mc:Fallback>
                <p:oleObj name="Equation" r:id="rId3" imgW="850680" imgH="253800" progId="Equation.3">
                  <p:embed/>
                  <p:pic>
                    <p:nvPicPr>
                      <p:cNvPr id="0" name=""/>
                      <p:cNvPicPr/>
                      <p:nvPr/>
                    </p:nvPicPr>
                    <p:blipFill>
                      <a:blip r:embed="rId4"/>
                      <a:stretch>
                        <a:fillRect/>
                      </a:stretch>
                    </p:blipFill>
                    <p:spPr>
                      <a:xfrm>
                        <a:off x="323850" y="795992"/>
                        <a:ext cx="597995" cy="178506"/>
                      </a:xfrm>
                      <a:prstGeom prst="rect">
                        <a:avLst/>
                      </a:prstGeom>
                      <a:solidFill>
                        <a:srgbClr val="FFFF00"/>
                      </a:solidFill>
                      <a:ln>
                        <a:solidFill>
                          <a:schemeClr val="tx1"/>
                        </a:solid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04533840"/>
              </p:ext>
            </p:extLst>
          </p:nvPr>
        </p:nvGraphicFramePr>
        <p:xfrm>
          <a:off x="2816210" y="2132495"/>
          <a:ext cx="1393839" cy="249763"/>
        </p:xfrm>
        <a:graphic>
          <a:graphicData uri="http://schemas.openxmlformats.org/presentationml/2006/ole">
            <mc:AlternateContent xmlns:mc="http://schemas.openxmlformats.org/markup-compatibility/2006">
              <mc:Choice xmlns:v="urn:schemas-microsoft-com:vml" Requires="v">
                <p:oleObj name="Equation" r:id="rId5" imgW="2197080" imgH="393480" progId="Equation.3">
                  <p:embed/>
                </p:oleObj>
              </mc:Choice>
              <mc:Fallback>
                <p:oleObj name="Equation" r:id="rId5" imgW="2197080" imgH="393480" progId="Equation.3">
                  <p:embed/>
                  <p:pic>
                    <p:nvPicPr>
                      <p:cNvPr id="0" name=""/>
                      <p:cNvPicPr/>
                      <p:nvPr/>
                    </p:nvPicPr>
                    <p:blipFill>
                      <a:blip r:embed="rId6"/>
                      <a:stretch>
                        <a:fillRect/>
                      </a:stretch>
                    </p:blipFill>
                    <p:spPr>
                      <a:xfrm>
                        <a:off x="2816210" y="2132495"/>
                        <a:ext cx="1393839" cy="249763"/>
                      </a:xfrm>
                      <a:prstGeom prst="rect">
                        <a:avLst/>
                      </a:prstGeom>
                      <a:solidFill>
                        <a:srgbClr val="92D050"/>
                      </a:solidFill>
                      <a:ln>
                        <a:solidFill>
                          <a:schemeClr val="tx1"/>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10315055"/>
              </p:ext>
            </p:extLst>
          </p:nvPr>
        </p:nvGraphicFramePr>
        <p:xfrm>
          <a:off x="1006475" y="763850"/>
          <a:ext cx="1214438" cy="277813"/>
        </p:xfrm>
        <a:graphic>
          <a:graphicData uri="http://schemas.openxmlformats.org/presentationml/2006/ole">
            <mc:AlternateContent xmlns:mc="http://schemas.openxmlformats.org/markup-compatibility/2006">
              <mc:Choice xmlns:v="urn:schemas-microsoft-com:vml" Requires="v">
                <p:oleObj name="Equation" r:id="rId7" imgW="1726920" imgH="393480" progId="Equation.3">
                  <p:embed/>
                </p:oleObj>
              </mc:Choice>
              <mc:Fallback>
                <p:oleObj name="Equation" r:id="rId7" imgW="1726920" imgH="393480" progId="Equation.3">
                  <p:embed/>
                  <p:pic>
                    <p:nvPicPr>
                      <p:cNvPr id="0" name=""/>
                      <p:cNvPicPr/>
                      <p:nvPr/>
                    </p:nvPicPr>
                    <p:blipFill>
                      <a:blip r:embed="rId8"/>
                      <a:stretch>
                        <a:fillRect/>
                      </a:stretch>
                    </p:blipFill>
                    <p:spPr>
                      <a:xfrm>
                        <a:off x="1006475" y="763850"/>
                        <a:ext cx="1214438" cy="277813"/>
                      </a:xfrm>
                      <a:prstGeom prst="rect">
                        <a:avLst/>
                      </a:prstGeom>
                      <a:solidFill>
                        <a:srgbClr val="FFFF00"/>
                      </a:solidFill>
                      <a:ln>
                        <a:solidFill>
                          <a:schemeClr val="tx1"/>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99288580"/>
              </p:ext>
            </p:extLst>
          </p:nvPr>
        </p:nvGraphicFramePr>
        <p:xfrm>
          <a:off x="2306638" y="763850"/>
          <a:ext cx="1979612" cy="277813"/>
        </p:xfrm>
        <a:graphic>
          <a:graphicData uri="http://schemas.openxmlformats.org/presentationml/2006/ole">
            <mc:AlternateContent xmlns:mc="http://schemas.openxmlformats.org/markup-compatibility/2006">
              <mc:Choice xmlns:v="urn:schemas-microsoft-com:vml" Requires="v">
                <p:oleObj name="Equation" r:id="rId9" imgW="2819160" imgH="393480" progId="Equation.3">
                  <p:embed/>
                </p:oleObj>
              </mc:Choice>
              <mc:Fallback>
                <p:oleObj name="Equation" r:id="rId9" imgW="2819160" imgH="393480" progId="Equation.3">
                  <p:embed/>
                  <p:pic>
                    <p:nvPicPr>
                      <p:cNvPr id="0" name=""/>
                      <p:cNvPicPr/>
                      <p:nvPr/>
                    </p:nvPicPr>
                    <p:blipFill>
                      <a:blip r:embed="rId10"/>
                      <a:stretch>
                        <a:fillRect/>
                      </a:stretch>
                    </p:blipFill>
                    <p:spPr>
                      <a:xfrm>
                        <a:off x="2306638" y="763850"/>
                        <a:ext cx="1979612" cy="277813"/>
                      </a:xfrm>
                      <a:prstGeom prst="rect">
                        <a:avLst/>
                      </a:prstGeom>
                      <a:solidFill>
                        <a:srgbClr val="FFFF00"/>
                      </a:solidFill>
                      <a:ln>
                        <a:solidFill>
                          <a:schemeClr val="tx1"/>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38691447"/>
              </p:ext>
            </p:extLst>
          </p:nvPr>
        </p:nvGraphicFramePr>
        <p:xfrm>
          <a:off x="3920925" y="1548800"/>
          <a:ext cx="133350" cy="152400"/>
        </p:xfrm>
        <a:graphic>
          <a:graphicData uri="http://schemas.openxmlformats.org/presentationml/2006/ole">
            <mc:AlternateContent xmlns:mc="http://schemas.openxmlformats.org/markup-compatibility/2006">
              <mc:Choice xmlns:v="urn:schemas-microsoft-com:vml" Requires="v">
                <p:oleObj name="Equation" r:id="rId11" imgW="190440" imgH="215640" progId="Equation.3">
                  <p:embed/>
                </p:oleObj>
              </mc:Choice>
              <mc:Fallback>
                <p:oleObj name="Equation" r:id="rId11" imgW="190440" imgH="215640" progId="Equation.3">
                  <p:embed/>
                  <p:pic>
                    <p:nvPicPr>
                      <p:cNvPr id="0" name=""/>
                      <p:cNvPicPr/>
                      <p:nvPr/>
                    </p:nvPicPr>
                    <p:blipFill>
                      <a:blip r:embed="rId12"/>
                      <a:stretch>
                        <a:fillRect/>
                      </a:stretch>
                    </p:blipFill>
                    <p:spPr>
                      <a:xfrm>
                        <a:off x="3920925" y="1548800"/>
                        <a:ext cx="133350" cy="152400"/>
                      </a:xfrm>
                      <a:prstGeom prst="rect">
                        <a:avLst/>
                      </a:prstGeom>
                      <a:solidFill>
                        <a:schemeClr val="bg1"/>
                      </a:solid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03756556"/>
              </p:ext>
            </p:extLst>
          </p:nvPr>
        </p:nvGraphicFramePr>
        <p:xfrm>
          <a:off x="3922713" y="2524125"/>
          <a:ext cx="141287" cy="152400"/>
        </p:xfrm>
        <a:graphic>
          <a:graphicData uri="http://schemas.openxmlformats.org/presentationml/2006/ole">
            <mc:AlternateContent xmlns:mc="http://schemas.openxmlformats.org/markup-compatibility/2006">
              <mc:Choice xmlns:v="urn:schemas-microsoft-com:vml" Requires="v">
                <p:oleObj name="Equation" r:id="rId13" imgW="203040" imgH="215640" progId="Equation.3">
                  <p:embed/>
                </p:oleObj>
              </mc:Choice>
              <mc:Fallback>
                <p:oleObj name="Equation" r:id="rId13" imgW="203040" imgH="215640" progId="Equation.3">
                  <p:embed/>
                  <p:pic>
                    <p:nvPicPr>
                      <p:cNvPr id="0" name=""/>
                      <p:cNvPicPr/>
                      <p:nvPr/>
                    </p:nvPicPr>
                    <p:blipFill>
                      <a:blip r:embed="rId14"/>
                      <a:stretch>
                        <a:fillRect/>
                      </a:stretch>
                    </p:blipFill>
                    <p:spPr>
                      <a:xfrm>
                        <a:off x="3922713" y="2524125"/>
                        <a:ext cx="141287" cy="152400"/>
                      </a:xfrm>
                      <a:prstGeom prst="rect">
                        <a:avLst/>
                      </a:prstGeom>
                      <a:solidFill>
                        <a:schemeClr val="bg1"/>
                      </a:solid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00210141"/>
              </p:ext>
            </p:extLst>
          </p:nvPr>
        </p:nvGraphicFramePr>
        <p:xfrm>
          <a:off x="3609975" y="1073901"/>
          <a:ext cx="676275" cy="152400"/>
        </p:xfrm>
        <a:graphic>
          <a:graphicData uri="http://schemas.openxmlformats.org/presentationml/2006/ole">
            <mc:AlternateContent xmlns:mc="http://schemas.openxmlformats.org/markup-compatibility/2006">
              <mc:Choice xmlns:v="urn:schemas-microsoft-com:vml" Requires="v">
                <p:oleObj name="Equation" r:id="rId15" imgW="965160" imgH="215640" progId="Equation.3">
                  <p:embed/>
                </p:oleObj>
              </mc:Choice>
              <mc:Fallback>
                <p:oleObj name="Equation" r:id="rId15" imgW="965160" imgH="215640" progId="Equation.3">
                  <p:embed/>
                  <p:pic>
                    <p:nvPicPr>
                      <p:cNvPr id="0" name=""/>
                      <p:cNvPicPr/>
                      <p:nvPr/>
                    </p:nvPicPr>
                    <p:blipFill>
                      <a:blip r:embed="rId16"/>
                      <a:stretch>
                        <a:fillRect/>
                      </a:stretch>
                    </p:blipFill>
                    <p:spPr>
                      <a:xfrm>
                        <a:off x="3609975" y="1073901"/>
                        <a:ext cx="676275" cy="152400"/>
                      </a:xfrm>
                      <a:prstGeom prst="rect">
                        <a:avLst/>
                      </a:prstGeom>
                      <a:solidFill>
                        <a:srgbClr val="00B0F0"/>
                      </a:solidFill>
                      <a:ln>
                        <a:solidFill>
                          <a:schemeClr val="tx1"/>
                        </a:solidFill>
                      </a:ln>
                    </p:spPr>
                  </p:pic>
                </p:oleObj>
              </mc:Fallback>
            </mc:AlternateContent>
          </a:graphicData>
        </a:graphic>
      </p:graphicFrame>
      <p:sp>
        <p:nvSpPr>
          <p:cNvPr id="19" name="Rectangle 18"/>
          <p:cNvSpPr/>
          <p:nvPr/>
        </p:nvSpPr>
        <p:spPr>
          <a:xfrm>
            <a:off x="3600450" y="1882775"/>
            <a:ext cx="609599"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17" cstate="print"/>
          <a:stretch>
            <a:fillRect/>
          </a:stretch>
        </p:blipFill>
        <p:spPr>
          <a:xfrm>
            <a:off x="3586226" y="1773484"/>
            <a:ext cx="623823" cy="279645"/>
          </a:xfrm>
          <a:prstGeom prst="rect">
            <a:avLst/>
          </a:prstGeom>
          <a:ln w="12700">
            <a:solidFill>
              <a:srgbClr val="7030A0"/>
            </a:solidFill>
          </a:ln>
        </p:spPr>
      </p:pic>
      <p:graphicFrame>
        <p:nvGraphicFramePr>
          <p:cNvPr id="20" name="Object 19"/>
          <p:cNvGraphicFramePr>
            <a:graphicFrameLocks noChangeAspect="1"/>
          </p:cNvGraphicFramePr>
          <p:nvPr>
            <p:extLst>
              <p:ext uri="{D42A27DB-BD31-4B8C-83A1-F6EECF244321}">
                <p14:modId xmlns:p14="http://schemas.microsoft.com/office/powerpoint/2010/main" val="1863249352"/>
              </p:ext>
            </p:extLst>
          </p:nvPr>
        </p:nvGraphicFramePr>
        <p:xfrm>
          <a:off x="3300413" y="2742675"/>
          <a:ext cx="88900" cy="88900"/>
        </p:xfrm>
        <a:graphic>
          <a:graphicData uri="http://schemas.openxmlformats.org/presentationml/2006/ole">
            <mc:AlternateContent xmlns:mc="http://schemas.openxmlformats.org/markup-compatibility/2006">
              <mc:Choice xmlns:v="urn:schemas-microsoft-com:vml" Requires="v">
                <p:oleObj name="Equation" r:id="rId18" imgW="126720" imgH="126720" progId="Equation.3">
                  <p:embed/>
                </p:oleObj>
              </mc:Choice>
              <mc:Fallback>
                <p:oleObj name="Equation" r:id="rId18" imgW="126720" imgH="126720" progId="Equation.3">
                  <p:embed/>
                  <p:pic>
                    <p:nvPicPr>
                      <p:cNvPr id="0" name=""/>
                      <p:cNvPicPr/>
                      <p:nvPr/>
                    </p:nvPicPr>
                    <p:blipFill>
                      <a:blip r:embed="rId19"/>
                      <a:stretch>
                        <a:fillRect/>
                      </a:stretch>
                    </p:blipFill>
                    <p:spPr>
                      <a:xfrm>
                        <a:off x="3300413" y="2742675"/>
                        <a:ext cx="88900" cy="889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0847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pic>
        <p:nvPicPr>
          <p:cNvPr id="7" name="Content Placeholder 6"/>
          <p:cNvPicPr>
            <a:picLocks noGrp="1" noChangeAspect="1"/>
          </p:cNvPicPr>
          <p:nvPr>
            <p:ph idx="1"/>
          </p:nvPr>
        </p:nvPicPr>
        <p:blipFill>
          <a:blip r:embed="rId2"/>
          <a:stretch>
            <a:fillRect/>
          </a:stretch>
        </p:blipFill>
        <p:spPr>
          <a:xfrm>
            <a:off x="323850" y="1023076"/>
            <a:ext cx="3962400" cy="1917835"/>
          </a:xfrm>
          <a:prstGeom prst="rect">
            <a:avLst/>
          </a:prstGeom>
          <a:ln>
            <a:solidFill>
              <a:schemeClr val="tx1"/>
            </a:solidFill>
          </a:ln>
        </p:spPr>
      </p:pic>
      <p:pic>
        <p:nvPicPr>
          <p:cNvPr id="8" name="Picture 7"/>
          <p:cNvPicPr>
            <a:picLocks noChangeAspect="1"/>
          </p:cNvPicPr>
          <p:nvPr/>
        </p:nvPicPr>
        <p:blipFill>
          <a:blip r:embed="rId3" cstate="print"/>
          <a:stretch>
            <a:fillRect/>
          </a:stretch>
        </p:blipFill>
        <p:spPr>
          <a:xfrm>
            <a:off x="3586226" y="1770014"/>
            <a:ext cx="623823" cy="279645"/>
          </a:xfrm>
          <a:prstGeom prst="rect">
            <a:avLst/>
          </a:prstGeom>
          <a:ln w="12700">
            <a:solidFill>
              <a:srgbClr val="7030A0"/>
            </a:solidFill>
          </a:ln>
        </p:spPr>
      </p:pic>
      <p:sp>
        <p:nvSpPr>
          <p:cNvPr id="10" name="Oval 9"/>
          <p:cNvSpPr/>
          <p:nvPr/>
        </p:nvSpPr>
        <p:spPr>
          <a:xfrm>
            <a:off x="3416700" y="2471475"/>
            <a:ext cx="54000" cy="5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Object 14"/>
          <p:cNvGraphicFramePr>
            <a:graphicFrameLocks noChangeAspect="1"/>
          </p:cNvGraphicFramePr>
          <p:nvPr/>
        </p:nvGraphicFramePr>
        <p:xfrm>
          <a:off x="3920925" y="1548800"/>
          <a:ext cx="133350" cy="152400"/>
        </p:xfrm>
        <a:graphic>
          <a:graphicData uri="http://schemas.openxmlformats.org/presentationml/2006/ole">
            <mc:AlternateContent xmlns:mc="http://schemas.openxmlformats.org/markup-compatibility/2006">
              <mc:Choice xmlns:v="urn:schemas-microsoft-com:vml" Requires="v">
                <p:oleObj name="Equation" r:id="rId4" imgW="190440" imgH="215640" progId="Equation.3">
                  <p:embed/>
                </p:oleObj>
              </mc:Choice>
              <mc:Fallback>
                <p:oleObj name="Equation" r:id="rId4" imgW="190440" imgH="215640" progId="Equation.3">
                  <p:embed/>
                  <p:pic>
                    <p:nvPicPr>
                      <p:cNvPr id="0" name=""/>
                      <p:cNvPicPr/>
                      <p:nvPr/>
                    </p:nvPicPr>
                    <p:blipFill>
                      <a:blip r:embed="rId5"/>
                      <a:stretch>
                        <a:fillRect/>
                      </a:stretch>
                    </p:blipFill>
                    <p:spPr>
                      <a:xfrm>
                        <a:off x="3920925" y="1548800"/>
                        <a:ext cx="133350" cy="152400"/>
                      </a:xfrm>
                      <a:prstGeom prst="rect">
                        <a:avLst/>
                      </a:prstGeom>
                      <a:solidFill>
                        <a:schemeClr val="bg1"/>
                      </a:solidFill>
                      <a:ln>
                        <a:noFill/>
                      </a:ln>
                    </p:spPr>
                  </p:pic>
                </p:oleObj>
              </mc:Fallback>
            </mc:AlternateContent>
          </a:graphicData>
        </a:graphic>
      </p:graphicFrame>
      <p:graphicFrame>
        <p:nvGraphicFramePr>
          <p:cNvPr id="16" name="Object 15"/>
          <p:cNvGraphicFramePr>
            <a:graphicFrameLocks noChangeAspect="1"/>
          </p:cNvGraphicFramePr>
          <p:nvPr/>
        </p:nvGraphicFramePr>
        <p:xfrm>
          <a:off x="3922713" y="2524125"/>
          <a:ext cx="141287" cy="152400"/>
        </p:xfrm>
        <a:graphic>
          <a:graphicData uri="http://schemas.openxmlformats.org/presentationml/2006/ole">
            <mc:AlternateContent xmlns:mc="http://schemas.openxmlformats.org/markup-compatibility/2006">
              <mc:Choice xmlns:v="urn:schemas-microsoft-com:vml" Requires="v">
                <p:oleObj name="Equation" r:id="rId6" imgW="203040" imgH="215640" progId="Equation.3">
                  <p:embed/>
                </p:oleObj>
              </mc:Choice>
              <mc:Fallback>
                <p:oleObj name="Equation" r:id="rId6" imgW="203040" imgH="215640" progId="Equation.3">
                  <p:embed/>
                  <p:pic>
                    <p:nvPicPr>
                      <p:cNvPr id="0" name=""/>
                      <p:cNvPicPr/>
                      <p:nvPr/>
                    </p:nvPicPr>
                    <p:blipFill>
                      <a:blip r:embed="rId7"/>
                      <a:stretch>
                        <a:fillRect/>
                      </a:stretch>
                    </p:blipFill>
                    <p:spPr>
                      <a:xfrm>
                        <a:off x="3922713" y="2524125"/>
                        <a:ext cx="141287" cy="152400"/>
                      </a:xfrm>
                      <a:prstGeom prst="rect">
                        <a:avLst/>
                      </a:prstGeom>
                      <a:solidFill>
                        <a:schemeClr val="bg1"/>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84873810"/>
              </p:ext>
            </p:extLst>
          </p:nvPr>
        </p:nvGraphicFramePr>
        <p:xfrm>
          <a:off x="781050" y="800100"/>
          <a:ext cx="736600" cy="284163"/>
        </p:xfrm>
        <a:graphic>
          <a:graphicData uri="http://schemas.openxmlformats.org/presentationml/2006/ole">
            <mc:AlternateContent xmlns:mc="http://schemas.openxmlformats.org/markup-compatibility/2006">
              <mc:Choice xmlns:v="urn:schemas-microsoft-com:vml" Requires="v">
                <p:oleObj name="Equation" r:id="rId8" imgW="1028520" imgH="393480" progId="Equation.3">
                  <p:embed/>
                </p:oleObj>
              </mc:Choice>
              <mc:Fallback>
                <p:oleObj name="Equation" r:id="rId8" imgW="1028520" imgH="393480" progId="Equation.3">
                  <p:embed/>
                  <p:pic>
                    <p:nvPicPr>
                      <p:cNvPr id="0" name=""/>
                      <p:cNvPicPr>
                        <a:picLocks noChangeAspect="1" noChangeArrowheads="1"/>
                      </p:cNvPicPr>
                      <p:nvPr/>
                    </p:nvPicPr>
                    <p:blipFill>
                      <a:blip r:embed="rId9"/>
                      <a:srcRect/>
                      <a:stretch>
                        <a:fillRect/>
                      </a:stretch>
                    </p:blipFill>
                    <p:spPr bwMode="auto">
                      <a:xfrm>
                        <a:off x="781050" y="800100"/>
                        <a:ext cx="736600" cy="284163"/>
                      </a:xfrm>
                      <a:prstGeom prst="rect">
                        <a:avLst/>
                      </a:prstGeom>
                      <a:solidFill>
                        <a:srgbClr val="FFC000"/>
                      </a:solidFill>
                      <a:ln w="9525">
                        <a:solidFill>
                          <a:schemeClr val="tx1"/>
                        </a:solidFill>
                        <a:miter lim="800000"/>
                        <a:headEnd/>
                        <a:tailEnd/>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41165628"/>
              </p:ext>
            </p:extLst>
          </p:nvPr>
        </p:nvGraphicFramePr>
        <p:xfrm>
          <a:off x="3300413" y="2742675"/>
          <a:ext cx="88900" cy="88900"/>
        </p:xfrm>
        <a:graphic>
          <a:graphicData uri="http://schemas.openxmlformats.org/presentationml/2006/ole">
            <mc:AlternateContent xmlns:mc="http://schemas.openxmlformats.org/markup-compatibility/2006">
              <mc:Choice xmlns:v="urn:schemas-microsoft-com:vml" Requires="v">
                <p:oleObj name="Equation" r:id="rId10" imgW="126720" imgH="126720" progId="Equation.3">
                  <p:embed/>
                </p:oleObj>
              </mc:Choice>
              <mc:Fallback>
                <p:oleObj name="Equation" r:id="rId10" imgW="126720" imgH="126720" progId="Equation.3">
                  <p:embed/>
                  <p:pic>
                    <p:nvPicPr>
                      <p:cNvPr id="0" name=""/>
                      <p:cNvPicPr/>
                      <p:nvPr/>
                    </p:nvPicPr>
                    <p:blipFill>
                      <a:blip r:embed="rId11"/>
                      <a:stretch>
                        <a:fillRect/>
                      </a:stretch>
                    </p:blipFill>
                    <p:spPr>
                      <a:xfrm>
                        <a:off x="3300413" y="2742675"/>
                        <a:ext cx="88900" cy="88900"/>
                      </a:xfrm>
                      <a:prstGeom prst="rect">
                        <a:avLst/>
                      </a:prstGeom>
                      <a:solidFill>
                        <a:schemeClr val="bg1"/>
                      </a:solid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995240097"/>
              </p:ext>
            </p:extLst>
          </p:nvPr>
        </p:nvGraphicFramePr>
        <p:xfrm>
          <a:off x="1889650" y="663575"/>
          <a:ext cx="2692400" cy="284163"/>
        </p:xfrm>
        <a:graphic>
          <a:graphicData uri="http://schemas.openxmlformats.org/presentationml/2006/ole">
            <mc:AlternateContent xmlns:mc="http://schemas.openxmlformats.org/markup-compatibility/2006">
              <mc:Choice xmlns:v="urn:schemas-microsoft-com:vml" Requires="v">
                <p:oleObj name="Equation" r:id="rId12" imgW="3759120" imgH="393480" progId="Equation.3">
                  <p:embed/>
                </p:oleObj>
              </mc:Choice>
              <mc:Fallback>
                <p:oleObj name="Equation" r:id="rId12" imgW="3759120" imgH="393480" progId="Equation.3">
                  <p:embed/>
                  <p:pic>
                    <p:nvPicPr>
                      <p:cNvPr id="0" name=""/>
                      <p:cNvPicPr>
                        <a:picLocks noChangeAspect="1" noChangeArrowheads="1"/>
                      </p:cNvPicPr>
                      <p:nvPr/>
                    </p:nvPicPr>
                    <p:blipFill>
                      <a:blip r:embed="rId13"/>
                      <a:srcRect/>
                      <a:stretch>
                        <a:fillRect/>
                      </a:stretch>
                    </p:blipFill>
                    <p:spPr bwMode="auto">
                      <a:xfrm>
                        <a:off x="1889650" y="663575"/>
                        <a:ext cx="2692400" cy="284163"/>
                      </a:xfrm>
                      <a:prstGeom prst="rect">
                        <a:avLst/>
                      </a:prstGeom>
                      <a:solidFill>
                        <a:srgbClr val="FFC000"/>
                      </a:solidFill>
                      <a:ln w="9525">
                        <a:solidFill>
                          <a:schemeClr val="tx1"/>
                        </a:solidFill>
                        <a:miter lim="800000"/>
                        <a:headEnd/>
                        <a:tailEnd/>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485813499"/>
              </p:ext>
            </p:extLst>
          </p:nvPr>
        </p:nvGraphicFramePr>
        <p:xfrm>
          <a:off x="1921000" y="989012"/>
          <a:ext cx="1501775" cy="284163"/>
        </p:xfrm>
        <a:graphic>
          <a:graphicData uri="http://schemas.openxmlformats.org/presentationml/2006/ole">
            <mc:AlternateContent xmlns:mc="http://schemas.openxmlformats.org/markup-compatibility/2006">
              <mc:Choice xmlns:v="urn:schemas-microsoft-com:vml" Requires="v">
                <p:oleObj name="Equation" r:id="rId14" imgW="2095200" imgH="393480" progId="Equation.3">
                  <p:embed/>
                </p:oleObj>
              </mc:Choice>
              <mc:Fallback>
                <p:oleObj name="Equation" r:id="rId14" imgW="2095200" imgH="393480" progId="Equation.3">
                  <p:embed/>
                  <p:pic>
                    <p:nvPicPr>
                      <p:cNvPr id="0" name=""/>
                      <p:cNvPicPr>
                        <a:picLocks noChangeAspect="1" noChangeArrowheads="1"/>
                      </p:cNvPicPr>
                      <p:nvPr/>
                    </p:nvPicPr>
                    <p:blipFill>
                      <a:blip r:embed="rId15"/>
                      <a:srcRect/>
                      <a:stretch>
                        <a:fillRect/>
                      </a:stretch>
                    </p:blipFill>
                    <p:spPr bwMode="auto">
                      <a:xfrm>
                        <a:off x="1921000" y="989012"/>
                        <a:ext cx="1501775" cy="284163"/>
                      </a:xfrm>
                      <a:prstGeom prst="rect">
                        <a:avLst/>
                      </a:prstGeom>
                      <a:solidFill>
                        <a:srgbClr val="FFC000"/>
                      </a:solidFill>
                      <a:ln w="9525">
                        <a:solidFill>
                          <a:schemeClr val="tx1"/>
                        </a:solidFill>
                        <a:miter lim="800000"/>
                        <a:headEnd/>
                        <a:tailEnd/>
                      </a:ln>
                    </p:spPr>
                  </p:pic>
                </p:oleObj>
              </mc:Fallback>
            </mc:AlternateContent>
          </a:graphicData>
        </a:graphic>
      </p:graphicFrame>
      <p:sp>
        <p:nvSpPr>
          <p:cNvPr id="23" name="Rectangle 22"/>
          <p:cNvSpPr/>
          <p:nvPr/>
        </p:nvSpPr>
        <p:spPr>
          <a:xfrm>
            <a:off x="1203850" y="1964200"/>
            <a:ext cx="441525" cy="152400"/>
          </a:xfrm>
          <a:prstGeom prst="rect">
            <a:avLst/>
          </a:prstGeom>
          <a:blipFill dpi="0" rotWithShape="1">
            <a:blip r:embed="rId16" cstate="print"/>
            <a:srcRect/>
            <a:tile tx="0" ty="-25400" sx="100000" sy="51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a:off x="1177725" y="2263775"/>
            <a:ext cx="974925" cy="0"/>
          </a:xfrm>
          <a:prstGeom prst="straightConnector1">
            <a:avLst/>
          </a:prstGeom>
          <a:ln>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1645763511"/>
              </p:ext>
            </p:extLst>
          </p:nvPr>
        </p:nvGraphicFramePr>
        <p:xfrm>
          <a:off x="1420981" y="2298943"/>
          <a:ext cx="381000" cy="246063"/>
        </p:xfrm>
        <a:graphic>
          <a:graphicData uri="http://schemas.openxmlformats.org/presentationml/2006/ole">
            <mc:AlternateContent xmlns:mc="http://schemas.openxmlformats.org/markup-compatibility/2006">
              <mc:Choice xmlns:v="urn:schemas-microsoft-com:vml" Requires="v">
                <p:oleObj name="Equation" r:id="rId17" imgW="609336" imgH="393529" progId="Equation.3">
                  <p:embed/>
                </p:oleObj>
              </mc:Choice>
              <mc:Fallback>
                <p:oleObj name="Equation" r:id="rId17" imgW="609336" imgH="39352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20981" y="2298943"/>
                        <a:ext cx="381000" cy="246063"/>
                      </a:xfrm>
                      <a:prstGeom prst="rect">
                        <a:avLst/>
                      </a:prstGeom>
                      <a:solidFill>
                        <a:srgbClr val="FFFF00"/>
                      </a:solid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983400084"/>
              </p:ext>
            </p:extLst>
          </p:nvPr>
        </p:nvGraphicFramePr>
        <p:xfrm>
          <a:off x="2146852" y="1760967"/>
          <a:ext cx="142875" cy="158750"/>
        </p:xfrm>
        <a:graphic>
          <a:graphicData uri="http://schemas.openxmlformats.org/presentationml/2006/ole">
            <mc:AlternateContent xmlns:mc="http://schemas.openxmlformats.org/markup-compatibility/2006">
              <mc:Choice xmlns:v="urn:schemas-microsoft-com:vml" Requires="v">
                <p:oleObj name="Equation" r:id="rId19" imgW="228600" imgH="253800" progId="Equation.3">
                  <p:embed/>
                </p:oleObj>
              </mc:Choice>
              <mc:Fallback>
                <p:oleObj name="Equation" r:id="rId19" imgW="228600" imgH="253800" progId="Equation.3">
                  <p:embed/>
                  <p:pic>
                    <p:nvPicPr>
                      <p:cNvPr id="0" name=""/>
                      <p:cNvPicPr>
                        <a:picLocks noChangeAspect="1" noChangeArrowheads="1"/>
                      </p:cNvPicPr>
                      <p:nvPr/>
                    </p:nvPicPr>
                    <p:blipFill>
                      <a:blip r:embed="rId20"/>
                      <a:srcRect/>
                      <a:stretch>
                        <a:fillRect/>
                      </a:stretch>
                    </p:blipFill>
                    <p:spPr bwMode="auto">
                      <a:xfrm>
                        <a:off x="2146852" y="1760967"/>
                        <a:ext cx="142875" cy="158750"/>
                      </a:xfrm>
                      <a:prstGeom prst="rect">
                        <a:avLst/>
                      </a:prstGeom>
                      <a:solidFill>
                        <a:srgbClr val="FFFF00"/>
                      </a:solidFill>
                    </p:spPr>
                  </p:pic>
                </p:oleObj>
              </mc:Fallback>
            </mc:AlternateContent>
          </a:graphicData>
        </a:graphic>
      </p:graphicFrame>
      <p:pic>
        <p:nvPicPr>
          <p:cNvPr id="27" name="Picture 26"/>
          <p:cNvPicPr>
            <a:picLocks noChangeAspect="1"/>
          </p:cNvPicPr>
          <p:nvPr/>
        </p:nvPicPr>
        <p:blipFill>
          <a:blip r:embed="rId21" cstate="print"/>
          <a:stretch>
            <a:fillRect/>
          </a:stretch>
        </p:blipFill>
        <p:spPr>
          <a:xfrm>
            <a:off x="323850" y="2621642"/>
            <a:ext cx="710332" cy="320516"/>
          </a:xfrm>
          <a:prstGeom prst="rect">
            <a:avLst/>
          </a:prstGeom>
          <a:ln>
            <a:solidFill>
              <a:schemeClr val="tx1"/>
            </a:solidFill>
          </a:ln>
        </p:spPr>
      </p:pic>
      <p:cxnSp>
        <p:nvCxnSpPr>
          <p:cNvPr id="5" name="Straight Arrow Connector 4"/>
          <p:cNvCxnSpPr/>
          <p:nvPr/>
        </p:nvCxnSpPr>
        <p:spPr>
          <a:xfrm flipH="1" flipV="1">
            <a:off x="583800" y="2642542"/>
            <a:ext cx="139700" cy="1210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3933226383"/>
              </p:ext>
            </p:extLst>
          </p:nvPr>
        </p:nvGraphicFramePr>
        <p:xfrm>
          <a:off x="344750" y="2522475"/>
          <a:ext cx="277812" cy="125413"/>
        </p:xfrm>
        <a:graphic>
          <a:graphicData uri="http://schemas.openxmlformats.org/presentationml/2006/ole">
            <mc:AlternateContent xmlns:mc="http://schemas.openxmlformats.org/markup-compatibility/2006">
              <mc:Choice xmlns:v="urn:schemas-microsoft-com:vml" Requires="v">
                <p:oleObj name="Equation" r:id="rId22" imgW="393480" imgH="177480" progId="Equation.3">
                  <p:embed/>
                </p:oleObj>
              </mc:Choice>
              <mc:Fallback>
                <p:oleObj name="Equation" r:id="rId22" imgW="393480" imgH="177480" progId="Equation.3">
                  <p:embed/>
                  <p:pic>
                    <p:nvPicPr>
                      <p:cNvPr id="0" name=""/>
                      <p:cNvPicPr/>
                      <p:nvPr/>
                    </p:nvPicPr>
                    <p:blipFill>
                      <a:blip r:embed="rId23"/>
                      <a:stretch>
                        <a:fillRect/>
                      </a:stretch>
                    </p:blipFill>
                    <p:spPr>
                      <a:xfrm>
                        <a:off x="344750" y="2522475"/>
                        <a:ext cx="277812" cy="125413"/>
                      </a:xfrm>
                      <a:prstGeom prst="rect">
                        <a:avLst/>
                      </a:prstGeom>
                      <a:solidFill>
                        <a:schemeClr val="bg1"/>
                      </a:solidFill>
                      <a:ln>
                        <a:solidFill>
                          <a:schemeClr val="tx1"/>
                        </a:solidFill>
                      </a:ln>
                    </p:spPr>
                  </p:pic>
                </p:oleObj>
              </mc:Fallback>
            </mc:AlternateContent>
          </a:graphicData>
        </a:graphic>
      </p:graphicFrame>
      <p:sp>
        <p:nvSpPr>
          <p:cNvPr id="30" name="Rectangle 29"/>
          <p:cNvSpPr/>
          <p:nvPr/>
        </p:nvSpPr>
        <p:spPr>
          <a:xfrm>
            <a:off x="1648425" y="1770014"/>
            <a:ext cx="504225" cy="344123"/>
          </a:xfrm>
          <a:prstGeom prst="rect">
            <a:avLst/>
          </a:prstGeom>
          <a:blipFill dpi="0" rotWithShape="1">
            <a:blip r:embed="rId24"/>
            <a:srcRect/>
            <a:tile tx="12700" ty="-25400" sx="70000" sy="100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Object 30"/>
          <p:cNvGraphicFramePr>
            <a:graphicFrameLocks noChangeAspect="1"/>
          </p:cNvGraphicFramePr>
          <p:nvPr>
            <p:extLst>
              <p:ext uri="{D42A27DB-BD31-4B8C-83A1-F6EECF244321}">
                <p14:modId xmlns:p14="http://schemas.microsoft.com/office/powerpoint/2010/main" val="3803605439"/>
              </p:ext>
            </p:extLst>
          </p:nvPr>
        </p:nvGraphicFramePr>
        <p:xfrm>
          <a:off x="1023174" y="1890909"/>
          <a:ext cx="158750" cy="158750"/>
        </p:xfrm>
        <a:graphic>
          <a:graphicData uri="http://schemas.openxmlformats.org/presentationml/2006/ole">
            <mc:AlternateContent xmlns:mc="http://schemas.openxmlformats.org/markup-compatibility/2006">
              <mc:Choice xmlns:v="urn:schemas-microsoft-com:vml" Requires="v">
                <p:oleObj name="Equation" r:id="rId25" imgW="253800" imgH="253800" progId="Equation.3">
                  <p:embed/>
                </p:oleObj>
              </mc:Choice>
              <mc:Fallback>
                <p:oleObj name="Equation" r:id="rId25" imgW="253800" imgH="253800" progId="Equation.3">
                  <p:embed/>
                  <p:pic>
                    <p:nvPicPr>
                      <p:cNvPr id="0" name=""/>
                      <p:cNvPicPr>
                        <a:picLocks noChangeAspect="1" noChangeArrowheads="1"/>
                      </p:cNvPicPr>
                      <p:nvPr/>
                    </p:nvPicPr>
                    <p:blipFill>
                      <a:blip r:embed="rId26"/>
                      <a:srcRect/>
                      <a:stretch>
                        <a:fillRect/>
                      </a:stretch>
                    </p:blipFill>
                    <p:spPr bwMode="auto">
                      <a:xfrm>
                        <a:off x="1023174" y="1890909"/>
                        <a:ext cx="158750" cy="158750"/>
                      </a:xfrm>
                      <a:prstGeom prst="rect">
                        <a:avLst/>
                      </a:prstGeom>
                      <a:solidFill>
                        <a:srgbClr val="FFFF00"/>
                      </a:solidFill>
                    </p:spPr>
                  </p:pic>
                </p:oleObj>
              </mc:Fallback>
            </mc:AlternateContent>
          </a:graphicData>
        </a:graphic>
      </p:graphicFrame>
      <p:sp>
        <p:nvSpPr>
          <p:cNvPr id="32" name="Rectangle 31"/>
          <p:cNvSpPr/>
          <p:nvPr/>
        </p:nvSpPr>
        <p:spPr>
          <a:xfrm>
            <a:off x="2244525" y="1995852"/>
            <a:ext cx="990600" cy="344123"/>
          </a:xfrm>
          <a:prstGeom prst="rect">
            <a:avLst/>
          </a:prstGeom>
          <a:blipFill dpi="0" rotWithShape="1">
            <a:blip r:embed="rId24"/>
            <a:srcRect/>
            <a:tile tx="12700" ty="-25400" sx="70000" sy="100000" flip="none" algn="tl"/>
          </a:blip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Object 33"/>
          <p:cNvGraphicFramePr>
            <a:graphicFrameLocks noChangeAspect="1"/>
          </p:cNvGraphicFramePr>
          <p:nvPr>
            <p:extLst>
              <p:ext uri="{D42A27DB-BD31-4B8C-83A1-F6EECF244321}">
                <p14:modId xmlns:p14="http://schemas.microsoft.com/office/powerpoint/2010/main" val="1208212785"/>
              </p:ext>
            </p:extLst>
          </p:nvPr>
        </p:nvGraphicFramePr>
        <p:xfrm>
          <a:off x="2250955" y="2178909"/>
          <a:ext cx="142875" cy="158750"/>
        </p:xfrm>
        <a:graphic>
          <a:graphicData uri="http://schemas.openxmlformats.org/presentationml/2006/ole">
            <mc:AlternateContent xmlns:mc="http://schemas.openxmlformats.org/markup-compatibility/2006">
              <mc:Choice xmlns:v="urn:schemas-microsoft-com:vml" Requires="v">
                <p:oleObj name="Equation" r:id="rId27" imgW="228600" imgH="253800" progId="Equation.3">
                  <p:embed/>
                </p:oleObj>
              </mc:Choice>
              <mc:Fallback>
                <p:oleObj name="Equation" r:id="rId27" imgW="228600" imgH="253800" progId="Equation.3">
                  <p:embed/>
                  <p:pic>
                    <p:nvPicPr>
                      <p:cNvPr id="0" name=""/>
                      <p:cNvPicPr>
                        <a:picLocks noChangeAspect="1" noChangeArrowheads="1"/>
                      </p:cNvPicPr>
                      <p:nvPr/>
                    </p:nvPicPr>
                    <p:blipFill>
                      <a:blip r:embed="rId28"/>
                      <a:srcRect/>
                      <a:stretch>
                        <a:fillRect/>
                      </a:stretch>
                    </p:blipFill>
                    <p:spPr bwMode="auto">
                      <a:xfrm>
                        <a:off x="2250955" y="2178909"/>
                        <a:ext cx="142875" cy="1587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002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ppt_x"/>
                                          </p:val>
                                        </p:tav>
                                        <p:tav tm="100000">
                                          <p:val>
                                            <p:strVal val="#ppt_x"/>
                                          </p:val>
                                        </p:tav>
                                      </p:tavLst>
                                    </p:anim>
                                    <p:anim calcmode="lin" valueType="num">
                                      <p:cBhvr additive="base">
                                        <p:cTn id="5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ppt_x"/>
                                          </p:val>
                                        </p:tav>
                                        <p:tav tm="100000">
                                          <p:val>
                                            <p:strVal val="#ppt_x"/>
                                          </p:val>
                                        </p:tav>
                                      </p:tavLst>
                                    </p:anim>
                                    <p:anim calcmode="lin" valueType="num">
                                      <p:cBhvr additive="base">
                                        <p:cTn id="6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3" name="Content Placeholder 2"/>
          <p:cNvSpPr>
            <a:spLocks noGrp="1"/>
          </p:cNvSpPr>
          <p:nvPr>
            <p:ph idx="1"/>
          </p:nvPr>
        </p:nvSpPr>
        <p:spPr>
          <a:xfrm>
            <a:off x="323850" y="968375"/>
            <a:ext cx="4038600" cy="2026669"/>
          </a:xfrm>
        </p:spPr>
        <p:txBody>
          <a:bodyPr>
            <a:normAutofit fontScale="92500"/>
          </a:bodyPr>
          <a:lstStyle/>
          <a:p>
            <a:r>
              <a:rPr lang="en-US" dirty="0"/>
              <a:t>The beam shown in the next slide is clamped at one end and has a point load of 7.0kN at the other end. The beam is assumed to have a complete tension field web. The cross-sectional areas of the flanges and stiffeners are, respectively, 385mm</a:t>
            </a:r>
            <a:r>
              <a:rPr lang="en-US" baseline="30000" dirty="0"/>
              <a:t>2</a:t>
            </a:r>
            <a:r>
              <a:rPr lang="en-US" dirty="0"/>
              <a:t> and 300mm</a:t>
            </a:r>
            <a:r>
              <a:rPr lang="en-US" baseline="30000" dirty="0"/>
              <a:t>2</a:t>
            </a:r>
            <a:r>
              <a:rPr lang="en-US" dirty="0"/>
              <a:t> and the elastic section modulus of each flange is 750mm</a:t>
            </a:r>
            <a:r>
              <a:rPr lang="en-US" baseline="30000" dirty="0"/>
              <a:t>3</a:t>
            </a:r>
            <a:r>
              <a:rPr lang="en-US" dirty="0"/>
              <a:t>. The thickness of the web is 2mm, and the second moment of area of a stiffener about an axis in the plane of the web is 1,500mm</a:t>
            </a:r>
            <a:r>
              <a:rPr lang="en-US" baseline="30000" dirty="0"/>
              <a:t>4</a:t>
            </a:r>
            <a:r>
              <a:rPr lang="en-US" dirty="0"/>
              <a:t>. Assume modulus of elasticity of material </a:t>
            </a:r>
            <a:r>
              <a:rPr lang="en-US" i="1" dirty="0"/>
              <a:t>E </a:t>
            </a:r>
            <a:r>
              <a:rPr lang="en-US" dirty="0"/>
              <a:t>= 71,700N/mm</a:t>
            </a:r>
            <a:r>
              <a:rPr lang="en-US" baseline="30000" dirty="0"/>
              <a:t>2</a:t>
            </a:r>
            <a:r>
              <a:rPr lang="en-US" dirty="0"/>
              <a:t>.</a:t>
            </a:r>
            <a:endParaRPr lang="en-GB" dirty="0"/>
          </a:p>
          <a:p>
            <a:pPr lvl="1"/>
            <a:r>
              <a:rPr lang="en-US" dirty="0"/>
              <a:t>Determine the maximum stress in a flange</a:t>
            </a:r>
            <a:endParaRPr lang="en-GB" dirty="0"/>
          </a:p>
          <a:p>
            <a:pPr lvl="1"/>
            <a:r>
              <a:rPr lang="en-US" dirty="0"/>
              <a:t>Determine whether or not the stiffeners will buckle</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309581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5" name="Picture 4"/>
          <p:cNvPicPr>
            <a:picLocks noChangeAspect="1"/>
          </p:cNvPicPr>
          <p:nvPr/>
        </p:nvPicPr>
        <p:blipFill>
          <a:blip r:embed="rId2" cstate="print"/>
          <a:stretch>
            <a:fillRect/>
          </a:stretch>
        </p:blipFill>
        <p:spPr>
          <a:xfrm>
            <a:off x="494282" y="1120775"/>
            <a:ext cx="3563368" cy="1712072"/>
          </a:xfrm>
          <a:prstGeom prst="rect">
            <a:avLst/>
          </a:prstGeom>
          <a:ln>
            <a:solidFill>
              <a:schemeClr val="tx1"/>
            </a:solidFill>
          </a:ln>
        </p:spPr>
      </p:pic>
    </p:spTree>
    <p:extLst>
      <p:ext uri="{BB962C8B-B14F-4D97-AF65-F5344CB8AC3E}">
        <p14:creationId xmlns:p14="http://schemas.microsoft.com/office/powerpoint/2010/main" val="18542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3" name="Content Placeholder 2"/>
          <p:cNvSpPr>
            <a:spLocks noGrp="1"/>
          </p:cNvSpPr>
          <p:nvPr>
            <p:ph idx="1"/>
          </p:nvPr>
        </p:nvSpPr>
        <p:spPr/>
        <p:txBody>
          <a:bodyPr>
            <a:normAutofit fontScale="92500"/>
          </a:bodyPr>
          <a:lstStyle/>
          <a:p>
            <a:r>
              <a:rPr lang="en-US" dirty="0"/>
              <a:t>A simply supported beam has a span of 2.4m and carries a central concentrated load of 10 </a:t>
            </a:r>
            <a:r>
              <a:rPr lang="en-US" dirty="0" err="1"/>
              <a:t>kN.</a:t>
            </a:r>
            <a:r>
              <a:rPr lang="en-US" dirty="0"/>
              <a:t> The flanges of the beam each have a cross-sectional area of 300mm</a:t>
            </a:r>
            <a:r>
              <a:rPr lang="en-US" baseline="30000" dirty="0"/>
              <a:t>2</a:t>
            </a:r>
            <a:r>
              <a:rPr lang="en-US" dirty="0"/>
              <a:t>, while that of the vertical web stiffeners is 280mm</a:t>
            </a:r>
            <a:r>
              <a:rPr lang="en-US" baseline="30000" dirty="0"/>
              <a:t>2</a:t>
            </a:r>
            <a:r>
              <a:rPr lang="en-US" dirty="0"/>
              <a:t>. If the depth of the beam, measured between the centroids of area of the flanges, is 350mm and the stiffeners are symmetrically arranged about the web and spaced at 300mm intervals, determine the maximum axial load in a flange and the compressive load in a stiffener. It may be assumed that the beam web, of thickness 1.5mm, is capable of resisting diagonal tension only.</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88409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10" name="Picture 9"/>
          <p:cNvPicPr>
            <a:picLocks noChangeAspect="1"/>
          </p:cNvPicPr>
          <p:nvPr/>
        </p:nvPicPr>
        <p:blipFill>
          <a:blip r:embed="rId2" cstate="print"/>
          <a:stretch>
            <a:fillRect/>
          </a:stretch>
        </p:blipFill>
        <p:spPr>
          <a:xfrm>
            <a:off x="358646" y="859704"/>
            <a:ext cx="1703745" cy="1272913"/>
          </a:xfrm>
          <a:prstGeom prst="rect">
            <a:avLst/>
          </a:prstGeom>
          <a:ln>
            <a:solidFill>
              <a:schemeClr val="tx1"/>
            </a:solidFill>
          </a:ln>
        </p:spPr>
      </p:pic>
      <p:pic>
        <p:nvPicPr>
          <p:cNvPr id="11" name="Picture 10"/>
          <p:cNvPicPr>
            <a:picLocks noChangeAspect="1"/>
          </p:cNvPicPr>
          <p:nvPr/>
        </p:nvPicPr>
        <p:blipFill>
          <a:blip r:embed="rId3" cstate="print"/>
          <a:stretch>
            <a:fillRect/>
          </a:stretch>
        </p:blipFill>
        <p:spPr>
          <a:xfrm>
            <a:off x="2090666" y="693957"/>
            <a:ext cx="2167309" cy="1646018"/>
          </a:xfrm>
          <a:prstGeom prst="rect">
            <a:avLst/>
          </a:prstGeom>
        </p:spPr>
      </p:pic>
      <p:pic>
        <p:nvPicPr>
          <p:cNvPr id="12" name="Picture 11"/>
          <p:cNvPicPr>
            <a:picLocks noChangeAspect="1"/>
          </p:cNvPicPr>
          <p:nvPr/>
        </p:nvPicPr>
        <p:blipFill>
          <a:blip r:embed="rId4" cstate="print"/>
          <a:stretch>
            <a:fillRect/>
          </a:stretch>
        </p:blipFill>
        <p:spPr>
          <a:xfrm>
            <a:off x="1950426" y="2355667"/>
            <a:ext cx="2307549" cy="746308"/>
          </a:xfrm>
          <a:prstGeom prst="rect">
            <a:avLst/>
          </a:prstGeom>
        </p:spPr>
      </p:pic>
      <p:sp>
        <p:nvSpPr>
          <p:cNvPr id="13" name="Text Box 11"/>
          <p:cNvSpPr txBox="1">
            <a:spLocks noChangeArrowheads="1"/>
          </p:cNvSpPr>
          <p:nvPr/>
        </p:nvSpPr>
        <p:spPr bwMode="auto">
          <a:xfrm>
            <a:off x="247650" y="2301756"/>
            <a:ext cx="1702776" cy="800219"/>
          </a:xfrm>
          <a:prstGeom prst="rect">
            <a:avLst/>
          </a:prstGeom>
          <a:noFill/>
          <a:ln w="9525" algn="ctr">
            <a:noFill/>
            <a:miter lim="800000"/>
            <a:headEnd/>
            <a:tailEnd/>
          </a:ln>
        </p:spPr>
        <p:txBody>
          <a:bodyPr wrap="square" tIns="0" bIns="0">
            <a:spAutoFit/>
          </a:bodyPr>
          <a:lstStyle/>
          <a:p>
            <a:pPr eaLnBrk="1" hangingPunct="1">
              <a:spcBef>
                <a:spcPct val="20000"/>
              </a:spcBef>
              <a:spcAft>
                <a:spcPct val="5000"/>
              </a:spcAft>
              <a:buClr>
                <a:schemeClr val="tx2"/>
              </a:buClr>
              <a:buSzPct val="80000"/>
              <a:buFont typeface="Wingdings" pitchFamily="2" charset="2"/>
              <a:buChar char="n"/>
            </a:pPr>
            <a:r>
              <a:rPr lang="en-GB" sz="800" dirty="0">
                <a:latin typeface="Arial" panose="020B0604020202020204" pitchFamily="34" charset="0"/>
                <a:cs typeface="Arial" panose="020B0604020202020204" pitchFamily="34" charset="0"/>
              </a:rPr>
              <a:t> Span-wise members that carry shear loads.</a:t>
            </a:r>
          </a:p>
          <a:p>
            <a:pPr eaLnBrk="1" hangingPunct="1">
              <a:spcBef>
                <a:spcPct val="20000"/>
              </a:spcBef>
              <a:spcAft>
                <a:spcPct val="5000"/>
              </a:spcAft>
              <a:buClr>
                <a:schemeClr val="tx2"/>
              </a:buClr>
              <a:buSzPct val="80000"/>
              <a:buFont typeface="Wingdings" pitchFamily="2" charset="2"/>
              <a:buChar char="n"/>
            </a:pPr>
            <a:r>
              <a:rPr lang="en-GB" sz="800" dirty="0">
                <a:latin typeface="Arial" panose="020B0604020202020204" pitchFamily="34" charset="0"/>
                <a:cs typeface="Arial" panose="020B0604020202020204" pitchFamily="34" charset="0"/>
              </a:rPr>
              <a:t> Fuel Tank Boundary.</a:t>
            </a:r>
          </a:p>
          <a:p>
            <a:pPr eaLnBrk="1" hangingPunct="1">
              <a:spcBef>
                <a:spcPct val="20000"/>
              </a:spcBef>
              <a:spcAft>
                <a:spcPct val="5000"/>
              </a:spcAft>
              <a:buClr>
                <a:schemeClr val="tx2"/>
              </a:buClr>
              <a:buSzPct val="80000"/>
              <a:buFont typeface="Wingdings" pitchFamily="2" charset="2"/>
              <a:buChar char="n"/>
            </a:pPr>
            <a:r>
              <a:rPr lang="en-GB" sz="800" dirty="0">
                <a:latin typeface="Arial" panose="020B0604020202020204" pitchFamily="34" charset="0"/>
                <a:cs typeface="Arial" panose="020B0604020202020204" pitchFamily="34" charset="0"/>
              </a:rPr>
              <a:t> Provide mounting for WLG Fittings and Leading and Trailing edge fittings.</a:t>
            </a:r>
          </a:p>
        </p:txBody>
      </p:sp>
      <p:sp>
        <p:nvSpPr>
          <p:cNvPr id="3" name="Explosion 2 2"/>
          <p:cNvSpPr/>
          <p:nvPr/>
        </p:nvSpPr>
        <p:spPr>
          <a:xfrm>
            <a:off x="1238250" y="1"/>
            <a:ext cx="2971800" cy="859704"/>
          </a:xfrm>
          <a:prstGeom prst="irregularSeal2">
            <a:avLst/>
          </a:prstGeom>
        </p:spPr>
        <p:style>
          <a:lnRef idx="1">
            <a:schemeClr val="accent1"/>
          </a:lnRef>
          <a:fillRef idx="2">
            <a:schemeClr val="accent1"/>
          </a:fillRef>
          <a:effectRef idx="1">
            <a:schemeClr val="accent1"/>
          </a:effectRef>
          <a:fontRef idx="minor">
            <a:schemeClr val="dk1"/>
          </a:fontRef>
        </p:style>
        <p:txBody>
          <a:bodyPr lIns="0" tIns="144000" rIns="0" bIns="72000" rtlCol="0" anchor="ctr"/>
          <a:lstStyle/>
          <a:p>
            <a:r>
              <a:rPr lang="en-GB" sz="800" dirty="0">
                <a:latin typeface="Arial" panose="020B0604020202020204" pitchFamily="34" charset="0"/>
                <a:cs typeface="Arial" panose="020B0604020202020204" pitchFamily="34" charset="0"/>
              </a:rPr>
              <a:t>comprise an upper and a lower flange connected by thin, stiffened webs.</a:t>
            </a:r>
          </a:p>
        </p:txBody>
      </p:sp>
    </p:spTree>
    <p:extLst>
      <p:ext uri="{BB962C8B-B14F-4D97-AF65-F5344CB8AC3E}">
        <p14:creationId xmlns:p14="http://schemas.microsoft.com/office/powerpoint/2010/main" val="32544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Spars loading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9" name="Picture 8"/>
          <p:cNvPicPr>
            <a:picLocks noChangeAspect="1"/>
          </p:cNvPicPr>
          <p:nvPr/>
        </p:nvPicPr>
        <p:blipFill>
          <a:blip r:embed="rId2" cstate="print"/>
          <a:stretch>
            <a:fillRect/>
          </a:stretch>
        </p:blipFill>
        <p:spPr>
          <a:xfrm>
            <a:off x="366186" y="892175"/>
            <a:ext cx="3874636" cy="2182712"/>
          </a:xfrm>
          <a:prstGeom prst="rect">
            <a:avLst/>
          </a:prstGeom>
        </p:spPr>
      </p:pic>
      <p:cxnSp>
        <p:nvCxnSpPr>
          <p:cNvPr id="11" name="Straight Arrow Connector 10"/>
          <p:cNvCxnSpPr/>
          <p:nvPr/>
        </p:nvCxnSpPr>
        <p:spPr>
          <a:xfrm flipV="1">
            <a:off x="518586" y="1892099"/>
            <a:ext cx="457200" cy="152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89438" y="2873817"/>
            <a:ext cx="499536" cy="2192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2450" y="1712310"/>
            <a:ext cx="533400" cy="323165"/>
          </a:xfrm>
          <a:prstGeom prst="rect">
            <a:avLst/>
          </a:prstGeom>
          <a:noFill/>
        </p:spPr>
        <p:txBody>
          <a:bodyPr wrap="square" rtlCol="0">
            <a:spAutoFit/>
          </a:bodyPr>
          <a:lstStyle/>
          <a:p>
            <a:r>
              <a:rPr lang="en-GB" sz="1500" b="1" dirty="0">
                <a:solidFill>
                  <a:srgbClr val="FF0000"/>
                </a:solidFill>
              </a:rPr>
              <a:t>F</a:t>
            </a:r>
          </a:p>
        </p:txBody>
      </p:sp>
      <p:sp>
        <p:nvSpPr>
          <p:cNvPr id="15" name="TextBox 14"/>
          <p:cNvSpPr txBox="1"/>
          <p:nvPr/>
        </p:nvSpPr>
        <p:spPr>
          <a:xfrm>
            <a:off x="578826" y="2721258"/>
            <a:ext cx="533400" cy="323165"/>
          </a:xfrm>
          <a:prstGeom prst="rect">
            <a:avLst/>
          </a:prstGeom>
          <a:noFill/>
        </p:spPr>
        <p:txBody>
          <a:bodyPr wrap="square" rtlCol="0">
            <a:spAutoFit/>
          </a:bodyPr>
          <a:lstStyle/>
          <a:p>
            <a:r>
              <a:rPr lang="en-GB" sz="1500" b="1" dirty="0">
                <a:solidFill>
                  <a:srgbClr val="FF0000"/>
                </a:solidFill>
              </a:rPr>
              <a:t>F</a:t>
            </a:r>
          </a:p>
        </p:txBody>
      </p:sp>
      <p:cxnSp>
        <p:nvCxnSpPr>
          <p:cNvPr id="17" name="Straight Arrow Connector 16"/>
          <p:cNvCxnSpPr/>
          <p:nvPr/>
        </p:nvCxnSpPr>
        <p:spPr>
          <a:xfrm>
            <a:off x="1147394" y="1892099"/>
            <a:ext cx="0" cy="98171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94642" y="2187575"/>
            <a:ext cx="533400" cy="323165"/>
          </a:xfrm>
          <a:prstGeom prst="rect">
            <a:avLst/>
          </a:prstGeom>
          <a:noFill/>
        </p:spPr>
        <p:txBody>
          <a:bodyPr wrap="square" rtlCol="0">
            <a:spAutoFit/>
          </a:bodyPr>
          <a:lstStyle/>
          <a:p>
            <a:r>
              <a:rPr lang="en-GB" sz="1500" i="1" dirty="0">
                <a:solidFill>
                  <a:srgbClr val="7030A0"/>
                </a:solidFill>
              </a:rPr>
              <a:t>d</a:t>
            </a:r>
          </a:p>
        </p:txBody>
      </p:sp>
      <p:sp>
        <p:nvSpPr>
          <p:cNvPr id="19" name="Freeform 18"/>
          <p:cNvSpPr/>
          <p:nvPr/>
        </p:nvSpPr>
        <p:spPr>
          <a:xfrm flipH="1">
            <a:off x="751743" y="2187575"/>
            <a:ext cx="177124" cy="384221"/>
          </a:xfrm>
          <a:custGeom>
            <a:avLst/>
            <a:gdLst>
              <a:gd name="connsiteX0" fmla="*/ 21980 w 191778"/>
              <a:gd name="connsiteY0" fmla="*/ 325315 h 325315"/>
              <a:gd name="connsiteX1" fmla="*/ 175846 w 191778"/>
              <a:gd name="connsiteY1" fmla="*/ 237392 h 325315"/>
              <a:gd name="connsiteX2" fmla="*/ 167053 w 191778"/>
              <a:gd name="connsiteY2" fmla="*/ 57150 h 325315"/>
              <a:gd name="connsiteX3" fmla="*/ 0 w 191778"/>
              <a:gd name="connsiteY3" fmla="*/ 0 h 325315"/>
            </a:gdLst>
            <a:ahLst/>
            <a:cxnLst>
              <a:cxn ang="0">
                <a:pos x="connsiteX0" y="connsiteY0"/>
              </a:cxn>
              <a:cxn ang="0">
                <a:pos x="connsiteX1" y="connsiteY1"/>
              </a:cxn>
              <a:cxn ang="0">
                <a:pos x="connsiteX2" y="connsiteY2"/>
              </a:cxn>
              <a:cxn ang="0">
                <a:pos x="connsiteX3" y="connsiteY3"/>
              </a:cxn>
            </a:cxnLst>
            <a:rect l="l" t="t" r="r" b="b"/>
            <a:pathLst>
              <a:path w="191778" h="325315">
                <a:moveTo>
                  <a:pt x="21980" y="325315"/>
                </a:moveTo>
                <a:cubicBezTo>
                  <a:pt x="86823" y="303700"/>
                  <a:pt x="151667" y="282086"/>
                  <a:pt x="175846" y="237392"/>
                </a:cubicBezTo>
                <a:cubicBezTo>
                  <a:pt x="200025" y="192698"/>
                  <a:pt x="196361" y="96715"/>
                  <a:pt x="167053" y="57150"/>
                </a:cubicBezTo>
                <a:cubicBezTo>
                  <a:pt x="137745" y="17585"/>
                  <a:pt x="68872" y="8792"/>
                  <a:pt x="0"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04850" y="2196367"/>
            <a:ext cx="226948" cy="323165"/>
          </a:xfrm>
          <a:prstGeom prst="rect">
            <a:avLst/>
          </a:prstGeom>
          <a:noFill/>
        </p:spPr>
        <p:txBody>
          <a:bodyPr wrap="square" rtlCol="0">
            <a:spAutoFit/>
          </a:bodyPr>
          <a:lstStyle/>
          <a:p>
            <a:r>
              <a:rPr lang="en-GB" sz="1500" b="1" i="1" dirty="0">
                <a:solidFill>
                  <a:srgbClr val="FF0000"/>
                </a:solidFill>
                <a:latin typeface="Times New Roman" panose="02020603050405020304" pitchFamily="18" charset="0"/>
                <a:cs typeface="Times New Roman" panose="02020603050405020304" pitchFamily="18" charset="0"/>
              </a:rPr>
              <a:t>M</a:t>
            </a:r>
          </a:p>
        </p:txBody>
      </p:sp>
      <p:sp>
        <p:nvSpPr>
          <p:cNvPr id="21" name="Rectangular Callout 20"/>
          <p:cNvSpPr/>
          <p:nvPr/>
        </p:nvSpPr>
        <p:spPr>
          <a:xfrm>
            <a:off x="2838450" y="1712309"/>
            <a:ext cx="1371600" cy="323165"/>
          </a:xfrm>
          <a:prstGeom prst="wedgeRectCallout">
            <a:avLst>
              <a:gd name="adj1" fmla="val -161258"/>
              <a:gd name="adj2" fmla="val 147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2060"/>
                </a:solidFill>
                <a:latin typeface="Arial" panose="020B0604020202020204" pitchFamily="34" charset="0"/>
                <a:cs typeface="Arial" panose="020B0604020202020204" pitchFamily="34" charset="0"/>
              </a:rPr>
              <a:t>The distance between the centroid of spar caps</a:t>
            </a:r>
          </a:p>
        </p:txBody>
      </p:sp>
    </p:spTree>
    <p:extLst>
      <p:ext uri="{BB962C8B-B14F-4D97-AF65-F5344CB8AC3E}">
        <p14:creationId xmlns:p14="http://schemas.microsoft.com/office/powerpoint/2010/main" val="24912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 loading </a:t>
            </a:r>
          </a:p>
        </p:txBody>
      </p:sp>
      <p:sp>
        <p:nvSpPr>
          <p:cNvPr id="3" name="Content Placeholder 2"/>
          <p:cNvSpPr>
            <a:spLocks noGrp="1"/>
          </p:cNvSpPr>
          <p:nvPr>
            <p:ph idx="1"/>
          </p:nvPr>
        </p:nvSpPr>
        <p:spPr>
          <a:xfrm>
            <a:off x="323850" y="894643"/>
            <a:ext cx="1863968" cy="1369132"/>
          </a:xfrm>
        </p:spPr>
        <p:txBody>
          <a:bodyPr>
            <a:normAutofit/>
          </a:bodyPr>
          <a:lstStyle/>
          <a:p>
            <a:pPr>
              <a:buFont typeface="Arial" panose="020B0604020202020204" pitchFamily="34" charset="0"/>
              <a:buChar char="•"/>
            </a:pPr>
            <a:r>
              <a:rPr lang="en-GB" dirty="0"/>
              <a:t>Spar caps (boom) is assumed to carry axial load only</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p:cNvPicPr>
            <a:picLocks noChangeAspect="1"/>
          </p:cNvPicPr>
          <p:nvPr/>
        </p:nvPicPr>
        <p:blipFill rotWithShape="1">
          <a:blip r:embed="rId2" cstate="print"/>
          <a:srcRect l="7270" r="4734"/>
          <a:stretch/>
        </p:blipFill>
        <p:spPr>
          <a:xfrm>
            <a:off x="2187818" y="894642"/>
            <a:ext cx="2057400" cy="1369133"/>
          </a:xfrm>
          <a:prstGeom prst="rect">
            <a:avLst/>
          </a:prstGeom>
          <a:ln>
            <a:solidFill>
              <a:schemeClr val="tx1"/>
            </a:solidFill>
          </a:ln>
        </p:spPr>
      </p:pic>
      <p:sp>
        <p:nvSpPr>
          <p:cNvPr id="6" name="Rectangular Callout 5"/>
          <p:cNvSpPr/>
          <p:nvPr/>
        </p:nvSpPr>
        <p:spPr>
          <a:xfrm>
            <a:off x="3067050" y="968375"/>
            <a:ext cx="457200" cy="304800"/>
          </a:xfrm>
          <a:prstGeom prst="wedgeRectCallout">
            <a:avLst>
              <a:gd name="adj1" fmla="val -255747"/>
              <a:gd name="adj2" fmla="val 3875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3178418" y="1151071"/>
            <a:ext cx="228601" cy="884103"/>
          </a:xfrm>
          <a:prstGeom prst="wedgeRectCallout">
            <a:avLst>
              <a:gd name="adj1" fmla="val -562178"/>
              <a:gd name="adj2" fmla="val 3967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699238" y="1501775"/>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a:solidFill>
                  <a:schemeClr val="tx1"/>
                </a:solidFill>
                <a:latin typeface="Times New Roman" panose="02020603050405020304" pitchFamily="18" charset="0"/>
                <a:cs typeface="Times New Roman" panose="02020603050405020304" pitchFamily="18" charset="0"/>
              </a:rPr>
              <a:t>d</a:t>
            </a:r>
          </a:p>
        </p:txBody>
      </p:sp>
      <p:sp>
        <p:nvSpPr>
          <p:cNvPr id="8" name="Rectangle 7"/>
          <p:cNvSpPr/>
          <p:nvPr/>
        </p:nvSpPr>
        <p:spPr>
          <a:xfrm>
            <a:off x="3543567" y="1044575"/>
            <a:ext cx="228600" cy="1143000"/>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314192" y="1654175"/>
            <a:ext cx="1863968" cy="1369132"/>
          </a:xfrm>
          <a:prstGeom prst="rect">
            <a:avLst/>
          </a:prstGeom>
        </p:spPr>
        <p:txBody>
          <a:bodyPr vert="horz" lIns="91440" tIns="45720" rIns="91440" bIns="45720" rtlCol="0" anchor="t">
            <a:normAutofit lnSpcReduction="1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en-GB" dirty="0"/>
              <a:t>Spar web is assumed to carry constant shear stresses (average shear) only</a:t>
            </a:r>
          </a:p>
          <a:p>
            <a:pPr>
              <a:buFont typeface="Arial" panose="020B0604020202020204" pitchFamily="34" charset="0"/>
              <a:buChar char="•"/>
            </a:pPr>
            <a:r>
              <a:rPr lang="en-GB" dirty="0"/>
              <a:t>Please note that direct stresses exist on spar web</a:t>
            </a:r>
          </a:p>
        </p:txBody>
      </p:sp>
    </p:spTree>
    <p:extLst>
      <p:ext uri="{BB962C8B-B14F-4D97-AF65-F5344CB8AC3E}">
        <p14:creationId xmlns:p14="http://schemas.microsoft.com/office/powerpoint/2010/main" val="20551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A320 Neo Wing</a:t>
            </a:r>
          </a:p>
        </p:txBody>
      </p:sp>
      <p:pic>
        <p:nvPicPr>
          <p:cNvPr id="5" name="Content Placeholder 4"/>
          <p:cNvPicPr>
            <a:picLocks noGrp="1" noChangeAspect="1"/>
          </p:cNvPicPr>
          <p:nvPr>
            <p:ph idx="1"/>
          </p:nvPr>
        </p:nvPicPr>
        <p:blipFill>
          <a:blip r:embed="rId2"/>
          <a:stretch>
            <a:fillRect/>
          </a:stretch>
        </p:blipFill>
        <p:spPr>
          <a:xfrm>
            <a:off x="580126" y="1118742"/>
            <a:ext cx="3667490" cy="202723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363552" y="835292"/>
            <a:ext cx="2208282" cy="1220647"/>
          </a:xfrm>
          <a:prstGeom prst="rect">
            <a:avLst/>
          </a:prstGeom>
          <a:ln>
            <a:solidFill>
              <a:schemeClr val="tx1"/>
            </a:solidFill>
          </a:ln>
        </p:spPr>
      </p:pic>
      <p:sp>
        <p:nvSpPr>
          <p:cNvPr id="7" name="Rectangular Callout 6"/>
          <p:cNvSpPr/>
          <p:nvPr/>
        </p:nvSpPr>
        <p:spPr>
          <a:xfrm>
            <a:off x="323850" y="2263775"/>
            <a:ext cx="1600200" cy="381000"/>
          </a:xfrm>
          <a:prstGeom prst="wedgeRectCallout">
            <a:avLst>
              <a:gd name="adj1" fmla="val 29737"/>
              <a:gd name="adj2" fmla="val -299190"/>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800" dirty="0">
                <a:solidFill>
                  <a:schemeClr val="tx1"/>
                </a:solidFill>
                <a:latin typeface="Arial" panose="020B0604020202020204" pitchFamily="34" charset="0"/>
                <a:cs typeface="Arial" panose="020B0604020202020204" pitchFamily="34" charset="0"/>
              </a:rPr>
              <a:t>Spar cap modelled as Bar elements with spar web (composite) thickness of 9 mm</a:t>
            </a:r>
          </a:p>
        </p:txBody>
      </p:sp>
      <p:sp>
        <p:nvSpPr>
          <p:cNvPr id="8" name="Rectangular Callout 7"/>
          <p:cNvSpPr/>
          <p:nvPr/>
        </p:nvSpPr>
        <p:spPr>
          <a:xfrm>
            <a:off x="3219450" y="1654175"/>
            <a:ext cx="685800" cy="478186"/>
          </a:xfrm>
          <a:prstGeom prst="wedgeRectCallout">
            <a:avLst>
              <a:gd name="adj1" fmla="val -143977"/>
              <a:gd name="adj2" fmla="val -123647"/>
            </a:avLst>
          </a:prstGeom>
          <a:solidFill>
            <a:srgbClr val="FFFF00">
              <a:alpha val="30000"/>
            </a:srgb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4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 buckling </a:t>
            </a:r>
          </a:p>
        </p:txBody>
      </p:sp>
      <p:sp>
        <p:nvSpPr>
          <p:cNvPr id="3" name="Content Placeholder 2"/>
          <p:cNvSpPr>
            <a:spLocks noGrp="1"/>
          </p:cNvSpPr>
          <p:nvPr>
            <p:ph idx="1"/>
          </p:nvPr>
        </p:nvSpPr>
        <p:spPr>
          <a:xfrm>
            <a:off x="323850" y="968375"/>
            <a:ext cx="3048000" cy="2026669"/>
          </a:xfrm>
        </p:spPr>
        <p:txBody>
          <a:bodyPr>
            <a:normAutofit fontScale="92500"/>
          </a:bodyPr>
          <a:lstStyle/>
          <a:p>
            <a:r>
              <a:rPr lang="en-GB" dirty="0"/>
              <a:t>Spar web is so thin that it is susceptible to buckling under shear loading</a:t>
            </a:r>
            <a:endParaRPr lang="en-US" dirty="0"/>
          </a:p>
          <a:p>
            <a:r>
              <a:rPr lang="en-US" dirty="0"/>
              <a:t>The web of the beam buckles under the action of internal diagonal compressive stresses produced by shear</a:t>
            </a:r>
          </a:p>
          <a:p>
            <a:r>
              <a:rPr lang="en-US" dirty="0"/>
              <a:t>This leads to a wrinkled web capable of supporting diagonal tension only in a direction perpendicular to that of the buckle</a:t>
            </a:r>
          </a:p>
          <a:p>
            <a:r>
              <a:rPr lang="en-US" dirty="0"/>
              <a:t>The beam is then said to be a </a:t>
            </a:r>
            <a:r>
              <a:rPr lang="en-US" i="1" dirty="0">
                <a:latin typeface="Times New Roman" panose="02020603050405020304" pitchFamily="18" charset="0"/>
                <a:cs typeface="Times New Roman" panose="02020603050405020304" pitchFamily="18" charset="0"/>
              </a:rPr>
              <a:t>complete tension field beam</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p:cNvPicPr>
            <a:picLocks noChangeAspect="1"/>
          </p:cNvPicPr>
          <p:nvPr/>
        </p:nvPicPr>
        <p:blipFill>
          <a:blip r:embed="rId2" cstate="print"/>
          <a:stretch>
            <a:fillRect/>
          </a:stretch>
        </p:blipFill>
        <p:spPr>
          <a:xfrm>
            <a:off x="3163071" y="892175"/>
            <a:ext cx="1143440" cy="609600"/>
          </a:xfrm>
          <a:prstGeom prst="rect">
            <a:avLst/>
          </a:prstGeom>
          <a:ln>
            <a:solidFill>
              <a:schemeClr val="tx1"/>
            </a:solidFill>
          </a:ln>
        </p:spPr>
      </p:pic>
      <p:pic>
        <p:nvPicPr>
          <p:cNvPr id="6" name="Picture 5"/>
          <p:cNvPicPr>
            <a:picLocks noChangeAspect="1"/>
          </p:cNvPicPr>
          <p:nvPr/>
        </p:nvPicPr>
        <p:blipFill rotWithShape="1">
          <a:blip r:embed="rId3" cstate="print"/>
          <a:srcRect l="2070" t="6218" r="64779"/>
          <a:stretch/>
        </p:blipFill>
        <p:spPr>
          <a:xfrm>
            <a:off x="3363058" y="1800323"/>
            <a:ext cx="762000" cy="1149252"/>
          </a:xfrm>
          <a:prstGeom prst="rect">
            <a:avLst/>
          </a:prstGeom>
          <a:ln>
            <a:solidFill>
              <a:schemeClr val="tx1"/>
            </a:solidFill>
          </a:ln>
        </p:spPr>
      </p:pic>
      <p:sp>
        <p:nvSpPr>
          <p:cNvPr id="7" name="Rectangular Callout 6"/>
          <p:cNvSpPr/>
          <p:nvPr/>
        </p:nvSpPr>
        <p:spPr>
          <a:xfrm>
            <a:off x="3210658" y="940545"/>
            <a:ext cx="381000" cy="485030"/>
          </a:xfrm>
          <a:prstGeom prst="wedgeRectCallout">
            <a:avLst>
              <a:gd name="adj1" fmla="val 91090"/>
              <a:gd name="adj2" fmla="val 139472"/>
            </a:avLst>
          </a:prstGeom>
          <a:solidFill>
            <a:srgbClr val="FFFF00">
              <a:alpha val="16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916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srcRect l="2070" t="6218" r="64779"/>
          <a:stretch/>
        </p:blipFill>
        <p:spPr>
          <a:xfrm>
            <a:off x="3067050" y="1273175"/>
            <a:ext cx="1058008" cy="1595693"/>
          </a:xfrm>
          <a:prstGeom prst="rect">
            <a:avLst/>
          </a:prstGeom>
          <a:ln>
            <a:solidFill>
              <a:schemeClr val="tx1"/>
            </a:solidFill>
          </a:ln>
        </p:spPr>
      </p:pic>
      <p:sp>
        <p:nvSpPr>
          <p:cNvPr id="35" name="Rectangular Callout 34"/>
          <p:cNvSpPr/>
          <p:nvPr/>
        </p:nvSpPr>
        <p:spPr>
          <a:xfrm>
            <a:off x="1847850" y="1915012"/>
            <a:ext cx="403342" cy="252779"/>
          </a:xfrm>
          <a:prstGeom prst="wedgeRectCallout">
            <a:avLst>
              <a:gd name="adj1" fmla="val 387527"/>
              <a:gd name="adj2" fmla="val 1629"/>
            </a:avLst>
          </a:prstGeom>
          <a:solidFill>
            <a:srgbClr val="7030A0">
              <a:alpha val="24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ular Callout 21"/>
          <p:cNvSpPr/>
          <p:nvPr/>
        </p:nvSpPr>
        <p:spPr>
          <a:xfrm>
            <a:off x="323850" y="2187575"/>
            <a:ext cx="423784" cy="252779"/>
          </a:xfrm>
          <a:prstGeom prst="wedgeRectCallout">
            <a:avLst>
              <a:gd name="adj1" fmla="val 806585"/>
              <a:gd name="adj2" fmla="val -77645"/>
            </a:avLst>
          </a:prstGeom>
          <a:solidFill>
            <a:srgbClr val="00B050">
              <a:alpha val="24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Reminder </a:t>
            </a:r>
          </a:p>
        </p:txBody>
      </p:sp>
      <p:sp>
        <p:nvSpPr>
          <p:cNvPr id="3" name="Content Placeholder 2"/>
          <p:cNvSpPr>
            <a:spLocks noGrp="1"/>
          </p:cNvSpPr>
          <p:nvPr>
            <p:ph idx="1"/>
          </p:nvPr>
        </p:nvSpPr>
        <p:spPr>
          <a:ln>
            <a:noFill/>
          </a:ln>
        </p:spPr>
        <p:txBody>
          <a:bodyPr/>
          <a:lstStyle/>
          <a:p>
            <a:r>
              <a:rPr lang="en-GB" dirty="0"/>
              <a:t>How does compression come about?</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cxnSp>
        <p:nvCxnSpPr>
          <p:cNvPr id="7" name="Straight Arrow Connector 6"/>
          <p:cNvCxnSpPr/>
          <p:nvPr/>
        </p:nvCxnSpPr>
        <p:spPr>
          <a:xfrm>
            <a:off x="1139092" y="1273175"/>
            <a:ext cx="0" cy="1828800"/>
          </a:xfrm>
          <a:prstGeom prst="straightConnector1">
            <a:avLst/>
          </a:prstGeom>
          <a:ln>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3850" y="2187575"/>
            <a:ext cx="1981200" cy="0"/>
          </a:xfrm>
          <a:prstGeom prst="straightConnector1">
            <a:avLst/>
          </a:prstGeom>
          <a:ln>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81050" y="1654175"/>
            <a:ext cx="1066800" cy="1066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p:cNvGraphicFramePr>
            <a:graphicFrameLocks noChangeAspect="1"/>
          </p:cNvGraphicFramePr>
          <p:nvPr>
            <p:extLst>
              <p:ext uri="{D42A27DB-BD31-4B8C-83A1-F6EECF244321}">
                <p14:modId xmlns:p14="http://schemas.microsoft.com/office/powerpoint/2010/main" val="729851031"/>
              </p:ext>
            </p:extLst>
          </p:nvPr>
        </p:nvGraphicFramePr>
        <p:xfrm>
          <a:off x="1187450" y="1261696"/>
          <a:ext cx="127000" cy="139700"/>
        </p:xfrm>
        <a:graphic>
          <a:graphicData uri="http://schemas.openxmlformats.org/presentationml/2006/ole">
            <mc:AlternateContent xmlns:mc="http://schemas.openxmlformats.org/markup-compatibility/2006">
              <mc:Choice xmlns:v="urn:schemas-microsoft-com:vml" Requires="v">
                <p:oleObj name="Equation" r:id="rId3" imgW="126835" imgH="139518" progId="Equation.3">
                  <p:embed/>
                </p:oleObj>
              </mc:Choice>
              <mc:Fallback>
                <p:oleObj name="Equation" r:id="rId3" imgW="126835" imgH="139518" progId="Equation.3">
                  <p:embed/>
                  <p:pic>
                    <p:nvPicPr>
                      <p:cNvPr id="0" name="Picture 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261696"/>
                        <a:ext cx="127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2165350" y="2244725"/>
          <a:ext cx="152400" cy="139700"/>
        </p:xfrm>
        <a:graphic>
          <a:graphicData uri="http://schemas.openxmlformats.org/presentationml/2006/ole">
            <mc:AlternateContent xmlns:mc="http://schemas.openxmlformats.org/markup-compatibility/2006">
              <mc:Choice xmlns:v="urn:schemas-microsoft-com:vml" Requires="v">
                <p:oleObj name="Equation" r:id="rId5" imgW="152334" imgH="139639" progId="Equation.3">
                  <p:embed/>
                </p:oleObj>
              </mc:Choice>
              <mc:Fallback>
                <p:oleObj name="Equation" r:id="rId5" imgW="152334" imgH="139639" progId="Equation.3">
                  <p:embed/>
                  <p:pic>
                    <p:nvPicPr>
                      <p:cNvPr id="0" name="Picture 2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350" y="2244725"/>
                        <a:ext cx="1524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1808090" y="2154118"/>
            <a:ext cx="72000" cy="72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39822" y="2154118"/>
            <a:ext cx="72000"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7"/>
          <p:cNvGraphicFramePr>
            <a:graphicFrameLocks noChangeAspect="1"/>
          </p:cNvGraphicFramePr>
          <p:nvPr/>
        </p:nvGraphicFramePr>
        <p:xfrm>
          <a:off x="1848826" y="1964471"/>
          <a:ext cx="406400" cy="228600"/>
        </p:xfrm>
        <a:graphic>
          <a:graphicData uri="http://schemas.openxmlformats.org/presentationml/2006/ole">
            <mc:AlternateContent xmlns:mc="http://schemas.openxmlformats.org/markup-compatibility/2006">
              <mc:Choice xmlns:v="urn:schemas-microsoft-com:vml" Requires="v">
                <p:oleObj name="Equation" r:id="rId7" imgW="406224" imgH="228501" progId="Equation.3">
                  <p:embed/>
                </p:oleObj>
              </mc:Choice>
              <mc:Fallback>
                <p:oleObj name="Equation" r:id="rId7" imgW="406224" imgH="228501" progId="Equation.3">
                  <p:embed/>
                  <p:pic>
                    <p:nvPicPr>
                      <p:cNvPr id="0" name="Picture 2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8826" y="1964471"/>
                        <a:ext cx="406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Oval 23"/>
          <p:cNvSpPr/>
          <p:nvPr/>
        </p:nvSpPr>
        <p:spPr>
          <a:xfrm>
            <a:off x="1547250" y="1682753"/>
            <a:ext cx="72000" cy="72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1028704" y="2611434"/>
            <a:ext cx="72000" cy="72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a:stCxn id="24" idx="3"/>
            <a:endCxn id="25" idx="7"/>
          </p:cNvCxnSpPr>
          <p:nvPr/>
        </p:nvCxnSpPr>
        <p:spPr>
          <a:xfrm flipH="1">
            <a:off x="1090160" y="1744209"/>
            <a:ext cx="467634" cy="877769"/>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6" name="Rectangular Callout 25"/>
          <p:cNvSpPr/>
          <p:nvPr/>
        </p:nvSpPr>
        <p:spPr>
          <a:xfrm>
            <a:off x="1459202" y="1331546"/>
            <a:ext cx="456302" cy="252779"/>
          </a:xfrm>
          <a:prstGeom prst="wedgeRectCallout">
            <a:avLst>
              <a:gd name="adj1" fmla="val 373375"/>
              <a:gd name="adj2" fmla="val 151338"/>
            </a:avLst>
          </a:prstGeom>
          <a:solidFill>
            <a:srgbClr val="00B0F0">
              <a:alpha val="24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Object 35"/>
          <p:cNvGraphicFramePr>
            <a:graphicFrameLocks noChangeAspect="1"/>
          </p:cNvGraphicFramePr>
          <p:nvPr>
            <p:extLst>
              <p:ext uri="{D42A27DB-BD31-4B8C-83A1-F6EECF244321}">
                <p14:modId xmlns:p14="http://schemas.microsoft.com/office/powerpoint/2010/main" val="225112263"/>
              </p:ext>
            </p:extLst>
          </p:nvPr>
        </p:nvGraphicFramePr>
        <p:xfrm>
          <a:off x="323850" y="2187575"/>
          <a:ext cx="419100" cy="228600"/>
        </p:xfrm>
        <a:graphic>
          <a:graphicData uri="http://schemas.openxmlformats.org/presentationml/2006/ole">
            <mc:AlternateContent xmlns:mc="http://schemas.openxmlformats.org/markup-compatibility/2006">
              <mc:Choice xmlns:v="urn:schemas-microsoft-com:vml" Requires="v">
                <p:oleObj name="Equation" r:id="rId9" imgW="419100" imgH="228600" progId="Equation.3">
                  <p:embed/>
                </p:oleObj>
              </mc:Choice>
              <mc:Fallback>
                <p:oleObj name="Equation" r:id="rId9" imgW="419100" imgH="228600" progId="Equation.3">
                  <p:embed/>
                  <p:pic>
                    <p:nvPicPr>
                      <p:cNvPr id="0" name="Picture 2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2187575"/>
                        <a:ext cx="419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H="1">
            <a:off x="3524250" y="1882775"/>
            <a:ext cx="297379" cy="310296"/>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59350" y="1834297"/>
            <a:ext cx="304801" cy="31029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4100" y="1806575"/>
            <a:ext cx="0" cy="685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51299" y="2492375"/>
            <a:ext cx="6161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Rectangular Callout 29"/>
          <p:cNvSpPr/>
          <p:nvPr/>
        </p:nvSpPr>
        <p:spPr>
          <a:xfrm>
            <a:off x="552450" y="2713643"/>
            <a:ext cx="570888" cy="252779"/>
          </a:xfrm>
          <a:prstGeom prst="wedgeRectCallout">
            <a:avLst>
              <a:gd name="adj1" fmla="val 485603"/>
              <a:gd name="adj2" fmla="val -133155"/>
            </a:avLst>
          </a:prstGeom>
          <a:solidFill>
            <a:srgbClr val="FFC000">
              <a:alpha val="24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3451299" y="1806575"/>
            <a:ext cx="6161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97492" y="1801693"/>
            <a:ext cx="0" cy="6858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3722452067"/>
              </p:ext>
            </p:extLst>
          </p:nvPr>
        </p:nvGraphicFramePr>
        <p:xfrm>
          <a:off x="576263" y="2711450"/>
          <a:ext cx="558800" cy="215900"/>
        </p:xfrm>
        <a:graphic>
          <a:graphicData uri="http://schemas.openxmlformats.org/presentationml/2006/ole">
            <mc:AlternateContent xmlns:mc="http://schemas.openxmlformats.org/markup-compatibility/2006">
              <mc:Choice xmlns:v="urn:schemas-microsoft-com:vml" Requires="v">
                <p:oleObj name="Equation" r:id="rId11" imgW="558720" imgH="215640" progId="Equation.3">
                  <p:embed/>
                </p:oleObj>
              </mc:Choice>
              <mc:Fallback>
                <p:oleObj name="Equation" r:id="rId11" imgW="558720" imgH="215640" progId="Equation.3">
                  <p:embed/>
                  <p:pic>
                    <p:nvPicPr>
                      <p:cNvPr id="0" name=""/>
                      <p:cNvPicPr>
                        <a:picLocks noChangeAspect="1" noChangeArrowheads="1"/>
                      </p:cNvPicPr>
                      <p:nvPr/>
                    </p:nvPicPr>
                    <p:blipFill>
                      <a:blip r:embed="rId12"/>
                      <a:srcRect/>
                      <a:stretch>
                        <a:fillRect/>
                      </a:stretch>
                    </p:blipFill>
                    <p:spPr bwMode="auto">
                      <a:xfrm>
                        <a:off x="576263" y="2711450"/>
                        <a:ext cx="5588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70589768"/>
              </p:ext>
            </p:extLst>
          </p:nvPr>
        </p:nvGraphicFramePr>
        <p:xfrm>
          <a:off x="1452403" y="1346204"/>
          <a:ext cx="469900" cy="215900"/>
        </p:xfrm>
        <a:graphic>
          <a:graphicData uri="http://schemas.openxmlformats.org/presentationml/2006/ole">
            <mc:AlternateContent xmlns:mc="http://schemas.openxmlformats.org/markup-compatibility/2006">
              <mc:Choice xmlns:v="urn:schemas-microsoft-com:vml" Requires="v">
                <p:oleObj name="Equation" r:id="rId13" imgW="469800" imgH="215640" progId="Equation.3">
                  <p:embed/>
                </p:oleObj>
              </mc:Choice>
              <mc:Fallback>
                <p:oleObj name="Equation" r:id="rId13" imgW="469800" imgH="215640" progId="Equation.3">
                  <p:embed/>
                  <p:pic>
                    <p:nvPicPr>
                      <p:cNvPr id="0" name="Picture 290"/>
                      <p:cNvPicPr>
                        <a:picLocks noChangeAspect="1" noChangeArrowheads="1"/>
                      </p:cNvPicPr>
                      <p:nvPr/>
                    </p:nvPicPr>
                    <p:blipFill>
                      <a:blip r:embed="rId14"/>
                      <a:srcRect/>
                      <a:stretch>
                        <a:fillRect/>
                      </a:stretch>
                    </p:blipFill>
                    <p:spPr bwMode="auto">
                      <a:xfrm>
                        <a:off x="1452403" y="1346204"/>
                        <a:ext cx="469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19"/>
          <p:cNvSpPr/>
          <p:nvPr/>
        </p:nvSpPr>
        <p:spPr>
          <a:xfrm>
            <a:off x="1414463" y="2007394"/>
            <a:ext cx="103949" cy="176212"/>
          </a:xfrm>
          <a:custGeom>
            <a:avLst/>
            <a:gdLst>
              <a:gd name="connsiteX0" fmla="*/ 97631 w 103949"/>
              <a:gd name="connsiteY0" fmla="*/ 176212 h 176212"/>
              <a:gd name="connsiteX1" fmla="*/ 102393 w 103949"/>
              <a:gd name="connsiteY1" fmla="*/ 90487 h 176212"/>
              <a:gd name="connsiteX2" fmla="*/ 73818 w 103949"/>
              <a:gd name="connsiteY2" fmla="*/ 40481 h 176212"/>
              <a:gd name="connsiteX3" fmla="*/ 35718 w 103949"/>
              <a:gd name="connsiteY3" fmla="*/ 19050 h 176212"/>
              <a:gd name="connsiteX4" fmla="*/ 0 w 103949"/>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9" h="176212">
                <a:moveTo>
                  <a:pt x="97631" y="176212"/>
                </a:moveTo>
                <a:cubicBezTo>
                  <a:pt x="101996" y="144660"/>
                  <a:pt x="106362" y="113109"/>
                  <a:pt x="102393" y="90487"/>
                </a:cubicBezTo>
                <a:cubicBezTo>
                  <a:pt x="98424" y="67865"/>
                  <a:pt x="84930" y="52387"/>
                  <a:pt x="73818" y="40481"/>
                </a:cubicBezTo>
                <a:cubicBezTo>
                  <a:pt x="62706" y="28575"/>
                  <a:pt x="48021" y="25797"/>
                  <a:pt x="35718" y="19050"/>
                </a:cubicBezTo>
                <a:cubicBezTo>
                  <a:pt x="23415" y="12303"/>
                  <a:pt x="11707" y="6151"/>
                  <a:pt x="0" y="0"/>
                </a:cubicBezTo>
              </a:path>
            </a:pathLst>
          </a:custGeom>
          <a:noFill/>
          <a:ln w="3175">
            <a:solidFill>
              <a:schemeClr val="tx1"/>
            </a:solidFill>
            <a:headEnd type="stealth" w="sm" len="sm"/>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Object 22"/>
          <p:cNvGraphicFramePr>
            <a:graphicFrameLocks noChangeAspect="1"/>
          </p:cNvGraphicFramePr>
          <p:nvPr>
            <p:extLst>
              <p:ext uri="{D42A27DB-BD31-4B8C-83A1-F6EECF244321}">
                <p14:modId xmlns:p14="http://schemas.microsoft.com/office/powerpoint/2010/main" val="2760830649"/>
              </p:ext>
            </p:extLst>
          </p:nvPr>
        </p:nvGraphicFramePr>
        <p:xfrm>
          <a:off x="1516941" y="1992766"/>
          <a:ext cx="132087" cy="102734"/>
        </p:xfrm>
        <a:graphic>
          <a:graphicData uri="http://schemas.openxmlformats.org/presentationml/2006/ole">
            <mc:AlternateContent xmlns:mc="http://schemas.openxmlformats.org/markup-compatibility/2006">
              <mc:Choice xmlns:v="urn:schemas-microsoft-com:vml" Requires="v">
                <p:oleObj name="Equation" r:id="rId15" imgW="228600" imgH="177480" progId="Equation.3">
                  <p:embed/>
                </p:oleObj>
              </mc:Choice>
              <mc:Fallback>
                <p:oleObj name="Equation" r:id="rId15" imgW="228600" imgH="177480" progId="Equation.3">
                  <p:embed/>
                  <p:pic>
                    <p:nvPicPr>
                      <p:cNvPr id="0" name=""/>
                      <p:cNvPicPr/>
                      <p:nvPr/>
                    </p:nvPicPr>
                    <p:blipFill>
                      <a:blip r:embed="rId16"/>
                      <a:stretch>
                        <a:fillRect/>
                      </a:stretch>
                    </p:blipFill>
                    <p:spPr>
                      <a:xfrm>
                        <a:off x="1516941" y="1992766"/>
                        <a:ext cx="132087" cy="102734"/>
                      </a:xfrm>
                      <a:prstGeom prst="rect">
                        <a:avLst/>
                      </a:prstGeom>
                    </p:spPr>
                  </p:pic>
                </p:oleObj>
              </mc:Fallback>
            </mc:AlternateContent>
          </a:graphicData>
        </a:graphic>
      </p:graphicFrame>
      <p:sp>
        <p:nvSpPr>
          <p:cNvPr id="37" name="Freeform 36"/>
          <p:cNvSpPr/>
          <p:nvPr/>
        </p:nvSpPr>
        <p:spPr>
          <a:xfrm>
            <a:off x="3458083" y="1969968"/>
            <a:ext cx="103949" cy="176212"/>
          </a:xfrm>
          <a:custGeom>
            <a:avLst/>
            <a:gdLst>
              <a:gd name="connsiteX0" fmla="*/ 97631 w 103949"/>
              <a:gd name="connsiteY0" fmla="*/ 176212 h 176212"/>
              <a:gd name="connsiteX1" fmla="*/ 102393 w 103949"/>
              <a:gd name="connsiteY1" fmla="*/ 90487 h 176212"/>
              <a:gd name="connsiteX2" fmla="*/ 73818 w 103949"/>
              <a:gd name="connsiteY2" fmla="*/ 40481 h 176212"/>
              <a:gd name="connsiteX3" fmla="*/ 35718 w 103949"/>
              <a:gd name="connsiteY3" fmla="*/ 19050 h 176212"/>
              <a:gd name="connsiteX4" fmla="*/ 0 w 103949"/>
              <a:gd name="connsiteY4" fmla="*/ 0 h 17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9" h="176212">
                <a:moveTo>
                  <a:pt x="97631" y="176212"/>
                </a:moveTo>
                <a:cubicBezTo>
                  <a:pt x="101996" y="144660"/>
                  <a:pt x="106362" y="113109"/>
                  <a:pt x="102393" y="90487"/>
                </a:cubicBezTo>
                <a:cubicBezTo>
                  <a:pt x="98424" y="67865"/>
                  <a:pt x="84930" y="52387"/>
                  <a:pt x="73818" y="40481"/>
                </a:cubicBezTo>
                <a:cubicBezTo>
                  <a:pt x="62706" y="28575"/>
                  <a:pt x="48021" y="25797"/>
                  <a:pt x="35718" y="19050"/>
                </a:cubicBezTo>
                <a:cubicBezTo>
                  <a:pt x="23415" y="12303"/>
                  <a:pt x="11707" y="6151"/>
                  <a:pt x="0" y="0"/>
                </a:cubicBezTo>
              </a:path>
            </a:pathLst>
          </a:custGeom>
          <a:noFill/>
          <a:ln w="3175">
            <a:solidFill>
              <a:srgbClr val="FF0000"/>
            </a:solidFill>
            <a:headEnd type="stealth" w="sm" len="sm"/>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8" name="Object 37"/>
          <p:cNvGraphicFramePr>
            <a:graphicFrameLocks noChangeAspect="1"/>
          </p:cNvGraphicFramePr>
          <p:nvPr>
            <p:extLst>
              <p:ext uri="{D42A27DB-BD31-4B8C-83A1-F6EECF244321}">
                <p14:modId xmlns:p14="http://schemas.microsoft.com/office/powerpoint/2010/main" val="3173720310"/>
              </p:ext>
            </p:extLst>
          </p:nvPr>
        </p:nvGraphicFramePr>
        <p:xfrm>
          <a:off x="3551990" y="1964471"/>
          <a:ext cx="87312" cy="80962"/>
        </p:xfrm>
        <a:graphic>
          <a:graphicData uri="http://schemas.openxmlformats.org/presentationml/2006/ole">
            <mc:AlternateContent xmlns:mc="http://schemas.openxmlformats.org/markup-compatibility/2006">
              <mc:Choice xmlns:v="urn:schemas-microsoft-com:vml" Requires="v">
                <p:oleObj name="Equation" r:id="rId17" imgW="152280" imgH="139680" progId="Equation.3">
                  <p:embed/>
                </p:oleObj>
              </mc:Choice>
              <mc:Fallback>
                <p:oleObj name="Equation" r:id="rId17" imgW="152280" imgH="139680" progId="Equation.3">
                  <p:embed/>
                  <p:pic>
                    <p:nvPicPr>
                      <p:cNvPr id="0" name=""/>
                      <p:cNvPicPr/>
                      <p:nvPr/>
                    </p:nvPicPr>
                    <p:blipFill>
                      <a:blip r:embed="rId18"/>
                      <a:stretch>
                        <a:fillRect/>
                      </a:stretch>
                    </p:blipFill>
                    <p:spPr>
                      <a:xfrm>
                        <a:off x="3551990" y="1964471"/>
                        <a:ext cx="87312" cy="80962"/>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101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ircle(in)">
                                      <p:cBhvr>
                                        <p:cTn id="37" dur="2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580">
                                          <p:stCondLst>
                                            <p:cond delay="0"/>
                                          </p:stCondLst>
                                        </p:cTn>
                                        <p:tgtEl>
                                          <p:spTgt spid="13"/>
                                        </p:tgtEl>
                                      </p:cBhvr>
                                    </p:animEffect>
                                    <p:anim calcmode="lin" valueType="num">
                                      <p:cBhvr>
                                        <p:cTn id="6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1" dur="26">
                                          <p:stCondLst>
                                            <p:cond delay="650"/>
                                          </p:stCondLst>
                                        </p:cTn>
                                        <p:tgtEl>
                                          <p:spTgt spid="13"/>
                                        </p:tgtEl>
                                      </p:cBhvr>
                                      <p:to x="100000" y="60000"/>
                                    </p:animScale>
                                    <p:animScale>
                                      <p:cBhvr>
                                        <p:cTn id="72" dur="166" decel="50000">
                                          <p:stCondLst>
                                            <p:cond delay="676"/>
                                          </p:stCondLst>
                                        </p:cTn>
                                        <p:tgtEl>
                                          <p:spTgt spid="13"/>
                                        </p:tgtEl>
                                      </p:cBhvr>
                                      <p:to x="100000" y="100000"/>
                                    </p:animScale>
                                    <p:animScale>
                                      <p:cBhvr>
                                        <p:cTn id="73" dur="26">
                                          <p:stCondLst>
                                            <p:cond delay="1312"/>
                                          </p:stCondLst>
                                        </p:cTn>
                                        <p:tgtEl>
                                          <p:spTgt spid="13"/>
                                        </p:tgtEl>
                                      </p:cBhvr>
                                      <p:to x="100000" y="80000"/>
                                    </p:animScale>
                                    <p:animScale>
                                      <p:cBhvr>
                                        <p:cTn id="74" dur="166" decel="50000">
                                          <p:stCondLst>
                                            <p:cond delay="1338"/>
                                          </p:stCondLst>
                                        </p:cTn>
                                        <p:tgtEl>
                                          <p:spTgt spid="13"/>
                                        </p:tgtEl>
                                      </p:cBhvr>
                                      <p:to x="100000" y="100000"/>
                                    </p:animScale>
                                    <p:animScale>
                                      <p:cBhvr>
                                        <p:cTn id="75" dur="26">
                                          <p:stCondLst>
                                            <p:cond delay="1642"/>
                                          </p:stCondLst>
                                        </p:cTn>
                                        <p:tgtEl>
                                          <p:spTgt spid="13"/>
                                        </p:tgtEl>
                                      </p:cBhvr>
                                      <p:to x="100000" y="90000"/>
                                    </p:animScale>
                                    <p:animScale>
                                      <p:cBhvr>
                                        <p:cTn id="76" dur="166" decel="50000">
                                          <p:stCondLst>
                                            <p:cond delay="1668"/>
                                          </p:stCondLst>
                                        </p:cTn>
                                        <p:tgtEl>
                                          <p:spTgt spid="13"/>
                                        </p:tgtEl>
                                      </p:cBhvr>
                                      <p:to x="100000" y="100000"/>
                                    </p:animScale>
                                    <p:animScale>
                                      <p:cBhvr>
                                        <p:cTn id="77" dur="26">
                                          <p:stCondLst>
                                            <p:cond delay="1808"/>
                                          </p:stCondLst>
                                        </p:cTn>
                                        <p:tgtEl>
                                          <p:spTgt spid="13"/>
                                        </p:tgtEl>
                                      </p:cBhvr>
                                      <p:to x="100000" y="95000"/>
                                    </p:animScale>
                                    <p:animScale>
                                      <p:cBhvr>
                                        <p:cTn id="78" dur="166" decel="50000">
                                          <p:stCondLst>
                                            <p:cond delay="1834"/>
                                          </p:stCondLst>
                                        </p:cTn>
                                        <p:tgtEl>
                                          <p:spTgt spid="13"/>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ppt_x"/>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p:cTn id="103" dur="500" fill="hold"/>
                                        <p:tgtEl>
                                          <p:spTgt spid="35"/>
                                        </p:tgtEl>
                                        <p:attrNameLst>
                                          <p:attrName>ppt_w</p:attrName>
                                        </p:attrNameLst>
                                      </p:cBhvr>
                                      <p:tavLst>
                                        <p:tav tm="0">
                                          <p:val>
                                            <p:fltVal val="0"/>
                                          </p:val>
                                        </p:tav>
                                        <p:tav tm="100000">
                                          <p:val>
                                            <p:strVal val="#ppt_w"/>
                                          </p:val>
                                        </p:tav>
                                      </p:tavLst>
                                    </p:anim>
                                    <p:anim calcmode="lin" valueType="num">
                                      <p:cBhvr>
                                        <p:cTn id="104" dur="500" fill="hold"/>
                                        <p:tgtEl>
                                          <p:spTgt spid="35"/>
                                        </p:tgtEl>
                                        <p:attrNameLst>
                                          <p:attrName>ppt_h</p:attrName>
                                        </p:attrNameLst>
                                      </p:cBhvr>
                                      <p:tavLst>
                                        <p:tav tm="0">
                                          <p:val>
                                            <p:fltVal val="0"/>
                                          </p:val>
                                        </p:tav>
                                        <p:tav tm="100000">
                                          <p:val>
                                            <p:strVal val="#ppt_h"/>
                                          </p:val>
                                        </p:tav>
                                      </p:tavLst>
                                    </p:anim>
                                    <p:animEffect transition="in" filter="fade">
                                      <p:cBhvr>
                                        <p:cTn id="105" dur="500"/>
                                        <p:tgtEl>
                                          <p:spTgt spid="35"/>
                                        </p:tgtEl>
                                      </p:cBhvr>
                                    </p:animEffect>
                                  </p:childTnLst>
                                </p:cTn>
                              </p:par>
                              <p:par>
                                <p:cTn id="106" presetID="53" presetClass="entr" presetSubtype="16" fill="hold" nodeType="with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500" fill="hold"/>
                                        <p:tgtEl>
                                          <p:spTgt spid="6"/>
                                        </p:tgtEl>
                                        <p:attrNameLst>
                                          <p:attrName>ppt_w</p:attrName>
                                        </p:attrNameLst>
                                      </p:cBhvr>
                                      <p:tavLst>
                                        <p:tav tm="0">
                                          <p:val>
                                            <p:fltVal val="0"/>
                                          </p:val>
                                        </p:tav>
                                        <p:tav tm="100000">
                                          <p:val>
                                            <p:strVal val="#ppt_w"/>
                                          </p:val>
                                        </p:tav>
                                      </p:tavLst>
                                    </p:anim>
                                    <p:anim calcmode="lin" valueType="num">
                                      <p:cBhvr>
                                        <p:cTn id="109" dur="500" fill="hold"/>
                                        <p:tgtEl>
                                          <p:spTgt spid="6"/>
                                        </p:tgtEl>
                                        <p:attrNameLst>
                                          <p:attrName>ppt_h</p:attrName>
                                        </p:attrNameLst>
                                      </p:cBhvr>
                                      <p:tavLst>
                                        <p:tav tm="0">
                                          <p:val>
                                            <p:fltVal val="0"/>
                                          </p:val>
                                        </p:tav>
                                        <p:tav tm="100000">
                                          <p:val>
                                            <p:strVal val="#ppt_h"/>
                                          </p:val>
                                        </p:tav>
                                      </p:tavLst>
                                    </p:anim>
                                    <p:animEffect transition="in" filter="fade">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 calcmode="lin" valueType="num">
                                      <p:cBhvr>
                                        <p:cTn id="117" dur="1000" fill="hold"/>
                                        <p:tgtEl>
                                          <p:spTgt spid="22"/>
                                        </p:tgtEl>
                                        <p:attrNameLst>
                                          <p:attrName>style.rotation</p:attrName>
                                        </p:attrNameLst>
                                      </p:cBhvr>
                                      <p:tavLst>
                                        <p:tav tm="0">
                                          <p:val>
                                            <p:fltVal val="90"/>
                                          </p:val>
                                        </p:tav>
                                        <p:tav tm="100000">
                                          <p:val>
                                            <p:fltVal val="0"/>
                                          </p:val>
                                        </p:tav>
                                      </p:tavLst>
                                    </p:anim>
                                    <p:animEffect transition="in" filter="fade">
                                      <p:cBhvr>
                                        <p:cTn id="118" dur="1000"/>
                                        <p:tgtEl>
                                          <p:spTgt spid="22"/>
                                        </p:tgtEl>
                                      </p:cBhvr>
                                    </p:animEffect>
                                  </p:childTnLst>
                                </p:cTn>
                              </p:par>
                              <p:par>
                                <p:cTn id="119" presetID="31" presetClass="entr" presetSubtype="0" fill="hold" nodeType="with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1000" fill="hold"/>
                                        <p:tgtEl>
                                          <p:spTgt spid="28"/>
                                        </p:tgtEl>
                                        <p:attrNameLst>
                                          <p:attrName>ppt_w</p:attrName>
                                        </p:attrNameLst>
                                      </p:cBhvr>
                                      <p:tavLst>
                                        <p:tav tm="0">
                                          <p:val>
                                            <p:fltVal val="0"/>
                                          </p:val>
                                        </p:tav>
                                        <p:tav tm="100000">
                                          <p:val>
                                            <p:strVal val="#ppt_w"/>
                                          </p:val>
                                        </p:tav>
                                      </p:tavLst>
                                    </p:anim>
                                    <p:anim calcmode="lin" valueType="num">
                                      <p:cBhvr>
                                        <p:cTn id="122" dur="1000" fill="hold"/>
                                        <p:tgtEl>
                                          <p:spTgt spid="28"/>
                                        </p:tgtEl>
                                        <p:attrNameLst>
                                          <p:attrName>ppt_h</p:attrName>
                                        </p:attrNameLst>
                                      </p:cBhvr>
                                      <p:tavLst>
                                        <p:tav tm="0">
                                          <p:val>
                                            <p:fltVal val="0"/>
                                          </p:val>
                                        </p:tav>
                                        <p:tav tm="100000">
                                          <p:val>
                                            <p:strVal val="#ppt_h"/>
                                          </p:val>
                                        </p:tav>
                                      </p:tavLst>
                                    </p:anim>
                                    <p:anim calcmode="lin" valueType="num">
                                      <p:cBhvr>
                                        <p:cTn id="123" dur="1000" fill="hold"/>
                                        <p:tgtEl>
                                          <p:spTgt spid="28"/>
                                        </p:tgtEl>
                                        <p:attrNameLst>
                                          <p:attrName>style.rotation</p:attrName>
                                        </p:attrNameLst>
                                      </p:cBhvr>
                                      <p:tavLst>
                                        <p:tav tm="0">
                                          <p:val>
                                            <p:fltVal val="90"/>
                                          </p:val>
                                        </p:tav>
                                        <p:tav tm="100000">
                                          <p:val>
                                            <p:fltVal val="0"/>
                                          </p:val>
                                        </p:tav>
                                      </p:tavLst>
                                    </p:anim>
                                    <p:animEffect transition="in" filter="fade">
                                      <p:cBhvr>
                                        <p:cTn id="124" dur="10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45" presetClass="entr" presetSubtype="0"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2000"/>
                                        <p:tgtEl>
                                          <p:spTgt spid="20"/>
                                        </p:tgtEl>
                                      </p:cBhvr>
                                    </p:animEffect>
                                    <p:anim calcmode="lin" valueType="num">
                                      <p:cBhvr>
                                        <p:cTn id="130" dur="2000" fill="hold"/>
                                        <p:tgtEl>
                                          <p:spTgt spid="20"/>
                                        </p:tgtEl>
                                        <p:attrNameLst>
                                          <p:attrName>ppt_w</p:attrName>
                                        </p:attrNameLst>
                                      </p:cBhvr>
                                      <p:tavLst>
                                        <p:tav tm="0" fmla="#ppt_w*sin(2.5*pi*$)">
                                          <p:val>
                                            <p:fltVal val="0"/>
                                          </p:val>
                                        </p:tav>
                                        <p:tav tm="100000">
                                          <p:val>
                                            <p:fltVal val="1"/>
                                          </p:val>
                                        </p:tav>
                                      </p:tavLst>
                                    </p:anim>
                                    <p:anim calcmode="lin" valueType="num">
                                      <p:cBhvr>
                                        <p:cTn id="131" dur="2000" fill="hold"/>
                                        <p:tgtEl>
                                          <p:spTgt spid="20"/>
                                        </p:tgtEl>
                                        <p:attrNameLst>
                                          <p:attrName>ppt_h</p:attrName>
                                        </p:attrNameLst>
                                      </p:cBhvr>
                                      <p:tavLst>
                                        <p:tav tm="0">
                                          <p:val>
                                            <p:strVal val="#ppt_h"/>
                                          </p:val>
                                        </p:tav>
                                        <p:tav tm="100000">
                                          <p:val>
                                            <p:strVal val="#ppt_h"/>
                                          </p:val>
                                        </p:tav>
                                      </p:tavLst>
                                    </p:anim>
                                  </p:childTnLst>
                                </p:cTn>
                              </p:par>
                              <p:par>
                                <p:cTn id="132" presetID="45" presetClass="entr" presetSubtype="0" fill="hold" nodeType="with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2000"/>
                                        <p:tgtEl>
                                          <p:spTgt spid="23"/>
                                        </p:tgtEl>
                                      </p:cBhvr>
                                    </p:animEffect>
                                    <p:anim calcmode="lin" valueType="num">
                                      <p:cBhvr>
                                        <p:cTn id="135" dur="2000" fill="hold"/>
                                        <p:tgtEl>
                                          <p:spTgt spid="23"/>
                                        </p:tgtEl>
                                        <p:attrNameLst>
                                          <p:attrName>ppt_w</p:attrName>
                                        </p:attrNameLst>
                                      </p:cBhvr>
                                      <p:tavLst>
                                        <p:tav tm="0" fmla="#ppt_w*sin(2.5*pi*$)">
                                          <p:val>
                                            <p:fltVal val="0"/>
                                          </p:val>
                                        </p:tav>
                                        <p:tav tm="100000">
                                          <p:val>
                                            <p:fltVal val="1"/>
                                          </p:val>
                                        </p:tav>
                                      </p:tavLst>
                                    </p:anim>
                                    <p:anim calcmode="lin" valueType="num">
                                      <p:cBhvr>
                                        <p:cTn id="136"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p:cTn id="141" dur="1000" fill="hold"/>
                                        <p:tgtEl>
                                          <p:spTgt spid="37"/>
                                        </p:tgtEl>
                                        <p:attrNameLst>
                                          <p:attrName>ppt_w</p:attrName>
                                        </p:attrNameLst>
                                      </p:cBhvr>
                                      <p:tavLst>
                                        <p:tav tm="0">
                                          <p:val>
                                            <p:fltVal val="0"/>
                                          </p:val>
                                        </p:tav>
                                        <p:tav tm="100000">
                                          <p:val>
                                            <p:strVal val="#ppt_w"/>
                                          </p:val>
                                        </p:tav>
                                      </p:tavLst>
                                    </p:anim>
                                    <p:anim calcmode="lin" valueType="num">
                                      <p:cBhvr>
                                        <p:cTn id="142" dur="1000" fill="hold"/>
                                        <p:tgtEl>
                                          <p:spTgt spid="37"/>
                                        </p:tgtEl>
                                        <p:attrNameLst>
                                          <p:attrName>ppt_h</p:attrName>
                                        </p:attrNameLst>
                                      </p:cBhvr>
                                      <p:tavLst>
                                        <p:tav tm="0">
                                          <p:val>
                                            <p:fltVal val="0"/>
                                          </p:val>
                                        </p:tav>
                                        <p:tav tm="100000">
                                          <p:val>
                                            <p:strVal val="#ppt_h"/>
                                          </p:val>
                                        </p:tav>
                                      </p:tavLst>
                                    </p:anim>
                                    <p:anim calcmode="lin" valueType="num">
                                      <p:cBhvr>
                                        <p:cTn id="143" dur="1000" fill="hold"/>
                                        <p:tgtEl>
                                          <p:spTgt spid="37"/>
                                        </p:tgtEl>
                                        <p:attrNameLst>
                                          <p:attrName>style.rotation</p:attrName>
                                        </p:attrNameLst>
                                      </p:cBhvr>
                                      <p:tavLst>
                                        <p:tav tm="0">
                                          <p:val>
                                            <p:fltVal val="90"/>
                                          </p:val>
                                        </p:tav>
                                        <p:tav tm="100000">
                                          <p:val>
                                            <p:fltVal val="0"/>
                                          </p:val>
                                        </p:tav>
                                      </p:tavLst>
                                    </p:anim>
                                    <p:animEffect transition="in" filter="fade">
                                      <p:cBhvr>
                                        <p:cTn id="144" dur="1000"/>
                                        <p:tgtEl>
                                          <p:spTgt spid="37"/>
                                        </p:tgtEl>
                                      </p:cBhvr>
                                    </p:animEffect>
                                  </p:childTnLst>
                                </p:cTn>
                              </p:par>
                              <p:par>
                                <p:cTn id="145" presetID="31" presetClass="entr" presetSubtype="0" fill="hold" nodeType="with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p:cTn id="147" dur="1000" fill="hold"/>
                                        <p:tgtEl>
                                          <p:spTgt spid="38"/>
                                        </p:tgtEl>
                                        <p:attrNameLst>
                                          <p:attrName>ppt_w</p:attrName>
                                        </p:attrNameLst>
                                      </p:cBhvr>
                                      <p:tavLst>
                                        <p:tav tm="0">
                                          <p:val>
                                            <p:fltVal val="0"/>
                                          </p:val>
                                        </p:tav>
                                        <p:tav tm="100000">
                                          <p:val>
                                            <p:strVal val="#ppt_w"/>
                                          </p:val>
                                        </p:tav>
                                      </p:tavLst>
                                    </p:anim>
                                    <p:anim calcmode="lin" valueType="num">
                                      <p:cBhvr>
                                        <p:cTn id="148" dur="1000" fill="hold"/>
                                        <p:tgtEl>
                                          <p:spTgt spid="38"/>
                                        </p:tgtEl>
                                        <p:attrNameLst>
                                          <p:attrName>ppt_h</p:attrName>
                                        </p:attrNameLst>
                                      </p:cBhvr>
                                      <p:tavLst>
                                        <p:tav tm="0">
                                          <p:val>
                                            <p:fltVal val="0"/>
                                          </p:val>
                                        </p:tav>
                                        <p:tav tm="100000">
                                          <p:val>
                                            <p:strVal val="#ppt_h"/>
                                          </p:val>
                                        </p:tav>
                                      </p:tavLst>
                                    </p:anim>
                                    <p:anim calcmode="lin" valueType="num">
                                      <p:cBhvr>
                                        <p:cTn id="149" dur="1000" fill="hold"/>
                                        <p:tgtEl>
                                          <p:spTgt spid="38"/>
                                        </p:tgtEl>
                                        <p:attrNameLst>
                                          <p:attrName>style.rotation</p:attrName>
                                        </p:attrNameLst>
                                      </p:cBhvr>
                                      <p:tavLst>
                                        <p:tav tm="0">
                                          <p:val>
                                            <p:fltVal val="90"/>
                                          </p:val>
                                        </p:tav>
                                        <p:tav tm="100000">
                                          <p:val>
                                            <p:fltVal val="0"/>
                                          </p:val>
                                        </p:tav>
                                      </p:tavLst>
                                    </p:anim>
                                    <p:animEffect transition="in" filter="fade">
                                      <p:cBhvr>
                                        <p:cTn id="15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2" grpId="0" animBg="1"/>
      <p:bldP spid="13" grpId="0" animBg="1"/>
      <p:bldP spid="16" grpId="0" animBg="1"/>
      <p:bldP spid="17" grpId="0" animBg="1"/>
      <p:bldP spid="24" grpId="0" animBg="1"/>
      <p:bldP spid="25" grpId="0" animBg="1"/>
      <p:bldP spid="26" grpId="0" animBg="1"/>
      <p:bldP spid="30" grpId="0" animBg="1"/>
      <p:bldP spid="20" grpId="0" animBg="1"/>
      <p:bldP spid="3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4726</TotalTime>
  <Words>1207</Words>
  <Application>Microsoft Office PowerPoint</Application>
  <PresentationFormat>Custom</PresentationFormat>
  <Paragraphs>169</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Garamond</vt:lpstr>
      <vt:lpstr>Times New Roman</vt:lpstr>
      <vt:lpstr>Wingdings</vt:lpstr>
      <vt:lpstr>Organic</vt:lpstr>
      <vt:lpstr>Equation</vt:lpstr>
      <vt:lpstr>Aero Structures-Spar Analysis</vt:lpstr>
      <vt:lpstr>Suggested Readings</vt:lpstr>
      <vt:lpstr>Topics </vt:lpstr>
      <vt:lpstr>Spars</vt:lpstr>
      <vt:lpstr>Spars loading </vt:lpstr>
      <vt:lpstr>Spar loading </vt:lpstr>
      <vt:lpstr>A320 Neo Wing</vt:lpstr>
      <vt:lpstr>Spar buckling </vt:lpstr>
      <vt:lpstr>Reminder </vt:lpstr>
      <vt:lpstr>Complete diagonal tension</vt:lpstr>
      <vt:lpstr>Complete diagonal tension</vt:lpstr>
      <vt:lpstr>Complete diagonal tension</vt:lpstr>
      <vt:lpstr>Complete diagonal tension</vt:lpstr>
      <vt:lpstr>Complete diagonal tension</vt:lpstr>
      <vt:lpstr>Complete diagonal tension</vt:lpstr>
      <vt:lpstr>Reminder </vt:lpstr>
      <vt:lpstr>Complete diagonal tension</vt:lpstr>
      <vt:lpstr>Complete diagonal tension</vt:lpstr>
      <vt:lpstr>Buckling of stiffeners</vt:lpstr>
      <vt:lpstr>Bending of flanges</vt:lpstr>
      <vt:lpstr>Angle α</vt:lpstr>
      <vt:lpstr>Angle α</vt:lpstr>
      <vt:lpstr>Note </vt:lpstr>
      <vt:lpstr>Example 5</vt:lpstr>
      <vt:lpstr>Solution</vt:lpstr>
      <vt:lpstr>Solution </vt:lpstr>
      <vt:lpstr>Solution </vt:lpstr>
      <vt:lpstr>Solution </vt:lpstr>
      <vt:lpstr>Solution </vt:lpstr>
      <vt:lpstr>Example 6</vt:lpstr>
      <vt:lpstr>Example 6</vt:lpstr>
      <vt:lpstr>Solution </vt:lpstr>
      <vt:lpstr>Solution </vt:lpstr>
      <vt:lpstr>Solution </vt:lpstr>
      <vt:lpstr>Solution </vt:lpstr>
      <vt:lpstr>Solution </vt:lpstr>
      <vt:lpstr>Tutorial 1</vt:lpstr>
      <vt:lpstr>Tutorial 1</vt:lpstr>
      <vt:lpstr>Tutorial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371</cp:revision>
  <cp:lastPrinted>2016-11-24T07:43:46Z</cp:lastPrinted>
  <dcterms:created xsi:type="dcterms:W3CDTF">2016-07-14T08:35:22Z</dcterms:created>
  <dcterms:modified xsi:type="dcterms:W3CDTF">2022-07-25T09:13:42Z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ies>
</file>