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57" r:id="rId3"/>
    <p:sldId id="262" r:id="rId4"/>
    <p:sldId id="270" r:id="rId5"/>
    <p:sldId id="271" r:id="rId6"/>
    <p:sldId id="272" r:id="rId7"/>
    <p:sldId id="273" r:id="rId8"/>
    <p:sldId id="274" r:id="rId9"/>
    <p:sldId id="275" r:id="rId10"/>
    <p:sldId id="276" r:id="rId11"/>
    <p:sldId id="277" r:id="rId12"/>
    <p:sldId id="278" r:id="rId13"/>
    <p:sldId id="279" r:id="rId14"/>
    <p:sldId id="280" r:id="rId15"/>
    <p:sldId id="281" r:id="rId16"/>
    <p:sldId id="309" r:id="rId17"/>
    <p:sldId id="311" r:id="rId18"/>
    <p:sldId id="282" r:id="rId19"/>
    <p:sldId id="283" r:id="rId20"/>
    <p:sldId id="284" r:id="rId21"/>
    <p:sldId id="285" r:id="rId22"/>
    <p:sldId id="286" r:id="rId23"/>
    <p:sldId id="312" r:id="rId24"/>
    <p:sldId id="287" r:id="rId25"/>
    <p:sldId id="305" r:id="rId26"/>
    <p:sldId id="306" r:id="rId27"/>
    <p:sldId id="340" r:id="rId28"/>
    <p:sldId id="341" r:id="rId29"/>
    <p:sldId id="342" r:id="rId30"/>
    <p:sldId id="343" r:id="rId31"/>
    <p:sldId id="345" r:id="rId32"/>
    <p:sldId id="307" r:id="rId33"/>
    <p:sldId id="308" r:id="rId34"/>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82794" autoAdjust="0"/>
  </p:normalViewPr>
  <p:slideViewPr>
    <p:cSldViewPr snapToGrid="0">
      <p:cViewPr varScale="1">
        <p:scale>
          <a:sx n="114" d="100"/>
          <a:sy n="114" d="100"/>
        </p:scale>
        <p:origin x="408" y="184"/>
      </p:cViewPr>
      <p:guideLst/>
    </p:cSldViewPr>
  </p:slideViewPr>
  <p:notesTextViewPr>
    <p:cViewPr>
      <p:scale>
        <a:sx n="1" d="1"/>
        <a:sy n="1" d="1"/>
      </p:scale>
      <p:origin x="0" y="0"/>
    </p:cViewPr>
  </p:notesTextViewPr>
  <p:notesViewPr>
    <p:cSldViewPr snapToGrid="0">
      <p:cViewPr varScale="1">
        <p:scale>
          <a:sx n="66" d="100"/>
          <a:sy n="66" d="100"/>
        </p:scale>
        <p:origin x="239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F:\Teaching_UWE\Aero-structures\Lecture%20Notes\FEA%20demos\Shear%20flow%20distribution%20for%20structural%20idealisation%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Teaching_UWE\Aero-structures\Lecture%20Notes\FEA%20demos\Shear%20flow%20distribution%20for%20structural%20idealisation%20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latin typeface="Arial" panose="020B0604020202020204" pitchFamily="34" charset="0"/>
                <a:cs typeface="Arial" panose="020B0604020202020204" pitchFamily="34" charset="0"/>
              </a:rPr>
              <a:t>Shear flow distribution in the top flange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cat>
            <c:numRef>
              <c:f>Sheet1!$B$1:$B$11</c:f>
              <c:numCache>
                <c:formatCode>General</c:formatCode>
                <c:ptCount val="11"/>
                <c:pt idx="0">
                  <c:v>10</c:v>
                </c:pt>
                <c:pt idx="1">
                  <c:v>9</c:v>
                </c:pt>
                <c:pt idx="2">
                  <c:v>8</c:v>
                </c:pt>
                <c:pt idx="3">
                  <c:v>7</c:v>
                </c:pt>
                <c:pt idx="4">
                  <c:v>6</c:v>
                </c:pt>
                <c:pt idx="5">
                  <c:v>5</c:v>
                </c:pt>
                <c:pt idx="6">
                  <c:v>4</c:v>
                </c:pt>
                <c:pt idx="7">
                  <c:v>3</c:v>
                </c:pt>
                <c:pt idx="8">
                  <c:v>2</c:v>
                </c:pt>
                <c:pt idx="9">
                  <c:v>1</c:v>
                </c:pt>
                <c:pt idx="10">
                  <c:v>0</c:v>
                </c:pt>
              </c:numCache>
            </c:numRef>
          </c:cat>
          <c:val>
            <c:numRef>
              <c:f>Sheet1!$C$1:$C$11</c:f>
              <c:numCache>
                <c:formatCode>General</c:formatCode>
                <c:ptCount val="11"/>
                <c:pt idx="0">
                  <c:v>8.5221999999999998</c:v>
                </c:pt>
                <c:pt idx="1">
                  <c:v>7.6543400000000004</c:v>
                </c:pt>
                <c:pt idx="2">
                  <c:v>6.7479500000000003</c:v>
                </c:pt>
                <c:pt idx="3">
                  <c:v>5.8522999999999996</c:v>
                </c:pt>
                <c:pt idx="4">
                  <c:v>4.9458799999999998</c:v>
                </c:pt>
                <c:pt idx="5">
                  <c:v>4.0528000000000004</c:v>
                </c:pt>
                <c:pt idx="6">
                  <c:v>3.1459700000000002</c:v>
                </c:pt>
                <c:pt idx="7">
                  <c:v>2.2498999999999998</c:v>
                </c:pt>
                <c:pt idx="8">
                  <c:v>1.3447499999999999</c:v>
                </c:pt>
                <c:pt idx="9">
                  <c:v>0.450017</c:v>
                </c:pt>
                <c:pt idx="10">
                  <c:v>0</c:v>
                </c:pt>
              </c:numCache>
            </c:numRef>
          </c:val>
          <c:smooth val="1"/>
          <c:extLst>
            <c:ext xmlns:c16="http://schemas.microsoft.com/office/drawing/2014/chart" uri="{C3380CC4-5D6E-409C-BE32-E72D297353CC}">
              <c16:uniqueId val="{00000000-0BA9-4275-9BF2-24F71968E1DE}"/>
            </c:ext>
          </c:extLst>
        </c:ser>
        <c:dLbls>
          <c:showLegendKey val="0"/>
          <c:showVal val="0"/>
          <c:showCatName val="0"/>
          <c:showSerName val="0"/>
          <c:showPercent val="0"/>
          <c:showBubbleSize val="0"/>
        </c:dLbls>
        <c:marker val="1"/>
        <c:smooth val="0"/>
        <c:axId val="558615176"/>
        <c:axId val="558622392"/>
      </c:lineChart>
      <c:catAx>
        <c:axId val="55861517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8622392"/>
        <c:crosses val="autoZero"/>
        <c:auto val="1"/>
        <c:lblAlgn val="ctr"/>
        <c:lblOffset val="100"/>
        <c:tickMarkSkip val="1"/>
        <c:noMultiLvlLbl val="0"/>
      </c:catAx>
      <c:valAx>
        <c:axId val="55862239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atin typeface="Arial" panose="020B0604020202020204" pitchFamily="34" charset="0"/>
                    <a:cs typeface="Arial" panose="020B0604020202020204" pitchFamily="34" charset="0"/>
                  </a:rPr>
                  <a:t>SF3 (N/mm)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8615176"/>
        <c:crosses val="autoZero"/>
        <c:crossBetween val="between"/>
      </c:valAx>
      <c:spPr>
        <a:noFill/>
        <a:ln w="25400">
          <a:solidFill>
            <a:schemeClr val="bg1">
              <a:lumMod val="6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latin typeface="Arial" panose="020B0604020202020204" pitchFamily="34" charset="0"/>
                <a:cs typeface="Arial" panose="020B0604020202020204" pitchFamily="34" charset="0"/>
              </a:rPr>
              <a:t>Shear flow distribution in the web</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cat>
            <c:numRef>
              <c:f>Sheet1!$B$29:$B$48</c:f>
              <c:numCache>
                <c:formatCode>General</c:formatCode>
                <c:ptCount val="20"/>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numCache>
            </c:numRef>
          </c:cat>
          <c:val>
            <c:numRef>
              <c:f>Sheet1!$A$29:$A$48</c:f>
              <c:numCache>
                <c:formatCode>General</c:formatCode>
                <c:ptCount val="20"/>
                <c:pt idx="0">
                  <c:v>9.4030400000000007</c:v>
                </c:pt>
                <c:pt idx="1">
                  <c:v>10.2455</c:v>
                </c:pt>
                <c:pt idx="2">
                  <c:v>10.970800000000001</c:v>
                </c:pt>
                <c:pt idx="3">
                  <c:v>11.603899999999999</c:v>
                </c:pt>
                <c:pt idx="4">
                  <c:v>12.144</c:v>
                </c:pt>
                <c:pt idx="5">
                  <c:v>12.591100000000001</c:v>
                </c:pt>
                <c:pt idx="6">
                  <c:v>12.9452</c:v>
                </c:pt>
                <c:pt idx="7">
                  <c:v>13.2087</c:v>
                </c:pt>
                <c:pt idx="8">
                  <c:v>13.382999999999999</c:v>
                </c:pt>
                <c:pt idx="9">
                  <c:v>13.469799999999999</c:v>
                </c:pt>
                <c:pt idx="10">
                  <c:v>13.469799999999999</c:v>
                </c:pt>
                <c:pt idx="11">
                  <c:v>13.382999999999999</c:v>
                </c:pt>
                <c:pt idx="12">
                  <c:v>13.2087</c:v>
                </c:pt>
                <c:pt idx="13">
                  <c:v>12.9452</c:v>
                </c:pt>
                <c:pt idx="14">
                  <c:v>12.591100000000001</c:v>
                </c:pt>
                <c:pt idx="15">
                  <c:v>12.144</c:v>
                </c:pt>
                <c:pt idx="16">
                  <c:v>11.603899999999999</c:v>
                </c:pt>
                <c:pt idx="17">
                  <c:v>10.970800000000001</c:v>
                </c:pt>
                <c:pt idx="18">
                  <c:v>10.2455</c:v>
                </c:pt>
                <c:pt idx="19">
                  <c:v>9.4030400000000007</c:v>
                </c:pt>
              </c:numCache>
            </c:numRef>
          </c:val>
          <c:smooth val="1"/>
          <c:extLst>
            <c:ext xmlns:c16="http://schemas.microsoft.com/office/drawing/2014/chart" uri="{C3380CC4-5D6E-409C-BE32-E72D297353CC}">
              <c16:uniqueId val="{00000000-9809-4942-B726-2727776699E1}"/>
            </c:ext>
          </c:extLst>
        </c:ser>
        <c:dLbls>
          <c:showLegendKey val="0"/>
          <c:showVal val="0"/>
          <c:showCatName val="0"/>
          <c:showSerName val="0"/>
          <c:showPercent val="0"/>
          <c:showBubbleSize val="0"/>
        </c:dLbls>
        <c:marker val="1"/>
        <c:smooth val="0"/>
        <c:axId val="558615176"/>
        <c:axId val="558622392"/>
      </c:lineChart>
      <c:catAx>
        <c:axId val="55861517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8622392"/>
        <c:crosses val="autoZero"/>
        <c:auto val="1"/>
        <c:lblAlgn val="ctr"/>
        <c:lblOffset val="100"/>
        <c:tickMarkSkip val="1"/>
        <c:noMultiLvlLbl val="0"/>
      </c:catAx>
      <c:valAx>
        <c:axId val="55862239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atin typeface="Arial" panose="020B0604020202020204" pitchFamily="34" charset="0"/>
                    <a:cs typeface="Arial" panose="020B0604020202020204" pitchFamily="34" charset="0"/>
                  </a:rPr>
                  <a:t>SF3 (N/mm)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8615176"/>
        <c:crosses val="autoZero"/>
        <c:crossBetween val="between"/>
      </c:valAx>
      <c:spPr>
        <a:noFill/>
        <a:ln w="25400">
          <a:solidFill>
            <a:schemeClr val="bg1">
              <a:lumMod val="6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11-30T09:22:03.259"/>
    </inkml:context>
    <inkml:brush xml:id="br0">
      <inkml:brushProperty name="width" value="0.1" units="cm"/>
      <inkml:brushProperty name="height" value="0.1" units="cm"/>
      <inkml:brushProperty name="color" value="#5B2D90"/>
      <inkml:brushProperty name="ignorePressure" value="1"/>
    </inkml:brush>
  </inkml:definitions>
  <inkml:trace contextRef="#ctx0" brushRef="#br0">1 704 0 0,'0'-6'0'0,"0"0"0"0,0-80 0 0,0-40 0 0,0-57 0 0,0 59 0 0,0 7 0 0,0 799 0 0,0-1165 0 0,0 944 0 0,0-1177 0 0,0 1312 0 0,0-724 0 0,0 533 0 0,0-353 0 0,0-912 0 0,0 1093 0 0,0-440 0 0,0 219 0 0,0 49 0 0,0-43 0 0,0 63 0 0,0-72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6444A484-44B8-47D5-8452-5ADD53AB9C53}" type="datetimeFigureOut">
              <a:rPr lang="en-GB" smtClean="0"/>
              <a:t>31/07/2023</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F9F43D02-4A99-47CE-9B66-A7992E72C2DE}" type="slidenum">
              <a:rPr lang="en-GB" smtClean="0"/>
              <a:t>‹#›</a:t>
            </a:fld>
            <a:endParaRPr lang="en-GB"/>
          </a:p>
        </p:txBody>
      </p:sp>
    </p:spTree>
    <p:extLst>
      <p:ext uri="{BB962C8B-B14F-4D97-AF65-F5344CB8AC3E}">
        <p14:creationId xmlns:p14="http://schemas.microsoft.com/office/powerpoint/2010/main" val="109716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F43D02-4A99-47CE-9B66-A7992E72C2DE}" type="slidenum">
              <a:rPr lang="en-GB" smtClean="0"/>
              <a:t>8</a:t>
            </a:fld>
            <a:endParaRPr lang="en-GB"/>
          </a:p>
        </p:txBody>
      </p:sp>
    </p:spTree>
    <p:extLst>
      <p:ext uri="{BB962C8B-B14F-4D97-AF65-F5344CB8AC3E}">
        <p14:creationId xmlns:p14="http://schemas.microsoft.com/office/powerpoint/2010/main" val="2313563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F43D02-4A99-47CE-9B66-A7992E72C2DE}" type="slidenum">
              <a:rPr lang="en-GB" smtClean="0"/>
              <a:t>16</a:t>
            </a:fld>
            <a:endParaRPr lang="en-GB"/>
          </a:p>
        </p:txBody>
      </p:sp>
    </p:spTree>
    <p:extLst>
      <p:ext uri="{BB962C8B-B14F-4D97-AF65-F5344CB8AC3E}">
        <p14:creationId xmlns:p14="http://schemas.microsoft.com/office/powerpoint/2010/main" val="1707317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F43D02-4A99-47CE-9B66-A7992E72C2DE}" type="slidenum">
              <a:rPr lang="en-GB" smtClean="0"/>
              <a:t>17</a:t>
            </a:fld>
            <a:endParaRPr lang="en-GB"/>
          </a:p>
        </p:txBody>
      </p:sp>
    </p:spTree>
    <p:extLst>
      <p:ext uri="{BB962C8B-B14F-4D97-AF65-F5344CB8AC3E}">
        <p14:creationId xmlns:p14="http://schemas.microsoft.com/office/powerpoint/2010/main" val="386473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90CF5B9-F592-4B4C-8610-ECBF933E186B}" type="datetime1">
              <a:rPr lang="en-US" smtClean="0"/>
              <a:t>7/31/23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2C7C8-DA48-4235-90B9-6E63B2A02118}" type="datetime1">
              <a:rPr lang="en-US" smtClean="0"/>
              <a:t>7/31/23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D57F1E4F-1CFF-5643-939E-217C01CDF565}" type="slidenum">
              <a:rPr lang="en-US" smtClean="0"/>
              <a:pPr algn="ct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DC27E759-B585-4522-8A7F-44F23D1BDD27}" type="datetime1">
              <a:rPr lang="en-US" smtClean="0"/>
              <a:t>7/31/23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F95B06A-9D8A-4C03-86A6-322CF96C4F9C}" type="datetime1">
              <a:rPr lang="en-US" smtClean="0"/>
              <a:t>7/31/23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rot="5400000">
            <a:off x="11440848" y="1045848"/>
            <a:ext cx="1052508" cy="365125"/>
          </a:xfrm>
        </p:spPr>
        <p:txBody>
          <a:bodyPr/>
          <a:lstStyle/>
          <a:p>
            <a:pPr algn="ctr"/>
            <a:fld id="{D57F1E4F-1CFF-5643-939E-217C01CDF565}" type="slidenum">
              <a:rPr lang="en-US" smtClean="0"/>
              <a:pPr algn="ct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FBF3444-BDBA-4383-AD2A-B0833687A5F3}" type="datetime1">
              <a:rPr lang="en-US" smtClean="0"/>
              <a:t>7/31/23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lgn="ctr">
              <a:defRPr>
                <a:solidFill>
                  <a:schemeClr val="accent1">
                    <a:lumMod val="75000"/>
                    <a:lumOff val="25000"/>
                  </a:schemeClr>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A0EDAE-FC62-4E94-BFE1-BC7F210B41F6}" type="datetime1">
              <a:rPr lang="en-US" smtClean="0"/>
              <a:t>7/31/23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rot="5400000">
            <a:off x="11429744" y="1117339"/>
            <a:ext cx="1052510" cy="365125"/>
          </a:xfrm>
        </p:spPr>
        <p:txBody>
          <a:bodyPr/>
          <a:lstStyle>
            <a:lvl1pPr algn="ctr">
              <a:defRPr/>
            </a:lvl1p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691B87-70C1-4789-85DB-718C5EE8864D}" type="datetime1">
              <a:rPr lang="en-US" smtClean="0"/>
              <a:t>7/31/23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rot="5400000">
            <a:off x="11429744" y="1117339"/>
            <a:ext cx="1052510" cy="365125"/>
          </a:xfrm>
        </p:spPr>
        <p:txBody>
          <a:bodyPr/>
          <a:lstStyle>
            <a:lvl1pPr algn="ctr">
              <a:defRPr/>
            </a:lvl1p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DFF39F-2D99-43D1-AEB3-903E36A16836}" type="datetime1">
              <a:rPr lang="en-US" smtClean="0"/>
              <a:t>7/31/23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rot="5400000">
            <a:off x="11429744" y="1117339"/>
            <a:ext cx="1052510" cy="365125"/>
          </a:xfrm>
        </p:spPr>
        <p:txBody>
          <a:bodyPr/>
          <a:lstStyle>
            <a:lvl1pPr algn="ctr">
              <a:defRPr/>
            </a:lvl1p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12218-4ABC-42F7-97DD-1609949DEAB6}" type="datetime1">
              <a:rPr lang="en-US" smtClean="0"/>
              <a:t>7/31/23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lgn="ctr">
              <a:defRPr/>
            </a:lvl1p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ACA8699-5DE7-460F-B181-407DC08D7853}" type="datetime1">
              <a:rPr lang="en-US" smtClean="0"/>
              <a:t>7/31/23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lgn="ctr">
              <a:defRPr>
                <a:solidFill>
                  <a:schemeClr val="accent1">
                    <a:lumMod val="75000"/>
                    <a:lumOff val="25000"/>
                  </a:schemeClr>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F190A7-081A-4D2E-B6B5-4439AD822BD7}" type="datetime1">
              <a:rPr lang="en-US" smtClean="0"/>
              <a:t>7/31/23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lgn="ctr">
              <a:defRPr/>
            </a:lvl1p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4004857" cy="365125"/>
          </a:xfrm>
          <a:prstGeom prst="rect">
            <a:avLst/>
          </a:prstGeom>
        </p:spPr>
        <p:txBody>
          <a:bodyPr vert="horz" lIns="91440" tIns="45720" rIns="91440" bIns="45720" rtlCol="0" anchor="ctr"/>
          <a:lstStyle>
            <a:lvl1pPr algn="r">
              <a:defRPr sz="900">
                <a:solidFill>
                  <a:schemeClr val="accent2"/>
                </a:solidFill>
                <a:latin typeface="Arial" panose="020B0604020202020204" pitchFamily="34" charset="0"/>
                <a:cs typeface="Arial" panose="020B0604020202020204" pitchFamily="34" charset="0"/>
              </a:defRPr>
            </a:lvl1pPr>
          </a:lstStyle>
          <a:p>
            <a:fld id="{6FD03FC8-67DE-4A02-8C58-C0AA6330B9C2}" type="datetime1">
              <a:rPr lang="en-US" smtClean="0"/>
              <a:t>7/31/23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rot="5400000">
            <a:off x="11395876" y="1117339"/>
            <a:ext cx="1052510" cy="365125"/>
          </a:xfrm>
          <a:prstGeom prst="rect">
            <a:avLst/>
          </a:prstGeom>
        </p:spPr>
        <p:txBody>
          <a:bodyPr vert="horz" lIns="91440" tIns="45720" rIns="91440" bIns="45720" rtlCol="0" anchor="ctr"/>
          <a:lstStyle>
            <a:lvl1pPr algn="r">
              <a:defRPr sz="900">
                <a:solidFill>
                  <a:schemeClr val="accent2"/>
                </a:solidFill>
                <a:latin typeface="Arial" panose="020B0604020202020204" pitchFamily="34" charset="0"/>
                <a:cs typeface="Arial" panose="020B0604020202020204" pitchFamily="34" charset="0"/>
              </a:defRPr>
            </a:lvl1pPr>
          </a:lstStyle>
          <a:p>
            <a:pPr algn="ctr"/>
            <a:fld id="{D57F1E4F-1CFF-5643-939E-217C01CDF565}" type="slidenum">
              <a:rPr lang="en-US" smtClean="0"/>
              <a:pPr algn="ct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p:cNvPicPr>
            <a:picLocks noChangeAspect="1"/>
          </p:cNvPicPr>
          <p:nvPr userDrawn="1"/>
        </p:nvPicPr>
        <p:blipFill rotWithShape="1">
          <a:blip r:embed="rId13"/>
          <a:srcRect l="12346" t="13065" r="76383" b="78347"/>
          <a:stretch/>
        </p:blipFill>
        <p:spPr>
          <a:xfrm>
            <a:off x="11146970" y="10886"/>
            <a:ext cx="1023257" cy="438539"/>
          </a:xfrm>
          <a:prstGeom prst="rect">
            <a:avLst/>
          </a:prstGeom>
        </p:spPr>
      </p:pic>
      <p:pic>
        <p:nvPicPr>
          <p:cNvPr id="13" name="Picture 12"/>
          <p:cNvPicPr>
            <a:picLocks noChangeAspect="1"/>
          </p:cNvPicPr>
          <p:nvPr userDrawn="1"/>
        </p:nvPicPr>
        <p:blipFill rotWithShape="1">
          <a:blip r:embed="rId13"/>
          <a:srcRect l="12346" t="13065" r="76383" b="78347"/>
          <a:stretch/>
        </p:blipFill>
        <p:spPr>
          <a:xfrm>
            <a:off x="21772" y="11871"/>
            <a:ext cx="1023257" cy="43853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800" b="0" kern="1200" cap="all">
          <a:solidFill>
            <a:schemeClr val="bg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20.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570.png"/><Relationship Id="rId7" Type="http://schemas.openxmlformats.org/officeDocument/2006/relationships/oleObject" Target="../embeddings/oleObject4.bin"/><Relationship Id="rId1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0.wmf"/><Relationship Id="rId11" Type="http://schemas.openxmlformats.org/officeDocument/2006/relationships/image" Target="../media/image18.png"/><Relationship Id="rId5" Type="http://schemas.openxmlformats.org/officeDocument/2006/relationships/oleObject" Target="../embeddings/oleObject3.bin"/><Relationship Id="rId10" Type="http://schemas.openxmlformats.org/officeDocument/2006/relationships/image" Target="../media/image22.wmf"/><Relationship Id="rId4" Type="http://schemas.openxmlformats.org/officeDocument/2006/relationships/image" Target="../media/image19.png"/><Relationship Id="rId9"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13"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6.wmf"/><Relationship Id="rId12"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27.png"/><Relationship Id="rId5" Type="http://schemas.openxmlformats.org/officeDocument/2006/relationships/image" Target="../media/image25.png"/><Relationship Id="rId15" Type="http://schemas.openxmlformats.org/officeDocument/2006/relationships/image" Target="../media/image31.png"/><Relationship Id="rId10" Type="http://schemas.openxmlformats.org/officeDocument/2006/relationships/image" Target="../media/image630.png"/><Relationship Id="rId4" Type="http://schemas.openxmlformats.org/officeDocument/2006/relationships/image" Target="../media/image24.png"/><Relationship Id="rId9" Type="http://schemas.openxmlformats.org/officeDocument/2006/relationships/image" Target="../media/image620.pn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oleObject" Target="../embeddings/oleObject7.bin"/><Relationship Id="rId7"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wmf"/><Relationship Id="rId11" Type="http://schemas.openxmlformats.org/officeDocument/2006/relationships/image" Target="../media/image41.png"/><Relationship Id="rId5" Type="http://schemas.openxmlformats.org/officeDocument/2006/relationships/oleObject" Target="../embeddings/oleObject8.bin"/><Relationship Id="rId10" Type="http://schemas.openxmlformats.org/officeDocument/2006/relationships/image" Target="../media/image40.png"/><Relationship Id="rId4" Type="http://schemas.openxmlformats.org/officeDocument/2006/relationships/image" Target="../media/image36.wmf"/><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wmf"/><Relationship Id="rId18" Type="http://schemas.openxmlformats.org/officeDocument/2006/relationships/oleObject" Target="../embeddings/oleObject14.bin"/><Relationship Id="rId3" Type="http://schemas.openxmlformats.org/officeDocument/2006/relationships/oleObject" Target="../embeddings/oleObject9.bin"/><Relationship Id="rId21" Type="http://schemas.openxmlformats.org/officeDocument/2006/relationships/image" Target="../media/image51.wmf"/><Relationship Id="rId7" Type="http://schemas.openxmlformats.org/officeDocument/2006/relationships/image" Target="../media/image780.png"/><Relationship Id="rId12" Type="http://schemas.openxmlformats.org/officeDocument/2006/relationships/oleObject" Target="../embeddings/oleObject11.bin"/><Relationship Id="rId17" Type="http://schemas.openxmlformats.org/officeDocument/2006/relationships/image" Target="../media/image49.wmf"/><Relationship Id="rId2" Type="http://schemas.openxmlformats.org/officeDocument/2006/relationships/image" Target="../media/image35.png"/><Relationship Id="rId16" Type="http://schemas.openxmlformats.org/officeDocument/2006/relationships/oleObject" Target="../embeddings/oleObject13.bin"/><Relationship Id="rId20" Type="http://schemas.openxmlformats.org/officeDocument/2006/relationships/oleObject" Target="../embeddings/oleObject15.bin"/><Relationship Id="rId1" Type="http://schemas.openxmlformats.org/officeDocument/2006/relationships/slideLayout" Target="../slideLayouts/slideLayout2.xml"/><Relationship Id="rId11" Type="http://schemas.openxmlformats.org/officeDocument/2006/relationships/image" Target="../media/image46.wmf"/><Relationship Id="rId5" Type="http://schemas.openxmlformats.org/officeDocument/2006/relationships/image" Target="../media/image43.png"/><Relationship Id="rId15" Type="http://schemas.openxmlformats.org/officeDocument/2006/relationships/image" Target="../media/image48.wmf"/><Relationship Id="rId23" Type="http://schemas.openxmlformats.org/officeDocument/2006/relationships/image" Target="../media/image52.wmf"/><Relationship Id="rId10" Type="http://schemas.openxmlformats.org/officeDocument/2006/relationships/oleObject" Target="../embeddings/oleObject10.bin"/><Relationship Id="rId19" Type="http://schemas.openxmlformats.org/officeDocument/2006/relationships/image" Target="../media/image50.wmf"/><Relationship Id="rId4" Type="http://schemas.openxmlformats.org/officeDocument/2006/relationships/image" Target="../media/image42.wmf"/><Relationship Id="rId9" Type="http://schemas.openxmlformats.org/officeDocument/2006/relationships/image" Target="../media/image45.png"/><Relationship Id="rId14" Type="http://schemas.openxmlformats.org/officeDocument/2006/relationships/oleObject" Target="../embeddings/oleObject12.bin"/><Relationship Id="rId22"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53.wmf"/><Relationship Id="rId7" Type="http://schemas.openxmlformats.org/officeDocument/2006/relationships/image" Target="../media/image55.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5" Type="http://schemas.openxmlformats.org/officeDocument/2006/relationships/image" Target="../media/image54.wmf"/><Relationship Id="rId4" Type="http://schemas.openxmlformats.org/officeDocument/2006/relationships/oleObject" Target="../embeddings/oleObject18.bin"/><Relationship Id="rId9" Type="http://schemas.openxmlformats.org/officeDocument/2006/relationships/image" Target="../media/image56.wmf"/></Relationships>
</file>

<file path=ppt/slides/_rels/slide23.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21.bin"/><Relationship Id="rId1" Type="http://schemas.openxmlformats.org/officeDocument/2006/relationships/slideLayout" Target="../slideLayouts/slideLayout2.xml"/><Relationship Id="rId5" Type="http://schemas.openxmlformats.org/officeDocument/2006/relationships/image" Target="../media/image58.wmf"/><Relationship Id="rId4"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83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69.wmf"/><Relationship Id="rId3" Type="http://schemas.openxmlformats.org/officeDocument/2006/relationships/image" Target="../media/image64.wmf"/><Relationship Id="rId7" Type="http://schemas.openxmlformats.org/officeDocument/2006/relationships/image" Target="../media/image66.wmf"/><Relationship Id="rId12" Type="http://schemas.openxmlformats.org/officeDocument/2006/relationships/oleObject" Target="../embeddings/oleObject28.bin"/><Relationship Id="rId17" Type="http://schemas.openxmlformats.org/officeDocument/2006/relationships/image" Target="../media/image71.wmf"/><Relationship Id="rId2" Type="http://schemas.openxmlformats.org/officeDocument/2006/relationships/oleObject" Target="../embeddings/oleObject23.bin"/><Relationship Id="rId16"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25.bin"/><Relationship Id="rId11" Type="http://schemas.openxmlformats.org/officeDocument/2006/relationships/image" Target="../media/image68.wmf"/><Relationship Id="rId5" Type="http://schemas.openxmlformats.org/officeDocument/2006/relationships/image" Target="../media/image65.wmf"/><Relationship Id="rId15" Type="http://schemas.openxmlformats.org/officeDocument/2006/relationships/image" Target="../media/image70.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67.wmf"/><Relationship Id="rId14" Type="http://schemas.openxmlformats.org/officeDocument/2006/relationships/oleObject" Target="../embeddings/oleObject29.bin"/></Relationships>
</file>

<file path=ppt/slides/_rels/slide28.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4.wmf"/><Relationship Id="rId5" Type="http://schemas.openxmlformats.org/officeDocument/2006/relationships/oleObject" Target="../embeddings/oleObject32.bin"/><Relationship Id="rId4" Type="http://schemas.openxmlformats.org/officeDocument/2006/relationships/image" Target="../media/image73.wmf"/></Relationships>
</file>

<file path=ppt/slides/_rels/slide29.xml.rels><?xml version="1.0" encoding="UTF-8" standalone="yes"?>
<Relationships xmlns="http://schemas.openxmlformats.org/package/2006/relationships"><Relationship Id="rId8" Type="http://schemas.openxmlformats.org/officeDocument/2006/relationships/image" Target="../media/image37.wmf"/><Relationship Id="rId7" Type="http://schemas.openxmlformats.org/officeDocument/2006/relationships/oleObject" Target="../embeddings/oleObject8.bin"/><Relationship Id="rId12" Type="http://schemas.openxmlformats.org/officeDocument/2006/relationships/image" Target="../media/image76.wmf"/><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36.wmf"/><Relationship Id="rId11" Type="http://schemas.openxmlformats.org/officeDocument/2006/relationships/oleObject" Target="../embeddings/oleObject34.bin"/><Relationship Id="rId5" Type="http://schemas.openxmlformats.org/officeDocument/2006/relationships/oleObject" Target="../embeddings/oleObject7.bin"/><Relationship Id="rId10" Type="http://schemas.openxmlformats.org/officeDocument/2006/relationships/image" Target="../media/image38.png"/><Relationship Id="rId4" Type="http://schemas.openxmlformats.org/officeDocument/2006/relationships/image" Target="../media/image78.png"/><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81.wmf"/><Relationship Id="rId18" Type="http://schemas.openxmlformats.org/officeDocument/2006/relationships/oleObject" Target="../embeddings/oleObject42.bin"/><Relationship Id="rId26" Type="http://schemas.openxmlformats.org/officeDocument/2006/relationships/oleObject" Target="../embeddings/oleObject46.bin"/><Relationship Id="rId3" Type="http://schemas.openxmlformats.org/officeDocument/2006/relationships/image" Target="../media/image42.wmf"/><Relationship Id="rId21" Type="http://schemas.openxmlformats.org/officeDocument/2006/relationships/image" Target="../media/image84.wmf"/><Relationship Id="rId7" Type="http://schemas.openxmlformats.org/officeDocument/2006/relationships/image" Target="../media/image78.wmf"/><Relationship Id="rId12" Type="http://schemas.openxmlformats.org/officeDocument/2006/relationships/oleObject" Target="../embeddings/oleObject39.bin"/><Relationship Id="rId17" Type="http://schemas.openxmlformats.org/officeDocument/2006/relationships/image" Target="../media/image82.wmf"/><Relationship Id="rId25" Type="http://schemas.openxmlformats.org/officeDocument/2006/relationships/image" Target="../media/image86.wmf"/><Relationship Id="rId2" Type="http://schemas.openxmlformats.org/officeDocument/2006/relationships/oleObject" Target="../embeddings/oleObject9.bin"/><Relationship Id="rId16" Type="http://schemas.openxmlformats.org/officeDocument/2006/relationships/oleObject" Target="../embeddings/oleObject41.bin"/><Relationship Id="rId20" Type="http://schemas.openxmlformats.org/officeDocument/2006/relationships/oleObject" Target="../embeddings/oleObject43.bin"/><Relationship Id="rId1" Type="http://schemas.openxmlformats.org/officeDocument/2006/relationships/slideLayout" Target="../slideLayouts/slideLayout2.xml"/><Relationship Id="rId6" Type="http://schemas.openxmlformats.org/officeDocument/2006/relationships/oleObject" Target="../embeddings/oleObject36.bin"/><Relationship Id="rId11" Type="http://schemas.openxmlformats.org/officeDocument/2006/relationships/image" Target="../media/image80.wmf"/><Relationship Id="rId24" Type="http://schemas.openxmlformats.org/officeDocument/2006/relationships/oleObject" Target="../embeddings/oleObject45.bin"/><Relationship Id="rId5" Type="http://schemas.openxmlformats.org/officeDocument/2006/relationships/image" Target="../media/image77.wmf"/><Relationship Id="rId15" Type="http://schemas.openxmlformats.org/officeDocument/2006/relationships/image" Target="../media/image69.wmf"/><Relationship Id="rId23" Type="http://schemas.openxmlformats.org/officeDocument/2006/relationships/image" Target="../media/image85.wmf"/><Relationship Id="rId10" Type="http://schemas.openxmlformats.org/officeDocument/2006/relationships/oleObject" Target="../embeddings/oleObject38.bin"/><Relationship Id="rId19" Type="http://schemas.openxmlformats.org/officeDocument/2006/relationships/image" Target="../media/image83.wmf"/><Relationship Id="rId4" Type="http://schemas.openxmlformats.org/officeDocument/2006/relationships/oleObject" Target="../embeddings/oleObject35.bin"/><Relationship Id="rId9" Type="http://schemas.openxmlformats.org/officeDocument/2006/relationships/image" Target="../media/image79.wmf"/><Relationship Id="rId14" Type="http://schemas.openxmlformats.org/officeDocument/2006/relationships/oleObject" Target="../embeddings/oleObject40.bin"/><Relationship Id="rId22" Type="http://schemas.openxmlformats.org/officeDocument/2006/relationships/oleObject" Target="../embeddings/oleObject44.bin"/><Relationship Id="rId27" Type="http://schemas.openxmlformats.org/officeDocument/2006/relationships/image" Target="../media/image87.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82.wmf"/><Relationship Id="rId18" Type="http://schemas.openxmlformats.org/officeDocument/2006/relationships/oleObject" Target="../embeddings/oleObject53.bin"/><Relationship Id="rId3" Type="http://schemas.openxmlformats.org/officeDocument/2006/relationships/image" Target="../media/image69.wmf"/><Relationship Id="rId21" Type="http://schemas.openxmlformats.org/officeDocument/2006/relationships/image" Target="../media/image90.wmf"/><Relationship Id="rId7" Type="http://schemas.openxmlformats.org/officeDocument/2006/relationships/image" Target="../media/image88.wmf"/><Relationship Id="rId12" Type="http://schemas.openxmlformats.org/officeDocument/2006/relationships/oleObject" Target="../embeddings/oleObject41.bin"/><Relationship Id="rId17" Type="http://schemas.openxmlformats.org/officeDocument/2006/relationships/image" Target="../media/image85.wmf"/><Relationship Id="rId2" Type="http://schemas.openxmlformats.org/officeDocument/2006/relationships/oleObject" Target="../embeddings/oleObject47.bin"/><Relationship Id="rId16" Type="http://schemas.openxmlformats.org/officeDocument/2006/relationships/oleObject" Target="../embeddings/oleObject52.bin"/><Relationship Id="rId20" Type="http://schemas.openxmlformats.org/officeDocument/2006/relationships/oleObject" Target="../embeddings/oleObject54.bin"/><Relationship Id="rId1" Type="http://schemas.openxmlformats.org/officeDocument/2006/relationships/slideLayout" Target="../slideLayouts/slideLayout2.xml"/><Relationship Id="rId6" Type="http://schemas.openxmlformats.org/officeDocument/2006/relationships/oleObject" Target="../embeddings/oleObject49.bin"/><Relationship Id="rId11" Type="http://schemas.openxmlformats.org/officeDocument/2006/relationships/image" Target="../media/image81.wmf"/><Relationship Id="rId5" Type="http://schemas.openxmlformats.org/officeDocument/2006/relationships/image" Target="../media/image83.wmf"/><Relationship Id="rId15" Type="http://schemas.openxmlformats.org/officeDocument/2006/relationships/image" Target="../media/image84.wmf"/><Relationship Id="rId10" Type="http://schemas.openxmlformats.org/officeDocument/2006/relationships/oleObject" Target="../embeddings/oleObject39.bin"/><Relationship Id="rId19" Type="http://schemas.openxmlformats.org/officeDocument/2006/relationships/image" Target="../media/image86.wmf"/><Relationship Id="rId4" Type="http://schemas.openxmlformats.org/officeDocument/2006/relationships/oleObject" Target="../embeddings/oleObject48.bin"/><Relationship Id="rId9" Type="http://schemas.openxmlformats.org/officeDocument/2006/relationships/image" Target="../media/image89.wmf"/><Relationship Id="rId14" Type="http://schemas.openxmlformats.org/officeDocument/2006/relationships/oleObject" Target="../embeddings/oleObject51.bin"/></Relationships>
</file>

<file path=ppt/slides/_rels/slide3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2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7"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package" Target="../embeddings/Microsoft_PowerPoint_Slide.sldx"/><Relationship Id="rId5" Type="http://schemas.openxmlformats.org/officeDocument/2006/relationships/image" Target="../media/image1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Structural idealisation</a:t>
            </a:r>
          </a:p>
        </p:txBody>
      </p:sp>
      <p:sp>
        <p:nvSpPr>
          <p:cNvPr id="3" name="Subtitle 2"/>
          <p:cNvSpPr>
            <a:spLocks noGrp="1"/>
          </p:cNvSpPr>
          <p:nvPr>
            <p:ph type="subTitle" idx="1"/>
          </p:nvPr>
        </p:nvSpPr>
        <p:spPr/>
        <p:txBody>
          <a:bodyPr/>
          <a:lstStyle/>
          <a:p>
            <a:r>
              <a:rPr lang="en-GB" dirty="0"/>
              <a:t>By dr. mahdi damghani</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902034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Shear of open section beams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5309108" y="1931850"/>
            <a:ext cx="6424327" cy="3120774"/>
          </a:xfrm>
          <a:prstGeom prst="rect">
            <a:avLst/>
          </a:prstGeom>
          <a:ln>
            <a:solidFill>
              <a:schemeClr val="bg1">
                <a:lumMod val="50000"/>
              </a:schemeClr>
            </a:solidFill>
          </a:ln>
        </p:spPr>
      </p:pic>
      <p:pic>
        <p:nvPicPr>
          <p:cNvPr id="6" name="Picture 5"/>
          <p:cNvPicPr>
            <a:picLocks noChangeAspect="1"/>
          </p:cNvPicPr>
          <p:nvPr/>
        </p:nvPicPr>
        <p:blipFill>
          <a:blip r:embed="rId3"/>
          <a:stretch>
            <a:fillRect/>
          </a:stretch>
        </p:blipFill>
        <p:spPr>
          <a:xfrm>
            <a:off x="187735" y="1931850"/>
            <a:ext cx="4419048" cy="895238"/>
          </a:xfrm>
          <a:prstGeom prst="rect">
            <a:avLst/>
          </a:prstGeom>
          <a:ln>
            <a:solidFill>
              <a:schemeClr val="bg1">
                <a:lumMod val="50000"/>
              </a:schemeClr>
            </a:solidFill>
          </a:ln>
        </p:spPr>
      </p:pic>
      <p:pic>
        <p:nvPicPr>
          <p:cNvPr id="7" name="Picture 6"/>
          <p:cNvPicPr>
            <a:picLocks noChangeAspect="1"/>
          </p:cNvPicPr>
          <p:nvPr/>
        </p:nvPicPr>
        <p:blipFill>
          <a:blip r:embed="rId4"/>
          <a:stretch>
            <a:fillRect/>
          </a:stretch>
        </p:blipFill>
        <p:spPr>
          <a:xfrm>
            <a:off x="187735" y="3007581"/>
            <a:ext cx="2076190" cy="695238"/>
          </a:xfrm>
          <a:prstGeom prst="rect">
            <a:avLst/>
          </a:prstGeom>
          <a:ln>
            <a:solidFill>
              <a:schemeClr val="bg1">
                <a:lumMod val="50000"/>
              </a:schemeClr>
            </a:solidFill>
          </a:ln>
        </p:spPr>
      </p:pic>
      <p:pic>
        <p:nvPicPr>
          <p:cNvPr id="8" name="Picture 7"/>
          <p:cNvPicPr>
            <a:picLocks noChangeAspect="1"/>
          </p:cNvPicPr>
          <p:nvPr/>
        </p:nvPicPr>
        <p:blipFill>
          <a:blip r:embed="rId5"/>
          <a:stretch>
            <a:fillRect/>
          </a:stretch>
        </p:blipFill>
        <p:spPr>
          <a:xfrm>
            <a:off x="187735" y="3863022"/>
            <a:ext cx="4953990" cy="907966"/>
          </a:xfrm>
          <a:prstGeom prst="rect">
            <a:avLst/>
          </a:prstGeom>
          <a:ln>
            <a:solidFill>
              <a:schemeClr val="bg1">
                <a:lumMod val="50000"/>
              </a:schemeClr>
            </a:solidFill>
          </a:ln>
        </p:spPr>
      </p:pic>
      <p:pic>
        <p:nvPicPr>
          <p:cNvPr id="9" name="Picture 8"/>
          <p:cNvPicPr>
            <a:picLocks noChangeAspect="1"/>
          </p:cNvPicPr>
          <p:nvPr/>
        </p:nvPicPr>
        <p:blipFill>
          <a:blip r:embed="rId6"/>
          <a:stretch>
            <a:fillRect/>
          </a:stretch>
        </p:blipFill>
        <p:spPr>
          <a:xfrm>
            <a:off x="2426502" y="2999386"/>
            <a:ext cx="3392097" cy="711629"/>
          </a:xfrm>
          <a:prstGeom prst="rect">
            <a:avLst/>
          </a:prstGeom>
          <a:ln w="6350">
            <a:solidFill>
              <a:schemeClr val="bg1">
                <a:lumMod val="50000"/>
              </a:schemeClr>
            </a:solidFill>
          </a:ln>
        </p:spPr>
      </p:pic>
      <p:pic>
        <p:nvPicPr>
          <p:cNvPr id="10" name="Picture 9"/>
          <p:cNvPicPr>
            <a:picLocks noChangeAspect="1"/>
          </p:cNvPicPr>
          <p:nvPr/>
        </p:nvPicPr>
        <p:blipFill>
          <a:blip r:embed="rId7"/>
          <a:stretch>
            <a:fillRect/>
          </a:stretch>
        </p:blipFill>
        <p:spPr>
          <a:xfrm>
            <a:off x="635059" y="4941336"/>
            <a:ext cx="4059342" cy="1809396"/>
          </a:xfrm>
          <a:prstGeom prst="rect">
            <a:avLst/>
          </a:prstGeom>
          <a:ln>
            <a:solidFill>
              <a:schemeClr val="bg1">
                <a:lumMod val="50000"/>
              </a:schemeClr>
            </a:solidFill>
          </a:ln>
        </p:spPr>
      </p:pic>
      <p:cxnSp>
        <p:nvCxnSpPr>
          <p:cNvPr id="12" name="Straight Arrow Connector 11"/>
          <p:cNvCxnSpPr>
            <a:stCxn id="6" idx="2"/>
            <a:endCxn id="7" idx="0"/>
          </p:cNvCxnSpPr>
          <p:nvPr/>
        </p:nvCxnSpPr>
        <p:spPr>
          <a:xfrm flipH="1">
            <a:off x="1225830" y="2827088"/>
            <a:ext cx="1171429" cy="180493"/>
          </a:xfrm>
          <a:prstGeom prst="straightConnector1">
            <a:avLst/>
          </a:prstGeom>
          <a:ln>
            <a:headEnd w="lg" len="lg"/>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p:cNvCxnSpPr>
            <a:stCxn id="7" idx="2"/>
            <a:endCxn id="8" idx="0"/>
          </p:cNvCxnSpPr>
          <p:nvPr/>
        </p:nvCxnSpPr>
        <p:spPr>
          <a:xfrm>
            <a:off x="1225830" y="3702819"/>
            <a:ext cx="1438900" cy="160203"/>
          </a:xfrm>
          <a:prstGeom prst="straightConnector1">
            <a:avLst/>
          </a:prstGeom>
          <a:ln>
            <a:headEnd w="lg" len="lg"/>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p:cNvCxnSpPr>
            <a:stCxn id="8" idx="2"/>
            <a:endCxn id="10" idx="0"/>
          </p:cNvCxnSpPr>
          <p:nvPr/>
        </p:nvCxnSpPr>
        <p:spPr>
          <a:xfrm>
            <a:off x="2664730" y="4770988"/>
            <a:ext cx="0" cy="170348"/>
          </a:xfrm>
          <a:prstGeom prst="straightConnector1">
            <a:avLst/>
          </a:prstGeom>
          <a:ln>
            <a:headEnd w="lg" len="lg"/>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p:cNvCxnSpPr>
            <a:stCxn id="9" idx="1"/>
            <a:endCxn id="7" idx="3"/>
          </p:cNvCxnSpPr>
          <p:nvPr/>
        </p:nvCxnSpPr>
        <p:spPr>
          <a:xfrm flipH="1" flipV="1">
            <a:off x="2263925" y="3355200"/>
            <a:ext cx="162577" cy="1"/>
          </a:xfrm>
          <a:prstGeom prst="straightConnector1">
            <a:avLst/>
          </a:prstGeom>
          <a:ln>
            <a:headEnd w="lg" len="lg"/>
            <a:tailEnd type="triangle"/>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22" name="Line Callout 3 21"/>
              <p:cNvSpPr/>
              <p:nvPr/>
            </p:nvSpPr>
            <p:spPr>
              <a:xfrm>
                <a:off x="5309107" y="5092099"/>
                <a:ext cx="6424328" cy="538139"/>
              </a:xfrm>
              <a:prstGeom prst="borderCallout3">
                <a:avLst>
                  <a:gd name="adj1" fmla="val -130394"/>
                  <a:gd name="adj2" fmla="val -68969"/>
                  <a:gd name="adj3" fmla="val -57098"/>
                  <a:gd name="adj4" fmla="val -15005"/>
                  <a:gd name="adj5" fmla="val -44706"/>
                  <a:gd name="adj6" fmla="val -7699"/>
                  <a:gd name="adj7" fmla="val 50748"/>
                  <a:gd name="adj8" fmla="val 107"/>
                </a:avLst>
              </a:prstGeom>
              <a:solidFill>
                <a:schemeClr val="bg1">
                  <a:lumMod val="50000"/>
                </a:schemeClr>
              </a:solidFill>
              <a:ln>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500" dirty="0">
                    <a:solidFill>
                      <a:srgbClr val="FFFF00"/>
                    </a:solidFill>
                    <a:latin typeface="Arial" panose="020B0604020202020204" pitchFamily="34" charset="0"/>
                    <a:cs typeface="Arial" panose="020B0604020202020204" pitchFamily="34" charset="0"/>
                  </a:rPr>
                  <a:t>The change in shear flow induced by a boom which itself is subjected to a direct </a:t>
                </a:r>
                <a:r>
                  <a:rPr lang="en-GB" sz="1500" dirty="0">
                    <a:solidFill>
                      <a:srgbClr val="FFFF00"/>
                    </a:solidFill>
                    <a:latin typeface="Arial" panose="020B0604020202020204" pitchFamily="34" charset="0"/>
                    <a:cs typeface="Arial" panose="020B0604020202020204" pitchFamily="34" charset="0"/>
                  </a:rPr>
                  <a:t>load </a:t>
                </a:r>
                <a14:m>
                  <m:oMath xmlns:m="http://schemas.openxmlformats.org/officeDocument/2006/math">
                    <m:sSub>
                      <m:sSubPr>
                        <m:ctrlPr>
                          <a:rPr lang="en-GB" sz="1500" i="1" smtClean="0">
                            <a:solidFill>
                              <a:srgbClr val="FFFF00"/>
                            </a:solidFill>
                            <a:latin typeface="Cambria Math" panose="02040503050406030204" pitchFamily="18" charset="0"/>
                            <a:cs typeface="Arial" panose="020B0604020202020204" pitchFamily="34" charset="0"/>
                          </a:rPr>
                        </m:ctrlPr>
                      </m:sSubPr>
                      <m:e>
                        <m:r>
                          <a:rPr lang="en-GB" sz="150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𝜎</m:t>
                        </m:r>
                      </m:e>
                      <m:sub>
                        <m:r>
                          <a:rPr lang="en-GB" sz="1500" b="0" i="1" smtClean="0">
                            <a:solidFill>
                              <a:srgbClr val="FFFF00"/>
                            </a:solidFill>
                            <a:latin typeface="Cambria Math" panose="02040503050406030204" pitchFamily="18" charset="0"/>
                            <a:cs typeface="Arial" panose="020B0604020202020204" pitchFamily="34" charset="0"/>
                          </a:rPr>
                          <m:t>𝑧</m:t>
                        </m:r>
                      </m:sub>
                    </m:sSub>
                    <m:sSub>
                      <m:sSubPr>
                        <m:ctrlPr>
                          <a:rPr lang="en-GB" sz="1500" i="1" smtClean="0">
                            <a:solidFill>
                              <a:srgbClr val="FFFF00"/>
                            </a:solidFill>
                            <a:latin typeface="Cambria Math" panose="02040503050406030204" pitchFamily="18" charset="0"/>
                            <a:cs typeface="Arial" panose="020B0604020202020204" pitchFamily="34" charset="0"/>
                          </a:rPr>
                        </m:ctrlPr>
                      </m:sSubPr>
                      <m:e>
                        <m:r>
                          <a:rPr lang="en-GB" sz="1500" b="0" i="1" smtClean="0">
                            <a:solidFill>
                              <a:srgbClr val="FFFF00"/>
                            </a:solidFill>
                            <a:latin typeface="Cambria Math" panose="02040503050406030204" pitchFamily="18" charset="0"/>
                            <a:cs typeface="Arial" panose="020B0604020202020204" pitchFamily="34" charset="0"/>
                          </a:rPr>
                          <m:t>𝐵</m:t>
                        </m:r>
                      </m:e>
                      <m:sub>
                        <m:r>
                          <a:rPr lang="en-GB" sz="1500" b="0" i="1" smtClean="0">
                            <a:solidFill>
                              <a:srgbClr val="FFFF00"/>
                            </a:solidFill>
                            <a:latin typeface="Cambria Math" panose="02040503050406030204" pitchFamily="18" charset="0"/>
                            <a:cs typeface="Arial" panose="020B0604020202020204" pitchFamily="34" charset="0"/>
                          </a:rPr>
                          <m:t>𝑟</m:t>
                        </m:r>
                      </m:sub>
                    </m:sSub>
                  </m:oMath>
                </a14:m>
                <a:endParaRPr lang="en-GB" sz="1500" dirty="0">
                  <a:solidFill>
                    <a:srgbClr val="FFFF00"/>
                  </a:solidFill>
                  <a:latin typeface="Arial" panose="020B0604020202020204" pitchFamily="34" charset="0"/>
                  <a:cs typeface="Arial" panose="020B0604020202020204" pitchFamily="34" charset="0"/>
                </a:endParaRPr>
              </a:p>
            </p:txBody>
          </p:sp>
        </mc:Choice>
        <mc:Fallback xmlns="">
          <p:sp>
            <p:nvSpPr>
              <p:cNvPr id="22" name="Line Callout 3 21"/>
              <p:cNvSpPr>
                <a:spLocks noRot="1" noChangeAspect="1" noMove="1" noResize="1" noEditPoints="1" noAdjustHandles="1" noChangeArrowheads="1" noChangeShapeType="1" noTextEdit="1"/>
              </p:cNvSpPr>
              <p:nvPr/>
            </p:nvSpPr>
            <p:spPr>
              <a:xfrm>
                <a:off x="5309107" y="5092099"/>
                <a:ext cx="6424328" cy="538139"/>
              </a:xfrm>
              <a:prstGeom prst="borderCallout3">
                <a:avLst>
                  <a:gd name="adj1" fmla="val -130394"/>
                  <a:gd name="adj2" fmla="val -68969"/>
                  <a:gd name="adj3" fmla="val -57098"/>
                  <a:gd name="adj4" fmla="val -15005"/>
                  <a:gd name="adj5" fmla="val -44706"/>
                  <a:gd name="adj6" fmla="val -7699"/>
                  <a:gd name="adj7" fmla="val 50748"/>
                  <a:gd name="adj8" fmla="val 107"/>
                </a:avLst>
              </a:prstGeom>
              <a:blipFill rotWithShape="0">
                <a:blip r:embed="rId8"/>
                <a:stretch>
                  <a:fillRect b="-4762"/>
                </a:stretch>
              </a:blipFill>
              <a:ln>
                <a:solidFill>
                  <a:schemeClr val="accent5">
                    <a:lumMod val="75000"/>
                  </a:schemeClr>
                </a:solidFill>
                <a:prstDash val="sysDash"/>
              </a:ln>
            </p:spPr>
            <p:txBody>
              <a:bodyPr/>
              <a:lstStyle/>
              <a:p>
                <a:r>
                  <a:rPr lang="en-GB">
                    <a:noFill/>
                  </a:rPr>
                  <a:t> </a:t>
                </a:r>
              </a:p>
            </p:txBody>
          </p:sp>
        </mc:Fallback>
      </mc:AlternateContent>
    </p:spTree>
    <p:extLst>
      <p:ext uri="{BB962C8B-B14F-4D97-AF65-F5344CB8AC3E}">
        <p14:creationId xmlns:p14="http://schemas.microsoft.com/office/powerpoint/2010/main" val="230640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par>
                                <p:cTn id="33" presetID="3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 calcmode="lin" valueType="num">
                                      <p:cBhvr>
                                        <p:cTn id="37" dur="1000" fill="hold"/>
                                        <p:tgtEl>
                                          <p:spTgt spid="19"/>
                                        </p:tgtEl>
                                        <p:attrNameLst>
                                          <p:attrName>style.rotation</p:attrName>
                                        </p:attrNameLst>
                                      </p:cBhvr>
                                      <p:tavLst>
                                        <p:tav tm="0">
                                          <p:val>
                                            <p:fltVal val="90"/>
                                          </p:val>
                                        </p:tav>
                                        <p:tav tm="100000">
                                          <p:val>
                                            <p:fltVal val="0"/>
                                          </p:val>
                                        </p:tav>
                                      </p:tavLst>
                                    </p:anim>
                                    <p:animEffect transition="in" filter="fade">
                                      <p:cBhvr>
                                        <p:cTn id="38" dur="1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style.rotation</p:attrName>
                                        </p:attrNameLst>
                                      </p:cBhvr>
                                      <p:tavLst>
                                        <p:tav tm="0">
                                          <p:val>
                                            <p:fltVal val="90"/>
                                          </p:val>
                                        </p:tav>
                                        <p:tav tm="100000">
                                          <p:val>
                                            <p:fltVal val="0"/>
                                          </p:val>
                                        </p:tav>
                                      </p:tavLst>
                                    </p:anim>
                                    <p:animEffect transition="in" filter="fade">
                                      <p:cBhvr>
                                        <p:cTn id="46" dur="1000"/>
                                        <p:tgtEl>
                                          <p:spTgt spid="13"/>
                                        </p:tgtEl>
                                      </p:cBhvr>
                                    </p:animEffect>
                                  </p:childTnLst>
                                </p:cTn>
                              </p:par>
                              <p:par>
                                <p:cTn id="47" presetID="3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fltVal val="0"/>
                                          </p:val>
                                        </p:tav>
                                        <p:tav tm="100000">
                                          <p:val>
                                            <p:strVal val="#ppt_w"/>
                                          </p:val>
                                        </p:tav>
                                      </p:tavLst>
                                    </p:anim>
                                    <p:anim calcmode="lin" valueType="num">
                                      <p:cBhvr>
                                        <p:cTn id="50" dur="1000" fill="hold"/>
                                        <p:tgtEl>
                                          <p:spTgt spid="8"/>
                                        </p:tgtEl>
                                        <p:attrNameLst>
                                          <p:attrName>ppt_h</p:attrName>
                                        </p:attrNameLst>
                                      </p:cBhvr>
                                      <p:tavLst>
                                        <p:tav tm="0">
                                          <p:val>
                                            <p:fltVal val="0"/>
                                          </p:val>
                                        </p:tav>
                                        <p:tav tm="100000">
                                          <p:val>
                                            <p:strVal val="#ppt_h"/>
                                          </p:val>
                                        </p:tav>
                                      </p:tavLst>
                                    </p:anim>
                                    <p:anim calcmode="lin" valueType="num">
                                      <p:cBhvr>
                                        <p:cTn id="51" dur="1000" fill="hold"/>
                                        <p:tgtEl>
                                          <p:spTgt spid="8"/>
                                        </p:tgtEl>
                                        <p:attrNameLst>
                                          <p:attrName>style.rotation</p:attrName>
                                        </p:attrNameLst>
                                      </p:cBhvr>
                                      <p:tavLst>
                                        <p:tav tm="0">
                                          <p:val>
                                            <p:fltVal val="90"/>
                                          </p:val>
                                        </p:tav>
                                        <p:tav tm="100000">
                                          <p:val>
                                            <p:fltVal val="0"/>
                                          </p:val>
                                        </p:tav>
                                      </p:tavLst>
                                    </p:anim>
                                    <p:animEffect transition="in" filter="fade">
                                      <p:cBhvr>
                                        <p:cTn id="52" dur="1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000" fill="hold"/>
                                        <p:tgtEl>
                                          <p:spTgt spid="16"/>
                                        </p:tgtEl>
                                        <p:attrNameLst>
                                          <p:attrName>ppt_w</p:attrName>
                                        </p:attrNameLst>
                                      </p:cBhvr>
                                      <p:tavLst>
                                        <p:tav tm="0">
                                          <p:val>
                                            <p:fltVal val="0"/>
                                          </p:val>
                                        </p:tav>
                                        <p:tav tm="100000">
                                          <p:val>
                                            <p:strVal val="#ppt_w"/>
                                          </p:val>
                                        </p:tav>
                                      </p:tavLst>
                                    </p:anim>
                                    <p:anim calcmode="lin" valueType="num">
                                      <p:cBhvr>
                                        <p:cTn id="58" dur="1000" fill="hold"/>
                                        <p:tgtEl>
                                          <p:spTgt spid="16"/>
                                        </p:tgtEl>
                                        <p:attrNameLst>
                                          <p:attrName>ppt_h</p:attrName>
                                        </p:attrNameLst>
                                      </p:cBhvr>
                                      <p:tavLst>
                                        <p:tav tm="0">
                                          <p:val>
                                            <p:fltVal val="0"/>
                                          </p:val>
                                        </p:tav>
                                        <p:tav tm="100000">
                                          <p:val>
                                            <p:strVal val="#ppt_h"/>
                                          </p:val>
                                        </p:tav>
                                      </p:tavLst>
                                    </p:anim>
                                    <p:anim calcmode="lin" valueType="num">
                                      <p:cBhvr>
                                        <p:cTn id="59" dur="1000" fill="hold"/>
                                        <p:tgtEl>
                                          <p:spTgt spid="16"/>
                                        </p:tgtEl>
                                        <p:attrNameLst>
                                          <p:attrName>style.rotation</p:attrName>
                                        </p:attrNameLst>
                                      </p:cBhvr>
                                      <p:tavLst>
                                        <p:tav tm="0">
                                          <p:val>
                                            <p:fltVal val="90"/>
                                          </p:val>
                                        </p:tav>
                                        <p:tav tm="100000">
                                          <p:val>
                                            <p:fltVal val="0"/>
                                          </p:val>
                                        </p:tav>
                                      </p:tavLst>
                                    </p:anim>
                                    <p:animEffect transition="in" filter="fade">
                                      <p:cBhvr>
                                        <p:cTn id="60" dur="1000"/>
                                        <p:tgtEl>
                                          <p:spTgt spid="16"/>
                                        </p:tgtEl>
                                      </p:cBhvr>
                                    </p:animEffect>
                                  </p:childTnLst>
                                </p:cTn>
                              </p:par>
                              <p:par>
                                <p:cTn id="61" presetID="31"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fltVal val="0"/>
                                          </p:val>
                                        </p:tav>
                                        <p:tav tm="100000">
                                          <p:val>
                                            <p:strVal val="#ppt_w"/>
                                          </p:val>
                                        </p:tav>
                                      </p:tavLst>
                                    </p:anim>
                                    <p:anim calcmode="lin" valueType="num">
                                      <p:cBhvr>
                                        <p:cTn id="64" dur="1000" fill="hold"/>
                                        <p:tgtEl>
                                          <p:spTgt spid="10"/>
                                        </p:tgtEl>
                                        <p:attrNameLst>
                                          <p:attrName>ppt_h</p:attrName>
                                        </p:attrNameLst>
                                      </p:cBhvr>
                                      <p:tavLst>
                                        <p:tav tm="0">
                                          <p:val>
                                            <p:fltVal val="0"/>
                                          </p:val>
                                        </p:tav>
                                        <p:tav tm="100000">
                                          <p:val>
                                            <p:strVal val="#ppt_h"/>
                                          </p:val>
                                        </p:tav>
                                      </p:tavLst>
                                    </p:anim>
                                    <p:anim calcmode="lin" valueType="num">
                                      <p:cBhvr>
                                        <p:cTn id="65" dur="1000" fill="hold"/>
                                        <p:tgtEl>
                                          <p:spTgt spid="10"/>
                                        </p:tgtEl>
                                        <p:attrNameLst>
                                          <p:attrName>style.rotation</p:attrName>
                                        </p:attrNameLst>
                                      </p:cBhvr>
                                      <p:tavLst>
                                        <p:tav tm="0">
                                          <p:val>
                                            <p:fltVal val="90"/>
                                          </p:val>
                                        </p:tav>
                                        <p:tav tm="100000">
                                          <p:val>
                                            <p:fltVal val="0"/>
                                          </p:val>
                                        </p:tav>
                                      </p:tavLst>
                                    </p:anim>
                                    <p:animEffect transition="in" filter="fade">
                                      <p:cBhvr>
                                        <p:cTn id="66" dur="10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Shear of open section beams</a:t>
            </a:r>
          </a:p>
        </p:txBody>
      </p:sp>
      <p:sp>
        <p:nvSpPr>
          <p:cNvPr id="3" name="Content Placeholder 2"/>
          <p:cNvSpPr>
            <a:spLocks noGrp="1"/>
          </p:cNvSpPr>
          <p:nvPr>
            <p:ph idx="1"/>
          </p:nvPr>
        </p:nvSpPr>
        <p:spPr>
          <a:xfrm>
            <a:off x="581192" y="2180497"/>
            <a:ext cx="11029615" cy="1780922"/>
          </a:xfrm>
        </p:spPr>
        <p:txBody>
          <a:bodyPr>
            <a:normAutofit/>
          </a:bodyPr>
          <a:lstStyle/>
          <a:p>
            <a:r>
              <a:rPr lang="en-GB" dirty="0"/>
              <a:t>Previous equation without idealisation;</a:t>
            </a:r>
          </a:p>
          <a:p>
            <a:pPr marL="0" indent="0">
              <a:buNone/>
            </a:pPr>
            <a:endParaRPr lang="en-GB" dirty="0"/>
          </a:p>
          <a:p>
            <a:endParaRPr lang="en-GB" dirty="0"/>
          </a:p>
          <a:p>
            <a:r>
              <a:rPr lang="en-GB" dirty="0"/>
              <a:t>Shear flow equation after idealisation;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5" name="Picture 4"/>
          <p:cNvPicPr>
            <a:picLocks noChangeAspect="1"/>
          </p:cNvPicPr>
          <p:nvPr/>
        </p:nvPicPr>
        <p:blipFill>
          <a:blip r:embed="rId2"/>
          <a:stretch>
            <a:fillRect/>
          </a:stretch>
        </p:blipFill>
        <p:spPr>
          <a:xfrm>
            <a:off x="6216220" y="2083158"/>
            <a:ext cx="4683786" cy="846468"/>
          </a:xfrm>
          <a:prstGeom prst="rect">
            <a:avLst/>
          </a:prstGeom>
          <a:ln w="9525">
            <a:solidFill>
              <a:schemeClr val="bg1">
                <a:lumMod val="50000"/>
              </a:schemeClr>
            </a:solidFill>
          </a:ln>
        </p:spPr>
      </p:pic>
      <p:pic>
        <p:nvPicPr>
          <p:cNvPr id="6" name="Picture 5"/>
          <p:cNvPicPr>
            <a:picLocks noChangeAspect="1"/>
          </p:cNvPicPr>
          <p:nvPr/>
        </p:nvPicPr>
        <p:blipFill>
          <a:blip r:embed="rId3"/>
          <a:stretch>
            <a:fillRect/>
          </a:stretch>
        </p:blipFill>
        <p:spPr>
          <a:xfrm>
            <a:off x="6498958" y="3114949"/>
            <a:ext cx="4059342" cy="1809396"/>
          </a:xfrm>
          <a:prstGeom prst="rect">
            <a:avLst/>
          </a:prstGeom>
          <a:ln>
            <a:solidFill>
              <a:schemeClr val="bg1">
                <a:lumMod val="50000"/>
              </a:schemeClr>
            </a:solidFill>
          </a:ln>
        </p:spPr>
      </p:pic>
      <p:sp>
        <p:nvSpPr>
          <p:cNvPr id="7" name="Rectangular Callout 6"/>
          <p:cNvSpPr/>
          <p:nvPr/>
        </p:nvSpPr>
        <p:spPr>
          <a:xfrm>
            <a:off x="707204" y="4691742"/>
            <a:ext cx="4739247" cy="1264395"/>
          </a:xfrm>
          <a:prstGeom prst="wedgeRectCallout">
            <a:avLst>
              <a:gd name="adj1" fmla="val 75657"/>
              <a:gd name="adj2" fmla="val -11815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tx1"/>
                </a:solidFill>
                <a:latin typeface="Arial" panose="020B0604020202020204" pitchFamily="34" charset="0"/>
                <a:cs typeface="Arial" panose="020B0604020202020204" pitchFamily="34" charset="0"/>
              </a:rPr>
              <a:t>If at any distance </a:t>
            </a:r>
            <a:r>
              <a:rPr lang="en-US" i="1" dirty="0">
                <a:solidFill>
                  <a:schemeClr val="tx1"/>
                </a:solidFill>
                <a:latin typeface="Times New Roman" panose="02020603050405020304" pitchFamily="18" charset="0"/>
                <a:cs typeface="Times New Roman" panose="02020603050405020304" pitchFamily="18" charset="0"/>
              </a:rPr>
              <a:t>s</a:t>
            </a:r>
            <a:r>
              <a:rPr lang="en-US" i="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around the profile of the section, </a:t>
            </a:r>
            <a:r>
              <a:rPr lang="en-US" i="1" dirty="0">
                <a:solidFill>
                  <a:schemeClr val="tx1"/>
                </a:solidFill>
                <a:latin typeface="Times New Roman" panose="02020603050405020304" pitchFamily="18" charset="0"/>
                <a:cs typeface="Times New Roman" panose="02020603050405020304" pitchFamily="18" charset="0"/>
              </a:rPr>
              <a:t>n </a:t>
            </a:r>
            <a:r>
              <a:rPr lang="en-US" dirty="0">
                <a:solidFill>
                  <a:schemeClr val="tx1"/>
                </a:solidFill>
                <a:latin typeface="Arial" panose="020B0604020202020204" pitchFamily="34" charset="0"/>
                <a:cs typeface="Arial" panose="020B0604020202020204" pitchFamily="34" charset="0"/>
              </a:rPr>
              <a:t>booms have been passed, the shear flow at the point </a:t>
            </a:r>
            <a:r>
              <a:rPr lang="en-GB" dirty="0">
                <a:solidFill>
                  <a:schemeClr val="tx1"/>
                </a:solidFill>
                <a:latin typeface="Arial" panose="020B0604020202020204" pitchFamily="34" charset="0"/>
                <a:cs typeface="Arial" panose="020B0604020202020204" pitchFamily="34" charset="0"/>
              </a:rPr>
              <a:t>is given by this equation (let’s see this in an example)</a:t>
            </a:r>
          </a:p>
        </p:txBody>
      </p:sp>
    </p:spTree>
    <p:extLst>
      <p:ext uri="{BB962C8B-B14F-4D97-AF65-F5344CB8AC3E}">
        <p14:creationId xmlns:p14="http://schemas.microsoft.com/office/powerpoint/2010/main" val="324026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p:sp>
        <p:nvSpPr>
          <p:cNvPr id="3" name="Content Placeholder 2"/>
          <p:cNvSpPr>
            <a:spLocks noGrp="1"/>
          </p:cNvSpPr>
          <p:nvPr>
            <p:ph idx="1"/>
          </p:nvPr>
        </p:nvSpPr>
        <p:spPr/>
        <p:txBody>
          <a:bodyPr/>
          <a:lstStyle/>
          <a:p>
            <a:pPr algn="just"/>
            <a:r>
              <a:rPr lang="en-US" dirty="0"/>
              <a:t>Calculate the shear flow distribution in the channel section produced by a vertical shear load of 4.8kN acting through its shear center. Assume that the walls of the section are only effective in resisting shear stresses, while the booms, each of area 300mm</a:t>
            </a:r>
            <a:r>
              <a:rPr lang="en-US" baseline="30000" dirty="0"/>
              <a:t>2</a:t>
            </a:r>
            <a:r>
              <a:rPr lang="en-US" dirty="0"/>
              <a:t>, carry all the direct </a:t>
            </a:r>
            <a:r>
              <a:rPr lang="en-GB" dirty="0"/>
              <a:t>stresses.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6700304" y="3265713"/>
            <a:ext cx="4163639" cy="3455051"/>
          </a:xfrm>
          <a:prstGeom prst="rect">
            <a:avLst/>
          </a:prstGeom>
        </p:spPr>
      </p:pic>
    </p:spTree>
    <p:extLst>
      <p:ext uri="{BB962C8B-B14F-4D97-AF65-F5344CB8AC3E}">
        <p14:creationId xmlns:p14="http://schemas.microsoft.com/office/powerpoint/2010/main" val="241685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1192" y="2180496"/>
                <a:ext cx="5874035" cy="4438018"/>
              </a:xfrm>
            </p:spPr>
            <p:txBody>
              <a:bodyPr/>
              <a:lstStyle/>
              <a:p>
                <a:r>
                  <a:rPr lang="en-GB" dirty="0"/>
                  <a:t>Walls are only effective in shear means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𝐷</m:t>
                        </m:r>
                      </m:sub>
                    </m:sSub>
                    <m:r>
                      <a:rPr lang="en-GB" b="0" i="1" smtClean="0">
                        <a:latin typeface="Cambria Math" panose="02040503050406030204" pitchFamily="18" charset="0"/>
                      </a:rPr>
                      <m:t>=0</m:t>
                    </m:r>
                  </m:oMath>
                </a14:m>
                <a:r>
                  <a:rPr lang="en-GB" dirty="0"/>
                  <a:t>;</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1192" y="2180496"/>
                <a:ext cx="5874035" cy="4438018"/>
              </a:xfrm>
              <a:blipFill rotWithShape="0">
                <a:blip r:embed="rId3"/>
                <a:stretch>
                  <a:fillRect l="-519" t="-687"/>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5" name="Picture 4"/>
          <p:cNvPicPr>
            <a:picLocks noChangeAspect="1"/>
          </p:cNvPicPr>
          <p:nvPr/>
        </p:nvPicPr>
        <p:blipFill rotWithShape="1">
          <a:blip r:embed="rId4"/>
          <a:srcRect l="2669" r="3920"/>
          <a:stretch/>
        </p:blipFill>
        <p:spPr>
          <a:xfrm>
            <a:off x="6455227" y="1846293"/>
            <a:ext cx="5519057" cy="49028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435405085"/>
              </p:ext>
            </p:extLst>
          </p:nvPr>
        </p:nvGraphicFramePr>
        <p:xfrm>
          <a:off x="581192" y="2610984"/>
          <a:ext cx="1716958" cy="447902"/>
        </p:xfrm>
        <a:graphic>
          <a:graphicData uri="http://schemas.openxmlformats.org/presentationml/2006/ole">
            <mc:AlternateContent xmlns:mc="http://schemas.openxmlformats.org/markup-compatibility/2006">
              <mc:Choice xmlns:v="urn:schemas-microsoft-com:vml" Requires="v">
                <p:oleObj name="Equation" r:id="rId5" imgW="1168200" imgH="304560" progId="Equation.3">
                  <p:embed/>
                </p:oleObj>
              </mc:Choice>
              <mc:Fallback>
                <p:oleObj name="Equation" r:id="rId5" imgW="1168200" imgH="304560" progId="Equation.3">
                  <p:embed/>
                  <p:pic>
                    <p:nvPicPr>
                      <p:cNvPr id="0" name=""/>
                      <p:cNvPicPr/>
                      <p:nvPr/>
                    </p:nvPicPr>
                    <p:blipFill>
                      <a:blip r:embed="rId6"/>
                      <a:stretch>
                        <a:fillRect/>
                      </a:stretch>
                    </p:blipFill>
                    <p:spPr>
                      <a:xfrm>
                        <a:off x="581192" y="2610984"/>
                        <a:ext cx="1716958" cy="447902"/>
                      </a:xfrm>
                      <a:prstGeom prst="rect">
                        <a:avLst/>
                      </a:prstGeom>
                      <a:ln>
                        <a:solidFill>
                          <a:schemeClr val="accent1">
                            <a:shade val="50000"/>
                          </a:schemeClr>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95057031"/>
              </p:ext>
            </p:extLst>
          </p:nvPr>
        </p:nvGraphicFramePr>
        <p:xfrm>
          <a:off x="2752677" y="2657135"/>
          <a:ext cx="727075" cy="355600"/>
        </p:xfrm>
        <a:graphic>
          <a:graphicData uri="http://schemas.openxmlformats.org/presentationml/2006/ole">
            <mc:AlternateContent xmlns:mc="http://schemas.openxmlformats.org/markup-compatibility/2006">
              <mc:Choice xmlns:v="urn:schemas-microsoft-com:vml" Requires="v">
                <p:oleObj name="Equation" r:id="rId7" imgW="495000" imgH="241200" progId="Equation.3">
                  <p:embed/>
                </p:oleObj>
              </mc:Choice>
              <mc:Fallback>
                <p:oleObj name="Equation" r:id="rId7" imgW="495000" imgH="241200" progId="Equation.3">
                  <p:embed/>
                  <p:pic>
                    <p:nvPicPr>
                      <p:cNvPr id="0" name=""/>
                      <p:cNvPicPr/>
                      <p:nvPr/>
                    </p:nvPicPr>
                    <p:blipFill>
                      <a:blip r:embed="rId8"/>
                      <a:stretch>
                        <a:fillRect/>
                      </a:stretch>
                    </p:blipFill>
                    <p:spPr>
                      <a:xfrm>
                        <a:off x="2752677" y="2657135"/>
                        <a:ext cx="727075" cy="355600"/>
                      </a:xfrm>
                      <a:prstGeom prst="rect">
                        <a:avLst/>
                      </a:prstGeom>
                      <a:ln>
                        <a:solidFill>
                          <a:schemeClr val="accent1">
                            <a:shade val="50000"/>
                          </a:schemeClr>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30506832"/>
              </p:ext>
            </p:extLst>
          </p:nvPr>
        </p:nvGraphicFramePr>
        <p:xfrm>
          <a:off x="3934279" y="2657135"/>
          <a:ext cx="708025" cy="355600"/>
        </p:xfrm>
        <a:graphic>
          <a:graphicData uri="http://schemas.openxmlformats.org/presentationml/2006/ole">
            <mc:AlternateContent xmlns:mc="http://schemas.openxmlformats.org/markup-compatibility/2006">
              <mc:Choice xmlns:v="urn:schemas-microsoft-com:vml" Requires="v">
                <p:oleObj name="Equation" r:id="rId9" imgW="482400" imgH="241200" progId="Equation.3">
                  <p:embed/>
                </p:oleObj>
              </mc:Choice>
              <mc:Fallback>
                <p:oleObj name="Equation" r:id="rId9" imgW="482400" imgH="241200" progId="Equation.3">
                  <p:embed/>
                  <p:pic>
                    <p:nvPicPr>
                      <p:cNvPr id="0" name=""/>
                      <p:cNvPicPr/>
                      <p:nvPr/>
                    </p:nvPicPr>
                    <p:blipFill>
                      <a:blip r:embed="rId10"/>
                      <a:stretch>
                        <a:fillRect/>
                      </a:stretch>
                    </p:blipFill>
                    <p:spPr>
                      <a:xfrm>
                        <a:off x="3934279" y="2657135"/>
                        <a:ext cx="708025" cy="355600"/>
                      </a:xfrm>
                      <a:prstGeom prst="rect">
                        <a:avLst/>
                      </a:prstGeom>
                      <a:ln>
                        <a:solidFill>
                          <a:schemeClr val="accent1">
                            <a:shade val="50000"/>
                          </a:schemeClr>
                        </a:solidFill>
                      </a:ln>
                    </p:spPr>
                  </p:pic>
                </p:oleObj>
              </mc:Fallback>
            </mc:AlternateContent>
          </a:graphicData>
        </a:graphic>
      </p:graphicFrame>
      <p:pic>
        <p:nvPicPr>
          <p:cNvPr id="9" name="Picture 8"/>
          <p:cNvPicPr>
            <a:picLocks noChangeAspect="1"/>
          </p:cNvPicPr>
          <p:nvPr/>
        </p:nvPicPr>
        <p:blipFill>
          <a:blip r:embed="rId11"/>
          <a:stretch>
            <a:fillRect/>
          </a:stretch>
        </p:blipFill>
        <p:spPr>
          <a:xfrm>
            <a:off x="581192" y="3358293"/>
            <a:ext cx="4059342" cy="1809396"/>
          </a:xfrm>
          <a:prstGeom prst="rect">
            <a:avLst/>
          </a:prstGeom>
          <a:ln>
            <a:solidFill>
              <a:schemeClr val="bg1">
                <a:lumMod val="50000"/>
              </a:schemeClr>
            </a:solidFill>
          </a:ln>
        </p:spPr>
      </p:pic>
      <p:cxnSp>
        <p:nvCxnSpPr>
          <p:cNvPr id="10" name="Straight Arrow Connector 9"/>
          <p:cNvCxnSpPr>
            <a:stCxn id="6" idx="2"/>
            <a:endCxn id="9" idx="0"/>
          </p:cNvCxnSpPr>
          <p:nvPr/>
        </p:nvCxnSpPr>
        <p:spPr>
          <a:xfrm>
            <a:off x="1439671" y="3058886"/>
            <a:ext cx="1171192" cy="299407"/>
          </a:xfrm>
          <a:prstGeom prst="straightConnector1">
            <a:avLst/>
          </a:prstGeom>
          <a:ln>
            <a:headEnd w="lg" len="lg"/>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p:cNvCxnSpPr>
            <a:stCxn id="7" idx="2"/>
            <a:endCxn id="9" idx="0"/>
          </p:cNvCxnSpPr>
          <p:nvPr/>
        </p:nvCxnSpPr>
        <p:spPr>
          <a:xfrm flipH="1">
            <a:off x="2610863" y="3012735"/>
            <a:ext cx="505351" cy="345558"/>
          </a:xfrm>
          <a:prstGeom prst="straightConnector1">
            <a:avLst/>
          </a:prstGeom>
          <a:ln>
            <a:headEnd w="lg" len="lg"/>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p:cNvCxnSpPr>
            <a:stCxn id="8" idx="2"/>
            <a:endCxn id="9" idx="0"/>
          </p:cNvCxnSpPr>
          <p:nvPr/>
        </p:nvCxnSpPr>
        <p:spPr>
          <a:xfrm flipH="1">
            <a:off x="2610863" y="3012735"/>
            <a:ext cx="1677428" cy="345558"/>
          </a:xfrm>
          <a:prstGeom prst="straightConnector1">
            <a:avLst/>
          </a:prstGeom>
          <a:ln>
            <a:headEnd w="lg" len="lg"/>
            <a:tailEnd type="triangle"/>
          </a:ln>
        </p:spPr>
        <p:style>
          <a:lnRef idx="1">
            <a:schemeClr val="accent3"/>
          </a:lnRef>
          <a:fillRef idx="0">
            <a:schemeClr val="accent3"/>
          </a:fillRef>
          <a:effectRef idx="0">
            <a:schemeClr val="accent3"/>
          </a:effectRef>
          <a:fontRef idx="minor">
            <a:schemeClr val="tx1"/>
          </a:fontRef>
        </p:style>
      </p:cxnSp>
      <p:pic>
        <p:nvPicPr>
          <p:cNvPr id="20" name="Picture 19"/>
          <p:cNvPicPr>
            <a:picLocks noChangeAspect="1"/>
          </p:cNvPicPr>
          <p:nvPr/>
        </p:nvPicPr>
        <p:blipFill>
          <a:blip r:embed="rId12"/>
          <a:stretch>
            <a:fillRect/>
          </a:stretch>
        </p:blipFill>
        <p:spPr>
          <a:xfrm>
            <a:off x="581191" y="5279822"/>
            <a:ext cx="1990476" cy="809524"/>
          </a:xfrm>
          <a:prstGeom prst="rect">
            <a:avLst/>
          </a:prstGeom>
          <a:ln>
            <a:solidFill>
              <a:schemeClr val="tx1"/>
            </a:solidFill>
          </a:ln>
        </p:spPr>
      </p:pic>
      <p:cxnSp>
        <p:nvCxnSpPr>
          <p:cNvPr id="25" name="Elbow Connector 24"/>
          <p:cNvCxnSpPr>
            <a:stCxn id="9" idx="1"/>
            <a:endCxn id="20" idx="1"/>
          </p:cNvCxnSpPr>
          <p:nvPr/>
        </p:nvCxnSpPr>
        <p:spPr>
          <a:xfrm rot="10800000" flipV="1">
            <a:off x="581192" y="4262990"/>
            <a:ext cx="1" cy="1421593"/>
          </a:xfrm>
          <a:prstGeom prst="bentConnector3">
            <a:avLst>
              <a:gd name="adj1" fmla="val 22860100000"/>
            </a:avLst>
          </a:prstGeom>
          <a:ln>
            <a:headEnd w="lg" len="lg"/>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678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5" name="Picture 4"/>
          <p:cNvPicPr>
            <a:picLocks noChangeAspect="1"/>
          </p:cNvPicPr>
          <p:nvPr/>
        </p:nvPicPr>
        <p:blipFill rotWithShape="1">
          <a:blip r:embed="rId2"/>
          <a:srcRect l="2669" r="3920"/>
          <a:stretch/>
        </p:blipFill>
        <p:spPr>
          <a:xfrm>
            <a:off x="6455227" y="1846293"/>
            <a:ext cx="5519057" cy="4902850"/>
          </a:xfrm>
          <a:prstGeom prst="rect">
            <a:avLst/>
          </a:prstGeom>
        </p:spPr>
      </p:pic>
      <p:pic>
        <p:nvPicPr>
          <p:cNvPr id="20" name="Picture 19"/>
          <p:cNvPicPr>
            <a:picLocks noChangeAspect="1"/>
          </p:cNvPicPr>
          <p:nvPr/>
        </p:nvPicPr>
        <p:blipFill>
          <a:blip r:embed="rId3"/>
          <a:stretch>
            <a:fillRect/>
          </a:stretch>
        </p:blipFill>
        <p:spPr>
          <a:xfrm>
            <a:off x="472334" y="1927022"/>
            <a:ext cx="1990476" cy="809524"/>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2708214" y="1927022"/>
            <a:ext cx="3174380" cy="309609"/>
          </a:xfrm>
          <a:prstGeom prst="rect">
            <a:avLst/>
          </a:prstGeom>
          <a:ln>
            <a:solidFill>
              <a:schemeClr val="tx1"/>
            </a:solidFill>
          </a:ln>
        </p:spPr>
      </p:pic>
      <p:pic>
        <p:nvPicPr>
          <p:cNvPr id="12" name="Picture 11"/>
          <p:cNvPicPr>
            <a:picLocks noChangeAspect="1"/>
          </p:cNvPicPr>
          <p:nvPr/>
        </p:nvPicPr>
        <p:blipFill>
          <a:blip r:embed="rId5"/>
          <a:stretch>
            <a:fillRect/>
          </a:stretch>
        </p:blipFill>
        <p:spPr>
          <a:xfrm>
            <a:off x="472334" y="3032858"/>
            <a:ext cx="4580952" cy="847619"/>
          </a:xfrm>
          <a:prstGeom prst="rect">
            <a:avLst/>
          </a:prstGeom>
          <a:ln>
            <a:solidFill>
              <a:schemeClr val="tx1"/>
            </a:solidFill>
          </a:ln>
        </p:spPr>
      </p:pic>
      <p:graphicFrame>
        <p:nvGraphicFramePr>
          <p:cNvPr id="17" name="Object 16"/>
          <p:cNvGraphicFramePr>
            <a:graphicFrameLocks noChangeAspect="1"/>
          </p:cNvGraphicFramePr>
          <p:nvPr>
            <p:extLst>
              <p:ext uri="{D42A27DB-BD31-4B8C-83A1-F6EECF244321}">
                <p14:modId xmlns:p14="http://schemas.microsoft.com/office/powerpoint/2010/main" val="1817178930"/>
              </p:ext>
            </p:extLst>
          </p:nvPr>
        </p:nvGraphicFramePr>
        <p:xfrm>
          <a:off x="2708214" y="2323796"/>
          <a:ext cx="1490662" cy="412750"/>
        </p:xfrm>
        <a:graphic>
          <a:graphicData uri="http://schemas.openxmlformats.org/presentationml/2006/ole">
            <mc:AlternateContent xmlns:mc="http://schemas.openxmlformats.org/markup-compatibility/2006">
              <mc:Choice xmlns:v="urn:schemas-microsoft-com:vml" Requires="v">
                <p:oleObj name="Equation" r:id="rId6" imgW="1015920" imgH="279360" progId="Equation.3">
                  <p:embed/>
                </p:oleObj>
              </mc:Choice>
              <mc:Fallback>
                <p:oleObj name="Equation" r:id="rId6" imgW="1015920" imgH="279360" progId="Equation.3">
                  <p:embed/>
                  <p:pic>
                    <p:nvPicPr>
                      <p:cNvPr id="0" name=""/>
                      <p:cNvPicPr/>
                      <p:nvPr/>
                    </p:nvPicPr>
                    <p:blipFill>
                      <a:blip r:embed="rId7"/>
                      <a:stretch>
                        <a:fillRect/>
                      </a:stretch>
                    </p:blipFill>
                    <p:spPr>
                      <a:xfrm>
                        <a:off x="2708214" y="2323796"/>
                        <a:ext cx="1490662" cy="412750"/>
                      </a:xfrm>
                      <a:prstGeom prst="rect">
                        <a:avLst/>
                      </a:prstGeom>
                      <a:ln>
                        <a:solidFill>
                          <a:schemeClr val="accent1">
                            <a:shade val="50000"/>
                          </a:schemeClr>
                        </a:solidFill>
                      </a:ln>
                    </p:spPr>
                  </p:pic>
                </p:oleObj>
              </mc:Fallback>
            </mc:AlternateContent>
          </a:graphicData>
        </a:graphic>
      </p:graphicFrame>
      <p:cxnSp>
        <p:nvCxnSpPr>
          <p:cNvPr id="18" name="Straight Arrow Connector 17"/>
          <p:cNvCxnSpPr>
            <a:stCxn id="11" idx="1"/>
            <a:endCxn id="20" idx="3"/>
          </p:cNvCxnSpPr>
          <p:nvPr/>
        </p:nvCxnSpPr>
        <p:spPr>
          <a:xfrm flipH="1">
            <a:off x="2462810" y="2081827"/>
            <a:ext cx="245404" cy="249957"/>
          </a:xfrm>
          <a:prstGeom prst="straightConnector1">
            <a:avLst/>
          </a:prstGeom>
          <a:ln>
            <a:headEnd w="lg" len="lg"/>
            <a:tailEnd type="triangle"/>
          </a:ln>
        </p:spPr>
        <p:style>
          <a:lnRef idx="1">
            <a:schemeClr val="accent3"/>
          </a:lnRef>
          <a:fillRef idx="0">
            <a:schemeClr val="accent3"/>
          </a:fillRef>
          <a:effectRef idx="0">
            <a:schemeClr val="accent3"/>
          </a:effectRef>
          <a:fontRef idx="minor">
            <a:schemeClr val="tx1"/>
          </a:fontRef>
        </p:style>
      </p:cxnSp>
      <p:cxnSp>
        <p:nvCxnSpPr>
          <p:cNvPr id="21" name="Straight Arrow Connector 20"/>
          <p:cNvCxnSpPr>
            <a:stCxn id="17" idx="1"/>
            <a:endCxn id="20" idx="3"/>
          </p:cNvCxnSpPr>
          <p:nvPr/>
        </p:nvCxnSpPr>
        <p:spPr>
          <a:xfrm flipH="1" flipV="1">
            <a:off x="2462810" y="2331784"/>
            <a:ext cx="245404" cy="198387"/>
          </a:xfrm>
          <a:prstGeom prst="straightConnector1">
            <a:avLst/>
          </a:prstGeom>
          <a:ln>
            <a:headEnd w="lg" len="lg"/>
            <a:tailEnd type="triangle"/>
          </a:ln>
        </p:spPr>
        <p:style>
          <a:lnRef idx="1">
            <a:schemeClr val="accent3"/>
          </a:lnRef>
          <a:fillRef idx="0">
            <a:schemeClr val="accent3"/>
          </a:fillRef>
          <a:effectRef idx="0">
            <a:schemeClr val="accent3"/>
          </a:effectRef>
          <a:fontRef idx="minor">
            <a:schemeClr val="tx1"/>
          </a:fontRef>
        </p:style>
      </p:cxnSp>
      <p:cxnSp>
        <p:nvCxnSpPr>
          <p:cNvPr id="24" name="Elbow Connector 23"/>
          <p:cNvCxnSpPr>
            <a:stCxn id="20" idx="1"/>
            <a:endCxn id="12" idx="1"/>
          </p:cNvCxnSpPr>
          <p:nvPr/>
        </p:nvCxnSpPr>
        <p:spPr>
          <a:xfrm rot="10800000" flipV="1">
            <a:off x="472334" y="2331784"/>
            <a:ext cx="12700" cy="1124884"/>
          </a:xfrm>
          <a:prstGeom prst="bentConnector3">
            <a:avLst>
              <a:gd name="adj1" fmla="val 1800000"/>
            </a:avLst>
          </a:prstGeom>
          <a:ln>
            <a:headEnd w="lg" len="lg"/>
            <a:tailEnd type="triangle"/>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10103924" y="2485393"/>
                <a:ext cx="2047357" cy="60267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cs typeface="Arial" panose="020B0604020202020204" pitchFamily="34" charset="0"/>
                  </a:rPr>
                  <a:t>Outside of boom 1</a:t>
                </a:r>
              </a:p>
              <a:p>
                <a:pPr algn="ctr"/>
                <a14:m>
                  <m:oMathPara xmlns:m="http://schemas.openxmlformats.org/officeDocument/2006/math">
                    <m:oMathParaPr>
                      <m:jc m:val="centerGroup"/>
                    </m:oMathParaPr>
                    <m:oMath xmlns:m="http://schemas.openxmlformats.org/officeDocument/2006/math">
                      <m:sSub>
                        <m:sSubPr>
                          <m:ctrlPr>
                            <a:rPr lang="en-GB" i="1" smtClean="0">
                              <a:solidFill>
                                <a:srgbClr val="FFFF00"/>
                              </a:solidFill>
                              <a:latin typeface="Cambria Math" panose="02040503050406030204" pitchFamily="18" charset="0"/>
                              <a:cs typeface="Arial" panose="020B0604020202020204" pitchFamily="34" charset="0"/>
                            </a:rPr>
                          </m:ctrlPr>
                        </m:sSubPr>
                        <m:e>
                          <m:r>
                            <a:rPr lang="en-GB" b="0" i="1" smtClean="0">
                              <a:solidFill>
                                <a:srgbClr val="FFFF00"/>
                              </a:solidFill>
                              <a:latin typeface="Cambria Math" panose="02040503050406030204" pitchFamily="18" charset="0"/>
                              <a:cs typeface="Arial" panose="020B0604020202020204" pitchFamily="34" charset="0"/>
                            </a:rPr>
                            <m:t>𝑞</m:t>
                          </m:r>
                        </m:e>
                        <m:sub>
                          <m:r>
                            <a:rPr lang="en-GB" b="0" i="1" smtClean="0">
                              <a:solidFill>
                                <a:srgbClr val="FFFF00"/>
                              </a:solidFill>
                              <a:latin typeface="Cambria Math" panose="02040503050406030204" pitchFamily="18" charset="0"/>
                              <a:cs typeface="Arial" panose="020B0604020202020204" pitchFamily="34" charset="0"/>
                            </a:rPr>
                            <m:t>𝑠</m:t>
                          </m:r>
                        </m:sub>
                      </m:sSub>
                      <m:r>
                        <a:rPr lang="en-GB" b="0" i="1" smtClean="0">
                          <a:solidFill>
                            <a:srgbClr val="FFFF00"/>
                          </a:solidFill>
                          <a:latin typeface="Cambria Math" panose="02040503050406030204" pitchFamily="18" charset="0"/>
                          <a:cs typeface="Arial" panose="020B0604020202020204" pitchFamily="34" charset="0"/>
                        </a:rPr>
                        <m:t>=0</m:t>
                      </m:r>
                    </m:oMath>
                  </m:oMathPara>
                </a14:m>
                <a:endParaRPr lang="en-GB" dirty="0">
                  <a:solidFill>
                    <a:srgbClr val="FFFF00"/>
                  </a:solidFill>
                  <a:latin typeface="Arial" panose="020B060402020202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0103924" y="2485393"/>
                <a:ext cx="2047357" cy="602674"/>
              </a:xfrm>
              <a:prstGeom prst="rect">
                <a:avLst/>
              </a:prstGeom>
              <a:blipFill rotWithShape="0">
                <a:blip r:embed="rId9"/>
                <a:stretch>
                  <a:fillRect t="-6796" b="-58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8377983" y="2540603"/>
                <a:ext cx="1321188" cy="49225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
                        <m:sSubPr>
                          <m:ctrlPr>
                            <a:rPr lang="en-GB" sz="1500" i="1" smtClean="0">
                              <a:solidFill>
                                <a:srgbClr val="FFFF00"/>
                              </a:solidFill>
                              <a:latin typeface="Cambria Math" panose="02040503050406030204" pitchFamily="18" charset="0"/>
                              <a:cs typeface="Arial" panose="020B0604020202020204" pitchFamily="34" charset="0"/>
                            </a:rPr>
                          </m:ctrlPr>
                        </m:sSubPr>
                        <m:e>
                          <m:r>
                            <a:rPr lang="en-GB" sz="1500" b="0" i="1" smtClean="0">
                              <a:solidFill>
                                <a:srgbClr val="FFFF00"/>
                              </a:solidFill>
                              <a:latin typeface="Cambria Math" panose="02040503050406030204" pitchFamily="18" charset="0"/>
                              <a:cs typeface="Arial" panose="020B0604020202020204" pitchFamily="34" charset="0"/>
                            </a:rPr>
                            <m:t>𝑞</m:t>
                          </m:r>
                        </m:e>
                        <m:sub>
                          <m:r>
                            <a:rPr lang="en-GB" sz="1500" b="0" i="1" smtClean="0">
                              <a:solidFill>
                                <a:srgbClr val="FFFF00"/>
                              </a:solidFill>
                              <a:latin typeface="Cambria Math" panose="02040503050406030204" pitchFamily="18" charset="0"/>
                              <a:cs typeface="Arial" panose="020B0604020202020204" pitchFamily="34" charset="0"/>
                            </a:rPr>
                            <m:t>12</m:t>
                          </m:r>
                        </m:sub>
                      </m:sSub>
                      <m:r>
                        <a:rPr lang="en-GB" sz="1500" b="0" i="1" smtClean="0">
                          <a:solidFill>
                            <a:srgbClr val="FFFF00"/>
                          </a:solidFill>
                          <a:latin typeface="Cambria Math" panose="02040503050406030204" pitchFamily="18" charset="0"/>
                          <a:cs typeface="Arial" panose="020B0604020202020204" pitchFamily="34" charset="0"/>
                        </a:rPr>
                        <m:t>=</m:t>
                      </m:r>
                      <m:sSub>
                        <m:sSubPr>
                          <m:ctrlPr>
                            <a:rPr lang="en-GB" sz="1500" i="1">
                              <a:solidFill>
                                <a:srgbClr val="FFFF00"/>
                              </a:solidFill>
                              <a:latin typeface="Cambria Math" panose="02040503050406030204" pitchFamily="18" charset="0"/>
                              <a:cs typeface="Arial" panose="020B0604020202020204" pitchFamily="34" charset="0"/>
                            </a:rPr>
                          </m:ctrlPr>
                        </m:sSubPr>
                        <m:e>
                          <m:r>
                            <a:rPr lang="en-GB" sz="1500" i="1">
                              <a:solidFill>
                                <a:srgbClr val="FFFF00"/>
                              </a:solidFill>
                              <a:latin typeface="Cambria Math" panose="02040503050406030204" pitchFamily="18" charset="0"/>
                              <a:cs typeface="Arial" panose="020B0604020202020204" pitchFamily="34" charset="0"/>
                            </a:rPr>
                            <m:t>𝑞</m:t>
                          </m:r>
                        </m:e>
                        <m:sub>
                          <m:r>
                            <a:rPr lang="en-GB" sz="1500" b="0" i="1" smtClean="0">
                              <a:solidFill>
                                <a:srgbClr val="FFFF00"/>
                              </a:solidFill>
                              <a:latin typeface="Cambria Math" panose="02040503050406030204" pitchFamily="18" charset="0"/>
                              <a:cs typeface="Arial" panose="020B0604020202020204" pitchFamily="34" charset="0"/>
                            </a:rPr>
                            <m:t>𝑠</m:t>
                          </m:r>
                        </m:sub>
                      </m:sSub>
                      <m:r>
                        <a:rPr lang="en-GB" sz="1500" b="0" i="1" smtClean="0">
                          <a:solidFill>
                            <a:srgbClr val="FFFF00"/>
                          </a:solidFill>
                          <a:latin typeface="Cambria Math" panose="02040503050406030204" pitchFamily="18" charset="0"/>
                          <a:cs typeface="Arial" panose="020B0604020202020204" pitchFamily="34" charset="0"/>
                        </a:rPr>
                        <m:t>+</m:t>
                      </m:r>
                      <m:r>
                        <a:rPr lang="en-GB" sz="1500"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GB" sz="1500"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ctrlPr>
                        </m:sSubPr>
                        <m:e>
                          <m:r>
                            <a:rPr lang="en-GB" sz="1500"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𝑞</m:t>
                          </m:r>
                        </m:e>
                        <m:sub>
                          <m:r>
                            <a:rPr lang="en-GB" sz="1500"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1</m:t>
                          </m:r>
                        </m:sub>
                      </m:sSub>
                      <m:r>
                        <a:rPr lang="en-GB" sz="1500"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=−6</m:t>
                      </m:r>
                      <m:r>
                        <a:rPr lang="en-GB" sz="1500"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𝑁</m:t>
                      </m:r>
                      <m:r>
                        <a:rPr lang="en-GB" sz="1500"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m:t>
                      </m:r>
                      <m:r>
                        <a:rPr lang="en-GB" sz="1500"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𝑚𝑚</m:t>
                      </m:r>
                    </m:oMath>
                  </m:oMathPara>
                </a14:m>
                <a:endParaRPr lang="en-GB" sz="1500" dirty="0">
                  <a:solidFill>
                    <a:srgbClr val="FFFF00"/>
                  </a:solidFill>
                  <a:latin typeface="Arial" panose="020B0604020202020204" pitchFamily="34"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8377983" y="2540603"/>
                <a:ext cx="1321188" cy="492255"/>
              </a:xfrm>
              <a:prstGeom prst="rect">
                <a:avLst/>
              </a:prstGeom>
              <a:blipFill rotWithShape="0">
                <a:blip r:embed="rId10"/>
                <a:stretch>
                  <a:fillRect b="-10588"/>
                </a:stretch>
              </a:blipFill>
            </p:spPr>
            <p:txBody>
              <a:bodyPr/>
              <a:lstStyle/>
              <a:p>
                <a:r>
                  <a:rPr lang="en-GB">
                    <a:noFill/>
                  </a:rPr>
                  <a:t> </a:t>
                </a:r>
              </a:p>
            </p:txBody>
          </p:sp>
        </mc:Fallback>
      </mc:AlternateContent>
      <p:pic>
        <p:nvPicPr>
          <p:cNvPr id="28" name="Picture 27"/>
          <p:cNvPicPr>
            <a:picLocks noChangeAspect="1"/>
          </p:cNvPicPr>
          <p:nvPr/>
        </p:nvPicPr>
        <p:blipFill>
          <a:blip r:embed="rId11"/>
          <a:stretch>
            <a:fillRect/>
          </a:stretch>
        </p:blipFill>
        <p:spPr>
          <a:xfrm>
            <a:off x="6504113" y="1927022"/>
            <a:ext cx="3303074" cy="368716"/>
          </a:xfrm>
          <a:prstGeom prst="rect">
            <a:avLst/>
          </a:prstGeom>
          <a:ln>
            <a:solidFill>
              <a:srgbClr val="FF0000"/>
            </a:solidFill>
          </a:ln>
        </p:spPr>
      </p:pic>
      <p:pic>
        <p:nvPicPr>
          <p:cNvPr id="29" name="Picture 28"/>
          <p:cNvPicPr>
            <a:picLocks noChangeAspect="1"/>
          </p:cNvPicPr>
          <p:nvPr/>
        </p:nvPicPr>
        <p:blipFill>
          <a:blip r:embed="rId12"/>
          <a:stretch>
            <a:fillRect/>
          </a:stretch>
        </p:blipFill>
        <p:spPr>
          <a:xfrm rot="16200000">
            <a:off x="5932940" y="4075050"/>
            <a:ext cx="3632143" cy="342655"/>
          </a:xfrm>
          <a:prstGeom prst="rect">
            <a:avLst/>
          </a:prstGeom>
          <a:ln>
            <a:solidFill>
              <a:srgbClr val="FF0000"/>
            </a:solidFill>
          </a:ln>
        </p:spPr>
      </p:pic>
      <p:pic>
        <p:nvPicPr>
          <p:cNvPr id="30" name="Picture 29"/>
          <p:cNvPicPr>
            <a:picLocks noChangeAspect="1"/>
          </p:cNvPicPr>
          <p:nvPr/>
        </p:nvPicPr>
        <p:blipFill>
          <a:blip r:embed="rId13"/>
          <a:stretch>
            <a:fillRect/>
          </a:stretch>
        </p:blipFill>
        <p:spPr>
          <a:xfrm>
            <a:off x="7222758" y="6192786"/>
            <a:ext cx="4033124" cy="395556"/>
          </a:xfrm>
          <a:prstGeom prst="rect">
            <a:avLst/>
          </a:prstGeom>
          <a:ln>
            <a:solidFill>
              <a:srgbClr val="FF0000"/>
            </a:solidFill>
          </a:ln>
        </p:spPr>
      </p:pic>
      <p:pic>
        <p:nvPicPr>
          <p:cNvPr id="31" name="Picture 30"/>
          <p:cNvPicPr>
            <a:picLocks noChangeAspect="1"/>
          </p:cNvPicPr>
          <p:nvPr/>
        </p:nvPicPr>
        <p:blipFill>
          <a:blip r:embed="rId14"/>
          <a:stretch>
            <a:fillRect/>
          </a:stretch>
        </p:blipFill>
        <p:spPr>
          <a:xfrm>
            <a:off x="10103924" y="5265827"/>
            <a:ext cx="1736066" cy="262429"/>
          </a:xfrm>
          <a:prstGeom prst="rect">
            <a:avLst/>
          </a:prstGeom>
          <a:ln>
            <a:solidFill>
              <a:srgbClr val="FF0000"/>
            </a:solidFill>
          </a:ln>
        </p:spPr>
      </p:pic>
      <p:sp>
        <p:nvSpPr>
          <p:cNvPr id="32" name="Rectangle 31"/>
          <p:cNvSpPr/>
          <p:nvPr/>
        </p:nvSpPr>
        <p:spPr>
          <a:xfrm>
            <a:off x="10014857" y="4802804"/>
            <a:ext cx="1825133" cy="39188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500" dirty="0">
                <a:solidFill>
                  <a:srgbClr val="FFFF00"/>
                </a:solidFill>
                <a:latin typeface="Arial" panose="020B0604020202020204" pitchFamily="34" charset="0"/>
                <a:cs typeface="Arial" panose="020B0604020202020204" pitchFamily="34" charset="0"/>
              </a:rPr>
              <a:t>Outside of boom 4</a:t>
            </a:r>
          </a:p>
        </p:txBody>
      </p:sp>
      <p:pic>
        <p:nvPicPr>
          <p:cNvPr id="33" name="Picture 32"/>
          <p:cNvPicPr>
            <a:picLocks noChangeAspect="1"/>
          </p:cNvPicPr>
          <p:nvPr/>
        </p:nvPicPr>
        <p:blipFill>
          <a:blip r:embed="rId15"/>
          <a:stretch>
            <a:fillRect/>
          </a:stretch>
        </p:blipFill>
        <p:spPr>
          <a:xfrm>
            <a:off x="1222841" y="4103685"/>
            <a:ext cx="2157452" cy="2586712"/>
          </a:xfrm>
          <a:prstGeom prst="rect">
            <a:avLst/>
          </a:prstGeom>
          <a:ln>
            <a:solidFill>
              <a:srgbClr val="7030A0"/>
            </a:solidFill>
          </a:ln>
        </p:spPr>
      </p:pic>
      <p:cxnSp>
        <p:nvCxnSpPr>
          <p:cNvPr id="35" name="Straight Arrow Connector 34"/>
          <p:cNvCxnSpPr>
            <a:stCxn id="5" idx="1"/>
            <a:endCxn id="33" idx="3"/>
          </p:cNvCxnSpPr>
          <p:nvPr/>
        </p:nvCxnSpPr>
        <p:spPr>
          <a:xfrm flipH="1">
            <a:off x="3380293" y="4297718"/>
            <a:ext cx="3074934" cy="1099323"/>
          </a:xfrm>
          <a:prstGeom prst="straightConnector1">
            <a:avLst/>
          </a:prstGeom>
          <a:ln>
            <a:headEnd w="lg" len="lg"/>
            <a:tailEnd type="triangle" w="lg" len="lg"/>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6092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80">
                                          <p:stCondLst>
                                            <p:cond delay="0"/>
                                          </p:stCondLst>
                                        </p:cTn>
                                        <p:tgtEl>
                                          <p:spTgt spid="26"/>
                                        </p:tgtEl>
                                      </p:cBhvr>
                                    </p:animEffect>
                                    <p:anim calcmode="lin" valueType="num">
                                      <p:cBhvr>
                                        <p:cTn id="4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47" dur="26">
                                          <p:stCondLst>
                                            <p:cond delay="650"/>
                                          </p:stCondLst>
                                        </p:cTn>
                                        <p:tgtEl>
                                          <p:spTgt spid="26"/>
                                        </p:tgtEl>
                                      </p:cBhvr>
                                      <p:to x="100000" y="60000"/>
                                    </p:animScale>
                                    <p:animScale>
                                      <p:cBhvr>
                                        <p:cTn id="48" dur="166" decel="50000">
                                          <p:stCondLst>
                                            <p:cond delay="676"/>
                                          </p:stCondLst>
                                        </p:cTn>
                                        <p:tgtEl>
                                          <p:spTgt spid="26"/>
                                        </p:tgtEl>
                                      </p:cBhvr>
                                      <p:to x="100000" y="100000"/>
                                    </p:animScale>
                                    <p:animScale>
                                      <p:cBhvr>
                                        <p:cTn id="49" dur="26">
                                          <p:stCondLst>
                                            <p:cond delay="1312"/>
                                          </p:stCondLst>
                                        </p:cTn>
                                        <p:tgtEl>
                                          <p:spTgt spid="26"/>
                                        </p:tgtEl>
                                      </p:cBhvr>
                                      <p:to x="100000" y="80000"/>
                                    </p:animScale>
                                    <p:animScale>
                                      <p:cBhvr>
                                        <p:cTn id="50" dur="166" decel="50000">
                                          <p:stCondLst>
                                            <p:cond delay="1338"/>
                                          </p:stCondLst>
                                        </p:cTn>
                                        <p:tgtEl>
                                          <p:spTgt spid="26"/>
                                        </p:tgtEl>
                                      </p:cBhvr>
                                      <p:to x="100000" y="100000"/>
                                    </p:animScale>
                                    <p:animScale>
                                      <p:cBhvr>
                                        <p:cTn id="51" dur="26">
                                          <p:stCondLst>
                                            <p:cond delay="1642"/>
                                          </p:stCondLst>
                                        </p:cTn>
                                        <p:tgtEl>
                                          <p:spTgt spid="26"/>
                                        </p:tgtEl>
                                      </p:cBhvr>
                                      <p:to x="100000" y="90000"/>
                                    </p:animScale>
                                    <p:animScale>
                                      <p:cBhvr>
                                        <p:cTn id="52" dur="166" decel="50000">
                                          <p:stCondLst>
                                            <p:cond delay="1668"/>
                                          </p:stCondLst>
                                        </p:cTn>
                                        <p:tgtEl>
                                          <p:spTgt spid="26"/>
                                        </p:tgtEl>
                                      </p:cBhvr>
                                      <p:to x="100000" y="100000"/>
                                    </p:animScale>
                                    <p:animScale>
                                      <p:cBhvr>
                                        <p:cTn id="53" dur="26">
                                          <p:stCondLst>
                                            <p:cond delay="1808"/>
                                          </p:stCondLst>
                                        </p:cTn>
                                        <p:tgtEl>
                                          <p:spTgt spid="26"/>
                                        </p:tgtEl>
                                      </p:cBhvr>
                                      <p:to x="100000" y="95000"/>
                                    </p:animScale>
                                    <p:animScale>
                                      <p:cBhvr>
                                        <p:cTn id="54" dur="166" decel="50000">
                                          <p:stCondLst>
                                            <p:cond delay="1834"/>
                                          </p:stCondLst>
                                        </p:cTn>
                                        <p:tgtEl>
                                          <p:spTgt spid="26"/>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80">
                                          <p:stCondLst>
                                            <p:cond delay="0"/>
                                          </p:stCondLst>
                                        </p:cTn>
                                        <p:tgtEl>
                                          <p:spTgt spid="27"/>
                                        </p:tgtEl>
                                      </p:cBhvr>
                                    </p:animEffect>
                                    <p:anim calcmode="lin" valueType="num">
                                      <p:cBhvr>
                                        <p:cTn id="7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83" dur="26">
                                          <p:stCondLst>
                                            <p:cond delay="650"/>
                                          </p:stCondLst>
                                        </p:cTn>
                                        <p:tgtEl>
                                          <p:spTgt spid="27"/>
                                        </p:tgtEl>
                                      </p:cBhvr>
                                      <p:to x="100000" y="60000"/>
                                    </p:animScale>
                                    <p:animScale>
                                      <p:cBhvr>
                                        <p:cTn id="84" dur="166" decel="50000">
                                          <p:stCondLst>
                                            <p:cond delay="676"/>
                                          </p:stCondLst>
                                        </p:cTn>
                                        <p:tgtEl>
                                          <p:spTgt spid="27"/>
                                        </p:tgtEl>
                                      </p:cBhvr>
                                      <p:to x="100000" y="100000"/>
                                    </p:animScale>
                                    <p:animScale>
                                      <p:cBhvr>
                                        <p:cTn id="85" dur="26">
                                          <p:stCondLst>
                                            <p:cond delay="1312"/>
                                          </p:stCondLst>
                                        </p:cTn>
                                        <p:tgtEl>
                                          <p:spTgt spid="27"/>
                                        </p:tgtEl>
                                      </p:cBhvr>
                                      <p:to x="100000" y="80000"/>
                                    </p:animScale>
                                    <p:animScale>
                                      <p:cBhvr>
                                        <p:cTn id="86" dur="166" decel="50000">
                                          <p:stCondLst>
                                            <p:cond delay="1338"/>
                                          </p:stCondLst>
                                        </p:cTn>
                                        <p:tgtEl>
                                          <p:spTgt spid="27"/>
                                        </p:tgtEl>
                                      </p:cBhvr>
                                      <p:to x="100000" y="100000"/>
                                    </p:animScale>
                                    <p:animScale>
                                      <p:cBhvr>
                                        <p:cTn id="87" dur="26">
                                          <p:stCondLst>
                                            <p:cond delay="1642"/>
                                          </p:stCondLst>
                                        </p:cTn>
                                        <p:tgtEl>
                                          <p:spTgt spid="27"/>
                                        </p:tgtEl>
                                      </p:cBhvr>
                                      <p:to x="100000" y="90000"/>
                                    </p:animScale>
                                    <p:animScale>
                                      <p:cBhvr>
                                        <p:cTn id="88" dur="166" decel="50000">
                                          <p:stCondLst>
                                            <p:cond delay="1668"/>
                                          </p:stCondLst>
                                        </p:cTn>
                                        <p:tgtEl>
                                          <p:spTgt spid="27"/>
                                        </p:tgtEl>
                                      </p:cBhvr>
                                      <p:to x="100000" y="100000"/>
                                    </p:animScale>
                                    <p:animScale>
                                      <p:cBhvr>
                                        <p:cTn id="89" dur="26">
                                          <p:stCondLst>
                                            <p:cond delay="1808"/>
                                          </p:stCondLst>
                                        </p:cTn>
                                        <p:tgtEl>
                                          <p:spTgt spid="27"/>
                                        </p:tgtEl>
                                      </p:cBhvr>
                                      <p:to x="100000" y="95000"/>
                                    </p:animScale>
                                    <p:animScale>
                                      <p:cBhvr>
                                        <p:cTn id="90" dur="166" decel="50000">
                                          <p:stCondLst>
                                            <p:cond delay="1834"/>
                                          </p:stCondLst>
                                        </p:cTn>
                                        <p:tgtEl>
                                          <p:spTgt spid="27"/>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down)">
                                      <p:cBhvr>
                                        <p:cTn id="95" dur="580">
                                          <p:stCondLst>
                                            <p:cond delay="0"/>
                                          </p:stCondLst>
                                        </p:cTn>
                                        <p:tgtEl>
                                          <p:spTgt spid="29"/>
                                        </p:tgtEl>
                                      </p:cBhvr>
                                    </p:animEffect>
                                    <p:anim calcmode="lin" valueType="num">
                                      <p:cBhvr>
                                        <p:cTn id="96"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01" dur="26">
                                          <p:stCondLst>
                                            <p:cond delay="650"/>
                                          </p:stCondLst>
                                        </p:cTn>
                                        <p:tgtEl>
                                          <p:spTgt spid="29"/>
                                        </p:tgtEl>
                                      </p:cBhvr>
                                      <p:to x="100000" y="60000"/>
                                    </p:animScale>
                                    <p:animScale>
                                      <p:cBhvr>
                                        <p:cTn id="102" dur="166" decel="50000">
                                          <p:stCondLst>
                                            <p:cond delay="676"/>
                                          </p:stCondLst>
                                        </p:cTn>
                                        <p:tgtEl>
                                          <p:spTgt spid="29"/>
                                        </p:tgtEl>
                                      </p:cBhvr>
                                      <p:to x="100000" y="100000"/>
                                    </p:animScale>
                                    <p:animScale>
                                      <p:cBhvr>
                                        <p:cTn id="103" dur="26">
                                          <p:stCondLst>
                                            <p:cond delay="1312"/>
                                          </p:stCondLst>
                                        </p:cTn>
                                        <p:tgtEl>
                                          <p:spTgt spid="29"/>
                                        </p:tgtEl>
                                      </p:cBhvr>
                                      <p:to x="100000" y="80000"/>
                                    </p:animScale>
                                    <p:animScale>
                                      <p:cBhvr>
                                        <p:cTn id="104" dur="166" decel="50000">
                                          <p:stCondLst>
                                            <p:cond delay="1338"/>
                                          </p:stCondLst>
                                        </p:cTn>
                                        <p:tgtEl>
                                          <p:spTgt spid="29"/>
                                        </p:tgtEl>
                                      </p:cBhvr>
                                      <p:to x="100000" y="100000"/>
                                    </p:animScale>
                                    <p:animScale>
                                      <p:cBhvr>
                                        <p:cTn id="105" dur="26">
                                          <p:stCondLst>
                                            <p:cond delay="1642"/>
                                          </p:stCondLst>
                                        </p:cTn>
                                        <p:tgtEl>
                                          <p:spTgt spid="29"/>
                                        </p:tgtEl>
                                      </p:cBhvr>
                                      <p:to x="100000" y="90000"/>
                                    </p:animScale>
                                    <p:animScale>
                                      <p:cBhvr>
                                        <p:cTn id="106" dur="166" decel="50000">
                                          <p:stCondLst>
                                            <p:cond delay="1668"/>
                                          </p:stCondLst>
                                        </p:cTn>
                                        <p:tgtEl>
                                          <p:spTgt spid="29"/>
                                        </p:tgtEl>
                                      </p:cBhvr>
                                      <p:to x="100000" y="100000"/>
                                    </p:animScale>
                                    <p:animScale>
                                      <p:cBhvr>
                                        <p:cTn id="107" dur="26">
                                          <p:stCondLst>
                                            <p:cond delay="1808"/>
                                          </p:stCondLst>
                                        </p:cTn>
                                        <p:tgtEl>
                                          <p:spTgt spid="29"/>
                                        </p:tgtEl>
                                      </p:cBhvr>
                                      <p:to x="100000" y="95000"/>
                                    </p:animScale>
                                    <p:animScale>
                                      <p:cBhvr>
                                        <p:cTn id="108" dur="166" decel="50000">
                                          <p:stCondLst>
                                            <p:cond delay="1834"/>
                                          </p:stCondLst>
                                        </p:cTn>
                                        <p:tgtEl>
                                          <p:spTgt spid="29"/>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wipe(down)">
                                      <p:cBhvr>
                                        <p:cTn id="113" dur="580">
                                          <p:stCondLst>
                                            <p:cond delay="0"/>
                                          </p:stCondLst>
                                        </p:cTn>
                                        <p:tgtEl>
                                          <p:spTgt spid="30"/>
                                        </p:tgtEl>
                                      </p:cBhvr>
                                    </p:animEffect>
                                    <p:anim calcmode="lin" valueType="num">
                                      <p:cBhvr>
                                        <p:cTn id="11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19" dur="26">
                                          <p:stCondLst>
                                            <p:cond delay="650"/>
                                          </p:stCondLst>
                                        </p:cTn>
                                        <p:tgtEl>
                                          <p:spTgt spid="30"/>
                                        </p:tgtEl>
                                      </p:cBhvr>
                                      <p:to x="100000" y="60000"/>
                                    </p:animScale>
                                    <p:animScale>
                                      <p:cBhvr>
                                        <p:cTn id="120" dur="166" decel="50000">
                                          <p:stCondLst>
                                            <p:cond delay="676"/>
                                          </p:stCondLst>
                                        </p:cTn>
                                        <p:tgtEl>
                                          <p:spTgt spid="30"/>
                                        </p:tgtEl>
                                      </p:cBhvr>
                                      <p:to x="100000" y="100000"/>
                                    </p:animScale>
                                    <p:animScale>
                                      <p:cBhvr>
                                        <p:cTn id="121" dur="26">
                                          <p:stCondLst>
                                            <p:cond delay="1312"/>
                                          </p:stCondLst>
                                        </p:cTn>
                                        <p:tgtEl>
                                          <p:spTgt spid="30"/>
                                        </p:tgtEl>
                                      </p:cBhvr>
                                      <p:to x="100000" y="80000"/>
                                    </p:animScale>
                                    <p:animScale>
                                      <p:cBhvr>
                                        <p:cTn id="122" dur="166" decel="50000">
                                          <p:stCondLst>
                                            <p:cond delay="1338"/>
                                          </p:stCondLst>
                                        </p:cTn>
                                        <p:tgtEl>
                                          <p:spTgt spid="30"/>
                                        </p:tgtEl>
                                      </p:cBhvr>
                                      <p:to x="100000" y="100000"/>
                                    </p:animScale>
                                    <p:animScale>
                                      <p:cBhvr>
                                        <p:cTn id="123" dur="26">
                                          <p:stCondLst>
                                            <p:cond delay="1642"/>
                                          </p:stCondLst>
                                        </p:cTn>
                                        <p:tgtEl>
                                          <p:spTgt spid="30"/>
                                        </p:tgtEl>
                                      </p:cBhvr>
                                      <p:to x="100000" y="90000"/>
                                    </p:animScale>
                                    <p:animScale>
                                      <p:cBhvr>
                                        <p:cTn id="124" dur="166" decel="50000">
                                          <p:stCondLst>
                                            <p:cond delay="1668"/>
                                          </p:stCondLst>
                                        </p:cTn>
                                        <p:tgtEl>
                                          <p:spTgt spid="30"/>
                                        </p:tgtEl>
                                      </p:cBhvr>
                                      <p:to x="100000" y="100000"/>
                                    </p:animScale>
                                    <p:animScale>
                                      <p:cBhvr>
                                        <p:cTn id="125" dur="26">
                                          <p:stCondLst>
                                            <p:cond delay="1808"/>
                                          </p:stCondLst>
                                        </p:cTn>
                                        <p:tgtEl>
                                          <p:spTgt spid="30"/>
                                        </p:tgtEl>
                                      </p:cBhvr>
                                      <p:to x="100000" y="95000"/>
                                    </p:animScale>
                                    <p:animScale>
                                      <p:cBhvr>
                                        <p:cTn id="126" dur="166" decel="50000">
                                          <p:stCondLst>
                                            <p:cond delay="1834"/>
                                          </p:stCondLst>
                                        </p:cTn>
                                        <p:tgtEl>
                                          <p:spTgt spid="30"/>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26" presetClass="entr" presetSubtype="0" fill="hold" grpId="0" nodeType="click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wipe(down)">
                                      <p:cBhvr>
                                        <p:cTn id="131" dur="580">
                                          <p:stCondLst>
                                            <p:cond delay="0"/>
                                          </p:stCondLst>
                                        </p:cTn>
                                        <p:tgtEl>
                                          <p:spTgt spid="32"/>
                                        </p:tgtEl>
                                      </p:cBhvr>
                                    </p:animEffect>
                                    <p:anim calcmode="lin" valueType="num">
                                      <p:cBhvr>
                                        <p:cTn id="13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7" dur="26">
                                          <p:stCondLst>
                                            <p:cond delay="650"/>
                                          </p:stCondLst>
                                        </p:cTn>
                                        <p:tgtEl>
                                          <p:spTgt spid="32"/>
                                        </p:tgtEl>
                                      </p:cBhvr>
                                      <p:to x="100000" y="60000"/>
                                    </p:animScale>
                                    <p:animScale>
                                      <p:cBhvr>
                                        <p:cTn id="138" dur="166" decel="50000">
                                          <p:stCondLst>
                                            <p:cond delay="676"/>
                                          </p:stCondLst>
                                        </p:cTn>
                                        <p:tgtEl>
                                          <p:spTgt spid="32"/>
                                        </p:tgtEl>
                                      </p:cBhvr>
                                      <p:to x="100000" y="100000"/>
                                    </p:animScale>
                                    <p:animScale>
                                      <p:cBhvr>
                                        <p:cTn id="139" dur="26">
                                          <p:stCondLst>
                                            <p:cond delay="1312"/>
                                          </p:stCondLst>
                                        </p:cTn>
                                        <p:tgtEl>
                                          <p:spTgt spid="32"/>
                                        </p:tgtEl>
                                      </p:cBhvr>
                                      <p:to x="100000" y="80000"/>
                                    </p:animScale>
                                    <p:animScale>
                                      <p:cBhvr>
                                        <p:cTn id="140" dur="166" decel="50000">
                                          <p:stCondLst>
                                            <p:cond delay="1338"/>
                                          </p:stCondLst>
                                        </p:cTn>
                                        <p:tgtEl>
                                          <p:spTgt spid="32"/>
                                        </p:tgtEl>
                                      </p:cBhvr>
                                      <p:to x="100000" y="100000"/>
                                    </p:animScale>
                                    <p:animScale>
                                      <p:cBhvr>
                                        <p:cTn id="141" dur="26">
                                          <p:stCondLst>
                                            <p:cond delay="1642"/>
                                          </p:stCondLst>
                                        </p:cTn>
                                        <p:tgtEl>
                                          <p:spTgt spid="32"/>
                                        </p:tgtEl>
                                      </p:cBhvr>
                                      <p:to x="100000" y="90000"/>
                                    </p:animScale>
                                    <p:animScale>
                                      <p:cBhvr>
                                        <p:cTn id="142" dur="166" decel="50000">
                                          <p:stCondLst>
                                            <p:cond delay="1668"/>
                                          </p:stCondLst>
                                        </p:cTn>
                                        <p:tgtEl>
                                          <p:spTgt spid="32"/>
                                        </p:tgtEl>
                                      </p:cBhvr>
                                      <p:to x="100000" y="100000"/>
                                    </p:animScale>
                                    <p:animScale>
                                      <p:cBhvr>
                                        <p:cTn id="143" dur="26">
                                          <p:stCondLst>
                                            <p:cond delay="1808"/>
                                          </p:stCondLst>
                                        </p:cTn>
                                        <p:tgtEl>
                                          <p:spTgt spid="32"/>
                                        </p:tgtEl>
                                      </p:cBhvr>
                                      <p:to x="100000" y="95000"/>
                                    </p:animScale>
                                    <p:animScale>
                                      <p:cBhvr>
                                        <p:cTn id="144" dur="166" decel="50000">
                                          <p:stCondLst>
                                            <p:cond delay="1834"/>
                                          </p:stCondLst>
                                        </p:cTn>
                                        <p:tgtEl>
                                          <p:spTgt spid="32"/>
                                        </p:tgtEl>
                                      </p:cBhvr>
                                      <p:to x="100000" y="100000"/>
                                    </p:animScale>
                                  </p:childTnLst>
                                </p:cTn>
                              </p:par>
                              <p:par>
                                <p:cTn id="145" presetID="26" presetClass="entr" presetSubtype="0" fill="hold" nodeType="withEffect">
                                  <p:stCondLst>
                                    <p:cond delay="0"/>
                                  </p:stCondLst>
                                  <p:childTnLst>
                                    <p:set>
                                      <p:cBhvr>
                                        <p:cTn id="146" dur="1" fill="hold">
                                          <p:stCondLst>
                                            <p:cond delay="0"/>
                                          </p:stCondLst>
                                        </p:cTn>
                                        <p:tgtEl>
                                          <p:spTgt spid="31"/>
                                        </p:tgtEl>
                                        <p:attrNameLst>
                                          <p:attrName>style.visibility</p:attrName>
                                        </p:attrNameLst>
                                      </p:cBhvr>
                                      <p:to>
                                        <p:strVal val="visible"/>
                                      </p:to>
                                    </p:set>
                                    <p:animEffect transition="in" filter="wipe(down)">
                                      <p:cBhvr>
                                        <p:cTn id="147" dur="580">
                                          <p:stCondLst>
                                            <p:cond delay="0"/>
                                          </p:stCondLst>
                                        </p:cTn>
                                        <p:tgtEl>
                                          <p:spTgt spid="31"/>
                                        </p:tgtEl>
                                      </p:cBhvr>
                                    </p:animEffect>
                                    <p:anim calcmode="lin" valueType="num">
                                      <p:cBhvr>
                                        <p:cTn id="14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3" dur="26">
                                          <p:stCondLst>
                                            <p:cond delay="650"/>
                                          </p:stCondLst>
                                        </p:cTn>
                                        <p:tgtEl>
                                          <p:spTgt spid="31"/>
                                        </p:tgtEl>
                                      </p:cBhvr>
                                      <p:to x="100000" y="60000"/>
                                    </p:animScale>
                                    <p:animScale>
                                      <p:cBhvr>
                                        <p:cTn id="154" dur="166" decel="50000">
                                          <p:stCondLst>
                                            <p:cond delay="676"/>
                                          </p:stCondLst>
                                        </p:cTn>
                                        <p:tgtEl>
                                          <p:spTgt spid="31"/>
                                        </p:tgtEl>
                                      </p:cBhvr>
                                      <p:to x="100000" y="100000"/>
                                    </p:animScale>
                                    <p:animScale>
                                      <p:cBhvr>
                                        <p:cTn id="155" dur="26">
                                          <p:stCondLst>
                                            <p:cond delay="1312"/>
                                          </p:stCondLst>
                                        </p:cTn>
                                        <p:tgtEl>
                                          <p:spTgt spid="31"/>
                                        </p:tgtEl>
                                      </p:cBhvr>
                                      <p:to x="100000" y="80000"/>
                                    </p:animScale>
                                    <p:animScale>
                                      <p:cBhvr>
                                        <p:cTn id="156" dur="166" decel="50000">
                                          <p:stCondLst>
                                            <p:cond delay="1338"/>
                                          </p:stCondLst>
                                        </p:cTn>
                                        <p:tgtEl>
                                          <p:spTgt spid="31"/>
                                        </p:tgtEl>
                                      </p:cBhvr>
                                      <p:to x="100000" y="100000"/>
                                    </p:animScale>
                                    <p:animScale>
                                      <p:cBhvr>
                                        <p:cTn id="157" dur="26">
                                          <p:stCondLst>
                                            <p:cond delay="1642"/>
                                          </p:stCondLst>
                                        </p:cTn>
                                        <p:tgtEl>
                                          <p:spTgt spid="31"/>
                                        </p:tgtEl>
                                      </p:cBhvr>
                                      <p:to x="100000" y="90000"/>
                                    </p:animScale>
                                    <p:animScale>
                                      <p:cBhvr>
                                        <p:cTn id="158" dur="166" decel="50000">
                                          <p:stCondLst>
                                            <p:cond delay="1668"/>
                                          </p:stCondLst>
                                        </p:cTn>
                                        <p:tgtEl>
                                          <p:spTgt spid="31"/>
                                        </p:tgtEl>
                                      </p:cBhvr>
                                      <p:to x="100000" y="100000"/>
                                    </p:animScale>
                                    <p:animScale>
                                      <p:cBhvr>
                                        <p:cTn id="159" dur="26">
                                          <p:stCondLst>
                                            <p:cond delay="1808"/>
                                          </p:stCondLst>
                                        </p:cTn>
                                        <p:tgtEl>
                                          <p:spTgt spid="31"/>
                                        </p:tgtEl>
                                      </p:cBhvr>
                                      <p:to x="100000" y="95000"/>
                                    </p:animScale>
                                    <p:animScale>
                                      <p:cBhvr>
                                        <p:cTn id="160" dur="166" decel="50000">
                                          <p:stCondLst>
                                            <p:cond delay="1834"/>
                                          </p:stCondLst>
                                        </p:cTn>
                                        <p:tgtEl>
                                          <p:spTgt spid="31"/>
                                        </p:tgtEl>
                                      </p:cBhvr>
                                      <p:to x="100000" y="100000"/>
                                    </p:animScale>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35"/>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Important note</a:t>
            </a:r>
          </a:p>
        </p:txBody>
      </p:sp>
      <p:sp>
        <p:nvSpPr>
          <p:cNvPr id="3" name="Content Placeholder 2"/>
          <p:cNvSpPr>
            <a:spLocks noGrp="1"/>
          </p:cNvSpPr>
          <p:nvPr>
            <p:ph idx="1"/>
          </p:nvPr>
        </p:nvSpPr>
        <p:spPr>
          <a:xfrm>
            <a:off x="581192" y="2180496"/>
            <a:ext cx="7523405" cy="3678303"/>
          </a:xfrm>
        </p:spPr>
        <p:txBody>
          <a:bodyPr/>
          <a:lstStyle/>
          <a:p>
            <a:pPr algn="just"/>
            <a:r>
              <a:rPr lang="en-GB" dirty="0"/>
              <a:t>In a real structure the shear flow distribution for a channel section looks similar to the opposite figure, i.e. </a:t>
            </a:r>
            <a:r>
              <a:rPr lang="en-GB" i="1" dirty="0">
                <a:latin typeface="Times New Roman" panose="02020603050405020304" pitchFamily="18" charset="0"/>
                <a:cs typeface="Times New Roman" panose="02020603050405020304" pitchFamily="18" charset="0"/>
              </a:rPr>
              <a:t>parabolic</a:t>
            </a:r>
            <a:r>
              <a:rPr lang="en-GB" dirty="0"/>
              <a:t> in the web and </a:t>
            </a:r>
            <a:r>
              <a:rPr lang="en-GB" i="1" dirty="0">
                <a:latin typeface="Times New Roman" panose="02020603050405020304" pitchFamily="18" charset="0"/>
                <a:cs typeface="Times New Roman" panose="02020603050405020304" pitchFamily="18" charset="0"/>
              </a:rPr>
              <a:t>linear</a:t>
            </a:r>
            <a:r>
              <a:rPr lang="en-GB" dirty="0"/>
              <a:t> in the flanges;</a:t>
            </a:r>
          </a:p>
          <a:p>
            <a:pPr algn="just"/>
            <a:r>
              <a:rPr lang="en-GB" dirty="0"/>
              <a:t>However, by idealising, the shear flow between booms are constant values (see previous slide);</a:t>
            </a:r>
          </a:p>
          <a:p>
            <a:pPr algn="just"/>
            <a:r>
              <a:rPr lang="en-GB" dirty="0"/>
              <a:t>By idealising we lost the correct shear flow distribution;</a:t>
            </a:r>
          </a:p>
          <a:p>
            <a:pPr algn="just"/>
            <a:r>
              <a:rPr lang="en-GB" dirty="0"/>
              <a:t>The constant shear flows in idealised section are the average values of the un-idealised section.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69" name="Picture 68">
            <a:extLst>
              <a:ext uri="{FF2B5EF4-FFF2-40B4-BE49-F238E27FC236}">
                <a16:creationId xmlns:a16="http://schemas.microsoft.com/office/drawing/2014/main" id="{BEEF0EB0-B66D-4784-9845-5521AA8166DE}"/>
              </a:ext>
            </a:extLst>
          </p:cNvPr>
          <p:cNvPicPr>
            <a:picLocks noChangeAspect="1"/>
          </p:cNvPicPr>
          <p:nvPr/>
        </p:nvPicPr>
        <p:blipFill>
          <a:blip r:embed="rId2"/>
          <a:stretch>
            <a:fillRect/>
          </a:stretch>
        </p:blipFill>
        <p:spPr>
          <a:xfrm>
            <a:off x="8104597" y="2234481"/>
            <a:ext cx="3506210" cy="3203130"/>
          </a:xfrm>
          <a:prstGeom prst="rect">
            <a:avLst/>
          </a:prstGeom>
        </p:spPr>
      </p:pic>
    </p:spTree>
    <p:extLst>
      <p:ext uri="{BB962C8B-B14F-4D97-AF65-F5344CB8AC3E}">
        <p14:creationId xmlns:p14="http://schemas.microsoft.com/office/powerpoint/2010/main" val="2116904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FEA result (SF3 shear flow at elements’ centroid)</a:t>
            </a:r>
          </a:p>
        </p:txBody>
      </p:sp>
      <p:sp>
        <p:nvSpPr>
          <p:cNvPr id="4" name="Slide Number Placeholder 3"/>
          <p:cNvSpPr>
            <a:spLocks noGrp="1"/>
          </p:cNvSpPr>
          <p:nvPr>
            <p:ph type="sldNum" sz="quarter" idx="12"/>
          </p:nvPr>
        </p:nvSpPr>
        <p:spPr/>
        <p:txBody>
          <a:bodyPr/>
          <a:lstStyle/>
          <a:p>
            <a:pPr algn="ctr"/>
            <a:fld id="{D57F1E4F-1CFF-5643-939E-217C01CDF565}" type="slidenum">
              <a:rPr lang="en-US" smtClean="0"/>
              <a:pPr algn="ctr"/>
              <a:t>16</a:t>
            </a:fld>
            <a:endParaRPr lang="en-US" dirty="0"/>
          </a:p>
        </p:txBody>
      </p:sp>
      <p:pic>
        <p:nvPicPr>
          <p:cNvPr id="7" name="Content Placeholder 6"/>
          <p:cNvPicPr>
            <a:picLocks noGrp="1" noChangeAspect="1"/>
          </p:cNvPicPr>
          <p:nvPr>
            <p:ph idx="1"/>
          </p:nvPr>
        </p:nvPicPr>
        <p:blipFill>
          <a:blip r:embed="rId3"/>
          <a:stretch>
            <a:fillRect/>
          </a:stretch>
        </p:blipFill>
        <p:spPr>
          <a:xfrm>
            <a:off x="5879589" y="2130983"/>
            <a:ext cx="5904950" cy="3678238"/>
          </a:xfrm>
          <a:prstGeom prst="rect">
            <a:avLst/>
          </a:prstGeom>
        </p:spPr>
      </p:pic>
      <p:sp>
        <p:nvSpPr>
          <p:cNvPr id="9" name="Rectangular Callout 8"/>
          <p:cNvSpPr/>
          <p:nvPr/>
        </p:nvSpPr>
        <p:spPr>
          <a:xfrm>
            <a:off x="3617408" y="1754665"/>
            <a:ext cx="2120202" cy="677036"/>
          </a:xfrm>
          <a:prstGeom prst="wedgeRectCallout">
            <a:avLst>
              <a:gd name="adj1" fmla="val 15476"/>
              <a:gd name="adj2" fmla="val 40166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500" dirty="0">
                <a:solidFill>
                  <a:srgbClr val="FFFF00"/>
                </a:solidFill>
                <a:latin typeface="Arial" panose="020B0604020202020204" pitchFamily="34" charset="0"/>
                <a:cs typeface="Arial" panose="020B0604020202020204" pitchFamily="34" charset="0"/>
              </a:rPr>
              <a:t>Almost linear. FEA is approximation.</a:t>
            </a:r>
          </a:p>
        </p:txBody>
      </p:sp>
      <p:graphicFrame>
        <p:nvGraphicFramePr>
          <p:cNvPr id="10" name="Chart 9">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743609864"/>
              </p:ext>
            </p:extLst>
          </p:nvPr>
        </p:nvGraphicFramePr>
        <p:xfrm>
          <a:off x="407461" y="2470410"/>
          <a:ext cx="5330149" cy="33388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5695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FEA result (SF3 shear flow at elements’ centroid)</a:t>
            </a:r>
          </a:p>
        </p:txBody>
      </p:sp>
      <p:sp>
        <p:nvSpPr>
          <p:cNvPr id="4" name="Slide Number Placeholder 3"/>
          <p:cNvSpPr>
            <a:spLocks noGrp="1"/>
          </p:cNvSpPr>
          <p:nvPr>
            <p:ph type="sldNum" sz="quarter" idx="12"/>
          </p:nvPr>
        </p:nvSpPr>
        <p:spPr/>
        <p:txBody>
          <a:bodyPr/>
          <a:lstStyle/>
          <a:p>
            <a:pPr algn="ctr"/>
            <a:fld id="{D57F1E4F-1CFF-5643-939E-217C01CDF565}" type="slidenum">
              <a:rPr lang="en-US" smtClean="0"/>
              <a:pPr algn="ctr"/>
              <a:t>17</a:t>
            </a:fld>
            <a:endParaRPr lang="en-US" dirty="0"/>
          </a:p>
        </p:txBody>
      </p:sp>
      <p:pic>
        <p:nvPicPr>
          <p:cNvPr id="7" name="Content Placeholder 6"/>
          <p:cNvPicPr>
            <a:picLocks noGrp="1" noChangeAspect="1"/>
          </p:cNvPicPr>
          <p:nvPr>
            <p:ph idx="1"/>
          </p:nvPr>
        </p:nvPicPr>
        <p:blipFill>
          <a:blip r:embed="rId3"/>
          <a:stretch>
            <a:fillRect/>
          </a:stretch>
        </p:blipFill>
        <p:spPr>
          <a:xfrm>
            <a:off x="5879589" y="2130983"/>
            <a:ext cx="5904950" cy="3678238"/>
          </a:xfrm>
          <a:prstGeom prst="rect">
            <a:avLst/>
          </a:prstGeom>
        </p:spPr>
      </p:pic>
      <p:sp>
        <p:nvSpPr>
          <p:cNvPr id="9" name="Rectangular Callout 8"/>
          <p:cNvSpPr/>
          <p:nvPr/>
        </p:nvSpPr>
        <p:spPr>
          <a:xfrm>
            <a:off x="3617408" y="1754665"/>
            <a:ext cx="2120202" cy="677036"/>
          </a:xfrm>
          <a:prstGeom prst="wedgeRectCallout">
            <a:avLst>
              <a:gd name="adj1" fmla="val 32248"/>
              <a:gd name="adj2" fmla="val 260973"/>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500" dirty="0">
                <a:solidFill>
                  <a:srgbClr val="FFFF00"/>
                </a:solidFill>
                <a:latin typeface="Arial" panose="020B0604020202020204" pitchFamily="34" charset="0"/>
                <a:cs typeface="Arial" panose="020B0604020202020204" pitchFamily="34" charset="0"/>
              </a:rPr>
              <a:t>Almost quadratic. FEA is approximation.</a:t>
            </a:r>
          </a:p>
        </p:txBody>
      </p:sp>
      <p:graphicFrame>
        <p:nvGraphicFramePr>
          <p:cNvPr id="8" name="Chart 7">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931170721"/>
              </p:ext>
            </p:extLst>
          </p:nvPr>
        </p:nvGraphicFramePr>
        <p:xfrm>
          <a:off x="336471" y="2431701"/>
          <a:ext cx="5401139" cy="3362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93110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 of idealisation on Shear of closed section beams</a:t>
            </a:r>
          </a:p>
        </p:txBody>
      </p:sp>
      <p:pic>
        <p:nvPicPr>
          <p:cNvPr id="5" name="Content Placeholder 4"/>
          <p:cNvPicPr>
            <a:picLocks noGrp="1" noChangeAspect="1"/>
          </p:cNvPicPr>
          <p:nvPr>
            <p:ph idx="1"/>
          </p:nvPr>
        </p:nvPicPr>
        <p:blipFill>
          <a:blip r:embed="rId2"/>
          <a:stretch>
            <a:fillRect/>
          </a:stretch>
        </p:blipFill>
        <p:spPr>
          <a:xfrm>
            <a:off x="5954486" y="2906058"/>
            <a:ext cx="5714286" cy="2228571"/>
          </a:xfrm>
          <a:prstGeom prst="rect">
            <a:avLst/>
          </a:prstGeom>
          <a:ln>
            <a:solidFill>
              <a:schemeClr val="bg1">
                <a:lumMod val="50000"/>
              </a:schemeClr>
            </a:solidFill>
          </a:ln>
        </p:spPr>
      </p:pic>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6" name="Picture 5"/>
          <p:cNvPicPr>
            <a:picLocks noChangeAspect="1"/>
          </p:cNvPicPr>
          <p:nvPr/>
        </p:nvPicPr>
        <p:blipFill>
          <a:blip r:embed="rId3"/>
          <a:stretch>
            <a:fillRect/>
          </a:stretch>
        </p:blipFill>
        <p:spPr>
          <a:xfrm>
            <a:off x="581192" y="2906059"/>
            <a:ext cx="5003179" cy="2230099"/>
          </a:xfrm>
          <a:prstGeom prst="rect">
            <a:avLst/>
          </a:prstGeom>
          <a:ln>
            <a:solidFill>
              <a:schemeClr val="bg1">
                <a:lumMod val="50000"/>
              </a:schemeClr>
            </a:solidFill>
          </a:ln>
        </p:spPr>
      </p:pic>
      <p:sp>
        <p:nvSpPr>
          <p:cNvPr id="7" name="Rectangular Callout 6"/>
          <p:cNvSpPr/>
          <p:nvPr/>
        </p:nvSpPr>
        <p:spPr>
          <a:xfrm>
            <a:off x="581192" y="5512771"/>
            <a:ext cx="1737465" cy="567728"/>
          </a:xfrm>
          <a:prstGeom prst="wedgeRectCallout">
            <a:avLst>
              <a:gd name="adj1" fmla="val -38998"/>
              <a:gd name="adj2" fmla="val -36933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dirty="0">
                <a:solidFill>
                  <a:schemeClr val="tx1"/>
                </a:solidFill>
                <a:latin typeface="Arial" panose="020B0604020202020204" pitchFamily="34" charset="0"/>
                <a:cs typeface="Arial" panose="020B0604020202020204" pitchFamily="34" charset="0"/>
              </a:rPr>
              <a:t>Open section</a:t>
            </a:r>
          </a:p>
        </p:txBody>
      </p:sp>
      <p:sp>
        <p:nvSpPr>
          <p:cNvPr id="8" name="Rectangular Callout 7"/>
          <p:cNvSpPr/>
          <p:nvPr/>
        </p:nvSpPr>
        <p:spPr>
          <a:xfrm>
            <a:off x="5954486" y="5512771"/>
            <a:ext cx="1737465" cy="567728"/>
          </a:xfrm>
          <a:prstGeom prst="wedgeRectCallout">
            <a:avLst>
              <a:gd name="adj1" fmla="val -38998"/>
              <a:gd name="adj2" fmla="val -36933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dirty="0">
                <a:solidFill>
                  <a:schemeClr val="tx1"/>
                </a:solidFill>
                <a:latin typeface="Arial" panose="020B0604020202020204" pitchFamily="34" charset="0"/>
                <a:cs typeface="Arial" panose="020B0604020202020204" pitchFamily="34" charset="0"/>
              </a:rPr>
              <a:t>Closed section</a:t>
            </a:r>
          </a:p>
        </p:txBody>
      </p:sp>
      <p:sp>
        <p:nvSpPr>
          <p:cNvPr id="9" name="Rectangle 8"/>
          <p:cNvSpPr/>
          <p:nvPr/>
        </p:nvSpPr>
        <p:spPr>
          <a:xfrm>
            <a:off x="10744199" y="4165591"/>
            <a:ext cx="674915" cy="827401"/>
          </a:xfrm>
          <a:prstGeom prst="rect">
            <a:avLst/>
          </a:prstGeom>
          <a:solidFill>
            <a:schemeClr val="accent5">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57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a:t>
            </a:r>
          </a:p>
        </p:txBody>
      </p:sp>
      <p:sp>
        <p:nvSpPr>
          <p:cNvPr id="3" name="Content Placeholder 2"/>
          <p:cNvSpPr>
            <a:spLocks noGrp="1"/>
          </p:cNvSpPr>
          <p:nvPr>
            <p:ph idx="1"/>
          </p:nvPr>
        </p:nvSpPr>
        <p:spPr/>
        <p:txBody>
          <a:bodyPr/>
          <a:lstStyle/>
          <a:p>
            <a:pPr algn="just"/>
            <a:r>
              <a:rPr lang="en-US" dirty="0"/>
              <a:t>The thin-walled single cell beam has been </a:t>
            </a:r>
            <a:r>
              <a:rPr lang="en-US" dirty="0" err="1"/>
              <a:t>idealised</a:t>
            </a:r>
            <a:r>
              <a:rPr lang="en-US" dirty="0"/>
              <a:t> into a combination of direct stress-carrying booms and shear-stress-only-carrying walls. If the section supports a vertical shear load of 10kN acting in a vertical plane through booms 3 and 6, calculate the distribution of shear flow around </a:t>
            </a:r>
            <a:r>
              <a:rPr lang="en-GB" dirty="0"/>
              <a:t>the section.</a:t>
            </a:r>
          </a:p>
          <a:p>
            <a:pPr algn="just"/>
            <a:r>
              <a:rPr lang="en-GB" dirty="0"/>
              <a:t>Boom areas: </a:t>
            </a:r>
          </a:p>
          <a:p>
            <a:pPr lvl="1" algn="just"/>
            <a:r>
              <a:rPr lang="en-GB" i="1" dirty="0"/>
              <a:t>B</a:t>
            </a:r>
            <a:r>
              <a:rPr lang="en-GB" baseline="-25000" dirty="0"/>
              <a:t>1</a:t>
            </a:r>
            <a:r>
              <a:rPr lang="en-GB" dirty="0"/>
              <a:t>=</a:t>
            </a:r>
            <a:r>
              <a:rPr lang="en-GB" i="1" dirty="0"/>
              <a:t>B</a:t>
            </a:r>
            <a:r>
              <a:rPr lang="en-GB" baseline="-25000" dirty="0"/>
              <a:t>8</a:t>
            </a:r>
            <a:r>
              <a:rPr lang="en-GB" dirty="0"/>
              <a:t>=200mm</a:t>
            </a:r>
            <a:r>
              <a:rPr lang="en-GB" baseline="30000" dirty="0"/>
              <a:t>2</a:t>
            </a:r>
            <a:r>
              <a:rPr lang="en-GB" dirty="0"/>
              <a:t>, </a:t>
            </a:r>
            <a:r>
              <a:rPr lang="en-GB" i="1" dirty="0"/>
              <a:t>B</a:t>
            </a:r>
            <a:r>
              <a:rPr lang="en-GB" baseline="-25000" dirty="0"/>
              <a:t>2</a:t>
            </a:r>
            <a:r>
              <a:rPr lang="en-GB" dirty="0"/>
              <a:t>=</a:t>
            </a:r>
            <a:r>
              <a:rPr lang="en-GB" i="1" dirty="0"/>
              <a:t>B</a:t>
            </a:r>
            <a:r>
              <a:rPr lang="en-GB" baseline="-25000" dirty="0"/>
              <a:t>7</a:t>
            </a:r>
            <a:r>
              <a:rPr lang="en-GB" dirty="0"/>
              <a:t>=250mm</a:t>
            </a:r>
            <a:r>
              <a:rPr lang="en-GB" baseline="30000" dirty="0"/>
              <a:t>2</a:t>
            </a:r>
          </a:p>
          <a:p>
            <a:pPr lvl="1" algn="just"/>
            <a:r>
              <a:rPr lang="en-GB" i="1" dirty="0"/>
              <a:t>B</a:t>
            </a:r>
            <a:r>
              <a:rPr lang="en-GB" baseline="-25000" dirty="0"/>
              <a:t>3</a:t>
            </a:r>
            <a:r>
              <a:rPr lang="en-GB" dirty="0"/>
              <a:t>=</a:t>
            </a:r>
            <a:r>
              <a:rPr lang="en-GB" i="1" dirty="0"/>
              <a:t>B</a:t>
            </a:r>
            <a:r>
              <a:rPr lang="en-GB" baseline="-25000" dirty="0"/>
              <a:t>6</a:t>
            </a:r>
            <a:r>
              <a:rPr lang="en-GB" dirty="0"/>
              <a:t>=400mm</a:t>
            </a:r>
            <a:r>
              <a:rPr lang="en-GB" baseline="30000" dirty="0"/>
              <a:t>2</a:t>
            </a:r>
            <a:r>
              <a:rPr lang="en-GB" dirty="0"/>
              <a:t>, </a:t>
            </a:r>
            <a:r>
              <a:rPr lang="en-GB" i="1" dirty="0"/>
              <a:t>B</a:t>
            </a:r>
            <a:r>
              <a:rPr lang="en-GB" baseline="-25000" dirty="0"/>
              <a:t>4</a:t>
            </a:r>
            <a:r>
              <a:rPr lang="en-GB" dirty="0"/>
              <a:t>= </a:t>
            </a:r>
            <a:r>
              <a:rPr lang="en-GB" i="1" dirty="0"/>
              <a:t>B</a:t>
            </a:r>
            <a:r>
              <a:rPr lang="en-GB" baseline="-25000" dirty="0"/>
              <a:t>5</a:t>
            </a:r>
            <a:r>
              <a:rPr lang="en-GB" dirty="0"/>
              <a:t>=100mm</a:t>
            </a:r>
            <a:r>
              <a:rPr lang="en-GB" baseline="30000" dirty="0"/>
              <a:t>2</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5" name="Picture 4"/>
          <p:cNvPicPr>
            <a:picLocks noChangeAspect="1"/>
          </p:cNvPicPr>
          <p:nvPr/>
        </p:nvPicPr>
        <p:blipFill>
          <a:blip r:embed="rId2"/>
          <a:stretch>
            <a:fillRect/>
          </a:stretch>
        </p:blipFill>
        <p:spPr>
          <a:xfrm>
            <a:off x="4712712" y="3138778"/>
            <a:ext cx="6639870" cy="2817359"/>
          </a:xfrm>
          <a:prstGeom prst="rect">
            <a:avLst/>
          </a:prstGeom>
        </p:spPr>
      </p:pic>
    </p:spTree>
    <p:extLst>
      <p:ext uri="{BB962C8B-B14F-4D97-AF65-F5344CB8AC3E}">
        <p14:creationId xmlns:p14="http://schemas.microsoft.com/office/powerpoint/2010/main" val="49799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973" dirty="0"/>
              <a:t>Suggested Readings</a:t>
            </a:r>
          </a:p>
        </p:txBody>
      </p:sp>
      <p:pic>
        <p:nvPicPr>
          <p:cNvPr id="4" name="Picture 3"/>
          <p:cNvPicPr>
            <a:picLocks/>
          </p:cNvPicPr>
          <p:nvPr/>
        </p:nvPicPr>
        <p:blipFill rotWithShape="1">
          <a:blip r:embed="rId2" cstate="print"/>
          <a:srcRect l="2661" t="2351" r="2089" b="1223"/>
          <a:stretch/>
        </p:blipFill>
        <p:spPr>
          <a:xfrm>
            <a:off x="4736984" y="2027130"/>
            <a:ext cx="2550151" cy="3590415"/>
          </a:xfrm>
          <a:prstGeom prst="rect">
            <a:avLst/>
          </a:prstGeom>
          <a:ln w="6350">
            <a:solidFill>
              <a:schemeClr val="tx1"/>
            </a:solidFill>
          </a:ln>
        </p:spPr>
      </p:pic>
      <p:sp>
        <p:nvSpPr>
          <p:cNvPr id="11" name="TextBox 10"/>
          <p:cNvSpPr txBox="1"/>
          <p:nvPr/>
        </p:nvSpPr>
        <p:spPr>
          <a:xfrm>
            <a:off x="2338697" y="5705907"/>
            <a:ext cx="7665608" cy="1007392"/>
          </a:xfrm>
          <a:prstGeom prst="rect">
            <a:avLst/>
          </a:prstGeom>
          <a:noFill/>
        </p:spPr>
        <p:txBody>
          <a:bodyPr wrap="square" rtlCol="0">
            <a:spAutoFit/>
          </a:bodyPr>
          <a:lstStyle/>
          <a:p>
            <a:pPr algn="ctr"/>
            <a:r>
              <a:rPr lang="en-GB" sz="1982" dirty="0">
                <a:latin typeface="Arial" panose="020B0604020202020204" pitchFamily="34" charset="0"/>
                <a:cs typeface="Arial" panose="020B0604020202020204" pitchFamily="34" charset="0"/>
              </a:rPr>
              <a:t>Chapters 19 </a:t>
            </a:r>
          </a:p>
          <a:p>
            <a:pPr algn="ctr"/>
            <a:r>
              <a:rPr lang="en-GB" sz="1982" dirty="0">
                <a:latin typeface="Arial" panose="020B0604020202020204" pitchFamily="34" charset="0"/>
                <a:cs typeface="Arial" panose="020B0604020202020204" pitchFamily="34" charset="0"/>
              </a:rPr>
              <a:t>of </a:t>
            </a:r>
          </a:p>
          <a:p>
            <a:pPr algn="ctr"/>
            <a:r>
              <a:rPr lang="en-GB" sz="1982" dirty="0">
                <a:latin typeface="Arial" panose="020B0604020202020204" pitchFamily="34" charset="0"/>
                <a:cs typeface="Arial" panose="020B0604020202020204" pitchFamily="34" charset="0"/>
              </a:rPr>
              <a:t>Aircraft Structural Analysis</a:t>
            </a:r>
          </a:p>
        </p:txBody>
      </p:sp>
      <p:sp>
        <p:nvSpPr>
          <p:cNvPr id="3" name="Slide Number Placeholder 2"/>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2505670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5" name="Picture 4"/>
          <p:cNvPicPr>
            <a:picLocks noChangeAspect="1"/>
          </p:cNvPicPr>
          <p:nvPr/>
        </p:nvPicPr>
        <p:blipFill rotWithShape="1">
          <a:blip r:embed="rId2"/>
          <a:srcRect t="5985"/>
          <a:stretch/>
        </p:blipFill>
        <p:spPr>
          <a:xfrm>
            <a:off x="5084323" y="1841513"/>
            <a:ext cx="6639870" cy="2648725"/>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231520201"/>
              </p:ext>
            </p:extLst>
          </p:nvPr>
        </p:nvGraphicFramePr>
        <p:xfrm>
          <a:off x="457903" y="1881001"/>
          <a:ext cx="824966" cy="412483"/>
        </p:xfrm>
        <a:graphic>
          <a:graphicData uri="http://schemas.openxmlformats.org/presentationml/2006/ole">
            <mc:AlternateContent xmlns:mc="http://schemas.openxmlformats.org/markup-compatibility/2006">
              <mc:Choice xmlns:v="urn:schemas-microsoft-com:vml" Requires="v">
                <p:oleObj name="Equation" r:id="rId3" imgW="482400" imgH="241200" progId="Equation.3">
                  <p:embed/>
                </p:oleObj>
              </mc:Choice>
              <mc:Fallback>
                <p:oleObj name="Equation" r:id="rId3" imgW="482400" imgH="241200" progId="Equation.3">
                  <p:embed/>
                  <p:pic>
                    <p:nvPicPr>
                      <p:cNvPr id="0" name=""/>
                      <p:cNvPicPr/>
                      <p:nvPr/>
                    </p:nvPicPr>
                    <p:blipFill>
                      <a:blip r:embed="rId4"/>
                      <a:stretch>
                        <a:fillRect/>
                      </a:stretch>
                    </p:blipFill>
                    <p:spPr>
                      <a:xfrm>
                        <a:off x="457903" y="1881001"/>
                        <a:ext cx="824966" cy="412483"/>
                      </a:xfrm>
                      <a:prstGeom prst="rect">
                        <a:avLst/>
                      </a:prstGeom>
                      <a:ln>
                        <a:solidFill>
                          <a:schemeClr val="accent1"/>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08887951"/>
              </p:ext>
            </p:extLst>
          </p:nvPr>
        </p:nvGraphicFramePr>
        <p:xfrm>
          <a:off x="3777675" y="1848324"/>
          <a:ext cx="935037" cy="477837"/>
        </p:xfrm>
        <a:graphic>
          <a:graphicData uri="http://schemas.openxmlformats.org/presentationml/2006/ole">
            <mc:AlternateContent xmlns:mc="http://schemas.openxmlformats.org/markup-compatibility/2006">
              <mc:Choice xmlns:v="urn:schemas-microsoft-com:vml" Requires="v">
                <p:oleObj name="Equation" r:id="rId5" imgW="545760" imgH="279360" progId="Equation.3">
                  <p:embed/>
                </p:oleObj>
              </mc:Choice>
              <mc:Fallback>
                <p:oleObj name="Equation" r:id="rId5" imgW="545760" imgH="279360" progId="Equation.3">
                  <p:embed/>
                  <p:pic>
                    <p:nvPicPr>
                      <p:cNvPr id="0" name=""/>
                      <p:cNvPicPr/>
                      <p:nvPr/>
                    </p:nvPicPr>
                    <p:blipFill>
                      <a:blip r:embed="rId6"/>
                      <a:stretch>
                        <a:fillRect/>
                      </a:stretch>
                    </p:blipFill>
                    <p:spPr>
                      <a:xfrm>
                        <a:off x="3777675" y="1848324"/>
                        <a:ext cx="935037" cy="477837"/>
                      </a:xfrm>
                      <a:prstGeom prst="rect">
                        <a:avLst/>
                      </a:prstGeom>
                      <a:ln>
                        <a:solidFill>
                          <a:schemeClr val="accent1"/>
                        </a:solidFill>
                      </a:ln>
                    </p:spPr>
                  </p:pic>
                </p:oleObj>
              </mc:Fallback>
            </mc:AlternateContent>
          </a:graphicData>
        </a:graphic>
      </p:graphicFrame>
      <p:pic>
        <p:nvPicPr>
          <p:cNvPr id="9" name="Content Placeholder 4"/>
          <p:cNvPicPr>
            <a:picLocks noGrp="1" noChangeAspect="1"/>
          </p:cNvPicPr>
          <p:nvPr>
            <p:ph idx="1"/>
          </p:nvPr>
        </p:nvPicPr>
        <p:blipFill>
          <a:blip r:embed="rId7"/>
          <a:stretch>
            <a:fillRect/>
          </a:stretch>
        </p:blipFill>
        <p:spPr>
          <a:xfrm>
            <a:off x="466321" y="2371382"/>
            <a:ext cx="4246391" cy="1656092"/>
          </a:xfrm>
          <a:prstGeom prst="rect">
            <a:avLst/>
          </a:prstGeom>
          <a:ln>
            <a:solidFill>
              <a:schemeClr val="bg1">
                <a:lumMod val="50000"/>
              </a:schemeClr>
            </a:solidFill>
          </a:ln>
        </p:spPr>
      </p:pic>
      <p:cxnSp>
        <p:nvCxnSpPr>
          <p:cNvPr id="11" name="Straight Arrow Connector 10"/>
          <p:cNvCxnSpPr>
            <a:stCxn id="7" idx="3"/>
            <a:endCxn id="9" idx="0"/>
          </p:cNvCxnSpPr>
          <p:nvPr/>
        </p:nvCxnSpPr>
        <p:spPr>
          <a:xfrm>
            <a:off x="1282869" y="2087242"/>
            <a:ext cx="1306648" cy="284140"/>
          </a:xfrm>
          <a:prstGeom prst="straightConnector1">
            <a:avLst/>
          </a:prstGeom>
          <a:ln>
            <a:headEnd w="lg" len="lg"/>
            <a:tailEnd type="triangle"/>
          </a:ln>
        </p:spPr>
        <p:style>
          <a:lnRef idx="1">
            <a:schemeClr val="accent6"/>
          </a:lnRef>
          <a:fillRef idx="0">
            <a:schemeClr val="accent6"/>
          </a:fillRef>
          <a:effectRef idx="0">
            <a:schemeClr val="accent6"/>
          </a:effectRef>
          <a:fontRef idx="minor">
            <a:schemeClr val="tx1"/>
          </a:fontRef>
        </p:style>
      </p:cxnSp>
      <p:cxnSp>
        <p:nvCxnSpPr>
          <p:cNvPr id="12" name="Straight Arrow Connector 11"/>
          <p:cNvCxnSpPr>
            <a:stCxn id="8" idx="1"/>
            <a:endCxn id="9" idx="0"/>
          </p:cNvCxnSpPr>
          <p:nvPr/>
        </p:nvCxnSpPr>
        <p:spPr>
          <a:xfrm flipH="1">
            <a:off x="2589517" y="2087242"/>
            <a:ext cx="1188158" cy="284140"/>
          </a:xfrm>
          <a:prstGeom prst="straightConnector1">
            <a:avLst/>
          </a:prstGeom>
          <a:ln>
            <a:headEnd w="lg" len="lg"/>
            <a:tailEnd type="triangle"/>
          </a:ln>
        </p:spPr>
        <p:style>
          <a:lnRef idx="1">
            <a:schemeClr val="accent6"/>
          </a:lnRef>
          <a:fillRef idx="0">
            <a:schemeClr val="accent6"/>
          </a:fillRef>
          <a:effectRef idx="0">
            <a:schemeClr val="accent6"/>
          </a:effectRef>
          <a:fontRef idx="minor">
            <a:schemeClr val="tx1"/>
          </a:fontRef>
        </p:style>
      </p:cxnSp>
      <p:pic>
        <p:nvPicPr>
          <p:cNvPr id="18" name="Picture 17"/>
          <p:cNvPicPr>
            <a:picLocks noChangeAspect="1"/>
          </p:cNvPicPr>
          <p:nvPr/>
        </p:nvPicPr>
        <p:blipFill>
          <a:blip r:embed="rId8"/>
          <a:stretch>
            <a:fillRect/>
          </a:stretch>
        </p:blipFill>
        <p:spPr>
          <a:xfrm>
            <a:off x="1279993" y="4147091"/>
            <a:ext cx="2619048" cy="933333"/>
          </a:xfrm>
          <a:prstGeom prst="rect">
            <a:avLst/>
          </a:prstGeom>
          <a:ln>
            <a:solidFill>
              <a:schemeClr val="accent1"/>
            </a:solidFill>
          </a:ln>
        </p:spPr>
      </p:pic>
      <p:cxnSp>
        <p:nvCxnSpPr>
          <p:cNvPr id="19" name="Straight Arrow Connector 18"/>
          <p:cNvCxnSpPr>
            <a:stCxn id="9" idx="2"/>
            <a:endCxn id="18" idx="0"/>
          </p:cNvCxnSpPr>
          <p:nvPr/>
        </p:nvCxnSpPr>
        <p:spPr>
          <a:xfrm>
            <a:off x="2589517" y="4027474"/>
            <a:ext cx="0" cy="119617"/>
          </a:xfrm>
          <a:prstGeom prst="straightConnector1">
            <a:avLst/>
          </a:prstGeom>
          <a:ln>
            <a:headEnd w="lg" len="lg"/>
            <a:tailEnd type="triangle"/>
          </a:ln>
        </p:spPr>
        <p:style>
          <a:lnRef idx="1">
            <a:schemeClr val="accent6"/>
          </a:lnRef>
          <a:fillRef idx="0">
            <a:schemeClr val="accent6"/>
          </a:fillRef>
          <a:effectRef idx="0">
            <a:schemeClr val="accent6"/>
          </a:effectRef>
          <a:fontRef idx="minor">
            <a:schemeClr val="tx1"/>
          </a:fontRef>
        </p:style>
      </p:cxnSp>
      <p:pic>
        <p:nvPicPr>
          <p:cNvPr id="22" name="Picture 21"/>
          <p:cNvPicPr>
            <a:picLocks noChangeAspect="1"/>
          </p:cNvPicPr>
          <p:nvPr/>
        </p:nvPicPr>
        <p:blipFill>
          <a:blip r:embed="rId9"/>
          <a:stretch>
            <a:fillRect/>
          </a:stretch>
        </p:blipFill>
        <p:spPr>
          <a:xfrm>
            <a:off x="4137688" y="4422456"/>
            <a:ext cx="7923809" cy="590476"/>
          </a:xfrm>
          <a:prstGeom prst="rect">
            <a:avLst/>
          </a:prstGeom>
          <a:ln>
            <a:solidFill>
              <a:schemeClr val="accent1"/>
            </a:solidFill>
          </a:ln>
        </p:spPr>
      </p:pic>
      <p:cxnSp>
        <p:nvCxnSpPr>
          <p:cNvPr id="23" name="Straight Arrow Connector 22"/>
          <p:cNvCxnSpPr>
            <a:stCxn id="18" idx="3"/>
            <a:endCxn id="22" idx="1"/>
          </p:cNvCxnSpPr>
          <p:nvPr/>
        </p:nvCxnSpPr>
        <p:spPr>
          <a:xfrm>
            <a:off x="3899041" y="4613758"/>
            <a:ext cx="238647" cy="103936"/>
          </a:xfrm>
          <a:prstGeom prst="straightConnector1">
            <a:avLst/>
          </a:prstGeom>
          <a:ln>
            <a:headEnd w="lg" len="lg"/>
            <a:tailEnd type="triangle"/>
          </a:ln>
        </p:spPr>
        <p:style>
          <a:lnRef idx="1">
            <a:schemeClr val="accent6"/>
          </a:lnRef>
          <a:fillRef idx="0">
            <a:schemeClr val="accent6"/>
          </a:fillRef>
          <a:effectRef idx="0">
            <a:schemeClr val="accent6"/>
          </a:effectRef>
          <a:fontRef idx="minor">
            <a:schemeClr val="tx1"/>
          </a:fontRef>
        </p:style>
      </p:cxnSp>
      <p:pic>
        <p:nvPicPr>
          <p:cNvPr id="26" name="Picture 25"/>
          <p:cNvPicPr>
            <a:picLocks noChangeAspect="1"/>
          </p:cNvPicPr>
          <p:nvPr/>
        </p:nvPicPr>
        <p:blipFill>
          <a:blip r:embed="rId10"/>
          <a:stretch>
            <a:fillRect/>
          </a:stretch>
        </p:blipFill>
        <p:spPr>
          <a:xfrm>
            <a:off x="8471021" y="5146614"/>
            <a:ext cx="3590476" cy="838095"/>
          </a:xfrm>
          <a:prstGeom prst="rect">
            <a:avLst/>
          </a:prstGeom>
          <a:ln>
            <a:solidFill>
              <a:schemeClr val="accent1"/>
            </a:solidFill>
          </a:ln>
        </p:spPr>
      </p:pic>
      <p:pic>
        <p:nvPicPr>
          <p:cNvPr id="27" name="Picture 26"/>
          <p:cNvPicPr>
            <a:picLocks noChangeAspect="1"/>
          </p:cNvPicPr>
          <p:nvPr/>
        </p:nvPicPr>
        <p:blipFill>
          <a:blip r:embed="rId11"/>
          <a:stretch>
            <a:fillRect/>
          </a:stretch>
        </p:blipFill>
        <p:spPr>
          <a:xfrm>
            <a:off x="4819748" y="5137090"/>
            <a:ext cx="3485714" cy="857143"/>
          </a:xfrm>
          <a:prstGeom prst="rect">
            <a:avLst/>
          </a:prstGeom>
          <a:ln>
            <a:solidFill>
              <a:schemeClr val="accent1"/>
            </a:solidFill>
          </a:ln>
        </p:spPr>
      </p:pic>
      <p:cxnSp>
        <p:nvCxnSpPr>
          <p:cNvPr id="28" name="Straight Arrow Connector 27"/>
          <p:cNvCxnSpPr>
            <a:stCxn id="26" idx="1"/>
            <a:endCxn id="27" idx="3"/>
          </p:cNvCxnSpPr>
          <p:nvPr/>
        </p:nvCxnSpPr>
        <p:spPr>
          <a:xfrm flipH="1">
            <a:off x="8305462" y="5565662"/>
            <a:ext cx="165559" cy="0"/>
          </a:xfrm>
          <a:prstGeom prst="straightConnector1">
            <a:avLst/>
          </a:prstGeom>
          <a:ln>
            <a:headEnd w="lg" len="lg"/>
            <a:tailEnd type="triangle"/>
          </a:ln>
        </p:spPr>
        <p:style>
          <a:lnRef idx="1">
            <a:schemeClr val="accent6"/>
          </a:lnRef>
          <a:fillRef idx="0">
            <a:schemeClr val="accent6"/>
          </a:fillRef>
          <a:effectRef idx="0">
            <a:schemeClr val="accent6"/>
          </a:effectRef>
          <a:fontRef idx="minor">
            <a:schemeClr val="tx1"/>
          </a:fontRef>
        </p:style>
      </p:cxnSp>
      <p:cxnSp>
        <p:nvCxnSpPr>
          <p:cNvPr id="35" name="Elbow Connector 34"/>
          <p:cNvCxnSpPr>
            <a:stCxn id="22" idx="3"/>
            <a:endCxn id="26" idx="3"/>
          </p:cNvCxnSpPr>
          <p:nvPr/>
        </p:nvCxnSpPr>
        <p:spPr>
          <a:xfrm>
            <a:off x="12061497" y="4717694"/>
            <a:ext cx="12700" cy="847968"/>
          </a:xfrm>
          <a:prstGeom prst="bentConnector3">
            <a:avLst>
              <a:gd name="adj1" fmla="val 748315"/>
            </a:avLst>
          </a:prstGeom>
          <a:ln>
            <a:headEnd w="lg" len="lg"/>
            <a:tailEnd type="triangle"/>
          </a:ln>
        </p:spPr>
        <p:style>
          <a:lnRef idx="1">
            <a:schemeClr val="accent6"/>
          </a:lnRef>
          <a:fillRef idx="0">
            <a:schemeClr val="accent6"/>
          </a:fillRef>
          <a:effectRef idx="0">
            <a:schemeClr val="accent6"/>
          </a:effectRef>
          <a:fontRef idx="minor">
            <a:schemeClr val="tx1"/>
          </a:fontRef>
        </p:style>
      </p:cxnSp>
      <p:sp>
        <p:nvSpPr>
          <p:cNvPr id="37" name="Rectangle 36"/>
          <p:cNvSpPr/>
          <p:nvPr/>
        </p:nvSpPr>
        <p:spPr>
          <a:xfrm>
            <a:off x="2558261" y="5173044"/>
            <a:ext cx="2095928" cy="78523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300" dirty="0">
                <a:solidFill>
                  <a:srgbClr val="FFFF00"/>
                </a:solidFill>
                <a:latin typeface="Arial" panose="020B0604020202020204" pitchFamily="34" charset="0"/>
                <a:cs typeface="Arial" panose="020B0604020202020204" pitchFamily="34" charset="0"/>
              </a:rPr>
              <a:t>Cut the section in wall 23 to find basic shear flow</a:t>
            </a:r>
          </a:p>
        </p:txBody>
      </p:sp>
      <p:cxnSp>
        <p:nvCxnSpPr>
          <p:cNvPr id="38" name="Straight Arrow Connector 37"/>
          <p:cNvCxnSpPr>
            <a:stCxn id="27" idx="1"/>
            <a:endCxn id="37" idx="3"/>
          </p:cNvCxnSpPr>
          <p:nvPr/>
        </p:nvCxnSpPr>
        <p:spPr>
          <a:xfrm flipH="1">
            <a:off x="4654189" y="5565662"/>
            <a:ext cx="165559" cy="0"/>
          </a:xfrm>
          <a:prstGeom prst="straightConnector1">
            <a:avLst/>
          </a:prstGeom>
          <a:ln>
            <a:headEnd w="lg" len="lg"/>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936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500" fill="hold"/>
                                        <p:tgtEl>
                                          <p:spTgt spid="37"/>
                                        </p:tgtEl>
                                        <p:attrNameLst>
                                          <p:attrName>ppt_x</p:attrName>
                                        </p:attrNameLst>
                                      </p:cBhvr>
                                      <p:tavLst>
                                        <p:tav tm="0">
                                          <p:val>
                                            <p:strVal val="#ppt_x"/>
                                          </p:val>
                                        </p:tav>
                                        <p:tav tm="100000">
                                          <p:val>
                                            <p:strVal val="#ppt_x"/>
                                          </p:val>
                                        </p:tav>
                                      </p:tavLst>
                                    </p:anim>
                                    <p:anim calcmode="lin" valueType="num">
                                      <p:cBhvr additive="base">
                                        <p:cTn id="7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5" name="Picture 4"/>
          <p:cNvPicPr>
            <a:picLocks noChangeAspect="1"/>
          </p:cNvPicPr>
          <p:nvPr/>
        </p:nvPicPr>
        <p:blipFill rotWithShape="1">
          <a:blip r:embed="rId2"/>
          <a:srcRect t="5985"/>
          <a:stretch/>
        </p:blipFill>
        <p:spPr>
          <a:xfrm>
            <a:off x="5084323" y="1841513"/>
            <a:ext cx="6639870" cy="2648725"/>
          </a:xfrm>
          <a:prstGeom prst="rect">
            <a:avLst/>
          </a:prstGeom>
        </p:spPr>
      </p:pic>
      <p:cxnSp>
        <p:nvCxnSpPr>
          <p:cNvPr id="7" name="Straight Connector 6"/>
          <p:cNvCxnSpPr/>
          <p:nvPr/>
        </p:nvCxnSpPr>
        <p:spPr>
          <a:xfrm flipH="1">
            <a:off x="9026459" y="2311685"/>
            <a:ext cx="0" cy="729466"/>
          </a:xfrm>
          <a:prstGeom prst="line">
            <a:avLst/>
          </a:prstGeom>
          <a:ln w="44450">
            <a:solidFill>
              <a:srgbClr val="FF0000"/>
            </a:solidFill>
            <a:prstDash val="dash"/>
            <a:headEnd w="lg" len="lg"/>
            <a:tailEnd type="none" w="lg" len="lg"/>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8769606" y="1925741"/>
            <a:ext cx="719191" cy="323165"/>
          </a:xfrm>
          <a:prstGeom prst="rect">
            <a:avLst/>
          </a:prstGeom>
          <a:noFill/>
        </p:spPr>
        <p:txBody>
          <a:bodyPr wrap="square" rtlCol="0">
            <a:spAutoFit/>
          </a:bodyPr>
          <a:lstStyle/>
          <a:p>
            <a:r>
              <a:rPr lang="en-GB" sz="1500" dirty="0">
                <a:solidFill>
                  <a:srgbClr val="FF0000"/>
                </a:solidFill>
                <a:latin typeface="Arial" panose="020B0604020202020204" pitchFamily="34" charset="0"/>
                <a:cs typeface="Arial" panose="020B0604020202020204" pitchFamily="34" charset="0"/>
              </a:rPr>
              <a:t>Cut </a:t>
            </a:r>
          </a:p>
        </p:txBody>
      </p:sp>
      <p:sp>
        <p:nvSpPr>
          <p:cNvPr id="9" name="Rectangle 8"/>
          <p:cNvSpPr/>
          <p:nvPr/>
        </p:nvSpPr>
        <p:spPr>
          <a:xfrm>
            <a:off x="468204" y="1925741"/>
            <a:ext cx="2095928" cy="78523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300" dirty="0">
                <a:solidFill>
                  <a:srgbClr val="FFFF00"/>
                </a:solidFill>
                <a:latin typeface="Arial" panose="020B0604020202020204" pitchFamily="34" charset="0"/>
                <a:cs typeface="Arial" panose="020B0604020202020204" pitchFamily="34" charset="0"/>
              </a:rPr>
              <a:t>By creating the cut we have an open section now</a:t>
            </a:r>
          </a:p>
        </p:txBody>
      </p:sp>
      <p:graphicFrame>
        <p:nvGraphicFramePr>
          <p:cNvPr id="11" name="Object 10"/>
          <p:cNvGraphicFramePr>
            <a:graphicFrameLocks noChangeAspect="1"/>
          </p:cNvGraphicFramePr>
          <p:nvPr>
            <p:extLst>
              <p:ext uri="{D42A27DB-BD31-4B8C-83A1-F6EECF244321}">
                <p14:modId xmlns:p14="http://schemas.microsoft.com/office/powerpoint/2010/main" val="1590420269"/>
              </p:ext>
            </p:extLst>
          </p:nvPr>
        </p:nvGraphicFramePr>
        <p:xfrm>
          <a:off x="2945050" y="1878507"/>
          <a:ext cx="2139273" cy="879701"/>
        </p:xfrm>
        <a:graphic>
          <a:graphicData uri="http://schemas.openxmlformats.org/presentationml/2006/ole">
            <mc:AlternateContent xmlns:mc="http://schemas.openxmlformats.org/markup-compatibility/2006">
              <mc:Choice xmlns:v="urn:schemas-microsoft-com:vml" Requires="v">
                <p:oleObj name="Equation" r:id="rId3" imgW="1358640" imgH="558720" progId="Equation.3">
                  <p:embed/>
                </p:oleObj>
              </mc:Choice>
              <mc:Fallback>
                <p:oleObj name="Equation" r:id="rId3" imgW="1358640" imgH="558720" progId="Equation.3">
                  <p:embed/>
                  <p:pic>
                    <p:nvPicPr>
                      <p:cNvPr id="0" name=""/>
                      <p:cNvPicPr/>
                      <p:nvPr/>
                    </p:nvPicPr>
                    <p:blipFill>
                      <a:blip r:embed="rId4"/>
                      <a:stretch>
                        <a:fillRect/>
                      </a:stretch>
                    </p:blipFill>
                    <p:spPr>
                      <a:xfrm>
                        <a:off x="2945050" y="1878507"/>
                        <a:ext cx="2139273" cy="879701"/>
                      </a:xfrm>
                      <a:prstGeom prst="rect">
                        <a:avLst/>
                      </a:prstGeom>
                      <a:ln>
                        <a:solidFill>
                          <a:schemeClr val="tx1"/>
                        </a:solidFill>
                      </a:ln>
                    </p:spPr>
                  </p:pic>
                </p:oleObj>
              </mc:Fallback>
            </mc:AlternateContent>
          </a:graphicData>
        </a:graphic>
      </p:graphicFrame>
      <p:cxnSp>
        <p:nvCxnSpPr>
          <p:cNvPr id="12" name="Straight Arrow Connector 11"/>
          <p:cNvCxnSpPr>
            <a:stCxn id="9" idx="3"/>
            <a:endCxn id="11" idx="1"/>
          </p:cNvCxnSpPr>
          <p:nvPr/>
        </p:nvCxnSpPr>
        <p:spPr>
          <a:xfrm flipV="1">
            <a:off x="2564132" y="2318357"/>
            <a:ext cx="380918" cy="2"/>
          </a:xfrm>
          <a:prstGeom prst="straightConnector1">
            <a:avLst/>
          </a:prstGeom>
          <a:ln>
            <a:headEnd w="lg" len="lg"/>
            <a:tailEnd type="triangle"/>
          </a:ln>
        </p:spPr>
        <p:style>
          <a:lnRef idx="1">
            <a:schemeClr val="accent6"/>
          </a:lnRef>
          <a:fillRef idx="0">
            <a:schemeClr val="accent6"/>
          </a:fillRef>
          <a:effectRef idx="0">
            <a:schemeClr val="accent6"/>
          </a:effectRef>
          <a:fontRef idx="minor">
            <a:schemeClr val="tx1"/>
          </a:fontRef>
        </p:style>
      </p:cxnSp>
      <p:pic>
        <p:nvPicPr>
          <p:cNvPr id="16" name="Picture 15"/>
          <p:cNvPicPr>
            <a:picLocks noChangeAspect="1"/>
          </p:cNvPicPr>
          <p:nvPr/>
        </p:nvPicPr>
        <p:blipFill>
          <a:blip r:embed="rId5"/>
          <a:stretch>
            <a:fillRect/>
          </a:stretch>
        </p:blipFill>
        <p:spPr>
          <a:xfrm>
            <a:off x="468204" y="2920759"/>
            <a:ext cx="4648866" cy="2870441"/>
          </a:xfrm>
          <a:prstGeom prst="rect">
            <a:avLst/>
          </a:prstGeom>
          <a:ln>
            <a:solidFill>
              <a:schemeClr val="tx1"/>
            </a:solidFill>
          </a:ln>
        </p:spPr>
      </p:pic>
      <p:cxnSp>
        <p:nvCxnSpPr>
          <p:cNvPr id="37" name="Elbow Connector 36"/>
          <p:cNvCxnSpPr>
            <a:stCxn id="11" idx="3"/>
            <a:endCxn id="16" idx="3"/>
          </p:cNvCxnSpPr>
          <p:nvPr/>
        </p:nvCxnSpPr>
        <p:spPr>
          <a:xfrm>
            <a:off x="5084323" y="2318357"/>
            <a:ext cx="32747" cy="2037623"/>
          </a:xfrm>
          <a:prstGeom prst="bentConnector3">
            <a:avLst>
              <a:gd name="adj1" fmla="val 798079"/>
            </a:avLst>
          </a:prstGeom>
          <a:ln>
            <a:headEnd w="lg" len="lg"/>
            <a:tailEnd type="triangle"/>
          </a:ln>
        </p:spPr>
        <p:style>
          <a:lnRef idx="1">
            <a:schemeClr val="accent6"/>
          </a:lnRef>
          <a:fillRef idx="0">
            <a:schemeClr val="accent6"/>
          </a:fillRef>
          <a:effectRef idx="0">
            <a:schemeClr val="accent6"/>
          </a:effectRef>
          <a:fontRef idx="minor">
            <a:schemeClr val="tx1"/>
          </a:fontRef>
        </p:style>
      </p:cxnSp>
      <p:sp>
        <p:nvSpPr>
          <p:cNvPr id="40" name="Rectangle 39"/>
          <p:cNvSpPr/>
          <p:nvPr/>
        </p:nvSpPr>
        <p:spPr>
          <a:xfrm>
            <a:off x="6323684" y="4481165"/>
            <a:ext cx="3679371" cy="646331"/>
          </a:xfrm>
          <a:prstGeom prst="rect">
            <a:avLst/>
          </a:prstGeom>
        </p:spPr>
        <p:txBody>
          <a:bodyPr wrap="square">
            <a:spAutoFit/>
          </a:bodyPr>
          <a:lstStyle/>
          <a:p>
            <a:pPr lvl="1" algn="ctr"/>
            <a:r>
              <a:rPr lang="en-GB" i="1" dirty="0"/>
              <a:t>B</a:t>
            </a:r>
            <a:r>
              <a:rPr lang="en-GB" baseline="-25000" dirty="0"/>
              <a:t>1</a:t>
            </a:r>
            <a:r>
              <a:rPr lang="en-GB" dirty="0"/>
              <a:t>=</a:t>
            </a:r>
            <a:r>
              <a:rPr lang="en-GB" i="1" dirty="0"/>
              <a:t>B</a:t>
            </a:r>
            <a:r>
              <a:rPr lang="en-GB" baseline="-25000" dirty="0"/>
              <a:t>8</a:t>
            </a:r>
            <a:r>
              <a:rPr lang="en-GB" dirty="0"/>
              <a:t>=200mm</a:t>
            </a:r>
            <a:r>
              <a:rPr lang="en-GB" baseline="30000" dirty="0"/>
              <a:t>2</a:t>
            </a:r>
            <a:r>
              <a:rPr lang="en-GB" dirty="0"/>
              <a:t>, </a:t>
            </a:r>
            <a:r>
              <a:rPr lang="en-GB" i="1" dirty="0"/>
              <a:t>B</a:t>
            </a:r>
            <a:r>
              <a:rPr lang="en-GB" baseline="-25000" dirty="0"/>
              <a:t>2</a:t>
            </a:r>
            <a:r>
              <a:rPr lang="en-GB" dirty="0"/>
              <a:t>=</a:t>
            </a:r>
            <a:r>
              <a:rPr lang="en-GB" i="1" dirty="0"/>
              <a:t>B</a:t>
            </a:r>
            <a:r>
              <a:rPr lang="en-GB" baseline="-25000" dirty="0"/>
              <a:t>7</a:t>
            </a:r>
            <a:r>
              <a:rPr lang="en-GB" dirty="0"/>
              <a:t>=250mm</a:t>
            </a:r>
            <a:r>
              <a:rPr lang="en-GB" baseline="30000" dirty="0"/>
              <a:t>2</a:t>
            </a:r>
          </a:p>
          <a:p>
            <a:pPr lvl="1" algn="ctr"/>
            <a:r>
              <a:rPr lang="en-GB" i="1" dirty="0"/>
              <a:t>B</a:t>
            </a:r>
            <a:r>
              <a:rPr lang="en-GB" baseline="-25000" dirty="0"/>
              <a:t>3</a:t>
            </a:r>
            <a:r>
              <a:rPr lang="en-GB" dirty="0"/>
              <a:t>=</a:t>
            </a:r>
            <a:r>
              <a:rPr lang="en-GB" i="1" dirty="0"/>
              <a:t>B</a:t>
            </a:r>
            <a:r>
              <a:rPr lang="en-GB" baseline="-25000" dirty="0"/>
              <a:t>6</a:t>
            </a:r>
            <a:r>
              <a:rPr lang="en-GB" dirty="0"/>
              <a:t>=400mm</a:t>
            </a:r>
            <a:r>
              <a:rPr lang="en-GB" baseline="30000" dirty="0"/>
              <a:t>2</a:t>
            </a:r>
            <a:r>
              <a:rPr lang="en-GB" dirty="0"/>
              <a:t>, </a:t>
            </a:r>
            <a:r>
              <a:rPr lang="en-GB" i="1" dirty="0"/>
              <a:t>B</a:t>
            </a:r>
            <a:r>
              <a:rPr lang="en-GB" baseline="-25000" dirty="0"/>
              <a:t>4</a:t>
            </a:r>
            <a:r>
              <a:rPr lang="en-GB" dirty="0"/>
              <a:t>= </a:t>
            </a:r>
            <a:r>
              <a:rPr lang="en-GB" i="1" dirty="0"/>
              <a:t>B</a:t>
            </a:r>
            <a:r>
              <a:rPr lang="en-GB" baseline="-25000" dirty="0"/>
              <a:t>5</a:t>
            </a:r>
            <a:r>
              <a:rPr lang="en-GB" dirty="0"/>
              <a:t>=100mm</a:t>
            </a:r>
            <a:r>
              <a:rPr lang="en-GB" baseline="30000" dirty="0"/>
              <a:t>2</a:t>
            </a:r>
          </a:p>
        </p:txBody>
      </p:sp>
      <p:sp>
        <p:nvSpPr>
          <p:cNvPr id="41" name="Oval 40"/>
          <p:cNvSpPr/>
          <p:nvPr/>
        </p:nvSpPr>
        <p:spPr>
          <a:xfrm>
            <a:off x="7696200" y="3139788"/>
            <a:ext cx="144000" cy="14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2" name="Rectangle 41"/>
              <p:cNvSpPr/>
              <p:nvPr/>
            </p:nvSpPr>
            <p:spPr>
              <a:xfrm>
                <a:off x="468204" y="5925216"/>
                <a:ext cx="2095928" cy="78523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300" dirty="0">
                    <a:solidFill>
                      <a:srgbClr val="FFFF00"/>
                    </a:solidFill>
                    <a:latin typeface="Arial" panose="020B0604020202020204" pitchFamily="34" charset="0"/>
                    <a:cs typeface="Arial" panose="020B0604020202020204" pitchFamily="34" charset="0"/>
                  </a:rPr>
                  <a:t>To find </a:t>
                </a:r>
                <a14:m>
                  <m:oMath xmlns:m="http://schemas.openxmlformats.org/officeDocument/2006/math">
                    <m:sSub>
                      <m:sSubPr>
                        <m:ctrlPr>
                          <a:rPr lang="en-GB" sz="1300" i="1" smtClean="0">
                            <a:solidFill>
                              <a:srgbClr val="FFFF00"/>
                            </a:solidFill>
                            <a:latin typeface="Cambria Math" panose="02040503050406030204" pitchFamily="18" charset="0"/>
                            <a:cs typeface="Arial" panose="020B0604020202020204" pitchFamily="34" charset="0"/>
                          </a:rPr>
                        </m:ctrlPr>
                      </m:sSubPr>
                      <m:e>
                        <m:r>
                          <a:rPr lang="en-GB" sz="1300" b="0" i="1" smtClean="0">
                            <a:solidFill>
                              <a:srgbClr val="FFFF00"/>
                            </a:solidFill>
                            <a:latin typeface="Cambria Math" panose="02040503050406030204" pitchFamily="18" charset="0"/>
                            <a:cs typeface="Arial" panose="020B0604020202020204" pitchFamily="34" charset="0"/>
                          </a:rPr>
                          <m:t>𝑞</m:t>
                        </m:r>
                      </m:e>
                      <m:sub>
                        <m:r>
                          <a:rPr lang="en-GB" sz="1300" b="0" i="1" smtClean="0">
                            <a:solidFill>
                              <a:srgbClr val="FFFF00"/>
                            </a:solidFill>
                            <a:latin typeface="Cambria Math" panose="02040503050406030204" pitchFamily="18" charset="0"/>
                            <a:cs typeface="Arial" panose="020B0604020202020204" pitchFamily="34" charset="0"/>
                          </a:rPr>
                          <m:t>𝑠</m:t>
                        </m:r>
                        <m:r>
                          <a:rPr lang="en-GB" sz="1300" b="0" i="1" smtClean="0">
                            <a:solidFill>
                              <a:srgbClr val="FFFF00"/>
                            </a:solidFill>
                            <a:latin typeface="Cambria Math" panose="02040503050406030204" pitchFamily="18" charset="0"/>
                            <a:cs typeface="Arial" panose="020B0604020202020204" pitchFamily="34" charset="0"/>
                          </a:rPr>
                          <m:t>,0</m:t>
                        </m:r>
                      </m:sub>
                    </m:sSub>
                  </m:oMath>
                </a14:m>
                <a:r>
                  <a:rPr lang="en-GB" sz="1300" dirty="0">
                    <a:solidFill>
                      <a:srgbClr val="FFFF00"/>
                    </a:solidFill>
                    <a:latin typeface="Arial" panose="020B0604020202020204" pitchFamily="34" charset="0"/>
                    <a:cs typeface="Arial" panose="020B0604020202020204" pitchFamily="34" charset="0"/>
                  </a:rPr>
                  <a:t> we take moment about the yellow point in the figure </a:t>
                </a:r>
              </a:p>
            </p:txBody>
          </p:sp>
        </mc:Choice>
        <mc:Fallback xmlns="">
          <p:sp>
            <p:nvSpPr>
              <p:cNvPr id="42" name="Rectangle 41"/>
              <p:cNvSpPr>
                <a:spLocks noRot="1" noChangeAspect="1" noMove="1" noResize="1" noEditPoints="1" noAdjustHandles="1" noChangeArrowheads="1" noChangeShapeType="1" noTextEdit="1"/>
              </p:cNvSpPr>
              <p:nvPr/>
            </p:nvSpPr>
            <p:spPr>
              <a:xfrm>
                <a:off x="468204" y="5925216"/>
                <a:ext cx="2095928" cy="785235"/>
              </a:xfrm>
              <a:prstGeom prst="rect">
                <a:avLst/>
              </a:prstGeom>
              <a:blipFill rotWithShape="0">
                <a:blip r:embed="rId7"/>
                <a:stretch>
                  <a:fillRect/>
                </a:stretch>
              </a:blipFill>
            </p:spPr>
            <p:txBody>
              <a:bodyPr/>
              <a:lstStyle/>
              <a:p>
                <a:r>
                  <a:rPr lang="en-GB">
                    <a:noFill/>
                  </a:rPr>
                  <a:t> </a:t>
                </a:r>
              </a:p>
            </p:txBody>
          </p:sp>
        </mc:Fallback>
      </mc:AlternateContent>
      <p:cxnSp>
        <p:nvCxnSpPr>
          <p:cNvPr id="43" name="Elbow Connector 42"/>
          <p:cNvCxnSpPr>
            <a:stCxn id="16" idx="1"/>
            <a:endCxn id="42" idx="1"/>
          </p:cNvCxnSpPr>
          <p:nvPr/>
        </p:nvCxnSpPr>
        <p:spPr>
          <a:xfrm rot="10800000" flipV="1">
            <a:off x="468204" y="4355980"/>
            <a:ext cx="12700" cy="1961854"/>
          </a:xfrm>
          <a:prstGeom prst="bentConnector3">
            <a:avLst>
              <a:gd name="adj1" fmla="val 1800000"/>
            </a:avLst>
          </a:prstGeom>
          <a:ln>
            <a:headEnd w="lg" len="lg"/>
            <a:tailEnd type="triangle"/>
          </a:ln>
        </p:spPr>
        <p:style>
          <a:lnRef idx="1">
            <a:schemeClr val="accent6"/>
          </a:lnRef>
          <a:fillRef idx="0">
            <a:schemeClr val="accent6"/>
          </a:fillRef>
          <a:effectRef idx="0">
            <a:schemeClr val="accent6"/>
          </a:effectRef>
          <a:fontRef idx="minor">
            <a:schemeClr val="tx1"/>
          </a:fontRef>
        </p:style>
      </p:cxnSp>
      <p:pic>
        <p:nvPicPr>
          <p:cNvPr id="46" name="Picture 45"/>
          <p:cNvPicPr>
            <a:picLocks noChangeAspect="1"/>
          </p:cNvPicPr>
          <p:nvPr/>
        </p:nvPicPr>
        <p:blipFill>
          <a:blip r:embed="rId8"/>
          <a:stretch>
            <a:fillRect/>
          </a:stretch>
        </p:blipFill>
        <p:spPr>
          <a:xfrm>
            <a:off x="3047999" y="5930252"/>
            <a:ext cx="6551371" cy="775162"/>
          </a:xfrm>
          <a:prstGeom prst="rect">
            <a:avLst/>
          </a:prstGeom>
          <a:ln>
            <a:solidFill>
              <a:schemeClr val="tx1"/>
            </a:solidFill>
          </a:ln>
        </p:spPr>
      </p:pic>
      <p:cxnSp>
        <p:nvCxnSpPr>
          <p:cNvPr id="47" name="Straight Arrow Connector 46"/>
          <p:cNvCxnSpPr>
            <a:stCxn id="42" idx="3"/>
            <a:endCxn id="46" idx="1"/>
          </p:cNvCxnSpPr>
          <p:nvPr/>
        </p:nvCxnSpPr>
        <p:spPr>
          <a:xfrm flipV="1">
            <a:off x="2564132" y="6317833"/>
            <a:ext cx="483867" cy="1"/>
          </a:xfrm>
          <a:prstGeom prst="straightConnector1">
            <a:avLst/>
          </a:prstGeom>
          <a:ln>
            <a:headEnd w="lg" len="lg"/>
            <a:tailEnd type="triangle"/>
          </a:ln>
        </p:spPr>
        <p:style>
          <a:lnRef idx="1">
            <a:schemeClr val="accent6"/>
          </a:lnRef>
          <a:fillRef idx="0">
            <a:schemeClr val="accent6"/>
          </a:fillRef>
          <a:effectRef idx="0">
            <a:schemeClr val="accent6"/>
          </a:effectRef>
          <a:fontRef idx="minor">
            <a:schemeClr val="tx1"/>
          </a:fontRef>
        </p:style>
      </p:cxnSp>
      <p:pic>
        <p:nvPicPr>
          <p:cNvPr id="50" name="Picture 49"/>
          <p:cNvPicPr>
            <a:picLocks noChangeAspect="1"/>
          </p:cNvPicPr>
          <p:nvPr/>
        </p:nvPicPr>
        <p:blipFill>
          <a:blip r:embed="rId9"/>
          <a:stretch>
            <a:fillRect/>
          </a:stretch>
        </p:blipFill>
        <p:spPr>
          <a:xfrm>
            <a:off x="9938781" y="6136881"/>
            <a:ext cx="1980952" cy="361905"/>
          </a:xfrm>
          <a:prstGeom prst="rect">
            <a:avLst/>
          </a:prstGeom>
          <a:ln>
            <a:solidFill>
              <a:schemeClr val="tx1"/>
            </a:solidFill>
          </a:ln>
        </p:spPr>
      </p:pic>
      <p:cxnSp>
        <p:nvCxnSpPr>
          <p:cNvPr id="51" name="Straight Arrow Connector 50"/>
          <p:cNvCxnSpPr>
            <a:stCxn id="46" idx="3"/>
            <a:endCxn id="50" idx="1"/>
          </p:cNvCxnSpPr>
          <p:nvPr/>
        </p:nvCxnSpPr>
        <p:spPr>
          <a:xfrm>
            <a:off x="9599370" y="6317833"/>
            <a:ext cx="339411" cy="1"/>
          </a:xfrm>
          <a:prstGeom prst="straightConnector1">
            <a:avLst/>
          </a:prstGeom>
          <a:ln>
            <a:headEnd w="lg" len="lg"/>
            <a:tailEnd type="triangle"/>
          </a:ln>
        </p:spPr>
        <p:style>
          <a:lnRef idx="1">
            <a:schemeClr val="accent6"/>
          </a:lnRef>
          <a:fillRef idx="0">
            <a:schemeClr val="accent6"/>
          </a:fillRef>
          <a:effectRef idx="0">
            <a:schemeClr val="accent6"/>
          </a:effectRef>
          <a:fontRef idx="minor">
            <a:schemeClr val="tx1"/>
          </a:fontRef>
        </p:style>
      </p:cxnSp>
      <p:sp>
        <p:nvSpPr>
          <p:cNvPr id="54" name="Rectangle 53"/>
          <p:cNvSpPr/>
          <p:nvPr/>
        </p:nvSpPr>
        <p:spPr>
          <a:xfrm>
            <a:off x="3543300" y="1898054"/>
            <a:ext cx="595028" cy="832467"/>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55" name="Rectangle 54"/>
          <p:cNvSpPr/>
          <p:nvPr/>
        </p:nvSpPr>
        <p:spPr>
          <a:xfrm>
            <a:off x="1144908" y="3286235"/>
            <a:ext cx="1141091" cy="371365"/>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cxnSp>
        <p:nvCxnSpPr>
          <p:cNvPr id="57" name="Straight Connector 56"/>
          <p:cNvCxnSpPr>
            <a:stCxn id="54" idx="2"/>
            <a:endCxn id="55" idx="0"/>
          </p:cNvCxnSpPr>
          <p:nvPr/>
        </p:nvCxnSpPr>
        <p:spPr>
          <a:xfrm flipH="1">
            <a:off x="1715454" y="2730521"/>
            <a:ext cx="2125360" cy="555714"/>
          </a:xfrm>
          <a:prstGeom prst="line">
            <a:avLst/>
          </a:prstGeom>
          <a:ln>
            <a:headEnd w="lg" len="lg"/>
            <a:tailEnd type="none" w="lg" len="lg"/>
          </a:ln>
        </p:spPr>
        <p:style>
          <a:lnRef idx="1">
            <a:schemeClr val="accent2"/>
          </a:lnRef>
          <a:fillRef idx="0">
            <a:schemeClr val="accent2"/>
          </a:fillRef>
          <a:effectRef idx="0">
            <a:schemeClr val="accent2"/>
          </a:effectRef>
          <a:fontRef idx="minor">
            <a:schemeClr val="tx1"/>
          </a:fontRef>
        </p:style>
      </p:cxnSp>
      <p:sp>
        <p:nvSpPr>
          <p:cNvPr id="58" name="Rectangle 57"/>
          <p:cNvSpPr/>
          <p:nvPr/>
        </p:nvSpPr>
        <p:spPr>
          <a:xfrm>
            <a:off x="4770405" y="1898054"/>
            <a:ext cx="257688" cy="832467"/>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59" name="Rectangle 58"/>
          <p:cNvSpPr/>
          <p:nvPr/>
        </p:nvSpPr>
        <p:spPr>
          <a:xfrm>
            <a:off x="2841150" y="3284841"/>
            <a:ext cx="403008" cy="372759"/>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cxnSp>
        <p:nvCxnSpPr>
          <p:cNvPr id="60" name="Straight Connector 59"/>
          <p:cNvCxnSpPr>
            <a:stCxn id="58" idx="2"/>
            <a:endCxn id="59" idx="3"/>
          </p:cNvCxnSpPr>
          <p:nvPr/>
        </p:nvCxnSpPr>
        <p:spPr>
          <a:xfrm flipH="1">
            <a:off x="3244158" y="2730521"/>
            <a:ext cx="1655091" cy="740700"/>
          </a:xfrm>
          <a:prstGeom prst="line">
            <a:avLst/>
          </a:prstGeom>
          <a:ln>
            <a:headEnd w="lg" len="lg"/>
            <a:tailEnd type="none" w="lg" len="lg"/>
          </a:ln>
        </p:spPr>
        <p:style>
          <a:lnRef idx="1">
            <a:schemeClr val="accent2"/>
          </a:lnRef>
          <a:fillRef idx="0">
            <a:schemeClr val="accent2"/>
          </a:fillRef>
          <a:effectRef idx="0">
            <a:schemeClr val="accent2"/>
          </a:effectRef>
          <a:fontRef idx="minor">
            <a:schemeClr val="tx1"/>
          </a:fontRef>
        </p:style>
      </p:cxnSp>
      <p:sp>
        <p:nvSpPr>
          <p:cNvPr id="63" name="Rectangle 62"/>
          <p:cNvSpPr/>
          <p:nvPr/>
        </p:nvSpPr>
        <p:spPr>
          <a:xfrm>
            <a:off x="4452686" y="1898054"/>
            <a:ext cx="283457" cy="832467"/>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64" name="Rectangle 63"/>
          <p:cNvSpPr/>
          <p:nvPr/>
        </p:nvSpPr>
        <p:spPr>
          <a:xfrm>
            <a:off x="2351523" y="3284841"/>
            <a:ext cx="304352" cy="388976"/>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cxnSp>
        <p:nvCxnSpPr>
          <p:cNvPr id="65" name="Straight Connector 64"/>
          <p:cNvCxnSpPr>
            <a:stCxn id="63" idx="2"/>
            <a:endCxn id="64" idx="3"/>
          </p:cNvCxnSpPr>
          <p:nvPr/>
        </p:nvCxnSpPr>
        <p:spPr>
          <a:xfrm flipH="1">
            <a:off x="2655875" y="2730521"/>
            <a:ext cx="1938540" cy="748808"/>
          </a:xfrm>
          <a:prstGeom prst="line">
            <a:avLst/>
          </a:prstGeom>
          <a:ln>
            <a:headEnd w="lg" len="lg"/>
            <a:tailEnd type="none" w="lg" len="lg"/>
          </a:ln>
        </p:spPr>
        <p:style>
          <a:lnRef idx="1">
            <a:schemeClr val="accent2"/>
          </a:lnRef>
          <a:fillRef idx="0">
            <a:schemeClr val="accent2"/>
          </a:fillRef>
          <a:effectRef idx="0">
            <a:schemeClr val="accent2"/>
          </a:effectRef>
          <a:fontRef idx="minor">
            <a:schemeClr val="tx1"/>
          </a:fontRef>
        </p:style>
      </p:cxnSp>
      <p:graphicFrame>
        <p:nvGraphicFramePr>
          <p:cNvPr id="35" name="Object 34"/>
          <p:cNvGraphicFramePr>
            <a:graphicFrameLocks noChangeAspect="1"/>
          </p:cNvGraphicFramePr>
          <p:nvPr>
            <p:extLst>
              <p:ext uri="{D42A27DB-BD31-4B8C-83A1-F6EECF244321}">
                <p14:modId xmlns:p14="http://schemas.microsoft.com/office/powerpoint/2010/main" val="2102133157"/>
              </p:ext>
            </p:extLst>
          </p:nvPr>
        </p:nvGraphicFramePr>
        <p:xfrm>
          <a:off x="10346594" y="3122888"/>
          <a:ext cx="127000" cy="177800"/>
        </p:xfrm>
        <a:graphic>
          <a:graphicData uri="http://schemas.openxmlformats.org/presentationml/2006/ole">
            <mc:AlternateContent xmlns:mc="http://schemas.openxmlformats.org/markup-compatibility/2006">
              <mc:Choice xmlns:v="urn:schemas-microsoft-com:vml" Requires="v">
                <p:oleObj name="Equation" r:id="rId10" imgW="126720" imgH="177480" progId="Equation.DSMT4">
                  <p:embed/>
                </p:oleObj>
              </mc:Choice>
              <mc:Fallback>
                <p:oleObj name="Equation" r:id="rId10" imgW="126720" imgH="177480" progId="Equation.DSMT4">
                  <p:embed/>
                  <p:pic>
                    <p:nvPicPr>
                      <p:cNvPr id="34" name="Object 33"/>
                      <p:cNvPicPr/>
                      <p:nvPr/>
                    </p:nvPicPr>
                    <p:blipFill>
                      <a:blip r:embed="rId11"/>
                      <a:stretch>
                        <a:fillRect/>
                      </a:stretch>
                    </p:blipFill>
                    <p:spPr>
                      <a:xfrm>
                        <a:off x="10346594" y="3122888"/>
                        <a:ext cx="127000" cy="177800"/>
                      </a:xfrm>
                      <a:prstGeom prst="rect">
                        <a:avLst/>
                      </a:prstGeom>
                      <a:solidFill>
                        <a:srgbClr val="00B050"/>
                      </a:solidFill>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1444508350"/>
              </p:ext>
            </p:extLst>
          </p:nvPr>
        </p:nvGraphicFramePr>
        <p:xfrm>
          <a:off x="7035346" y="3122888"/>
          <a:ext cx="127000" cy="177800"/>
        </p:xfrm>
        <a:graphic>
          <a:graphicData uri="http://schemas.openxmlformats.org/presentationml/2006/ole">
            <mc:AlternateContent xmlns:mc="http://schemas.openxmlformats.org/markup-compatibility/2006">
              <mc:Choice xmlns:v="urn:schemas-microsoft-com:vml" Requires="v">
                <p:oleObj name="Equation" r:id="rId12" imgW="126720" imgH="177480" progId="Equation.DSMT4">
                  <p:embed/>
                </p:oleObj>
              </mc:Choice>
              <mc:Fallback>
                <p:oleObj name="Equation" r:id="rId12" imgW="126720" imgH="177480" progId="Equation.DSMT4">
                  <p:embed/>
                  <p:pic>
                    <p:nvPicPr>
                      <p:cNvPr id="35" name="Object 34"/>
                      <p:cNvPicPr/>
                      <p:nvPr/>
                    </p:nvPicPr>
                    <p:blipFill>
                      <a:blip r:embed="rId13"/>
                      <a:stretch>
                        <a:fillRect/>
                      </a:stretch>
                    </p:blipFill>
                    <p:spPr>
                      <a:xfrm>
                        <a:off x="7035346" y="3122888"/>
                        <a:ext cx="127000" cy="177800"/>
                      </a:xfrm>
                      <a:prstGeom prst="rect">
                        <a:avLst/>
                      </a:prstGeom>
                      <a:solidFill>
                        <a:srgbClr val="00B050"/>
                      </a:solidFill>
                    </p:spPr>
                  </p:pic>
                </p:oleObj>
              </mc:Fallback>
            </mc:AlternateContent>
          </a:graphicData>
        </a:graphic>
      </p:graphicFrame>
      <p:grpSp>
        <p:nvGrpSpPr>
          <p:cNvPr id="13" name="Group 12"/>
          <p:cNvGrpSpPr/>
          <p:nvPr/>
        </p:nvGrpSpPr>
        <p:grpSpPr>
          <a:xfrm>
            <a:off x="10299445" y="4458888"/>
            <a:ext cx="1850220" cy="1532458"/>
            <a:chOff x="9976172" y="4283400"/>
            <a:chExt cx="1384555" cy="1532458"/>
          </a:xfrm>
        </p:grpSpPr>
        <p:sp>
          <p:nvSpPr>
            <p:cNvPr id="6" name="Rectangular Callout 5"/>
            <p:cNvSpPr/>
            <p:nvPr/>
          </p:nvSpPr>
          <p:spPr>
            <a:xfrm>
              <a:off x="9976172" y="4283400"/>
              <a:ext cx="1384555" cy="1532458"/>
            </a:xfrm>
            <a:prstGeom prst="wedgeRectCallout">
              <a:avLst>
                <a:gd name="adj1" fmla="val -173275"/>
                <a:gd name="adj2" fmla="val 75982"/>
              </a:avLst>
            </a:prstGeom>
            <a:solidFill>
              <a:schemeClr val="bg1">
                <a:lumMod val="50000"/>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926930866"/>
                </p:ext>
              </p:extLst>
            </p:nvPr>
          </p:nvGraphicFramePr>
          <p:xfrm>
            <a:off x="10003892" y="4633439"/>
            <a:ext cx="1066800" cy="254000"/>
          </p:xfrm>
          <a:graphic>
            <a:graphicData uri="http://schemas.openxmlformats.org/presentationml/2006/ole">
              <mc:AlternateContent xmlns:mc="http://schemas.openxmlformats.org/markup-compatibility/2006">
                <mc:Choice xmlns:v="urn:schemas-microsoft-com:vml" Requires="v">
                  <p:oleObj name="Equation" r:id="rId14" imgW="1066680" imgH="253800" progId="Equation.DSMT4">
                    <p:embed/>
                  </p:oleObj>
                </mc:Choice>
                <mc:Fallback>
                  <p:oleObj name="Equation" r:id="rId14" imgW="1066680" imgH="253800" progId="Equation.DSMT4">
                    <p:embed/>
                    <p:pic>
                      <p:nvPicPr>
                        <p:cNvPr id="0" name=""/>
                        <p:cNvPicPr/>
                        <p:nvPr/>
                      </p:nvPicPr>
                      <p:blipFill>
                        <a:blip r:embed="rId15"/>
                        <a:stretch>
                          <a:fillRect/>
                        </a:stretch>
                      </p:blipFill>
                      <p:spPr>
                        <a:xfrm>
                          <a:off x="10003892" y="4633439"/>
                          <a:ext cx="1066800" cy="254000"/>
                        </a:xfrm>
                        <a:prstGeom prst="rect">
                          <a:avLst/>
                        </a:prstGeom>
                        <a:solidFill>
                          <a:srgbClr val="00B050"/>
                        </a:solidFill>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456472074"/>
                </p:ext>
              </p:extLst>
            </p:nvPr>
          </p:nvGraphicFramePr>
          <p:xfrm>
            <a:off x="10003892" y="4936754"/>
            <a:ext cx="1257300" cy="254000"/>
          </p:xfrm>
          <a:graphic>
            <a:graphicData uri="http://schemas.openxmlformats.org/presentationml/2006/ole">
              <mc:AlternateContent xmlns:mc="http://schemas.openxmlformats.org/markup-compatibility/2006">
                <mc:Choice xmlns:v="urn:schemas-microsoft-com:vml" Requires="v">
                  <p:oleObj name="Equation" r:id="rId16" imgW="1257120" imgH="253800" progId="Equation.DSMT4">
                    <p:embed/>
                  </p:oleObj>
                </mc:Choice>
                <mc:Fallback>
                  <p:oleObj name="Equation" r:id="rId16" imgW="1257120" imgH="253800" progId="Equation.DSMT4">
                    <p:embed/>
                    <p:pic>
                      <p:nvPicPr>
                        <p:cNvPr id="10" name="Object 9"/>
                        <p:cNvPicPr/>
                        <p:nvPr/>
                      </p:nvPicPr>
                      <p:blipFill>
                        <a:blip r:embed="rId17"/>
                        <a:stretch>
                          <a:fillRect/>
                        </a:stretch>
                      </p:blipFill>
                      <p:spPr>
                        <a:xfrm>
                          <a:off x="10003892" y="4936754"/>
                          <a:ext cx="1257300" cy="254000"/>
                        </a:xfrm>
                        <a:prstGeom prst="rect">
                          <a:avLst/>
                        </a:prstGeom>
                        <a:solidFill>
                          <a:srgbClr val="00B050"/>
                        </a:solidFill>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1913729"/>
                </p:ext>
              </p:extLst>
            </p:nvPr>
          </p:nvGraphicFramePr>
          <p:xfrm>
            <a:off x="10003892" y="5240069"/>
            <a:ext cx="1054100" cy="254000"/>
          </p:xfrm>
          <a:graphic>
            <a:graphicData uri="http://schemas.openxmlformats.org/presentationml/2006/ole">
              <mc:AlternateContent xmlns:mc="http://schemas.openxmlformats.org/markup-compatibility/2006">
                <mc:Choice xmlns:v="urn:schemas-microsoft-com:vml" Requires="v">
                  <p:oleObj name="Equation" r:id="rId18" imgW="1054080" imgH="253800" progId="Equation.DSMT4">
                    <p:embed/>
                  </p:oleObj>
                </mc:Choice>
                <mc:Fallback>
                  <p:oleObj name="Equation" r:id="rId18" imgW="1054080" imgH="253800" progId="Equation.DSMT4">
                    <p:embed/>
                    <p:pic>
                      <p:nvPicPr>
                        <p:cNvPr id="32" name="Object 31"/>
                        <p:cNvPicPr/>
                        <p:nvPr/>
                      </p:nvPicPr>
                      <p:blipFill>
                        <a:blip r:embed="rId19"/>
                        <a:stretch>
                          <a:fillRect/>
                        </a:stretch>
                      </p:blipFill>
                      <p:spPr>
                        <a:xfrm>
                          <a:off x="10003892" y="5240069"/>
                          <a:ext cx="1054100" cy="254000"/>
                        </a:xfrm>
                        <a:prstGeom prst="rect">
                          <a:avLst/>
                        </a:prstGeom>
                        <a:solidFill>
                          <a:srgbClr val="00B050"/>
                        </a:solidFill>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17347102"/>
                </p:ext>
              </p:extLst>
            </p:nvPr>
          </p:nvGraphicFramePr>
          <p:xfrm>
            <a:off x="10003892" y="4330124"/>
            <a:ext cx="1181100" cy="254000"/>
          </p:xfrm>
          <a:graphic>
            <a:graphicData uri="http://schemas.openxmlformats.org/presentationml/2006/ole">
              <mc:AlternateContent xmlns:mc="http://schemas.openxmlformats.org/markup-compatibility/2006">
                <mc:Choice xmlns:v="urn:schemas-microsoft-com:vml" Requires="v">
                  <p:oleObj name="Equation" r:id="rId20" imgW="1180800" imgH="253800" progId="Equation.DSMT4">
                    <p:embed/>
                  </p:oleObj>
                </mc:Choice>
                <mc:Fallback>
                  <p:oleObj name="Equation" r:id="rId20" imgW="1180800" imgH="253800" progId="Equation.DSMT4">
                    <p:embed/>
                    <p:pic>
                      <p:nvPicPr>
                        <p:cNvPr id="32" name="Object 31"/>
                        <p:cNvPicPr/>
                        <p:nvPr/>
                      </p:nvPicPr>
                      <p:blipFill>
                        <a:blip r:embed="rId21"/>
                        <a:stretch>
                          <a:fillRect/>
                        </a:stretch>
                      </p:blipFill>
                      <p:spPr>
                        <a:xfrm>
                          <a:off x="10003892" y="4330124"/>
                          <a:ext cx="1181100" cy="254000"/>
                        </a:xfrm>
                        <a:prstGeom prst="rect">
                          <a:avLst/>
                        </a:prstGeom>
                        <a:solidFill>
                          <a:srgbClr val="00B050"/>
                        </a:solidFill>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581583389"/>
                </p:ext>
              </p:extLst>
            </p:nvPr>
          </p:nvGraphicFramePr>
          <p:xfrm>
            <a:off x="10003892" y="5543385"/>
            <a:ext cx="1181100" cy="254000"/>
          </p:xfrm>
          <a:graphic>
            <a:graphicData uri="http://schemas.openxmlformats.org/presentationml/2006/ole">
              <mc:AlternateContent xmlns:mc="http://schemas.openxmlformats.org/markup-compatibility/2006">
                <mc:Choice xmlns:v="urn:schemas-microsoft-com:vml" Requires="v">
                  <p:oleObj name="Equation" r:id="rId22" imgW="1180800" imgH="253800" progId="Equation.DSMT4">
                    <p:embed/>
                  </p:oleObj>
                </mc:Choice>
                <mc:Fallback>
                  <p:oleObj name="Equation" r:id="rId22" imgW="1180800" imgH="253800" progId="Equation.DSMT4">
                    <p:embed/>
                    <p:pic>
                      <p:nvPicPr>
                        <p:cNvPr id="34" name="Object 33"/>
                        <p:cNvPicPr/>
                        <p:nvPr/>
                      </p:nvPicPr>
                      <p:blipFill>
                        <a:blip r:embed="rId23"/>
                        <a:stretch>
                          <a:fillRect/>
                        </a:stretch>
                      </p:blipFill>
                      <p:spPr>
                        <a:xfrm>
                          <a:off x="10003892" y="5543385"/>
                          <a:ext cx="1181100" cy="254000"/>
                        </a:xfrm>
                        <a:prstGeom prst="rect">
                          <a:avLst/>
                        </a:prstGeom>
                        <a:solidFill>
                          <a:srgbClr val="00B050"/>
                        </a:solidFill>
                      </p:spPr>
                    </p:pic>
                  </p:oleObj>
                </mc:Fallback>
              </mc:AlternateContent>
            </a:graphicData>
          </a:graphic>
        </p:graphicFrame>
      </p:grpSp>
    </p:spTree>
    <p:extLst>
      <p:ext uri="{BB962C8B-B14F-4D97-AF65-F5344CB8AC3E}">
        <p14:creationId xmlns:p14="http://schemas.microsoft.com/office/powerpoint/2010/main" val="178243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par>
                                <p:cTn id="49" presetID="53" presetClass="entr" presetSubtype="16"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5"/>
                                        </p:tgtEl>
                                        <p:attrNameLst>
                                          <p:attrName>style.visibility</p:attrName>
                                        </p:attrNameLst>
                                      </p:cBhvr>
                                      <p:to>
                                        <p:strVal val="visible"/>
                                      </p:to>
                                    </p:set>
                                    <p:anim calcmode="lin" valueType="num">
                                      <p:cBhvr additive="base">
                                        <p:cTn id="58" dur="500" fill="hold"/>
                                        <p:tgtEl>
                                          <p:spTgt spid="55"/>
                                        </p:tgtEl>
                                        <p:attrNameLst>
                                          <p:attrName>ppt_x</p:attrName>
                                        </p:attrNameLst>
                                      </p:cBhvr>
                                      <p:tavLst>
                                        <p:tav tm="0">
                                          <p:val>
                                            <p:strVal val="#ppt_x"/>
                                          </p:val>
                                        </p:tav>
                                        <p:tav tm="100000">
                                          <p:val>
                                            <p:strVal val="#ppt_x"/>
                                          </p:val>
                                        </p:tav>
                                      </p:tavLst>
                                    </p:anim>
                                    <p:anim calcmode="lin" valueType="num">
                                      <p:cBhvr additive="base">
                                        <p:cTn id="59" dur="500" fill="hold"/>
                                        <p:tgtEl>
                                          <p:spTgt spid="55"/>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fill="hold"/>
                                        <p:tgtEl>
                                          <p:spTgt spid="57"/>
                                        </p:tgtEl>
                                        <p:attrNameLst>
                                          <p:attrName>ppt_x</p:attrName>
                                        </p:attrNameLst>
                                      </p:cBhvr>
                                      <p:tavLst>
                                        <p:tav tm="0">
                                          <p:val>
                                            <p:strVal val="#ppt_x"/>
                                          </p:val>
                                        </p:tav>
                                        <p:tav tm="100000">
                                          <p:val>
                                            <p:strVal val="#ppt_x"/>
                                          </p:val>
                                        </p:tav>
                                      </p:tavLst>
                                    </p:anim>
                                    <p:anim calcmode="lin" valueType="num">
                                      <p:cBhvr additive="base">
                                        <p:cTn id="63" dur="500" fill="hold"/>
                                        <p:tgtEl>
                                          <p:spTgt spid="57"/>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4"/>
                                        </p:tgtEl>
                                        <p:attrNameLst>
                                          <p:attrName>style.visibility</p:attrName>
                                        </p:attrNameLst>
                                      </p:cBhvr>
                                      <p:to>
                                        <p:strVal val="visible"/>
                                      </p:to>
                                    </p:set>
                                    <p:anim calcmode="lin" valueType="num">
                                      <p:cBhvr additive="base">
                                        <p:cTn id="66" dur="500" fill="hold"/>
                                        <p:tgtEl>
                                          <p:spTgt spid="54"/>
                                        </p:tgtEl>
                                        <p:attrNameLst>
                                          <p:attrName>ppt_x</p:attrName>
                                        </p:attrNameLst>
                                      </p:cBhvr>
                                      <p:tavLst>
                                        <p:tav tm="0">
                                          <p:val>
                                            <p:strVal val="#ppt_x"/>
                                          </p:val>
                                        </p:tav>
                                        <p:tav tm="100000">
                                          <p:val>
                                            <p:strVal val="#ppt_x"/>
                                          </p:val>
                                        </p:tav>
                                      </p:tavLst>
                                    </p:anim>
                                    <p:anim calcmode="lin" valueType="num">
                                      <p:cBhvr additive="base">
                                        <p:cTn id="6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additive="base">
                                        <p:cTn id="72" dur="500" fill="hold"/>
                                        <p:tgtEl>
                                          <p:spTgt spid="64"/>
                                        </p:tgtEl>
                                        <p:attrNameLst>
                                          <p:attrName>ppt_x</p:attrName>
                                        </p:attrNameLst>
                                      </p:cBhvr>
                                      <p:tavLst>
                                        <p:tav tm="0">
                                          <p:val>
                                            <p:strVal val="#ppt_x"/>
                                          </p:val>
                                        </p:tav>
                                        <p:tav tm="100000">
                                          <p:val>
                                            <p:strVal val="#ppt_x"/>
                                          </p:val>
                                        </p:tav>
                                      </p:tavLst>
                                    </p:anim>
                                    <p:anim calcmode="lin" valueType="num">
                                      <p:cBhvr additive="base">
                                        <p:cTn id="73" dur="500" fill="hold"/>
                                        <p:tgtEl>
                                          <p:spTgt spid="64"/>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500" fill="hold"/>
                                        <p:tgtEl>
                                          <p:spTgt spid="63"/>
                                        </p:tgtEl>
                                        <p:attrNameLst>
                                          <p:attrName>ppt_x</p:attrName>
                                        </p:attrNameLst>
                                      </p:cBhvr>
                                      <p:tavLst>
                                        <p:tav tm="0">
                                          <p:val>
                                            <p:strVal val="#ppt_x"/>
                                          </p:val>
                                        </p:tav>
                                        <p:tav tm="100000">
                                          <p:val>
                                            <p:strVal val="#ppt_x"/>
                                          </p:val>
                                        </p:tav>
                                      </p:tavLst>
                                    </p:anim>
                                    <p:anim calcmode="lin" valueType="num">
                                      <p:cBhvr additive="base">
                                        <p:cTn id="77" dur="500" fill="hold"/>
                                        <p:tgtEl>
                                          <p:spTgt spid="63"/>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65"/>
                                        </p:tgtEl>
                                        <p:attrNameLst>
                                          <p:attrName>style.visibility</p:attrName>
                                        </p:attrNameLst>
                                      </p:cBhvr>
                                      <p:to>
                                        <p:strVal val="visible"/>
                                      </p:to>
                                    </p:set>
                                    <p:anim calcmode="lin" valueType="num">
                                      <p:cBhvr additive="base">
                                        <p:cTn id="80" dur="500" fill="hold"/>
                                        <p:tgtEl>
                                          <p:spTgt spid="65"/>
                                        </p:tgtEl>
                                        <p:attrNameLst>
                                          <p:attrName>ppt_x</p:attrName>
                                        </p:attrNameLst>
                                      </p:cBhvr>
                                      <p:tavLst>
                                        <p:tav tm="0">
                                          <p:val>
                                            <p:strVal val="#ppt_x"/>
                                          </p:val>
                                        </p:tav>
                                        <p:tav tm="100000">
                                          <p:val>
                                            <p:strVal val="#ppt_x"/>
                                          </p:val>
                                        </p:tav>
                                      </p:tavLst>
                                    </p:anim>
                                    <p:anim calcmode="lin" valueType="num">
                                      <p:cBhvr additive="base">
                                        <p:cTn id="81"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additive="base">
                                        <p:cTn id="86" dur="500" fill="hold"/>
                                        <p:tgtEl>
                                          <p:spTgt spid="59"/>
                                        </p:tgtEl>
                                        <p:attrNameLst>
                                          <p:attrName>ppt_x</p:attrName>
                                        </p:attrNameLst>
                                      </p:cBhvr>
                                      <p:tavLst>
                                        <p:tav tm="0">
                                          <p:val>
                                            <p:strVal val="#ppt_x"/>
                                          </p:val>
                                        </p:tav>
                                        <p:tav tm="100000">
                                          <p:val>
                                            <p:strVal val="#ppt_x"/>
                                          </p:val>
                                        </p:tav>
                                      </p:tavLst>
                                    </p:anim>
                                    <p:anim calcmode="lin" valueType="num">
                                      <p:cBhvr additive="base">
                                        <p:cTn id="87" dur="500" fill="hold"/>
                                        <p:tgtEl>
                                          <p:spTgt spid="59"/>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60"/>
                                        </p:tgtEl>
                                        <p:attrNameLst>
                                          <p:attrName>style.visibility</p:attrName>
                                        </p:attrNameLst>
                                      </p:cBhvr>
                                      <p:to>
                                        <p:strVal val="visible"/>
                                      </p:to>
                                    </p:set>
                                    <p:anim calcmode="lin" valueType="num">
                                      <p:cBhvr additive="base">
                                        <p:cTn id="90" dur="500" fill="hold"/>
                                        <p:tgtEl>
                                          <p:spTgt spid="60"/>
                                        </p:tgtEl>
                                        <p:attrNameLst>
                                          <p:attrName>ppt_x</p:attrName>
                                        </p:attrNameLst>
                                      </p:cBhvr>
                                      <p:tavLst>
                                        <p:tav tm="0">
                                          <p:val>
                                            <p:strVal val="#ppt_x"/>
                                          </p:val>
                                        </p:tav>
                                        <p:tav tm="100000">
                                          <p:val>
                                            <p:strVal val="#ppt_x"/>
                                          </p:val>
                                        </p:tav>
                                      </p:tavLst>
                                    </p:anim>
                                    <p:anim calcmode="lin" valueType="num">
                                      <p:cBhvr additive="base">
                                        <p:cTn id="91" dur="500" fill="hold"/>
                                        <p:tgtEl>
                                          <p:spTgt spid="6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58"/>
                                        </p:tgtEl>
                                        <p:attrNameLst>
                                          <p:attrName>style.visibility</p:attrName>
                                        </p:attrNameLst>
                                      </p:cBhvr>
                                      <p:to>
                                        <p:strVal val="visible"/>
                                      </p:to>
                                    </p:set>
                                    <p:anim calcmode="lin" valueType="num">
                                      <p:cBhvr additive="base">
                                        <p:cTn id="94" dur="500" fill="hold"/>
                                        <p:tgtEl>
                                          <p:spTgt spid="58"/>
                                        </p:tgtEl>
                                        <p:attrNameLst>
                                          <p:attrName>ppt_x</p:attrName>
                                        </p:attrNameLst>
                                      </p:cBhvr>
                                      <p:tavLst>
                                        <p:tav tm="0">
                                          <p:val>
                                            <p:strVal val="#ppt_x"/>
                                          </p:val>
                                        </p:tav>
                                        <p:tav tm="100000">
                                          <p:val>
                                            <p:strVal val="#ppt_x"/>
                                          </p:val>
                                        </p:tav>
                                      </p:tavLst>
                                    </p:anim>
                                    <p:anim calcmode="lin" valueType="num">
                                      <p:cBhvr additive="base">
                                        <p:cTn id="95"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43"/>
                                        </p:tgtEl>
                                        <p:attrNameLst>
                                          <p:attrName>style.visibility</p:attrName>
                                        </p:attrNameLst>
                                      </p:cBhvr>
                                      <p:to>
                                        <p:strVal val="visible"/>
                                      </p:to>
                                    </p:set>
                                    <p:anim calcmode="lin" valueType="num">
                                      <p:cBhvr additive="base">
                                        <p:cTn id="100" dur="500" fill="hold"/>
                                        <p:tgtEl>
                                          <p:spTgt spid="43"/>
                                        </p:tgtEl>
                                        <p:attrNameLst>
                                          <p:attrName>ppt_x</p:attrName>
                                        </p:attrNameLst>
                                      </p:cBhvr>
                                      <p:tavLst>
                                        <p:tav tm="0">
                                          <p:val>
                                            <p:strVal val="#ppt_x"/>
                                          </p:val>
                                        </p:tav>
                                        <p:tav tm="100000">
                                          <p:val>
                                            <p:strVal val="#ppt_x"/>
                                          </p:val>
                                        </p:tav>
                                      </p:tavLst>
                                    </p:anim>
                                    <p:anim calcmode="lin" valueType="num">
                                      <p:cBhvr additive="base">
                                        <p:cTn id="101" dur="500" fill="hold"/>
                                        <p:tgtEl>
                                          <p:spTgt spid="43"/>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 calcmode="lin" valueType="num">
                                      <p:cBhvr additive="base">
                                        <p:cTn id="104" dur="500" fill="hold"/>
                                        <p:tgtEl>
                                          <p:spTgt spid="42"/>
                                        </p:tgtEl>
                                        <p:attrNameLst>
                                          <p:attrName>ppt_x</p:attrName>
                                        </p:attrNameLst>
                                      </p:cBhvr>
                                      <p:tavLst>
                                        <p:tav tm="0">
                                          <p:val>
                                            <p:strVal val="#ppt_x"/>
                                          </p:val>
                                        </p:tav>
                                        <p:tav tm="100000">
                                          <p:val>
                                            <p:strVal val="#ppt_x"/>
                                          </p:val>
                                        </p:tav>
                                      </p:tavLst>
                                    </p:anim>
                                    <p:anim calcmode="lin" valueType="num">
                                      <p:cBhvr additive="base">
                                        <p:cTn id="10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47"/>
                                        </p:tgtEl>
                                        <p:attrNameLst>
                                          <p:attrName>style.visibility</p:attrName>
                                        </p:attrNameLst>
                                      </p:cBhvr>
                                      <p:to>
                                        <p:strVal val="visible"/>
                                      </p:to>
                                    </p:set>
                                    <p:anim calcmode="lin" valueType="num">
                                      <p:cBhvr additive="base">
                                        <p:cTn id="110" dur="500" fill="hold"/>
                                        <p:tgtEl>
                                          <p:spTgt spid="47"/>
                                        </p:tgtEl>
                                        <p:attrNameLst>
                                          <p:attrName>ppt_x</p:attrName>
                                        </p:attrNameLst>
                                      </p:cBhvr>
                                      <p:tavLst>
                                        <p:tav tm="0">
                                          <p:val>
                                            <p:strVal val="#ppt_x"/>
                                          </p:val>
                                        </p:tav>
                                        <p:tav tm="100000">
                                          <p:val>
                                            <p:strVal val="#ppt_x"/>
                                          </p:val>
                                        </p:tav>
                                      </p:tavLst>
                                    </p:anim>
                                    <p:anim calcmode="lin" valueType="num">
                                      <p:cBhvr additive="base">
                                        <p:cTn id="111" dur="500" fill="hold"/>
                                        <p:tgtEl>
                                          <p:spTgt spid="47"/>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500" fill="hold"/>
                                        <p:tgtEl>
                                          <p:spTgt spid="46"/>
                                        </p:tgtEl>
                                        <p:attrNameLst>
                                          <p:attrName>ppt_x</p:attrName>
                                        </p:attrNameLst>
                                      </p:cBhvr>
                                      <p:tavLst>
                                        <p:tav tm="0">
                                          <p:val>
                                            <p:strVal val="#ppt_x"/>
                                          </p:val>
                                        </p:tav>
                                        <p:tav tm="100000">
                                          <p:val>
                                            <p:strVal val="#ppt_x"/>
                                          </p:val>
                                        </p:tav>
                                      </p:tavLst>
                                    </p:anim>
                                    <p:anim calcmode="lin" valueType="num">
                                      <p:cBhvr additive="base">
                                        <p:cTn id="11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13"/>
                                        </p:tgtEl>
                                        <p:attrNameLst>
                                          <p:attrName>style.visibility</p:attrName>
                                        </p:attrNameLst>
                                      </p:cBhvr>
                                      <p:to>
                                        <p:strVal val="visible"/>
                                      </p:to>
                                    </p:set>
                                    <p:anim calcmode="lin" valueType="num">
                                      <p:cBhvr additive="base">
                                        <p:cTn id="120" dur="500" fill="hold"/>
                                        <p:tgtEl>
                                          <p:spTgt spid="13"/>
                                        </p:tgtEl>
                                        <p:attrNameLst>
                                          <p:attrName>ppt_x</p:attrName>
                                        </p:attrNameLst>
                                      </p:cBhvr>
                                      <p:tavLst>
                                        <p:tav tm="0">
                                          <p:val>
                                            <p:strVal val="#ppt_x"/>
                                          </p:val>
                                        </p:tav>
                                        <p:tav tm="100000">
                                          <p:val>
                                            <p:strVal val="#ppt_x"/>
                                          </p:val>
                                        </p:tav>
                                      </p:tavLst>
                                    </p:anim>
                                    <p:anim calcmode="lin" valueType="num">
                                      <p:cBhvr additive="base">
                                        <p:cTn id="1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51"/>
                                        </p:tgtEl>
                                        <p:attrNameLst>
                                          <p:attrName>style.visibility</p:attrName>
                                        </p:attrNameLst>
                                      </p:cBhvr>
                                      <p:to>
                                        <p:strVal val="visible"/>
                                      </p:to>
                                    </p:set>
                                    <p:anim calcmode="lin" valueType="num">
                                      <p:cBhvr additive="base">
                                        <p:cTn id="126" dur="500" fill="hold"/>
                                        <p:tgtEl>
                                          <p:spTgt spid="51"/>
                                        </p:tgtEl>
                                        <p:attrNameLst>
                                          <p:attrName>ppt_x</p:attrName>
                                        </p:attrNameLst>
                                      </p:cBhvr>
                                      <p:tavLst>
                                        <p:tav tm="0">
                                          <p:val>
                                            <p:strVal val="#ppt_x"/>
                                          </p:val>
                                        </p:tav>
                                        <p:tav tm="100000">
                                          <p:val>
                                            <p:strVal val="#ppt_x"/>
                                          </p:val>
                                        </p:tav>
                                      </p:tavLst>
                                    </p:anim>
                                    <p:anim calcmode="lin" valueType="num">
                                      <p:cBhvr additive="base">
                                        <p:cTn id="127" dur="500" fill="hold"/>
                                        <p:tgtEl>
                                          <p:spTgt spid="51"/>
                                        </p:tgtEl>
                                        <p:attrNameLst>
                                          <p:attrName>ppt_y</p:attrName>
                                        </p:attrNameLst>
                                      </p:cBhvr>
                                      <p:tavLst>
                                        <p:tav tm="0">
                                          <p:val>
                                            <p:strVal val="1+#ppt_h/2"/>
                                          </p:val>
                                        </p:tav>
                                        <p:tav tm="100000">
                                          <p:val>
                                            <p:strVal val="#ppt_y"/>
                                          </p:val>
                                        </p:tav>
                                      </p:tavLst>
                                    </p:anim>
                                  </p:childTnLst>
                                </p:cTn>
                              </p:par>
                              <p:par>
                                <p:cTn id="128" presetID="2" presetClass="entr" presetSubtype="4" fill="hold"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500" fill="hold"/>
                                        <p:tgtEl>
                                          <p:spTgt spid="50"/>
                                        </p:tgtEl>
                                        <p:attrNameLst>
                                          <p:attrName>ppt_x</p:attrName>
                                        </p:attrNameLst>
                                      </p:cBhvr>
                                      <p:tavLst>
                                        <p:tav tm="0">
                                          <p:val>
                                            <p:strVal val="#ppt_x"/>
                                          </p:val>
                                        </p:tav>
                                        <p:tav tm="100000">
                                          <p:val>
                                            <p:strVal val="#ppt_x"/>
                                          </p:val>
                                        </p:tav>
                                      </p:tavLst>
                                    </p:anim>
                                    <p:anim calcmode="lin" valueType="num">
                                      <p:cBhvr additive="base">
                                        <p:cTn id="13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animBg="1"/>
      <p:bldP spid="54" grpId="0" animBg="1"/>
      <p:bldP spid="55" grpId="0" animBg="1"/>
      <p:bldP spid="58" grpId="0" animBg="1"/>
      <p:bldP spid="59" grpId="0" animBg="1"/>
      <p:bldP spid="63" grpId="0" animBg="1"/>
      <p:bldP spid="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(maybe an amendment to </a:t>
            </a:r>
            <a:r>
              <a:rPr lang="en-GB" dirty="0" err="1"/>
              <a:t>megson’s</a:t>
            </a:r>
            <a:r>
              <a:rPr lang="en-GB" dirty="0"/>
              <a:t> solution)</a:t>
            </a:r>
          </a:p>
        </p:txBody>
      </p:sp>
      <p:sp>
        <p:nvSpPr>
          <p:cNvPr id="3" name="Content Placeholder 2"/>
          <p:cNvSpPr>
            <a:spLocks noGrp="1"/>
          </p:cNvSpPr>
          <p:nvPr>
            <p:ph idx="1"/>
          </p:nvPr>
        </p:nvSpPr>
        <p:spPr>
          <a:xfrm>
            <a:off x="581192" y="1820905"/>
            <a:ext cx="11029615" cy="4836749"/>
          </a:xfrm>
        </p:spPr>
        <p:txBody>
          <a:bodyPr/>
          <a:lstStyle/>
          <a:p>
            <a:r>
              <a:rPr lang="en-GB" dirty="0"/>
              <a:t>For wall 12 we have;</a:t>
            </a:r>
          </a:p>
          <a:p>
            <a:r>
              <a:rPr lang="en-GB" dirty="0"/>
              <a:t>Shear force and its  components are;</a:t>
            </a:r>
          </a:p>
          <a:p>
            <a:endParaRPr lang="en-GB" dirty="0"/>
          </a:p>
          <a:p>
            <a:endParaRPr lang="en-GB" dirty="0"/>
          </a:p>
          <a:p>
            <a:r>
              <a:rPr lang="en-GB" dirty="0"/>
              <a:t>The torque from 12 must be; </a:t>
            </a:r>
          </a:p>
          <a:p>
            <a:endParaRPr lang="en-GB" dirty="0"/>
          </a:p>
          <a:p>
            <a:endParaRPr lang="en-GB" dirty="0"/>
          </a:p>
          <a:p>
            <a:r>
              <a:rPr lang="en-GB" dirty="0"/>
              <a:t>Not what is given in Ref. [1] as;</a:t>
            </a:r>
          </a:p>
          <a:p>
            <a:endParaRPr lang="en-GB" dirty="0"/>
          </a:p>
          <a:p>
            <a:r>
              <a:rPr lang="en-GB" dirty="0"/>
              <a:t>However, for the sake of consistency we will go with solution given in Ref. [1].</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cxnSp>
        <p:nvCxnSpPr>
          <p:cNvPr id="6" name="Straight Connector 5"/>
          <p:cNvCxnSpPr/>
          <p:nvPr/>
        </p:nvCxnSpPr>
        <p:spPr>
          <a:xfrm>
            <a:off x="7003143" y="2852057"/>
            <a:ext cx="4495800" cy="1436914"/>
          </a:xfrm>
          <a:prstGeom prst="line">
            <a:avLst/>
          </a:prstGeom>
          <a:ln w="44450">
            <a:headEnd w="lg" len="lg"/>
            <a:tailEnd type="none" w="lg" len="lg"/>
          </a:ln>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11331378" y="3892959"/>
            <a:ext cx="719191" cy="369332"/>
          </a:xfrm>
          <a:prstGeom prst="rect">
            <a:avLst/>
          </a:prstGeom>
          <a:noFill/>
        </p:spPr>
        <p:txBody>
          <a:bodyPr wrap="square" rtlCol="0">
            <a:spAutoFit/>
          </a:bodyPr>
          <a:lstStyle/>
          <a:p>
            <a:r>
              <a:rPr lang="en-GB" b="1" dirty="0">
                <a:solidFill>
                  <a:srgbClr val="FF0000"/>
                </a:solidFill>
                <a:latin typeface="Arial" panose="020B0604020202020204" pitchFamily="34" charset="0"/>
                <a:cs typeface="Arial" panose="020B0604020202020204" pitchFamily="34" charset="0"/>
              </a:rPr>
              <a:t>1 </a:t>
            </a:r>
          </a:p>
        </p:txBody>
      </p:sp>
      <p:sp>
        <p:nvSpPr>
          <p:cNvPr id="8" name="TextBox 7"/>
          <p:cNvSpPr txBox="1"/>
          <p:nvPr/>
        </p:nvSpPr>
        <p:spPr>
          <a:xfrm>
            <a:off x="6813806" y="2417115"/>
            <a:ext cx="719191" cy="369332"/>
          </a:xfrm>
          <a:prstGeom prst="rect">
            <a:avLst/>
          </a:prstGeom>
          <a:noFill/>
        </p:spPr>
        <p:txBody>
          <a:bodyPr wrap="square" rtlCol="0">
            <a:spAutoFit/>
          </a:bodyPr>
          <a:lstStyle/>
          <a:p>
            <a:r>
              <a:rPr lang="en-GB" b="1" dirty="0">
                <a:solidFill>
                  <a:srgbClr val="FF0000"/>
                </a:solidFill>
                <a:latin typeface="Arial" panose="020B0604020202020204" pitchFamily="34" charset="0"/>
                <a:cs typeface="Arial" panose="020B0604020202020204" pitchFamily="34" charset="0"/>
              </a:rPr>
              <a:t>2</a:t>
            </a:r>
          </a:p>
        </p:txBody>
      </p:sp>
      <p:cxnSp>
        <p:nvCxnSpPr>
          <p:cNvPr id="10" name="Straight Arrow Connector 9"/>
          <p:cNvCxnSpPr/>
          <p:nvPr/>
        </p:nvCxnSpPr>
        <p:spPr>
          <a:xfrm>
            <a:off x="7003143" y="2852057"/>
            <a:ext cx="0" cy="1436914"/>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p:cNvCxnSpPr/>
          <p:nvPr/>
        </p:nvCxnSpPr>
        <p:spPr>
          <a:xfrm rot="5400000">
            <a:off x="9212005" y="2038971"/>
            <a:ext cx="0" cy="4500000"/>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sp>
        <p:nvSpPr>
          <p:cNvPr id="12" name="TextBox 11"/>
          <p:cNvSpPr txBox="1"/>
          <p:nvPr/>
        </p:nvSpPr>
        <p:spPr>
          <a:xfrm>
            <a:off x="8673401" y="4109647"/>
            <a:ext cx="832391" cy="323165"/>
          </a:xfrm>
          <a:prstGeom prst="rect">
            <a:avLst/>
          </a:prstGeom>
          <a:solidFill>
            <a:schemeClr val="bg1"/>
          </a:solidFill>
        </p:spPr>
        <p:txBody>
          <a:bodyPr wrap="square" rtlCol="0">
            <a:spAutoFit/>
          </a:bodyPr>
          <a:lstStyle/>
          <a:p>
            <a:pPr algn="ctr"/>
            <a:r>
              <a:rPr lang="en-GB" sz="1500" dirty="0">
                <a:solidFill>
                  <a:srgbClr val="FF0000"/>
                </a:solidFill>
                <a:latin typeface="Arial" panose="020B0604020202020204" pitchFamily="34" charset="0"/>
                <a:cs typeface="Arial" panose="020B0604020202020204" pitchFamily="34" charset="0"/>
              </a:rPr>
              <a:t>240mm </a:t>
            </a:r>
          </a:p>
        </p:txBody>
      </p:sp>
      <p:sp>
        <p:nvSpPr>
          <p:cNvPr id="13" name="TextBox 12"/>
          <p:cNvSpPr txBox="1"/>
          <p:nvPr/>
        </p:nvSpPr>
        <p:spPr>
          <a:xfrm>
            <a:off x="6619625" y="3492674"/>
            <a:ext cx="802363" cy="323165"/>
          </a:xfrm>
          <a:prstGeom prst="rect">
            <a:avLst/>
          </a:prstGeom>
          <a:solidFill>
            <a:schemeClr val="bg1"/>
          </a:solidFill>
          <a:ln>
            <a:noFill/>
          </a:ln>
        </p:spPr>
        <p:txBody>
          <a:bodyPr wrap="square" rtlCol="0">
            <a:spAutoFit/>
          </a:bodyPr>
          <a:lstStyle/>
          <a:p>
            <a:r>
              <a:rPr lang="en-GB" sz="1500" dirty="0">
                <a:solidFill>
                  <a:srgbClr val="FF0000"/>
                </a:solidFill>
                <a:latin typeface="Arial" panose="020B0604020202020204" pitchFamily="34" charset="0"/>
                <a:cs typeface="Arial" panose="020B0604020202020204" pitchFamily="34" charset="0"/>
              </a:rPr>
              <a:t>70mm </a:t>
            </a:r>
          </a:p>
        </p:txBody>
      </p:sp>
      <p:sp>
        <p:nvSpPr>
          <p:cNvPr id="14" name="TextBox 13"/>
          <p:cNvSpPr txBox="1"/>
          <p:nvPr/>
        </p:nvSpPr>
        <p:spPr>
          <a:xfrm>
            <a:off x="9221873" y="2642886"/>
            <a:ext cx="1094382" cy="323165"/>
          </a:xfrm>
          <a:prstGeom prst="rect">
            <a:avLst/>
          </a:prstGeom>
          <a:noFill/>
        </p:spPr>
        <p:txBody>
          <a:bodyPr wrap="square" rtlCol="0">
            <a:spAutoFit/>
          </a:bodyPr>
          <a:lstStyle/>
          <a:p>
            <a:r>
              <a:rPr lang="en-GB" sz="1500" dirty="0">
                <a:solidFill>
                  <a:srgbClr val="FF0000"/>
                </a:solidFill>
                <a:latin typeface="Arial" panose="020B0604020202020204" pitchFamily="34" charset="0"/>
                <a:cs typeface="Arial" panose="020B0604020202020204" pitchFamily="34" charset="0"/>
              </a:rPr>
              <a:t>250mm </a:t>
            </a:r>
          </a:p>
        </p:txBody>
      </p:sp>
      <p:graphicFrame>
        <p:nvGraphicFramePr>
          <p:cNvPr id="15" name="Object 14"/>
          <p:cNvGraphicFramePr>
            <a:graphicFrameLocks noChangeAspect="1"/>
          </p:cNvGraphicFramePr>
          <p:nvPr>
            <p:extLst>
              <p:ext uri="{D42A27DB-BD31-4B8C-83A1-F6EECF244321}">
                <p14:modId xmlns:p14="http://schemas.microsoft.com/office/powerpoint/2010/main" val="2940366383"/>
              </p:ext>
            </p:extLst>
          </p:nvPr>
        </p:nvGraphicFramePr>
        <p:xfrm>
          <a:off x="9561193" y="3967095"/>
          <a:ext cx="1115160" cy="304134"/>
        </p:xfrm>
        <a:graphic>
          <a:graphicData uri="http://schemas.openxmlformats.org/presentationml/2006/ole">
            <mc:AlternateContent xmlns:mc="http://schemas.openxmlformats.org/markup-compatibility/2006">
              <mc:Choice xmlns:v="urn:schemas-microsoft-com:vml" Requires="v">
                <p:oleObj name="Equation" r:id="rId2" imgW="977760" imgH="266400" progId="Equation.3">
                  <p:embed/>
                </p:oleObj>
              </mc:Choice>
              <mc:Fallback>
                <p:oleObj name="Equation" r:id="rId2" imgW="977760" imgH="266400" progId="Equation.3">
                  <p:embed/>
                  <p:pic>
                    <p:nvPicPr>
                      <p:cNvPr id="0" name=""/>
                      <p:cNvPicPr/>
                      <p:nvPr/>
                    </p:nvPicPr>
                    <p:blipFill>
                      <a:blip r:embed="rId3"/>
                      <a:stretch>
                        <a:fillRect/>
                      </a:stretch>
                    </p:blipFill>
                    <p:spPr>
                      <a:xfrm>
                        <a:off x="9561193" y="3967095"/>
                        <a:ext cx="1115160" cy="304134"/>
                      </a:xfrm>
                      <a:prstGeom prst="rect">
                        <a:avLst/>
                      </a:prstGeom>
                    </p:spPr>
                  </p:pic>
                </p:oleObj>
              </mc:Fallback>
            </mc:AlternateContent>
          </a:graphicData>
        </a:graphic>
      </p:graphicFrame>
      <p:cxnSp>
        <p:nvCxnSpPr>
          <p:cNvPr id="17" name="Straight Arrow Connector 16"/>
          <p:cNvCxnSpPr/>
          <p:nvPr/>
        </p:nvCxnSpPr>
        <p:spPr>
          <a:xfrm flipH="1" flipV="1">
            <a:off x="7939314" y="3167161"/>
            <a:ext cx="1272691" cy="403353"/>
          </a:xfrm>
          <a:prstGeom prst="straightConnector1">
            <a:avLst/>
          </a:prstGeom>
          <a:ln w="73025">
            <a:solidFill>
              <a:srgbClr val="7030A0"/>
            </a:solidFill>
            <a:headEnd w="lg" len="lg"/>
            <a:tailEnd type="triangle"/>
          </a:ln>
        </p:spPr>
        <p:style>
          <a:lnRef idx="1">
            <a:schemeClr val="accent6"/>
          </a:lnRef>
          <a:fillRef idx="0">
            <a:schemeClr val="accent6"/>
          </a:fillRef>
          <a:effectRef idx="0">
            <a:schemeClr val="accent6"/>
          </a:effectRef>
          <a:fontRef idx="minor">
            <a:schemeClr val="tx1"/>
          </a:fontRef>
        </p:style>
      </p:cxnSp>
      <p:cxnSp>
        <p:nvCxnSpPr>
          <p:cNvPr id="19" name="Straight Arrow Connector 18"/>
          <p:cNvCxnSpPr/>
          <p:nvPr/>
        </p:nvCxnSpPr>
        <p:spPr>
          <a:xfrm flipH="1" flipV="1">
            <a:off x="7173401" y="2307771"/>
            <a:ext cx="4352257" cy="1366693"/>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1" name="Straight Arrow Connector 20"/>
          <p:cNvCxnSpPr/>
          <p:nvPr/>
        </p:nvCxnSpPr>
        <p:spPr>
          <a:xfrm flipH="1" flipV="1">
            <a:off x="9212005" y="2991117"/>
            <a:ext cx="0" cy="537560"/>
          </a:xfrm>
          <a:prstGeom prst="straightConnector1">
            <a:avLst/>
          </a:prstGeom>
          <a:ln w="73025">
            <a:solidFill>
              <a:srgbClr val="FFC000"/>
            </a:solidFill>
            <a:headEnd w="lg" len="lg"/>
            <a:tailEnd type="triangle"/>
          </a:ln>
        </p:spPr>
        <p:style>
          <a:lnRef idx="1">
            <a:schemeClr val="accent6"/>
          </a:lnRef>
          <a:fillRef idx="0">
            <a:schemeClr val="accent6"/>
          </a:fillRef>
          <a:effectRef idx="0">
            <a:schemeClr val="accent6"/>
          </a:effectRef>
          <a:fontRef idx="minor">
            <a:schemeClr val="tx1"/>
          </a:fontRef>
        </p:style>
      </p:cxnSp>
      <p:cxnSp>
        <p:nvCxnSpPr>
          <p:cNvPr id="23" name="Straight Arrow Connector 22"/>
          <p:cNvCxnSpPr/>
          <p:nvPr/>
        </p:nvCxnSpPr>
        <p:spPr>
          <a:xfrm flipH="1">
            <a:off x="7823200" y="3570033"/>
            <a:ext cx="1388805" cy="0"/>
          </a:xfrm>
          <a:prstGeom prst="straightConnector1">
            <a:avLst/>
          </a:prstGeom>
          <a:ln w="73025">
            <a:solidFill>
              <a:srgbClr val="00B050"/>
            </a:solidFill>
            <a:headEnd w="lg" len="lg"/>
            <a:tailEnd type="triangle"/>
          </a:ln>
        </p:spPr>
        <p:style>
          <a:lnRef idx="1">
            <a:schemeClr val="accent6"/>
          </a:lnRef>
          <a:fillRef idx="0">
            <a:schemeClr val="accent6"/>
          </a:fillRef>
          <a:effectRef idx="0">
            <a:schemeClr val="accent6"/>
          </a:effectRef>
          <a:fontRef idx="minor">
            <a:schemeClr val="tx1"/>
          </a:fontRef>
        </p:style>
      </p:cxnSp>
      <p:sp>
        <p:nvSpPr>
          <p:cNvPr id="25" name="TextBox 24"/>
          <p:cNvSpPr txBox="1"/>
          <p:nvPr/>
        </p:nvSpPr>
        <p:spPr>
          <a:xfrm>
            <a:off x="7939314" y="2778158"/>
            <a:ext cx="1094382" cy="323165"/>
          </a:xfrm>
          <a:prstGeom prst="rect">
            <a:avLst/>
          </a:prstGeom>
          <a:noFill/>
        </p:spPr>
        <p:txBody>
          <a:bodyPr wrap="square" rtlCol="0">
            <a:spAutoFit/>
          </a:bodyPr>
          <a:lstStyle/>
          <a:p>
            <a:r>
              <a:rPr lang="en-GB" sz="1500" b="1" dirty="0">
                <a:solidFill>
                  <a:srgbClr val="7030A0"/>
                </a:solidFill>
                <a:latin typeface="Arial" panose="020B0604020202020204" pitchFamily="34" charset="0"/>
                <a:cs typeface="Arial" panose="020B0604020202020204" pitchFamily="34" charset="0"/>
              </a:rPr>
              <a:t>V </a:t>
            </a:r>
          </a:p>
        </p:txBody>
      </p:sp>
      <p:sp>
        <p:nvSpPr>
          <p:cNvPr id="26" name="TextBox 25"/>
          <p:cNvSpPr txBox="1"/>
          <p:nvPr/>
        </p:nvSpPr>
        <p:spPr>
          <a:xfrm>
            <a:off x="7726477" y="3692697"/>
            <a:ext cx="1094382" cy="323165"/>
          </a:xfrm>
          <a:prstGeom prst="rect">
            <a:avLst/>
          </a:prstGeom>
          <a:noFill/>
        </p:spPr>
        <p:txBody>
          <a:bodyPr wrap="square" rtlCol="0">
            <a:spAutoFit/>
          </a:bodyPr>
          <a:lstStyle/>
          <a:p>
            <a:r>
              <a:rPr lang="en-GB" sz="1500" b="1" dirty="0" err="1">
                <a:solidFill>
                  <a:srgbClr val="00B050"/>
                </a:solidFill>
                <a:latin typeface="Arial" panose="020B0604020202020204" pitchFamily="34" charset="0"/>
                <a:cs typeface="Arial" panose="020B0604020202020204" pitchFamily="34" charset="0"/>
              </a:rPr>
              <a:t>V</a:t>
            </a:r>
            <a:r>
              <a:rPr lang="en-GB" sz="1500" b="1" baseline="-25000" dirty="0" err="1">
                <a:solidFill>
                  <a:srgbClr val="00B050"/>
                </a:solidFill>
                <a:latin typeface="Arial" panose="020B0604020202020204" pitchFamily="34" charset="0"/>
                <a:cs typeface="Arial" panose="020B0604020202020204" pitchFamily="34" charset="0"/>
              </a:rPr>
              <a:t>x</a:t>
            </a:r>
            <a:r>
              <a:rPr lang="en-GB" sz="1500" b="1" dirty="0">
                <a:solidFill>
                  <a:srgbClr val="00B050"/>
                </a:solidFill>
                <a:latin typeface="Arial" panose="020B0604020202020204" pitchFamily="34" charset="0"/>
                <a:cs typeface="Arial" panose="020B0604020202020204" pitchFamily="34" charset="0"/>
              </a:rPr>
              <a:t> </a:t>
            </a:r>
          </a:p>
        </p:txBody>
      </p:sp>
      <p:sp>
        <p:nvSpPr>
          <p:cNvPr id="27" name="TextBox 26"/>
          <p:cNvSpPr txBox="1"/>
          <p:nvPr/>
        </p:nvSpPr>
        <p:spPr>
          <a:xfrm>
            <a:off x="9267555" y="3189716"/>
            <a:ext cx="1094382" cy="323165"/>
          </a:xfrm>
          <a:prstGeom prst="rect">
            <a:avLst/>
          </a:prstGeom>
          <a:noFill/>
        </p:spPr>
        <p:txBody>
          <a:bodyPr wrap="square" rtlCol="0">
            <a:spAutoFit/>
          </a:bodyPr>
          <a:lstStyle/>
          <a:p>
            <a:r>
              <a:rPr lang="en-GB" sz="1500" b="1" dirty="0" err="1">
                <a:solidFill>
                  <a:srgbClr val="FFC000"/>
                </a:solidFill>
                <a:latin typeface="Arial" panose="020B0604020202020204" pitchFamily="34" charset="0"/>
                <a:cs typeface="Arial" panose="020B0604020202020204" pitchFamily="34" charset="0"/>
              </a:rPr>
              <a:t>V</a:t>
            </a:r>
            <a:r>
              <a:rPr lang="en-GB" sz="1500" b="1" baseline="-25000" dirty="0" err="1">
                <a:solidFill>
                  <a:srgbClr val="FFC000"/>
                </a:solidFill>
                <a:latin typeface="Arial" panose="020B0604020202020204" pitchFamily="34" charset="0"/>
                <a:cs typeface="Arial" panose="020B0604020202020204" pitchFamily="34" charset="0"/>
              </a:rPr>
              <a:t>y</a:t>
            </a:r>
            <a:r>
              <a:rPr lang="en-GB" sz="1500" b="1" dirty="0">
                <a:solidFill>
                  <a:srgbClr val="FFC000"/>
                </a:solidFill>
                <a:latin typeface="Arial" panose="020B0604020202020204" pitchFamily="34" charset="0"/>
                <a:cs typeface="Arial" panose="020B0604020202020204" pitchFamily="34" charset="0"/>
              </a:rPr>
              <a:t> </a:t>
            </a:r>
          </a:p>
        </p:txBody>
      </p:sp>
      <p:graphicFrame>
        <p:nvGraphicFramePr>
          <p:cNvPr id="28" name="Object 27"/>
          <p:cNvGraphicFramePr>
            <a:graphicFrameLocks noChangeAspect="1"/>
          </p:cNvGraphicFramePr>
          <p:nvPr>
            <p:extLst>
              <p:ext uri="{D42A27DB-BD31-4B8C-83A1-F6EECF244321}">
                <p14:modId xmlns:p14="http://schemas.microsoft.com/office/powerpoint/2010/main" val="59837415"/>
              </p:ext>
            </p:extLst>
          </p:nvPr>
        </p:nvGraphicFramePr>
        <p:xfrm>
          <a:off x="960367" y="2680068"/>
          <a:ext cx="3196808" cy="803953"/>
        </p:xfrm>
        <a:graphic>
          <a:graphicData uri="http://schemas.openxmlformats.org/presentationml/2006/ole">
            <mc:AlternateContent xmlns:mc="http://schemas.openxmlformats.org/markup-compatibility/2006">
              <mc:Choice xmlns:v="urn:schemas-microsoft-com:vml" Requires="v">
                <p:oleObj name="Equation" r:id="rId4" imgW="2171520" imgH="545760" progId="Equation.3">
                  <p:embed/>
                </p:oleObj>
              </mc:Choice>
              <mc:Fallback>
                <p:oleObj name="Equation" r:id="rId4" imgW="2171520" imgH="545760" progId="Equation.3">
                  <p:embed/>
                  <p:pic>
                    <p:nvPicPr>
                      <p:cNvPr id="0" name=""/>
                      <p:cNvPicPr/>
                      <p:nvPr/>
                    </p:nvPicPr>
                    <p:blipFill>
                      <a:blip r:embed="rId5"/>
                      <a:stretch>
                        <a:fillRect/>
                      </a:stretch>
                    </p:blipFill>
                    <p:spPr>
                      <a:xfrm>
                        <a:off x="960367" y="2680068"/>
                        <a:ext cx="3196808" cy="803953"/>
                      </a:xfrm>
                      <a:prstGeom prst="rect">
                        <a:avLst/>
                      </a:prstGeom>
                    </p:spPr>
                  </p:pic>
                </p:oleObj>
              </mc:Fallback>
            </mc:AlternateContent>
          </a:graphicData>
        </a:graphic>
      </p:graphicFrame>
      <p:sp>
        <p:nvSpPr>
          <p:cNvPr id="29" name="Oval 28"/>
          <p:cNvSpPr/>
          <p:nvPr/>
        </p:nvSpPr>
        <p:spPr>
          <a:xfrm>
            <a:off x="5638800" y="4831336"/>
            <a:ext cx="144000" cy="14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cxnSp>
        <p:nvCxnSpPr>
          <p:cNvPr id="30" name="Straight Arrow Connector 29"/>
          <p:cNvCxnSpPr/>
          <p:nvPr/>
        </p:nvCxnSpPr>
        <p:spPr>
          <a:xfrm flipH="1">
            <a:off x="5782800" y="4903336"/>
            <a:ext cx="3250896" cy="0"/>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sp>
        <p:nvSpPr>
          <p:cNvPr id="32" name="TextBox 31"/>
          <p:cNvSpPr txBox="1"/>
          <p:nvPr/>
        </p:nvSpPr>
        <p:spPr>
          <a:xfrm>
            <a:off x="6570772" y="4741753"/>
            <a:ext cx="1711396" cy="323165"/>
          </a:xfrm>
          <a:prstGeom prst="rect">
            <a:avLst/>
          </a:prstGeom>
          <a:solidFill>
            <a:schemeClr val="bg1"/>
          </a:solidFill>
        </p:spPr>
        <p:txBody>
          <a:bodyPr wrap="square" rtlCol="0">
            <a:spAutoFit/>
          </a:bodyPr>
          <a:lstStyle/>
          <a:p>
            <a:r>
              <a:rPr lang="en-GB" sz="1500" dirty="0">
                <a:solidFill>
                  <a:srgbClr val="FF0000"/>
                </a:solidFill>
                <a:latin typeface="Arial" panose="020B0604020202020204" pitchFamily="34" charset="0"/>
                <a:cs typeface="Arial" panose="020B0604020202020204" pitchFamily="34" charset="0"/>
              </a:rPr>
              <a:t>240+120=360mm </a:t>
            </a:r>
          </a:p>
        </p:txBody>
      </p:sp>
      <p:cxnSp>
        <p:nvCxnSpPr>
          <p:cNvPr id="33" name="Straight Arrow Connector 32"/>
          <p:cNvCxnSpPr/>
          <p:nvPr/>
        </p:nvCxnSpPr>
        <p:spPr>
          <a:xfrm>
            <a:off x="8282168" y="3639026"/>
            <a:ext cx="0" cy="1156872"/>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sp>
        <p:nvSpPr>
          <p:cNvPr id="35" name="TextBox 34"/>
          <p:cNvSpPr txBox="1"/>
          <p:nvPr/>
        </p:nvSpPr>
        <p:spPr>
          <a:xfrm>
            <a:off x="7870195" y="4345131"/>
            <a:ext cx="823946" cy="323165"/>
          </a:xfrm>
          <a:prstGeom prst="rect">
            <a:avLst/>
          </a:prstGeom>
          <a:solidFill>
            <a:schemeClr val="bg1"/>
          </a:solidFill>
        </p:spPr>
        <p:txBody>
          <a:bodyPr wrap="square" rtlCol="0">
            <a:spAutoFit/>
          </a:bodyPr>
          <a:lstStyle/>
          <a:p>
            <a:pPr algn="ctr"/>
            <a:r>
              <a:rPr lang="en-GB" sz="1500" dirty="0">
                <a:solidFill>
                  <a:srgbClr val="FF0000"/>
                </a:solidFill>
                <a:latin typeface="Arial" panose="020B0604020202020204" pitchFamily="34" charset="0"/>
                <a:cs typeface="Arial" panose="020B0604020202020204" pitchFamily="34" charset="0"/>
              </a:rPr>
              <a:t>65mm </a:t>
            </a:r>
          </a:p>
        </p:txBody>
      </p:sp>
      <p:graphicFrame>
        <p:nvGraphicFramePr>
          <p:cNvPr id="31" name="Object 30"/>
          <p:cNvGraphicFramePr>
            <a:graphicFrameLocks noChangeAspect="1"/>
          </p:cNvGraphicFramePr>
          <p:nvPr>
            <p:extLst>
              <p:ext uri="{D42A27DB-BD31-4B8C-83A1-F6EECF244321}">
                <p14:modId xmlns:p14="http://schemas.microsoft.com/office/powerpoint/2010/main" val="2727466276"/>
              </p:ext>
            </p:extLst>
          </p:nvPr>
        </p:nvGraphicFramePr>
        <p:xfrm>
          <a:off x="960367" y="4015862"/>
          <a:ext cx="3983037" cy="804862"/>
        </p:xfrm>
        <a:graphic>
          <a:graphicData uri="http://schemas.openxmlformats.org/presentationml/2006/ole">
            <mc:AlternateContent xmlns:mc="http://schemas.openxmlformats.org/markup-compatibility/2006">
              <mc:Choice xmlns:v="urn:schemas-microsoft-com:vml" Requires="v">
                <p:oleObj name="Equation" r:id="rId6" imgW="2705040" imgH="545760" progId="Equation.3">
                  <p:embed/>
                </p:oleObj>
              </mc:Choice>
              <mc:Fallback>
                <p:oleObj name="Equation" r:id="rId6" imgW="2705040" imgH="545760" progId="Equation.3">
                  <p:embed/>
                  <p:pic>
                    <p:nvPicPr>
                      <p:cNvPr id="0" name=""/>
                      <p:cNvPicPr/>
                      <p:nvPr/>
                    </p:nvPicPr>
                    <p:blipFill>
                      <a:blip r:embed="rId7"/>
                      <a:stretch>
                        <a:fillRect/>
                      </a:stretch>
                    </p:blipFill>
                    <p:spPr>
                      <a:xfrm>
                        <a:off x="960367" y="4015862"/>
                        <a:ext cx="3983037" cy="804862"/>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606655940"/>
              </p:ext>
            </p:extLst>
          </p:nvPr>
        </p:nvGraphicFramePr>
        <p:xfrm>
          <a:off x="960367" y="5401305"/>
          <a:ext cx="4529137" cy="355600"/>
        </p:xfrm>
        <a:graphic>
          <a:graphicData uri="http://schemas.openxmlformats.org/presentationml/2006/ole">
            <mc:AlternateContent xmlns:mc="http://schemas.openxmlformats.org/markup-compatibility/2006">
              <mc:Choice xmlns:v="urn:schemas-microsoft-com:vml" Requires="v">
                <p:oleObj name="Equation" r:id="rId8" imgW="3073320" imgH="241200" progId="Equation.3">
                  <p:embed/>
                </p:oleObj>
              </mc:Choice>
              <mc:Fallback>
                <p:oleObj name="Equation" r:id="rId8" imgW="3073320" imgH="241200" progId="Equation.3">
                  <p:embed/>
                  <p:pic>
                    <p:nvPicPr>
                      <p:cNvPr id="0" name=""/>
                      <p:cNvPicPr/>
                      <p:nvPr/>
                    </p:nvPicPr>
                    <p:blipFill>
                      <a:blip r:embed="rId9"/>
                      <a:stretch>
                        <a:fillRect/>
                      </a:stretch>
                    </p:blipFill>
                    <p:spPr>
                      <a:xfrm>
                        <a:off x="960367" y="5401305"/>
                        <a:ext cx="4529137" cy="355600"/>
                      </a:xfrm>
                      <a:prstGeom prst="rect">
                        <a:avLst/>
                      </a:prstGeom>
                    </p:spPr>
                  </p:pic>
                </p:oleObj>
              </mc:Fallback>
            </mc:AlternateContent>
          </a:graphicData>
        </a:graphic>
      </p:graphicFrame>
    </p:spTree>
    <p:extLst>
      <p:ext uri="{BB962C8B-B14F-4D97-AF65-F5344CB8AC3E}">
        <p14:creationId xmlns:p14="http://schemas.microsoft.com/office/powerpoint/2010/main" val="32606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a:t>
            </a:r>
          </a:p>
        </p:txBody>
      </p:sp>
      <p:sp>
        <p:nvSpPr>
          <p:cNvPr id="3" name="Content Placeholder 2"/>
          <p:cNvSpPr>
            <a:spLocks noGrp="1"/>
          </p:cNvSpPr>
          <p:nvPr>
            <p:ph idx="1"/>
          </p:nvPr>
        </p:nvSpPr>
        <p:spPr>
          <a:xfrm>
            <a:off x="581193" y="2180496"/>
            <a:ext cx="4683410" cy="3678303"/>
          </a:xfrm>
        </p:spPr>
        <p:txBody>
          <a:bodyPr>
            <a:normAutofit/>
          </a:bodyPr>
          <a:lstStyle/>
          <a:p>
            <a:r>
              <a:rPr lang="en-GB" dirty="0"/>
              <a:t>For wall 34 we have;</a:t>
            </a:r>
          </a:p>
          <a:p>
            <a:r>
              <a:rPr lang="en-GB" dirty="0"/>
              <a:t>Shear force and its  components are;</a:t>
            </a:r>
          </a:p>
          <a:p>
            <a:endParaRPr lang="en-GB" dirty="0"/>
          </a:p>
          <a:p>
            <a:endParaRPr lang="en-GB" dirty="0"/>
          </a:p>
          <a:p>
            <a:r>
              <a:rPr lang="en-GB" dirty="0"/>
              <a:t>The torque from 34 must be; </a:t>
            </a:r>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pPr algn="ctr"/>
            <a:fld id="{D57F1E4F-1CFF-5643-939E-217C01CDF565}" type="slidenum">
              <a:rPr lang="en-US" smtClean="0"/>
              <a:pPr algn="ctr"/>
              <a:t>23</a:t>
            </a:fld>
            <a:endParaRPr lang="en-US" dirty="0"/>
          </a:p>
        </p:txBody>
      </p:sp>
      <p:cxnSp>
        <p:nvCxnSpPr>
          <p:cNvPr id="5" name="Straight Connector 4"/>
          <p:cNvCxnSpPr/>
          <p:nvPr/>
        </p:nvCxnSpPr>
        <p:spPr>
          <a:xfrm flipV="1">
            <a:off x="8299929" y="2961568"/>
            <a:ext cx="2208862" cy="1309661"/>
          </a:xfrm>
          <a:prstGeom prst="line">
            <a:avLst/>
          </a:prstGeom>
          <a:ln w="44450">
            <a:headEnd w="lg" len="lg"/>
            <a:tailEnd type="none" w="lg" len="lg"/>
          </a:ln>
        </p:spPr>
        <p:style>
          <a:lnRef idx="1">
            <a:schemeClr val="accent6"/>
          </a:lnRef>
          <a:fillRef idx="0">
            <a:schemeClr val="accent6"/>
          </a:fillRef>
          <a:effectRef idx="0">
            <a:schemeClr val="accent6"/>
          </a:effectRef>
          <a:fontRef idx="minor">
            <a:schemeClr val="tx1"/>
          </a:fontRef>
        </p:style>
      </p:cxnSp>
      <p:sp>
        <p:nvSpPr>
          <p:cNvPr id="6" name="TextBox 5"/>
          <p:cNvSpPr txBox="1"/>
          <p:nvPr/>
        </p:nvSpPr>
        <p:spPr>
          <a:xfrm>
            <a:off x="10330481" y="2553876"/>
            <a:ext cx="719191" cy="369332"/>
          </a:xfrm>
          <a:prstGeom prst="rect">
            <a:avLst/>
          </a:prstGeom>
          <a:noFill/>
        </p:spPr>
        <p:txBody>
          <a:bodyPr wrap="square" rtlCol="0">
            <a:spAutoFit/>
          </a:bodyPr>
          <a:lstStyle/>
          <a:p>
            <a:r>
              <a:rPr lang="en-GB" b="1" dirty="0">
                <a:solidFill>
                  <a:srgbClr val="FF0000"/>
                </a:solidFill>
                <a:latin typeface="Arial" panose="020B0604020202020204" pitchFamily="34" charset="0"/>
                <a:cs typeface="Arial" panose="020B0604020202020204" pitchFamily="34" charset="0"/>
              </a:rPr>
              <a:t>3 </a:t>
            </a:r>
          </a:p>
        </p:txBody>
      </p:sp>
      <p:sp>
        <p:nvSpPr>
          <p:cNvPr id="7" name="TextBox 6"/>
          <p:cNvSpPr txBox="1"/>
          <p:nvPr/>
        </p:nvSpPr>
        <p:spPr>
          <a:xfrm>
            <a:off x="8002778" y="4053931"/>
            <a:ext cx="719191" cy="369332"/>
          </a:xfrm>
          <a:prstGeom prst="rect">
            <a:avLst/>
          </a:prstGeom>
          <a:noFill/>
        </p:spPr>
        <p:txBody>
          <a:bodyPr wrap="square" rtlCol="0">
            <a:spAutoFit/>
          </a:bodyPr>
          <a:lstStyle/>
          <a:p>
            <a:r>
              <a:rPr lang="en-GB" b="1" dirty="0">
                <a:solidFill>
                  <a:srgbClr val="FF0000"/>
                </a:solidFill>
                <a:latin typeface="Arial" panose="020B0604020202020204" pitchFamily="34" charset="0"/>
                <a:cs typeface="Arial" panose="020B0604020202020204" pitchFamily="34" charset="0"/>
              </a:rPr>
              <a:t>4</a:t>
            </a:r>
          </a:p>
        </p:txBody>
      </p:sp>
      <p:cxnSp>
        <p:nvCxnSpPr>
          <p:cNvPr id="8" name="Straight Arrow Connector 7"/>
          <p:cNvCxnSpPr/>
          <p:nvPr/>
        </p:nvCxnSpPr>
        <p:spPr>
          <a:xfrm>
            <a:off x="10634246" y="2945869"/>
            <a:ext cx="0" cy="1375027"/>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9" name="Straight Arrow Connector 8"/>
          <p:cNvCxnSpPr/>
          <p:nvPr/>
        </p:nvCxnSpPr>
        <p:spPr>
          <a:xfrm flipH="1">
            <a:off x="8258791" y="4295522"/>
            <a:ext cx="2356562" cy="35014"/>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sp>
        <p:nvSpPr>
          <p:cNvPr id="10" name="TextBox 9"/>
          <p:cNvSpPr txBox="1"/>
          <p:nvPr/>
        </p:nvSpPr>
        <p:spPr>
          <a:xfrm>
            <a:off x="9599969" y="4120215"/>
            <a:ext cx="832391" cy="323165"/>
          </a:xfrm>
          <a:prstGeom prst="rect">
            <a:avLst/>
          </a:prstGeom>
          <a:solidFill>
            <a:schemeClr val="bg1"/>
          </a:solidFill>
        </p:spPr>
        <p:txBody>
          <a:bodyPr wrap="square" rtlCol="0">
            <a:spAutoFit/>
          </a:bodyPr>
          <a:lstStyle/>
          <a:p>
            <a:pPr algn="ctr"/>
            <a:r>
              <a:rPr lang="en-GB" sz="1500" dirty="0">
                <a:solidFill>
                  <a:srgbClr val="FF0000"/>
                </a:solidFill>
                <a:latin typeface="Arial" panose="020B0604020202020204" pitchFamily="34" charset="0"/>
                <a:cs typeface="Arial" panose="020B0604020202020204" pitchFamily="34" charset="0"/>
              </a:rPr>
              <a:t>120mm </a:t>
            </a:r>
          </a:p>
        </p:txBody>
      </p:sp>
      <p:cxnSp>
        <p:nvCxnSpPr>
          <p:cNvPr id="15" name="Straight Arrow Connector 14"/>
          <p:cNvCxnSpPr/>
          <p:nvPr/>
        </p:nvCxnSpPr>
        <p:spPr>
          <a:xfrm flipH="1">
            <a:off x="7766832" y="2247062"/>
            <a:ext cx="2148331" cy="1342057"/>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7" name="Straight Arrow Connector 16"/>
          <p:cNvCxnSpPr/>
          <p:nvPr/>
        </p:nvCxnSpPr>
        <p:spPr>
          <a:xfrm flipH="1">
            <a:off x="8192600" y="3611823"/>
            <a:ext cx="1207848" cy="9150"/>
          </a:xfrm>
          <a:prstGeom prst="straightConnector1">
            <a:avLst/>
          </a:prstGeom>
          <a:ln w="73025">
            <a:solidFill>
              <a:srgbClr val="00B050"/>
            </a:solidFill>
            <a:headEnd w="lg" len="lg"/>
            <a:tailEnd type="triangle"/>
          </a:ln>
        </p:spPr>
        <p:style>
          <a:lnRef idx="1">
            <a:schemeClr val="accent6"/>
          </a:lnRef>
          <a:fillRef idx="0">
            <a:schemeClr val="accent6"/>
          </a:fillRef>
          <a:effectRef idx="0">
            <a:schemeClr val="accent6"/>
          </a:effectRef>
          <a:fontRef idx="minor">
            <a:schemeClr val="tx1"/>
          </a:fontRef>
        </p:style>
      </p:cxnSp>
      <p:sp>
        <p:nvSpPr>
          <p:cNvPr id="18" name="TextBox 17"/>
          <p:cNvSpPr txBox="1"/>
          <p:nvPr/>
        </p:nvSpPr>
        <p:spPr>
          <a:xfrm>
            <a:off x="8189909" y="3859513"/>
            <a:ext cx="473133" cy="323165"/>
          </a:xfrm>
          <a:prstGeom prst="rect">
            <a:avLst/>
          </a:prstGeom>
          <a:noFill/>
        </p:spPr>
        <p:txBody>
          <a:bodyPr wrap="square" rtlCol="0">
            <a:spAutoFit/>
          </a:bodyPr>
          <a:lstStyle/>
          <a:p>
            <a:r>
              <a:rPr lang="en-GB" sz="1500" b="1" dirty="0">
                <a:solidFill>
                  <a:srgbClr val="7030A0"/>
                </a:solidFill>
                <a:latin typeface="Arial" panose="020B0604020202020204" pitchFamily="34" charset="0"/>
                <a:cs typeface="Arial" panose="020B0604020202020204" pitchFamily="34" charset="0"/>
              </a:rPr>
              <a:t>V </a:t>
            </a:r>
          </a:p>
        </p:txBody>
      </p:sp>
      <p:sp>
        <p:nvSpPr>
          <p:cNvPr id="19" name="TextBox 18"/>
          <p:cNvSpPr txBox="1"/>
          <p:nvPr/>
        </p:nvSpPr>
        <p:spPr>
          <a:xfrm>
            <a:off x="7913042" y="3466309"/>
            <a:ext cx="1094382" cy="323165"/>
          </a:xfrm>
          <a:prstGeom prst="rect">
            <a:avLst/>
          </a:prstGeom>
          <a:noFill/>
        </p:spPr>
        <p:txBody>
          <a:bodyPr wrap="square" rtlCol="0">
            <a:spAutoFit/>
          </a:bodyPr>
          <a:lstStyle/>
          <a:p>
            <a:r>
              <a:rPr lang="en-GB" sz="1500" b="1" dirty="0" err="1">
                <a:solidFill>
                  <a:srgbClr val="00B050"/>
                </a:solidFill>
                <a:latin typeface="Arial" panose="020B0604020202020204" pitchFamily="34" charset="0"/>
                <a:cs typeface="Arial" panose="020B0604020202020204" pitchFamily="34" charset="0"/>
              </a:rPr>
              <a:t>V</a:t>
            </a:r>
            <a:r>
              <a:rPr lang="en-GB" sz="1500" b="1" baseline="-25000" dirty="0" err="1">
                <a:solidFill>
                  <a:srgbClr val="00B050"/>
                </a:solidFill>
                <a:latin typeface="Arial" panose="020B0604020202020204" pitchFamily="34" charset="0"/>
                <a:cs typeface="Arial" panose="020B0604020202020204" pitchFamily="34" charset="0"/>
              </a:rPr>
              <a:t>x</a:t>
            </a:r>
            <a:r>
              <a:rPr lang="en-GB" sz="1500" b="1" dirty="0">
                <a:solidFill>
                  <a:srgbClr val="00B050"/>
                </a:solidFill>
                <a:latin typeface="Arial" panose="020B0604020202020204" pitchFamily="34" charset="0"/>
                <a:cs typeface="Arial" panose="020B0604020202020204" pitchFamily="34" charset="0"/>
              </a:rPr>
              <a:t> </a:t>
            </a:r>
          </a:p>
        </p:txBody>
      </p:sp>
      <p:sp>
        <p:nvSpPr>
          <p:cNvPr id="20" name="TextBox 19"/>
          <p:cNvSpPr txBox="1"/>
          <p:nvPr/>
        </p:nvSpPr>
        <p:spPr>
          <a:xfrm>
            <a:off x="9236099" y="4433466"/>
            <a:ext cx="1094382" cy="323165"/>
          </a:xfrm>
          <a:prstGeom prst="rect">
            <a:avLst/>
          </a:prstGeom>
          <a:noFill/>
        </p:spPr>
        <p:txBody>
          <a:bodyPr wrap="square" rtlCol="0">
            <a:spAutoFit/>
          </a:bodyPr>
          <a:lstStyle/>
          <a:p>
            <a:r>
              <a:rPr lang="en-GB" sz="1500" b="1" dirty="0" err="1">
                <a:solidFill>
                  <a:srgbClr val="FFC000"/>
                </a:solidFill>
                <a:latin typeface="Arial" panose="020B0604020202020204" pitchFamily="34" charset="0"/>
                <a:cs typeface="Arial" panose="020B0604020202020204" pitchFamily="34" charset="0"/>
              </a:rPr>
              <a:t>V</a:t>
            </a:r>
            <a:r>
              <a:rPr lang="en-GB" sz="1500" b="1" baseline="-25000" dirty="0" err="1">
                <a:solidFill>
                  <a:srgbClr val="FFC000"/>
                </a:solidFill>
                <a:latin typeface="Arial" panose="020B0604020202020204" pitchFamily="34" charset="0"/>
                <a:cs typeface="Arial" panose="020B0604020202020204" pitchFamily="34" charset="0"/>
              </a:rPr>
              <a:t>y</a:t>
            </a:r>
            <a:r>
              <a:rPr lang="en-GB" sz="1500" b="1" dirty="0">
                <a:solidFill>
                  <a:srgbClr val="FFC000"/>
                </a:solidFill>
                <a:latin typeface="Arial" panose="020B0604020202020204" pitchFamily="34" charset="0"/>
                <a:cs typeface="Arial" panose="020B0604020202020204" pitchFamily="34" charset="0"/>
              </a:rPr>
              <a:t> </a:t>
            </a:r>
          </a:p>
        </p:txBody>
      </p:sp>
      <p:sp>
        <p:nvSpPr>
          <p:cNvPr id="21" name="Oval 20"/>
          <p:cNvSpPr/>
          <p:nvPr/>
        </p:nvSpPr>
        <p:spPr>
          <a:xfrm>
            <a:off x="10562246" y="5579481"/>
            <a:ext cx="144000" cy="14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cxnSp>
        <p:nvCxnSpPr>
          <p:cNvPr id="24" name="Straight Arrow Connector 23"/>
          <p:cNvCxnSpPr/>
          <p:nvPr/>
        </p:nvCxnSpPr>
        <p:spPr>
          <a:xfrm>
            <a:off x="9523499" y="3575920"/>
            <a:ext cx="0" cy="720000"/>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sp>
        <p:nvSpPr>
          <p:cNvPr id="41" name="TextBox 40"/>
          <p:cNvSpPr txBox="1"/>
          <p:nvPr/>
        </p:nvSpPr>
        <p:spPr>
          <a:xfrm>
            <a:off x="10249651" y="3433426"/>
            <a:ext cx="832391" cy="323165"/>
          </a:xfrm>
          <a:prstGeom prst="rect">
            <a:avLst/>
          </a:prstGeom>
          <a:solidFill>
            <a:schemeClr val="bg1"/>
          </a:solidFill>
        </p:spPr>
        <p:txBody>
          <a:bodyPr wrap="square" rtlCol="0">
            <a:spAutoFit/>
          </a:bodyPr>
          <a:lstStyle/>
          <a:p>
            <a:pPr algn="ctr"/>
            <a:r>
              <a:rPr lang="en-GB" sz="1500" dirty="0">
                <a:solidFill>
                  <a:srgbClr val="FF0000"/>
                </a:solidFill>
                <a:latin typeface="Arial" panose="020B0604020202020204" pitchFamily="34" charset="0"/>
                <a:cs typeface="Arial" panose="020B0604020202020204" pitchFamily="34" charset="0"/>
              </a:rPr>
              <a:t>50mm </a:t>
            </a:r>
          </a:p>
        </p:txBody>
      </p:sp>
      <p:sp>
        <p:nvSpPr>
          <p:cNvPr id="42" name="TextBox 41"/>
          <p:cNvSpPr txBox="1"/>
          <p:nvPr/>
        </p:nvSpPr>
        <p:spPr>
          <a:xfrm>
            <a:off x="8460233" y="2693966"/>
            <a:ext cx="832391" cy="323165"/>
          </a:xfrm>
          <a:prstGeom prst="rect">
            <a:avLst/>
          </a:prstGeom>
          <a:solidFill>
            <a:schemeClr val="bg1"/>
          </a:solidFill>
        </p:spPr>
        <p:txBody>
          <a:bodyPr wrap="square" rtlCol="0">
            <a:spAutoFit/>
          </a:bodyPr>
          <a:lstStyle/>
          <a:p>
            <a:pPr algn="ctr"/>
            <a:r>
              <a:rPr lang="en-GB" sz="1500" dirty="0">
                <a:solidFill>
                  <a:srgbClr val="FF0000"/>
                </a:solidFill>
                <a:latin typeface="Arial" panose="020B0604020202020204" pitchFamily="34" charset="0"/>
                <a:cs typeface="Arial" panose="020B0604020202020204" pitchFamily="34" charset="0"/>
              </a:rPr>
              <a:t>130mm </a:t>
            </a:r>
          </a:p>
        </p:txBody>
      </p:sp>
      <p:sp>
        <p:nvSpPr>
          <p:cNvPr id="44" name="TextBox 43"/>
          <p:cNvSpPr txBox="1"/>
          <p:nvPr/>
        </p:nvSpPr>
        <p:spPr>
          <a:xfrm>
            <a:off x="9445498" y="3786338"/>
            <a:ext cx="648517" cy="276999"/>
          </a:xfrm>
          <a:prstGeom prst="rect">
            <a:avLst/>
          </a:prstGeom>
          <a:solidFill>
            <a:schemeClr val="bg1"/>
          </a:solidFill>
        </p:spPr>
        <p:txBody>
          <a:bodyPr wrap="square" rtlCol="0">
            <a:spAutoFit/>
          </a:bodyPr>
          <a:lstStyle/>
          <a:p>
            <a:r>
              <a:rPr lang="en-GB" sz="1200" dirty="0">
                <a:solidFill>
                  <a:srgbClr val="FF0000"/>
                </a:solidFill>
                <a:latin typeface="Arial" panose="020B0604020202020204" pitchFamily="34" charset="0"/>
                <a:cs typeface="Arial" panose="020B0604020202020204" pitchFamily="34" charset="0"/>
              </a:rPr>
              <a:t>25mm</a:t>
            </a:r>
          </a:p>
        </p:txBody>
      </p:sp>
      <p:cxnSp>
        <p:nvCxnSpPr>
          <p:cNvPr id="16" name="Straight Arrow Connector 15"/>
          <p:cNvCxnSpPr/>
          <p:nvPr/>
        </p:nvCxnSpPr>
        <p:spPr>
          <a:xfrm flipH="1">
            <a:off x="9381622" y="3656459"/>
            <a:ext cx="22738" cy="820781"/>
          </a:xfrm>
          <a:prstGeom prst="straightConnector1">
            <a:avLst/>
          </a:prstGeom>
          <a:ln w="73025">
            <a:solidFill>
              <a:srgbClr val="FFC000"/>
            </a:solidFill>
            <a:headEnd w="lg" len="lg"/>
            <a:tailEnd type="triangle"/>
          </a:ln>
        </p:spPr>
        <p:style>
          <a:lnRef idx="1">
            <a:schemeClr val="accent6"/>
          </a:lnRef>
          <a:fillRef idx="0">
            <a:schemeClr val="accent6"/>
          </a:fillRef>
          <a:effectRef idx="0">
            <a:schemeClr val="accent6"/>
          </a:effectRef>
          <a:fontRef idx="minor">
            <a:schemeClr val="tx1"/>
          </a:fontRef>
        </p:style>
      </p:cxnSp>
      <p:cxnSp>
        <p:nvCxnSpPr>
          <p:cNvPr id="45" name="Straight Arrow Connector 44"/>
          <p:cNvCxnSpPr/>
          <p:nvPr/>
        </p:nvCxnSpPr>
        <p:spPr>
          <a:xfrm flipH="1">
            <a:off x="8258791" y="4202795"/>
            <a:ext cx="1141657" cy="0"/>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sp>
        <p:nvSpPr>
          <p:cNvPr id="47" name="TextBox 46"/>
          <p:cNvSpPr txBox="1"/>
          <p:nvPr/>
        </p:nvSpPr>
        <p:spPr>
          <a:xfrm>
            <a:off x="8554791" y="4030445"/>
            <a:ext cx="641254" cy="276999"/>
          </a:xfrm>
          <a:prstGeom prst="rect">
            <a:avLst/>
          </a:prstGeom>
          <a:solidFill>
            <a:schemeClr val="bg1"/>
          </a:solidFill>
        </p:spPr>
        <p:txBody>
          <a:bodyPr wrap="square" rtlCol="0">
            <a:spAutoFit/>
          </a:bodyPr>
          <a:lstStyle/>
          <a:p>
            <a:r>
              <a:rPr lang="en-GB" sz="1200" dirty="0">
                <a:solidFill>
                  <a:srgbClr val="FF0000"/>
                </a:solidFill>
                <a:latin typeface="Arial" panose="020B0604020202020204" pitchFamily="34" charset="0"/>
                <a:cs typeface="Arial" panose="020B0604020202020204" pitchFamily="34" charset="0"/>
              </a:rPr>
              <a:t>60mm</a:t>
            </a:r>
          </a:p>
        </p:txBody>
      </p:sp>
      <p:cxnSp>
        <p:nvCxnSpPr>
          <p:cNvPr id="48" name="Straight Arrow Connector 47"/>
          <p:cNvCxnSpPr/>
          <p:nvPr/>
        </p:nvCxnSpPr>
        <p:spPr>
          <a:xfrm>
            <a:off x="8283585" y="4348454"/>
            <a:ext cx="0" cy="1375027"/>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sp>
        <p:nvSpPr>
          <p:cNvPr id="49" name="TextBox 48"/>
          <p:cNvSpPr txBox="1"/>
          <p:nvPr/>
        </p:nvSpPr>
        <p:spPr>
          <a:xfrm>
            <a:off x="7898990" y="4832731"/>
            <a:ext cx="832391" cy="323165"/>
          </a:xfrm>
          <a:prstGeom prst="rect">
            <a:avLst/>
          </a:prstGeom>
          <a:solidFill>
            <a:schemeClr val="bg1"/>
          </a:solidFill>
        </p:spPr>
        <p:txBody>
          <a:bodyPr wrap="square" rtlCol="0">
            <a:spAutoFit/>
          </a:bodyPr>
          <a:lstStyle/>
          <a:p>
            <a:pPr algn="ctr"/>
            <a:r>
              <a:rPr lang="en-GB" sz="1500" dirty="0">
                <a:solidFill>
                  <a:srgbClr val="FF0000"/>
                </a:solidFill>
                <a:latin typeface="Arial" panose="020B0604020202020204" pitchFamily="34" charset="0"/>
                <a:cs typeface="Arial" panose="020B0604020202020204" pitchFamily="34" charset="0"/>
              </a:rPr>
              <a:t>50mm </a:t>
            </a:r>
          </a:p>
        </p:txBody>
      </p:sp>
      <p:cxnSp>
        <p:nvCxnSpPr>
          <p:cNvPr id="14" name="Straight Arrow Connector 13"/>
          <p:cNvCxnSpPr/>
          <p:nvPr/>
        </p:nvCxnSpPr>
        <p:spPr>
          <a:xfrm flipH="1">
            <a:off x="8328361" y="3617907"/>
            <a:ext cx="1075999" cy="630732"/>
          </a:xfrm>
          <a:prstGeom prst="straightConnector1">
            <a:avLst/>
          </a:prstGeom>
          <a:ln w="73025">
            <a:solidFill>
              <a:srgbClr val="7030A0"/>
            </a:solidFill>
            <a:headEnd w="lg" len="lg"/>
            <a:tailEnd type="triangle"/>
          </a:ln>
        </p:spPr>
        <p:style>
          <a:lnRef idx="1">
            <a:schemeClr val="accent6"/>
          </a:lnRef>
          <a:fillRef idx="0">
            <a:schemeClr val="accent6"/>
          </a:fillRef>
          <a:effectRef idx="0">
            <a:schemeClr val="accent6"/>
          </a:effectRef>
          <a:fontRef idx="minor">
            <a:schemeClr val="tx1"/>
          </a:fontRef>
        </p:style>
      </p:cxnSp>
      <p:graphicFrame>
        <p:nvGraphicFramePr>
          <p:cNvPr id="50" name="Object 49"/>
          <p:cNvGraphicFramePr>
            <a:graphicFrameLocks noChangeAspect="1"/>
          </p:cNvGraphicFramePr>
          <p:nvPr>
            <p:extLst>
              <p:ext uri="{D42A27DB-BD31-4B8C-83A1-F6EECF244321}">
                <p14:modId xmlns:p14="http://schemas.microsoft.com/office/powerpoint/2010/main" val="1334503589"/>
              </p:ext>
            </p:extLst>
          </p:nvPr>
        </p:nvGraphicFramePr>
        <p:xfrm>
          <a:off x="968951" y="3070727"/>
          <a:ext cx="2867509" cy="788786"/>
        </p:xfrm>
        <a:graphic>
          <a:graphicData uri="http://schemas.openxmlformats.org/presentationml/2006/ole">
            <mc:AlternateContent xmlns:mc="http://schemas.openxmlformats.org/markup-compatibility/2006">
              <mc:Choice xmlns:v="urn:schemas-microsoft-com:vml" Requires="v">
                <p:oleObj name="Equation" r:id="rId2" imgW="1752480" imgH="482400" progId="Equation.DSMT4">
                  <p:embed/>
                </p:oleObj>
              </mc:Choice>
              <mc:Fallback>
                <p:oleObj name="Equation" r:id="rId2" imgW="1752480" imgH="482400" progId="Equation.DSMT4">
                  <p:embed/>
                  <p:pic>
                    <p:nvPicPr>
                      <p:cNvPr id="28" name="Object 27"/>
                      <p:cNvPicPr/>
                      <p:nvPr/>
                    </p:nvPicPr>
                    <p:blipFill>
                      <a:blip r:embed="rId3"/>
                      <a:stretch>
                        <a:fillRect/>
                      </a:stretch>
                    </p:blipFill>
                    <p:spPr>
                      <a:xfrm>
                        <a:off x="968951" y="3070727"/>
                        <a:ext cx="2867509" cy="788786"/>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220938502"/>
              </p:ext>
            </p:extLst>
          </p:nvPr>
        </p:nvGraphicFramePr>
        <p:xfrm>
          <a:off x="968951" y="4441250"/>
          <a:ext cx="3453375" cy="786534"/>
        </p:xfrm>
        <a:graphic>
          <a:graphicData uri="http://schemas.openxmlformats.org/presentationml/2006/ole">
            <mc:AlternateContent xmlns:mc="http://schemas.openxmlformats.org/markup-compatibility/2006">
              <mc:Choice xmlns:v="urn:schemas-microsoft-com:vml" Requires="v">
                <p:oleObj name="Equation" r:id="rId4" imgW="2120760" imgH="482400" progId="Equation.DSMT4">
                  <p:embed/>
                </p:oleObj>
              </mc:Choice>
              <mc:Fallback>
                <p:oleObj name="Equation" r:id="rId4" imgW="2120760" imgH="482400" progId="Equation.DSMT4">
                  <p:embed/>
                  <p:pic>
                    <p:nvPicPr>
                      <p:cNvPr id="31" name="Object 30"/>
                      <p:cNvPicPr/>
                      <p:nvPr/>
                    </p:nvPicPr>
                    <p:blipFill>
                      <a:blip r:embed="rId5"/>
                      <a:stretch>
                        <a:fillRect/>
                      </a:stretch>
                    </p:blipFill>
                    <p:spPr>
                      <a:xfrm>
                        <a:off x="968951" y="4441250"/>
                        <a:ext cx="3453375" cy="786534"/>
                      </a:xfrm>
                      <a:prstGeom prst="rect">
                        <a:avLst/>
                      </a:prstGeom>
                    </p:spPr>
                  </p:pic>
                </p:oleObj>
              </mc:Fallback>
            </mc:AlternateContent>
          </a:graphicData>
        </a:graphic>
      </p:graphicFrame>
    </p:spTree>
    <p:extLst>
      <p:ext uri="{BB962C8B-B14F-4D97-AF65-F5344CB8AC3E}">
        <p14:creationId xmlns:p14="http://schemas.microsoft.com/office/powerpoint/2010/main" val="795064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In any wall, the final shear flow is the summation of basic shear flow and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𝑞</m:t>
                        </m:r>
                      </m:e>
                      <m:sub>
                        <m:r>
                          <a:rPr lang="en-GB" b="0" i="1" smtClean="0">
                            <a:latin typeface="Cambria Math" panose="02040503050406030204" pitchFamily="18" charset="0"/>
                          </a:rPr>
                          <m:t>𝑠</m:t>
                        </m:r>
                        <m:r>
                          <a:rPr lang="en-GB" b="0" i="1" smtClean="0">
                            <a:latin typeface="Cambria Math" panose="02040503050406030204" pitchFamily="18" charset="0"/>
                          </a:rPr>
                          <m:t>,0</m:t>
                        </m:r>
                      </m:sub>
                    </m:sSub>
                  </m:oMath>
                </a14:m>
                <a:r>
                  <a:rPr lang="en-GB"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76" t="-995"/>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6" name="Picture 5"/>
          <p:cNvPicPr>
            <a:picLocks noChangeAspect="1"/>
          </p:cNvPicPr>
          <p:nvPr/>
        </p:nvPicPr>
        <p:blipFill rotWithShape="1">
          <a:blip r:embed="rId3"/>
          <a:srcRect l="37481" t="27311"/>
          <a:stretch/>
        </p:blipFill>
        <p:spPr>
          <a:xfrm>
            <a:off x="805543" y="3254829"/>
            <a:ext cx="4185818" cy="1578390"/>
          </a:xfrm>
          <a:prstGeom prst="rect">
            <a:avLst/>
          </a:prstGeom>
        </p:spPr>
      </p:pic>
      <p:pic>
        <p:nvPicPr>
          <p:cNvPr id="7" name="Picture 6"/>
          <p:cNvPicPr>
            <a:picLocks noChangeAspect="1"/>
          </p:cNvPicPr>
          <p:nvPr/>
        </p:nvPicPr>
        <p:blipFill>
          <a:blip r:embed="rId4"/>
          <a:stretch>
            <a:fillRect/>
          </a:stretch>
        </p:blipFill>
        <p:spPr>
          <a:xfrm>
            <a:off x="805543" y="4833219"/>
            <a:ext cx="2038095" cy="380952"/>
          </a:xfrm>
          <a:prstGeom prst="rect">
            <a:avLst/>
          </a:prstGeom>
        </p:spPr>
      </p:pic>
      <p:pic>
        <p:nvPicPr>
          <p:cNvPr id="8" name="Picture 7"/>
          <p:cNvPicPr>
            <a:picLocks noChangeAspect="1"/>
          </p:cNvPicPr>
          <p:nvPr/>
        </p:nvPicPr>
        <p:blipFill>
          <a:blip r:embed="rId5"/>
          <a:stretch>
            <a:fillRect/>
          </a:stretch>
        </p:blipFill>
        <p:spPr>
          <a:xfrm>
            <a:off x="892629" y="2602861"/>
            <a:ext cx="1951009" cy="435546"/>
          </a:xfrm>
          <a:prstGeom prst="rect">
            <a:avLst/>
          </a:prstGeom>
          <a:ln>
            <a:solidFill>
              <a:schemeClr val="tx1"/>
            </a:solidFill>
          </a:ln>
        </p:spPr>
      </p:pic>
      <p:pic>
        <p:nvPicPr>
          <p:cNvPr id="9" name="Picture 8"/>
          <p:cNvPicPr>
            <a:picLocks noChangeAspect="1"/>
          </p:cNvPicPr>
          <p:nvPr/>
        </p:nvPicPr>
        <p:blipFill>
          <a:blip r:embed="rId6"/>
          <a:stretch>
            <a:fillRect/>
          </a:stretch>
        </p:blipFill>
        <p:spPr>
          <a:xfrm>
            <a:off x="5434417" y="3108331"/>
            <a:ext cx="5733333" cy="2485714"/>
          </a:xfrm>
          <a:prstGeom prst="rect">
            <a:avLst/>
          </a:prstGeom>
        </p:spPr>
      </p:pic>
    </p:spTree>
    <p:extLst>
      <p:ext uri="{BB962C8B-B14F-4D97-AF65-F5344CB8AC3E}">
        <p14:creationId xmlns:p14="http://schemas.microsoft.com/office/powerpoint/2010/main" val="3480899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 of idealisation on torsion of open and closed section beams</a:t>
            </a:r>
          </a:p>
        </p:txBody>
      </p:sp>
      <p:sp>
        <p:nvSpPr>
          <p:cNvPr id="3" name="Content Placeholder 2"/>
          <p:cNvSpPr>
            <a:spLocks noGrp="1"/>
          </p:cNvSpPr>
          <p:nvPr>
            <p:ph idx="1"/>
          </p:nvPr>
        </p:nvSpPr>
        <p:spPr/>
        <p:txBody>
          <a:bodyPr/>
          <a:lstStyle/>
          <a:p>
            <a:pPr algn="just"/>
            <a:r>
              <a:rPr lang="en-GB" dirty="0"/>
              <a:t>Shear due to torsion is not affected by idealisation and previous methods we discussed in earlier lectures hold valid for idealised beam sections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923961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1</a:t>
            </a:r>
          </a:p>
        </p:txBody>
      </p:sp>
      <p:sp>
        <p:nvSpPr>
          <p:cNvPr id="3" name="Content Placeholder 2"/>
          <p:cNvSpPr>
            <a:spLocks noGrp="1"/>
          </p:cNvSpPr>
          <p:nvPr>
            <p:ph idx="1"/>
          </p:nvPr>
        </p:nvSpPr>
        <p:spPr/>
        <p:txBody>
          <a:bodyPr/>
          <a:lstStyle/>
          <a:p>
            <a:pPr algn="just"/>
            <a:r>
              <a:rPr lang="en-GB" dirty="0"/>
              <a:t>In the example of Lecture 6 and Tutorial 1, determine the distance of the shear centre from the left-hand web.</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5" name="Picture 4">
            <a:extLst>
              <a:ext uri="{FF2B5EF4-FFF2-40B4-BE49-F238E27FC236}">
                <a16:creationId xmlns:a16="http://schemas.microsoft.com/office/drawing/2014/main" id="{A839F7F6-BD4C-4996-BA72-B0AFC7F8A041}"/>
              </a:ext>
            </a:extLst>
          </p:cNvPr>
          <p:cNvPicPr>
            <a:picLocks noChangeAspect="1"/>
          </p:cNvPicPr>
          <p:nvPr/>
        </p:nvPicPr>
        <p:blipFill>
          <a:blip r:embed="rId2"/>
          <a:stretch>
            <a:fillRect/>
          </a:stretch>
        </p:blipFill>
        <p:spPr>
          <a:xfrm>
            <a:off x="4167972" y="2972721"/>
            <a:ext cx="7442835" cy="3579526"/>
          </a:xfrm>
          <a:prstGeom prst="rect">
            <a:avLst/>
          </a:prstGeom>
        </p:spPr>
      </p:pic>
    </p:spTree>
    <p:extLst>
      <p:ext uri="{BB962C8B-B14F-4D97-AF65-F5344CB8AC3E}">
        <p14:creationId xmlns:p14="http://schemas.microsoft.com/office/powerpoint/2010/main" val="727215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3" name="Content Placeholder 2"/>
          <p:cNvSpPr>
            <a:spLocks noGrp="1"/>
          </p:cNvSpPr>
          <p:nvPr>
            <p:ph idx="1"/>
          </p:nvPr>
        </p:nvSpPr>
        <p:spPr>
          <a:xfrm>
            <a:off x="464457" y="1886858"/>
            <a:ext cx="6103258" cy="3971942"/>
          </a:xfrm>
        </p:spPr>
        <p:txBody>
          <a:bodyPr/>
          <a:lstStyle/>
          <a:p>
            <a:r>
              <a:rPr lang="en-GB" dirty="0"/>
              <a:t>To obtain the second moment of area, it is essential to find the neutral axis location;</a:t>
            </a:r>
          </a:p>
          <a:p>
            <a:r>
              <a:rPr lang="en-GB" dirty="0"/>
              <a:t>Taking moment about bottom skin, line 43;</a:t>
            </a:r>
          </a:p>
          <a:p>
            <a:endParaRPr lang="en-GB" dirty="0"/>
          </a:p>
          <a:p>
            <a:endParaRPr lang="en-GB" dirty="0"/>
          </a:p>
          <a:p>
            <a:endParaRPr lang="en-GB" dirty="0"/>
          </a:p>
          <a:p>
            <a:endParaRPr lang="en-GB" dirty="0"/>
          </a:p>
          <a:p>
            <a:r>
              <a:rPr lang="en-GB" dirty="0"/>
              <a:t>Taking moment about spar 14;</a:t>
            </a:r>
          </a:p>
        </p:txBody>
      </p:sp>
      <p:sp>
        <p:nvSpPr>
          <p:cNvPr id="4" name="Slide Number Placeholder 3"/>
          <p:cNvSpPr>
            <a:spLocks noGrp="1"/>
          </p:cNvSpPr>
          <p:nvPr>
            <p:ph type="sldNum" sz="quarter" idx="12"/>
          </p:nvPr>
        </p:nvSpPr>
        <p:spPr/>
        <p:txBody>
          <a:bodyPr/>
          <a:lstStyle/>
          <a:p>
            <a:pPr algn="ctr"/>
            <a:fld id="{D57F1E4F-1CFF-5643-939E-217C01CDF565}" type="slidenum">
              <a:rPr lang="en-US" smtClean="0"/>
              <a:pPr algn="ctr"/>
              <a:t>27</a:t>
            </a:fld>
            <a:endParaRPr lang="en-US" dirty="0"/>
          </a:p>
        </p:txBody>
      </p:sp>
      <p:sp>
        <p:nvSpPr>
          <p:cNvPr id="5" name="Rectangle 4"/>
          <p:cNvSpPr/>
          <p:nvPr/>
        </p:nvSpPr>
        <p:spPr>
          <a:xfrm>
            <a:off x="8004220" y="2670900"/>
            <a:ext cx="3606587" cy="2021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6" name="Oval 5"/>
          <p:cNvSpPr/>
          <p:nvPr/>
        </p:nvSpPr>
        <p:spPr>
          <a:xfrm>
            <a:off x="7717665" y="2400442"/>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1</a:t>
            </a:r>
          </a:p>
        </p:txBody>
      </p:sp>
      <p:sp>
        <p:nvSpPr>
          <p:cNvPr id="7" name="Oval 6"/>
          <p:cNvSpPr/>
          <p:nvPr/>
        </p:nvSpPr>
        <p:spPr>
          <a:xfrm>
            <a:off x="11324252" y="2400443"/>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2</a:t>
            </a:r>
          </a:p>
        </p:txBody>
      </p:sp>
      <p:sp>
        <p:nvSpPr>
          <p:cNvPr id="8" name="Oval 7"/>
          <p:cNvSpPr/>
          <p:nvPr/>
        </p:nvSpPr>
        <p:spPr>
          <a:xfrm>
            <a:off x="11324252" y="4422426"/>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3</a:t>
            </a:r>
          </a:p>
        </p:txBody>
      </p:sp>
      <p:sp>
        <p:nvSpPr>
          <p:cNvPr id="9" name="Oval 8"/>
          <p:cNvSpPr/>
          <p:nvPr/>
        </p:nvSpPr>
        <p:spPr>
          <a:xfrm>
            <a:off x="7717665" y="4422425"/>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4</a:t>
            </a:r>
          </a:p>
        </p:txBody>
      </p:sp>
      <p:cxnSp>
        <p:nvCxnSpPr>
          <p:cNvPr id="10" name="Straight Arrow Connector 9"/>
          <p:cNvCxnSpPr/>
          <p:nvPr/>
        </p:nvCxnSpPr>
        <p:spPr>
          <a:xfrm>
            <a:off x="8029976" y="5085696"/>
            <a:ext cx="3548129" cy="644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8902080" y="4746476"/>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500 mm</a:t>
            </a:r>
          </a:p>
        </p:txBody>
      </p:sp>
      <p:cxnSp>
        <p:nvCxnSpPr>
          <p:cNvPr id="12" name="Straight Arrow Connector 11"/>
          <p:cNvCxnSpPr/>
          <p:nvPr/>
        </p:nvCxnSpPr>
        <p:spPr>
          <a:xfrm flipH="1">
            <a:off x="7611412" y="2670898"/>
            <a:ext cx="6440" cy="2075578"/>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rot="16200000">
            <a:off x="6623664" y="3451007"/>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300 mm</a:t>
            </a:r>
          </a:p>
        </p:txBody>
      </p:sp>
      <p:graphicFrame>
        <p:nvGraphicFramePr>
          <p:cNvPr id="16" name="Object 15"/>
          <p:cNvGraphicFramePr>
            <a:graphicFrameLocks noChangeAspect="1"/>
          </p:cNvGraphicFramePr>
          <p:nvPr/>
        </p:nvGraphicFramePr>
        <p:xfrm>
          <a:off x="941160" y="3024869"/>
          <a:ext cx="2351088" cy="815975"/>
        </p:xfrm>
        <a:graphic>
          <a:graphicData uri="http://schemas.openxmlformats.org/presentationml/2006/ole">
            <mc:AlternateContent xmlns:mc="http://schemas.openxmlformats.org/markup-compatibility/2006">
              <mc:Choice xmlns:v="urn:schemas-microsoft-com:vml" Requires="v">
                <p:oleObj name="Equation" r:id="rId2" imgW="1244520" imgH="431640" progId="Equation.3">
                  <p:embed/>
                </p:oleObj>
              </mc:Choice>
              <mc:Fallback>
                <p:oleObj name="Equation" r:id="rId2" imgW="1244520" imgH="431640" progId="Equation.3">
                  <p:embed/>
                  <p:pic>
                    <p:nvPicPr>
                      <p:cNvPr id="16" name="Object 15"/>
                      <p:cNvPicPr/>
                      <p:nvPr/>
                    </p:nvPicPr>
                    <p:blipFill>
                      <a:blip r:embed="rId3"/>
                      <a:stretch>
                        <a:fillRect/>
                      </a:stretch>
                    </p:blipFill>
                    <p:spPr>
                      <a:xfrm>
                        <a:off x="941160" y="3024869"/>
                        <a:ext cx="2351088" cy="815975"/>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941388" y="3937000"/>
          <a:ext cx="4389437" cy="839788"/>
        </p:xfrm>
        <a:graphic>
          <a:graphicData uri="http://schemas.openxmlformats.org/presentationml/2006/ole">
            <mc:AlternateContent xmlns:mc="http://schemas.openxmlformats.org/markup-compatibility/2006">
              <mc:Choice xmlns:v="urn:schemas-microsoft-com:vml" Requires="v">
                <p:oleObj name="Equation" r:id="rId4" imgW="2323800" imgH="444240" progId="Equation.DSMT4">
                  <p:embed/>
                </p:oleObj>
              </mc:Choice>
              <mc:Fallback>
                <p:oleObj name="Equation" r:id="rId4" imgW="2323800" imgH="444240" progId="Equation.DSMT4">
                  <p:embed/>
                  <p:pic>
                    <p:nvPicPr>
                      <p:cNvPr id="17" name="Object 16"/>
                      <p:cNvPicPr/>
                      <p:nvPr/>
                    </p:nvPicPr>
                    <p:blipFill>
                      <a:blip r:embed="rId5"/>
                      <a:stretch>
                        <a:fillRect/>
                      </a:stretch>
                    </p:blipFill>
                    <p:spPr>
                      <a:xfrm>
                        <a:off x="941388" y="3937000"/>
                        <a:ext cx="4389437" cy="839788"/>
                      </a:xfrm>
                      <a:prstGeom prst="rect">
                        <a:avLst/>
                      </a:prstGeom>
                    </p:spPr>
                  </p:pic>
                </p:oleObj>
              </mc:Fallback>
            </mc:AlternateContent>
          </a:graphicData>
        </a:graphic>
      </p:graphicFrame>
      <p:graphicFrame>
        <p:nvGraphicFramePr>
          <p:cNvPr id="18" name="Object 17"/>
          <p:cNvGraphicFramePr>
            <a:graphicFrameLocks noChangeAspect="1"/>
          </p:cNvGraphicFramePr>
          <p:nvPr/>
        </p:nvGraphicFramePr>
        <p:xfrm>
          <a:off x="1011238" y="5162550"/>
          <a:ext cx="2303462" cy="815975"/>
        </p:xfrm>
        <a:graphic>
          <a:graphicData uri="http://schemas.openxmlformats.org/presentationml/2006/ole">
            <mc:AlternateContent xmlns:mc="http://schemas.openxmlformats.org/markup-compatibility/2006">
              <mc:Choice xmlns:v="urn:schemas-microsoft-com:vml" Requires="v">
                <p:oleObj name="Equation" r:id="rId6" imgW="1218960" imgH="431640" progId="Equation.3">
                  <p:embed/>
                </p:oleObj>
              </mc:Choice>
              <mc:Fallback>
                <p:oleObj name="Equation" r:id="rId6" imgW="1218960" imgH="431640" progId="Equation.3">
                  <p:embed/>
                  <p:pic>
                    <p:nvPicPr>
                      <p:cNvPr id="18" name="Object 17"/>
                      <p:cNvPicPr/>
                      <p:nvPr/>
                    </p:nvPicPr>
                    <p:blipFill>
                      <a:blip r:embed="rId7"/>
                      <a:stretch>
                        <a:fillRect/>
                      </a:stretch>
                    </p:blipFill>
                    <p:spPr>
                      <a:xfrm>
                        <a:off x="1011238" y="5162550"/>
                        <a:ext cx="2303462" cy="81597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120109297"/>
              </p:ext>
            </p:extLst>
          </p:nvPr>
        </p:nvGraphicFramePr>
        <p:xfrm>
          <a:off x="1011238" y="5975554"/>
          <a:ext cx="4054475" cy="839787"/>
        </p:xfrm>
        <a:graphic>
          <a:graphicData uri="http://schemas.openxmlformats.org/presentationml/2006/ole">
            <mc:AlternateContent xmlns:mc="http://schemas.openxmlformats.org/markup-compatibility/2006">
              <mc:Choice xmlns:v="urn:schemas-microsoft-com:vml" Requires="v">
                <p:oleObj name="Equation" r:id="rId8" imgW="2145960" imgH="444240" progId="Equation.DSMT4">
                  <p:embed/>
                </p:oleObj>
              </mc:Choice>
              <mc:Fallback>
                <p:oleObj name="Equation" r:id="rId8" imgW="2145960" imgH="444240" progId="Equation.DSMT4">
                  <p:embed/>
                  <p:pic>
                    <p:nvPicPr>
                      <p:cNvPr id="19" name="Object 18"/>
                      <p:cNvPicPr/>
                      <p:nvPr/>
                    </p:nvPicPr>
                    <p:blipFill>
                      <a:blip r:embed="rId9"/>
                      <a:stretch>
                        <a:fillRect/>
                      </a:stretch>
                    </p:blipFill>
                    <p:spPr>
                      <a:xfrm>
                        <a:off x="1011238" y="5975554"/>
                        <a:ext cx="4054475" cy="839787"/>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3281032D-1081-4191-8DA0-BEE0CFB04740}"/>
              </a:ext>
            </a:extLst>
          </p:cNvPr>
          <p:cNvGraphicFramePr>
            <a:graphicFrameLocks noChangeAspect="1"/>
          </p:cNvGraphicFramePr>
          <p:nvPr>
            <p:extLst>
              <p:ext uri="{D42A27DB-BD31-4B8C-83A1-F6EECF244321}">
                <p14:modId xmlns:p14="http://schemas.microsoft.com/office/powerpoint/2010/main" val="2846017907"/>
              </p:ext>
            </p:extLst>
          </p:nvPr>
        </p:nvGraphicFramePr>
        <p:xfrm>
          <a:off x="10284288" y="5232759"/>
          <a:ext cx="1716088" cy="447675"/>
        </p:xfrm>
        <a:graphic>
          <a:graphicData uri="http://schemas.openxmlformats.org/presentationml/2006/ole">
            <mc:AlternateContent xmlns:mc="http://schemas.openxmlformats.org/markup-compatibility/2006">
              <mc:Choice xmlns:v="urn:schemas-microsoft-com:vml" Requires="v">
                <p:oleObj name="Equation" r:id="rId10" imgW="927000" imgH="241200" progId="Equation.DSMT4">
                  <p:embed/>
                </p:oleObj>
              </mc:Choice>
              <mc:Fallback>
                <p:oleObj name="Equation" r:id="rId10" imgW="927000" imgH="241200" progId="Equation.DSMT4">
                  <p:embed/>
                  <p:pic>
                    <p:nvPicPr>
                      <p:cNvPr id="19" name="Object 18"/>
                      <p:cNvPicPr/>
                      <p:nvPr/>
                    </p:nvPicPr>
                    <p:blipFill>
                      <a:blip r:embed="rId11"/>
                      <a:stretch>
                        <a:fillRect/>
                      </a:stretch>
                    </p:blipFill>
                    <p:spPr>
                      <a:xfrm>
                        <a:off x="10284288" y="5232759"/>
                        <a:ext cx="1716088" cy="447675"/>
                      </a:xfrm>
                      <a:prstGeom prst="rect">
                        <a:avLst/>
                      </a:prstGeom>
                      <a:ln>
                        <a:solidFill>
                          <a:schemeClr val="accent1"/>
                        </a:solidFill>
                      </a:ln>
                    </p:spPr>
                  </p:pic>
                </p:oleObj>
              </mc:Fallback>
            </mc:AlternateContent>
          </a:graphicData>
        </a:graphic>
      </p:graphicFrame>
      <p:graphicFrame>
        <p:nvGraphicFramePr>
          <p:cNvPr id="21" name="Object 20">
            <a:extLst>
              <a:ext uri="{FF2B5EF4-FFF2-40B4-BE49-F238E27FC236}">
                <a16:creationId xmlns:a16="http://schemas.microsoft.com/office/drawing/2014/main" id="{B2876A77-7DC1-480F-8175-544BF868D67E}"/>
              </a:ext>
            </a:extLst>
          </p:cNvPr>
          <p:cNvGraphicFramePr>
            <a:graphicFrameLocks noChangeAspect="1"/>
          </p:cNvGraphicFramePr>
          <p:nvPr>
            <p:extLst>
              <p:ext uri="{D42A27DB-BD31-4B8C-83A1-F6EECF244321}">
                <p14:modId xmlns:p14="http://schemas.microsoft.com/office/powerpoint/2010/main" val="3193397948"/>
              </p:ext>
            </p:extLst>
          </p:nvPr>
        </p:nvGraphicFramePr>
        <p:xfrm>
          <a:off x="7171932" y="1881000"/>
          <a:ext cx="1693863" cy="449263"/>
        </p:xfrm>
        <a:graphic>
          <a:graphicData uri="http://schemas.openxmlformats.org/presentationml/2006/ole">
            <mc:AlternateContent xmlns:mc="http://schemas.openxmlformats.org/markup-compatibility/2006">
              <mc:Choice xmlns:v="urn:schemas-microsoft-com:vml" Requires="v">
                <p:oleObj name="Equation" r:id="rId12" imgW="914400" imgH="241200" progId="Equation.DSMT4">
                  <p:embed/>
                </p:oleObj>
              </mc:Choice>
              <mc:Fallback>
                <p:oleObj name="Equation" r:id="rId12" imgW="914400" imgH="241200" progId="Equation.DSMT4">
                  <p:embed/>
                  <p:pic>
                    <p:nvPicPr>
                      <p:cNvPr id="23" name="Object 22"/>
                      <p:cNvPicPr/>
                      <p:nvPr/>
                    </p:nvPicPr>
                    <p:blipFill>
                      <a:blip r:embed="rId13"/>
                      <a:stretch>
                        <a:fillRect/>
                      </a:stretch>
                    </p:blipFill>
                    <p:spPr>
                      <a:xfrm>
                        <a:off x="7171932" y="1881000"/>
                        <a:ext cx="1693863" cy="449263"/>
                      </a:xfrm>
                      <a:prstGeom prst="rect">
                        <a:avLst/>
                      </a:prstGeom>
                      <a:ln>
                        <a:solidFill>
                          <a:schemeClr val="accent1"/>
                        </a:solidFill>
                      </a:ln>
                    </p:spPr>
                  </p:pic>
                </p:oleObj>
              </mc:Fallback>
            </mc:AlternateContent>
          </a:graphicData>
        </a:graphic>
      </p:graphicFrame>
      <p:graphicFrame>
        <p:nvGraphicFramePr>
          <p:cNvPr id="23" name="Object 22">
            <a:extLst>
              <a:ext uri="{FF2B5EF4-FFF2-40B4-BE49-F238E27FC236}">
                <a16:creationId xmlns:a16="http://schemas.microsoft.com/office/drawing/2014/main" id="{C90D33EA-51DE-4D50-938C-5B1F74354646}"/>
              </a:ext>
            </a:extLst>
          </p:cNvPr>
          <p:cNvGraphicFramePr>
            <a:graphicFrameLocks noChangeAspect="1"/>
          </p:cNvGraphicFramePr>
          <p:nvPr>
            <p:extLst>
              <p:ext uri="{D42A27DB-BD31-4B8C-83A1-F6EECF244321}">
                <p14:modId xmlns:p14="http://schemas.microsoft.com/office/powerpoint/2010/main" val="3851694528"/>
              </p:ext>
            </p:extLst>
          </p:nvPr>
        </p:nvGraphicFramePr>
        <p:xfrm>
          <a:off x="7171932" y="5243989"/>
          <a:ext cx="1716088" cy="449263"/>
        </p:xfrm>
        <a:graphic>
          <a:graphicData uri="http://schemas.openxmlformats.org/presentationml/2006/ole">
            <mc:AlternateContent xmlns:mc="http://schemas.openxmlformats.org/markup-compatibility/2006">
              <mc:Choice xmlns:v="urn:schemas-microsoft-com:vml" Requires="v">
                <p:oleObj name="Equation" r:id="rId14" imgW="927000" imgH="241200" progId="Equation.DSMT4">
                  <p:embed/>
                </p:oleObj>
              </mc:Choice>
              <mc:Fallback>
                <p:oleObj name="Equation" r:id="rId14" imgW="927000" imgH="241200" progId="Equation.DSMT4">
                  <p:embed/>
                  <p:pic>
                    <p:nvPicPr>
                      <p:cNvPr id="21" name="Object 20">
                        <a:extLst>
                          <a:ext uri="{FF2B5EF4-FFF2-40B4-BE49-F238E27FC236}">
                            <a16:creationId xmlns:a16="http://schemas.microsoft.com/office/drawing/2014/main" id="{B2876A77-7DC1-480F-8175-544BF868D67E}"/>
                          </a:ext>
                        </a:extLst>
                      </p:cNvPr>
                      <p:cNvPicPr/>
                      <p:nvPr/>
                    </p:nvPicPr>
                    <p:blipFill>
                      <a:blip r:embed="rId15"/>
                      <a:stretch>
                        <a:fillRect/>
                      </a:stretch>
                    </p:blipFill>
                    <p:spPr>
                      <a:xfrm>
                        <a:off x="7171932" y="5243989"/>
                        <a:ext cx="1716088" cy="449263"/>
                      </a:xfrm>
                      <a:prstGeom prst="rect">
                        <a:avLst/>
                      </a:prstGeom>
                      <a:ln>
                        <a:solidFill>
                          <a:schemeClr val="accent1"/>
                        </a:solidFill>
                      </a:ln>
                    </p:spPr>
                  </p:pic>
                </p:oleObj>
              </mc:Fallback>
            </mc:AlternateContent>
          </a:graphicData>
        </a:graphic>
      </p:graphicFrame>
      <p:graphicFrame>
        <p:nvGraphicFramePr>
          <p:cNvPr id="26" name="Object 25">
            <a:extLst>
              <a:ext uri="{FF2B5EF4-FFF2-40B4-BE49-F238E27FC236}">
                <a16:creationId xmlns:a16="http://schemas.microsoft.com/office/drawing/2014/main" id="{D99A8198-7BCF-4BE3-B98E-9A93804B4828}"/>
              </a:ext>
            </a:extLst>
          </p:cNvPr>
          <p:cNvGraphicFramePr>
            <a:graphicFrameLocks noChangeAspect="1"/>
          </p:cNvGraphicFramePr>
          <p:nvPr>
            <p:extLst>
              <p:ext uri="{D42A27DB-BD31-4B8C-83A1-F6EECF244321}">
                <p14:modId xmlns:p14="http://schemas.microsoft.com/office/powerpoint/2010/main" val="3090719206"/>
              </p:ext>
            </p:extLst>
          </p:nvPr>
        </p:nvGraphicFramePr>
        <p:xfrm>
          <a:off x="10284288" y="1881793"/>
          <a:ext cx="1716088" cy="447675"/>
        </p:xfrm>
        <a:graphic>
          <a:graphicData uri="http://schemas.openxmlformats.org/presentationml/2006/ole">
            <mc:AlternateContent xmlns:mc="http://schemas.openxmlformats.org/markup-compatibility/2006">
              <mc:Choice xmlns:v="urn:schemas-microsoft-com:vml" Requires="v">
                <p:oleObj name="Equation" r:id="rId16" imgW="927000" imgH="241200" progId="Equation.DSMT4">
                  <p:embed/>
                </p:oleObj>
              </mc:Choice>
              <mc:Fallback>
                <p:oleObj name="Equation" r:id="rId16" imgW="927000" imgH="241200" progId="Equation.DSMT4">
                  <p:embed/>
                  <p:pic>
                    <p:nvPicPr>
                      <p:cNvPr id="20" name="Object 19">
                        <a:extLst>
                          <a:ext uri="{FF2B5EF4-FFF2-40B4-BE49-F238E27FC236}">
                            <a16:creationId xmlns:a16="http://schemas.microsoft.com/office/drawing/2014/main" id="{3281032D-1081-4191-8DA0-BEE0CFB04740}"/>
                          </a:ext>
                        </a:extLst>
                      </p:cNvPr>
                      <p:cNvPicPr/>
                      <p:nvPr/>
                    </p:nvPicPr>
                    <p:blipFill>
                      <a:blip r:embed="rId17"/>
                      <a:stretch>
                        <a:fillRect/>
                      </a:stretch>
                    </p:blipFill>
                    <p:spPr>
                      <a:xfrm>
                        <a:off x="10284288" y="1881793"/>
                        <a:ext cx="1716088" cy="44767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151584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4" name="Slide Number Placeholder 3"/>
          <p:cNvSpPr>
            <a:spLocks noGrp="1"/>
          </p:cNvSpPr>
          <p:nvPr>
            <p:ph type="sldNum" sz="quarter" idx="12"/>
          </p:nvPr>
        </p:nvSpPr>
        <p:spPr/>
        <p:txBody>
          <a:bodyPr/>
          <a:lstStyle/>
          <a:p>
            <a:pPr algn="ctr"/>
            <a:fld id="{D57F1E4F-1CFF-5643-939E-217C01CDF565}" type="slidenum">
              <a:rPr lang="en-US" smtClean="0"/>
              <a:pPr algn="ctr"/>
              <a:t>28</a:t>
            </a:fld>
            <a:endParaRPr lang="en-US" dirty="0"/>
          </a:p>
        </p:txBody>
      </p:sp>
      <p:sp>
        <p:nvSpPr>
          <p:cNvPr id="5" name="Rectangle 4"/>
          <p:cNvSpPr/>
          <p:nvPr/>
        </p:nvSpPr>
        <p:spPr>
          <a:xfrm>
            <a:off x="8004220" y="2118575"/>
            <a:ext cx="3606587" cy="2021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6" name="Oval 5"/>
          <p:cNvSpPr/>
          <p:nvPr/>
        </p:nvSpPr>
        <p:spPr>
          <a:xfrm>
            <a:off x="7717665" y="1848117"/>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1</a:t>
            </a:r>
          </a:p>
        </p:txBody>
      </p:sp>
      <p:sp>
        <p:nvSpPr>
          <p:cNvPr id="7" name="Oval 6"/>
          <p:cNvSpPr/>
          <p:nvPr/>
        </p:nvSpPr>
        <p:spPr>
          <a:xfrm>
            <a:off x="11324252" y="1848118"/>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2</a:t>
            </a:r>
          </a:p>
        </p:txBody>
      </p:sp>
      <p:sp>
        <p:nvSpPr>
          <p:cNvPr id="8" name="Oval 7"/>
          <p:cNvSpPr/>
          <p:nvPr/>
        </p:nvSpPr>
        <p:spPr>
          <a:xfrm>
            <a:off x="11324252" y="3870101"/>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3</a:t>
            </a:r>
          </a:p>
        </p:txBody>
      </p:sp>
      <p:sp>
        <p:nvSpPr>
          <p:cNvPr id="9" name="Oval 8"/>
          <p:cNvSpPr/>
          <p:nvPr/>
        </p:nvSpPr>
        <p:spPr>
          <a:xfrm>
            <a:off x="7717665" y="3870100"/>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4</a:t>
            </a:r>
          </a:p>
        </p:txBody>
      </p:sp>
      <p:cxnSp>
        <p:nvCxnSpPr>
          <p:cNvPr id="10" name="Straight Arrow Connector 9"/>
          <p:cNvCxnSpPr/>
          <p:nvPr/>
        </p:nvCxnSpPr>
        <p:spPr>
          <a:xfrm>
            <a:off x="8029976" y="4533371"/>
            <a:ext cx="3548129" cy="644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8822027" y="4593404"/>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500 mm</a:t>
            </a:r>
          </a:p>
        </p:txBody>
      </p:sp>
      <p:cxnSp>
        <p:nvCxnSpPr>
          <p:cNvPr id="12" name="Straight Arrow Connector 11"/>
          <p:cNvCxnSpPr/>
          <p:nvPr/>
        </p:nvCxnSpPr>
        <p:spPr>
          <a:xfrm flipH="1">
            <a:off x="7611412" y="2118573"/>
            <a:ext cx="6440" cy="2075578"/>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rot="16200000">
            <a:off x="6330901" y="2898682"/>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300 mm</a:t>
            </a:r>
          </a:p>
        </p:txBody>
      </p:sp>
      <p:cxnSp>
        <p:nvCxnSpPr>
          <p:cNvPr id="15" name="Straight Arrow Connector 14"/>
          <p:cNvCxnSpPr/>
          <p:nvPr/>
        </p:nvCxnSpPr>
        <p:spPr>
          <a:xfrm flipV="1">
            <a:off x="9325012" y="3113314"/>
            <a:ext cx="1676815" cy="0"/>
          </a:xfrm>
          <a:prstGeom prst="straightConnector1">
            <a:avLst/>
          </a:prstGeom>
          <a:ln>
            <a:solidFill>
              <a:srgbClr val="FF0000"/>
            </a:solidFill>
            <a:headEnd w="lg" len="lg"/>
            <a:tailEnd type="triangle"/>
          </a:ln>
        </p:spPr>
        <p:style>
          <a:lnRef idx="1">
            <a:schemeClr val="accent6"/>
          </a:lnRef>
          <a:fillRef idx="0">
            <a:schemeClr val="accent6"/>
          </a:fillRef>
          <a:effectRef idx="0">
            <a:schemeClr val="accent6"/>
          </a:effectRef>
          <a:fontRef idx="minor">
            <a:schemeClr val="tx1"/>
          </a:fontRef>
        </p:style>
      </p:cxnSp>
      <p:cxnSp>
        <p:nvCxnSpPr>
          <p:cNvPr id="17" name="Straight Arrow Connector 16"/>
          <p:cNvCxnSpPr/>
          <p:nvPr/>
        </p:nvCxnSpPr>
        <p:spPr>
          <a:xfrm flipH="1" flipV="1">
            <a:off x="9550399" y="2286000"/>
            <a:ext cx="3421" cy="1106771"/>
          </a:xfrm>
          <a:prstGeom prst="straightConnector1">
            <a:avLst/>
          </a:prstGeom>
          <a:ln>
            <a:solidFill>
              <a:srgbClr val="FF0000"/>
            </a:solidFill>
            <a:headEnd w="lg" len="lg"/>
            <a:tailEnd type="triangle"/>
          </a:ln>
        </p:spPr>
        <p:style>
          <a:lnRef idx="1">
            <a:schemeClr val="accent6"/>
          </a:lnRef>
          <a:fillRef idx="0">
            <a:schemeClr val="accent6"/>
          </a:fillRef>
          <a:effectRef idx="0">
            <a:schemeClr val="accent6"/>
          </a:effectRef>
          <a:fontRef idx="minor">
            <a:schemeClr val="tx1"/>
          </a:fontRef>
        </p:style>
      </p:cxnSp>
      <p:sp>
        <p:nvSpPr>
          <p:cNvPr id="19" name="TextBox 18"/>
          <p:cNvSpPr txBox="1"/>
          <p:nvPr/>
        </p:nvSpPr>
        <p:spPr>
          <a:xfrm>
            <a:off x="10963779" y="2898682"/>
            <a:ext cx="685076" cy="369332"/>
          </a:xfrm>
          <a:prstGeom prst="rect">
            <a:avLst/>
          </a:prstGeom>
          <a:noFill/>
        </p:spPr>
        <p:txBody>
          <a:bodyPr wrap="square" rtlCol="0">
            <a:spAutoFit/>
          </a:bodyPr>
          <a:lstStyle/>
          <a:p>
            <a:r>
              <a:rPr lang="en-GB" i="1" dirty="0">
                <a:solidFill>
                  <a:srgbClr val="FF0000"/>
                </a:solidFill>
                <a:latin typeface="Times New Roman" panose="02020603050405020304" pitchFamily="18" charset="0"/>
                <a:cs typeface="Times New Roman" panose="02020603050405020304" pitchFamily="18" charset="0"/>
              </a:rPr>
              <a:t>x</a:t>
            </a:r>
          </a:p>
        </p:txBody>
      </p:sp>
      <p:sp>
        <p:nvSpPr>
          <p:cNvPr id="20" name="TextBox 19"/>
          <p:cNvSpPr txBox="1"/>
          <p:nvPr/>
        </p:nvSpPr>
        <p:spPr>
          <a:xfrm>
            <a:off x="9411422" y="1995830"/>
            <a:ext cx="685076" cy="369332"/>
          </a:xfrm>
          <a:prstGeom prst="rect">
            <a:avLst/>
          </a:prstGeom>
          <a:noFill/>
        </p:spPr>
        <p:txBody>
          <a:bodyPr wrap="square" rtlCol="0">
            <a:spAutoFit/>
          </a:bodyPr>
          <a:lstStyle/>
          <a:p>
            <a:r>
              <a:rPr lang="en-GB" i="1" dirty="0">
                <a:solidFill>
                  <a:srgbClr val="FF0000"/>
                </a:solidFill>
                <a:latin typeface="Times New Roman" panose="02020603050405020304" pitchFamily="18" charset="0"/>
                <a:cs typeface="Times New Roman" panose="02020603050405020304" pitchFamily="18" charset="0"/>
              </a:rPr>
              <a:t>y</a:t>
            </a:r>
          </a:p>
        </p:txBody>
      </p:sp>
      <p:cxnSp>
        <p:nvCxnSpPr>
          <p:cNvPr id="21" name="Straight Arrow Connector 20"/>
          <p:cNvCxnSpPr/>
          <p:nvPr/>
        </p:nvCxnSpPr>
        <p:spPr>
          <a:xfrm>
            <a:off x="8004220" y="3285150"/>
            <a:ext cx="1546179"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23" name="TextBox 22"/>
          <p:cNvSpPr txBox="1"/>
          <p:nvPr/>
        </p:nvSpPr>
        <p:spPr>
          <a:xfrm>
            <a:off x="7666506" y="3280641"/>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234.75</a:t>
            </a:r>
          </a:p>
        </p:txBody>
      </p:sp>
      <p:cxnSp>
        <p:nvCxnSpPr>
          <p:cNvPr id="24" name="Straight Arrow Connector 23"/>
          <p:cNvCxnSpPr/>
          <p:nvPr/>
        </p:nvCxnSpPr>
        <p:spPr>
          <a:xfrm>
            <a:off x="10159450" y="3124601"/>
            <a:ext cx="3969" cy="1015955"/>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25" name="TextBox 24"/>
          <p:cNvSpPr txBox="1"/>
          <p:nvPr/>
        </p:nvSpPr>
        <p:spPr>
          <a:xfrm rot="16200000">
            <a:off x="9221996" y="3447911"/>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150</a:t>
            </a:r>
          </a:p>
        </p:txBody>
      </p:sp>
      <p:pic>
        <p:nvPicPr>
          <p:cNvPr id="27" name="Picture 26"/>
          <p:cNvPicPr>
            <a:picLocks noChangeAspect="1"/>
          </p:cNvPicPr>
          <p:nvPr/>
        </p:nvPicPr>
        <p:blipFill rotWithShape="1">
          <a:blip r:embed="rId2"/>
          <a:srcRect l="31415" t="52870" r="46336" b="37931"/>
          <a:stretch/>
        </p:blipFill>
        <p:spPr>
          <a:xfrm>
            <a:off x="572675" y="1848117"/>
            <a:ext cx="4068864" cy="946299"/>
          </a:xfrm>
          <a:prstGeom prst="rect">
            <a:avLst/>
          </a:prstGeom>
        </p:spPr>
      </p:pic>
      <p:pic>
        <p:nvPicPr>
          <p:cNvPr id="28" name="Picture 27"/>
          <p:cNvPicPr>
            <a:picLocks noChangeAspect="1"/>
          </p:cNvPicPr>
          <p:nvPr/>
        </p:nvPicPr>
        <p:blipFill rotWithShape="1">
          <a:blip r:embed="rId2"/>
          <a:srcRect l="59636" t="52870" r="28469" b="37931"/>
          <a:stretch/>
        </p:blipFill>
        <p:spPr>
          <a:xfrm>
            <a:off x="5089229" y="1814682"/>
            <a:ext cx="2175402" cy="946299"/>
          </a:xfrm>
          <a:prstGeom prst="rect">
            <a:avLst/>
          </a:prstGeom>
        </p:spPr>
      </p:pic>
      <p:graphicFrame>
        <p:nvGraphicFramePr>
          <p:cNvPr id="29" name="Object 28"/>
          <p:cNvGraphicFramePr>
            <a:graphicFrameLocks noChangeAspect="1"/>
          </p:cNvGraphicFramePr>
          <p:nvPr>
            <p:extLst>
              <p:ext uri="{D42A27DB-BD31-4B8C-83A1-F6EECF244321}">
                <p14:modId xmlns:p14="http://schemas.microsoft.com/office/powerpoint/2010/main" val="3528731818"/>
              </p:ext>
            </p:extLst>
          </p:nvPr>
        </p:nvGraphicFramePr>
        <p:xfrm>
          <a:off x="470611" y="2925988"/>
          <a:ext cx="6694487" cy="455612"/>
        </p:xfrm>
        <a:graphic>
          <a:graphicData uri="http://schemas.openxmlformats.org/presentationml/2006/ole">
            <mc:AlternateContent xmlns:mc="http://schemas.openxmlformats.org/markup-compatibility/2006">
              <mc:Choice xmlns:v="urn:schemas-microsoft-com:vml" Requires="v">
                <p:oleObj name="Equation" r:id="rId3" imgW="3543120" imgH="241200" progId="Equation.DSMT4">
                  <p:embed/>
                </p:oleObj>
              </mc:Choice>
              <mc:Fallback>
                <p:oleObj name="Equation" r:id="rId3" imgW="3543120" imgH="241200" progId="Equation.DSMT4">
                  <p:embed/>
                  <p:pic>
                    <p:nvPicPr>
                      <p:cNvPr id="29" name="Object 28"/>
                      <p:cNvPicPr/>
                      <p:nvPr/>
                    </p:nvPicPr>
                    <p:blipFill>
                      <a:blip r:embed="rId4"/>
                      <a:stretch>
                        <a:fillRect/>
                      </a:stretch>
                    </p:blipFill>
                    <p:spPr>
                      <a:xfrm>
                        <a:off x="470611" y="2925988"/>
                        <a:ext cx="6694487" cy="455612"/>
                      </a:xfrm>
                      <a:prstGeom prst="rect">
                        <a:avLst/>
                      </a:prstGeom>
                      <a:ln>
                        <a:solidFill>
                          <a:schemeClr val="accent1">
                            <a:shade val="50000"/>
                          </a:schemeClr>
                        </a:solidFill>
                      </a:ln>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190881390"/>
              </p:ext>
            </p:extLst>
          </p:nvPr>
        </p:nvGraphicFramePr>
        <p:xfrm>
          <a:off x="455613" y="3603731"/>
          <a:ext cx="5972175" cy="958850"/>
        </p:xfrm>
        <a:graphic>
          <a:graphicData uri="http://schemas.openxmlformats.org/presentationml/2006/ole">
            <mc:AlternateContent xmlns:mc="http://schemas.openxmlformats.org/markup-compatibility/2006">
              <mc:Choice xmlns:v="urn:schemas-microsoft-com:vml" Requires="v">
                <p:oleObj name="Equation" r:id="rId5" imgW="3162240" imgH="507960" progId="Equation.DSMT4">
                  <p:embed/>
                </p:oleObj>
              </mc:Choice>
              <mc:Fallback>
                <p:oleObj name="Equation" r:id="rId5" imgW="3162240" imgH="507960" progId="Equation.DSMT4">
                  <p:embed/>
                  <p:pic>
                    <p:nvPicPr>
                      <p:cNvPr id="30" name="Object 29"/>
                      <p:cNvPicPr/>
                      <p:nvPr/>
                    </p:nvPicPr>
                    <p:blipFill>
                      <a:blip r:embed="rId6"/>
                      <a:stretch>
                        <a:fillRect/>
                      </a:stretch>
                    </p:blipFill>
                    <p:spPr>
                      <a:xfrm>
                        <a:off x="455613" y="3603731"/>
                        <a:ext cx="5972175" cy="958850"/>
                      </a:xfrm>
                      <a:prstGeom prst="rect">
                        <a:avLst/>
                      </a:prstGeom>
                      <a:ln>
                        <a:solidFill>
                          <a:schemeClr val="accent1">
                            <a:shade val="50000"/>
                          </a:schemeClr>
                        </a:solidFill>
                      </a:ln>
                    </p:spPr>
                  </p:pic>
                </p:oleObj>
              </mc:Fallback>
            </mc:AlternateContent>
          </a:graphicData>
        </a:graphic>
      </p:graphicFrame>
      <p:graphicFrame>
        <p:nvGraphicFramePr>
          <p:cNvPr id="31" name="Object 30"/>
          <p:cNvGraphicFramePr>
            <a:graphicFrameLocks noChangeAspect="1"/>
          </p:cNvGraphicFramePr>
          <p:nvPr/>
        </p:nvGraphicFramePr>
        <p:xfrm>
          <a:off x="455613" y="4932624"/>
          <a:ext cx="7824788" cy="1317625"/>
        </p:xfrm>
        <a:graphic>
          <a:graphicData uri="http://schemas.openxmlformats.org/presentationml/2006/ole">
            <mc:AlternateContent xmlns:mc="http://schemas.openxmlformats.org/markup-compatibility/2006">
              <mc:Choice xmlns:v="urn:schemas-microsoft-com:vml" Requires="v">
                <p:oleObj name="Equation" r:id="rId7" imgW="4140000" imgH="698400" progId="Equation.DSMT4">
                  <p:embed/>
                </p:oleObj>
              </mc:Choice>
              <mc:Fallback>
                <p:oleObj name="Equation" r:id="rId7" imgW="4140000" imgH="698400" progId="Equation.DSMT4">
                  <p:embed/>
                  <p:pic>
                    <p:nvPicPr>
                      <p:cNvPr id="31" name="Object 30"/>
                      <p:cNvPicPr/>
                      <p:nvPr/>
                    </p:nvPicPr>
                    <p:blipFill>
                      <a:blip r:embed="rId8"/>
                      <a:stretch>
                        <a:fillRect/>
                      </a:stretch>
                    </p:blipFill>
                    <p:spPr>
                      <a:xfrm>
                        <a:off x="455613" y="4932624"/>
                        <a:ext cx="7824788" cy="1317625"/>
                      </a:xfrm>
                      <a:prstGeom prst="rect">
                        <a:avLst/>
                      </a:prstGeom>
                      <a:ln>
                        <a:solidFill>
                          <a:schemeClr val="accent1">
                            <a:shade val="50000"/>
                          </a:schemeClr>
                        </a:solidFill>
                      </a:ln>
                    </p:spPr>
                  </p:pic>
                </p:oleObj>
              </mc:Fallback>
            </mc:AlternateContent>
          </a:graphicData>
        </a:graphic>
      </p:graphicFrame>
      <p:sp>
        <p:nvSpPr>
          <p:cNvPr id="32" name="Rectangular Callout 31"/>
          <p:cNvSpPr/>
          <p:nvPr/>
        </p:nvSpPr>
        <p:spPr>
          <a:xfrm>
            <a:off x="9325012" y="5428343"/>
            <a:ext cx="2572350" cy="921657"/>
          </a:xfrm>
          <a:prstGeom prst="wedgeRectCallout">
            <a:avLst>
              <a:gd name="adj1" fmla="val -113087"/>
              <a:gd name="adj2" fmla="val -65059"/>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chemeClr val="tx1"/>
                </a:solidFill>
                <a:latin typeface="Arial" panose="020B0604020202020204" pitchFamily="34" charset="0"/>
                <a:cs typeface="Arial" panose="020B0604020202020204" pitchFamily="34" charset="0"/>
              </a:rPr>
              <a:t>No need to calculate as it is singly symmetric</a:t>
            </a:r>
          </a:p>
        </p:txBody>
      </p:sp>
    </p:spTree>
    <p:extLst>
      <p:ext uri="{BB962C8B-B14F-4D97-AF65-F5344CB8AC3E}">
        <p14:creationId xmlns:p14="http://schemas.microsoft.com/office/powerpoint/2010/main" val="2316483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4" name="Slide Number Placeholder 3"/>
          <p:cNvSpPr>
            <a:spLocks noGrp="1"/>
          </p:cNvSpPr>
          <p:nvPr>
            <p:ph type="sldNum" sz="quarter" idx="12"/>
          </p:nvPr>
        </p:nvSpPr>
        <p:spPr/>
        <p:txBody>
          <a:bodyPr/>
          <a:lstStyle/>
          <a:p>
            <a:pPr algn="ctr"/>
            <a:fld id="{D57F1E4F-1CFF-5643-939E-217C01CDF565}" type="slidenum">
              <a:rPr lang="en-US" smtClean="0"/>
              <a:pPr algn="ctr"/>
              <a:t>29</a:t>
            </a:fld>
            <a:endParaRPr lang="en-US" dirty="0"/>
          </a:p>
        </p:txBody>
      </p:sp>
      <p:sp>
        <p:nvSpPr>
          <p:cNvPr id="5" name="Rectangle 4"/>
          <p:cNvSpPr/>
          <p:nvPr/>
        </p:nvSpPr>
        <p:spPr>
          <a:xfrm>
            <a:off x="8004220" y="2118575"/>
            <a:ext cx="3606587" cy="2021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6" name="Oval 5"/>
          <p:cNvSpPr/>
          <p:nvPr/>
        </p:nvSpPr>
        <p:spPr>
          <a:xfrm>
            <a:off x="7717665" y="1848117"/>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1</a:t>
            </a:r>
          </a:p>
        </p:txBody>
      </p:sp>
      <p:sp>
        <p:nvSpPr>
          <p:cNvPr id="7" name="Oval 6"/>
          <p:cNvSpPr/>
          <p:nvPr/>
        </p:nvSpPr>
        <p:spPr>
          <a:xfrm>
            <a:off x="11324252" y="1848118"/>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2</a:t>
            </a:r>
          </a:p>
        </p:txBody>
      </p:sp>
      <p:sp>
        <p:nvSpPr>
          <p:cNvPr id="8" name="Oval 7"/>
          <p:cNvSpPr/>
          <p:nvPr/>
        </p:nvSpPr>
        <p:spPr>
          <a:xfrm>
            <a:off x="11324252" y="3870101"/>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3</a:t>
            </a:r>
          </a:p>
        </p:txBody>
      </p:sp>
      <p:sp>
        <p:nvSpPr>
          <p:cNvPr id="9" name="Oval 8"/>
          <p:cNvSpPr/>
          <p:nvPr/>
        </p:nvSpPr>
        <p:spPr>
          <a:xfrm>
            <a:off x="7717665" y="3870100"/>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4</a:t>
            </a:r>
          </a:p>
        </p:txBody>
      </p:sp>
      <p:cxnSp>
        <p:nvCxnSpPr>
          <p:cNvPr id="10" name="Straight Arrow Connector 9"/>
          <p:cNvCxnSpPr/>
          <p:nvPr/>
        </p:nvCxnSpPr>
        <p:spPr>
          <a:xfrm>
            <a:off x="8029976" y="4533371"/>
            <a:ext cx="3548129" cy="644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8822027" y="4593404"/>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500 mm</a:t>
            </a:r>
          </a:p>
        </p:txBody>
      </p:sp>
      <p:cxnSp>
        <p:nvCxnSpPr>
          <p:cNvPr id="12" name="Straight Arrow Connector 11"/>
          <p:cNvCxnSpPr/>
          <p:nvPr/>
        </p:nvCxnSpPr>
        <p:spPr>
          <a:xfrm flipH="1">
            <a:off x="7611412" y="2118573"/>
            <a:ext cx="6440" cy="2075578"/>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rot="16200000">
            <a:off x="6330901" y="2898682"/>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300 mm</a:t>
            </a:r>
          </a:p>
        </p:txBody>
      </p:sp>
      <p:cxnSp>
        <p:nvCxnSpPr>
          <p:cNvPr id="15" name="Straight Arrow Connector 14"/>
          <p:cNvCxnSpPr/>
          <p:nvPr/>
        </p:nvCxnSpPr>
        <p:spPr>
          <a:xfrm flipV="1">
            <a:off x="9325012" y="3113314"/>
            <a:ext cx="1676815" cy="0"/>
          </a:xfrm>
          <a:prstGeom prst="straightConnector1">
            <a:avLst/>
          </a:prstGeom>
          <a:ln>
            <a:solidFill>
              <a:srgbClr val="FF0000"/>
            </a:solidFill>
            <a:headEnd w="lg" len="lg"/>
            <a:tailEnd type="triangle"/>
          </a:ln>
        </p:spPr>
        <p:style>
          <a:lnRef idx="1">
            <a:schemeClr val="accent6"/>
          </a:lnRef>
          <a:fillRef idx="0">
            <a:schemeClr val="accent6"/>
          </a:fillRef>
          <a:effectRef idx="0">
            <a:schemeClr val="accent6"/>
          </a:effectRef>
          <a:fontRef idx="minor">
            <a:schemeClr val="tx1"/>
          </a:fontRef>
        </p:style>
      </p:cxnSp>
      <p:cxnSp>
        <p:nvCxnSpPr>
          <p:cNvPr id="17" name="Straight Arrow Connector 16"/>
          <p:cNvCxnSpPr/>
          <p:nvPr/>
        </p:nvCxnSpPr>
        <p:spPr>
          <a:xfrm flipH="1" flipV="1">
            <a:off x="9550399" y="2286000"/>
            <a:ext cx="3421" cy="1106771"/>
          </a:xfrm>
          <a:prstGeom prst="straightConnector1">
            <a:avLst/>
          </a:prstGeom>
          <a:ln>
            <a:solidFill>
              <a:srgbClr val="FF0000"/>
            </a:solidFill>
            <a:headEnd w="lg" len="lg"/>
            <a:tailEnd type="triangle"/>
          </a:ln>
        </p:spPr>
        <p:style>
          <a:lnRef idx="1">
            <a:schemeClr val="accent6"/>
          </a:lnRef>
          <a:fillRef idx="0">
            <a:schemeClr val="accent6"/>
          </a:fillRef>
          <a:effectRef idx="0">
            <a:schemeClr val="accent6"/>
          </a:effectRef>
          <a:fontRef idx="minor">
            <a:schemeClr val="tx1"/>
          </a:fontRef>
        </p:style>
      </p:cxnSp>
      <p:sp>
        <p:nvSpPr>
          <p:cNvPr id="19" name="TextBox 18"/>
          <p:cNvSpPr txBox="1"/>
          <p:nvPr/>
        </p:nvSpPr>
        <p:spPr>
          <a:xfrm>
            <a:off x="10963779" y="2898682"/>
            <a:ext cx="685076" cy="369332"/>
          </a:xfrm>
          <a:prstGeom prst="rect">
            <a:avLst/>
          </a:prstGeom>
          <a:noFill/>
        </p:spPr>
        <p:txBody>
          <a:bodyPr wrap="square" rtlCol="0">
            <a:spAutoFit/>
          </a:bodyPr>
          <a:lstStyle/>
          <a:p>
            <a:r>
              <a:rPr lang="en-GB" i="1" dirty="0">
                <a:solidFill>
                  <a:srgbClr val="FF0000"/>
                </a:solidFill>
                <a:latin typeface="Times New Roman" panose="02020603050405020304" pitchFamily="18" charset="0"/>
                <a:cs typeface="Times New Roman" panose="02020603050405020304" pitchFamily="18" charset="0"/>
              </a:rPr>
              <a:t>x</a:t>
            </a:r>
          </a:p>
        </p:txBody>
      </p:sp>
      <p:sp>
        <p:nvSpPr>
          <p:cNvPr id="20" name="TextBox 19"/>
          <p:cNvSpPr txBox="1"/>
          <p:nvPr/>
        </p:nvSpPr>
        <p:spPr>
          <a:xfrm>
            <a:off x="9411422" y="1995830"/>
            <a:ext cx="685076" cy="369332"/>
          </a:xfrm>
          <a:prstGeom prst="rect">
            <a:avLst/>
          </a:prstGeom>
          <a:noFill/>
        </p:spPr>
        <p:txBody>
          <a:bodyPr wrap="square" rtlCol="0">
            <a:spAutoFit/>
          </a:bodyPr>
          <a:lstStyle/>
          <a:p>
            <a:r>
              <a:rPr lang="en-GB" i="1" dirty="0">
                <a:solidFill>
                  <a:srgbClr val="FF0000"/>
                </a:solidFill>
                <a:latin typeface="Times New Roman" panose="02020603050405020304" pitchFamily="18" charset="0"/>
                <a:cs typeface="Times New Roman" panose="02020603050405020304" pitchFamily="18" charset="0"/>
              </a:rPr>
              <a:t>y</a:t>
            </a:r>
          </a:p>
        </p:txBody>
      </p:sp>
      <p:cxnSp>
        <p:nvCxnSpPr>
          <p:cNvPr id="21" name="Straight Arrow Connector 20"/>
          <p:cNvCxnSpPr/>
          <p:nvPr/>
        </p:nvCxnSpPr>
        <p:spPr>
          <a:xfrm>
            <a:off x="8004220" y="3285150"/>
            <a:ext cx="1546179"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23" name="TextBox 22"/>
          <p:cNvSpPr txBox="1"/>
          <p:nvPr/>
        </p:nvSpPr>
        <p:spPr>
          <a:xfrm>
            <a:off x="7666506" y="3280641"/>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234.75</a:t>
            </a:r>
          </a:p>
        </p:txBody>
      </p:sp>
      <p:cxnSp>
        <p:nvCxnSpPr>
          <p:cNvPr id="24" name="Straight Arrow Connector 23"/>
          <p:cNvCxnSpPr/>
          <p:nvPr/>
        </p:nvCxnSpPr>
        <p:spPr>
          <a:xfrm>
            <a:off x="10159450" y="3124601"/>
            <a:ext cx="3969" cy="1015955"/>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25" name="TextBox 24"/>
          <p:cNvSpPr txBox="1"/>
          <p:nvPr/>
        </p:nvSpPr>
        <p:spPr>
          <a:xfrm rot="16200000">
            <a:off x="9221996" y="3447911"/>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150</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310B0E54-E307-4B4B-B798-F0FF880B0AC8}"/>
                  </a:ext>
                </a:extLst>
              </p14:cNvPr>
              <p14:cNvContentPartPr/>
              <p14:nvPr/>
            </p14:nvContentPartPr>
            <p14:xfrm>
              <a:off x="10216239" y="1954384"/>
              <a:ext cx="360" cy="333360"/>
            </p14:xfrm>
          </p:contentPart>
        </mc:Choice>
        <mc:Fallback xmlns="">
          <p:pic>
            <p:nvPicPr>
              <p:cNvPr id="3" name="Ink 2">
                <a:extLst>
                  <a:ext uri="{FF2B5EF4-FFF2-40B4-BE49-F238E27FC236}">
                    <a16:creationId xmlns:a16="http://schemas.microsoft.com/office/drawing/2014/main" id="{310B0E54-E307-4B4B-B798-F0FF880B0AC8}"/>
                  </a:ext>
                </a:extLst>
              </p:cNvPr>
              <p:cNvPicPr/>
              <p:nvPr/>
            </p:nvPicPr>
            <p:blipFill>
              <a:blip r:embed="rId4"/>
              <a:stretch>
                <a:fillRect/>
              </a:stretch>
            </p:blipFill>
            <p:spPr>
              <a:xfrm>
                <a:off x="10198599" y="1936384"/>
                <a:ext cx="36000" cy="369000"/>
              </a:xfrm>
              <a:prstGeom prst="rect">
                <a:avLst/>
              </a:prstGeom>
            </p:spPr>
          </p:pic>
        </mc:Fallback>
      </mc:AlternateContent>
      <p:sp>
        <p:nvSpPr>
          <p:cNvPr id="14" name="TextBox 13">
            <a:extLst>
              <a:ext uri="{FF2B5EF4-FFF2-40B4-BE49-F238E27FC236}">
                <a16:creationId xmlns:a16="http://schemas.microsoft.com/office/drawing/2014/main" id="{1D58D51F-1C67-4750-B16D-ABF5B04A4E4D}"/>
              </a:ext>
            </a:extLst>
          </p:cNvPr>
          <p:cNvSpPr txBox="1"/>
          <p:nvPr/>
        </p:nvSpPr>
        <p:spPr>
          <a:xfrm>
            <a:off x="426765" y="1954384"/>
            <a:ext cx="6495981" cy="923330"/>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The closed box section is cut at the purple line location to make it open. Then we follow exactly the same procedure as previous example.</a:t>
            </a:r>
          </a:p>
        </p:txBody>
      </p:sp>
      <p:graphicFrame>
        <p:nvGraphicFramePr>
          <p:cNvPr id="33" name="Object 32">
            <a:extLst>
              <a:ext uri="{FF2B5EF4-FFF2-40B4-BE49-F238E27FC236}">
                <a16:creationId xmlns:a16="http://schemas.microsoft.com/office/drawing/2014/main" id="{67CD3B20-C421-4838-A5C4-EB2BEFE8C033}"/>
              </a:ext>
            </a:extLst>
          </p:cNvPr>
          <p:cNvGraphicFramePr>
            <a:graphicFrameLocks noChangeAspect="1"/>
          </p:cNvGraphicFramePr>
          <p:nvPr>
            <p:extLst>
              <p:ext uri="{D42A27DB-BD31-4B8C-83A1-F6EECF244321}">
                <p14:modId xmlns:p14="http://schemas.microsoft.com/office/powerpoint/2010/main" val="4006894754"/>
              </p:ext>
            </p:extLst>
          </p:nvPr>
        </p:nvGraphicFramePr>
        <p:xfrm>
          <a:off x="494725" y="3016329"/>
          <a:ext cx="824966" cy="412483"/>
        </p:xfrm>
        <a:graphic>
          <a:graphicData uri="http://schemas.openxmlformats.org/presentationml/2006/ole">
            <mc:AlternateContent xmlns:mc="http://schemas.openxmlformats.org/markup-compatibility/2006">
              <mc:Choice xmlns:v="urn:schemas-microsoft-com:vml" Requires="v">
                <p:oleObj name="Equation" r:id="rId5" imgW="482400" imgH="241200" progId="Equation.3">
                  <p:embed/>
                </p:oleObj>
              </mc:Choice>
              <mc:Fallback>
                <p:oleObj name="Equation" r:id="rId5" imgW="482400" imgH="241200" progId="Equation.3">
                  <p:embed/>
                  <p:pic>
                    <p:nvPicPr>
                      <p:cNvPr id="7" name="Object 6"/>
                      <p:cNvPicPr/>
                      <p:nvPr/>
                    </p:nvPicPr>
                    <p:blipFill>
                      <a:blip r:embed="rId6"/>
                      <a:stretch>
                        <a:fillRect/>
                      </a:stretch>
                    </p:blipFill>
                    <p:spPr>
                      <a:xfrm>
                        <a:off x="494725" y="3016329"/>
                        <a:ext cx="824966" cy="412483"/>
                      </a:xfrm>
                      <a:prstGeom prst="rect">
                        <a:avLst/>
                      </a:prstGeom>
                      <a:ln>
                        <a:solidFill>
                          <a:schemeClr val="accent1"/>
                        </a:solidFill>
                      </a:ln>
                    </p:spPr>
                  </p:pic>
                </p:oleObj>
              </mc:Fallback>
            </mc:AlternateContent>
          </a:graphicData>
        </a:graphic>
      </p:graphicFrame>
      <p:graphicFrame>
        <p:nvGraphicFramePr>
          <p:cNvPr id="34" name="Object 33">
            <a:extLst>
              <a:ext uri="{FF2B5EF4-FFF2-40B4-BE49-F238E27FC236}">
                <a16:creationId xmlns:a16="http://schemas.microsoft.com/office/drawing/2014/main" id="{357CD689-1E46-43FF-BC81-6E7C593C6E33}"/>
              </a:ext>
            </a:extLst>
          </p:cNvPr>
          <p:cNvGraphicFramePr>
            <a:graphicFrameLocks noChangeAspect="1"/>
          </p:cNvGraphicFramePr>
          <p:nvPr>
            <p:extLst>
              <p:ext uri="{D42A27DB-BD31-4B8C-83A1-F6EECF244321}">
                <p14:modId xmlns:p14="http://schemas.microsoft.com/office/powerpoint/2010/main" val="759737666"/>
              </p:ext>
            </p:extLst>
          </p:nvPr>
        </p:nvGraphicFramePr>
        <p:xfrm>
          <a:off x="3814497" y="2983652"/>
          <a:ext cx="935037" cy="477837"/>
        </p:xfrm>
        <a:graphic>
          <a:graphicData uri="http://schemas.openxmlformats.org/presentationml/2006/ole">
            <mc:AlternateContent xmlns:mc="http://schemas.openxmlformats.org/markup-compatibility/2006">
              <mc:Choice xmlns:v="urn:schemas-microsoft-com:vml" Requires="v">
                <p:oleObj name="Equation" r:id="rId7" imgW="545760" imgH="279360" progId="Equation.3">
                  <p:embed/>
                </p:oleObj>
              </mc:Choice>
              <mc:Fallback>
                <p:oleObj name="Equation" r:id="rId7" imgW="545760" imgH="279360" progId="Equation.3">
                  <p:embed/>
                  <p:pic>
                    <p:nvPicPr>
                      <p:cNvPr id="8" name="Object 7"/>
                      <p:cNvPicPr/>
                      <p:nvPr/>
                    </p:nvPicPr>
                    <p:blipFill>
                      <a:blip r:embed="rId8"/>
                      <a:stretch>
                        <a:fillRect/>
                      </a:stretch>
                    </p:blipFill>
                    <p:spPr>
                      <a:xfrm>
                        <a:off x="3814497" y="2983652"/>
                        <a:ext cx="935037" cy="477837"/>
                      </a:xfrm>
                      <a:prstGeom prst="rect">
                        <a:avLst/>
                      </a:prstGeom>
                      <a:ln>
                        <a:solidFill>
                          <a:schemeClr val="accent1"/>
                        </a:solidFill>
                      </a:ln>
                    </p:spPr>
                  </p:pic>
                </p:oleObj>
              </mc:Fallback>
            </mc:AlternateContent>
          </a:graphicData>
        </a:graphic>
      </p:graphicFrame>
      <p:pic>
        <p:nvPicPr>
          <p:cNvPr id="35" name="Content Placeholder 4">
            <a:extLst>
              <a:ext uri="{FF2B5EF4-FFF2-40B4-BE49-F238E27FC236}">
                <a16:creationId xmlns:a16="http://schemas.microsoft.com/office/drawing/2014/main" id="{FC0E813B-839F-4EE9-8B82-5ABF87978839}"/>
              </a:ext>
            </a:extLst>
          </p:cNvPr>
          <p:cNvPicPr>
            <a:picLocks noGrp="1" noChangeAspect="1"/>
          </p:cNvPicPr>
          <p:nvPr>
            <p:ph idx="1"/>
          </p:nvPr>
        </p:nvPicPr>
        <p:blipFill>
          <a:blip r:embed="rId9"/>
          <a:stretch>
            <a:fillRect/>
          </a:stretch>
        </p:blipFill>
        <p:spPr>
          <a:xfrm>
            <a:off x="503143" y="3506710"/>
            <a:ext cx="4246391" cy="1656092"/>
          </a:xfrm>
          <a:prstGeom prst="rect">
            <a:avLst/>
          </a:prstGeom>
          <a:ln>
            <a:solidFill>
              <a:schemeClr val="bg1">
                <a:lumMod val="50000"/>
              </a:schemeClr>
            </a:solidFill>
          </a:ln>
        </p:spPr>
      </p:pic>
      <p:cxnSp>
        <p:nvCxnSpPr>
          <p:cNvPr id="36" name="Straight Arrow Connector 35">
            <a:extLst>
              <a:ext uri="{FF2B5EF4-FFF2-40B4-BE49-F238E27FC236}">
                <a16:creationId xmlns:a16="http://schemas.microsoft.com/office/drawing/2014/main" id="{694DAB23-75C4-43B7-963A-C00A18D7B1F1}"/>
              </a:ext>
            </a:extLst>
          </p:cNvPr>
          <p:cNvCxnSpPr>
            <a:stCxn id="33" idx="3"/>
            <a:endCxn id="35" idx="0"/>
          </p:cNvCxnSpPr>
          <p:nvPr/>
        </p:nvCxnSpPr>
        <p:spPr>
          <a:xfrm>
            <a:off x="1319691" y="3222570"/>
            <a:ext cx="1306648" cy="284140"/>
          </a:xfrm>
          <a:prstGeom prst="straightConnector1">
            <a:avLst/>
          </a:prstGeom>
          <a:ln>
            <a:headEnd w="lg" len="lg"/>
            <a:tailEnd type="triangle"/>
          </a:ln>
        </p:spPr>
        <p:style>
          <a:lnRef idx="1">
            <a:schemeClr val="accent6"/>
          </a:lnRef>
          <a:fillRef idx="0">
            <a:schemeClr val="accent6"/>
          </a:fillRef>
          <a:effectRef idx="0">
            <a:schemeClr val="accent6"/>
          </a:effectRef>
          <a:fontRef idx="minor">
            <a:schemeClr val="tx1"/>
          </a:fontRef>
        </p:style>
      </p:cxnSp>
      <p:cxnSp>
        <p:nvCxnSpPr>
          <p:cNvPr id="37" name="Straight Arrow Connector 36">
            <a:extLst>
              <a:ext uri="{FF2B5EF4-FFF2-40B4-BE49-F238E27FC236}">
                <a16:creationId xmlns:a16="http://schemas.microsoft.com/office/drawing/2014/main" id="{1205CDDD-213D-4FBE-B258-70F612D02D26}"/>
              </a:ext>
            </a:extLst>
          </p:cNvPr>
          <p:cNvCxnSpPr>
            <a:stCxn id="34" idx="1"/>
            <a:endCxn id="35" idx="0"/>
          </p:cNvCxnSpPr>
          <p:nvPr/>
        </p:nvCxnSpPr>
        <p:spPr>
          <a:xfrm flipH="1">
            <a:off x="2626339" y="3222570"/>
            <a:ext cx="1188158" cy="284140"/>
          </a:xfrm>
          <a:prstGeom prst="straightConnector1">
            <a:avLst/>
          </a:prstGeom>
          <a:ln>
            <a:headEnd w="lg" len="lg"/>
            <a:tailEnd type="triangle"/>
          </a:ln>
        </p:spPr>
        <p:style>
          <a:lnRef idx="1">
            <a:schemeClr val="accent6"/>
          </a:lnRef>
          <a:fillRef idx="0">
            <a:schemeClr val="accent6"/>
          </a:fillRef>
          <a:effectRef idx="0">
            <a:schemeClr val="accent6"/>
          </a:effectRef>
          <a:fontRef idx="minor">
            <a:schemeClr val="tx1"/>
          </a:fontRef>
        </p:style>
      </p:cxnSp>
      <p:pic>
        <p:nvPicPr>
          <p:cNvPr id="38" name="Picture 37">
            <a:extLst>
              <a:ext uri="{FF2B5EF4-FFF2-40B4-BE49-F238E27FC236}">
                <a16:creationId xmlns:a16="http://schemas.microsoft.com/office/drawing/2014/main" id="{2C9E8B50-8A16-4FBD-A4A5-2B0AC733E793}"/>
              </a:ext>
            </a:extLst>
          </p:cNvPr>
          <p:cNvPicPr>
            <a:picLocks noChangeAspect="1"/>
          </p:cNvPicPr>
          <p:nvPr/>
        </p:nvPicPr>
        <p:blipFill>
          <a:blip r:embed="rId10"/>
          <a:stretch>
            <a:fillRect/>
          </a:stretch>
        </p:blipFill>
        <p:spPr>
          <a:xfrm>
            <a:off x="1316815" y="5282419"/>
            <a:ext cx="2619048" cy="933333"/>
          </a:xfrm>
          <a:prstGeom prst="rect">
            <a:avLst/>
          </a:prstGeom>
          <a:ln>
            <a:solidFill>
              <a:schemeClr val="accent1"/>
            </a:solidFill>
          </a:ln>
        </p:spPr>
      </p:pic>
      <p:cxnSp>
        <p:nvCxnSpPr>
          <p:cNvPr id="39" name="Straight Arrow Connector 38">
            <a:extLst>
              <a:ext uri="{FF2B5EF4-FFF2-40B4-BE49-F238E27FC236}">
                <a16:creationId xmlns:a16="http://schemas.microsoft.com/office/drawing/2014/main" id="{E04751FE-4D4A-4599-88A7-413DFD624B14}"/>
              </a:ext>
            </a:extLst>
          </p:cNvPr>
          <p:cNvCxnSpPr>
            <a:stCxn id="35" idx="2"/>
            <a:endCxn id="38" idx="0"/>
          </p:cNvCxnSpPr>
          <p:nvPr/>
        </p:nvCxnSpPr>
        <p:spPr>
          <a:xfrm>
            <a:off x="2626339" y="5162802"/>
            <a:ext cx="0" cy="119617"/>
          </a:xfrm>
          <a:prstGeom prst="straightConnector1">
            <a:avLst/>
          </a:prstGeom>
          <a:ln>
            <a:headEnd w="lg" len="lg"/>
            <a:tailEnd type="triangle"/>
          </a:ln>
        </p:spPr>
        <p:style>
          <a:lnRef idx="1">
            <a:schemeClr val="accent6"/>
          </a:lnRef>
          <a:fillRef idx="0">
            <a:schemeClr val="accent6"/>
          </a:fillRef>
          <a:effectRef idx="0">
            <a:schemeClr val="accent6"/>
          </a:effectRef>
          <a:fontRef idx="minor">
            <a:schemeClr val="tx1"/>
          </a:fontRef>
        </p:style>
      </p:cxnSp>
      <p:cxnSp>
        <p:nvCxnSpPr>
          <p:cNvPr id="40" name="Straight Arrow Connector 39">
            <a:extLst>
              <a:ext uri="{FF2B5EF4-FFF2-40B4-BE49-F238E27FC236}">
                <a16:creationId xmlns:a16="http://schemas.microsoft.com/office/drawing/2014/main" id="{9603F93C-07D0-459F-9FB5-440F54B136A4}"/>
              </a:ext>
            </a:extLst>
          </p:cNvPr>
          <p:cNvCxnSpPr>
            <a:cxnSpLocks/>
            <a:stCxn id="38" idx="3"/>
            <a:endCxn id="16" idx="1"/>
          </p:cNvCxnSpPr>
          <p:nvPr/>
        </p:nvCxnSpPr>
        <p:spPr>
          <a:xfrm flipV="1">
            <a:off x="3935863" y="5748259"/>
            <a:ext cx="336409" cy="827"/>
          </a:xfrm>
          <a:prstGeom prst="straightConnector1">
            <a:avLst/>
          </a:prstGeom>
          <a:ln>
            <a:headEnd w="lg" len="lg"/>
            <a:tailEnd type="triangle"/>
          </a:ln>
        </p:spPr>
        <p:style>
          <a:lnRef idx="1">
            <a:schemeClr val="accent6"/>
          </a:lnRef>
          <a:fillRef idx="0">
            <a:schemeClr val="accent6"/>
          </a:fillRef>
          <a:effectRef idx="0">
            <a:schemeClr val="accent6"/>
          </a:effectRef>
          <a:fontRef idx="minor">
            <a:schemeClr val="tx1"/>
          </a:fontRef>
        </p:style>
      </p:cxnSp>
      <p:graphicFrame>
        <p:nvGraphicFramePr>
          <p:cNvPr id="16" name="Object 15">
            <a:extLst>
              <a:ext uri="{FF2B5EF4-FFF2-40B4-BE49-F238E27FC236}">
                <a16:creationId xmlns:a16="http://schemas.microsoft.com/office/drawing/2014/main" id="{2F571738-9E52-4879-83B6-BD29B7F297E3}"/>
              </a:ext>
            </a:extLst>
          </p:cNvPr>
          <p:cNvGraphicFramePr>
            <a:graphicFrameLocks noChangeAspect="1"/>
          </p:cNvGraphicFramePr>
          <p:nvPr>
            <p:extLst>
              <p:ext uri="{D42A27DB-BD31-4B8C-83A1-F6EECF244321}">
                <p14:modId xmlns:p14="http://schemas.microsoft.com/office/powerpoint/2010/main" val="1741654304"/>
              </p:ext>
            </p:extLst>
          </p:nvPr>
        </p:nvGraphicFramePr>
        <p:xfrm>
          <a:off x="4289425" y="5394325"/>
          <a:ext cx="6127750" cy="704850"/>
        </p:xfrm>
        <a:graphic>
          <a:graphicData uri="http://schemas.openxmlformats.org/presentationml/2006/ole">
            <mc:AlternateContent xmlns:mc="http://schemas.openxmlformats.org/markup-compatibility/2006">
              <mc:Choice xmlns:v="urn:schemas-microsoft-com:vml" Requires="v">
                <p:oleObj name="Equation" r:id="rId11" imgW="4190760" imgH="482400" progId="Equation.DSMT4">
                  <p:embed/>
                </p:oleObj>
              </mc:Choice>
              <mc:Fallback>
                <p:oleObj name="Equation" r:id="rId11" imgW="4190760" imgH="482400" progId="Equation.DSMT4">
                  <p:embed/>
                  <p:pic>
                    <p:nvPicPr>
                      <p:cNvPr id="0" name=""/>
                      <p:cNvPicPr/>
                      <p:nvPr/>
                    </p:nvPicPr>
                    <p:blipFill>
                      <a:blip r:embed="rId12"/>
                      <a:stretch>
                        <a:fillRect/>
                      </a:stretch>
                    </p:blipFill>
                    <p:spPr>
                      <a:xfrm>
                        <a:off x="4289425" y="5394325"/>
                        <a:ext cx="6127750" cy="70485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09572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a:t>
            </a:r>
          </a:p>
        </p:txBody>
      </p:sp>
      <p:sp>
        <p:nvSpPr>
          <p:cNvPr id="3" name="Content Placeholder 2"/>
          <p:cNvSpPr>
            <a:spLocks noGrp="1"/>
          </p:cNvSpPr>
          <p:nvPr>
            <p:ph idx="1"/>
          </p:nvPr>
        </p:nvSpPr>
        <p:spPr>
          <a:xfrm>
            <a:off x="581192" y="2180496"/>
            <a:ext cx="11029615" cy="4233183"/>
          </a:xfrm>
        </p:spPr>
        <p:txBody>
          <a:bodyPr>
            <a:normAutofit/>
          </a:bodyPr>
          <a:lstStyle/>
          <a:p>
            <a:r>
              <a:rPr lang="en-GB" dirty="0"/>
              <a:t>Impact of idealisation on bending of beam cross section;</a:t>
            </a:r>
          </a:p>
          <a:p>
            <a:r>
              <a:rPr lang="en-GB" dirty="0"/>
              <a:t>Impact of idealisation on shear flow and its distribution within the beam cross section;</a:t>
            </a:r>
          </a:p>
          <a:p>
            <a:r>
              <a:rPr lang="en-GB" dirty="0"/>
              <a:t>Impact of idealisation on torsion of beam cross section;</a:t>
            </a:r>
          </a:p>
          <a:p>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855935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4" name="Slide Number Placeholder 3"/>
          <p:cNvSpPr>
            <a:spLocks noGrp="1"/>
          </p:cNvSpPr>
          <p:nvPr>
            <p:ph type="sldNum" sz="quarter" idx="12"/>
          </p:nvPr>
        </p:nvSpPr>
        <p:spPr/>
        <p:txBody>
          <a:bodyPr/>
          <a:lstStyle/>
          <a:p>
            <a:pPr algn="ctr"/>
            <a:fld id="{D57F1E4F-1CFF-5643-939E-217C01CDF565}" type="slidenum">
              <a:rPr lang="en-US" smtClean="0"/>
              <a:pPr algn="ctr"/>
              <a:t>30</a:t>
            </a:fld>
            <a:endParaRPr lang="en-US" dirty="0"/>
          </a:p>
        </p:txBody>
      </p:sp>
      <p:sp>
        <p:nvSpPr>
          <p:cNvPr id="41" name="Rectangle 40">
            <a:extLst>
              <a:ext uri="{FF2B5EF4-FFF2-40B4-BE49-F238E27FC236}">
                <a16:creationId xmlns:a16="http://schemas.microsoft.com/office/drawing/2014/main" id="{613E5369-5C3C-44BC-9124-90EBE8560350}"/>
              </a:ext>
            </a:extLst>
          </p:cNvPr>
          <p:cNvSpPr/>
          <p:nvPr/>
        </p:nvSpPr>
        <p:spPr>
          <a:xfrm>
            <a:off x="468204" y="1925741"/>
            <a:ext cx="2095928" cy="78523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300" dirty="0">
                <a:solidFill>
                  <a:srgbClr val="FFFF00"/>
                </a:solidFill>
                <a:latin typeface="Arial" panose="020B0604020202020204" pitchFamily="34" charset="0"/>
                <a:cs typeface="Arial" panose="020B0604020202020204" pitchFamily="34" charset="0"/>
              </a:rPr>
              <a:t>By creating the cut we have an open section now</a:t>
            </a:r>
          </a:p>
        </p:txBody>
      </p:sp>
      <p:graphicFrame>
        <p:nvGraphicFramePr>
          <p:cNvPr id="42" name="Object 41">
            <a:extLst>
              <a:ext uri="{FF2B5EF4-FFF2-40B4-BE49-F238E27FC236}">
                <a16:creationId xmlns:a16="http://schemas.microsoft.com/office/drawing/2014/main" id="{424440F0-EA68-42CB-9E6E-BA5A225D8153}"/>
              </a:ext>
            </a:extLst>
          </p:cNvPr>
          <p:cNvGraphicFramePr>
            <a:graphicFrameLocks noChangeAspect="1"/>
          </p:cNvGraphicFramePr>
          <p:nvPr>
            <p:extLst>
              <p:ext uri="{D42A27DB-BD31-4B8C-83A1-F6EECF244321}">
                <p14:modId xmlns:p14="http://schemas.microsoft.com/office/powerpoint/2010/main" val="380385838"/>
              </p:ext>
            </p:extLst>
          </p:nvPr>
        </p:nvGraphicFramePr>
        <p:xfrm>
          <a:off x="2945050" y="1878507"/>
          <a:ext cx="2139273" cy="879701"/>
        </p:xfrm>
        <a:graphic>
          <a:graphicData uri="http://schemas.openxmlformats.org/presentationml/2006/ole">
            <mc:AlternateContent xmlns:mc="http://schemas.openxmlformats.org/markup-compatibility/2006">
              <mc:Choice xmlns:v="urn:schemas-microsoft-com:vml" Requires="v">
                <p:oleObj name="Equation" r:id="rId2" imgW="1358640" imgH="558720" progId="Equation.3">
                  <p:embed/>
                </p:oleObj>
              </mc:Choice>
              <mc:Fallback>
                <p:oleObj name="Equation" r:id="rId2" imgW="1358640" imgH="558720" progId="Equation.3">
                  <p:embed/>
                  <p:pic>
                    <p:nvPicPr>
                      <p:cNvPr id="11" name="Object 10"/>
                      <p:cNvPicPr/>
                      <p:nvPr/>
                    </p:nvPicPr>
                    <p:blipFill>
                      <a:blip r:embed="rId3"/>
                      <a:stretch>
                        <a:fillRect/>
                      </a:stretch>
                    </p:blipFill>
                    <p:spPr>
                      <a:xfrm>
                        <a:off x="2945050" y="1878507"/>
                        <a:ext cx="2139273" cy="879701"/>
                      </a:xfrm>
                      <a:prstGeom prst="rect">
                        <a:avLst/>
                      </a:prstGeom>
                      <a:ln>
                        <a:solidFill>
                          <a:schemeClr val="tx1"/>
                        </a:solidFill>
                      </a:ln>
                    </p:spPr>
                  </p:pic>
                </p:oleObj>
              </mc:Fallback>
            </mc:AlternateContent>
          </a:graphicData>
        </a:graphic>
      </p:graphicFrame>
      <p:cxnSp>
        <p:nvCxnSpPr>
          <p:cNvPr id="43" name="Straight Arrow Connector 42">
            <a:extLst>
              <a:ext uri="{FF2B5EF4-FFF2-40B4-BE49-F238E27FC236}">
                <a16:creationId xmlns:a16="http://schemas.microsoft.com/office/drawing/2014/main" id="{54F8E154-EFBF-4465-8CC1-08563BE0F36C}"/>
              </a:ext>
            </a:extLst>
          </p:cNvPr>
          <p:cNvCxnSpPr>
            <a:stCxn id="41" idx="3"/>
            <a:endCxn id="42" idx="1"/>
          </p:cNvCxnSpPr>
          <p:nvPr/>
        </p:nvCxnSpPr>
        <p:spPr>
          <a:xfrm flipV="1">
            <a:off x="2564132" y="2318357"/>
            <a:ext cx="380918" cy="2"/>
          </a:xfrm>
          <a:prstGeom prst="straightConnector1">
            <a:avLst/>
          </a:prstGeom>
          <a:ln>
            <a:headEnd w="lg" len="lg"/>
            <a:tailEnd type="triangle"/>
          </a:ln>
        </p:spPr>
        <p:style>
          <a:lnRef idx="1">
            <a:schemeClr val="accent6"/>
          </a:lnRef>
          <a:fillRef idx="0">
            <a:schemeClr val="accent6"/>
          </a:fillRef>
          <a:effectRef idx="0">
            <a:schemeClr val="accent6"/>
          </a:effectRef>
          <a:fontRef idx="minor">
            <a:schemeClr val="tx1"/>
          </a:fontRef>
        </p:style>
      </p:cxnSp>
      <p:cxnSp>
        <p:nvCxnSpPr>
          <p:cNvPr id="45" name="Elbow Connector 36">
            <a:extLst>
              <a:ext uri="{FF2B5EF4-FFF2-40B4-BE49-F238E27FC236}">
                <a16:creationId xmlns:a16="http://schemas.microsoft.com/office/drawing/2014/main" id="{23C67D38-F53B-4415-8761-A48EE8325F81}"/>
              </a:ext>
            </a:extLst>
          </p:cNvPr>
          <p:cNvCxnSpPr>
            <a:cxnSpLocks/>
            <a:stCxn id="42" idx="3"/>
          </p:cNvCxnSpPr>
          <p:nvPr/>
        </p:nvCxnSpPr>
        <p:spPr>
          <a:xfrm>
            <a:off x="5084323" y="2318357"/>
            <a:ext cx="1463970" cy="1277967"/>
          </a:xfrm>
          <a:prstGeom prst="bentConnector3">
            <a:avLst>
              <a:gd name="adj1" fmla="val 131743"/>
            </a:avLst>
          </a:prstGeom>
          <a:ln>
            <a:headEnd w="lg" len="lg"/>
            <a:tailEnd type="triangle"/>
          </a:ln>
        </p:spPr>
        <p:style>
          <a:lnRef idx="1">
            <a:schemeClr val="accent6"/>
          </a:lnRef>
          <a:fillRef idx="0">
            <a:schemeClr val="accent6"/>
          </a:fillRef>
          <a:effectRef idx="0">
            <a:schemeClr val="accent6"/>
          </a:effectRef>
          <a:fontRef idx="minor">
            <a:schemeClr val="tx1"/>
          </a:fontRef>
        </p:style>
      </p:cxnSp>
      <p:sp>
        <p:nvSpPr>
          <p:cNvPr id="46" name="Rectangle 45">
            <a:extLst>
              <a:ext uri="{FF2B5EF4-FFF2-40B4-BE49-F238E27FC236}">
                <a16:creationId xmlns:a16="http://schemas.microsoft.com/office/drawing/2014/main" id="{B82C1CC4-3996-46F1-8442-8BBB82DAB3DC}"/>
              </a:ext>
            </a:extLst>
          </p:cNvPr>
          <p:cNvSpPr/>
          <p:nvPr/>
        </p:nvSpPr>
        <p:spPr>
          <a:xfrm>
            <a:off x="498889" y="4376234"/>
            <a:ext cx="2095928" cy="78523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300" dirty="0">
                <a:solidFill>
                  <a:srgbClr val="FFFF00"/>
                </a:solidFill>
                <a:latin typeface="Arial" panose="020B0604020202020204" pitchFamily="34" charset="0"/>
                <a:cs typeface="Arial" panose="020B0604020202020204" pitchFamily="34" charset="0"/>
              </a:rPr>
              <a:t>The rate of twist must be zero</a:t>
            </a:r>
          </a:p>
        </p:txBody>
      </p:sp>
      <p:cxnSp>
        <p:nvCxnSpPr>
          <p:cNvPr id="47" name="Elbow Connector 42">
            <a:extLst>
              <a:ext uri="{FF2B5EF4-FFF2-40B4-BE49-F238E27FC236}">
                <a16:creationId xmlns:a16="http://schemas.microsoft.com/office/drawing/2014/main" id="{7806662E-50AC-42DE-BC39-07DB99C0AF93}"/>
              </a:ext>
            </a:extLst>
          </p:cNvPr>
          <p:cNvCxnSpPr>
            <a:cxnSpLocks/>
            <a:stCxn id="28" idx="1"/>
            <a:endCxn id="46" idx="1"/>
          </p:cNvCxnSpPr>
          <p:nvPr/>
        </p:nvCxnSpPr>
        <p:spPr>
          <a:xfrm rot="10800000" flipV="1">
            <a:off x="498890" y="3634580"/>
            <a:ext cx="74199" cy="1134271"/>
          </a:xfrm>
          <a:prstGeom prst="bentConnector3">
            <a:avLst>
              <a:gd name="adj1" fmla="val 408090"/>
            </a:avLst>
          </a:prstGeom>
          <a:ln>
            <a:headEnd w="lg" len="lg"/>
            <a:tailEnd type="triangle"/>
          </a:ln>
        </p:spPr>
        <p:style>
          <a:lnRef idx="1">
            <a:schemeClr val="accent6"/>
          </a:lnRef>
          <a:fillRef idx="0">
            <a:schemeClr val="accent6"/>
          </a:fillRef>
          <a:effectRef idx="0">
            <a:schemeClr val="accent6"/>
          </a:effectRef>
          <a:fontRef idx="minor">
            <a:schemeClr val="tx1"/>
          </a:fontRef>
        </p:style>
      </p:cxnSp>
      <p:graphicFrame>
        <p:nvGraphicFramePr>
          <p:cNvPr id="28" name="Object 27">
            <a:extLst>
              <a:ext uri="{FF2B5EF4-FFF2-40B4-BE49-F238E27FC236}">
                <a16:creationId xmlns:a16="http://schemas.microsoft.com/office/drawing/2014/main" id="{10C8448C-120E-45C2-A214-6F83D0306B26}"/>
              </a:ext>
            </a:extLst>
          </p:cNvPr>
          <p:cNvGraphicFramePr>
            <a:graphicFrameLocks noChangeAspect="1"/>
          </p:cNvGraphicFramePr>
          <p:nvPr>
            <p:extLst>
              <p:ext uri="{D42A27DB-BD31-4B8C-83A1-F6EECF244321}">
                <p14:modId xmlns:p14="http://schemas.microsoft.com/office/powerpoint/2010/main" val="2702560582"/>
              </p:ext>
            </p:extLst>
          </p:nvPr>
        </p:nvGraphicFramePr>
        <p:xfrm>
          <a:off x="573088" y="2941638"/>
          <a:ext cx="5862637" cy="1385887"/>
        </p:xfrm>
        <a:graphic>
          <a:graphicData uri="http://schemas.openxmlformats.org/presentationml/2006/ole">
            <mc:AlternateContent xmlns:mc="http://schemas.openxmlformats.org/markup-compatibility/2006">
              <mc:Choice xmlns:v="urn:schemas-microsoft-com:vml" Requires="v">
                <p:oleObj name="Equation" r:id="rId4" imgW="4406760" imgH="1041120" progId="Equation.DSMT4">
                  <p:embed/>
                </p:oleObj>
              </mc:Choice>
              <mc:Fallback>
                <p:oleObj name="Equation" r:id="rId4" imgW="4406760" imgH="1041120" progId="Equation.DSMT4">
                  <p:embed/>
                  <p:pic>
                    <p:nvPicPr>
                      <p:cNvPr id="0" name=""/>
                      <p:cNvPicPr/>
                      <p:nvPr/>
                    </p:nvPicPr>
                    <p:blipFill>
                      <a:blip r:embed="rId5"/>
                      <a:stretch>
                        <a:fillRect/>
                      </a:stretch>
                    </p:blipFill>
                    <p:spPr>
                      <a:xfrm>
                        <a:off x="573088" y="2941638"/>
                        <a:ext cx="5862637" cy="1385887"/>
                      </a:xfrm>
                      <a:prstGeom prst="rect">
                        <a:avLst/>
                      </a:prstGeom>
                      <a:ln>
                        <a:solidFill>
                          <a:schemeClr val="tx1"/>
                        </a:solidFill>
                      </a:ln>
                    </p:spPr>
                  </p:pic>
                </p:oleObj>
              </mc:Fallback>
            </mc:AlternateContent>
          </a:graphicData>
        </a:graphic>
      </p:graphicFrame>
      <p:cxnSp>
        <p:nvCxnSpPr>
          <p:cNvPr id="67" name="Elbow Connector 36">
            <a:extLst>
              <a:ext uri="{FF2B5EF4-FFF2-40B4-BE49-F238E27FC236}">
                <a16:creationId xmlns:a16="http://schemas.microsoft.com/office/drawing/2014/main" id="{A3CECDB8-60ED-4B3F-AD07-7C53FE0EDC66}"/>
              </a:ext>
            </a:extLst>
          </p:cNvPr>
          <p:cNvCxnSpPr>
            <a:cxnSpLocks/>
            <a:stCxn id="46" idx="3"/>
          </p:cNvCxnSpPr>
          <p:nvPr/>
        </p:nvCxnSpPr>
        <p:spPr>
          <a:xfrm flipH="1">
            <a:off x="476640" y="4768852"/>
            <a:ext cx="2118177" cy="926672"/>
          </a:xfrm>
          <a:prstGeom prst="bentConnector5">
            <a:avLst>
              <a:gd name="adj1" fmla="val -10792"/>
              <a:gd name="adj2" fmla="val 50272"/>
              <a:gd name="adj3" fmla="val 110792"/>
            </a:avLst>
          </a:prstGeom>
          <a:ln>
            <a:headEnd w="lg" len="lg"/>
            <a:tailEnd type="triangle"/>
          </a:ln>
        </p:spPr>
        <p:style>
          <a:lnRef idx="1">
            <a:schemeClr val="accent6"/>
          </a:lnRef>
          <a:fillRef idx="0">
            <a:schemeClr val="accent6"/>
          </a:fillRef>
          <a:effectRef idx="0">
            <a:schemeClr val="accent6"/>
          </a:effectRef>
          <a:fontRef idx="minor">
            <a:schemeClr val="tx1"/>
          </a:fontRef>
        </p:style>
      </p:cxnSp>
      <p:graphicFrame>
        <p:nvGraphicFramePr>
          <p:cNvPr id="74" name="Object 73">
            <a:extLst>
              <a:ext uri="{FF2B5EF4-FFF2-40B4-BE49-F238E27FC236}">
                <a16:creationId xmlns:a16="http://schemas.microsoft.com/office/drawing/2014/main" id="{E23A084D-6AEF-4333-86F7-034F84206DC8}"/>
              </a:ext>
            </a:extLst>
          </p:cNvPr>
          <p:cNvGraphicFramePr>
            <a:graphicFrameLocks noChangeAspect="1"/>
          </p:cNvGraphicFramePr>
          <p:nvPr>
            <p:extLst>
              <p:ext uri="{D42A27DB-BD31-4B8C-83A1-F6EECF244321}">
                <p14:modId xmlns:p14="http://schemas.microsoft.com/office/powerpoint/2010/main" val="1308265129"/>
              </p:ext>
            </p:extLst>
          </p:nvPr>
        </p:nvGraphicFramePr>
        <p:xfrm>
          <a:off x="496537" y="5281613"/>
          <a:ext cx="5389563" cy="912812"/>
        </p:xfrm>
        <a:graphic>
          <a:graphicData uri="http://schemas.openxmlformats.org/presentationml/2006/ole">
            <mc:AlternateContent xmlns:mc="http://schemas.openxmlformats.org/markup-compatibility/2006">
              <mc:Choice xmlns:v="urn:schemas-microsoft-com:vml" Requires="v">
                <p:oleObj name="Equation" r:id="rId6" imgW="4051080" imgH="685800" progId="Equation.DSMT4">
                  <p:embed/>
                </p:oleObj>
              </mc:Choice>
              <mc:Fallback>
                <p:oleObj name="Equation" r:id="rId6" imgW="4051080" imgH="685800" progId="Equation.DSMT4">
                  <p:embed/>
                  <p:pic>
                    <p:nvPicPr>
                      <p:cNvPr id="28" name="Object 27">
                        <a:extLst>
                          <a:ext uri="{FF2B5EF4-FFF2-40B4-BE49-F238E27FC236}">
                            <a16:creationId xmlns:a16="http://schemas.microsoft.com/office/drawing/2014/main" id="{10C8448C-120E-45C2-A214-6F83D0306B26}"/>
                          </a:ext>
                        </a:extLst>
                      </p:cNvPr>
                      <p:cNvPicPr/>
                      <p:nvPr/>
                    </p:nvPicPr>
                    <p:blipFill>
                      <a:blip r:embed="rId7"/>
                      <a:stretch>
                        <a:fillRect/>
                      </a:stretch>
                    </p:blipFill>
                    <p:spPr>
                      <a:xfrm>
                        <a:off x="496537" y="5281613"/>
                        <a:ext cx="5389563" cy="912812"/>
                      </a:xfrm>
                      <a:prstGeom prst="rect">
                        <a:avLst/>
                      </a:prstGeom>
                      <a:ln>
                        <a:solidFill>
                          <a:schemeClr val="tx1"/>
                        </a:solidFill>
                      </a:ln>
                    </p:spPr>
                  </p:pic>
                </p:oleObj>
              </mc:Fallback>
            </mc:AlternateContent>
          </a:graphicData>
        </a:graphic>
      </p:graphicFrame>
      <p:graphicFrame>
        <p:nvGraphicFramePr>
          <p:cNvPr id="75" name="Object 74">
            <a:extLst>
              <a:ext uri="{FF2B5EF4-FFF2-40B4-BE49-F238E27FC236}">
                <a16:creationId xmlns:a16="http://schemas.microsoft.com/office/drawing/2014/main" id="{866480A3-C3E9-439F-A1E5-AF3C8CDE391B}"/>
              </a:ext>
            </a:extLst>
          </p:cNvPr>
          <p:cNvGraphicFramePr>
            <a:graphicFrameLocks noChangeAspect="1"/>
          </p:cNvGraphicFramePr>
          <p:nvPr>
            <p:extLst>
              <p:ext uri="{D42A27DB-BD31-4B8C-83A1-F6EECF244321}">
                <p14:modId xmlns:p14="http://schemas.microsoft.com/office/powerpoint/2010/main" val="3147115887"/>
              </p:ext>
            </p:extLst>
          </p:nvPr>
        </p:nvGraphicFramePr>
        <p:xfrm>
          <a:off x="498475" y="6405563"/>
          <a:ext cx="1773238" cy="338137"/>
        </p:xfrm>
        <a:graphic>
          <a:graphicData uri="http://schemas.openxmlformats.org/presentationml/2006/ole">
            <mc:AlternateContent xmlns:mc="http://schemas.openxmlformats.org/markup-compatibility/2006">
              <mc:Choice xmlns:v="urn:schemas-microsoft-com:vml" Requires="v">
                <p:oleObj name="Equation" r:id="rId8" imgW="1333440" imgH="253800" progId="Equation.DSMT4">
                  <p:embed/>
                </p:oleObj>
              </mc:Choice>
              <mc:Fallback>
                <p:oleObj name="Equation" r:id="rId8" imgW="1333440" imgH="253800" progId="Equation.DSMT4">
                  <p:embed/>
                  <p:pic>
                    <p:nvPicPr>
                      <p:cNvPr id="74" name="Object 73">
                        <a:extLst>
                          <a:ext uri="{FF2B5EF4-FFF2-40B4-BE49-F238E27FC236}">
                            <a16:creationId xmlns:a16="http://schemas.microsoft.com/office/drawing/2014/main" id="{E23A084D-6AEF-4333-86F7-034F84206DC8}"/>
                          </a:ext>
                        </a:extLst>
                      </p:cNvPr>
                      <p:cNvPicPr/>
                      <p:nvPr/>
                    </p:nvPicPr>
                    <p:blipFill>
                      <a:blip r:embed="rId9"/>
                      <a:stretch>
                        <a:fillRect/>
                      </a:stretch>
                    </p:blipFill>
                    <p:spPr>
                      <a:xfrm>
                        <a:off x="498475" y="6405563"/>
                        <a:ext cx="1773238" cy="338137"/>
                      </a:xfrm>
                      <a:prstGeom prst="rect">
                        <a:avLst/>
                      </a:prstGeom>
                      <a:ln>
                        <a:solidFill>
                          <a:schemeClr val="tx1"/>
                        </a:solidFill>
                      </a:ln>
                    </p:spPr>
                  </p:pic>
                </p:oleObj>
              </mc:Fallback>
            </mc:AlternateContent>
          </a:graphicData>
        </a:graphic>
      </p:graphicFrame>
      <p:cxnSp>
        <p:nvCxnSpPr>
          <p:cNvPr id="76" name="Elbow Connector 36">
            <a:extLst>
              <a:ext uri="{FF2B5EF4-FFF2-40B4-BE49-F238E27FC236}">
                <a16:creationId xmlns:a16="http://schemas.microsoft.com/office/drawing/2014/main" id="{3564D3FF-D86C-49D4-921C-598153D0E371}"/>
              </a:ext>
            </a:extLst>
          </p:cNvPr>
          <p:cNvCxnSpPr>
            <a:cxnSpLocks/>
            <a:stCxn id="74" idx="3"/>
            <a:endCxn id="75" idx="1"/>
          </p:cNvCxnSpPr>
          <p:nvPr/>
        </p:nvCxnSpPr>
        <p:spPr>
          <a:xfrm flipH="1">
            <a:off x="498475" y="5738019"/>
            <a:ext cx="5387625" cy="836612"/>
          </a:xfrm>
          <a:prstGeom prst="bentConnector5">
            <a:avLst>
              <a:gd name="adj1" fmla="val -4243"/>
              <a:gd name="adj2" fmla="val 67173"/>
              <a:gd name="adj3" fmla="val 104243"/>
            </a:avLst>
          </a:prstGeom>
          <a:ln>
            <a:headEnd w="lg" len="lg"/>
            <a:tailEnd type="triangle"/>
          </a:ln>
        </p:spPr>
        <p:style>
          <a:lnRef idx="1">
            <a:schemeClr val="accent6"/>
          </a:lnRef>
          <a:fillRef idx="0">
            <a:schemeClr val="accent6"/>
          </a:fillRef>
          <a:effectRef idx="0">
            <a:schemeClr val="accent6"/>
          </a:effectRef>
          <a:fontRef idx="minor">
            <a:schemeClr val="tx1"/>
          </a:fontRef>
        </p:style>
      </p:cxnSp>
      <p:graphicFrame>
        <p:nvGraphicFramePr>
          <p:cNvPr id="29" name="Object 28">
            <a:extLst>
              <a:ext uri="{FF2B5EF4-FFF2-40B4-BE49-F238E27FC236}">
                <a16:creationId xmlns:a16="http://schemas.microsoft.com/office/drawing/2014/main" id="{B123292C-9DA7-4EF3-AD09-3393BC89EF1F}"/>
              </a:ext>
            </a:extLst>
          </p:cNvPr>
          <p:cNvGraphicFramePr>
            <a:graphicFrameLocks noChangeAspect="1"/>
          </p:cNvGraphicFramePr>
          <p:nvPr>
            <p:extLst>
              <p:ext uri="{D42A27DB-BD31-4B8C-83A1-F6EECF244321}">
                <p14:modId xmlns:p14="http://schemas.microsoft.com/office/powerpoint/2010/main" val="186444339"/>
              </p:ext>
            </p:extLst>
          </p:nvPr>
        </p:nvGraphicFramePr>
        <p:xfrm>
          <a:off x="2930536" y="4381577"/>
          <a:ext cx="2731209" cy="840088"/>
        </p:xfrm>
        <a:graphic>
          <a:graphicData uri="http://schemas.openxmlformats.org/presentationml/2006/ole">
            <mc:AlternateContent xmlns:mc="http://schemas.openxmlformats.org/markup-compatibility/2006">
              <mc:Choice xmlns:v="urn:schemas-microsoft-com:vml" Requires="v">
                <p:oleObj name="Equation" r:id="rId10" imgW="2641320" imgH="812520" progId="Equation.DSMT4">
                  <p:embed/>
                </p:oleObj>
              </mc:Choice>
              <mc:Fallback>
                <p:oleObj name="Equation" r:id="rId10" imgW="2641320" imgH="812520" progId="Equation.DSMT4">
                  <p:embed/>
                  <p:pic>
                    <p:nvPicPr>
                      <p:cNvPr id="74" name="Object 73">
                        <a:extLst>
                          <a:ext uri="{FF2B5EF4-FFF2-40B4-BE49-F238E27FC236}">
                            <a16:creationId xmlns:a16="http://schemas.microsoft.com/office/drawing/2014/main" id="{E23A084D-6AEF-4333-86F7-034F84206DC8}"/>
                          </a:ext>
                        </a:extLst>
                      </p:cNvPr>
                      <p:cNvPicPr/>
                      <p:nvPr/>
                    </p:nvPicPr>
                    <p:blipFill>
                      <a:blip r:embed="rId11"/>
                      <a:stretch>
                        <a:fillRect/>
                      </a:stretch>
                    </p:blipFill>
                    <p:spPr>
                      <a:xfrm>
                        <a:off x="2930536" y="4381577"/>
                        <a:ext cx="2731209" cy="840088"/>
                      </a:xfrm>
                      <a:prstGeom prst="rect">
                        <a:avLst/>
                      </a:prstGeom>
                      <a:solidFill>
                        <a:srgbClr val="FFFF00"/>
                      </a:solidFill>
                      <a:ln>
                        <a:solidFill>
                          <a:schemeClr val="tx1"/>
                        </a:solidFill>
                      </a:ln>
                    </p:spPr>
                  </p:pic>
                </p:oleObj>
              </mc:Fallback>
            </mc:AlternateContent>
          </a:graphicData>
        </a:graphic>
      </p:graphicFrame>
      <p:sp>
        <p:nvSpPr>
          <p:cNvPr id="30" name="Rectangle 29">
            <a:extLst>
              <a:ext uri="{FF2B5EF4-FFF2-40B4-BE49-F238E27FC236}">
                <a16:creationId xmlns:a16="http://schemas.microsoft.com/office/drawing/2014/main" id="{5CCD3DA9-2A88-4AFA-A8D6-3BB4C1EBB288}"/>
              </a:ext>
            </a:extLst>
          </p:cNvPr>
          <p:cNvSpPr/>
          <p:nvPr/>
        </p:nvSpPr>
        <p:spPr>
          <a:xfrm>
            <a:off x="8004220" y="2670900"/>
            <a:ext cx="3606587" cy="2021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6B2A1E32-7EED-4E74-8230-20F56E99E2A6}"/>
              </a:ext>
            </a:extLst>
          </p:cNvPr>
          <p:cNvSpPr/>
          <p:nvPr/>
        </p:nvSpPr>
        <p:spPr>
          <a:xfrm>
            <a:off x="7717665" y="2400442"/>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1</a:t>
            </a:r>
          </a:p>
        </p:txBody>
      </p:sp>
      <p:sp>
        <p:nvSpPr>
          <p:cNvPr id="32" name="Oval 31">
            <a:extLst>
              <a:ext uri="{FF2B5EF4-FFF2-40B4-BE49-F238E27FC236}">
                <a16:creationId xmlns:a16="http://schemas.microsoft.com/office/drawing/2014/main" id="{74BA5E2B-CF57-45E1-BDD1-77F738D7479B}"/>
              </a:ext>
            </a:extLst>
          </p:cNvPr>
          <p:cNvSpPr/>
          <p:nvPr/>
        </p:nvSpPr>
        <p:spPr>
          <a:xfrm>
            <a:off x="11324252" y="2400443"/>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2</a:t>
            </a:r>
          </a:p>
        </p:txBody>
      </p:sp>
      <p:sp>
        <p:nvSpPr>
          <p:cNvPr id="33" name="Oval 32">
            <a:extLst>
              <a:ext uri="{FF2B5EF4-FFF2-40B4-BE49-F238E27FC236}">
                <a16:creationId xmlns:a16="http://schemas.microsoft.com/office/drawing/2014/main" id="{6E3913E2-DFD2-42E8-BCA4-908FBCA51279}"/>
              </a:ext>
            </a:extLst>
          </p:cNvPr>
          <p:cNvSpPr/>
          <p:nvPr/>
        </p:nvSpPr>
        <p:spPr>
          <a:xfrm>
            <a:off x="11324252" y="4422426"/>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3</a:t>
            </a:r>
          </a:p>
        </p:txBody>
      </p:sp>
      <p:sp>
        <p:nvSpPr>
          <p:cNvPr id="34" name="Oval 33">
            <a:extLst>
              <a:ext uri="{FF2B5EF4-FFF2-40B4-BE49-F238E27FC236}">
                <a16:creationId xmlns:a16="http://schemas.microsoft.com/office/drawing/2014/main" id="{3FE77C81-286B-479A-986B-5CE5A4B240DF}"/>
              </a:ext>
            </a:extLst>
          </p:cNvPr>
          <p:cNvSpPr/>
          <p:nvPr/>
        </p:nvSpPr>
        <p:spPr>
          <a:xfrm>
            <a:off x="7717665" y="4422425"/>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4</a:t>
            </a:r>
          </a:p>
        </p:txBody>
      </p:sp>
      <p:cxnSp>
        <p:nvCxnSpPr>
          <p:cNvPr id="35" name="Straight Arrow Connector 34">
            <a:extLst>
              <a:ext uri="{FF2B5EF4-FFF2-40B4-BE49-F238E27FC236}">
                <a16:creationId xmlns:a16="http://schemas.microsoft.com/office/drawing/2014/main" id="{32EB335E-0671-442E-8D78-002445958397}"/>
              </a:ext>
            </a:extLst>
          </p:cNvPr>
          <p:cNvCxnSpPr/>
          <p:nvPr/>
        </p:nvCxnSpPr>
        <p:spPr>
          <a:xfrm>
            <a:off x="8029976" y="5085696"/>
            <a:ext cx="3548129" cy="644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36" name="TextBox 35">
            <a:extLst>
              <a:ext uri="{FF2B5EF4-FFF2-40B4-BE49-F238E27FC236}">
                <a16:creationId xmlns:a16="http://schemas.microsoft.com/office/drawing/2014/main" id="{2388C6C8-83ED-4915-83BF-7D828B7E2F29}"/>
              </a:ext>
            </a:extLst>
          </p:cNvPr>
          <p:cNvSpPr txBox="1"/>
          <p:nvPr/>
        </p:nvSpPr>
        <p:spPr>
          <a:xfrm>
            <a:off x="8902080" y="4746476"/>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500 mm</a:t>
            </a:r>
          </a:p>
        </p:txBody>
      </p:sp>
      <p:cxnSp>
        <p:nvCxnSpPr>
          <p:cNvPr id="37" name="Straight Arrow Connector 36">
            <a:extLst>
              <a:ext uri="{FF2B5EF4-FFF2-40B4-BE49-F238E27FC236}">
                <a16:creationId xmlns:a16="http://schemas.microsoft.com/office/drawing/2014/main" id="{4F5BA414-3529-4FCD-9169-E9BEAF47AF51}"/>
              </a:ext>
            </a:extLst>
          </p:cNvPr>
          <p:cNvCxnSpPr/>
          <p:nvPr/>
        </p:nvCxnSpPr>
        <p:spPr>
          <a:xfrm flipH="1">
            <a:off x="7611412" y="2670898"/>
            <a:ext cx="6440" cy="2075578"/>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38" name="TextBox 37">
            <a:extLst>
              <a:ext uri="{FF2B5EF4-FFF2-40B4-BE49-F238E27FC236}">
                <a16:creationId xmlns:a16="http://schemas.microsoft.com/office/drawing/2014/main" id="{00611967-3467-47C9-A365-09D18FFA52C4}"/>
              </a:ext>
            </a:extLst>
          </p:cNvPr>
          <p:cNvSpPr txBox="1"/>
          <p:nvPr/>
        </p:nvSpPr>
        <p:spPr>
          <a:xfrm rot="16200000">
            <a:off x="6623664" y="3451007"/>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300 mm</a:t>
            </a:r>
          </a:p>
        </p:txBody>
      </p:sp>
      <p:graphicFrame>
        <p:nvGraphicFramePr>
          <p:cNvPr id="39" name="Object 38">
            <a:extLst>
              <a:ext uri="{FF2B5EF4-FFF2-40B4-BE49-F238E27FC236}">
                <a16:creationId xmlns:a16="http://schemas.microsoft.com/office/drawing/2014/main" id="{9B124699-B6A7-4714-A267-13CB99B20BE3}"/>
              </a:ext>
            </a:extLst>
          </p:cNvPr>
          <p:cNvGraphicFramePr>
            <a:graphicFrameLocks noChangeAspect="1"/>
          </p:cNvGraphicFramePr>
          <p:nvPr/>
        </p:nvGraphicFramePr>
        <p:xfrm>
          <a:off x="10284288" y="5232759"/>
          <a:ext cx="1716088" cy="447675"/>
        </p:xfrm>
        <a:graphic>
          <a:graphicData uri="http://schemas.openxmlformats.org/presentationml/2006/ole">
            <mc:AlternateContent xmlns:mc="http://schemas.openxmlformats.org/markup-compatibility/2006">
              <mc:Choice xmlns:v="urn:schemas-microsoft-com:vml" Requires="v">
                <p:oleObj name="Equation" r:id="rId12" imgW="927000" imgH="241200" progId="Equation.DSMT4">
                  <p:embed/>
                </p:oleObj>
              </mc:Choice>
              <mc:Fallback>
                <p:oleObj name="Equation" r:id="rId12" imgW="927000" imgH="241200" progId="Equation.DSMT4">
                  <p:embed/>
                  <p:pic>
                    <p:nvPicPr>
                      <p:cNvPr id="63" name="Object 62">
                        <a:extLst>
                          <a:ext uri="{FF2B5EF4-FFF2-40B4-BE49-F238E27FC236}">
                            <a16:creationId xmlns:a16="http://schemas.microsoft.com/office/drawing/2014/main" id="{ECF59F52-D970-4556-90E2-4DC25CDAAA04}"/>
                          </a:ext>
                        </a:extLst>
                      </p:cNvPr>
                      <p:cNvPicPr/>
                      <p:nvPr/>
                    </p:nvPicPr>
                    <p:blipFill>
                      <a:blip r:embed="rId13"/>
                      <a:stretch>
                        <a:fillRect/>
                      </a:stretch>
                    </p:blipFill>
                    <p:spPr>
                      <a:xfrm>
                        <a:off x="10284288" y="5232759"/>
                        <a:ext cx="1716088" cy="447675"/>
                      </a:xfrm>
                      <a:prstGeom prst="rect">
                        <a:avLst/>
                      </a:prstGeom>
                      <a:ln>
                        <a:solidFill>
                          <a:schemeClr val="accent1"/>
                        </a:solidFill>
                      </a:ln>
                    </p:spPr>
                  </p:pic>
                </p:oleObj>
              </mc:Fallback>
            </mc:AlternateContent>
          </a:graphicData>
        </a:graphic>
      </p:graphicFrame>
      <p:graphicFrame>
        <p:nvGraphicFramePr>
          <p:cNvPr id="40" name="Object 39">
            <a:extLst>
              <a:ext uri="{FF2B5EF4-FFF2-40B4-BE49-F238E27FC236}">
                <a16:creationId xmlns:a16="http://schemas.microsoft.com/office/drawing/2014/main" id="{6AB7007F-FA6C-4984-ABBB-B2BAED4B7DFD}"/>
              </a:ext>
            </a:extLst>
          </p:cNvPr>
          <p:cNvGraphicFramePr>
            <a:graphicFrameLocks noChangeAspect="1"/>
          </p:cNvGraphicFramePr>
          <p:nvPr/>
        </p:nvGraphicFramePr>
        <p:xfrm>
          <a:off x="7171932" y="1881000"/>
          <a:ext cx="1693863" cy="449263"/>
        </p:xfrm>
        <a:graphic>
          <a:graphicData uri="http://schemas.openxmlformats.org/presentationml/2006/ole">
            <mc:AlternateContent xmlns:mc="http://schemas.openxmlformats.org/markup-compatibility/2006">
              <mc:Choice xmlns:v="urn:schemas-microsoft-com:vml" Requires="v">
                <p:oleObj name="Equation" r:id="rId14" imgW="914400" imgH="241200" progId="Equation.DSMT4">
                  <p:embed/>
                </p:oleObj>
              </mc:Choice>
              <mc:Fallback>
                <p:oleObj name="Equation" r:id="rId14" imgW="914400" imgH="241200" progId="Equation.DSMT4">
                  <p:embed/>
                  <p:pic>
                    <p:nvPicPr>
                      <p:cNvPr id="64" name="Object 63">
                        <a:extLst>
                          <a:ext uri="{FF2B5EF4-FFF2-40B4-BE49-F238E27FC236}">
                            <a16:creationId xmlns:a16="http://schemas.microsoft.com/office/drawing/2014/main" id="{D6444078-0D3E-44E8-940B-3331C64B7C18}"/>
                          </a:ext>
                        </a:extLst>
                      </p:cNvPr>
                      <p:cNvPicPr/>
                      <p:nvPr/>
                    </p:nvPicPr>
                    <p:blipFill>
                      <a:blip r:embed="rId15"/>
                      <a:stretch>
                        <a:fillRect/>
                      </a:stretch>
                    </p:blipFill>
                    <p:spPr>
                      <a:xfrm>
                        <a:off x="7171932" y="1881000"/>
                        <a:ext cx="1693863" cy="449263"/>
                      </a:xfrm>
                      <a:prstGeom prst="rect">
                        <a:avLst/>
                      </a:prstGeom>
                      <a:ln>
                        <a:solidFill>
                          <a:schemeClr val="accent1"/>
                        </a:solidFill>
                      </a:ln>
                    </p:spPr>
                  </p:pic>
                </p:oleObj>
              </mc:Fallback>
            </mc:AlternateContent>
          </a:graphicData>
        </a:graphic>
      </p:graphicFrame>
      <p:graphicFrame>
        <p:nvGraphicFramePr>
          <p:cNvPr id="44" name="Object 43">
            <a:extLst>
              <a:ext uri="{FF2B5EF4-FFF2-40B4-BE49-F238E27FC236}">
                <a16:creationId xmlns:a16="http://schemas.microsoft.com/office/drawing/2014/main" id="{24F13868-77C1-49E3-BBA4-11F678616B6D}"/>
              </a:ext>
            </a:extLst>
          </p:cNvPr>
          <p:cNvGraphicFramePr>
            <a:graphicFrameLocks noChangeAspect="1"/>
          </p:cNvGraphicFramePr>
          <p:nvPr/>
        </p:nvGraphicFramePr>
        <p:xfrm>
          <a:off x="7171932" y="5243989"/>
          <a:ext cx="1716088" cy="449263"/>
        </p:xfrm>
        <a:graphic>
          <a:graphicData uri="http://schemas.openxmlformats.org/presentationml/2006/ole">
            <mc:AlternateContent xmlns:mc="http://schemas.openxmlformats.org/markup-compatibility/2006">
              <mc:Choice xmlns:v="urn:schemas-microsoft-com:vml" Requires="v">
                <p:oleObj name="Equation" r:id="rId16" imgW="927000" imgH="241200" progId="Equation.DSMT4">
                  <p:embed/>
                </p:oleObj>
              </mc:Choice>
              <mc:Fallback>
                <p:oleObj name="Equation" r:id="rId16" imgW="927000" imgH="241200" progId="Equation.DSMT4">
                  <p:embed/>
                  <p:pic>
                    <p:nvPicPr>
                      <p:cNvPr id="65" name="Object 64">
                        <a:extLst>
                          <a:ext uri="{FF2B5EF4-FFF2-40B4-BE49-F238E27FC236}">
                            <a16:creationId xmlns:a16="http://schemas.microsoft.com/office/drawing/2014/main" id="{7A35C3BB-7984-42CE-BCCC-D53ED68901FB}"/>
                          </a:ext>
                        </a:extLst>
                      </p:cNvPr>
                      <p:cNvPicPr/>
                      <p:nvPr/>
                    </p:nvPicPr>
                    <p:blipFill>
                      <a:blip r:embed="rId17"/>
                      <a:stretch>
                        <a:fillRect/>
                      </a:stretch>
                    </p:blipFill>
                    <p:spPr>
                      <a:xfrm>
                        <a:off x="7171932" y="5243989"/>
                        <a:ext cx="1716088" cy="449263"/>
                      </a:xfrm>
                      <a:prstGeom prst="rect">
                        <a:avLst/>
                      </a:prstGeom>
                      <a:ln>
                        <a:solidFill>
                          <a:schemeClr val="accent1"/>
                        </a:solidFill>
                      </a:ln>
                    </p:spPr>
                  </p:pic>
                </p:oleObj>
              </mc:Fallback>
            </mc:AlternateContent>
          </a:graphicData>
        </a:graphic>
      </p:graphicFrame>
      <p:graphicFrame>
        <p:nvGraphicFramePr>
          <p:cNvPr id="48" name="Object 47">
            <a:extLst>
              <a:ext uri="{FF2B5EF4-FFF2-40B4-BE49-F238E27FC236}">
                <a16:creationId xmlns:a16="http://schemas.microsoft.com/office/drawing/2014/main" id="{0092B099-6350-4C65-8845-93BD499A6C7B}"/>
              </a:ext>
            </a:extLst>
          </p:cNvPr>
          <p:cNvGraphicFramePr>
            <a:graphicFrameLocks noChangeAspect="1"/>
          </p:cNvGraphicFramePr>
          <p:nvPr/>
        </p:nvGraphicFramePr>
        <p:xfrm>
          <a:off x="10284288" y="1881793"/>
          <a:ext cx="1716088" cy="447675"/>
        </p:xfrm>
        <a:graphic>
          <a:graphicData uri="http://schemas.openxmlformats.org/presentationml/2006/ole">
            <mc:AlternateContent xmlns:mc="http://schemas.openxmlformats.org/markup-compatibility/2006">
              <mc:Choice xmlns:v="urn:schemas-microsoft-com:vml" Requires="v">
                <p:oleObj name="Equation" r:id="rId18" imgW="927000" imgH="241200" progId="Equation.DSMT4">
                  <p:embed/>
                </p:oleObj>
              </mc:Choice>
              <mc:Fallback>
                <p:oleObj name="Equation" r:id="rId18" imgW="927000" imgH="241200" progId="Equation.DSMT4">
                  <p:embed/>
                  <p:pic>
                    <p:nvPicPr>
                      <p:cNvPr id="66" name="Object 65">
                        <a:extLst>
                          <a:ext uri="{FF2B5EF4-FFF2-40B4-BE49-F238E27FC236}">
                            <a16:creationId xmlns:a16="http://schemas.microsoft.com/office/drawing/2014/main" id="{0281A118-7AE2-49F7-BC96-1C89CCBC4324}"/>
                          </a:ext>
                        </a:extLst>
                      </p:cNvPr>
                      <p:cNvPicPr/>
                      <p:nvPr/>
                    </p:nvPicPr>
                    <p:blipFill>
                      <a:blip r:embed="rId19"/>
                      <a:stretch>
                        <a:fillRect/>
                      </a:stretch>
                    </p:blipFill>
                    <p:spPr>
                      <a:xfrm>
                        <a:off x="10284288" y="1881793"/>
                        <a:ext cx="1716088" cy="447675"/>
                      </a:xfrm>
                      <a:prstGeom prst="rect">
                        <a:avLst/>
                      </a:prstGeom>
                      <a:ln>
                        <a:solidFill>
                          <a:schemeClr val="accent1"/>
                        </a:solidFill>
                      </a:ln>
                    </p:spPr>
                  </p:pic>
                </p:oleObj>
              </mc:Fallback>
            </mc:AlternateContent>
          </a:graphicData>
        </a:graphic>
      </p:graphicFrame>
      <p:cxnSp>
        <p:nvCxnSpPr>
          <p:cNvPr id="49" name="Straight Arrow Connector 48">
            <a:extLst>
              <a:ext uri="{FF2B5EF4-FFF2-40B4-BE49-F238E27FC236}">
                <a16:creationId xmlns:a16="http://schemas.microsoft.com/office/drawing/2014/main" id="{75D2CF34-0992-4579-B47F-D0A84FA1FD97}"/>
              </a:ext>
            </a:extLst>
          </p:cNvPr>
          <p:cNvCxnSpPr>
            <a:cxnSpLocks/>
          </p:cNvCxnSpPr>
          <p:nvPr/>
        </p:nvCxnSpPr>
        <p:spPr>
          <a:xfrm>
            <a:off x="9363751" y="2786396"/>
            <a:ext cx="920537" cy="0"/>
          </a:xfrm>
          <a:prstGeom prst="straightConnector1">
            <a:avLst/>
          </a:prstGeom>
          <a:ln w="44450">
            <a:solidFill>
              <a:srgbClr val="FF0000"/>
            </a:solidFill>
            <a:headEnd type="none" w="lg" len="lg"/>
            <a:tailEnd type="stealth" w="lg" len="lg"/>
          </a:ln>
        </p:spPr>
        <p:style>
          <a:lnRef idx="1">
            <a:schemeClr val="accent6"/>
          </a:lnRef>
          <a:fillRef idx="0">
            <a:schemeClr val="accent6"/>
          </a:fillRef>
          <a:effectRef idx="0">
            <a:schemeClr val="accent6"/>
          </a:effectRef>
          <a:fontRef idx="minor">
            <a:schemeClr val="tx1"/>
          </a:fontRef>
        </p:style>
      </p:cxnSp>
      <p:graphicFrame>
        <p:nvGraphicFramePr>
          <p:cNvPr id="50" name="Object 49">
            <a:extLst>
              <a:ext uri="{FF2B5EF4-FFF2-40B4-BE49-F238E27FC236}">
                <a16:creationId xmlns:a16="http://schemas.microsoft.com/office/drawing/2014/main" id="{F741F0AF-66BA-4700-874A-9455B2C0CC1E}"/>
              </a:ext>
            </a:extLst>
          </p:cNvPr>
          <p:cNvGraphicFramePr>
            <a:graphicFrameLocks noChangeAspect="1"/>
          </p:cNvGraphicFramePr>
          <p:nvPr>
            <p:extLst>
              <p:ext uri="{D42A27DB-BD31-4B8C-83A1-F6EECF244321}">
                <p14:modId xmlns:p14="http://schemas.microsoft.com/office/powerpoint/2010/main" val="3254735387"/>
              </p:ext>
            </p:extLst>
          </p:nvPr>
        </p:nvGraphicFramePr>
        <p:xfrm>
          <a:off x="9310688" y="2913063"/>
          <a:ext cx="1004887" cy="287337"/>
        </p:xfrm>
        <a:graphic>
          <a:graphicData uri="http://schemas.openxmlformats.org/presentationml/2006/ole">
            <mc:AlternateContent xmlns:mc="http://schemas.openxmlformats.org/markup-compatibility/2006">
              <mc:Choice xmlns:v="urn:schemas-microsoft-com:vml" Requires="v">
                <p:oleObj name="Equation" r:id="rId20" imgW="888840" imgH="253800" progId="Equation.DSMT4">
                  <p:embed/>
                </p:oleObj>
              </mc:Choice>
              <mc:Fallback>
                <p:oleObj name="Equation" r:id="rId20" imgW="888840" imgH="253800" progId="Equation.DSMT4">
                  <p:embed/>
                  <p:pic>
                    <p:nvPicPr>
                      <p:cNvPr id="32" name="Object 31">
                        <a:extLst>
                          <a:ext uri="{FF2B5EF4-FFF2-40B4-BE49-F238E27FC236}">
                            <a16:creationId xmlns:a16="http://schemas.microsoft.com/office/drawing/2014/main" id="{3F3D2E79-0F13-4CAA-8485-43ABE51B99AC}"/>
                          </a:ext>
                        </a:extLst>
                      </p:cNvPr>
                      <p:cNvPicPr/>
                      <p:nvPr/>
                    </p:nvPicPr>
                    <p:blipFill>
                      <a:blip r:embed="rId21"/>
                      <a:stretch>
                        <a:fillRect/>
                      </a:stretch>
                    </p:blipFill>
                    <p:spPr>
                      <a:xfrm>
                        <a:off x="9310688" y="2913063"/>
                        <a:ext cx="1004887" cy="287337"/>
                      </a:xfrm>
                      <a:prstGeom prst="rect">
                        <a:avLst/>
                      </a:prstGeom>
                      <a:ln>
                        <a:solidFill>
                          <a:srgbClr val="FF0000"/>
                        </a:solidFill>
                      </a:ln>
                    </p:spPr>
                  </p:pic>
                </p:oleObj>
              </mc:Fallback>
            </mc:AlternateContent>
          </a:graphicData>
        </a:graphic>
      </p:graphicFrame>
      <p:cxnSp>
        <p:nvCxnSpPr>
          <p:cNvPr id="51" name="Straight Arrow Connector 50">
            <a:extLst>
              <a:ext uri="{FF2B5EF4-FFF2-40B4-BE49-F238E27FC236}">
                <a16:creationId xmlns:a16="http://schemas.microsoft.com/office/drawing/2014/main" id="{E6A4D8AB-81FF-4730-BED6-BA4CE7AF2D09}"/>
              </a:ext>
            </a:extLst>
          </p:cNvPr>
          <p:cNvCxnSpPr>
            <a:cxnSpLocks/>
          </p:cNvCxnSpPr>
          <p:nvPr/>
        </p:nvCxnSpPr>
        <p:spPr>
          <a:xfrm rot="10800000">
            <a:off x="9368865" y="4571218"/>
            <a:ext cx="920537" cy="0"/>
          </a:xfrm>
          <a:prstGeom prst="straightConnector1">
            <a:avLst/>
          </a:prstGeom>
          <a:ln w="44450">
            <a:solidFill>
              <a:srgbClr val="FF0000"/>
            </a:solidFill>
            <a:headEnd type="none" w="lg" len="lg"/>
            <a:tailEnd type="stealth" w="lg" len="lg"/>
          </a:ln>
        </p:spPr>
        <p:style>
          <a:lnRef idx="1">
            <a:schemeClr val="accent6"/>
          </a:lnRef>
          <a:fillRef idx="0">
            <a:schemeClr val="accent6"/>
          </a:fillRef>
          <a:effectRef idx="0">
            <a:schemeClr val="accent6"/>
          </a:effectRef>
          <a:fontRef idx="minor">
            <a:schemeClr val="tx1"/>
          </a:fontRef>
        </p:style>
      </p:cxnSp>
      <p:cxnSp>
        <p:nvCxnSpPr>
          <p:cNvPr id="52" name="Straight Arrow Connector 51">
            <a:extLst>
              <a:ext uri="{FF2B5EF4-FFF2-40B4-BE49-F238E27FC236}">
                <a16:creationId xmlns:a16="http://schemas.microsoft.com/office/drawing/2014/main" id="{62FCADED-A0D8-4F39-83F3-7C4D36825A96}"/>
              </a:ext>
            </a:extLst>
          </p:cNvPr>
          <p:cNvCxnSpPr>
            <a:cxnSpLocks/>
          </p:cNvCxnSpPr>
          <p:nvPr/>
        </p:nvCxnSpPr>
        <p:spPr>
          <a:xfrm rot="16200000">
            <a:off x="7674054" y="3625114"/>
            <a:ext cx="920537" cy="0"/>
          </a:xfrm>
          <a:prstGeom prst="straightConnector1">
            <a:avLst/>
          </a:prstGeom>
          <a:ln w="44450">
            <a:solidFill>
              <a:srgbClr val="FF0000"/>
            </a:solidFill>
            <a:headEnd type="none" w="lg" len="lg"/>
            <a:tailEnd type="stealth" w="lg" len="lg"/>
          </a:ln>
        </p:spPr>
        <p:style>
          <a:lnRef idx="1">
            <a:schemeClr val="accent6"/>
          </a:lnRef>
          <a:fillRef idx="0">
            <a:schemeClr val="accent6"/>
          </a:fillRef>
          <a:effectRef idx="0">
            <a:schemeClr val="accent6"/>
          </a:effectRef>
          <a:fontRef idx="minor">
            <a:schemeClr val="tx1"/>
          </a:fontRef>
        </p:style>
      </p:cxnSp>
      <p:graphicFrame>
        <p:nvGraphicFramePr>
          <p:cNvPr id="53" name="Object 52">
            <a:extLst>
              <a:ext uri="{FF2B5EF4-FFF2-40B4-BE49-F238E27FC236}">
                <a16:creationId xmlns:a16="http://schemas.microsoft.com/office/drawing/2014/main" id="{06B07385-2EBC-4CD8-AAD1-CA4BE281105C}"/>
              </a:ext>
            </a:extLst>
          </p:cNvPr>
          <p:cNvGraphicFramePr>
            <a:graphicFrameLocks noChangeAspect="1"/>
          </p:cNvGraphicFramePr>
          <p:nvPr>
            <p:extLst>
              <p:ext uri="{D42A27DB-BD31-4B8C-83A1-F6EECF244321}">
                <p14:modId xmlns:p14="http://schemas.microsoft.com/office/powerpoint/2010/main" val="3570108777"/>
              </p:ext>
            </p:extLst>
          </p:nvPr>
        </p:nvGraphicFramePr>
        <p:xfrm>
          <a:off x="8189913" y="3406775"/>
          <a:ext cx="2230437" cy="622300"/>
        </p:xfrm>
        <a:graphic>
          <a:graphicData uri="http://schemas.openxmlformats.org/presentationml/2006/ole">
            <mc:AlternateContent xmlns:mc="http://schemas.openxmlformats.org/markup-compatibility/2006">
              <mc:Choice xmlns:v="urn:schemas-microsoft-com:vml" Requires="v">
                <p:oleObj name="Equation" r:id="rId22" imgW="1917360" imgH="533160" progId="Equation.DSMT4">
                  <p:embed/>
                </p:oleObj>
              </mc:Choice>
              <mc:Fallback>
                <p:oleObj name="Equation" r:id="rId22" imgW="1917360" imgH="533160" progId="Equation.DSMT4">
                  <p:embed/>
                  <p:pic>
                    <p:nvPicPr>
                      <p:cNvPr id="35" name="Object 34">
                        <a:extLst>
                          <a:ext uri="{FF2B5EF4-FFF2-40B4-BE49-F238E27FC236}">
                            <a16:creationId xmlns:a16="http://schemas.microsoft.com/office/drawing/2014/main" id="{D94A07D5-7B08-47D0-9723-7E2B6D43D780}"/>
                          </a:ext>
                        </a:extLst>
                      </p:cNvPr>
                      <p:cNvPicPr/>
                      <p:nvPr/>
                    </p:nvPicPr>
                    <p:blipFill>
                      <a:blip r:embed="rId23"/>
                      <a:stretch>
                        <a:fillRect/>
                      </a:stretch>
                    </p:blipFill>
                    <p:spPr>
                      <a:xfrm>
                        <a:off x="8189913" y="3406775"/>
                        <a:ext cx="2230437" cy="622300"/>
                      </a:xfrm>
                      <a:prstGeom prst="rect">
                        <a:avLst/>
                      </a:prstGeom>
                      <a:ln>
                        <a:solidFill>
                          <a:srgbClr val="FF0000"/>
                        </a:solidFill>
                      </a:ln>
                    </p:spPr>
                  </p:pic>
                </p:oleObj>
              </mc:Fallback>
            </mc:AlternateContent>
          </a:graphicData>
        </a:graphic>
      </p:graphicFrame>
      <p:graphicFrame>
        <p:nvGraphicFramePr>
          <p:cNvPr id="68" name="Object 67">
            <a:extLst>
              <a:ext uri="{FF2B5EF4-FFF2-40B4-BE49-F238E27FC236}">
                <a16:creationId xmlns:a16="http://schemas.microsoft.com/office/drawing/2014/main" id="{74268F33-D632-426C-98B7-49A434D0E509}"/>
              </a:ext>
            </a:extLst>
          </p:cNvPr>
          <p:cNvGraphicFramePr>
            <a:graphicFrameLocks noChangeAspect="1"/>
          </p:cNvGraphicFramePr>
          <p:nvPr>
            <p:extLst>
              <p:ext uri="{D42A27DB-BD31-4B8C-83A1-F6EECF244321}">
                <p14:modId xmlns:p14="http://schemas.microsoft.com/office/powerpoint/2010/main" val="454636181"/>
              </p:ext>
            </p:extLst>
          </p:nvPr>
        </p:nvGraphicFramePr>
        <p:xfrm>
          <a:off x="9337675" y="4164013"/>
          <a:ext cx="1004888" cy="287337"/>
        </p:xfrm>
        <a:graphic>
          <a:graphicData uri="http://schemas.openxmlformats.org/presentationml/2006/ole">
            <mc:AlternateContent xmlns:mc="http://schemas.openxmlformats.org/markup-compatibility/2006">
              <mc:Choice xmlns:v="urn:schemas-microsoft-com:vml" Requires="v">
                <p:oleObj name="Equation" r:id="rId24" imgW="888840" imgH="253800" progId="Equation.DSMT4">
                  <p:embed/>
                </p:oleObj>
              </mc:Choice>
              <mc:Fallback>
                <p:oleObj name="Equation" r:id="rId24" imgW="888840" imgH="253800" progId="Equation.DSMT4">
                  <p:embed/>
                  <p:pic>
                    <p:nvPicPr>
                      <p:cNvPr id="36" name="Object 35">
                        <a:extLst>
                          <a:ext uri="{FF2B5EF4-FFF2-40B4-BE49-F238E27FC236}">
                            <a16:creationId xmlns:a16="http://schemas.microsoft.com/office/drawing/2014/main" id="{E0288310-C9E5-4008-88EA-98253A1A8313}"/>
                          </a:ext>
                        </a:extLst>
                      </p:cNvPr>
                      <p:cNvPicPr/>
                      <p:nvPr/>
                    </p:nvPicPr>
                    <p:blipFill>
                      <a:blip r:embed="rId25"/>
                      <a:stretch>
                        <a:fillRect/>
                      </a:stretch>
                    </p:blipFill>
                    <p:spPr>
                      <a:xfrm>
                        <a:off x="9337675" y="4164013"/>
                        <a:ext cx="1004888" cy="287337"/>
                      </a:xfrm>
                      <a:prstGeom prst="rect">
                        <a:avLst/>
                      </a:prstGeom>
                      <a:ln>
                        <a:solidFill>
                          <a:srgbClr val="FF0000"/>
                        </a:solidFill>
                      </a:ln>
                    </p:spPr>
                  </p:pic>
                </p:oleObj>
              </mc:Fallback>
            </mc:AlternateContent>
          </a:graphicData>
        </a:graphic>
      </p:graphicFrame>
      <p:cxnSp>
        <p:nvCxnSpPr>
          <p:cNvPr id="69" name="Straight Arrow Connector 68">
            <a:extLst>
              <a:ext uri="{FF2B5EF4-FFF2-40B4-BE49-F238E27FC236}">
                <a16:creationId xmlns:a16="http://schemas.microsoft.com/office/drawing/2014/main" id="{8B274B0E-6D28-42BF-A718-FF3A12336E52}"/>
              </a:ext>
            </a:extLst>
          </p:cNvPr>
          <p:cNvCxnSpPr>
            <a:cxnSpLocks/>
          </p:cNvCxnSpPr>
          <p:nvPr/>
        </p:nvCxnSpPr>
        <p:spPr>
          <a:xfrm rot="16200000">
            <a:off x="11023777" y="3648637"/>
            <a:ext cx="920537" cy="0"/>
          </a:xfrm>
          <a:prstGeom prst="straightConnector1">
            <a:avLst/>
          </a:prstGeom>
          <a:ln w="44450">
            <a:solidFill>
              <a:srgbClr val="FF0000"/>
            </a:solidFill>
            <a:headEnd type="none" w="lg" len="lg"/>
            <a:tailEnd type="stealth" w="lg" len="lg"/>
          </a:ln>
        </p:spPr>
        <p:style>
          <a:lnRef idx="1">
            <a:schemeClr val="accent6"/>
          </a:lnRef>
          <a:fillRef idx="0">
            <a:schemeClr val="accent6"/>
          </a:fillRef>
          <a:effectRef idx="0">
            <a:schemeClr val="accent6"/>
          </a:effectRef>
          <a:fontRef idx="minor">
            <a:schemeClr val="tx1"/>
          </a:fontRef>
        </p:style>
      </p:cxnSp>
      <p:graphicFrame>
        <p:nvGraphicFramePr>
          <p:cNvPr id="70" name="Object 69">
            <a:extLst>
              <a:ext uri="{FF2B5EF4-FFF2-40B4-BE49-F238E27FC236}">
                <a16:creationId xmlns:a16="http://schemas.microsoft.com/office/drawing/2014/main" id="{4D96F33E-B7BF-4BBF-B931-68FF7BC64090}"/>
              </a:ext>
            </a:extLst>
          </p:cNvPr>
          <p:cNvGraphicFramePr>
            <a:graphicFrameLocks noChangeAspect="1"/>
          </p:cNvGraphicFramePr>
          <p:nvPr>
            <p:extLst>
              <p:ext uri="{D42A27DB-BD31-4B8C-83A1-F6EECF244321}">
                <p14:modId xmlns:p14="http://schemas.microsoft.com/office/powerpoint/2010/main" val="1494455464"/>
              </p:ext>
            </p:extLst>
          </p:nvPr>
        </p:nvGraphicFramePr>
        <p:xfrm>
          <a:off x="10545763" y="3530600"/>
          <a:ext cx="847725" cy="282575"/>
        </p:xfrm>
        <a:graphic>
          <a:graphicData uri="http://schemas.openxmlformats.org/presentationml/2006/ole">
            <mc:AlternateContent xmlns:mc="http://schemas.openxmlformats.org/markup-compatibility/2006">
              <mc:Choice xmlns:v="urn:schemas-microsoft-com:vml" Requires="v">
                <p:oleObj name="Equation" r:id="rId26" imgW="723600" imgH="241200" progId="Equation.DSMT4">
                  <p:embed/>
                </p:oleObj>
              </mc:Choice>
              <mc:Fallback>
                <p:oleObj name="Equation" r:id="rId26" imgW="723600" imgH="241200" progId="Equation.DSMT4">
                  <p:embed/>
                  <p:pic>
                    <p:nvPicPr>
                      <p:cNvPr id="38" name="Object 37">
                        <a:extLst>
                          <a:ext uri="{FF2B5EF4-FFF2-40B4-BE49-F238E27FC236}">
                            <a16:creationId xmlns:a16="http://schemas.microsoft.com/office/drawing/2014/main" id="{0BCEBF46-E51F-4416-8816-3E54A62957EE}"/>
                          </a:ext>
                        </a:extLst>
                      </p:cNvPr>
                      <p:cNvPicPr/>
                      <p:nvPr/>
                    </p:nvPicPr>
                    <p:blipFill>
                      <a:blip r:embed="rId27"/>
                      <a:stretch>
                        <a:fillRect/>
                      </a:stretch>
                    </p:blipFill>
                    <p:spPr>
                      <a:xfrm>
                        <a:off x="10545763" y="3530600"/>
                        <a:ext cx="847725" cy="282575"/>
                      </a:xfrm>
                      <a:prstGeom prst="rect">
                        <a:avLst/>
                      </a:prstGeom>
                      <a:ln>
                        <a:solidFill>
                          <a:srgbClr val="FF0000"/>
                        </a:solidFill>
                      </a:ln>
                    </p:spPr>
                  </p:pic>
                </p:oleObj>
              </mc:Fallback>
            </mc:AlternateContent>
          </a:graphicData>
        </a:graphic>
      </p:graphicFrame>
    </p:spTree>
    <p:extLst>
      <p:ext uri="{BB962C8B-B14F-4D97-AF65-F5344CB8AC3E}">
        <p14:creationId xmlns:p14="http://schemas.microsoft.com/office/powerpoint/2010/main" val="68015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par>
                                <p:cTn id="30" presetID="53" presetClass="entr" presetSubtype="16" fill="hold" nodeType="withEffect">
                                  <p:stCondLst>
                                    <p:cond delay="0"/>
                                  </p:stCondLst>
                                  <p:childTnLst>
                                    <p:set>
                                      <p:cBhvr>
                                        <p:cTn id="31" dur="1" fill="hold">
                                          <p:stCondLst>
                                            <p:cond delay="0"/>
                                          </p:stCondLst>
                                        </p:cTn>
                                        <p:tgtEl>
                                          <p:spTgt spid="76"/>
                                        </p:tgtEl>
                                        <p:attrNameLst>
                                          <p:attrName>style.visibility</p:attrName>
                                        </p:attrNameLst>
                                      </p:cBhvr>
                                      <p:to>
                                        <p:strVal val="visible"/>
                                      </p:to>
                                    </p:set>
                                    <p:anim calcmode="lin" valueType="num">
                                      <p:cBhvr>
                                        <p:cTn id="32" dur="500" fill="hold"/>
                                        <p:tgtEl>
                                          <p:spTgt spid="76"/>
                                        </p:tgtEl>
                                        <p:attrNameLst>
                                          <p:attrName>ppt_w</p:attrName>
                                        </p:attrNameLst>
                                      </p:cBhvr>
                                      <p:tavLst>
                                        <p:tav tm="0">
                                          <p:val>
                                            <p:fltVal val="0"/>
                                          </p:val>
                                        </p:tav>
                                        <p:tav tm="100000">
                                          <p:val>
                                            <p:strVal val="#ppt_w"/>
                                          </p:val>
                                        </p:tav>
                                      </p:tavLst>
                                    </p:anim>
                                    <p:anim calcmode="lin" valueType="num">
                                      <p:cBhvr>
                                        <p:cTn id="33" dur="500" fill="hold"/>
                                        <p:tgtEl>
                                          <p:spTgt spid="76"/>
                                        </p:tgtEl>
                                        <p:attrNameLst>
                                          <p:attrName>ppt_h</p:attrName>
                                        </p:attrNameLst>
                                      </p:cBhvr>
                                      <p:tavLst>
                                        <p:tav tm="0">
                                          <p:val>
                                            <p:fltVal val="0"/>
                                          </p:val>
                                        </p:tav>
                                        <p:tav tm="100000">
                                          <p:val>
                                            <p:strVal val="#ppt_h"/>
                                          </p:val>
                                        </p:tav>
                                      </p:tavLst>
                                    </p:anim>
                                    <p:animEffect transition="in" filter="fade">
                                      <p:cBhvr>
                                        <p:cTn id="3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4" name="Slide Number Placeholder 3"/>
          <p:cNvSpPr>
            <a:spLocks noGrp="1"/>
          </p:cNvSpPr>
          <p:nvPr>
            <p:ph type="sldNum" sz="quarter" idx="12"/>
          </p:nvPr>
        </p:nvSpPr>
        <p:spPr/>
        <p:txBody>
          <a:bodyPr/>
          <a:lstStyle/>
          <a:p>
            <a:pPr algn="ctr"/>
            <a:fld id="{D57F1E4F-1CFF-5643-939E-217C01CDF565}" type="slidenum">
              <a:rPr lang="en-US" smtClean="0"/>
              <a:pPr algn="ctr"/>
              <a:t>31</a:t>
            </a:fld>
            <a:endParaRPr lang="en-US" dirty="0"/>
          </a:p>
        </p:txBody>
      </p:sp>
      <p:sp>
        <p:nvSpPr>
          <p:cNvPr id="55" name="Oval 54">
            <a:extLst>
              <a:ext uri="{FF2B5EF4-FFF2-40B4-BE49-F238E27FC236}">
                <a16:creationId xmlns:a16="http://schemas.microsoft.com/office/drawing/2014/main" id="{9F8E94DF-6369-4DA8-AA57-12C085A653D2}"/>
              </a:ext>
            </a:extLst>
          </p:cNvPr>
          <p:cNvSpPr/>
          <p:nvPr/>
        </p:nvSpPr>
        <p:spPr>
          <a:xfrm>
            <a:off x="7717665" y="2400442"/>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1</a:t>
            </a:r>
          </a:p>
        </p:txBody>
      </p:sp>
      <p:sp>
        <p:nvSpPr>
          <p:cNvPr id="56" name="Oval 55">
            <a:extLst>
              <a:ext uri="{FF2B5EF4-FFF2-40B4-BE49-F238E27FC236}">
                <a16:creationId xmlns:a16="http://schemas.microsoft.com/office/drawing/2014/main" id="{8FD70D03-A79A-42A1-A74D-C562C14D4364}"/>
              </a:ext>
            </a:extLst>
          </p:cNvPr>
          <p:cNvSpPr/>
          <p:nvPr/>
        </p:nvSpPr>
        <p:spPr>
          <a:xfrm>
            <a:off x="11324252" y="2400443"/>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2</a:t>
            </a:r>
          </a:p>
        </p:txBody>
      </p:sp>
      <p:sp>
        <p:nvSpPr>
          <p:cNvPr id="62" name="TextBox 61">
            <a:extLst>
              <a:ext uri="{FF2B5EF4-FFF2-40B4-BE49-F238E27FC236}">
                <a16:creationId xmlns:a16="http://schemas.microsoft.com/office/drawing/2014/main" id="{3F3AC8F3-A49C-428C-B8B5-5525CE334A8F}"/>
              </a:ext>
            </a:extLst>
          </p:cNvPr>
          <p:cNvSpPr txBox="1"/>
          <p:nvPr/>
        </p:nvSpPr>
        <p:spPr>
          <a:xfrm rot="16200000">
            <a:off x="6623664" y="3451007"/>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300 mm</a:t>
            </a:r>
          </a:p>
        </p:txBody>
      </p:sp>
      <p:graphicFrame>
        <p:nvGraphicFramePr>
          <p:cNvPr id="64" name="Object 63">
            <a:extLst>
              <a:ext uri="{FF2B5EF4-FFF2-40B4-BE49-F238E27FC236}">
                <a16:creationId xmlns:a16="http://schemas.microsoft.com/office/drawing/2014/main" id="{D6444078-0D3E-44E8-940B-3331C64B7C18}"/>
              </a:ext>
            </a:extLst>
          </p:cNvPr>
          <p:cNvGraphicFramePr>
            <a:graphicFrameLocks noChangeAspect="1"/>
          </p:cNvGraphicFramePr>
          <p:nvPr/>
        </p:nvGraphicFramePr>
        <p:xfrm>
          <a:off x="7171932" y="1881000"/>
          <a:ext cx="1693863" cy="449263"/>
        </p:xfrm>
        <a:graphic>
          <a:graphicData uri="http://schemas.openxmlformats.org/presentationml/2006/ole">
            <mc:AlternateContent xmlns:mc="http://schemas.openxmlformats.org/markup-compatibility/2006">
              <mc:Choice xmlns:v="urn:schemas-microsoft-com:vml" Requires="v">
                <p:oleObj name="Equation" r:id="rId2" imgW="914400" imgH="241200" progId="Equation.DSMT4">
                  <p:embed/>
                </p:oleObj>
              </mc:Choice>
              <mc:Fallback>
                <p:oleObj name="Equation" r:id="rId2" imgW="914400" imgH="241200" progId="Equation.DSMT4">
                  <p:embed/>
                  <p:pic>
                    <p:nvPicPr>
                      <p:cNvPr id="64" name="Object 63">
                        <a:extLst>
                          <a:ext uri="{FF2B5EF4-FFF2-40B4-BE49-F238E27FC236}">
                            <a16:creationId xmlns:a16="http://schemas.microsoft.com/office/drawing/2014/main" id="{D6444078-0D3E-44E8-940B-3331C64B7C18}"/>
                          </a:ext>
                        </a:extLst>
                      </p:cNvPr>
                      <p:cNvPicPr/>
                      <p:nvPr/>
                    </p:nvPicPr>
                    <p:blipFill>
                      <a:blip r:embed="rId3"/>
                      <a:stretch>
                        <a:fillRect/>
                      </a:stretch>
                    </p:blipFill>
                    <p:spPr>
                      <a:xfrm>
                        <a:off x="7171932" y="1881000"/>
                        <a:ext cx="1693863" cy="449263"/>
                      </a:xfrm>
                      <a:prstGeom prst="rect">
                        <a:avLst/>
                      </a:prstGeom>
                      <a:ln>
                        <a:solidFill>
                          <a:schemeClr val="accent1"/>
                        </a:solidFill>
                      </a:ln>
                    </p:spPr>
                  </p:pic>
                </p:oleObj>
              </mc:Fallback>
            </mc:AlternateContent>
          </a:graphicData>
        </a:graphic>
      </p:graphicFrame>
      <p:graphicFrame>
        <p:nvGraphicFramePr>
          <p:cNvPr id="66" name="Object 65">
            <a:extLst>
              <a:ext uri="{FF2B5EF4-FFF2-40B4-BE49-F238E27FC236}">
                <a16:creationId xmlns:a16="http://schemas.microsoft.com/office/drawing/2014/main" id="{0281A118-7AE2-49F7-BC96-1C89CCBC4324}"/>
              </a:ext>
            </a:extLst>
          </p:cNvPr>
          <p:cNvGraphicFramePr>
            <a:graphicFrameLocks noChangeAspect="1"/>
          </p:cNvGraphicFramePr>
          <p:nvPr/>
        </p:nvGraphicFramePr>
        <p:xfrm>
          <a:off x="10284288" y="1881793"/>
          <a:ext cx="1716088" cy="447675"/>
        </p:xfrm>
        <a:graphic>
          <a:graphicData uri="http://schemas.openxmlformats.org/presentationml/2006/ole">
            <mc:AlternateContent xmlns:mc="http://schemas.openxmlformats.org/markup-compatibility/2006">
              <mc:Choice xmlns:v="urn:schemas-microsoft-com:vml" Requires="v">
                <p:oleObj name="Equation" r:id="rId4" imgW="927000" imgH="241200" progId="Equation.DSMT4">
                  <p:embed/>
                </p:oleObj>
              </mc:Choice>
              <mc:Fallback>
                <p:oleObj name="Equation" r:id="rId4" imgW="927000" imgH="241200" progId="Equation.DSMT4">
                  <p:embed/>
                  <p:pic>
                    <p:nvPicPr>
                      <p:cNvPr id="66" name="Object 65">
                        <a:extLst>
                          <a:ext uri="{FF2B5EF4-FFF2-40B4-BE49-F238E27FC236}">
                            <a16:creationId xmlns:a16="http://schemas.microsoft.com/office/drawing/2014/main" id="{0281A118-7AE2-49F7-BC96-1C89CCBC4324}"/>
                          </a:ext>
                        </a:extLst>
                      </p:cNvPr>
                      <p:cNvPicPr/>
                      <p:nvPr/>
                    </p:nvPicPr>
                    <p:blipFill>
                      <a:blip r:embed="rId5"/>
                      <a:stretch>
                        <a:fillRect/>
                      </a:stretch>
                    </p:blipFill>
                    <p:spPr>
                      <a:xfrm>
                        <a:off x="10284288" y="1881793"/>
                        <a:ext cx="1716088" cy="447675"/>
                      </a:xfrm>
                      <a:prstGeom prst="rect">
                        <a:avLst/>
                      </a:prstGeom>
                      <a:ln>
                        <a:solidFill>
                          <a:schemeClr val="accent1"/>
                        </a:solidFill>
                      </a:ln>
                    </p:spPr>
                  </p:pic>
                </p:oleObj>
              </mc:Fallback>
            </mc:AlternateContent>
          </a:graphicData>
        </a:graphic>
      </p:graphicFrame>
      <p:sp>
        <p:nvSpPr>
          <p:cNvPr id="3" name="TextBox 2">
            <a:extLst>
              <a:ext uri="{FF2B5EF4-FFF2-40B4-BE49-F238E27FC236}">
                <a16:creationId xmlns:a16="http://schemas.microsoft.com/office/drawing/2014/main" id="{027C7915-3CBA-4D21-BC22-756030399D63}"/>
              </a:ext>
            </a:extLst>
          </p:cNvPr>
          <p:cNvSpPr txBox="1"/>
          <p:nvPr/>
        </p:nvSpPr>
        <p:spPr>
          <a:xfrm>
            <a:off x="345173" y="1938777"/>
            <a:ext cx="6226275" cy="923330"/>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Shear centre is obtained by equating the torsion of external shear force to the  torsion of internal shear flows about boom 1.</a:t>
            </a:r>
          </a:p>
        </p:txBody>
      </p:sp>
      <p:cxnSp>
        <p:nvCxnSpPr>
          <p:cNvPr id="7" name="Straight Arrow Connector 6">
            <a:extLst>
              <a:ext uri="{FF2B5EF4-FFF2-40B4-BE49-F238E27FC236}">
                <a16:creationId xmlns:a16="http://schemas.microsoft.com/office/drawing/2014/main" id="{DFB83751-1C06-49BE-AF98-8BD84669133A}"/>
              </a:ext>
            </a:extLst>
          </p:cNvPr>
          <p:cNvCxnSpPr/>
          <p:nvPr/>
        </p:nvCxnSpPr>
        <p:spPr>
          <a:xfrm flipV="1">
            <a:off x="9754944" y="1963054"/>
            <a:ext cx="0" cy="1646684"/>
          </a:xfrm>
          <a:prstGeom prst="straightConnector1">
            <a:avLst/>
          </a:prstGeom>
          <a:ln w="63500">
            <a:solidFill>
              <a:schemeClr val="tx1"/>
            </a:solidFill>
            <a:headEnd w="lg" len="lg"/>
            <a:tailEnd type="triangle"/>
          </a:ln>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146E26ED-E8FE-4A55-A8A6-C6D7936B689E}"/>
              </a:ext>
            </a:extLst>
          </p:cNvPr>
          <p:cNvCxnSpPr/>
          <p:nvPr/>
        </p:nvCxnSpPr>
        <p:spPr>
          <a:xfrm flipH="1">
            <a:off x="8029976" y="3363028"/>
            <a:ext cx="1727715" cy="0"/>
          </a:xfrm>
          <a:prstGeom prst="line">
            <a:avLst/>
          </a:prstGeom>
          <a:ln>
            <a:prstDash val="dash"/>
            <a:headEnd w="lg" len="lg"/>
            <a:tailEnd type="none" w="lg" len="lg"/>
          </a:ln>
        </p:spPr>
        <p:style>
          <a:lnRef idx="1">
            <a:schemeClr val="accent6"/>
          </a:lnRef>
          <a:fillRef idx="0">
            <a:schemeClr val="accent6"/>
          </a:fillRef>
          <a:effectRef idx="0">
            <a:schemeClr val="accent6"/>
          </a:effectRef>
          <a:fontRef idx="minor">
            <a:schemeClr val="tx1"/>
          </a:fontRef>
        </p:style>
      </p:cxnSp>
      <p:graphicFrame>
        <p:nvGraphicFramePr>
          <p:cNvPr id="10" name="Object 9">
            <a:extLst>
              <a:ext uri="{FF2B5EF4-FFF2-40B4-BE49-F238E27FC236}">
                <a16:creationId xmlns:a16="http://schemas.microsoft.com/office/drawing/2014/main" id="{C1FFC9DF-08BF-481F-8873-317659059AE3}"/>
              </a:ext>
            </a:extLst>
          </p:cNvPr>
          <p:cNvGraphicFramePr>
            <a:graphicFrameLocks noChangeAspect="1"/>
          </p:cNvGraphicFramePr>
          <p:nvPr>
            <p:extLst>
              <p:ext uri="{D42A27DB-BD31-4B8C-83A1-F6EECF244321}">
                <p14:modId xmlns:p14="http://schemas.microsoft.com/office/powerpoint/2010/main" val="211555498"/>
              </p:ext>
            </p:extLst>
          </p:nvPr>
        </p:nvGraphicFramePr>
        <p:xfrm>
          <a:off x="8782392" y="2894104"/>
          <a:ext cx="318693" cy="509909"/>
        </p:xfrm>
        <a:graphic>
          <a:graphicData uri="http://schemas.openxmlformats.org/presentationml/2006/ole">
            <mc:AlternateContent xmlns:mc="http://schemas.openxmlformats.org/markup-compatibility/2006">
              <mc:Choice xmlns:v="urn:schemas-microsoft-com:vml" Requires="v">
                <p:oleObj name="Equation" r:id="rId6" imgW="126720" imgH="203040" progId="Equation.DSMT4">
                  <p:embed/>
                </p:oleObj>
              </mc:Choice>
              <mc:Fallback>
                <p:oleObj name="Equation" r:id="rId6" imgW="126720" imgH="203040" progId="Equation.DSMT4">
                  <p:embed/>
                  <p:pic>
                    <p:nvPicPr>
                      <p:cNvPr id="0" name=""/>
                      <p:cNvPicPr/>
                      <p:nvPr/>
                    </p:nvPicPr>
                    <p:blipFill>
                      <a:blip r:embed="rId7"/>
                      <a:stretch>
                        <a:fillRect/>
                      </a:stretch>
                    </p:blipFill>
                    <p:spPr>
                      <a:xfrm>
                        <a:off x="8782392" y="2894104"/>
                        <a:ext cx="318693" cy="509909"/>
                      </a:xfrm>
                      <a:prstGeom prst="rect">
                        <a:avLst/>
                      </a:prstGeom>
                    </p:spPr>
                  </p:pic>
                </p:oleObj>
              </mc:Fallback>
            </mc:AlternateContent>
          </a:graphicData>
        </a:graphic>
      </p:graphicFrame>
      <p:sp>
        <p:nvSpPr>
          <p:cNvPr id="44" name="TextBox 43">
            <a:extLst>
              <a:ext uri="{FF2B5EF4-FFF2-40B4-BE49-F238E27FC236}">
                <a16:creationId xmlns:a16="http://schemas.microsoft.com/office/drawing/2014/main" id="{F0B8711C-8A97-460B-AED7-C2241AD8CAFB}"/>
              </a:ext>
            </a:extLst>
          </p:cNvPr>
          <p:cNvSpPr txBox="1"/>
          <p:nvPr/>
        </p:nvSpPr>
        <p:spPr>
          <a:xfrm>
            <a:off x="9328675" y="1809967"/>
            <a:ext cx="571654" cy="369332"/>
          </a:xfrm>
          <a:prstGeom prst="rect">
            <a:avLst/>
          </a:prstGeom>
          <a:noFill/>
        </p:spPr>
        <p:txBody>
          <a:bodyPr wrap="square" rtlCol="0">
            <a:spAutoFit/>
          </a:bodyPr>
          <a:lstStyle/>
          <a:p>
            <a:pPr algn="just"/>
            <a:r>
              <a:rPr lang="en-GB" b="1" dirty="0">
                <a:latin typeface="Arial" panose="020B0604020202020204" pitchFamily="34" charset="0"/>
                <a:cs typeface="Arial" panose="020B0604020202020204" pitchFamily="34" charset="0"/>
              </a:rPr>
              <a:t>Sy</a:t>
            </a:r>
          </a:p>
        </p:txBody>
      </p:sp>
      <p:graphicFrame>
        <p:nvGraphicFramePr>
          <p:cNvPr id="11" name="Object 10">
            <a:extLst>
              <a:ext uri="{FF2B5EF4-FFF2-40B4-BE49-F238E27FC236}">
                <a16:creationId xmlns:a16="http://schemas.microsoft.com/office/drawing/2014/main" id="{D3EECEF9-FE73-4D37-9645-1C32F9792AED}"/>
              </a:ext>
            </a:extLst>
          </p:cNvPr>
          <p:cNvGraphicFramePr>
            <a:graphicFrameLocks noChangeAspect="1"/>
          </p:cNvGraphicFramePr>
          <p:nvPr>
            <p:extLst>
              <p:ext uri="{D42A27DB-BD31-4B8C-83A1-F6EECF244321}">
                <p14:modId xmlns:p14="http://schemas.microsoft.com/office/powerpoint/2010/main" val="1668622627"/>
              </p:ext>
            </p:extLst>
          </p:nvPr>
        </p:nvGraphicFramePr>
        <p:xfrm>
          <a:off x="428625" y="3421063"/>
          <a:ext cx="6199188" cy="830262"/>
        </p:xfrm>
        <a:graphic>
          <a:graphicData uri="http://schemas.openxmlformats.org/presentationml/2006/ole">
            <mc:AlternateContent xmlns:mc="http://schemas.openxmlformats.org/markup-compatibility/2006">
              <mc:Choice xmlns:v="urn:schemas-microsoft-com:vml" Requires="v">
                <p:oleObj name="Equation" r:id="rId8" imgW="3606480" imgH="482400" progId="Equation.DSMT4">
                  <p:embed/>
                </p:oleObj>
              </mc:Choice>
              <mc:Fallback>
                <p:oleObj name="Equation" r:id="rId8" imgW="3606480" imgH="482400" progId="Equation.DSMT4">
                  <p:embed/>
                  <p:pic>
                    <p:nvPicPr>
                      <p:cNvPr id="0" name=""/>
                      <p:cNvPicPr/>
                      <p:nvPr/>
                    </p:nvPicPr>
                    <p:blipFill>
                      <a:blip r:embed="rId9"/>
                      <a:stretch>
                        <a:fillRect/>
                      </a:stretch>
                    </p:blipFill>
                    <p:spPr>
                      <a:xfrm>
                        <a:off x="428625" y="3421063"/>
                        <a:ext cx="6199188" cy="830262"/>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7AAFDAC4-BA11-499C-A0BB-CB87E6BFC246}"/>
              </a:ext>
            </a:extLst>
          </p:cNvPr>
          <p:cNvSpPr/>
          <p:nvPr/>
        </p:nvSpPr>
        <p:spPr>
          <a:xfrm>
            <a:off x="8004220" y="2670900"/>
            <a:ext cx="3606587" cy="2021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5AF0283E-FA9B-4EC6-B19F-95F5B650DA6F}"/>
              </a:ext>
            </a:extLst>
          </p:cNvPr>
          <p:cNvSpPr/>
          <p:nvPr/>
        </p:nvSpPr>
        <p:spPr>
          <a:xfrm>
            <a:off x="7717665" y="2400442"/>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1</a:t>
            </a:r>
          </a:p>
        </p:txBody>
      </p:sp>
      <p:sp>
        <p:nvSpPr>
          <p:cNvPr id="40" name="Oval 39">
            <a:extLst>
              <a:ext uri="{FF2B5EF4-FFF2-40B4-BE49-F238E27FC236}">
                <a16:creationId xmlns:a16="http://schemas.microsoft.com/office/drawing/2014/main" id="{83E1E066-B70A-4110-902B-BFC2284130E4}"/>
              </a:ext>
            </a:extLst>
          </p:cNvPr>
          <p:cNvSpPr/>
          <p:nvPr/>
        </p:nvSpPr>
        <p:spPr>
          <a:xfrm>
            <a:off x="11324252" y="2400443"/>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2</a:t>
            </a:r>
          </a:p>
        </p:txBody>
      </p:sp>
      <p:sp>
        <p:nvSpPr>
          <p:cNvPr id="41" name="Oval 40">
            <a:extLst>
              <a:ext uri="{FF2B5EF4-FFF2-40B4-BE49-F238E27FC236}">
                <a16:creationId xmlns:a16="http://schemas.microsoft.com/office/drawing/2014/main" id="{E15900AE-95FF-4E77-9D7A-E6C1A7417F1A}"/>
              </a:ext>
            </a:extLst>
          </p:cNvPr>
          <p:cNvSpPr/>
          <p:nvPr/>
        </p:nvSpPr>
        <p:spPr>
          <a:xfrm>
            <a:off x="11324252" y="4422426"/>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3</a:t>
            </a:r>
          </a:p>
        </p:txBody>
      </p:sp>
      <p:sp>
        <p:nvSpPr>
          <p:cNvPr id="42" name="Oval 41">
            <a:extLst>
              <a:ext uri="{FF2B5EF4-FFF2-40B4-BE49-F238E27FC236}">
                <a16:creationId xmlns:a16="http://schemas.microsoft.com/office/drawing/2014/main" id="{B1703417-12E3-46E0-9D2D-9D059EA09614}"/>
              </a:ext>
            </a:extLst>
          </p:cNvPr>
          <p:cNvSpPr/>
          <p:nvPr/>
        </p:nvSpPr>
        <p:spPr>
          <a:xfrm>
            <a:off x="7717665" y="4422425"/>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4</a:t>
            </a:r>
          </a:p>
        </p:txBody>
      </p:sp>
      <p:cxnSp>
        <p:nvCxnSpPr>
          <p:cNvPr id="43" name="Straight Arrow Connector 42">
            <a:extLst>
              <a:ext uri="{FF2B5EF4-FFF2-40B4-BE49-F238E27FC236}">
                <a16:creationId xmlns:a16="http://schemas.microsoft.com/office/drawing/2014/main" id="{8C97F8DE-44CE-49C2-BB3B-C7D293307705}"/>
              </a:ext>
            </a:extLst>
          </p:cNvPr>
          <p:cNvCxnSpPr/>
          <p:nvPr/>
        </p:nvCxnSpPr>
        <p:spPr>
          <a:xfrm>
            <a:off x="8029976" y="5085696"/>
            <a:ext cx="3548129" cy="644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45" name="TextBox 44">
            <a:extLst>
              <a:ext uri="{FF2B5EF4-FFF2-40B4-BE49-F238E27FC236}">
                <a16:creationId xmlns:a16="http://schemas.microsoft.com/office/drawing/2014/main" id="{046F97B9-1559-47E8-8EE3-1CC7B78758DD}"/>
              </a:ext>
            </a:extLst>
          </p:cNvPr>
          <p:cNvSpPr txBox="1"/>
          <p:nvPr/>
        </p:nvSpPr>
        <p:spPr>
          <a:xfrm>
            <a:off x="8902080" y="4746476"/>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500 mm</a:t>
            </a:r>
          </a:p>
        </p:txBody>
      </p:sp>
      <p:cxnSp>
        <p:nvCxnSpPr>
          <p:cNvPr id="46" name="Straight Arrow Connector 45">
            <a:extLst>
              <a:ext uri="{FF2B5EF4-FFF2-40B4-BE49-F238E27FC236}">
                <a16:creationId xmlns:a16="http://schemas.microsoft.com/office/drawing/2014/main" id="{6DE0411A-CC62-4856-BBBD-FC9856F7C28D}"/>
              </a:ext>
            </a:extLst>
          </p:cNvPr>
          <p:cNvCxnSpPr/>
          <p:nvPr/>
        </p:nvCxnSpPr>
        <p:spPr>
          <a:xfrm flipH="1">
            <a:off x="7611412" y="2670898"/>
            <a:ext cx="6440" cy="2075578"/>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47" name="TextBox 46">
            <a:extLst>
              <a:ext uri="{FF2B5EF4-FFF2-40B4-BE49-F238E27FC236}">
                <a16:creationId xmlns:a16="http://schemas.microsoft.com/office/drawing/2014/main" id="{01856042-BF8B-492A-B0AE-6FBB3A151A0B}"/>
              </a:ext>
            </a:extLst>
          </p:cNvPr>
          <p:cNvSpPr txBox="1"/>
          <p:nvPr/>
        </p:nvSpPr>
        <p:spPr>
          <a:xfrm rot="16200000">
            <a:off x="6623664" y="3451007"/>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300 mm</a:t>
            </a:r>
          </a:p>
        </p:txBody>
      </p:sp>
      <p:graphicFrame>
        <p:nvGraphicFramePr>
          <p:cNvPr id="48" name="Object 47">
            <a:extLst>
              <a:ext uri="{FF2B5EF4-FFF2-40B4-BE49-F238E27FC236}">
                <a16:creationId xmlns:a16="http://schemas.microsoft.com/office/drawing/2014/main" id="{00502DE7-B311-4435-B2C7-2CCF08A0C517}"/>
              </a:ext>
            </a:extLst>
          </p:cNvPr>
          <p:cNvGraphicFramePr>
            <a:graphicFrameLocks noChangeAspect="1"/>
          </p:cNvGraphicFramePr>
          <p:nvPr/>
        </p:nvGraphicFramePr>
        <p:xfrm>
          <a:off x="10284288" y="5232759"/>
          <a:ext cx="1716088" cy="447675"/>
        </p:xfrm>
        <a:graphic>
          <a:graphicData uri="http://schemas.openxmlformats.org/presentationml/2006/ole">
            <mc:AlternateContent xmlns:mc="http://schemas.openxmlformats.org/markup-compatibility/2006">
              <mc:Choice xmlns:v="urn:schemas-microsoft-com:vml" Requires="v">
                <p:oleObj name="Equation" r:id="rId10" imgW="927000" imgH="241200" progId="Equation.DSMT4">
                  <p:embed/>
                </p:oleObj>
              </mc:Choice>
              <mc:Fallback>
                <p:oleObj name="Equation" r:id="rId10" imgW="927000" imgH="241200" progId="Equation.DSMT4">
                  <p:embed/>
                  <p:pic>
                    <p:nvPicPr>
                      <p:cNvPr id="39" name="Object 38">
                        <a:extLst>
                          <a:ext uri="{FF2B5EF4-FFF2-40B4-BE49-F238E27FC236}">
                            <a16:creationId xmlns:a16="http://schemas.microsoft.com/office/drawing/2014/main" id="{9B124699-B6A7-4714-A267-13CB99B20BE3}"/>
                          </a:ext>
                        </a:extLst>
                      </p:cNvPr>
                      <p:cNvPicPr/>
                      <p:nvPr/>
                    </p:nvPicPr>
                    <p:blipFill>
                      <a:blip r:embed="rId11"/>
                      <a:stretch>
                        <a:fillRect/>
                      </a:stretch>
                    </p:blipFill>
                    <p:spPr>
                      <a:xfrm>
                        <a:off x="10284288" y="5232759"/>
                        <a:ext cx="1716088" cy="447675"/>
                      </a:xfrm>
                      <a:prstGeom prst="rect">
                        <a:avLst/>
                      </a:prstGeom>
                      <a:ln>
                        <a:solidFill>
                          <a:schemeClr val="accent1"/>
                        </a:solidFill>
                      </a:ln>
                    </p:spPr>
                  </p:pic>
                </p:oleObj>
              </mc:Fallback>
            </mc:AlternateContent>
          </a:graphicData>
        </a:graphic>
      </p:graphicFrame>
      <p:graphicFrame>
        <p:nvGraphicFramePr>
          <p:cNvPr id="49" name="Object 48">
            <a:extLst>
              <a:ext uri="{FF2B5EF4-FFF2-40B4-BE49-F238E27FC236}">
                <a16:creationId xmlns:a16="http://schemas.microsoft.com/office/drawing/2014/main" id="{5EAB03F4-EEB2-49FC-81B6-3FCCAF5688AA}"/>
              </a:ext>
            </a:extLst>
          </p:cNvPr>
          <p:cNvGraphicFramePr>
            <a:graphicFrameLocks noChangeAspect="1"/>
          </p:cNvGraphicFramePr>
          <p:nvPr/>
        </p:nvGraphicFramePr>
        <p:xfrm>
          <a:off x="7171932" y="5243989"/>
          <a:ext cx="1716088" cy="449263"/>
        </p:xfrm>
        <a:graphic>
          <a:graphicData uri="http://schemas.openxmlformats.org/presentationml/2006/ole">
            <mc:AlternateContent xmlns:mc="http://schemas.openxmlformats.org/markup-compatibility/2006">
              <mc:Choice xmlns:v="urn:schemas-microsoft-com:vml" Requires="v">
                <p:oleObj name="Equation" r:id="rId12" imgW="927000" imgH="241200" progId="Equation.DSMT4">
                  <p:embed/>
                </p:oleObj>
              </mc:Choice>
              <mc:Fallback>
                <p:oleObj name="Equation" r:id="rId12" imgW="927000" imgH="241200" progId="Equation.DSMT4">
                  <p:embed/>
                  <p:pic>
                    <p:nvPicPr>
                      <p:cNvPr id="44" name="Object 43">
                        <a:extLst>
                          <a:ext uri="{FF2B5EF4-FFF2-40B4-BE49-F238E27FC236}">
                            <a16:creationId xmlns:a16="http://schemas.microsoft.com/office/drawing/2014/main" id="{24F13868-77C1-49E3-BBA4-11F678616B6D}"/>
                          </a:ext>
                        </a:extLst>
                      </p:cNvPr>
                      <p:cNvPicPr/>
                      <p:nvPr/>
                    </p:nvPicPr>
                    <p:blipFill>
                      <a:blip r:embed="rId13"/>
                      <a:stretch>
                        <a:fillRect/>
                      </a:stretch>
                    </p:blipFill>
                    <p:spPr>
                      <a:xfrm>
                        <a:off x="7171932" y="5243989"/>
                        <a:ext cx="1716088" cy="449263"/>
                      </a:xfrm>
                      <a:prstGeom prst="rect">
                        <a:avLst/>
                      </a:prstGeom>
                      <a:ln>
                        <a:solidFill>
                          <a:schemeClr val="accent1"/>
                        </a:solidFill>
                      </a:ln>
                    </p:spPr>
                  </p:pic>
                </p:oleObj>
              </mc:Fallback>
            </mc:AlternateContent>
          </a:graphicData>
        </a:graphic>
      </p:graphicFrame>
      <p:cxnSp>
        <p:nvCxnSpPr>
          <p:cNvPr id="50" name="Straight Arrow Connector 49">
            <a:extLst>
              <a:ext uri="{FF2B5EF4-FFF2-40B4-BE49-F238E27FC236}">
                <a16:creationId xmlns:a16="http://schemas.microsoft.com/office/drawing/2014/main" id="{42F713C8-9064-4176-9D08-6FE2B5D60F15}"/>
              </a:ext>
            </a:extLst>
          </p:cNvPr>
          <p:cNvCxnSpPr>
            <a:cxnSpLocks/>
          </p:cNvCxnSpPr>
          <p:nvPr/>
        </p:nvCxnSpPr>
        <p:spPr>
          <a:xfrm>
            <a:off x="9363751" y="2786396"/>
            <a:ext cx="920537" cy="0"/>
          </a:xfrm>
          <a:prstGeom prst="straightConnector1">
            <a:avLst/>
          </a:prstGeom>
          <a:ln w="44450">
            <a:solidFill>
              <a:srgbClr val="FF0000"/>
            </a:solidFill>
            <a:headEnd type="none" w="lg" len="lg"/>
            <a:tailEnd type="stealth" w="lg" len="lg"/>
          </a:ln>
        </p:spPr>
        <p:style>
          <a:lnRef idx="1">
            <a:schemeClr val="accent6"/>
          </a:lnRef>
          <a:fillRef idx="0">
            <a:schemeClr val="accent6"/>
          </a:fillRef>
          <a:effectRef idx="0">
            <a:schemeClr val="accent6"/>
          </a:effectRef>
          <a:fontRef idx="minor">
            <a:schemeClr val="tx1"/>
          </a:fontRef>
        </p:style>
      </p:cxnSp>
      <p:graphicFrame>
        <p:nvGraphicFramePr>
          <p:cNvPr id="51" name="Object 50">
            <a:extLst>
              <a:ext uri="{FF2B5EF4-FFF2-40B4-BE49-F238E27FC236}">
                <a16:creationId xmlns:a16="http://schemas.microsoft.com/office/drawing/2014/main" id="{3CFFCE90-F4D6-4375-9506-DB7A90BE9EC8}"/>
              </a:ext>
            </a:extLst>
          </p:cNvPr>
          <p:cNvGraphicFramePr>
            <a:graphicFrameLocks noChangeAspect="1"/>
          </p:cNvGraphicFramePr>
          <p:nvPr>
            <p:extLst>
              <p:ext uri="{D42A27DB-BD31-4B8C-83A1-F6EECF244321}">
                <p14:modId xmlns:p14="http://schemas.microsoft.com/office/powerpoint/2010/main" val="3509085470"/>
              </p:ext>
            </p:extLst>
          </p:nvPr>
        </p:nvGraphicFramePr>
        <p:xfrm>
          <a:off x="9310688" y="2913063"/>
          <a:ext cx="1004887" cy="287337"/>
        </p:xfrm>
        <a:graphic>
          <a:graphicData uri="http://schemas.openxmlformats.org/presentationml/2006/ole">
            <mc:AlternateContent xmlns:mc="http://schemas.openxmlformats.org/markup-compatibility/2006">
              <mc:Choice xmlns:v="urn:schemas-microsoft-com:vml" Requires="v">
                <p:oleObj name="Equation" r:id="rId14" imgW="888840" imgH="253800" progId="Equation.DSMT4">
                  <p:embed/>
                </p:oleObj>
              </mc:Choice>
              <mc:Fallback>
                <p:oleObj name="Equation" r:id="rId14" imgW="888840" imgH="253800" progId="Equation.DSMT4">
                  <p:embed/>
                  <p:pic>
                    <p:nvPicPr>
                      <p:cNvPr id="50" name="Object 49">
                        <a:extLst>
                          <a:ext uri="{FF2B5EF4-FFF2-40B4-BE49-F238E27FC236}">
                            <a16:creationId xmlns:a16="http://schemas.microsoft.com/office/drawing/2014/main" id="{F741F0AF-66BA-4700-874A-9455B2C0CC1E}"/>
                          </a:ext>
                        </a:extLst>
                      </p:cNvPr>
                      <p:cNvPicPr/>
                      <p:nvPr/>
                    </p:nvPicPr>
                    <p:blipFill>
                      <a:blip r:embed="rId15"/>
                      <a:stretch>
                        <a:fillRect/>
                      </a:stretch>
                    </p:blipFill>
                    <p:spPr>
                      <a:xfrm>
                        <a:off x="9310688" y="2913063"/>
                        <a:ext cx="1004887" cy="287337"/>
                      </a:xfrm>
                      <a:prstGeom prst="rect">
                        <a:avLst/>
                      </a:prstGeom>
                      <a:ln>
                        <a:solidFill>
                          <a:srgbClr val="FF0000"/>
                        </a:solidFill>
                      </a:ln>
                    </p:spPr>
                  </p:pic>
                </p:oleObj>
              </mc:Fallback>
            </mc:AlternateContent>
          </a:graphicData>
        </a:graphic>
      </p:graphicFrame>
      <p:cxnSp>
        <p:nvCxnSpPr>
          <p:cNvPr id="52" name="Straight Arrow Connector 51">
            <a:extLst>
              <a:ext uri="{FF2B5EF4-FFF2-40B4-BE49-F238E27FC236}">
                <a16:creationId xmlns:a16="http://schemas.microsoft.com/office/drawing/2014/main" id="{119D63AB-694D-4C86-911E-E5662553206E}"/>
              </a:ext>
            </a:extLst>
          </p:cNvPr>
          <p:cNvCxnSpPr>
            <a:cxnSpLocks/>
          </p:cNvCxnSpPr>
          <p:nvPr/>
        </p:nvCxnSpPr>
        <p:spPr>
          <a:xfrm rot="10800000">
            <a:off x="9368865" y="4571218"/>
            <a:ext cx="920537" cy="0"/>
          </a:xfrm>
          <a:prstGeom prst="straightConnector1">
            <a:avLst/>
          </a:prstGeom>
          <a:ln w="44450">
            <a:solidFill>
              <a:srgbClr val="FF0000"/>
            </a:solidFill>
            <a:headEnd type="none" w="lg" len="lg"/>
            <a:tailEnd type="stealth" w="lg" len="lg"/>
          </a:ln>
        </p:spPr>
        <p:style>
          <a:lnRef idx="1">
            <a:schemeClr val="accent6"/>
          </a:lnRef>
          <a:fillRef idx="0">
            <a:schemeClr val="accent6"/>
          </a:fillRef>
          <a:effectRef idx="0">
            <a:schemeClr val="accent6"/>
          </a:effectRef>
          <a:fontRef idx="minor">
            <a:schemeClr val="tx1"/>
          </a:fontRef>
        </p:style>
      </p:cxnSp>
      <p:cxnSp>
        <p:nvCxnSpPr>
          <p:cNvPr id="53" name="Straight Arrow Connector 52">
            <a:extLst>
              <a:ext uri="{FF2B5EF4-FFF2-40B4-BE49-F238E27FC236}">
                <a16:creationId xmlns:a16="http://schemas.microsoft.com/office/drawing/2014/main" id="{C52C4FCF-E3B6-4DD9-9825-33A206E2679C}"/>
              </a:ext>
            </a:extLst>
          </p:cNvPr>
          <p:cNvCxnSpPr>
            <a:cxnSpLocks/>
          </p:cNvCxnSpPr>
          <p:nvPr/>
        </p:nvCxnSpPr>
        <p:spPr>
          <a:xfrm rot="16200000">
            <a:off x="7674054" y="3625114"/>
            <a:ext cx="920537" cy="0"/>
          </a:xfrm>
          <a:prstGeom prst="straightConnector1">
            <a:avLst/>
          </a:prstGeom>
          <a:ln w="44450">
            <a:solidFill>
              <a:srgbClr val="FF0000"/>
            </a:solidFill>
            <a:headEnd type="none" w="lg" len="lg"/>
            <a:tailEnd type="stealth" w="lg" len="lg"/>
          </a:ln>
        </p:spPr>
        <p:style>
          <a:lnRef idx="1">
            <a:schemeClr val="accent6"/>
          </a:lnRef>
          <a:fillRef idx="0">
            <a:schemeClr val="accent6"/>
          </a:fillRef>
          <a:effectRef idx="0">
            <a:schemeClr val="accent6"/>
          </a:effectRef>
          <a:fontRef idx="minor">
            <a:schemeClr val="tx1"/>
          </a:fontRef>
        </p:style>
      </p:cxnSp>
      <p:graphicFrame>
        <p:nvGraphicFramePr>
          <p:cNvPr id="67" name="Object 66">
            <a:extLst>
              <a:ext uri="{FF2B5EF4-FFF2-40B4-BE49-F238E27FC236}">
                <a16:creationId xmlns:a16="http://schemas.microsoft.com/office/drawing/2014/main" id="{25856DD8-D7CE-4C9E-9BE4-7AD582ED5F84}"/>
              </a:ext>
            </a:extLst>
          </p:cNvPr>
          <p:cNvGraphicFramePr>
            <a:graphicFrameLocks noChangeAspect="1"/>
          </p:cNvGraphicFramePr>
          <p:nvPr>
            <p:extLst>
              <p:ext uri="{D42A27DB-BD31-4B8C-83A1-F6EECF244321}">
                <p14:modId xmlns:p14="http://schemas.microsoft.com/office/powerpoint/2010/main" val="3751140904"/>
              </p:ext>
            </p:extLst>
          </p:nvPr>
        </p:nvGraphicFramePr>
        <p:xfrm>
          <a:off x="8189913" y="3406775"/>
          <a:ext cx="2230437" cy="622300"/>
        </p:xfrm>
        <a:graphic>
          <a:graphicData uri="http://schemas.openxmlformats.org/presentationml/2006/ole">
            <mc:AlternateContent xmlns:mc="http://schemas.openxmlformats.org/markup-compatibility/2006">
              <mc:Choice xmlns:v="urn:schemas-microsoft-com:vml" Requires="v">
                <p:oleObj name="Equation" r:id="rId16" imgW="1917360" imgH="533160" progId="Equation.DSMT4">
                  <p:embed/>
                </p:oleObj>
              </mc:Choice>
              <mc:Fallback>
                <p:oleObj name="Equation" r:id="rId16" imgW="1917360" imgH="533160" progId="Equation.DSMT4">
                  <p:embed/>
                  <p:pic>
                    <p:nvPicPr>
                      <p:cNvPr id="53" name="Object 52">
                        <a:extLst>
                          <a:ext uri="{FF2B5EF4-FFF2-40B4-BE49-F238E27FC236}">
                            <a16:creationId xmlns:a16="http://schemas.microsoft.com/office/drawing/2014/main" id="{06B07385-2EBC-4CD8-AAD1-CA4BE281105C}"/>
                          </a:ext>
                        </a:extLst>
                      </p:cNvPr>
                      <p:cNvPicPr/>
                      <p:nvPr/>
                    </p:nvPicPr>
                    <p:blipFill>
                      <a:blip r:embed="rId17"/>
                      <a:stretch>
                        <a:fillRect/>
                      </a:stretch>
                    </p:blipFill>
                    <p:spPr>
                      <a:xfrm>
                        <a:off x="8189913" y="3406775"/>
                        <a:ext cx="2230437" cy="622300"/>
                      </a:xfrm>
                      <a:prstGeom prst="rect">
                        <a:avLst/>
                      </a:prstGeom>
                      <a:ln>
                        <a:solidFill>
                          <a:srgbClr val="FF0000"/>
                        </a:solidFill>
                      </a:ln>
                    </p:spPr>
                  </p:pic>
                </p:oleObj>
              </mc:Fallback>
            </mc:AlternateContent>
          </a:graphicData>
        </a:graphic>
      </p:graphicFrame>
      <p:graphicFrame>
        <p:nvGraphicFramePr>
          <p:cNvPr id="68" name="Object 67">
            <a:extLst>
              <a:ext uri="{FF2B5EF4-FFF2-40B4-BE49-F238E27FC236}">
                <a16:creationId xmlns:a16="http://schemas.microsoft.com/office/drawing/2014/main" id="{1D20563C-CE80-40AB-9108-E14E34DCD367}"/>
              </a:ext>
            </a:extLst>
          </p:cNvPr>
          <p:cNvGraphicFramePr>
            <a:graphicFrameLocks noChangeAspect="1"/>
          </p:cNvGraphicFramePr>
          <p:nvPr>
            <p:extLst>
              <p:ext uri="{D42A27DB-BD31-4B8C-83A1-F6EECF244321}">
                <p14:modId xmlns:p14="http://schemas.microsoft.com/office/powerpoint/2010/main" val="3745707357"/>
              </p:ext>
            </p:extLst>
          </p:nvPr>
        </p:nvGraphicFramePr>
        <p:xfrm>
          <a:off x="9337675" y="4164013"/>
          <a:ext cx="1004888" cy="287337"/>
        </p:xfrm>
        <a:graphic>
          <a:graphicData uri="http://schemas.openxmlformats.org/presentationml/2006/ole">
            <mc:AlternateContent xmlns:mc="http://schemas.openxmlformats.org/markup-compatibility/2006">
              <mc:Choice xmlns:v="urn:schemas-microsoft-com:vml" Requires="v">
                <p:oleObj name="Equation" r:id="rId18" imgW="888840" imgH="253800" progId="Equation.DSMT4">
                  <p:embed/>
                </p:oleObj>
              </mc:Choice>
              <mc:Fallback>
                <p:oleObj name="Equation" r:id="rId18" imgW="888840" imgH="253800" progId="Equation.DSMT4">
                  <p:embed/>
                  <p:pic>
                    <p:nvPicPr>
                      <p:cNvPr id="68" name="Object 67">
                        <a:extLst>
                          <a:ext uri="{FF2B5EF4-FFF2-40B4-BE49-F238E27FC236}">
                            <a16:creationId xmlns:a16="http://schemas.microsoft.com/office/drawing/2014/main" id="{74268F33-D632-426C-98B7-49A434D0E509}"/>
                          </a:ext>
                        </a:extLst>
                      </p:cNvPr>
                      <p:cNvPicPr/>
                      <p:nvPr/>
                    </p:nvPicPr>
                    <p:blipFill>
                      <a:blip r:embed="rId19"/>
                      <a:stretch>
                        <a:fillRect/>
                      </a:stretch>
                    </p:blipFill>
                    <p:spPr>
                      <a:xfrm>
                        <a:off x="9337675" y="4164013"/>
                        <a:ext cx="1004888" cy="287337"/>
                      </a:xfrm>
                      <a:prstGeom prst="rect">
                        <a:avLst/>
                      </a:prstGeom>
                      <a:ln>
                        <a:solidFill>
                          <a:srgbClr val="FF0000"/>
                        </a:solidFill>
                      </a:ln>
                    </p:spPr>
                  </p:pic>
                </p:oleObj>
              </mc:Fallback>
            </mc:AlternateContent>
          </a:graphicData>
        </a:graphic>
      </p:graphicFrame>
      <p:cxnSp>
        <p:nvCxnSpPr>
          <p:cNvPr id="69" name="Straight Arrow Connector 68">
            <a:extLst>
              <a:ext uri="{FF2B5EF4-FFF2-40B4-BE49-F238E27FC236}">
                <a16:creationId xmlns:a16="http://schemas.microsoft.com/office/drawing/2014/main" id="{4A28023D-BDC8-45F5-A7E9-A05AF11433AD}"/>
              </a:ext>
            </a:extLst>
          </p:cNvPr>
          <p:cNvCxnSpPr>
            <a:cxnSpLocks/>
          </p:cNvCxnSpPr>
          <p:nvPr/>
        </p:nvCxnSpPr>
        <p:spPr>
          <a:xfrm rot="16200000">
            <a:off x="11023777" y="3648637"/>
            <a:ext cx="920537" cy="0"/>
          </a:xfrm>
          <a:prstGeom prst="straightConnector1">
            <a:avLst/>
          </a:prstGeom>
          <a:ln w="44450">
            <a:solidFill>
              <a:srgbClr val="FF0000"/>
            </a:solidFill>
            <a:headEnd type="none" w="lg" len="lg"/>
            <a:tailEnd type="stealth" w="lg" len="lg"/>
          </a:ln>
        </p:spPr>
        <p:style>
          <a:lnRef idx="1">
            <a:schemeClr val="accent6"/>
          </a:lnRef>
          <a:fillRef idx="0">
            <a:schemeClr val="accent6"/>
          </a:fillRef>
          <a:effectRef idx="0">
            <a:schemeClr val="accent6"/>
          </a:effectRef>
          <a:fontRef idx="minor">
            <a:schemeClr val="tx1"/>
          </a:fontRef>
        </p:style>
      </p:cxnSp>
      <p:graphicFrame>
        <p:nvGraphicFramePr>
          <p:cNvPr id="70" name="Object 69">
            <a:extLst>
              <a:ext uri="{FF2B5EF4-FFF2-40B4-BE49-F238E27FC236}">
                <a16:creationId xmlns:a16="http://schemas.microsoft.com/office/drawing/2014/main" id="{16432AB2-0559-4110-A025-D23E326D3296}"/>
              </a:ext>
            </a:extLst>
          </p:cNvPr>
          <p:cNvGraphicFramePr>
            <a:graphicFrameLocks noChangeAspect="1"/>
          </p:cNvGraphicFramePr>
          <p:nvPr>
            <p:extLst>
              <p:ext uri="{D42A27DB-BD31-4B8C-83A1-F6EECF244321}">
                <p14:modId xmlns:p14="http://schemas.microsoft.com/office/powerpoint/2010/main" val="2034944736"/>
              </p:ext>
            </p:extLst>
          </p:nvPr>
        </p:nvGraphicFramePr>
        <p:xfrm>
          <a:off x="10571163" y="3530600"/>
          <a:ext cx="847725" cy="282575"/>
        </p:xfrm>
        <a:graphic>
          <a:graphicData uri="http://schemas.openxmlformats.org/presentationml/2006/ole">
            <mc:AlternateContent xmlns:mc="http://schemas.openxmlformats.org/markup-compatibility/2006">
              <mc:Choice xmlns:v="urn:schemas-microsoft-com:vml" Requires="v">
                <p:oleObj name="Equation" r:id="rId20" imgW="723600" imgH="241200" progId="Equation.DSMT4">
                  <p:embed/>
                </p:oleObj>
              </mc:Choice>
              <mc:Fallback>
                <p:oleObj name="Equation" r:id="rId20" imgW="723600" imgH="241200" progId="Equation.DSMT4">
                  <p:embed/>
                  <p:pic>
                    <p:nvPicPr>
                      <p:cNvPr id="70" name="Object 69">
                        <a:extLst>
                          <a:ext uri="{FF2B5EF4-FFF2-40B4-BE49-F238E27FC236}">
                            <a16:creationId xmlns:a16="http://schemas.microsoft.com/office/drawing/2014/main" id="{4D96F33E-B7BF-4BBF-B931-68FF7BC64090}"/>
                          </a:ext>
                        </a:extLst>
                      </p:cNvPr>
                      <p:cNvPicPr/>
                      <p:nvPr/>
                    </p:nvPicPr>
                    <p:blipFill>
                      <a:blip r:embed="rId21"/>
                      <a:stretch>
                        <a:fillRect/>
                      </a:stretch>
                    </p:blipFill>
                    <p:spPr>
                      <a:xfrm>
                        <a:off x="10571163" y="3530600"/>
                        <a:ext cx="847725" cy="282575"/>
                      </a:xfrm>
                      <a:prstGeom prst="rect">
                        <a:avLst/>
                      </a:prstGeom>
                      <a:ln>
                        <a:solidFill>
                          <a:srgbClr val="FF0000"/>
                        </a:solidFill>
                      </a:ln>
                    </p:spPr>
                  </p:pic>
                </p:oleObj>
              </mc:Fallback>
            </mc:AlternateContent>
          </a:graphicData>
        </a:graphic>
      </p:graphicFrame>
    </p:spTree>
    <p:extLst>
      <p:ext uri="{BB962C8B-B14F-4D97-AF65-F5344CB8AC3E}">
        <p14:creationId xmlns:p14="http://schemas.microsoft.com/office/powerpoint/2010/main" val="4126754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2</a:t>
            </a:r>
          </a:p>
        </p:txBody>
      </p:sp>
      <p:sp>
        <p:nvSpPr>
          <p:cNvPr id="3" name="Content Placeholder 2"/>
          <p:cNvSpPr>
            <a:spLocks noGrp="1"/>
          </p:cNvSpPr>
          <p:nvPr>
            <p:ph idx="1"/>
          </p:nvPr>
        </p:nvSpPr>
        <p:spPr/>
        <p:txBody>
          <a:bodyPr/>
          <a:lstStyle/>
          <a:p>
            <a:pPr algn="just"/>
            <a:r>
              <a:rPr lang="en-GB" dirty="0"/>
              <a:t>The beam section has been idealised into an arrangement of direct stress-carrying booms and shear-stress-only-carrying panels. If the beam section is subjected to a vertical shear load of 1495N through its shear centre, booms 1, 4, 5, and 8 each have an area of 200mm</a:t>
            </a:r>
            <a:r>
              <a:rPr lang="en-GB" baseline="30000" dirty="0"/>
              <a:t>2</a:t>
            </a:r>
            <a:r>
              <a:rPr lang="en-GB" dirty="0"/>
              <a:t>, and booms 2, 3, 6, and 7 each have an area of 250mm</a:t>
            </a:r>
            <a:r>
              <a:rPr lang="en-GB" baseline="30000" dirty="0"/>
              <a:t>2</a:t>
            </a:r>
            <a:r>
              <a:rPr lang="en-GB" dirty="0"/>
              <a:t>, determine the shear flow distribution and the position of the shear centre.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5" name="Picture 4"/>
          <p:cNvPicPr>
            <a:picLocks noChangeAspect="1"/>
          </p:cNvPicPr>
          <p:nvPr/>
        </p:nvPicPr>
        <p:blipFill>
          <a:blip r:embed="rId2"/>
          <a:stretch>
            <a:fillRect/>
          </a:stretch>
        </p:blipFill>
        <p:spPr>
          <a:xfrm>
            <a:off x="4102100" y="3782691"/>
            <a:ext cx="7230547" cy="2867142"/>
          </a:xfrm>
          <a:prstGeom prst="rect">
            <a:avLst/>
          </a:prstGeom>
        </p:spPr>
      </p:pic>
    </p:spTree>
    <p:extLst>
      <p:ext uri="{BB962C8B-B14F-4D97-AF65-F5344CB8AC3E}">
        <p14:creationId xmlns:p14="http://schemas.microsoft.com/office/powerpoint/2010/main" val="3061091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3</a:t>
            </a:r>
          </a:p>
        </p:txBody>
      </p:sp>
      <p:sp>
        <p:nvSpPr>
          <p:cNvPr id="3" name="Content Placeholder 2"/>
          <p:cNvSpPr>
            <a:spLocks noGrp="1"/>
          </p:cNvSpPr>
          <p:nvPr>
            <p:ph idx="1"/>
          </p:nvPr>
        </p:nvSpPr>
        <p:spPr/>
        <p:txBody>
          <a:bodyPr/>
          <a:lstStyle/>
          <a:p>
            <a:pPr algn="just"/>
            <a:r>
              <a:rPr lang="en-GB" dirty="0"/>
              <a:t>Find the position of the shear centre of the rectangular four-boom beam. The booms carry only direct stresses, but the skin is fully effective in carrying both shear and direct stress. The area of each boom is 100mm</a:t>
            </a:r>
            <a:r>
              <a:rPr lang="en-GB" baseline="30000" dirty="0"/>
              <a:t>2</a:t>
            </a:r>
            <a:r>
              <a:rPr lang="en-GB" dirty="0"/>
              <a: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5" name="Picture 4"/>
          <p:cNvPicPr>
            <a:picLocks noChangeAspect="1"/>
          </p:cNvPicPr>
          <p:nvPr/>
        </p:nvPicPr>
        <p:blipFill>
          <a:blip r:embed="rId2"/>
          <a:stretch>
            <a:fillRect/>
          </a:stretch>
        </p:blipFill>
        <p:spPr>
          <a:xfrm>
            <a:off x="3130833" y="3441834"/>
            <a:ext cx="5479767" cy="2578714"/>
          </a:xfrm>
          <a:prstGeom prst="rect">
            <a:avLst/>
          </a:prstGeom>
        </p:spPr>
      </p:pic>
    </p:spTree>
    <p:extLst>
      <p:ext uri="{BB962C8B-B14F-4D97-AF65-F5344CB8AC3E}">
        <p14:creationId xmlns:p14="http://schemas.microsoft.com/office/powerpoint/2010/main" val="247700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Effect of idealisation on analysis of open and closed section beams</a:t>
            </a:r>
          </a:p>
        </p:txBody>
      </p:sp>
      <p:sp>
        <p:nvSpPr>
          <p:cNvPr id="7" name="Content Placeholder 6"/>
          <p:cNvSpPr>
            <a:spLocks noGrp="1"/>
          </p:cNvSpPr>
          <p:nvPr>
            <p:ph idx="1"/>
          </p:nvPr>
        </p:nvSpPr>
        <p:spPr>
          <a:xfrm>
            <a:off x="581192" y="1919236"/>
            <a:ext cx="11029615" cy="4451420"/>
          </a:xfrm>
        </p:spPr>
        <p:txBody>
          <a:bodyPr>
            <a:normAutofit/>
          </a:bodyPr>
          <a:lstStyle/>
          <a:p>
            <a:pPr algn="just"/>
            <a:r>
              <a:rPr lang="en-GB" dirty="0"/>
              <a:t>Let’s remind ourselves of the bending equation;</a:t>
            </a:r>
          </a:p>
          <a:p>
            <a:pPr marL="0" indent="0" algn="just">
              <a:buNone/>
            </a:pPr>
            <a:endParaRPr lang="en-GB" dirty="0"/>
          </a:p>
          <a:p>
            <a:pPr marL="0" indent="0" algn="just">
              <a:buNone/>
            </a:pPr>
            <a:endParaRPr lang="en-GB" dirty="0"/>
          </a:p>
          <a:p>
            <a:pPr algn="just"/>
            <a:r>
              <a:rPr lang="en-GB" dirty="0"/>
              <a:t>For </a:t>
            </a:r>
            <a:r>
              <a:rPr lang="en-GB" i="1" dirty="0" err="1">
                <a:latin typeface="Times New Roman" panose="02020603050405020304" pitchFamily="18" charset="0"/>
                <a:cs typeface="Times New Roman" panose="02020603050405020304" pitchFamily="18" charset="0"/>
              </a:rPr>
              <a:t>I</a:t>
            </a:r>
            <a:r>
              <a:rPr lang="en-GB" i="1" baseline="-25000" dirty="0" err="1">
                <a:latin typeface="Times New Roman" panose="02020603050405020304" pitchFamily="18" charset="0"/>
                <a:cs typeface="Times New Roman" panose="02020603050405020304" pitchFamily="18" charset="0"/>
              </a:rPr>
              <a:t>xx</a:t>
            </a:r>
            <a:r>
              <a:rPr lang="en-GB" dirty="0"/>
              <a:t>, </a:t>
            </a:r>
            <a:r>
              <a:rPr lang="en-GB" i="1" dirty="0" err="1">
                <a:latin typeface="Times New Roman" panose="02020603050405020304" pitchFamily="18" charset="0"/>
                <a:cs typeface="Times New Roman" panose="02020603050405020304" pitchFamily="18" charset="0"/>
              </a:rPr>
              <a:t>I</a:t>
            </a:r>
            <a:r>
              <a:rPr lang="en-GB" i="1" baseline="-25000" dirty="0" err="1">
                <a:latin typeface="Times New Roman" panose="02020603050405020304" pitchFamily="18" charset="0"/>
                <a:cs typeface="Times New Roman" panose="02020603050405020304" pitchFamily="18" charset="0"/>
              </a:rPr>
              <a:t>yy</a:t>
            </a:r>
            <a:r>
              <a:rPr lang="en-GB" dirty="0"/>
              <a:t> and </a:t>
            </a:r>
            <a:r>
              <a:rPr lang="en-GB" i="1" dirty="0" err="1">
                <a:latin typeface="Times New Roman" panose="02020603050405020304" pitchFamily="18" charset="0"/>
                <a:cs typeface="Times New Roman" panose="02020603050405020304" pitchFamily="18" charset="0"/>
              </a:rPr>
              <a:t>I</a:t>
            </a:r>
            <a:r>
              <a:rPr lang="en-GB" i="1" baseline="-25000" dirty="0" err="1">
                <a:latin typeface="Times New Roman" panose="02020603050405020304" pitchFamily="18" charset="0"/>
                <a:cs typeface="Times New Roman" panose="02020603050405020304" pitchFamily="18" charset="0"/>
              </a:rPr>
              <a:t>xy</a:t>
            </a:r>
            <a:r>
              <a:rPr lang="en-GB" i="1" dirty="0">
                <a:latin typeface="Times New Roman" panose="02020603050405020304" pitchFamily="18" charset="0"/>
                <a:cs typeface="Times New Roman" panose="02020603050405020304" pitchFamily="18" charset="0"/>
              </a:rPr>
              <a:t> </a:t>
            </a:r>
            <a:r>
              <a:rPr lang="en-GB" dirty="0"/>
              <a:t>it is essential to obtain the location of neutral axis;</a:t>
            </a:r>
          </a:p>
          <a:p>
            <a:pPr algn="just"/>
            <a:r>
              <a:rPr lang="en-GB" dirty="0"/>
              <a:t>The position of </a:t>
            </a:r>
            <a:r>
              <a:rPr lang="en-US" dirty="0"/>
              <a:t>the neutral axis is derived from the condition that the resultant load on the beam cross section is zero;</a:t>
            </a:r>
          </a:p>
          <a:p>
            <a:pPr algn="just"/>
            <a:endParaRPr lang="en-US" dirty="0"/>
          </a:p>
          <a:p>
            <a:pPr algn="just"/>
            <a:r>
              <a:rPr lang="en-US" dirty="0"/>
              <a:t>By concentrating the area for idealization, we are essentially manipulating the A and the location of the centroid of the cross section. </a:t>
            </a:r>
          </a:p>
          <a:p>
            <a:pPr algn="just"/>
            <a:r>
              <a:rPr lang="en-US" dirty="0"/>
              <a:t>Note that we must use </a:t>
            </a:r>
            <a:r>
              <a:rPr lang="en-GB" i="1" dirty="0" err="1">
                <a:latin typeface="Times New Roman" panose="02020603050405020304" pitchFamily="18" charset="0"/>
                <a:cs typeface="Times New Roman" panose="02020603050405020304" pitchFamily="18" charset="0"/>
              </a:rPr>
              <a:t>I</a:t>
            </a:r>
            <a:r>
              <a:rPr lang="en-GB" i="1" baseline="-25000" dirty="0" err="1">
                <a:latin typeface="Times New Roman" panose="02020603050405020304" pitchFamily="18" charset="0"/>
                <a:cs typeface="Times New Roman" panose="02020603050405020304" pitchFamily="18" charset="0"/>
              </a:rPr>
              <a:t>xx</a:t>
            </a:r>
            <a:r>
              <a:rPr lang="en-GB" dirty="0"/>
              <a:t>, </a:t>
            </a:r>
            <a:r>
              <a:rPr lang="en-GB" i="1" dirty="0" err="1">
                <a:latin typeface="Times New Roman" panose="02020603050405020304" pitchFamily="18" charset="0"/>
                <a:cs typeface="Times New Roman" panose="02020603050405020304" pitchFamily="18" charset="0"/>
              </a:rPr>
              <a:t>I</a:t>
            </a:r>
            <a:r>
              <a:rPr lang="en-GB" i="1" baseline="-25000" dirty="0" err="1">
                <a:latin typeface="Times New Roman" panose="02020603050405020304" pitchFamily="18" charset="0"/>
                <a:cs typeface="Times New Roman" panose="02020603050405020304" pitchFamily="18" charset="0"/>
              </a:rPr>
              <a:t>yy</a:t>
            </a:r>
            <a:r>
              <a:rPr lang="en-GB" dirty="0"/>
              <a:t> and </a:t>
            </a:r>
            <a:r>
              <a:rPr lang="en-GB" i="1" dirty="0" err="1">
                <a:latin typeface="Times New Roman" panose="02020603050405020304" pitchFamily="18" charset="0"/>
                <a:cs typeface="Times New Roman" panose="02020603050405020304" pitchFamily="18" charset="0"/>
              </a:rPr>
              <a:t>I</a:t>
            </a:r>
            <a:r>
              <a:rPr lang="en-GB" i="1" baseline="-25000" dirty="0" err="1">
                <a:latin typeface="Times New Roman" panose="02020603050405020304" pitchFamily="18" charset="0"/>
                <a:cs typeface="Times New Roman" panose="02020603050405020304" pitchFamily="18" charset="0"/>
              </a:rPr>
              <a:t>xy</a:t>
            </a:r>
            <a:r>
              <a:rPr lang="en-GB" i="1" dirty="0">
                <a:latin typeface="Times New Roman" panose="02020603050405020304" pitchFamily="18" charset="0"/>
                <a:cs typeface="Times New Roman" panose="02020603050405020304" pitchFamily="18" charset="0"/>
              </a:rPr>
              <a:t> </a:t>
            </a:r>
            <a:r>
              <a:rPr lang="en-GB" dirty="0"/>
              <a:t>for the direct stress carrying section (see next example).</a:t>
            </a:r>
            <a:endParaRPr lang="en-US" dirty="0"/>
          </a:p>
          <a:p>
            <a:pPr algn="just"/>
            <a:endParaRPr lang="en-GB"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093209422"/>
              </p:ext>
            </p:extLst>
          </p:nvPr>
        </p:nvGraphicFramePr>
        <p:xfrm>
          <a:off x="1013401" y="2345817"/>
          <a:ext cx="3930823" cy="810479"/>
        </p:xfrm>
        <a:graphic>
          <a:graphicData uri="http://schemas.openxmlformats.org/presentationml/2006/ole">
            <mc:AlternateContent xmlns:mc="http://schemas.openxmlformats.org/markup-compatibility/2006">
              <mc:Choice xmlns:v="urn:schemas-microsoft-com:vml" Requires="v">
                <p:oleObj name="Equation" r:id="rId2" imgW="2463480" imgH="507960" progId="Equation.DSMT4">
                  <p:embed/>
                </p:oleObj>
              </mc:Choice>
              <mc:Fallback>
                <p:oleObj name="Equation" r:id="rId2" imgW="2463480" imgH="507960" progId="Equation.DSMT4">
                  <p:embed/>
                  <p:pic>
                    <p:nvPicPr>
                      <p:cNvPr id="0" name=""/>
                      <p:cNvPicPr/>
                      <p:nvPr/>
                    </p:nvPicPr>
                    <p:blipFill>
                      <a:blip r:embed="rId3"/>
                      <a:stretch>
                        <a:fillRect/>
                      </a:stretch>
                    </p:blipFill>
                    <p:spPr>
                      <a:xfrm>
                        <a:off x="1013401" y="2345817"/>
                        <a:ext cx="3930823" cy="810479"/>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4642539"/>
              </p:ext>
            </p:extLst>
          </p:nvPr>
        </p:nvGraphicFramePr>
        <p:xfrm>
          <a:off x="1013401" y="4365441"/>
          <a:ext cx="1073150" cy="588962"/>
        </p:xfrm>
        <a:graphic>
          <a:graphicData uri="http://schemas.openxmlformats.org/presentationml/2006/ole">
            <mc:AlternateContent xmlns:mc="http://schemas.openxmlformats.org/markup-compatibility/2006">
              <mc:Choice xmlns:v="urn:schemas-microsoft-com:vml" Requires="v">
                <p:oleObj name="Equation" r:id="rId4" imgW="672840" imgH="368280" progId="Equation.DSMT4">
                  <p:embed/>
                </p:oleObj>
              </mc:Choice>
              <mc:Fallback>
                <p:oleObj name="Equation" r:id="rId4" imgW="672840" imgH="368280" progId="Equation.DSMT4">
                  <p:embed/>
                  <p:pic>
                    <p:nvPicPr>
                      <p:cNvPr id="2" name="Object 1"/>
                      <p:cNvPicPr/>
                      <p:nvPr/>
                    </p:nvPicPr>
                    <p:blipFill>
                      <a:blip r:embed="rId5"/>
                      <a:stretch>
                        <a:fillRect/>
                      </a:stretch>
                    </p:blipFill>
                    <p:spPr>
                      <a:xfrm>
                        <a:off x="1013401" y="4365441"/>
                        <a:ext cx="1073150" cy="588962"/>
                      </a:xfrm>
                      <a:prstGeom prst="rect">
                        <a:avLst/>
                      </a:prstGeom>
                    </p:spPr>
                  </p:pic>
                </p:oleObj>
              </mc:Fallback>
            </mc:AlternateContent>
          </a:graphicData>
        </a:graphic>
      </p:graphicFrame>
    </p:spTree>
    <p:extLst>
      <p:ext uri="{BB962C8B-B14F-4D97-AF65-F5344CB8AC3E}">
        <p14:creationId xmlns:p14="http://schemas.microsoft.com/office/powerpoint/2010/main" val="3305223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Bending of open and closed section booms</a:t>
            </a:r>
          </a:p>
        </p:txBody>
      </p:sp>
      <p:sp>
        <p:nvSpPr>
          <p:cNvPr id="3" name="Content Placeholder 2"/>
          <p:cNvSpPr>
            <a:spLocks noGrp="1"/>
          </p:cNvSpPr>
          <p:nvPr>
            <p:ph idx="1"/>
          </p:nvPr>
        </p:nvSpPr>
        <p:spPr/>
        <p:txBody>
          <a:bodyPr/>
          <a:lstStyle/>
          <a:p>
            <a:pPr algn="just"/>
            <a:r>
              <a:rPr lang="en-US" dirty="0"/>
              <a:t>The fuselage section is subjected to a bending moment of 100kNm applied in the vertical plane of symmetry. If the section has been completely </a:t>
            </a:r>
            <a:r>
              <a:rPr lang="en-US" dirty="0" err="1"/>
              <a:t>idealised</a:t>
            </a:r>
            <a:r>
              <a:rPr lang="en-US" dirty="0"/>
              <a:t> into a combination of direct stress-carrying booms and shear-stress-only-carrying panels, determine the direct stress in each </a:t>
            </a:r>
            <a:r>
              <a:rPr lang="en-GB" dirty="0"/>
              <a:t>boom.</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5" name="Picture 4"/>
          <p:cNvPicPr>
            <a:picLocks noChangeAspect="1"/>
          </p:cNvPicPr>
          <p:nvPr/>
        </p:nvPicPr>
        <p:blipFill>
          <a:blip r:embed="rId2"/>
          <a:stretch>
            <a:fillRect/>
          </a:stretch>
        </p:blipFill>
        <p:spPr>
          <a:xfrm>
            <a:off x="4760540" y="3225521"/>
            <a:ext cx="6003717" cy="3547068"/>
          </a:xfrm>
          <a:prstGeom prst="rect">
            <a:avLst/>
          </a:prstGeom>
        </p:spPr>
      </p:pic>
    </p:spTree>
    <p:extLst>
      <p:ext uri="{BB962C8B-B14F-4D97-AF65-F5344CB8AC3E}">
        <p14:creationId xmlns:p14="http://schemas.microsoft.com/office/powerpoint/2010/main" val="891279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5" name="Picture 4"/>
          <p:cNvPicPr>
            <a:picLocks noChangeAspect="1"/>
          </p:cNvPicPr>
          <p:nvPr/>
        </p:nvPicPr>
        <p:blipFill>
          <a:blip r:embed="rId2"/>
          <a:stretch>
            <a:fillRect/>
          </a:stretch>
        </p:blipFill>
        <p:spPr>
          <a:xfrm>
            <a:off x="439674" y="1854557"/>
            <a:ext cx="4259781" cy="893661"/>
          </a:xfrm>
          <a:prstGeom prst="rect">
            <a:avLst/>
          </a:prstGeom>
          <a:ln w="19050">
            <a:solidFill>
              <a:schemeClr val="bg1">
                <a:lumMod val="50000"/>
              </a:schemeClr>
            </a:solidFill>
          </a:ln>
        </p:spPr>
      </p:pic>
      <p:sp>
        <p:nvSpPr>
          <p:cNvPr id="6" name="Rectangle 5"/>
          <p:cNvSpPr/>
          <p:nvPr/>
        </p:nvSpPr>
        <p:spPr>
          <a:xfrm>
            <a:off x="2100940" y="2318656"/>
            <a:ext cx="391885" cy="3265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0</a:t>
            </a:r>
          </a:p>
        </p:txBody>
      </p:sp>
      <p:sp>
        <p:nvSpPr>
          <p:cNvPr id="7" name="Rectangle 6"/>
          <p:cNvSpPr/>
          <p:nvPr/>
        </p:nvSpPr>
        <p:spPr>
          <a:xfrm>
            <a:off x="2971797" y="1931271"/>
            <a:ext cx="391885" cy="3265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0</a:t>
            </a:r>
          </a:p>
        </p:txBody>
      </p:sp>
      <p:sp>
        <p:nvSpPr>
          <p:cNvPr id="8" name="Rectangle 7"/>
          <p:cNvSpPr/>
          <p:nvPr/>
        </p:nvSpPr>
        <p:spPr>
          <a:xfrm>
            <a:off x="2013854" y="1923321"/>
            <a:ext cx="391885" cy="3265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0</a:t>
            </a:r>
          </a:p>
        </p:txBody>
      </p:sp>
      <p:pic>
        <p:nvPicPr>
          <p:cNvPr id="9" name="Picture 8"/>
          <p:cNvPicPr>
            <a:picLocks noChangeAspect="1"/>
          </p:cNvPicPr>
          <p:nvPr/>
        </p:nvPicPr>
        <p:blipFill>
          <a:blip r:embed="rId3"/>
          <a:stretch>
            <a:fillRect/>
          </a:stretch>
        </p:blipFill>
        <p:spPr>
          <a:xfrm>
            <a:off x="439674" y="2823436"/>
            <a:ext cx="1247619" cy="704762"/>
          </a:xfrm>
          <a:prstGeom prst="rect">
            <a:avLst/>
          </a:prstGeom>
          <a:ln>
            <a:solidFill>
              <a:schemeClr val="accent1">
                <a:shade val="50000"/>
              </a:schemeClr>
            </a:solidFill>
          </a:ln>
        </p:spPr>
      </p:pic>
      <p:cxnSp>
        <p:nvCxnSpPr>
          <p:cNvPr id="10" name="Straight Arrow Connector 9"/>
          <p:cNvCxnSpPr>
            <a:stCxn id="5" idx="2"/>
            <a:endCxn id="9" idx="3"/>
          </p:cNvCxnSpPr>
          <p:nvPr/>
        </p:nvCxnSpPr>
        <p:spPr>
          <a:xfrm flipH="1">
            <a:off x="1687293" y="2748218"/>
            <a:ext cx="882272" cy="427599"/>
          </a:xfrm>
          <a:prstGeom prst="straightConnector1">
            <a:avLst/>
          </a:prstGeom>
          <a:ln>
            <a:headEnd w="lg" len="lg"/>
            <a:tailEnd type="triangle"/>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4"/>
          <a:stretch>
            <a:fillRect/>
          </a:stretch>
        </p:blipFill>
        <p:spPr>
          <a:xfrm>
            <a:off x="5265513" y="1931271"/>
            <a:ext cx="6926487" cy="4092252"/>
          </a:xfrm>
          <a:prstGeom prst="rect">
            <a:avLst/>
          </a:prstGeom>
        </p:spPr>
      </p:pic>
      <p:cxnSp>
        <p:nvCxnSpPr>
          <p:cNvPr id="19" name="Straight Connector 18"/>
          <p:cNvCxnSpPr/>
          <p:nvPr/>
        </p:nvCxnSpPr>
        <p:spPr>
          <a:xfrm>
            <a:off x="6433457" y="2035629"/>
            <a:ext cx="0" cy="3987894"/>
          </a:xfrm>
          <a:prstGeom prst="line">
            <a:avLst/>
          </a:prstGeom>
          <a:ln w="92075">
            <a:solidFill>
              <a:srgbClr val="FF0000"/>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80415" y="1898883"/>
            <a:ext cx="2732314" cy="369332"/>
          </a:xfrm>
          <a:prstGeom prst="rect">
            <a:avLst/>
          </a:prstGeom>
          <a:noFill/>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Axis of symmetry</a:t>
            </a:r>
          </a:p>
        </p:txBody>
      </p:sp>
      <p:sp>
        <p:nvSpPr>
          <p:cNvPr id="21" name="Oval 20"/>
          <p:cNvSpPr/>
          <p:nvPr/>
        </p:nvSpPr>
        <p:spPr>
          <a:xfrm>
            <a:off x="6302829" y="5486400"/>
            <a:ext cx="277586" cy="250371"/>
          </a:xfrm>
          <a:prstGeom prst="ellipse">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22" name="TextBox 21"/>
          <p:cNvSpPr txBox="1"/>
          <p:nvPr/>
        </p:nvSpPr>
        <p:spPr>
          <a:xfrm>
            <a:off x="6580415" y="6023523"/>
            <a:ext cx="2732314" cy="369332"/>
          </a:xfrm>
          <a:prstGeom prst="rect">
            <a:avLst/>
          </a:prstGeom>
          <a:noFill/>
        </p:spPr>
        <p:txBody>
          <a:bodyPr wrap="square" rtlCol="0">
            <a:spAutoFit/>
          </a:bodyPr>
          <a:lstStyle/>
          <a:p>
            <a:r>
              <a:rPr lang="en-GB" dirty="0">
                <a:solidFill>
                  <a:schemeClr val="bg1">
                    <a:lumMod val="50000"/>
                  </a:schemeClr>
                </a:solidFill>
                <a:latin typeface="Arial" panose="020B0604020202020204" pitchFamily="34" charset="0"/>
                <a:cs typeface="Arial" panose="020B0604020202020204" pitchFamily="34" charset="0"/>
              </a:rPr>
              <a:t>Taking moment about 9</a:t>
            </a:r>
          </a:p>
        </p:txBody>
      </p:sp>
      <p:pic>
        <p:nvPicPr>
          <p:cNvPr id="23" name="Picture 22"/>
          <p:cNvPicPr>
            <a:picLocks noChangeAspect="1"/>
          </p:cNvPicPr>
          <p:nvPr/>
        </p:nvPicPr>
        <p:blipFill>
          <a:blip r:embed="rId5"/>
          <a:stretch>
            <a:fillRect/>
          </a:stretch>
        </p:blipFill>
        <p:spPr>
          <a:xfrm>
            <a:off x="439674" y="3674142"/>
            <a:ext cx="4734350" cy="925176"/>
          </a:xfrm>
          <a:prstGeom prst="rect">
            <a:avLst/>
          </a:prstGeom>
          <a:ln>
            <a:solidFill>
              <a:schemeClr val="accent1">
                <a:shade val="50000"/>
              </a:schemeClr>
            </a:solidFill>
          </a:ln>
        </p:spPr>
      </p:pic>
      <p:pic>
        <p:nvPicPr>
          <p:cNvPr id="24" name="Picture 23"/>
          <p:cNvPicPr>
            <a:picLocks noChangeAspect="1"/>
          </p:cNvPicPr>
          <p:nvPr/>
        </p:nvPicPr>
        <p:blipFill>
          <a:blip r:embed="rId6"/>
          <a:stretch>
            <a:fillRect/>
          </a:stretch>
        </p:blipFill>
        <p:spPr>
          <a:xfrm>
            <a:off x="430160" y="4661302"/>
            <a:ext cx="1192354" cy="440131"/>
          </a:xfrm>
          <a:prstGeom prst="rect">
            <a:avLst/>
          </a:prstGeom>
          <a:ln>
            <a:solidFill>
              <a:schemeClr val="accent1">
                <a:shade val="50000"/>
              </a:schemeClr>
            </a:solidFill>
          </a:ln>
        </p:spPr>
      </p:pic>
      <p:cxnSp>
        <p:nvCxnSpPr>
          <p:cNvPr id="25" name="Straight Arrow Connector 24"/>
          <p:cNvCxnSpPr>
            <a:stCxn id="23" idx="2"/>
            <a:endCxn id="24" idx="3"/>
          </p:cNvCxnSpPr>
          <p:nvPr/>
        </p:nvCxnSpPr>
        <p:spPr>
          <a:xfrm flipH="1">
            <a:off x="1622514" y="4599318"/>
            <a:ext cx="1184335" cy="282050"/>
          </a:xfrm>
          <a:prstGeom prst="straightConnector1">
            <a:avLst/>
          </a:prstGeom>
          <a:ln>
            <a:headEnd w="lg" len="lg"/>
            <a:tailEnd type="triangle"/>
          </a:ln>
        </p:spPr>
        <p:style>
          <a:lnRef idx="1">
            <a:schemeClr val="accent2"/>
          </a:lnRef>
          <a:fillRef idx="0">
            <a:schemeClr val="accent2"/>
          </a:fillRef>
          <a:effectRef idx="0">
            <a:schemeClr val="accent2"/>
          </a:effectRef>
          <a:fontRef idx="minor">
            <a:schemeClr val="tx1"/>
          </a:fontRef>
        </p:style>
      </p:cxnSp>
      <p:sp>
        <p:nvSpPr>
          <p:cNvPr id="30" name="TextBox 29"/>
          <p:cNvSpPr txBox="1"/>
          <p:nvPr/>
        </p:nvSpPr>
        <p:spPr>
          <a:xfrm>
            <a:off x="2572338" y="4599318"/>
            <a:ext cx="2732314" cy="369332"/>
          </a:xfrm>
          <a:prstGeom prst="rect">
            <a:avLst/>
          </a:prstGeom>
          <a:noFill/>
        </p:spPr>
        <p:txBody>
          <a:bodyPr wrap="square" rtlCol="0">
            <a:spAutoFit/>
          </a:bodyPr>
          <a:lstStyle/>
          <a:p>
            <a:r>
              <a:rPr lang="en-GB" dirty="0">
                <a:solidFill>
                  <a:schemeClr val="bg1">
                    <a:lumMod val="50000"/>
                  </a:schemeClr>
                </a:solidFill>
                <a:latin typeface="Arial" panose="020B0604020202020204" pitchFamily="34" charset="0"/>
                <a:cs typeface="Arial" panose="020B0604020202020204" pitchFamily="34" charset="0"/>
              </a:rPr>
              <a:t>Taking moment about 9</a:t>
            </a:r>
          </a:p>
        </p:txBody>
      </p:sp>
      <p:sp>
        <p:nvSpPr>
          <p:cNvPr id="26" name="Rectangle 25">
            <a:extLst>
              <a:ext uri="{FF2B5EF4-FFF2-40B4-BE49-F238E27FC236}">
                <a16:creationId xmlns:a16="http://schemas.microsoft.com/office/drawing/2014/main" id="{4EAC53DE-E51E-47A8-A423-DBCA626E1ABD}"/>
              </a:ext>
            </a:extLst>
          </p:cNvPr>
          <p:cNvSpPr/>
          <p:nvPr/>
        </p:nvSpPr>
        <p:spPr>
          <a:xfrm>
            <a:off x="3938495" y="2318656"/>
            <a:ext cx="391885" cy="3265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0</a:t>
            </a:r>
          </a:p>
        </p:txBody>
      </p:sp>
      <p:sp>
        <p:nvSpPr>
          <p:cNvPr id="27" name="Rectangle 26">
            <a:extLst>
              <a:ext uri="{FF2B5EF4-FFF2-40B4-BE49-F238E27FC236}">
                <a16:creationId xmlns:a16="http://schemas.microsoft.com/office/drawing/2014/main" id="{65B2DABD-E5C8-4CE3-A6D8-ECD991F81B34}"/>
              </a:ext>
            </a:extLst>
          </p:cNvPr>
          <p:cNvSpPr/>
          <p:nvPr/>
        </p:nvSpPr>
        <p:spPr>
          <a:xfrm>
            <a:off x="3894814" y="1930100"/>
            <a:ext cx="391885" cy="3265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240565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0" grpId="0"/>
      <p:bldP spid="21" grpId="0" animBg="1"/>
      <p:bldP spid="22" grpId="0"/>
      <p:bldP spid="30"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13" name="Picture 12"/>
          <p:cNvPicPr>
            <a:picLocks noChangeAspect="1"/>
          </p:cNvPicPr>
          <p:nvPr/>
        </p:nvPicPr>
        <p:blipFill>
          <a:blip r:embed="rId2"/>
          <a:stretch>
            <a:fillRect/>
          </a:stretch>
        </p:blipFill>
        <p:spPr>
          <a:xfrm>
            <a:off x="7429140" y="2122145"/>
            <a:ext cx="4762860" cy="2813955"/>
          </a:xfrm>
          <a:prstGeom prst="rect">
            <a:avLst/>
          </a:prstGeom>
        </p:spPr>
      </p:pic>
      <p:pic>
        <p:nvPicPr>
          <p:cNvPr id="29" name="Picture 28"/>
          <p:cNvPicPr>
            <a:picLocks noChangeAspect="1"/>
          </p:cNvPicPr>
          <p:nvPr/>
        </p:nvPicPr>
        <p:blipFill>
          <a:blip r:embed="rId3"/>
          <a:stretch>
            <a:fillRect/>
          </a:stretch>
        </p:blipFill>
        <p:spPr>
          <a:xfrm>
            <a:off x="433309" y="1996751"/>
            <a:ext cx="6884011" cy="2939349"/>
          </a:xfrm>
          <a:prstGeom prst="rect">
            <a:avLst/>
          </a:prstGeom>
          <a:ln>
            <a:solidFill>
              <a:schemeClr val="accent1">
                <a:shade val="50000"/>
              </a:schemeClr>
            </a:solidFill>
          </a:ln>
        </p:spPr>
      </p:pic>
      <p:sp>
        <p:nvSpPr>
          <p:cNvPr id="3" name="Rectangle 2"/>
          <p:cNvSpPr/>
          <p:nvPr/>
        </p:nvSpPr>
        <p:spPr>
          <a:xfrm>
            <a:off x="10700658" y="4114799"/>
            <a:ext cx="962288" cy="27214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rgbClr val="FF0000"/>
                </a:solidFill>
                <a:latin typeface="Arial" panose="020B0604020202020204" pitchFamily="34" charset="0"/>
                <a:cs typeface="Arial" panose="020B0604020202020204" pitchFamily="34" charset="0"/>
              </a:rPr>
              <a:t>540 mm=</a:t>
            </a:r>
          </a:p>
        </p:txBody>
      </p:sp>
      <p:sp>
        <p:nvSpPr>
          <p:cNvPr id="11" name="Line Callout 3 10"/>
          <p:cNvSpPr/>
          <p:nvPr/>
        </p:nvSpPr>
        <p:spPr>
          <a:xfrm>
            <a:off x="581192" y="5442857"/>
            <a:ext cx="1193180" cy="370114"/>
          </a:xfrm>
          <a:prstGeom prst="borderCallout3">
            <a:avLst>
              <a:gd name="adj1" fmla="val 18750"/>
              <a:gd name="adj2" fmla="val -8333"/>
              <a:gd name="adj3" fmla="val 18750"/>
              <a:gd name="adj4" fmla="val -16667"/>
              <a:gd name="adj5" fmla="val -54819"/>
              <a:gd name="adj6" fmla="val 18213"/>
              <a:gd name="adj7" fmla="val -719040"/>
              <a:gd name="adj8" fmla="val 88675"/>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=1200-540</a:t>
            </a:r>
          </a:p>
        </p:txBody>
      </p:sp>
      <p:sp>
        <p:nvSpPr>
          <p:cNvPr id="26" name="Line Callout 3 25"/>
          <p:cNvSpPr/>
          <p:nvPr/>
        </p:nvSpPr>
        <p:spPr>
          <a:xfrm>
            <a:off x="581192" y="5918608"/>
            <a:ext cx="1193180" cy="370114"/>
          </a:xfrm>
          <a:prstGeom prst="borderCallout3">
            <a:avLst>
              <a:gd name="adj1" fmla="val 24632"/>
              <a:gd name="adj2" fmla="val 102971"/>
              <a:gd name="adj3" fmla="val 54044"/>
              <a:gd name="adj4" fmla="val 131130"/>
              <a:gd name="adj5" fmla="val -69525"/>
              <a:gd name="adj6" fmla="val 176045"/>
              <a:gd name="adj7" fmla="val -371982"/>
              <a:gd name="adj8" fmla="val 13794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=-540+38</a:t>
            </a:r>
          </a:p>
        </p:txBody>
      </p:sp>
      <p:sp>
        <p:nvSpPr>
          <p:cNvPr id="28" name="Line Callout 3 27"/>
          <p:cNvSpPr/>
          <p:nvPr/>
        </p:nvSpPr>
        <p:spPr>
          <a:xfrm>
            <a:off x="6807820" y="5257799"/>
            <a:ext cx="1492177" cy="947057"/>
          </a:xfrm>
          <a:prstGeom prst="borderCallout3">
            <a:avLst>
              <a:gd name="adj1" fmla="val 24632"/>
              <a:gd name="adj2" fmla="val 102971"/>
              <a:gd name="adj3" fmla="val 5768"/>
              <a:gd name="adj4" fmla="val 127482"/>
              <a:gd name="adj5" fmla="val -38490"/>
              <a:gd name="adj6" fmla="val 28683"/>
              <a:gd name="adj7" fmla="val -266235"/>
              <a:gd name="adj8" fmla="val 20488"/>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=-540+38</a:t>
            </a:r>
          </a:p>
        </p:txBody>
      </p:sp>
      <p:pic>
        <p:nvPicPr>
          <p:cNvPr id="27" name="Picture 26"/>
          <p:cNvPicPr>
            <a:picLocks noChangeAspect="1"/>
          </p:cNvPicPr>
          <p:nvPr/>
        </p:nvPicPr>
        <p:blipFill>
          <a:blip r:embed="rId4"/>
          <a:stretch>
            <a:fillRect/>
          </a:stretch>
        </p:blipFill>
        <p:spPr>
          <a:xfrm>
            <a:off x="6930098" y="5378946"/>
            <a:ext cx="1247619" cy="704762"/>
          </a:xfrm>
          <a:prstGeom prst="rect">
            <a:avLst/>
          </a:prstGeom>
          <a:ln>
            <a:solidFill>
              <a:schemeClr val="accent1">
                <a:shade val="50000"/>
              </a:schemeClr>
            </a:solidFill>
          </a:ln>
        </p:spPr>
      </p:pic>
      <mc:AlternateContent xmlns:mc="http://schemas.openxmlformats.org/markup-compatibility/2006" xmlns:a14="http://schemas.microsoft.com/office/drawing/2010/main">
        <mc:Choice Requires="a14">
          <p:sp>
            <p:nvSpPr>
              <p:cNvPr id="30" name="Line Callout 3 29"/>
              <p:cNvSpPr/>
              <p:nvPr/>
            </p:nvSpPr>
            <p:spPr>
              <a:xfrm>
                <a:off x="2906486" y="5257798"/>
                <a:ext cx="3483428" cy="947057"/>
              </a:xfrm>
              <a:prstGeom prst="borderCallout3">
                <a:avLst>
                  <a:gd name="adj1" fmla="val 24632"/>
                  <a:gd name="adj2" fmla="val 102971"/>
                  <a:gd name="adj3" fmla="val -12623"/>
                  <a:gd name="adj4" fmla="val 106857"/>
                  <a:gd name="adj5" fmla="val -58031"/>
                  <a:gd name="adj6" fmla="val 87884"/>
                  <a:gd name="adj7" fmla="val -50143"/>
                  <a:gd name="adj8" fmla="val 70304"/>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
                        <m:sSubPr>
                          <m:ctrlPr>
                            <a:rPr lang="en-GB" i="1" smtClean="0">
                              <a:solidFill>
                                <a:srgbClr val="FFFF00"/>
                              </a:solidFill>
                              <a:latin typeface="Cambria Math" panose="02040503050406030204" pitchFamily="18" charset="0"/>
                              <a:cs typeface="Arial" panose="020B0604020202020204" pitchFamily="34" charset="0"/>
                            </a:rPr>
                          </m:ctrlPr>
                        </m:sSubPr>
                        <m:e>
                          <m:r>
                            <a:rPr lang="en-GB" b="0" i="1" smtClean="0">
                              <a:solidFill>
                                <a:srgbClr val="FFFF00"/>
                              </a:solidFill>
                              <a:latin typeface="Cambria Math" panose="02040503050406030204" pitchFamily="18" charset="0"/>
                              <a:cs typeface="Arial" panose="020B0604020202020204" pitchFamily="34" charset="0"/>
                            </a:rPr>
                            <m:t>𝐼</m:t>
                          </m:r>
                        </m:e>
                        <m:sub>
                          <m:r>
                            <a:rPr lang="en-GB" b="0" i="1" smtClean="0">
                              <a:solidFill>
                                <a:srgbClr val="FFFF00"/>
                              </a:solidFill>
                              <a:latin typeface="Cambria Math" panose="02040503050406030204" pitchFamily="18" charset="0"/>
                              <a:cs typeface="Arial" panose="020B0604020202020204" pitchFamily="34" charset="0"/>
                            </a:rPr>
                            <m:t>𝑥𝑥</m:t>
                          </m:r>
                        </m:sub>
                      </m:sSub>
                      <m:r>
                        <a:rPr lang="en-GB" b="0" i="1" smtClean="0">
                          <a:solidFill>
                            <a:srgbClr val="FFFF00"/>
                          </a:solidFill>
                          <a:latin typeface="Cambria Math" panose="02040503050406030204" pitchFamily="18" charset="0"/>
                          <a:cs typeface="Arial" panose="020B0604020202020204" pitchFamily="34" charset="0"/>
                        </a:rPr>
                        <m:t>=</m:t>
                      </m:r>
                      <m:nary>
                        <m:naryPr>
                          <m:chr m:val="∑"/>
                          <m:subHide m:val="on"/>
                          <m:supHide m:val="on"/>
                          <m:ctrlPr>
                            <a:rPr lang="en-GB" b="0" i="1" smtClean="0">
                              <a:solidFill>
                                <a:srgbClr val="FFFF00"/>
                              </a:solidFill>
                              <a:latin typeface="Cambria Math" panose="02040503050406030204" pitchFamily="18" charset="0"/>
                              <a:cs typeface="Arial" panose="020B0604020202020204" pitchFamily="34" charset="0"/>
                            </a:rPr>
                          </m:ctrlPr>
                        </m:naryPr>
                        <m:sub/>
                        <m:sup/>
                        <m:e>
                          <m:r>
                            <a:rPr lang="en-GB"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GB"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ctrlPr>
                            </m:sSubPr>
                            <m:e>
                              <m:r>
                                <a:rPr lang="en-GB"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𝐼</m:t>
                              </m:r>
                            </m:e>
                            <m:sub>
                              <m:r>
                                <a:rPr lang="en-GB"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𝑥𝑥</m:t>
                              </m:r>
                            </m:sub>
                          </m:sSub>
                          <m:r>
                            <a:rPr lang="en-GB"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=1854×</m:t>
                          </m:r>
                          <m:sSup>
                            <m:sSupPr>
                              <m:ctrlPr>
                                <a:rPr lang="en-GB"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ctrlPr>
                            </m:sSupPr>
                            <m:e>
                              <m:r>
                                <a:rPr lang="en-GB"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10</m:t>
                              </m:r>
                            </m:e>
                            <m:sup>
                              <m:r>
                                <a:rPr lang="en-GB"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6</m:t>
                              </m:r>
                            </m:sup>
                          </m:sSup>
                        </m:e>
                      </m:nary>
                      <m:sSup>
                        <m:sSupPr>
                          <m:ctrlPr>
                            <a:rPr lang="en-GB" b="0" i="1" smtClean="0">
                              <a:solidFill>
                                <a:srgbClr val="FFFF00"/>
                              </a:solidFill>
                              <a:latin typeface="Cambria Math" panose="02040503050406030204" pitchFamily="18" charset="0"/>
                              <a:cs typeface="Arial" panose="020B0604020202020204" pitchFamily="34" charset="0"/>
                            </a:rPr>
                          </m:ctrlPr>
                        </m:sSupPr>
                        <m:e>
                          <m:r>
                            <a:rPr lang="en-GB" b="0" i="1" smtClean="0">
                              <a:solidFill>
                                <a:srgbClr val="FFFF00"/>
                              </a:solidFill>
                              <a:latin typeface="Cambria Math" panose="02040503050406030204" pitchFamily="18" charset="0"/>
                              <a:cs typeface="Arial" panose="020B0604020202020204" pitchFamily="34" charset="0"/>
                            </a:rPr>
                            <m:t>𝑚𝑚</m:t>
                          </m:r>
                        </m:e>
                        <m:sup>
                          <m:r>
                            <a:rPr lang="en-GB" b="0" i="1" smtClean="0">
                              <a:solidFill>
                                <a:srgbClr val="FFFF00"/>
                              </a:solidFill>
                              <a:latin typeface="Cambria Math" panose="02040503050406030204" pitchFamily="18" charset="0"/>
                              <a:cs typeface="Arial" panose="020B0604020202020204" pitchFamily="34" charset="0"/>
                            </a:rPr>
                            <m:t>4</m:t>
                          </m:r>
                        </m:sup>
                      </m:sSup>
                    </m:oMath>
                  </m:oMathPara>
                </a14:m>
                <a:endParaRPr lang="en-GB" dirty="0">
                  <a:solidFill>
                    <a:srgbClr val="FFFF00"/>
                  </a:solidFill>
                  <a:latin typeface="Arial" panose="020B0604020202020204" pitchFamily="34" charset="0"/>
                  <a:cs typeface="Arial" panose="020B0604020202020204" pitchFamily="34" charset="0"/>
                </a:endParaRPr>
              </a:p>
            </p:txBody>
          </p:sp>
        </mc:Choice>
        <mc:Fallback xmlns="">
          <p:sp>
            <p:nvSpPr>
              <p:cNvPr id="30" name="Line Callout 3 29"/>
              <p:cNvSpPr>
                <a:spLocks noRot="1" noChangeAspect="1" noMove="1" noResize="1" noEditPoints="1" noAdjustHandles="1" noChangeArrowheads="1" noChangeShapeType="1" noTextEdit="1"/>
              </p:cNvSpPr>
              <p:nvPr/>
            </p:nvSpPr>
            <p:spPr>
              <a:xfrm>
                <a:off x="2906486" y="5257798"/>
                <a:ext cx="3483428" cy="947057"/>
              </a:xfrm>
              <a:prstGeom prst="borderCallout3">
                <a:avLst>
                  <a:gd name="adj1" fmla="val 24632"/>
                  <a:gd name="adj2" fmla="val 102971"/>
                  <a:gd name="adj3" fmla="val -12623"/>
                  <a:gd name="adj4" fmla="val 106857"/>
                  <a:gd name="adj5" fmla="val -58031"/>
                  <a:gd name="adj6" fmla="val 87884"/>
                  <a:gd name="adj7" fmla="val -50143"/>
                  <a:gd name="adj8" fmla="val 70304"/>
                </a:avLst>
              </a:prstGeom>
              <a:blipFill rotWithShape="0">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41979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26" grpId="0" animBg="1"/>
      <p:bldP spid="28"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 of idealisation on Shear of open section beams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1192" y="1880765"/>
                <a:ext cx="5785166" cy="5287105"/>
              </a:xfrm>
            </p:spPr>
            <p:txBody>
              <a:bodyPr>
                <a:normAutofit/>
              </a:bodyPr>
              <a:lstStyle/>
              <a:p>
                <a:r>
                  <a:rPr lang="en-GB" dirty="0"/>
                  <a:t>Let’s remind ourselves of shear flow formulation in an open beam;</a:t>
                </a:r>
              </a:p>
              <a:p>
                <a:endParaRPr lang="en-GB" dirty="0"/>
              </a:p>
              <a:p>
                <a:endParaRPr lang="en-GB" dirty="0"/>
              </a:p>
              <a:p>
                <a:r>
                  <a:rPr lang="en-GB" dirty="0"/>
                  <a:t>Our formulation was based upon;</a:t>
                </a:r>
              </a:p>
              <a:p>
                <a:r>
                  <a:rPr lang="en-GB" dirty="0"/>
                  <a:t>Let’s re-write it as;</a:t>
                </a:r>
              </a:p>
              <a:p>
                <a:endParaRPr lang="en-GB" dirty="0"/>
              </a:p>
              <a:p>
                <a:endParaRPr lang="en-GB" dirty="0"/>
              </a:p>
              <a:p>
                <a:r>
                  <a:rPr lang="en-GB" dirty="0"/>
                  <a:t>If skin is fully effective in carrying the direct stresses, we have </a:t>
                </a:r>
                <a14:m>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𝐷</m:t>
                        </m:r>
                      </m:sub>
                    </m:sSub>
                  </m:oMath>
                </a14:m>
                <a:r>
                  <a:rPr lang="en-GB" dirty="0"/>
                  <a:t>; </a:t>
                </a:r>
              </a:p>
              <a:p>
                <a:r>
                  <a:rPr lang="en-GB" dirty="0"/>
                  <a:t>If skin is fully effective in carrying shear stresses only, then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𝐷</m:t>
                        </m:r>
                      </m:sub>
                    </m:sSub>
                    <m:r>
                      <a:rPr lang="en-GB" b="0" i="1" smtClean="0">
                        <a:latin typeface="Cambria Math" panose="02040503050406030204" pitchFamily="18" charset="0"/>
                      </a:rPr>
                      <m:t>=0</m:t>
                    </m:r>
                  </m:oMath>
                </a14:m>
                <a:r>
                  <a:rPr lang="en-GB"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1192" y="1880765"/>
                <a:ext cx="5785166" cy="5287105"/>
              </a:xfrm>
              <a:blipFill>
                <a:blip r:embed="rId4"/>
                <a:stretch>
                  <a:fillRect l="-527" t="-577"/>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5" name="Picture 4"/>
          <p:cNvPicPr>
            <a:picLocks noChangeAspect="1"/>
          </p:cNvPicPr>
          <p:nvPr/>
        </p:nvPicPr>
        <p:blipFill>
          <a:blip r:embed="rId5"/>
          <a:stretch>
            <a:fillRect/>
          </a:stretch>
        </p:blipFill>
        <p:spPr>
          <a:xfrm>
            <a:off x="920992" y="2669620"/>
            <a:ext cx="4683786" cy="846468"/>
          </a:xfrm>
          <a:prstGeom prst="rect">
            <a:avLst/>
          </a:prstGeom>
          <a:ln w="19050">
            <a:solidFill>
              <a:schemeClr val="bg1">
                <a:lumMod val="50000"/>
              </a:schemeClr>
            </a:solidFill>
          </a:ln>
        </p:spPr>
      </p:pic>
      <p:graphicFrame>
        <p:nvGraphicFramePr>
          <p:cNvPr id="6" name="Object 5"/>
          <p:cNvGraphicFramePr>
            <a:graphicFrameLocks noChangeAspect="1"/>
          </p:cNvGraphicFramePr>
          <p:nvPr>
            <p:extLst>
              <p:ext uri="{D42A27DB-BD31-4B8C-83A1-F6EECF244321}">
                <p14:modId xmlns:p14="http://schemas.microsoft.com/office/powerpoint/2010/main" val="3790416546"/>
              </p:ext>
            </p:extLst>
          </p:nvPr>
        </p:nvGraphicFramePr>
        <p:xfrm>
          <a:off x="6165392" y="1880765"/>
          <a:ext cx="5584249" cy="4191071"/>
        </p:xfrm>
        <a:graphic>
          <a:graphicData uri="http://schemas.openxmlformats.org/presentationml/2006/ole">
            <mc:AlternateContent xmlns:mc="http://schemas.openxmlformats.org/markup-compatibility/2006">
              <mc:Choice xmlns:v="urn:schemas-microsoft-com:vml" Requires="v">
                <p:oleObj name="Slide" r:id="rId6" imgW="2304201" imgH="1728210" progId="PowerPoint.Slide.12">
                  <p:embed/>
                </p:oleObj>
              </mc:Choice>
              <mc:Fallback>
                <p:oleObj name="Slide" r:id="rId6" imgW="2304201" imgH="1728210" progId="PowerPoint.Slide.12">
                  <p:embed/>
                  <p:pic>
                    <p:nvPicPr>
                      <p:cNvPr id="0" name=""/>
                      <p:cNvPicPr/>
                      <p:nvPr/>
                    </p:nvPicPr>
                    <p:blipFill>
                      <a:blip r:embed="rId7"/>
                      <a:stretch>
                        <a:fillRect/>
                      </a:stretch>
                    </p:blipFill>
                    <p:spPr>
                      <a:xfrm>
                        <a:off x="6165392" y="1880765"/>
                        <a:ext cx="5584249" cy="4191071"/>
                      </a:xfrm>
                      <a:prstGeom prst="rect">
                        <a:avLst/>
                      </a:prstGeom>
                    </p:spPr>
                  </p:pic>
                </p:oleObj>
              </mc:Fallback>
            </mc:AlternateContent>
          </a:graphicData>
        </a:graphic>
      </p:graphicFrame>
      <p:cxnSp>
        <p:nvCxnSpPr>
          <p:cNvPr id="8" name="Straight Arrow Connector 7"/>
          <p:cNvCxnSpPr/>
          <p:nvPr/>
        </p:nvCxnSpPr>
        <p:spPr>
          <a:xfrm>
            <a:off x="4778829" y="3777343"/>
            <a:ext cx="1893276" cy="111369"/>
          </a:xfrm>
          <a:prstGeom prst="straightConnector1">
            <a:avLst/>
          </a:prstGeom>
          <a:ln w="92075">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8"/>
          <a:stretch>
            <a:fillRect/>
          </a:stretch>
        </p:blipFill>
        <p:spPr>
          <a:xfrm>
            <a:off x="920992" y="4433618"/>
            <a:ext cx="4683786" cy="787926"/>
          </a:xfrm>
          <a:prstGeom prst="rect">
            <a:avLst/>
          </a:prstGeom>
          <a:ln>
            <a:solidFill>
              <a:schemeClr val="bg1">
                <a:lumMod val="50000"/>
              </a:schemeClr>
            </a:solidFill>
          </a:ln>
        </p:spPr>
      </p:pic>
    </p:spTree>
    <p:extLst>
      <p:ext uri="{BB962C8B-B14F-4D97-AF65-F5344CB8AC3E}">
        <p14:creationId xmlns:p14="http://schemas.microsoft.com/office/powerpoint/2010/main" val="1665831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Shear of open section beams</a:t>
            </a:r>
          </a:p>
        </p:txBody>
      </p:sp>
      <p:sp>
        <p:nvSpPr>
          <p:cNvPr id="3" name="Content Placeholder 2"/>
          <p:cNvSpPr>
            <a:spLocks noGrp="1"/>
          </p:cNvSpPr>
          <p:nvPr>
            <p:ph idx="1"/>
          </p:nvPr>
        </p:nvSpPr>
        <p:spPr>
          <a:xfrm>
            <a:off x="461449" y="1940278"/>
            <a:ext cx="6566429" cy="846468"/>
          </a:xfrm>
        </p:spPr>
        <p:txBody>
          <a:bodyPr/>
          <a:lstStyle/>
          <a:p>
            <a:pPr algn="just"/>
            <a:r>
              <a:rPr lang="en-GB" dirty="0"/>
              <a:t>When we have booms, the shear flow gets disturbed but this is not reflected in the opposite equation!!!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6" name="Picture 5"/>
          <p:cNvPicPr>
            <a:picLocks noChangeAspect="1"/>
          </p:cNvPicPr>
          <p:nvPr/>
        </p:nvPicPr>
        <p:blipFill>
          <a:blip r:embed="rId2"/>
          <a:stretch>
            <a:fillRect/>
          </a:stretch>
        </p:blipFill>
        <p:spPr>
          <a:xfrm>
            <a:off x="7027878" y="1940277"/>
            <a:ext cx="4683786" cy="846468"/>
          </a:xfrm>
          <a:prstGeom prst="rect">
            <a:avLst/>
          </a:prstGeom>
          <a:ln w="9525">
            <a:solidFill>
              <a:schemeClr val="bg1">
                <a:lumMod val="50000"/>
              </a:schemeClr>
            </a:solidFill>
          </a:ln>
        </p:spPr>
      </p:pic>
      <p:sp>
        <p:nvSpPr>
          <p:cNvPr id="7" name="Content Placeholder 2"/>
          <p:cNvSpPr txBox="1">
            <a:spLocks/>
          </p:cNvSpPr>
          <p:nvPr/>
        </p:nvSpPr>
        <p:spPr>
          <a:xfrm>
            <a:off x="461448" y="2786744"/>
            <a:ext cx="4825889" cy="3309255"/>
          </a:xfrm>
          <a:prstGeom prst="rect">
            <a:avLst/>
          </a:prstGeom>
        </p:spPr>
        <p:txBody>
          <a:bodyPr vert="horz" lIns="91440" tIns="45720" rIns="91440" bIns="45720" rtlCol="0" anchor="t" anchorCtr="0">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en-GB" dirty="0"/>
              <a:t>The beam carries shear forces </a:t>
            </a:r>
            <a:r>
              <a:rPr lang="en-GB" i="1" dirty="0" err="1"/>
              <a:t>S</a:t>
            </a:r>
            <a:r>
              <a:rPr lang="en-GB" i="1" baseline="-25000" dirty="0" err="1"/>
              <a:t>x</a:t>
            </a:r>
            <a:r>
              <a:rPr lang="en-GB" dirty="0"/>
              <a:t> and </a:t>
            </a:r>
            <a:r>
              <a:rPr lang="en-GB" i="1" dirty="0" err="1"/>
              <a:t>S</a:t>
            </a:r>
            <a:r>
              <a:rPr lang="en-GB" i="1" baseline="-25000" dirty="0" err="1"/>
              <a:t>y</a:t>
            </a:r>
            <a:r>
              <a:rPr lang="en-GB" dirty="0"/>
              <a:t> applied at the shear centre;</a:t>
            </a:r>
          </a:p>
          <a:p>
            <a:pPr algn="just"/>
            <a:r>
              <a:rPr lang="en-GB" dirty="0"/>
              <a:t>Let’s look at </a:t>
            </a:r>
            <a:r>
              <a:rPr lang="en-GB" i="1" dirty="0" err="1"/>
              <a:t>r</a:t>
            </a:r>
            <a:r>
              <a:rPr lang="en-GB" i="1" baseline="30000" dirty="0" err="1"/>
              <a:t>th</a:t>
            </a:r>
            <a:r>
              <a:rPr lang="en-GB" dirty="0"/>
              <a:t> boom in the section;</a:t>
            </a:r>
          </a:p>
          <a:p>
            <a:pPr algn="just"/>
            <a:r>
              <a:rPr lang="en-GB" dirty="0"/>
              <a:t>Shear forces impose direct stresses in both booms and skins as well as shear stresses in the skins;</a:t>
            </a:r>
          </a:p>
          <a:p>
            <a:pPr algn="just"/>
            <a:r>
              <a:rPr lang="en-GB" dirty="0"/>
              <a:t>Writing equation of equilibrium for the element.</a:t>
            </a:r>
          </a:p>
        </p:txBody>
      </p:sp>
      <p:pic>
        <p:nvPicPr>
          <p:cNvPr id="8" name="Picture 7"/>
          <p:cNvPicPr>
            <a:picLocks noChangeAspect="1"/>
          </p:cNvPicPr>
          <p:nvPr/>
        </p:nvPicPr>
        <p:blipFill>
          <a:blip r:embed="rId3"/>
          <a:stretch>
            <a:fillRect/>
          </a:stretch>
        </p:blipFill>
        <p:spPr>
          <a:xfrm>
            <a:off x="5287337" y="2889793"/>
            <a:ext cx="6424327" cy="3120774"/>
          </a:xfrm>
          <a:prstGeom prst="rect">
            <a:avLst/>
          </a:prstGeom>
          <a:ln>
            <a:solidFill>
              <a:schemeClr val="bg1">
                <a:lumMod val="50000"/>
              </a:schemeClr>
            </a:solidFill>
          </a:ln>
        </p:spPr>
      </p:pic>
    </p:spTree>
    <p:extLst>
      <p:ext uri="{BB962C8B-B14F-4D97-AF65-F5344CB8AC3E}">
        <p14:creationId xmlns:p14="http://schemas.microsoft.com/office/powerpoint/2010/main" val="401131913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solidFill>
          <a:schemeClr val="bg1">
            <a:lumMod val="50000"/>
          </a:schemeClr>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rgbClr val="FFFF00"/>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headEnd w="lg" len="lg"/>
          <a:tailEnd type="triangle" w="lg" len="lg"/>
        </a:ln>
      </a:spPr>
      <a:bodyPr/>
      <a:lstStyle/>
      <a:style>
        <a:lnRef idx="1">
          <a:schemeClr val="accent6"/>
        </a:lnRef>
        <a:fillRef idx="0">
          <a:schemeClr val="accent6"/>
        </a:fillRef>
        <a:effectRef idx="0">
          <a:schemeClr val="accent6"/>
        </a:effectRef>
        <a:fontRef idx="minor">
          <a:schemeClr val="tx1"/>
        </a:fontRef>
      </a:style>
    </a:lnDef>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3642</TotalTime>
  <Words>1327</Words>
  <Application>Microsoft Macintosh PowerPoint</Application>
  <PresentationFormat>Widescreen</PresentationFormat>
  <Paragraphs>242</Paragraphs>
  <Slides>33</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2" baseType="lpstr">
      <vt:lpstr>Arial</vt:lpstr>
      <vt:lpstr>Calibri</vt:lpstr>
      <vt:lpstr>Cambria Math</vt:lpstr>
      <vt:lpstr>Gill Sans MT</vt:lpstr>
      <vt:lpstr>Times New Roman</vt:lpstr>
      <vt:lpstr>Wingdings 2</vt:lpstr>
      <vt:lpstr>Dividend</vt:lpstr>
      <vt:lpstr>Equation</vt:lpstr>
      <vt:lpstr>Slide</vt:lpstr>
      <vt:lpstr>Structural idealisation</vt:lpstr>
      <vt:lpstr>Suggested Readings</vt:lpstr>
      <vt:lpstr>Learning objectives</vt:lpstr>
      <vt:lpstr>Effect of idealisation on analysis of open and closed section beams</vt:lpstr>
      <vt:lpstr>Bending of open and closed section booms</vt:lpstr>
      <vt:lpstr>Solution </vt:lpstr>
      <vt:lpstr>Solution </vt:lpstr>
      <vt:lpstr>Effect of idealisation on Shear of open section beams</vt:lpstr>
      <vt:lpstr>Shear of open section beams</vt:lpstr>
      <vt:lpstr>Shear of open section beams</vt:lpstr>
      <vt:lpstr>Shear of open section beams</vt:lpstr>
      <vt:lpstr>Example </vt:lpstr>
      <vt:lpstr>solution</vt:lpstr>
      <vt:lpstr>solution</vt:lpstr>
      <vt:lpstr>Important note</vt:lpstr>
      <vt:lpstr>FEA result (SF3 shear flow at elements’ centroid)</vt:lpstr>
      <vt:lpstr>FEA result (SF3 shear flow at elements’ centroid)</vt:lpstr>
      <vt:lpstr>Effect of idealisation on Shear of closed section beams</vt:lpstr>
      <vt:lpstr>example</vt:lpstr>
      <vt:lpstr>Solution</vt:lpstr>
      <vt:lpstr>Solution</vt:lpstr>
      <vt:lpstr>note (maybe an amendment to megson’s solution)</vt:lpstr>
      <vt:lpstr>Note </vt:lpstr>
      <vt:lpstr>solution</vt:lpstr>
      <vt:lpstr>Effect of idealisation on torsion of open and closed section beams</vt:lpstr>
      <vt:lpstr>Tutorial 1</vt:lpstr>
      <vt:lpstr>solution</vt:lpstr>
      <vt:lpstr>solution</vt:lpstr>
      <vt:lpstr>solution</vt:lpstr>
      <vt:lpstr>solution</vt:lpstr>
      <vt:lpstr>solution</vt:lpstr>
      <vt:lpstr>Tutorial 2</vt:lpstr>
      <vt:lpstr>Tutorial 3</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Mahdi Damghani</dc:creator>
  <cp:lastModifiedBy>Mahdi Damghani</cp:lastModifiedBy>
  <cp:revision>333</cp:revision>
  <cp:lastPrinted>2017-07-12T13:27:21Z</cp:lastPrinted>
  <dcterms:created xsi:type="dcterms:W3CDTF">2017-07-10T08:25:54Z</dcterms:created>
  <dcterms:modified xsi:type="dcterms:W3CDTF">2023-07-31T13:36:06Z</dcterms:modified>
</cp:coreProperties>
</file>