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7"/>
  </p:notesMasterIdLst>
  <p:sldIdLst>
    <p:sldId id="256" r:id="rId2"/>
    <p:sldId id="257" r:id="rId3"/>
    <p:sldId id="262" r:id="rId4"/>
    <p:sldId id="310" r:id="rId5"/>
    <p:sldId id="288" r:id="rId6"/>
    <p:sldId id="289" r:id="rId7"/>
    <p:sldId id="290" r:id="rId8"/>
    <p:sldId id="291" r:id="rId9"/>
    <p:sldId id="292" r:id="rId10"/>
    <p:sldId id="293" r:id="rId11"/>
    <p:sldId id="260" r:id="rId12"/>
    <p:sldId id="296" r:id="rId13"/>
    <p:sldId id="259" r:id="rId14"/>
    <p:sldId id="298" r:id="rId15"/>
    <p:sldId id="261" r:id="rId16"/>
    <p:sldId id="297" r:id="rId17"/>
    <p:sldId id="299" r:id="rId18"/>
    <p:sldId id="317" r:id="rId19"/>
    <p:sldId id="300" r:id="rId20"/>
    <p:sldId id="301" r:id="rId21"/>
    <p:sldId id="329" r:id="rId22"/>
    <p:sldId id="330" r:id="rId23"/>
    <p:sldId id="331" r:id="rId24"/>
    <p:sldId id="328" r:id="rId25"/>
    <p:sldId id="314" r:id="rId26"/>
    <p:sldId id="295" r:id="rId27"/>
    <p:sldId id="263" r:id="rId28"/>
    <p:sldId id="264" r:id="rId29"/>
    <p:sldId id="265" r:id="rId30"/>
    <p:sldId id="325" r:id="rId31"/>
    <p:sldId id="302" r:id="rId32"/>
    <p:sldId id="303" r:id="rId33"/>
    <p:sldId id="266" r:id="rId34"/>
    <p:sldId id="267" r:id="rId35"/>
    <p:sldId id="268" r:id="rId36"/>
    <p:sldId id="269" r:id="rId37"/>
    <p:sldId id="332" r:id="rId38"/>
    <p:sldId id="316" r:id="rId39"/>
    <p:sldId id="311" r:id="rId40"/>
    <p:sldId id="312" r:id="rId41"/>
    <p:sldId id="313" r:id="rId42"/>
    <p:sldId id="338" r:id="rId43"/>
    <p:sldId id="323" r:id="rId44"/>
    <p:sldId id="324" r:id="rId45"/>
    <p:sldId id="326" r:id="rId46"/>
    <p:sldId id="327" r:id="rId47"/>
    <p:sldId id="333" r:id="rId48"/>
    <p:sldId id="335" r:id="rId49"/>
    <p:sldId id="334" r:id="rId50"/>
    <p:sldId id="336" r:id="rId51"/>
    <p:sldId id="337" r:id="rId52"/>
    <p:sldId id="319" r:id="rId53"/>
    <p:sldId id="339" r:id="rId54"/>
    <p:sldId id="340" r:id="rId55"/>
    <p:sldId id="341" r:id="rId56"/>
  </p:sldIdLst>
  <p:sldSz cx="12192000" cy="6858000"/>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6395" autoAdjust="0"/>
  </p:normalViewPr>
  <p:slideViewPr>
    <p:cSldViewPr snapToGrid="0">
      <p:cViewPr varScale="1">
        <p:scale>
          <a:sx n="82" d="100"/>
          <a:sy n="82" d="100"/>
        </p:scale>
        <p:origin x="66" y="144"/>
      </p:cViewPr>
      <p:guideLst/>
    </p:cSldViewPr>
  </p:slideViewPr>
  <p:notesTextViewPr>
    <p:cViewPr>
      <p:scale>
        <a:sx n="1" d="1"/>
        <a:sy n="1" d="1"/>
      </p:scale>
      <p:origin x="0" y="0"/>
    </p:cViewPr>
  </p:notesTextViewPr>
  <p:notesViewPr>
    <p:cSldViewPr snapToGrid="0">
      <p:cViewPr varScale="1">
        <p:scale>
          <a:sx n="66" d="100"/>
          <a:sy n="66" d="100"/>
        </p:scale>
        <p:origin x="239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Christopher" userId="6d901b9d-682c-4f4b-b6c0-188230e03e4f" providerId="ADAL" clId="{90F2A5F9-E6F9-4D9E-AA23-2FEC40B84D8F}"/>
    <pc:docChg chg="custSel addSld delSld modSld sldOrd">
      <pc:chgData name="Harrison, Christopher" userId="6d901b9d-682c-4f4b-b6c0-188230e03e4f" providerId="ADAL" clId="{90F2A5F9-E6F9-4D9E-AA23-2FEC40B84D8F}" dt="2019-11-03T19:55:45.531" v="257" actId="1582"/>
      <pc:docMkLst>
        <pc:docMk/>
      </pc:docMkLst>
      <pc:sldChg chg="modAnim">
        <pc:chgData name="Harrison, Christopher" userId="6d901b9d-682c-4f4b-b6c0-188230e03e4f" providerId="ADAL" clId="{90F2A5F9-E6F9-4D9E-AA23-2FEC40B84D8F}" dt="2019-11-03T16:46:47.723" v="187"/>
        <pc:sldMkLst>
          <pc:docMk/>
          <pc:sldMk cId="928802519" sldId="259"/>
        </pc:sldMkLst>
      </pc:sldChg>
      <pc:sldChg chg="modAnim">
        <pc:chgData name="Harrison, Christopher" userId="6d901b9d-682c-4f4b-b6c0-188230e03e4f" providerId="ADAL" clId="{90F2A5F9-E6F9-4D9E-AA23-2FEC40B84D8F}" dt="2019-11-03T16:45:39.380" v="186"/>
        <pc:sldMkLst>
          <pc:docMk/>
          <pc:sldMk cId="2572379322" sldId="260"/>
        </pc:sldMkLst>
      </pc:sldChg>
      <pc:sldChg chg="modAnim">
        <pc:chgData name="Harrison, Christopher" userId="6d901b9d-682c-4f4b-b6c0-188230e03e4f" providerId="ADAL" clId="{90F2A5F9-E6F9-4D9E-AA23-2FEC40B84D8F}" dt="2019-11-03T16:47:32.566" v="189"/>
        <pc:sldMkLst>
          <pc:docMk/>
          <pc:sldMk cId="1346723992" sldId="261"/>
        </pc:sldMkLst>
      </pc:sldChg>
      <pc:sldChg chg="addSp modAnim">
        <pc:chgData name="Harrison, Christopher" userId="6d901b9d-682c-4f4b-b6c0-188230e03e4f" providerId="ADAL" clId="{90F2A5F9-E6F9-4D9E-AA23-2FEC40B84D8F}" dt="2019-11-03T17:01:21.904" v="212"/>
        <pc:sldMkLst>
          <pc:docMk/>
          <pc:sldMk cId="3524204832" sldId="264"/>
        </pc:sldMkLst>
        <pc:spChg chg="add">
          <ac:chgData name="Harrison, Christopher" userId="6d901b9d-682c-4f4b-b6c0-188230e03e4f" providerId="ADAL" clId="{90F2A5F9-E6F9-4D9E-AA23-2FEC40B84D8F}" dt="2019-11-03T17:01:11.184" v="211"/>
          <ac:spMkLst>
            <pc:docMk/>
            <pc:sldMk cId="3524204832" sldId="264"/>
            <ac:spMk id="10" creationId="{0343DFC9-B627-4BF2-B5DD-6865E56C339A}"/>
          </ac:spMkLst>
        </pc:spChg>
        <pc:spChg chg="add">
          <ac:chgData name="Harrison, Christopher" userId="6d901b9d-682c-4f4b-b6c0-188230e03e4f" providerId="ADAL" clId="{90F2A5F9-E6F9-4D9E-AA23-2FEC40B84D8F}" dt="2019-11-03T17:01:11.184" v="211"/>
          <ac:spMkLst>
            <pc:docMk/>
            <pc:sldMk cId="3524204832" sldId="264"/>
            <ac:spMk id="11" creationId="{648AAFB0-608C-482C-9003-59589402EA81}"/>
          </ac:spMkLst>
        </pc:spChg>
      </pc:sldChg>
      <pc:sldChg chg="addSp delSp modSp delAnim modAnim">
        <pc:chgData name="Harrison, Christopher" userId="6d901b9d-682c-4f4b-b6c0-188230e03e4f" providerId="ADAL" clId="{90F2A5F9-E6F9-4D9E-AA23-2FEC40B84D8F}" dt="2019-11-03T17:03:19.246" v="221"/>
        <pc:sldMkLst>
          <pc:docMk/>
          <pc:sldMk cId="3245926724" sldId="265"/>
        </pc:sldMkLst>
        <pc:spChg chg="add del">
          <ac:chgData name="Harrison, Christopher" userId="6d901b9d-682c-4f4b-b6c0-188230e03e4f" providerId="ADAL" clId="{90F2A5F9-E6F9-4D9E-AA23-2FEC40B84D8F}" dt="2019-11-03T17:01:07.403" v="210"/>
          <ac:spMkLst>
            <pc:docMk/>
            <pc:sldMk cId="3245926724" sldId="265"/>
            <ac:spMk id="16" creationId="{00000000-0000-0000-0000-000000000000}"/>
          </ac:spMkLst>
        </pc:spChg>
        <pc:spChg chg="add del">
          <ac:chgData name="Harrison, Christopher" userId="6d901b9d-682c-4f4b-b6c0-188230e03e4f" providerId="ADAL" clId="{90F2A5F9-E6F9-4D9E-AA23-2FEC40B84D8F}" dt="2019-11-03T17:01:07.403" v="210"/>
          <ac:spMkLst>
            <pc:docMk/>
            <pc:sldMk cId="3245926724" sldId="265"/>
            <ac:spMk id="17" creationId="{00000000-0000-0000-0000-000000000000}"/>
          </ac:spMkLst>
        </pc:spChg>
        <pc:cxnChg chg="mod">
          <ac:chgData name="Harrison, Christopher" userId="6d901b9d-682c-4f4b-b6c0-188230e03e4f" providerId="ADAL" clId="{90F2A5F9-E6F9-4D9E-AA23-2FEC40B84D8F}" dt="2019-11-03T14:45:59.217" v="3" actId="1076"/>
          <ac:cxnSpMkLst>
            <pc:docMk/>
            <pc:sldMk cId="3245926724" sldId="265"/>
            <ac:cxnSpMk id="10" creationId="{00000000-0000-0000-0000-000000000000}"/>
          </ac:cxnSpMkLst>
        </pc:cxnChg>
        <pc:cxnChg chg="del">
          <ac:chgData name="Harrison, Christopher" userId="6d901b9d-682c-4f4b-b6c0-188230e03e4f" providerId="ADAL" clId="{90F2A5F9-E6F9-4D9E-AA23-2FEC40B84D8F}" dt="2019-11-03T14:46:01.248" v="4" actId="478"/>
          <ac:cxnSpMkLst>
            <pc:docMk/>
            <pc:sldMk cId="3245926724" sldId="265"/>
            <ac:cxnSpMk id="11" creationId="{00000000-0000-0000-0000-000000000000}"/>
          </ac:cxnSpMkLst>
        </pc:cxnChg>
        <pc:cxnChg chg="add mod">
          <ac:chgData name="Harrison, Christopher" userId="6d901b9d-682c-4f4b-b6c0-188230e03e4f" providerId="ADAL" clId="{90F2A5F9-E6F9-4D9E-AA23-2FEC40B84D8F}" dt="2019-11-03T14:46:09.139" v="6" actId="1076"/>
          <ac:cxnSpMkLst>
            <pc:docMk/>
            <pc:sldMk cId="3245926724" sldId="265"/>
            <ac:cxnSpMk id="21" creationId="{3814389F-E6DF-4D56-A144-9B36C6D2B096}"/>
          </ac:cxnSpMkLst>
        </pc:cxnChg>
      </pc:sldChg>
      <pc:sldChg chg="addSp modSp modAnim">
        <pc:chgData name="Harrison, Christopher" userId="6d901b9d-682c-4f4b-b6c0-188230e03e4f" providerId="ADAL" clId="{90F2A5F9-E6F9-4D9E-AA23-2FEC40B84D8F}" dt="2019-11-03T16:41:09.156" v="121"/>
        <pc:sldMkLst>
          <pc:docMk/>
          <pc:sldMk cId="659132248" sldId="289"/>
        </pc:sldMkLst>
        <pc:spChg chg="mod">
          <ac:chgData name="Harrison, Christopher" userId="6d901b9d-682c-4f4b-b6c0-188230e03e4f" providerId="ADAL" clId="{90F2A5F9-E6F9-4D9E-AA23-2FEC40B84D8F}" dt="2019-11-03T16:39:46.937" v="107" actId="20577"/>
          <ac:spMkLst>
            <pc:docMk/>
            <pc:sldMk cId="659132248" sldId="289"/>
            <ac:spMk id="5" creationId="{00000000-0000-0000-0000-000000000000}"/>
          </ac:spMkLst>
        </pc:spChg>
        <pc:spChg chg="mod">
          <ac:chgData name="Harrison, Christopher" userId="6d901b9d-682c-4f4b-b6c0-188230e03e4f" providerId="ADAL" clId="{90F2A5F9-E6F9-4D9E-AA23-2FEC40B84D8F}" dt="2019-11-03T16:40:22.093" v="117" actId="1076"/>
          <ac:spMkLst>
            <pc:docMk/>
            <pc:sldMk cId="659132248" sldId="289"/>
            <ac:spMk id="10" creationId="{00000000-0000-0000-0000-000000000000}"/>
          </ac:spMkLst>
        </pc:spChg>
        <pc:spChg chg="add mod">
          <ac:chgData name="Harrison, Christopher" userId="6d901b9d-682c-4f4b-b6c0-188230e03e4f" providerId="ADAL" clId="{90F2A5F9-E6F9-4D9E-AA23-2FEC40B84D8F}" dt="2019-11-03T16:40:01.281" v="112" actId="14100"/>
          <ac:spMkLst>
            <pc:docMk/>
            <pc:sldMk cId="659132248" sldId="289"/>
            <ac:spMk id="12" creationId="{495FC847-0A73-4211-81AF-BD43E15B60C1}"/>
          </ac:spMkLst>
        </pc:spChg>
      </pc:sldChg>
      <pc:sldChg chg="delSp modSp">
        <pc:chgData name="Harrison, Christopher" userId="6d901b9d-682c-4f4b-b6c0-188230e03e4f" providerId="ADAL" clId="{90F2A5F9-E6F9-4D9E-AA23-2FEC40B84D8F}" dt="2019-11-03T16:53:21.658" v="203" actId="207"/>
        <pc:sldMkLst>
          <pc:docMk/>
          <pc:sldMk cId="3107921837" sldId="291"/>
        </pc:sldMkLst>
        <pc:spChg chg="del">
          <ac:chgData name="Harrison, Christopher" userId="6d901b9d-682c-4f4b-b6c0-188230e03e4f" providerId="ADAL" clId="{90F2A5F9-E6F9-4D9E-AA23-2FEC40B84D8F}" dt="2019-11-03T16:53:12.711" v="200" actId="478"/>
          <ac:spMkLst>
            <pc:docMk/>
            <pc:sldMk cId="3107921837" sldId="291"/>
            <ac:spMk id="28" creationId="{00000000-0000-0000-0000-000000000000}"/>
          </ac:spMkLst>
        </pc:spChg>
        <pc:spChg chg="mod">
          <ac:chgData name="Harrison, Christopher" userId="6d901b9d-682c-4f4b-b6c0-188230e03e4f" providerId="ADAL" clId="{90F2A5F9-E6F9-4D9E-AA23-2FEC40B84D8F}" dt="2019-11-03T16:53:21.658" v="203" actId="207"/>
          <ac:spMkLst>
            <pc:docMk/>
            <pc:sldMk cId="3107921837" sldId="291"/>
            <ac:spMk id="30" creationId="{00000000-0000-0000-0000-000000000000}"/>
          </ac:spMkLst>
        </pc:spChg>
      </pc:sldChg>
      <pc:sldChg chg="modSp">
        <pc:chgData name="Harrison, Christopher" userId="6d901b9d-682c-4f4b-b6c0-188230e03e4f" providerId="ADAL" clId="{90F2A5F9-E6F9-4D9E-AA23-2FEC40B84D8F}" dt="2019-11-03T16:42:46.282" v="183" actId="20577"/>
        <pc:sldMkLst>
          <pc:docMk/>
          <pc:sldMk cId="3580308987" sldId="292"/>
        </pc:sldMkLst>
        <pc:spChg chg="mod">
          <ac:chgData name="Harrison, Christopher" userId="6d901b9d-682c-4f4b-b6c0-188230e03e4f" providerId="ADAL" clId="{90F2A5F9-E6F9-4D9E-AA23-2FEC40B84D8F}" dt="2019-11-03T16:42:46.282" v="183" actId="20577"/>
          <ac:spMkLst>
            <pc:docMk/>
            <pc:sldMk cId="3580308987" sldId="292"/>
            <ac:spMk id="3" creationId="{00000000-0000-0000-0000-000000000000}"/>
          </ac:spMkLst>
        </pc:spChg>
      </pc:sldChg>
      <pc:sldChg chg="delSp">
        <pc:chgData name="Harrison, Christopher" userId="6d901b9d-682c-4f4b-b6c0-188230e03e4f" providerId="ADAL" clId="{90F2A5F9-E6F9-4D9E-AA23-2FEC40B84D8F}" dt="2019-11-03T16:43:29.393" v="185" actId="478"/>
        <pc:sldMkLst>
          <pc:docMk/>
          <pc:sldMk cId="3538351876" sldId="293"/>
        </pc:sldMkLst>
        <pc:spChg chg="del">
          <ac:chgData name="Harrison, Christopher" userId="6d901b9d-682c-4f4b-b6c0-188230e03e4f" providerId="ADAL" clId="{90F2A5F9-E6F9-4D9E-AA23-2FEC40B84D8F}" dt="2019-11-03T16:43:29.393" v="185" actId="478"/>
          <ac:spMkLst>
            <pc:docMk/>
            <pc:sldMk cId="3538351876" sldId="293"/>
            <ac:spMk id="20" creationId="{00000000-0000-0000-0000-000000000000}"/>
          </ac:spMkLst>
        </pc:spChg>
        <pc:spChg chg="del">
          <ac:chgData name="Harrison, Christopher" userId="6d901b9d-682c-4f4b-b6c0-188230e03e4f" providerId="ADAL" clId="{90F2A5F9-E6F9-4D9E-AA23-2FEC40B84D8F}" dt="2019-11-03T16:43:22.611" v="184" actId="478"/>
          <ac:spMkLst>
            <pc:docMk/>
            <pc:sldMk cId="3538351876" sldId="293"/>
            <ac:spMk id="21" creationId="{00000000-0000-0000-0000-000000000000}"/>
          </ac:spMkLst>
        </pc:spChg>
      </pc:sldChg>
      <pc:sldChg chg="modAnim">
        <pc:chgData name="Harrison, Christopher" userId="6d901b9d-682c-4f4b-b6c0-188230e03e4f" providerId="ADAL" clId="{90F2A5F9-E6F9-4D9E-AA23-2FEC40B84D8F}" dt="2019-11-03T16:53:42.914" v="204"/>
        <pc:sldMkLst>
          <pc:docMk/>
          <pc:sldMk cId="3356466488" sldId="296"/>
        </pc:sldMkLst>
      </pc:sldChg>
      <pc:sldChg chg="modAnim">
        <pc:chgData name="Harrison, Christopher" userId="6d901b9d-682c-4f4b-b6c0-188230e03e4f" providerId="ADAL" clId="{90F2A5F9-E6F9-4D9E-AA23-2FEC40B84D8F}" dt="2019-11-03T16:47:38.477" v="190"/>
        <pc:sldMkLst>
          <pc:docMk/>
          <pc:sldMk cId="4219375181" sldId="297"/>
        </pc:sldMkLst>
      </pc:sldChg>
      <pc:sldChg chg="modAnim">
        <pc:chgData name="Harrison, Christopher" userId="6d901b9d-682c-4f4b-b6c0-188230e03e4f" providerId="ADAL" clId="{90F2A5F9-E6F9-4D9E-AA23-2FEC40B84D8F}" dt="2019-11-03T16:46:54.865" v="188"/>
        <pc:sldMkLst>
          <pc:docMk/>
          <pc:sldMk cId="2717671795" sldId="298"/>
        </pc:sldMkLst>
      </pc:sldChg>
      <pc:sldChg chg="addSp modSp">
        <pc:chgData name="Harrison, Christopher" userId="6d901b9d-682c-4f4b-b6c0-188230e03e4f" providerId="ADAL" clId="{90F2A5F9-E6F9-4D9E-AA23-2FEC40B84D8F}" dt="2019-11-03T19:55:45.531" v="257" actId="1582"/>
        <pc:sldMkLst>
          <pc:docMk/>
          <pc:sldMk cId="612031672" sldId="299"/>
        </pc:sldMkLst>
        <pc:spChg chg="mod">
          <ac:chgData name="Harrison, Christopher" userId="6d901b9d-682c-4f4b-b6c0-188230e03e4f" providerId="ADAL" clId="{90F2A5F9-E6F9-4D9E-AA23-2FEC40B84D8F}" dt="2019-11-03T16:47:55.786" v="194" actId="27636"/>
          <ac:spMkLst>
            <pc:docMk/>
            <pc:sldMk cId="612031672" sldId="299"/>
            <ac:spMk id="3" creationId="{00000000-0000-0000-0000-000000000000}"/>
          </ac:spMkLst>
        </pc:spChg>
        <pc:cxnChg chg="add mod">
          <ac:chgData name="Harrison, Christopher" userId="6d901b9d-682c-4f4b-b6c0-188230e03e4f" providerId="ADAL" clId="{90F2A5F9-E6F9-4D9E-AA23-2FEC40B84D8F}" dt="2019-11-03T19:55:45.531" v="257" actId="1582"/>
          <ac:cxnSpMkLst>
            <pc:docMk/>
            <pc:sldMk cId="612031672" sldId="299"/>
            <ac:cxnSpMk id="6" creationId="{C98D3DC2-63F1-4BF2-8364-4B9E617EF596}"/>
          </ac:cxnSpMkLst>
        </pc:cxnChg>
      </pc:sldChg>
      <pc:sldChg chg="modAnim">
        <pc:chgData name="Harrison, Christopher" userId="6d901b9d-682c-4f4b-b6c0-188230e03e4f" providerId="ADAL" clId="{90F2A5F9-E6F9-4D9E-AA23-2FEC40B84D8F}" dt="2019-11-03T16:48:30.411" v="195"/>
        <pc:sldMkLst>
          <pc:docMk/>
          <pc:sldMk cId="3516780367" sldId="300"/>
        </pc:sldMkLst>
      </pc:sldChg>
      <pc:sldChg chg="modAnim">
        <pc:chgData name="Harrison, Christopher" userId="6d901b9d-682c-4f4b-b6c0-188230e03e4f" providerId="ADAL" clId="{90F2A5F9-E6F9-4D9E-AA23-2FEC40B84D8F}" dt="2019-11-03T16:48:38.277" v="196"/>
        <pc:sldMkLst>
          <pc:docMk/>
          <pc:sldMk cId="1809533192" sldId="301"/>
        </pc:sldMkLst>
      </pc:sldChg>
      <pc:sldChg chg="modSp">
        <pc:chgData name="Harrison, Christopher" userId="6d901b9d-682c-4f4b-b6c0-188230e03e4f" providerId="ADAL" clId="{90F2A5F9-E6F9-4D9E-AA23-2FEC40B84D8F}" dt="2019-11-03T16:38:40.493" v="94" actId="20577"/>
        <pc:sldMkLst>
          <pc:docMk/>
          <pc:sldMk cId="2027290947" sldId="310"/>
        </pc:sldMkLst>
        <pc:spChg chg="mod">
          <ac:chgData name="Harrison, Christopher" userId="6d901b9d-682c-4f4b-b6c0-188230e03e4f" providerId="ADAL" clId="{90F2A5F9-E6F9-4D9E-AA23-2FEC40B84D8F}" dt="2019-11-03T16:38:40.493" v="94" actId="20577"/>
          <ac:spMkLst>
            <pc:docMk/>
            <pc:sldMk cId="2027290947" sldId="310"/>
            <ac:spMk id="3" creationId="{00000000-0000-0000-0000-000000000000}"/>
          </ac:spMkLst>
        </pc:spChg>
      </pc:sldChg>
      <pc:sldChg chg="addSp delSp modSp modAnim">
        <pc:chgData name="Harrison, Christopher" userId="6d901b9d-682c-4f4b-b6c0-188230e03e4f" providerId="ADAL" clId="{90F2A5F9-E6F9-4D9E-AA23-2FEC40B84D8F}" dt="2019-11-03T19:28:57.344" v="226"/>
        <pc:sldMkLst>
          <pc:docMk/>
          <pc:sldMk cId="277005298" sldId="312"/>
        </pc:sldMkLst>
        <pc:picChg chg="add mod">
          <ac:chgData name="Harrison, Christopher" userId="6d901b9d-682c-4f4b-b6c0-188230e03e4f" providerId="ADAL" clId="{90F2A5F9-E6F9-4D9E-AA23-2FEC40B84D8F}" dt="2019-11-03T14:51:41.870" v="66" actId="208"/>
          <ac:picMkLst>
            <pc:docMk/>
            <pc:sldMk cId="277005298" sldId="312"/>
            <ac:picMk id="3" creationId="{EF2CC117-FB79-408E-B6DF-574791276DEE}"/>
          </ac:picMkLst>
        </pc:picChg>
        <pc:picChg chg="del">
          <ac:chgData name="Harrison, Christopher" userId="6d901b9d-682c-4f4b-b6c0-188230e03e4f" providerId="ADAL" clId="{90F2A5F9-E6F9-4D9E-AA23-2FEC40B84D8F}" dt="2019-11-03T14:50:04.481" v="8" actId="478"/>
          <ac:picMkLst>
            <pc:docMk/>
            <pc:sldMk cId="277005298" sldId="312"/>
            <ac:picMk id="6" creationId="{00000000-0000-0000-0000-000000000000}"/>
          </ac:picMkLst>
        </pc:picChg>
        <pc:cxnChg chg="del">
          <ac:chgData name="Harrison, Christopher" userId="6d901b9d-682c-4f4b-b6c0-188230e03e4f" providerId="ADAL" clId="{90F2A5F9-E6F9-4D9E-AA23-2FEC40B84D8F}" dt="2019-11-03T14:49:57.490" v="7" actId="478"/>
          <ac:cxnSpMkLst>
            <pc:docMk/>
            <pc:sldMk cId="277005298" sldId="312"/>
            <ac:cxnSpMk id="14" creationId="{00000000-0000-0000-0000-000000000000}"/>
          </ac:cxnSpMkLst>
        </pc:cxnChg>
      </pc:sldChg>
      <pc:sldChg chg="ord">
        <pc:chgData name="Harrison, Christopher" userId="6d901b9d-682c-4f4b-b6c0-188230e03e4f" providerId="ADAL" clId="{90F2A5F9-E6F9-4D9E-AA23-2FEC40B84D8F}" dt="2019-11-03T14:52:28.638" v="67"/>
        <pc:sldMkLst>
          <pc:docMk/>
          <pc:sldMk cId="1708387633" sldId="316"/>
        </pc:sldMkLst>
      </pc:sldChg>
      <pc:sldChg chg="ord">
        <pc:chgData name="Harrison, Christopher" userId="6d901b9d-682c-4f4b-b6c0-188230e03e4f" providerId="ADAL" clId="{90F2A5F9-E6F9-4D9E-AA23-2FEC40B84D8F}" dt="2019-11-03T16:58:19.403" v="205"/>
        <pc:sldMkLst>
          <pc:docMk/>
          <pc:sldMk cId="1981397149" sldId="317"/>
        </pc:sldMkLst>
      </pc:sldChg>
      <pc:sldChg chg="addSp delSp">
        <pc:chgData name="Harrison, Christopher" userId="6d901b9d-682c-4f4b-b6c0-188230e03e4f" providerId="ADAL" clId="{90F2A5F9-E6F9-4D9E-AA23-2FEC40B84D8F}" dt="2019-11-03T15:22:05.157" v="83"/>
        <pc:sldMkLst>
          <pc:docMk/>
          <pc:sldMk cId="1039591344" sldId="324"/>
        </pc:sldMkLst>
        <pc:picChg chg="del">
          <ac:chgData name="Harrison, Christopher" userId="6d901b9d-682c-4f4b-b6c0-188230e03e4f" providerId="ADAL" clId="{90F2A5F9-E6F9-4D9E-AA23-2FEC40B84D8F}" dt="2019-11-03T15:22:00.373" v="82" actId="478"/>
          <ac:picMkLst>
            <pc:docMk/>
            <pc:sldMk cId="1039591344" sldId="324"/>
            <ac:picMk id="23" creationId="{00000000-0000-0000-0000-000000000000}"/>
          </ac:picMkLst>
        </pc:picChg>
        <pc:picChg chg="add">
          <ac:chgData name="Harrison, Christopher" userId="6d901b9d-682c-4f4b-b6c0-188230e03e4f" providerId="ADAL" clId="{90F2A5F9-E6F9-4D9E-AA23-2FEC40B84D8F}" dt="2019-11-03T15:22:05.157" v="83"/>
          <ac:picMkLst>
            <pc:docMk/>
            <pc:sldMk cId="1039591344" sldId="324"/>
            <ac:picMk id="37" creationId="{6A8BD45E-EF25-43B5-AE34-3198E2D991EB}"/>
          </ac:picMkLst>
        </pc:picChg>
      </pc:sldChg>
      <pc:sldChg chg="modAnim">
        <pc:chgData name="Harrison, Christopher" userId="6d901b9d-682c-4f4b-b6c0-188230e03e4f" providerId="ADAL" clId="{90F2A5F9-E6F9-4D9E-AA23-2FEC40B84D8F}" dt="2019-11-03T16:48:46.786" v="197"/>
        <pc:sldMkLst>
          <pc:docMk/>
          <pc:sldMk cId="2367421070" sldId="329"/>
        </pc:sldMkLst>
      </pc:sldChg>
      <pc:sldChg chg="modAnim">
        <pc:chgData name="Harrison, Christopher" userId="6d901b9d-682c-4f4b-b6c0-188230e03e4f" providerId="ADAL" clId="{90F2A5F9-E6F9-4D9E-AA23-2FEC40B84D8F}" dt="2019-11-03T16:49:08.989" v="198"/>
        <pc:sldMkLst>
          <pc:docMk/>
          <pc:sldMk cId="3351018861" sldId="330"/>
        </pc:sldMkLst>
      </pc:sldChg>
      <pc:sldChg chg="modAnim">
        <pc:chgData name="Harrison, Christopher" userId="6d901b9d-682c-4f4b-b6c0-188230e03e4f" providerId="ADAL" clId="{90F2A5F9-E6F9-4D9E-AA23-2FEC40B84D8F}" dt="2019-11-03T16:49:16.224" v="199"/>
        <pc:sldMkLst>
          <pc:docMk/>
          <pc:sldMk cId="2618008527" sldId="331"/>
        </pc:sldMkLst>
      </pc:sldChg>
      <pc:sldChg chg="addSp modSp">
        <pc:chgData name="Harrison, Christopher" userId="6d901b9d-682c-4f4b-b6c0-188230e03e4f" providerId="ADAL" clId="{90F2A5F9-E6F9-4D9E-AA23-2FEC40B84D8F}" dt="2019-11-03T19:42:57.196" v="253" actId="1035"/>
        <pc:sldMkLst>
          <pc:docMk/>
          <pc:sldMk cId="1107873177" sldId="333"/>
        </pc:sldMkLst>
        <pc:spChg chg="mod">
          <ac:chgData name="Harrison, Christopher" userId="6d901b9d-682c-4f4b-b6c0-188230e03e4f" providerId="ADAL" clId="{90F2A5F9-E6F9-4D9E-AA23-2FEC40B84D8F}" dt="2019-11-03T19:42:17.725" v="229" actId="20577"/>
          <ac:spMkLst>
            <pc:docMk/>
            <pc:sldMk cId="1107873177" sldId="333"/>
            <ac:spMk id="3" creationId="{846ED1D2-2BB7-462C-9447-CF5C7D86A66B}"/>
          </ac:spMkLst>
        </pc:spChg>
        <pc:spChg chg="add mod">
          <ac:chgData name="Harrison, Christopher" userId="6d901b9d-682c-4f4b-b6c0-188230e03e4f" providerId="ADAL" clId="{90F2A5F9-E6F9-4D9E-AA23-2FEC40B84D8F}" dt="2019-11-03T19:42:36.145" v="234" actId="1076"/>
          <ac:spMkLst>
            <pc:docMk/>
            <pc:sldMk cId="1107873177" sldId="333"/>
            <ac:spMk id="30" creationId="{D31DAAA9-AB5E-46CD-BDDB-B568180FF298}"/>
          </ac:spMkLst>
        </pc:spChg>
        <pc:graphicFrameChg chg="mod">
          <ac:chgData name="Harrison, Christopher" userId="6d901b9d-682c-4f4b-b6c0-188230e03e4f" providerId="ADAL" clId="{90F2A5F9-E6F9-4D9E-AA23-2FEC40B84D8F}" dt="2019-11-03T19:42:57.196" v="253" actId="1035"/>
          <ac:graphicFrameMkLst>
            <pc:docMk/>
            <pc:sldMk cId="1107873177" sldId="333"/>
            <ac:graphicFrameMk id="33" creationId="{FAC631C5-44B7-494B-96BB-5C20D2968077}"/>
          </ac:graphicFrameMkLst>
        </pc:graphicFrameChg>
        <pc:graphicFrameChg chg="mod">
          <ac:chgData name="Harrison, Christopher" userId="6d901b9d-682c-4f4b-b6c0-188230e03e4f" providerId="ADAL" clId="{90F2A5F9-E6F9-4D9E-AA23-2FEC40B84D8F}" dt="2019-11-03T19:42:57.196" v="253" actId="1035"/>
          <ac:graphicFrameMkLst>
            <pc:docMk/>
            <pc:sldMk cId="1107873177" sldId="333"/>
            <ac:graphicFrameMk id="34" creationId="{074D9796-50C5-49CE-A9C6-D11C85036275}"/>
          </ac:graphicFrameMkLst>
        </pc:graphicFrameChg>
        <pc:graphicFrameChg chg="mod">
          <ac:chgData name="Harrison, Christopher" userId="6d901b9d-682c-4f4b-b6c0-188230e03e4f" providerId="ADAL" clId="{90F2A5F9-E6F9-4D9E-AA23-2FEC40B84D8F}" dt="2019-11-03T19:42:57.196" v="253" actId="1035"/>
          <ac:graphicFrameMkLst>
            <pc:docMk/>
            <pc:sldMk cId="1107873177" sldId="333"/>
            <ac:graphicFrameMk id="35" creationId="{F1F73ADD-E0EC-4FA0-ACD1-CCB3B3CF826F}"/>
          </ac:graphicFrameMkLst>
        </pc:graphicFrameChg>
        <pc:picChg chg="mod">
          <ac:chgData name="Harrison, Christopher" userId="6d901b9d-682c-4f4b-b6c0-188230e03e4f" providerId="ADAL" clId="{90F2A5F9-E6F9-4D9E-AA23-2FEC40B84D8F}" dt="2019-11-03T19:42:57.196" v="253" actId="1035"/>
          <ac:picMkLst>
            <pc:docMk/>
            <pc:sldMk cId="1107873177" sldId="333"/>
            <ac:picMk id="32" creationId="{0595E0B3-FFD2-41F0-A695-2C2CC845D4E2}"/>
          </ac:picMkLst>
        </pc:picChg>
      </pc:sldChg>
      <pc:sldChg chg="modSp add ord">
        <pc:chgData name="Harrison, Christopher" userId="6d901b9d-682c-4f4b-b6c0-188230e03e4f" providerId="ADAL" clId="{90F2A5F9-E6F9-4D9E-AA23-2FEC40B84D8F}" dt="2019-11-03T15:50:27.431" v="85"/>
        <pc:sldMkLst>
          <pc:docMk/>
          <pc:sldMk cId="2996260781" sldId="338"/>
        </pc:sldMkLst>
        <pc:spChg chg="mod">
          <ac:chgData name="Harrison, Christopher" userId="6d901b9d-682c-4f4b-b6c0-188230e03e4f" providerId="ADAL" clId="{90F2A5F9-E6F9-4D9E-AA23-2FEC40B84D8F}" dt="2019-11-03T15:21:13.027" v="79" actId="20577"/>
          <ac:spMkLst>
            <pc:docMk/>
            <pc:sldMk cId="2996260781" sldId="338"/>
            <ac:spMk id="2" creationId="{00000000-0000-0000-0000-000000000000}"/>
          </ac:spMkLst>
        </pc:spChg>
        <pc:spChg chg="mod">
          <ac:chgData name="Harrison, Christopher" userId="6d901b9d-682c-4f4b-b6c0-188230e03e4f" providerId="ADAL" clId="{90F2A5F9-E6F9-4D9E-AA23-2FEC40B84D8F}" dt="2019-11-03T15:21:10.730" v="78" actId="6549"/>
          <ac:spMkLst>
            <pc:docMk/>
            <pc:sldMk cId="2996260781" sldId="338"/>
            <ac:spMk id="3" creationId="{00000000-0000-0000-0000-000000000000}"/>
          </ac:spMkLst>
        </pc:spChg>
      </pc:sldChg>
      <pc:sldChg chg="add del">
        <pc:chgData name="Harrison, Christopher" userId="6d901b9d-682c-4f4b-b6c0-188230e03e4f" providerId="ADAL" clId="{90F2A5F9-E6F9-4D9E-AA23-2FEC40B84D8F}" dt="2019-11-03T17:01:02.530" v="208"/>
        <pc:sldMkLst>
          <pc:docMk/>
          <pc:sldMk cId="2629764719" sldId="33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40B760-DC19-48FC-85F5-DC1CDF4C4BBF}" type="doc">
      <dgm:prSet loTypeId="urn:microsoft.com/office/officeart/2005/8/layout/default" loCatId="list" qsTypeId="urn:microsoft.com/office/officeart/2005/8/quickstyle/3d1" qsCatId="3D" csTypeId="urn:microsoft.com/office/officeart/2005/8/colors/colorful2" csCatId="colorful" phldr="1"/>
      <dgm:spPr/>
      <dgm:t>
        <a:bodyPr/>
        <a:lstStyle/>
        <a:p>
          <a:endParaRPr lang="en-GB"/>
        </a:p>
      </dgm:t>
    </dgm:pt>
    <dgm:pt modelId="{C9271758-58F3-408F-86F2-CB91D2DDDF11}">
      <dgm:prSet phldrT="[Text]" custT="1"/>
      <dgm:spPr/>
      <dgm:t>
        <a:bodyPr/>
        <a:lstStyle/>
        <a:p>
          <a:pPr algn="just"/>
          <a:r>
            <a:rPr lang="en-GB" sz="1900" dirty="0">
              <a:solidFill>
                <a:schemeClr val="lt1">
                  <a:alpha val="78000"/>
                </a:schemeClr>
              </a:solidFill>
              <a:latin typeface="Arial" panose="020B0604020202020204" pitchFamily="34" charset="0"/>
              <a:cs typeface="Arial" panose="020B0604020202020204" pitchFamily="34" charset="0"/>
            </a:rPr>
            <a:t>If the cross-section does not include discrete stringers, or in the presence of a few stringers with a total cross-sectional area far smaller than that of the thin walls, it is still possible to construct a sheet-stringer model.</a:t>
          </a:r>
        </a:p>
      </dgm:t>
    </dgm:pt>
    <dgm:pt modelId="{6F33E737-B630-4CE1-A007-6D82708BC8BA}" type="parTrans" cxnId="{53CAC21C-472E-4558-8AF3-8CDC763973B5}">
      <dgm:prSet/>
      <dgm:spPr/>
      <dgm:t>
        <a:bodyPr/>
        <a:lstStyle/>
        <a:p>
          <a:endParaRPr lang="en-GB">
            <a:solidFill>
              <a:sysClr val="windowText" lastClr="000000">
                <a:alpha val="78000"/>
              </a:sysClr>
            </a:solidFill>
          </a:endParaRPr>
        </a:p>
      </dgm:t>
    </dgm:pt>
    <dgm:pt modelId="{C1826047-8CA6-4D13-8ABC-157929D3497D}" type="sibTrans" cxnId="{53CAC21C-472E-4558-8AF3-8CDC763973B5}">
      <dgm:prSet/>
      <dgm:spPr/>
      <dgm:t>
        <a:bodyPr/>
        <a:lstStyle/>
        <a:p>
          <a:endParaRPr lang="en-GB">
            <a:solidFill>
              <a:sysClr val="windowText" lastClr="000000">
                <a:alpha val="78000"/>
              </a:sysClr>
            </a:solidFill>
          </a:endParaRPr>
        </a:p>
      </dgm:t>
    </dgm:pt>
    <dgm:pt modelId="{AF0BA73B-6F31-4683-B1B1-D3EDBA758319}">
      <dgm:prSet phldrT="[Text]" custT="1"/>
      <dgm:spPr/>
      <dgm:t>
        <a:bodyPr/>
        <a:lstStyle/>
        <a:p>
          <a:pPr algn="just"/>
          <a:r>
            <a:rPr lang="en-GB" sz="1900" dirty="0">
              <a:solidFill>
                <a:schemeClr val="lt1">
                  <a:alpha val="78000"/>
                </a:schemeClr>
              </a:solidFill>
              <a:latin typeface="Arial" panose="020B0604020202020204" pitchFamily="34" charset="0"/>
              <a:cs typeface="Arial" panose="020B0604020202020204" pitchFamily="34" charset="0"/>
            </a:rPr>
            <a:t>In this case, an idealisation process is used to create “</a:t>
          </a:r>
          <a:r>
            <a:rPr lang="en-GB" sz="1900" i="1" dirty="0">
              <a:solidFill>
                <a:schemeClr val="lt1">
                  <a:alpha val="78000"/>
                </a:schemeClr>
              </a:solidFill>
              <a:latin typeface="Arial" panose="020B0604020202020204" pitchFamily="34" charset="0"/>
              <a:cs typeface="Arial" panose="020B0604020202020204" pitchFamily="34" charset="0"/>
            </a:rPr>
            <a:t>virtual stringers</a:t>
          </a:r>
          <a:r>
            <a:rPr lang="en-GB" sz="1900" dirty="0">
              <a:solidFill>
                <a:schemeClr val="lt1">
                  <a:alpha val="78000"/>
                </a:schemeClr>
              </a:solidFill>
              <a:latin typeface="Arial" panose="020B0604020202020204" pitchFamily="34" charset="0"/>
              <a:cs typeface="Arial" panose="020B0604020202020204" pitchFamily="34" charset="0"/>
            </a:rPr>
            <a:t>” that are assumed to carry the axial stresses, whereas the thin-walled portions are assumed to carry only shear stresses.</a:t>
          </a:r>
        </a:p>
      </dgm:t>
    </dgm:pt>
    <dgm:pt modelId="{EE45024F-2B2A-4011-99F1-EC8F5B18D646}" type="parTrans" cxnId="{D4520874-DEEF-4A94-91AE-691A06F624C1}">
      <dgm:prSet/>
      <dgm:spPr/>
      <dgm:t>
        <a:bodyPr/>
        <a:lstStyle/>
        <a:p>
          <a:endParaRPr lang="en-GB">
            <a:solidFill>
              <a:sysClr val="windowText" lastClr="000000">
                <a:alpha val="78000"/>
              </a:sysClr>
            </a:solidFill>
          </a:endParaRPr>
        </a:p>
      </dgm:t>
    </dgm:pt>
    <dgm:pt modelId="{F1D38753-597D-4F37-8C30-266E8CE40006}" type="sibTrans" cxnId="{D4520874-DEEF-4A94-91AE-691A06F624C1}">
      <dgm:prSet/>
      <dgm:spPr/>
      <dgm:t>
        <a:bodyPr/>
        <a:lstStyle/>
        <a:p>
          <a:endParaRPr lang="en-GB">
            <a:solidFill>
              <a:sysClr val="windowText" lastClr="000000">
                <a:alpha val="78000"/>
              </a:sysClr>
            </a:solidFill>
          </a:endParaRPr>
        </a:p>
      </dgm:t>
    </dgm:pt>
    <dgm:pt modelId="{C70DDF1C-6C71-4053-B64B-EE748DA00E6E}">
      <dgm:prSet phldrT="[Text]" custT="1"/>
      <dgm:spPr/>
      <dgm:t>
        <a:bodyPr/>
        <a:lstStyle/>
        <a:p>
          <a:pPr algn="just"/>
          <a:r>
            <a:rPr lang="en-GB" sz="1900" dirty="0">
              <a:solidFill>
                <a:schemeClr val="lt1">
                  <a:alpha val="78000"/>
                </a:schemeClr>
              </a:solidFill>
              <a:latin typeface="Arial" panose="020B0604020202020204" pitchFamily="34" charset="0"/>
              <a:cs typeface="Arial" panose="020B0604020202020204" pitchFamily="34" charset="0"/>
            </a:rPr>
            <a:t>Lumping of the axial stress-carrying portions of the thin-walled section into stringers using previous slide is based on an </a:t>
          </a:r>
          <a:r>
            <a:rPr lang="en-GB" sz="1900" i="1" dirty="0">
              <a:solidFill>
                <a:schemeClr val="lt1">
                  <a:alpha val="78000"/>
                </a:schemeClr>
              </a:solidFill>
              <a:latin typeface="Arial" panose="020B0604020202020204" pitchFamily="34" charset="0"/>
              <a:cs typeface="Arial" panose="020B0604020202020204" pitchFamily="34" charset="0"/>
            </a:rPr>
            <a:t>a priori </a:t>
          </a:r>
          <a:r>
            <a:rPr lang="en-GB" sz="1900" dirty="0">
              <a:solidFill>
                <a:schemeClr val="lt1">
                  <a:alpha val="78000"/>
                </a:schemeClr>
              </a:solidFill>
              <a:latin typeface="Arial" panose="020B0604020202020204" pitchFamily="34" charset="0"/>
              <a:cs typeface="Arial" panose="020B0604020202020204" pitchFamily="34" charset="0"/>
            </a:rPr>
            <a:t>assumption for the axial stress distribution in the section.</a:t>
          </a:r>
        </a:p>
      </dgm:t>
    </dgm:pt>
    <dgm:pt modelId="{7CB86289-E941-4FFD-A645-5D552CBC6AC0}" type="parTrans" cxnId="{518EEE18-7581-4549-9B11-58EB03E009D6}">
      <dgm:prSet/>
      <dgm:spPr/>
      <dgm:t>
        <a:bodyPr/>
        <a:lstStyle/>
        <a:p>
          <a:endParaRPr lang="en-GB">
            <a:solidFill>
              <a:sysClr val="windowText" lastClr="000000">
                <a:alpha val="78000"/>
              </a:sysClr>
            </a:solidFill>
          </a:endParaRPr>
        </a:p>
      </dgm:t>
    </dgm:pt>
    <dgm:pt modelId="{6415DD2C-69A4-45EC-A7F3-788CF51C88A8}" type="sibTrans" cxnId="{518EEE18-7581-4549-9B11-58EB03E009D6}">
      <dgm:prSet/>
      <dgm:spPr/>
      <dgm:t>
        <a:bodyPr/>
        <a:lstStyle/>
        <a:p>
          <a:endParaRPr lang="en-GB">
            <a:solidFill>
              <a:sysClr val="windowText" lastClr="000000">
                <a:alpha val="78000"/>
              </a:sysClr>
            </a:solidFill>
          </a:endParaRPr>
        </a:p>
      </dgm:t>
    </dgm:pt>
    <dgm:pt modelId="{46A6F1D8-11D8-4063-A90D-BCC1EC6EF2CE}">
      <dgm:prSet phldrT="[Text]" custT="1"/>
      <dgm:spPr/>
      <dgm:t>
        <a:bodyPr/>
        <a:lstStyle/>
        <a:p>
          <a:pPr algn="just"/>
          <a:r>
            <a:rPr lang="en-GB" sz="1900" dirty="0">
              <a:solidFill>
                <a:schemeClr val="lt1">
                  <a:alpha val="78000"/>
                </a:schemeClr>
              </a:solidFill>
              <a:latin typeface="Arial" panose="020B0604020202020204" pitchFamily="34" charset="0"/>
              <a:cs typeface="Arial" panose="020B0604020202020204" pitchFamily="34" charset="0"/>
            </a:rPr>
            <a:t>If different distributions are considered that correspond to different loading conditions, equivalent idealised areas must be recomputed for each case.</a:t>
          </a:r>
        </a:p>
      </dgm:t>
    </dgm:pt>
    <dgm:pt modelId="{CB91DF73-21FE-4C6D-85A5-D00EACD83453}" type="parTrans" cxnId="{8335ADC5-B1FB-4243-B86D-EA26314397B7}">
      <dgm:prSet/>
      <dgm:spPr/>
      <dgm:t>
        <a:bodyPr/>
        <a:lstStyle/>
        <a:p>
          <a:endParaRPr lang="en-GB">
            <a:solidFill>
              <a:sysClr val="windowText" lastClr="000000">
                <a:alpha val="78000"/>
              </a:sysClr>
            </a:solidFill>
          </a:endParaRPr>
        </a:p>
      </dgm:t>
    </dgm:pt>
    <dgm:pt modelId="{7C3B3257-2A3A-45E1-BE0A-60D958F44135}" type="sibTrans" cxnId="{8335ADC5-B1FB-4243-B86D-EA26314397B7}">
      <dgm:prSet/>
      <dgm:spPr/>
      <dgm:t>
        <a:bodyPr/>
        <a:lstStyle/>
        <a:p>
          <a:endParaRPr lang="en-GB">
            <a:solidFill>
              <a:sysClr val="windowText" lastClr="000000">
                <a:alpha val="78000"/>
              </a:sysClr>
            </a:solidFill>
          </a:endParaRPr>
        </a:p>
      </dgm:t>
    </dgm:pt>
    <dgm:pt modelId="{8DC7FA5A-65C9-4E5F-B9FB-BBFE927FF4DD}">
      <dgm:prSet phldrT="[Text]" custT="1"/>
      <dgm:spPr/>
      <dgm:t>
        <a:bodyPr/>
        <a:lstStyle/>
        <a:p>
          <a:pPr algn="just"/>
          <a:r>
            <a:rPr lang="en-GB" sz="1900" dirty="0">
              <a:solidFill>
                <a:schemeClr val="lt1">
                  <a:alpha val="78000"/>
                </a:schemeClr>
              </a:solidFill>
              <a:latin typeface="Arial" panose="020B0604020202020204" pitchFamily="34" charset="0"/>
              <a:cs typeface="Arial" panose="020B0604020202020204" pitchFamily="34" charset="0"/>
            </a:rPr>
            <a:t>It is useful to keep in mind that the idealisation process might be closely linked to the type of analysis that is being performed.</a:t>
          </a:r>
        </a:p>
      </dgm:t>
    </dgm:pt>
    <dgm:pt modelId="{1E2385FD-0180-4A04-972F-8C8176CD686E}" type="parTrans" cxnId="{FE44B3D5-D170-4849-8844-07277CCAB9FC}">
      <dgm:prSet/>
      <dgm:spPr/>
      <dgm:t>
        <a:bodyPr/>
        <a:lstStyle/>
        <a:p>
          <a:endParaRPr lang="en-GB">
            <a:solidFill>
              <a:sysClr val="windowText" lastClr="000000">
                <a:alpha val="78000"/>
              </a:sysClr>
            </a:solidFill>
          </a:endParaRPr>
        </a:p>
      </dgm:t>
    </dgm:pt>
    <dgm:pt modelId="{FA06168D-FAE9-4900-AE65-BF7C4C5C3121}" type="sibTrans" cxnId="{FE44B3D5-D170-4849-8844-07277CCAB9FC}">
      <dgm:prSet/>
      <dgm:spPr/>
      <dgm:t>
        <a:bodyPr/>
        <a:lstStyle/>
        <a:p>
          <a:endParaRPr lang="en-GB">
            <a:solidFill>
              <a:sysClr val="windowText" lastClr="000000">
                <a:alpha val="78000"/>
              </a:sysClr>
            </a:solidFill>
          </a:endParaRPr>
        </a:p>
      </dgm:t>
    </dgm:pt>
    <dgm:pt modelId="{8642BB2F-2BAF-428D-AE83-D8FD49042345}" type="pres">
      <dgm:prSet presAssocID="{0140B760-DC19-48FC-85F5-DC1CDF4C4BBF}" presName="diagram" presStyleCnt="0">
        <dgm:presLayoutVars>
          <dgm:dir/>
          <dgm:resizeHandles val="exact"/>
        </dgm:presLayoutVars>
      </dgm:prSet>
      <dgm:spPr/>
    </dgm:pt>
    <dgm:pt modelId="{9E0CE4D2-E527-4C48-A4DE-73ABB594CFF7}" type="pres">
      <dgm:prSet presAssocID="{C9271758-58F3-408F-86F2-CB91D2DDDF11}" presName="node" presStyleLbl="node1" presStyleIdx="0" presStyleCnt="5">
        <dgm:presLayoutVars>
          <dgm:bulletEnabled val="1"/>
        </dgm:presLayoutVars>
      </dgm:prSet>
      <dgm:spPr/>
    </dgm:pt>
    <dgm:pt modelId="{0E93B9D2-0DC9-4957-AB10-4C8F120E1E74}" type="pres">
      <dgm:prSet presAssocID="{C1826047-8CA6-4D13-8ABC-157929D3497D}" presName="sibTrans" presStyleCnt="0"/>
      <dgm:spPr/>
    </dgm:pt>
    <dgm:pt modelId="{D9916F93-C654-4777-A9B0-3A70F0C2D9C3}" type="pres">
      <dgm:prSet presAssocID="{AF0BA73B-6F31-4683-B1B1-D3EDBA758319}" presName="node" presStyleLbl="node1" presStyleIdx="1" presStyleCnt="5">
        <dgm:presLayoutVars>
          <dgm:bulletEnabled val="1"/>
        </dgm:presLayoutVars>
      </dgm:prSet>
      <dgm:spPr/>
    </dgm:pt>
    <dgm:pt modelId="{969E0653-703A-4687-B0D2-AFE5D257410A}" type="pres">
      <dgm:prSet presAssocID="{F1D38753-597D-4F37-8C30-266E8CE40006}" presName="sibTrans" presStyleCnt="0"/>
      <dgm:spPr/>
    </dgm:pt>
    <dgm:pt modelId="{964CF6CE-8E21-4911-88A2-D4FA4F664BD9}" type="pres">
      <dgm:prSet presAssocID="{C70DDF1C-6C71-4053-B64B-EE748DA00E6E}" presName="node" presStyleLbl="node1" presStyleIdx="2" presStyleCnt="5">
        <dgm:presLayoutVars>
          <dgm:bulletEnabled val="1"/>
        </dgm:presLayoutVars>
      </dgm:prSet>
      <dgm:spPr/>
    </dgm:pt>
    <dgm:pt modelId="{6AACD5CE-8679-46E7-A5B2-108D5217AD4B}" type="pres">
      <dgm:prSet presAssocID="{6415DD2C-69A4-45EC-A7F3-788CF51C88A8}" presName="sibTrans" presStyleCnt="0"/>
      <dgm:spPr/>
    </dgm:pt>
    <dgm:pt modelId="{AD7AAE73-0442-479A-A49E-26802C2E3D7B}" type="pres">
      <dgm:prSet presAssocID="{46A6F1D8-11D8-4063-A90D-BCC1EC6EF2CE}" presName="node" presStyleLbl="node1" presStyleIdx="3" presStyleCnt="5">
        <dgm:presLayoutVars>
          <dgm:bulletEnabled val="1"/>
        </dgm:presLayoutVars>
      </dgm:prSet>
      <dgm:spPr/>
    </dgm:pt>
    <dgm:pt modelId="{D239B2D9-7757-423D-ACAF-213750A7B2AB}" type="pres">
      <dgm:prSet presAssocID="{7C3B3257-2A3A-45E1-BE0A-60D958F44135}" presName="sibTrans" presStyleCnt="0"/>
      <dgm:spPr/>
    </dgm:pt>
    <dgm:pt modelId="{BB147854-CC1B-42ED-9F3E-EBD823B32A0F}" type="pres">
      <dgm:prSet presAssocID="{8DC7FA5A-65C9-4E5F-B9FB-BBFE927FF4DD}" presName="node" presStyleLbl="node1" presStyleIdx="4" presStyleCnt="5">
        <dgm:presLayoutVars>
          <dgm:bulletEnabled val="1"/>
        </dgm:presLayoutVars>
      </dgm:prSet>
      <dgm:spPr/>
    </dgm:pt>
  </dgm:ptLst>
  <dgm:cxnLst>
    <dgm:cxn modelId="{518EEE18-7581-4549-9B11-58EB03E009D6}" srcId="{0140B760-DC19-48FC-85F5-DC1CDF4C4BBF}" destId="{C70DDF1C-6C71-4053-B64B-EE748DA00E6E}" srcOrd="2" destOrd="0" parTransId="{7CB86289-E941-4FFD-A645-5D552CBC6AC0}" sibTransId="{6415DD2C-69A4-45EC-A7F3-788CF51C88A8}"/>
    <dgm:cxn modelId="{73C4911A-BA9C-47F6-9DF5-F4E1CD2BD688}" type="presOf" srcId="{AF0BA73B-6F31-4683-B1B1-D3EDBA758319}" destId="{D9916F93-C654-4777-A9B0-3A70F0C2D9C3}" srcOrd="0" destOrd="0" presId="urn:microsoft.com/office/officeart/2005/8/layout/default"/>
    <dgm:cxn modelId="{53CAC21C-472E-4558-8AF3-8CDC763973B5}" srcId="{0140B760-DC19-48FC-85F5-DC1CDF4C4BBF}" destId="{C9271758-58F3-408F-86F2-CB91D2DDDF11}" srcOrd="0" destOrd="0" parTransId="{6F33E737-B630-4CE1-A007-6D82708BC8BA}" sibTransId="{C1826047-8CA6-4D13-8ABC-157929D3497D}"/>
    <dgm:cxn modelId="{DDAD2B21-6DC5-4F7F-A3A4-99A93EFD9642}" type="presOf" srcId="{46A6F1D8-11D8-4063-A90D-BCC1EC6EF2CE}" destId="{AD7AAE73-0442-479A-A49E-26802C2E3D7B}" srcOrd="0" destOrd="0" presId="urn:microsoft.com/office/officeart/2005/8/layout/default"/>
    <dgm:cxn modelId="{B19AD024-12CE-40C8-9207-6654DEA9382B}" type="presOf" srcId="{8DC7FA5A-65C9-4E5F-B9FB-BBFE927FF4DD}" destId="{BB147854-CC1B-42ED-9F3E-EBD823B32A0F}" srcOrd="0" destOrd="0" presId="urn:microsoft.com/office/officeart/2005/8/layout/default"/>
    <dgm:cxn modelId="{37C0045D-425C-4D56-A45C-EDAD47C9661F}" type="presOf" srcId="{C70DDF1C-6C71-4053-B64B-EE748DA00E6E}" destId="{964CF6CE-8E21-4911-88A2-D4FA4F664BD9}" srcOrd="0" destOrd="0" presId="urn:microsoft.com/office/officeart/2005/8/layout/default"/>
    <dgm:cxn modelId="{D4520874-DEEF-4A94-91AE-691A06F624C1}" srcId="{0140B760-DC19-48FC-85F5-DC1CDF4C4BBF}" destId="{AF0BA73B-6F31-4683-B1B1-D3EDBA758319}" srcOrd="1" destOrd="0" parTransId="{EE45024F-2B2A-4011-99F1-EC8F5B18D646}" sibTransId="{F1D38753-597D-4F37-8C30-266E8CE40006}"/>
    <dgm:cxn modelId="{BCFA9685-1564-4E42-8285-275E5FBBFAE4}" type="presOf" srcId="{C9271758-58F3-408F-86F2-CB91D2DDDF11}" destId="{9E0CE4D2-E527-4C48-A4DE-73ABB594CFF7}" srcOrd="0" destOrd="0" presId="urn:microsoft.com/office/officeart/2005/8/layout/default"/>
    <dgm:cxn modelId="{8335ADC5-B1FB-4243-B86D-EA26314397B7}" srcId="{0140B760-DC19-48FC-85F5-DC1CDF4C4BBF}" destId="{46A6F1D8-11D8-4063-A90D-BCC1EC6EF2CE}" srcOrd="3" destOrd="0" parTransId="{CB91DF73-21FE-4C6D-85A5-D00EACD83453}" sibTransId="{7C3B3257-2A3A-45E1-BE0A-60D958F44135}"/>
    <dgm:cxn modelId="{FE44B3D5-D170-4849-8844-07277CCAB9FC}" srcId="{0140B760-DC19-48FC-85F5-DC1CDF4C4BBF}" destId="{8DC7FA5A-65C9-4E5F-B9FB-BBFE927FF4DD}" srcOrd="4" destOrd="0" parTransId="{1E2385FD-0180-4A04-972F-8C8176CD686E}" sibTransId="{FA06168D-FAE9-4900-AE65-BF7C4C5C3121}"/>
    <dgm:cxn modelId="{BE324DE3-2FF8-4408-9AD3-B37D38B9C510}" type="presOf" srcId="{0140B760-DC19-48FC-85F5-DC1CDF4C4BBF}" destId="{8642BB2F-2BAF-428D-AE83-D8FD49042345}" srcOrd="0" destOrd="0" presId="urn:microsoft.com/office/officeart/2005/8/layout/default"/>
    <dgm:cxn modelId="{0EC3AE92-9DF9-45FE-A6E2-9677AAAD0402}" type="presParOf" srcId="{8642BB2F-2BAF-428D-AE83-D8FD49042345}" destId="{9E0CE4D2-E527-4C48-A4DE-73ABB594CFF7}" srcOrd="0" destOrd="0" presId="urn:microsoft.com/office/officeart/2005/8/layout/default"/>
    <dgm:cxn modelId="{9CA6861B-D100-4513-AB4E-11E938A10123}" type="presParOf" srcId="{8642BB2F-2BAF-428D-AE83-D8FD49042345}" destId="{0E93B9D2-0DC9-4957-AB10-4C8F120E1E74}" srcOrd="1" destOrd="0" presId="urn:microsoft.com/office/officeart/2005/8/layout/default"/>
    <dgm:cxn modelId="{D6B7C829-F678-4B04-AAAF-679791ED1028}" type="presParOf" srcId="{8642BB2F-2BAF-428D-AE83-D8FD49042345}" destId="{D9916F93-C654-4777-A9B0-3A70F0C2D9C3}" srcOrd="2" destOrd="0" presId="urn:microsoft.com/office/officeart/2005/8/layout/default"/>
    <dgm:cxn modelId="{8B0638BA-8DA7-4E7E-9EE4-CD00BF42F739}" type="presParOf" srcId="{8642BB2F-2BAF-428D-AE83-D8FD49042345}" destId="{969E0653-703A-4687-B0D2-AFE5D257410A}" srcOrd="3" destOrd="0" presId="urn:microsoft.com/office/officeart/2005/8/layout/default"/>
    <dgm:cxn modelId="{F2175562-44E0-41F4-8F8D-F16645A12AB0}" type="presParOf" srcId="{8642BB2F-2BAF-428D-AE83-D8FD49042345}" destId="{964CF6CE-8E21-4911-88A2-D4FA4F664BD9}" srcOrd="4" destOrd="0" presId="urn:microsoft.com/office/officeart/2005/8/layout/default"/>
    <dgm:cxn modelId="{4045997B-D1DF-401E-AD35-31A36B5216AA}" type="presParOf" srcId="{8642BB2F-2BAF-428D-AE83-D8FD49042345}" destId="{6AACD5CE-8679-46E7-A5B2-108D5217AD4B}" srcOrd="5" destOrd="0" presId="urn:microsoft.com/office/officeart/2005/8/layout/default"/>
    <dgm:cxn modelId="{508DBFB0-8775-4347-9FB3-8875ED3F2AF3}" type="presParOf" srcId="{8642BB2F-2BAF-428D-AE83-D8FD49042345}" destId="{AD7AAE73-0442-479A-A49E-26802C2E3D7B}" srcOrd="6" destOrd="0" presId="urn:microsoft.com/office/officeart/2005/8/layout/default"/>
    <dgm:cxn modelId="{F20CC306-D8BF-45AB-B471-FACD3400B7ED}" type="presParOf" srcId="{8642BB2F-2BAF-428D-AE83-D8FD49042345}" destId="{D239B2D9-7757-423D-ACAF-213750A7B2AB}" srcOrd="7" destOrd="0" presId="urn:microsoft.com/office/officeart/2005/8/layout/default"/>
    <dgm:cxn modelId="{E902C251-506A-4785-AB15-F574337DA7EA}" type="presParOf" srcId="{8642BB2F-2BAF-428D-AE83-D8FD49042345}" destId="{BB147854-CC1B-42ED-9F3E-EBD823B32A0F}"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CE4D2-E527-4C48-A4DE-73ABB594CFF7}">
      <dsp:nvSpPr>
        <dsp:cNvPr id="0" name=""/>
        <dsp:cNvSpPr/>
      </dsp:nvSpPr>
      <dsp:spPr>
        <a:xfrm>
          <a:off x="0" y="755292"/>
          <a:ext cx="3538747" cy="2123248"/>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GB" sz="1900" kern="1200" dirty="0">
              <a:solidFill>
                <a:schemeClr val="lt1">
                  <a:alpha val="78000"/>
                </a:schemeClr>
              </a:solidFill>
              <a:latin typeface="Arial" panose="020B0604020202020204" pitchFamily="34" charset="0"/>
              <a:cs typeface="Arial" panose="020B0604020202020204" pitchFamily="34" charset="0"/>
            </a:rPr>
            <a:t>If the cross-section does not include discrete stringers, or in the presence of a few stringers with a total cross-sectional area far smaller than that of the thin walls, it is still possible to construct a sheet-stringer model.</a:t>
          </a:r>
        </a:p>
      </dsp:txBody>
      <dsp:txXfrm>
        <a:off x="0" y="755292"/>
        <a:ext cx="3538747" cy="2123248"/>
      </dsp:txXfrm>
    </dsp:sp>
    <dsp:sp modelId="{D9916F93-C654-4777-A9B0-3A70F0C2D9C3}">
      <dsp:nvSpPr>
        <dsp:cNvPr id="0" name=""/>
        <dsp:cNvSpPr/>
      </dsp:nvSpPr>
      <dsp:spPr>
        <a:xfrm>
          <a:off x="3892622" y="755292"/>
          <a:ext cx="3538747" cy="2123248"/>
        </a:xfrm>
        <a:prstGeom prst="rect">
          <a:avLst/>
        </a:prstGeom>
        <a:gradFill rotWithShape="0">
          <a:gsLst>
            <a:gs pos="0">
              <a:schemeClr val="accent2">
                <a:hueOff val="297934"/>
                <a:satOff val="1728"/>
                <a:lumOff val="1716"/>
                <a:alphaOff val="0"/>
                <a:tint val="98000"/>
                <a:lumMod val="110000"/>
              </a:schemeClr>
            </a:gs>
            <a:gs pos="84000">
              <a:schemeClr val="accent2">
                <a:hueOff val="297934"/>
                <a:satOff val="1728"/>
                <a:lumOff val="1716"/>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GB" sz="1900" kern="1200" dirty="0">
              <a:solidFill>
                <a:schemeClr val="lt1">
                  <a:alpha val="78000"/>
                </a:schemeClr>
              </a:solidFill>
              <a:latin typeface="Arial" panose="020B0604020202020204" pitchFamily="34" charset="0"/>
              <a:cs typeface="Arial" panose="020B0604020202020204" pitchFamily="34" charset="0"/>
            </a:rPr>
            <a:t>In this case, an idealisation process is used to create “</a:t>
          </a:r>
          <a:r>
            <a:rPr lang="en-GB" sz="1900" i="1" kern="1200" dirty="0">
              <a:solidFill>
                <a:schemeClr val="lt1">
                  <a:alpha val="78000"/>
                </a:schemeClr>
              </a:solidFill>
              <a:latin typeface="Arial" panose="020B0604020202020204" pitchFamily="34" charset="0"/>
              <a:cs typeface="Arial" panose="020B0604020202020204" pitchFamily="34" charset="0"/>
            </a:rPr>
            <a:t>virtual stringers</a:t>
          </a:r>
          <a:r>
            <a:rPr lang="en-GB" sz="1900" kern="1200" dirty="0">
              <a:solidFill>
                <a:schemeClr val="lt1">
                  <a:alpha val="78000"/>
                </a:schemeClr>
              </a:solidFill>
              <a:latin typeface="Arial" panose="020B0604020202020204" pitchFamily="34" charset="0"/>
              <a:cs typeface="Arial" panose="020B0604020202020204" pitchFamily="34" charset="0"/>
            </a:rPr>
            <a:t>” that are assumed to carry the axial stresses, whereas the thin-walled portions are assumed to carry only shear stresses.</a:t>
          </a:r>
        </a:p>
      </dsp:txBody>
      <dsp:txXfrm>
        <a:off x="3892622" y="755292"/>
        <a:ext cx="3538747" cy="2123248"/>
      </dsp:txXfrm>
    </dsp:sp>
    <dsp:sp modelId="{964CF6CE-8E21-4911-88A2-D4FA4F664BD9}">
      <dsp:nvSpPr>
        <dsp:cNvPr id="0" name=""/>
        <dsp:cNvSpPr/>
      </dsp:nvSpPr>
      <dsp:spPr>
        <a:xfrm>
          <a:off x="7785245" y="755292"/>
          <a:ext cx="3538747" cy="2123248"/>
        </a:xfrm>
        <a:prstGeom prst="rect">
          <a:avLst/>
        </a:prstGeom>
        <a:gradFill rotWithShape="0">
          <a:gsLst>
            <a:gs pos="0">
              <a:schemeClr val="accent2">
                <a:hueOff val="595867"/>
                <a:satOff val="3457"/>
                <a:lumOff val="3432"/>
                <a:alphaOff val="0"/>
                <a:tint val="98000"/>
                <a:lumMod val="110000"/>
              </a:schemeClr>
            </a:gs>
            <a:gs pos="84000">
              <a:schemeClr val="accent2">
                <a:hueOff val="595867"/>
                <a:satOff val="3457"/>
                <a:lumOff val="3432"/>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GB" sz="1900" kern="1200" dirty="0">
              <a:solidFill>
                <a:schemeClr val="lt1">
                  <a:alpha val="78000"/>
                </a:schemeClr>
              </a:solidFill>
              <a:latin typeface="Arial" panose="020B0604020202020204" pitchFamily="34" charset="0"/>
              <a:cs typeface="Arial" panose="020B0604020202020204" pitchFamily="34" charset="0"/>
            </a:rPr>
            <a:t>Lumping of the axial stress-carrying portions of the thin-walled section into stringers using previous slide is based on an </a:t>
          </a:r>
          <a:r>
            <a:rPr lang="en-GB" sz="1900" i="1" kern="1200" dirty="0">
              <a:solidFill>
                <a:schemeClr val="lt1">
                  <a:alpha val="78000"/>
                </a:schemeClr>
              </a:solidFill>
              <a:latin typeface="Arial" panose="020B0604020202020204" pitchFamily="34" charset="0"/>
              <a:cs typeface="Arial" panose="020B0604020202020204" pitchFamily="34" charset="0"/>
            </a:rPr>
            <a:t>a priori </a:t>
          </a:r>
          <a:r>
            <a:rPr lang="en-GB" sz="1900" kern="1200" dirty="0">
              <a:solidFill>
                <a:schemeClr val="lt1">
                  <a:alpha val="78000"/>
                </a:schemeClr>
              </a:solidFill>
              <a:latin typeface="Arial" panose="020B0604020202020204" pitchFamily="34" charset="0"/>
              <a:cs typeface="Arial" panose="020B0604020202020204" pitchFamily="34" charset="0"/>
            </a:rPr>
            <a:t>assumption for the axial stress distribution in the section.</a:t>
          </a:r>
        </a:p>
      </dsp:txBody>
      <dsp:txXfrm>
        <a:off x="7785245" y="755292"/>
        <a:ext cx="3538747" cy="2123248"/>
      </dsp:txXfrm>
    </dsp:sp>
    <dsp:sp modelId="{AD7AAE73-0442-479A-A49E-26802C2E3D7B}">
      <dsp:nvSpPr>
        <dsp:cNvPr id="0" name=""/>
        <dsp:cNvSpPr/>
      </dsp:nvSpPr>
      <dsp:spPr>
        <a:xfrm>
          <a:off x="1946311" y="3232415"/>
          <a:ext cx="3538747" cy="2123248"/>
        </a:xfrm>
        <a:prstGeom prst="rect">
          <a:avLst/>
        </a:prstGeom>
        <a:gradFill rotWithShape="0">
          <a:gsLst>
            <a:gs pos="0">
              <a:schemeClr val="accent2">
                <a:hueOff val="893801"/>
                <a:satOff val="5185"/>
                <a:lumOff val="5148"/>
                <a:alphaOff val="0"/>
                <a:tint val="98000"/>
                <a:lumMod val="110000"/>
              </a:schemeClr>
            </a:gs>
            <a:gs pos="84000">
              <a:schemeClr val="accent2">
                <a:hueOff val="893801"/>
                <a:satOff val="5185"/>
                <a:lumOff val="5148"/>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GB" sz="1900" kern="1200" dirty="0">
              <a:solidFill>
                <a:schemeClr val="lt1">
                  <a:alpha val="78000"/>
                </a:schemeClr>
              </a:solidFill>
              <a:latin typeface="Arial" panose="020B0604020202020204" pitchFamily="34" charset="0"/>
              <a:cs typeface="Arial" panose="020B0604020202020204" pitchFamily="34" charset="0"/>
            </a:rPr>
            <a:t>If different distributions are considered that correspond to different loading conditions, equivalent idealised areas must be recomputed for each case.</a:t>
          </a:r>
        </a:p>
      </dsp:txBody>
      <dsp:txXfrm>
        <a:off x="1946311" y="3232415"/>
        <a:ext cx="3538747" cy="2123248"/>
      </dsp:txXfrm>
    </dsp:sp>
    <dsp:sp modelId="{BB147854-CC1B-42ED-9F3E-EBD823B32A0F}">
      <dsp:nvSpPr>
        <dsp:cNvPr id="0" name=""/>
        <dsp:cNvSpPr/>
      </dsp:nvSpPr>
      <dsp:spPr>
        <a:xfrm>
          <a:off x="5838933" y="3232415"/>
          <a:ext cx="3538747" cy="2123248"/>
        </a:xfrm>
        <a:prstGeom prst="rect">
          <a:avLst/>
        </a:prstGeom>
        <a:gradFill rotWithShape="0">
          <a:gsLst>
            <a:gs pos="0">
              <a:schemeClr val="accent2">
                <a:hueOff val="1191735"/>
                <a:satOff val="6913"/>
                <a:lumOff val="6864"/>
                <a:alphaOff val="0"/>
                <a:tint val="98000"/>
                <a:lumMod val="110000"/>
              </a:schemeClr>
            </a:gs>
            <a:gs pos="84000">
              <a:schemeClr val="accent2">
                <a:hueOff val="1191735"/>
                <a:satOff val="6913"/>
                <a:lumOff val="6864"/>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GB" sz="1900" kern="1200" dirty="0">
              <a:solidFill>
                <a:schemeClr val="lt1">
                  <a:alpha val="78000"/>
                </a:schemeClr>
              </a:solidFill>
              <a:latin typeface="Arial" panose="020B0604020202020204" pitchFamily="34" charset="0"/>
              <a:cs typeface="Arial" panose="020B0604020202020204" pitchFamily="34" charset="0"/>
            </a:rPr>
            <a:t>It is useful to keep in mind that the idealisation process might be closely linked to the type of analysis that is being performed.</a:t>
          </a:r>
        </a:p>
      </dsp:txBody>
      <dsp:txXfrm>
        <a:off x="5838933" y="3232415"/>
        <a:ext cx="3538747" cy="21232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4" Type="http://schemas.openxmlformats.org/officeDocument/2006/relationships/image" Target="../media/image8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5" Type="http://schemas.openxmlformats.org/officeDocument/2006/relationships/image" Target="../media/image89.wmf"/><Relationship Id="rId4" Type="http://schemas.openxmlformats.org/officeDocument/2006/relationships/image" Target="../media/image8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4" Type="http://schemas.openxmlformats.org/officeDocument/2006/relationships/image" Target="../media/image9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 Id="rId4" Type="http://schemas.openxmlformats.org/officeDocument/2006/relationships/image" Target="../media/image10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29T09:32:22.806"/>
    </inkml:context>
    <inkml:brush xml:id="br0">
      <inkml:brushProperty name="width" value="0.1" units="cm"/>
      <inkml:brushProperty name="height" value="0.1" units="cm"/>
      <inkml:brushProperty name="color" value="#008C3A"/>
    </inkml:brush>
  </inkml:definitions>
  <inkml:trace contextRef="#ctx0" brushRef="#br0">7 45 10560,'-6'-34'3904,"18"24"-3040,-2 10-224,0 0 127,3 6-543,9 2-2847,-6 8 1439,0-8 512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29T09:32:23.410"/>
    </inkml:context>
    <inkml:brush xml:id="br0">
      <inkml:brushProperty name="width" value="0.1" units="cm"/>
      <inkml:brushProperty name="height" value="0.1" units="cm"/>
      <inkml:brushProperty name="color" value="#008C3A"/>
    </inkml:brush>
  </inkml:definitions>
  <inkml:trace contextRef="#ctx0" brushRef="#br0">1 63 10208,'6'-28'3776,"-6"24"-2912,10-6-256,-4 4 863,-6 6-927,6 0-6047,-6 0 2943,10-15 960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29T09:33:19.525"/>
    </inkml:context>
    <inkml:brush xml:id="br0">
      <inkml:brushProperty name="width" value="0.1" units="cm"/>
      <inkml:brushProperty name="height" value="0.1" units="cm"/>
      <inkml:brushProperty name="color" value="#E71224"/>
    </inkml:brush>
  </inkml:definitions>
  <inkml:trace contextRef="#ctx0" brushRef="#br0">226 49 5056,'-12'-8'2896,"14"-2"5487,7-16-4500,-7 21-1303,-3 15-1267,7 29-214,5 293 970,-6 6-1280,-5 1839 331,4-1925-1125,-7-109 5,1-120-27,3-22-90,15-27 256,7-55-134,25-67-5,6 32 0,0-2-37,-46 102-70,-16 19 182,4 27-91,-47 111-27,-10 43 144,40-37-111,12-108 30,-15 36-115,16-95 180,-6-38-58,-13-38-150,-60-78 118,77 157 12,-4-8 37,-2 0 1,-1 1-1,0 1 1,-2 1-1,-6-6-44,25 29-13,0-1 1,0 0-1,0 1 0,-1-1 0,1 1 0,0-1 0,0 0 0,0 1 0,0-1 0,0 0 0,0 1 0,0-1 0,-1 0 0,1 1 0,0-1 0,0 0 0,-1 1 0,1-1 0,0 0 0,0 1 0,-1-1 0,1 0 0,0 0 0,-1 1 1,1-1-1,0 0 0,-1 0 0,1 0 0,0 0 0,-1 0 0,1 1 0,-1-1 0,1 0 0,0 0 0,-1 0 0,1 0 0,0 0 0,-1 0 0,1 0 0,-1 0 0,1 0 0,0 0 0,-1 0 0,1-1 0,-1 1 0,1 0 0,0 0 1,-1 0-1,1 0 0,0-1 0,-1 1 0,1 0 0,0 0 0,0-1 0,-1 1 0,1 0 0,0 0 0,-1-1 0,1 1 0,0 0 0,0-1 0,0 1 0,0 0 0,-1-1 0,1 1 0,0 0 0,0-1 13,5 32-3655,-5-28 2957,6 18-8512,5 3 2645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29T09:33:35.808"/>
    </inkml:context>
    <inkml:brush xml:id="br0">
      <inkml:brushProperty name="width" value="0.1" units="cm"/>
      <inkml:brushProperty name="height" value="0.1" units="cm"/>
      <inkml:brushProperty name="color" value="#E71224"/>
    </inkml:brush>
  </inkml:definitions>
  <inkml:trace contextRef="#ctx0" brushRef="#br0">243 3124 3808,'0'14'1408,"0"-14"-1088,0 10-96,0-10-1504,0 0 640</inkml:trace>
  <inkml:trace contextRef="#ctx0" brushRef="#br0" timeOffset="202.8">255 3163 2240,'0'0'832,"0"0"-672</inkml:trace>
  <inkml:trace contextRef="#ctx0" brushRef="#br0" timeOffset="1775.16">249 3203 7872,'3'10'3068,"0"-2"3026,-3-8-5529,0 0-261,0 12 598,0-14 2144,0 1-2711,-19-92 716,15 1-870,5 7-58,-15-117 634,10 80-410,-2-93-251,7 98 149,-1-913 475,6 912-517,10-430-150,-12 250 16,-3-11-15,20 342 52,96 152-164,4 16 975,-96-116-624,-25-85-291,0 0 0,-1-1 0,1 1 0,-1-1 0,1 1 0,-1 0 0,1-1 0,-1 1 0,1 0 0,-1 0 0,1-1 0,-1 1 0,1 0 0,-1 0 0,1 0 0,-1 0 0,0 0 0,1 0 0,-1 0 0,1 0 0,-1 0 0,0 0 0,1 0 0,-1 0 0,1 0 0,-1 0 0,1 0 0,-1 1 1,1-1-1,-1 0 0,1 0 0,-1 1 0,1-1 0,-1 0 0,1 1 0,-1-1 0,1 1 0,-1-1 0,1 0 0,0 1 0,-1-1 0,1 1 0,0-1 0,-1 1 0,1-1 0,0 1 0,0-1 0,-1 1 0,1 0 0,0-1 0,0 1 0,0-1 0,0 1-2,-16-48-43,2-3 192,-34-91-213,-26-38 75,43 128-123,-12 22 149,41 29-44,-1 1-1,1 0 1,0 0-1,0 0 1,0 0-1,0 0 1,0 0-1,0 0 1,0 1-1,0-1 1,1 1-1,-1 0 1,0-1-1,1 1 0,-1 0 1,1 0-1,0 0 1,0 0-1,-1 0 1,1 0-1,0 2 8,-8 10-97,-103 161 102,60-113-26,-6-2 314,56-55-384,3-5-79,-1 0-140,0 0-634,0 0-1130,1 1-4625,4 2 1857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29T09:33:59.973"/>
    </inkml:context>
    <inkml:brush xml:id="br0">
      <inkml:brushProperty name="width" value="0.05" units="cm"/>
      <inkml:brushProperty name="height" value="0.05" units="cm"/>
      <inkml:brushProperty name="color" value="#00A0D7"/>
    </inkml:brush>
    <inkml:context xml:id="ctx1">
      <inkml:inkSource xml:id="inkSrc1">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1" timeString="2019-10-29T09:34:48.130"/>
    </inkml:context>
    <inkml:brush xml:id="br1">
      <inkml:brushProperty name="width" value="0.1" units="cm"/>
      <inkml:brushProperty name="height" value="0.1" units="cm"/>
      <inkml:brushProperty name="color" value="#00A0D7"/>
      <inkml:brushProperty name="ignorePressure" value="1"/>
    </inkml:brush>
    <inkml:brush xml:id="br2">
      <inkml:brushProperty name="width" value="0.2" units="cm"/>
      <inkml:brushProperty name="height" value="0.2" units="cm"/>
      <inkml:brushProperty name="color" value="#00A0D7"/>
      <inkml:brushProperty name="ignorePressure" value="1"/>
    </inkml:brush>
    <inkml:brush xml:id="br3">
      <inkml:brushProperty name="width" value="0.2" units="cm"/>
      <inkml:brushProperty name="height" value="0.2" units="cm"/>
      <inkml:brushProperty name="color" value="#00A0D7"/>
    </inkml:brush>
  </inkml:definitions>
  <inkml:trace contextRef="#ctx0" brushRef="#br0">0 386 8960,'6'-6'3328,"0"6"-2592</inkml:trace>
  <inkml:trace contextRef="#ctx1" brushRef="#br1">166 427,'-6'0,"-14"1,34-1,890-32,-1739 61,2293-80,-2813 99,2530-89,-2515 87,1367-47,-15 1</inkml:trace>
  <inkml:trace contextRef="#ctx1" brushRef="#br2" timeOffset="5536.25">143 378,'6'0,"-51"1,35 0,31-2,333-11,-626 21,224-7,1679-59,-3213 112,1560-54</inkml:trace>
  <inkml:trace contextRef="#ctx0" brushRef="#br3" timeOffset="126643.37">1816 259 2656,'-4'-3'1205,"-5"-5"-1849,6 4 4057,3 0 4186,2 7-6560,-5-2 2492,-73-29 117,2 3-3568,16 13-54,1-2 0,0-2-1,1-4 1,1-1-1,-42-24-25,-1-12 123,92 54-117,-18 0 52,12 5-219,20 2 7,101 63-48,-81-52 52,1-1 1,0-2 0,0-1 0,1-1-1,16 2 150,3 2-37,188 51 186,-151-35-90,-85-30-28,1 1 1,-1-1 0,0 1 0,0-1-1,0 1 1,0 0 0,0 0-1,0 0 1,0-1 0,0 1 0,0 0-1,0 0 1,0 1 0,0-1-1,0 0 1,-1 0 0,1 0 0,-1 0-1,1 1 1,-1-1 0,1 0-1,-1 0 1,1 1 0,-1-1 0,0 0-1,0 1 1,0-1 0,0 0-1,0 1 1,0-1 0,0 0 0,0 1-1,-1-1 1,1 0 0,0 1 0,-1-1-1,1 0 1,-1 2-32,-92 58 827,-77 37-193,49-60-1183,-27 11-11147,109-34 10918</inkml:trace>
  <inkml:trace contextRef="#ctx0" brushRef="#br3" timeOffset="127876.61">1295 561 8736,'1'-1'146,"0"1"0,0 0 1,1 0-1,-1 0 0,0 0 0,0 0 1,0 0-1,1 0 0,-1 0 1,0 1-1,0-1 0,0 0 0,0 1 1,0-1-1,0 0 0,0 1 1,0 0-1,0-1 0,0 1 0,0 0 1,0-1-1,0 1 0,0 0 0,0 0 1,0 0-1,-1 0 0,1 0-146,14 10 605,-2-12 851,6 10-618,-24-18 2191,-17 15-2336,-21 18-330,-44 19-337,20-20-3561,57-23 3247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29T09:38:35.108"/>
    </inkml:context>
    <inkml:brush xml:id="br0">
      <inkml:brushProperty name="width" value="0.1" units="cm"/>
      <inkml:brushProperty name="height" value="0.1" units="cm"/>
      <inkml:brushProperty name="color" value="#E71224"/>
    </inkml:brush>
    <inkml:context xml:id="ctx1">
      <inkml:inkSource xml:id="inkSrc1">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1" timeString="2019-10-29T09:39:27.934"/>
    </inkml:context>
    <inkml:brush xml:id="br1">
      <inkml:brushProperty name="width" value="0.1" units="cm"/>
      <inkml:brushProperty name="height" value="0.1" units="cm"/>
      <inkml:brushProperty name="color" value="#00A0D7"/>
      <inkml:brushProperty name="ignorePressure" value="1"/>
    </inkml:brush>
    <inkml:brush xml:id="br2">
      <inkml:brushProperty name="width" value="0.2" units="cm"/>
      <inkml:brushProperty name="height" value="0.2" units="cm"/>
      <inkml:brushProperty name="color" value="#00A0D7"/>
      <inkml:brushProperty name="ignorePressure" value="1"/>
    </inkml:brush>
    <inkml:brush xml:id="br3">
      <inkml:brushProperty name="width" value="0.2" units="cm"/>
      <inkml:brushProperty name="height" value="0.2" units="cm"/>
      <inkml:brushProperty name="color" value="#00A0D7"/>
    </inkml:brush>
  </inkml:definitions>
  <inkml:trace contextRef="#ctx0" brushRef="#br0">5190 59 3136,'-6'0'1040,"12"-4"325,12 3 2939,2-19 2069,13 2-4101,-21 3-1184,-12 14-912,0 1-11,-27 15 1430,26-14-1403,1-1-85,0 0-65,-17 24 940,-37 40 484,-2 36-431,3-56-960,15-18-86,-106 71 299,29-14-43,104-72-254,-1-2 0,0 1 0,-1-1 0,0-1-1,0 0 1,-1-1 0,-13 5 9,-89 56-96,-13 10 304,-86 48 272,153-92-448,-101 44 91,69-20-118,-73 20-66,128-62 37,-112 56 120,83-47-128,-81 24 37,83-23 185,-2-3-1,-52 11-189,32-10-27,-38 15 81,16-11 31,36-8-133,-60 14 85,104-24 35,0 2-1,1 2 1,1 0-1,0 2 0,-17 13-71,-32 9 75,-98 45 26,77-58-74,-65 32-235,-29 7 432,143-45-196,-1-2 0,0-3 0,-2-1 0,-23 1-28,-103 29 16,27-8 11,-3-10 175,92-16 113,-36 0-384,70-1 34,5-1 26,-1-1 0,1-1 0,-1-1 0,0-1 0,-6-1 9,-146 3 341,92-1-432,-145-3 433,203 19-12,18-13-193,16-4 52,62 6-147,23-4 22,85-14-48,1 12 118,-112 14-214,4-4 96,13 12-75,-19-10 59,50 4-85,-107-19 58,-6 0 70,-19 0 37,-277 0-347,122-21 390,72 2-118,-58-21-122,97 26 111,-13-12 1,23 8 128,69-5-315,19 22 384,28-25-315,57-2 139,-31 9 91,-80 17-122,0-1 0,0 0 0,0 0 1,-1-1-1,1 0 0,-1-1 0,0 0 1,0 0-1,8-8 15,26-12 10,81-43-10,-82 52 11,110-66 159,-138 76-163,-14 6-12,0 0 0,0-1 0,0 1 0,0 0 0,0-1 0,0 1 0,-1 0 0,1-1 0,0 1 0,0-1 1,0 0-1,0 1 0,-1-1 0,1 0 0,0 1 0,0-1 0,-1 0 0,1 0 0,-1 1 0,1-1 0,-1 0 1,1 0-1,-1 0 0,1 0 0,-1 0 0,0 0 0,0 0 0,1 0 0,-1 0 0,0 0 0,0 0 0,0 0 0,0 0 1,0 0-1,0 0 0,0-1 5,0 2 96,0 1-22,-8 2-308,-17-6-6246,23 3 3509</inkml:trace>
  <inkml:trace contextRef="#ctx1" brushRef="#br1">4317 1507,'37'12,"-21"-7,-34-11,-172-52,592 181,-759-232,519 158,2856 874,-6326-1935,8161 2496,-5143-1573,286 88,9 3,70 21,-100-31,22 7</inkml:trace>
  <inkml:trace contextRef="#ctx1" brushRef="#br2" timeOffset="5843.04">4121 1395,'32'10,"-17"-6,338 104,-657-201,4802 1468,-4392-1342,-67-21,-44-14,-8-2,-19-5,27 7</inkml:trace>
  <inkml:trace contextRef="#ctx0" brushRef="#br3" timeOffset="63532.82">8892 2867 8544,'1'-1'-173,"4"-8"9124,-33-35-5778,-45-28-2821,48 52-421,-36-30 250,11-12 33,41 48 143,-4-1 0,12 15-323,0 0 0,0 0-1,0 0 1,0 0-1,1-1 1,-1 1 0,0 0-1,0-1 1,0 1-1,0-1 1,0 1 0,0-1-1,0 1 1,1-1-1,-1 0 1,0 1 0,0-1-1,1 0 1,-1 0-1,1 1 1,-1-1 0,0 0-1,1 0 1,0 0-1,-1 0 1,1 0-1,-1 0 1,1 0 0,0 0-1,0-1-33,11 11 326,-22-18-193,-32 8-149,11-18 11,26 14 30,12 1 195,15 14-295,21 29 75,30 19 0,-6 15 22,11 1 4,-23-16-26,-48-49 0,-5 0 0,-1 7 4,1-14-1,-1-1 1,1 1 0,-1 0-1,1-1 1,-1 1-1,0 0 1,0-1 0,0 1-1,0 0 1,0-1-1,0 1 1,0 0 0,-1 0-1,1-1 1,0 1-1,-1 0 1,0-1 0,1 1-1,-1-1 1,0 1-1,0-1 1,0 1 0,0-1-1,0 0 1,0 1-1,0-1 1,0 0 0,-1 0-1,1 0 1,0 0-1,-1 0 1,1 0 0,-1 0-1,1 0 1,-1 0 0,1-1-1,-1 1 1,1-1-1,-2 1-3,-25 25 678,-63-9-502,-48 3 197,136-20-375,0 1 1,0 0-1,0 0 0,0-1 0,0 2 1,0-1-1,0 0 0,0 1 1,0-1-1,0 1 0,1 0 1,-1 0-1,1 0 0,-1 0 1,1 0-1,0 0 0,0 1 1,0-1-1,0 1 2,1-1 3,0 0 1,0 0 0,0-1-1,-1 1 1,1 0-1,0-1 1,0 0-1,-1 1 1,1-1-1,-1 0 1,0 1 0,1-1-1,-1 0 1,0 0-1,1 0 1,-1-1-1,0 1 1,0 0-1,0-1 1,0 1 0,-1 0-4,-22 14 101,24-9-165,-5-14-3813,29-9 858,3-9 2576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29T09:38:40.186"/>
    </inkml:context>
    <inkml:brush xml:id="br0">
      <inkml:brushProperty name="width" value="0.1" units="cm"/>
      <inkml:brushProperty name="height" value="0.1" units="cm"/>
      <inkml:brushProperty name="color" value="#E71224"/>
    </inkml:brush>
    <inkml:context xml:id="ctx1">
      <inkml:inkSource xml:id="inkSrc1">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1" timeString="2019-10-29T09:39:49.050"/>
    </inkml:context>
    <inkml:brush xml:id="br1">
      <inkml:brushProperty name="width" value="0.2" units="cm"/>
      <inkml:brushProperty name="height" value="0.2" units="cm"/>
      <inkml:brushProperty name="color" value="#00A0D7"/>
      <inkml:brushProperty name="ignorePressure" value="1"/>
    </inkml:brush>
    <inkml:brush xml:id="br2">
      <inkml:brushProperty name="width" value="0.2" units="cm"/>
      <inkml:brushProperty name="height" value="0.2" units="cm"/>
      <inkml:brushProperty name="color" value="#00A0D7"/>
    </inkml:brush>
  </inkml:definitions>
  <inkml:trace contextRef="#ctx0" brushRef="#br0">1638 2866 5056,'0'-8'1642,"0"6"-1002,0 2-58,0 0 879,0 0-389,0 18 7336,0-11-8043,5 16 2451,-4-22-2352,-1-1-176,17 1 373,42 18 550,-36-18-786,-16 0-369,-1-1 0,0 0 0,1 0 0,-1 0 0,0 0-1,0-1 1,1 0 0,-1-1 0,0 1 0,0-1 0,5-3-56,40-14 267,31 4 261,45-9-347,-85 18 16,30-8 203,-65 11-374,-1 0-1,1 0 0,0 0 1,-1 1-1,1 0 0,0 1 1,0 0-1,1 0 1,-1 0-1,3 1-25,16-3 141,79-18 19,-7-12-118,-27 18 44,-20-4-17,35 7 11,1 8-267,22-1 470,-32-15-112,78-29-241,-29 13 236,-27 11-65,54-22-250,-55 22 325,63-6-54,-59 15-175,-25-5-70,-31 9 172,-1-3-1,-1-1 1,0-3-1,-1-1-48,-23 10 20,84-46-111,27-12 150,257-76 10,-288 101-58,0-2-17,37-15 1,-6 10 128,-11 5-107,73-26-96,-51 1 149,176-140 374,-204 132-497,57-44 332,-44 50-49,36-2-229,-53 11 59,-45 28-102,-41 22 155,-41 29-112,14-12 0,-9 9-14,0 0 0,1 1-1,1 0 1,0 1 0,1 0 0,-5 13 14,-30 49-6,-16 17 6,2 1-53,-84 38 69,87-71-16,19-31 37,36-31-39,-1 1 0,1-1 0,0 0-1,-1 0 1,1 0 0,0 1-1,-1-1 1,1 0 0,-1 0 0,1 0-1,0 0 1,-1 0 0,1 0-1,-1 0 1,1 0 0,0 0 0,-1 0-1,1 0 1,-1 0 0,1 0-1,0 0 1,-1 0 0,1 0 0,-1 0-1,1 0 1,0-1 0,-1 1-1,1 0 1,0 0 0,-1 0 0,1-1-1,0 1 1,-1 0 0,1 0-1,0-1 1,0 1 0,-1 0 0,1-1-1,0 1 1,0 0 0,0-1-1,-1 1 1,1 0 0,0-1 0,0 1-1,0-1 1,0 1 0,0 0-1,0-1 1,0 1 0,0-1 0,0 1-1,0 0 1,0-1 0,0 1-1,0-1 3,36-46 43,18-16-32,63-109-43,7 33-11,-120 133 75,0 1-29,-1 0 0,1 0 0,0 0 0,0 1 0,0-1 0,1 1 0,-1 0-1,1 0 1,0 1 0,0 0 0,5-3-3,16-17-197,-30 18 197,-35 10 193,12 4-173,-274 20-137,162-24 143,54 7 6,-62 45 32,81-37-106,65-15 79,-10-10-5354,10 0 2506</inkml:trace>
  <inkml:trace contextRef="#ctx1" brushRef="#br1">4425 1692,'-8'-3,"-457"-176,764 294,-4365-1675,4068 1560,-4-1</inkml:trace>
  <inkml:trace contextRef="#ctx0" brushRef="#br2" timeOffset="76390.45">120 35 6944,'-15'-6'693,"14"6"-490,1 0 31,0 0 561,6-3 4529,16 9-5597,-12-3 614,104 6 731,-45-2-120,-1 2 0,63 19-952,1-14 288,-182-28 53,-44-10-325,-63 10 21,112 11-35,1-1 0,-1-2 0,-29-9-2,-13-2 85,27 13 11,66 14 85,141 126 161,-16-24-2198,33 111-7365,-135-179 8837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6444A484-44B8-47D5-8452-5ADD53AB9C53}" type="datetimeFigureOut">
              <a:rPr lang="en-GB" smtClean="0"/>
              <a:t>12/11/2021</a:t>
            </a:fld>
            <a:endParaRPr lang="en-GB"/>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1220"/>
            <a:ext cx="539369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921582"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8"/>
            <a:ext cx="2921582" cy="495347"/>
          </a:xfrm>
          <a:prstGeom prst="rect">
            <a:avLst/>
          </a:prstGeom>
        </p:spPr>
        <p:txBody>
          <a:bodyPr vert="horz" lIns="91440" tIns="45720" rIns="91440" bIns="45720" rtlCol="0" anchor="b"/>
          <a:lstStyle>
            <a:lvl1pPr algn="r">
              <a:defRPr sz="1200"/>
            </a:lvl1pPr>
          </a:lstStyle>
          <a:p>
            <a:fld id="{F9F43D02-4A99-47CE-9B66-A7992E72C2DE}" type="slidenum">
              <a:rPr lang="en-GB" smtClean="0"/>
              <a:t>‹#›</a:t>
            </a:fld>
            <a:endParaRPr lang="en-GB"/>
          </a:p>
        </p:txBody>
      </p:sp>
    </p:spTree>
    <p:extLst>
      <p:ext uri="{BB962C8B-B14F-4D97-AF65-F5344CB8AC3E}">
        <p14:creationId xmlns:p14="http://schemas.microsoft.com/office/powerpoint/2010/main" val="109716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F43D02-4A99-47CE-9B66-A7992E72C2DE}" type="slidenum">
              <a:rPr lang="en-GB" smtClean="0"/>
              <a:t>13</a:t>
            </a:fld>
            <a:endParaRPr lang="en-GB"/>
          </a:p>
        </p:txBody>
      </p:sp>
    </p:spTree>
    <p:extLst>
      <p:ext uri="{BB962C8B-B14F-4D97-AF65-F5344CB8AC3E}">
        <p14:creationId xmlns:p14="http://schemas.microsoft.com/office/powerpoint/2010/main" val="2539777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https://www.youtube.com/watch?v=60CmDTly8Dg</a:t>
            </a:r>
          </a:p>
        </p:txBody>
      </p:sp>
      <p:sp>
        <p:nvSpPr>
          <p:cNvPr id="4" name="Slide Number Placeholder 3"/>
          <p:cNvSpPr>
            <a:spLocks noGrp="1"/>
          </p:cNvSpPr>
          <p:nvPr>
            <p:ph type="sldNum" sz="quarter" idx="10"/>
          </p:nvPr>
        </p:nvSpPr>
        <p:spPr/>
        <p:txBody>
          <a:bodyPr/>
          <a:lstStyle/>
          <a:p>
            <a:fld id="{F9F43D02-4A99-47CE-9B66-A7992E72C2DE}" type="slidenum">
              <a:rPr lang="en-GB" smtClean="0"/>
              <a:t>18</a:t>
            </a:fld>
            <a:endParaRPr lang="en-GB"/>
          </a:p>
        </p:txBody>
      </p:sp>
    </p:spTree>
    <p:extLst>
      <p:ext uri="{BB962C8B-B14F-4D97-AF65-F5344CB8AC3E}">
        <p14:creationId xmlns:p14="http://schemas.microsoft.com/office/powerpoint/2010/main" val="1110661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https://www.youtube.com/watch?v=qbBhg8xISug</a:t>
            </a:r>
          </a:p>
        </p:txBody>
      </p:sp>
      <p:sp>
        <p:nvSpPr>
          <p:cNvPr id="4" name="Slide Number Placeholder 3"/>
          <p:cNvSpPr>
            <a:spLocks noGrp="1"/>
          </p:cNvSpPr>
          <p:nvPr>
            <p:ph type="sldNum" sz="quarter" idx="10"/>
          </p:nvPr>
        </p:nvSpPr>
        <p:spPr/>
        <p:txBody>
          <a:bodyPr/>
          <a:lstStyle/>
          <a:p>
            <a:fld id="{F9F43D02-4A99-47CE-9B66-A7992E72C2DE}" type="slidenum">
              <a:rPr lang="en-GB" smtClean="0"/>
              <a:t>25</a:t>
            </a:fld>
            <a:endParaRPr lang="en-GB"/>
          </a:p>
        </p:txBody>
      </p:sp>
    </p:spTree>
    <p:extLst>
      <p:ext uri="{BB962C8B-B14F-4D97-AF65-F5344CB8AC3E}">
        <p14:creationId xmlns:p14="http://schemas.microsoft.com/office/powerpoint/2010/main" val="230898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F43D02-4A99-47CE-9B66-A7992E72C2DE}" type="slidenum">
              <a:rPr lang="en-GB" smtClean="0"/>
              <a:t>41</a:t>
            </a:fld>
            <a:endParaRPr lang="en-GB"/>
          </a:p>
        </p:txBody>
      </p:sp>
    </p:spTree>
    <p:extLst>
      <p:ext uri="{BB962C8B-B14F-4D97-AF65-F5344CB8AC3E}">
        <p14:creationId xmlns:p14="http://schemas.microsoft.com/office/powerpoint/2010/main" val="3028436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090CF5B9-F592-4B4C-8610-ECBF933E186B}" type="datetime1">
              <a:rPr lang="en-US" smtClean="0"/>
              <a:t>11/12/2021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2C7C8-DA48-4235-90B9-6E63B2A02118}" type="datetime1">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a:fld id="{D57F1E4F-1CFF-5643-939E-217C01CDF565}" type="slidenum">
              <a:rPr lang="en-US" smtClean="0"/>
              <a:pPr algn="ct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DC27E759-B585-4522-8A7F-44F23D1BDD27}" type="datetime1">
              <a:rPr lang="en-US" smtClean="0"/>
              <a:t>11/12/2021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F95B06A-9D8A-4C03-86A6-322CF96C4F9C}" type="datetime1">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rot="5400000">
            <a:off x="11440848" y="1045848"/>
            <a:ext cx="1052508" cy="365125"/>
          </a:xfrm>
        </p:spPr>
        <p:txBody>
          <a:bodyPr/>
          <a:lstStyle/>
          <a:p>
            <a:pPr algn="ctr"/>
            <a:fld id="{D57F1E4F-1CFF-5643-939E-217C01CDF565}" type="slidenum">
              <a:rPr lang="en-US" smtClean="0"/>
              <a:pPr algn="ct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FBF3444-BDBA-4383-AD2A-B0833687A5F3}" type="datetime1">
              <a:rPr lang="en-US" smtClean="0"/>
              <a:t>11/12/2021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lgn="ctr">
              <a:defRPr>
                <a:solidFill>
                  <a:schemeClr val="accent1">
                    <a:lumMod val="75000"/>
                    <a:lumOff val="25000"/>
                  </a:schemeClr>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A0EDAE-FC62-4E94-BFE1-BC7F210B41F6}" type="datetime1">
              <a:rPr lang="en-US" smtClean="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rot="5400000">
            <a:off x="11429744" y="1117339"/>
            <a:ext cx="1052510" cy="365125"/>
          </a:xfrm>
        </p:spPr>
        <p:txBody>
          <a:bodyPr/>
          <a:lstStyle>
            <a:lvl1pPr algn="ctr">
              <a:defRPr/>
            </a:lvl1p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691B87-70C1-4789-85DB-718C5EE8864D}" type="datetime1">
              <a:rPr lang="en-US" smtClean="0"/>
              <a:t>11/12/2021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rot="5400000">
            <a:off x="11429744" y="1117339"/>
            <a:ext cx="1052510" cy="365125"/>
          </a:xfrm>
        </p:spPr>
        <p:txBody>
          <a:bodyPr/>
          <a:lstStyle>
            <a:lvl1pPr algn="ctr">
              <a:defRPr/>
            </a:lvl1p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DFF39F-2D99-43D1-AEB3-903E36A16836}" type="datetime1">
              <a:rPr lang="en-US" smtClean="0"/>
              <a:t>11/12/2021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rot="5400000">
            <a:off x="11429744" y="1117339"/>
            <a:ext cx="1052510" cy="365125"/>
          </a:xfrm>
        </p:spPr>
        <p:txBody>
          <a:bodyPr/>
          <a:lstStyle>
            <a:lvl1pPr algn="ctr">
              <a:defRPr/>
            </a:lvl1p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12218-4ABC-42F7-97DD-1609949DEAB6}" type="datetime1">
              <a:rPr lang="en-US" smtClean="0"/>
              <a:t>11/12/2021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lgn="ctr">
              <a:defRPr/>
            </a:lvl1p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ACA8699-5DE7-460F-B181-407DC08D7853}" type="datetime1">
              <a:rPr lang="en-US" smtClean="0"/>
              <a:t>11/12/2021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lgn="ctr">
              <a:defRPr>
                <a:solidFill>
                  <a:schemeClr val="accent1">
                    <a:lumMod val="75000"/>
                    <a:lumOff val="25000"/>
                  </a:schemeClr>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F190A7-081A-4D2E-B6B5-4439AD822BD7}" type="datetime1">
              <a:rPr lang="en-US" smtClean="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lgn="ctr">
              <a:defRPr/>
            </a:lvl1p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4004857" cy="365125"/>
          </a:xfrm>
          <a:prstGeom prst="rect">
            <a:avLst/>
          </a:prstGeom>
        </p:spPr>
        <p:txBody>
          <a:bodyPr vert="horz" lIns="91440" tIns="45720" rIns="91440" bIns="45720" rtlCol="0" anchor="ctr"/>
          <a:lstStyle>
            <a:lvl1pPr algn="r">
              <a:defRPr sz="900">
                <a:solidFill>
                  <a:schemeClr val="accent2"/>
                </a:solidFill>
                <a:latin typeface="Arial" panose="020B0604020202020204" pitchFamily="34" charset="0"/>
                <a:cs typeface="Arial" panose="020B0604020202020204" pitchFamily="34" charset="0"/>
              </a:defRPr>
            </a:lvl1pPr>
          </a:lstStyle>
          <a:p>
            <a:fld id="{6FD03FC8-67DE-4A02-8C58-C0AA6330B9C2}" type="datetime1">
              <a:rPr lang="en-US" smtClean="0"/>
              <a:t>11/12/2021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rot="5400000">
            <a:off x="11395876" y="1117339"/>
            <a:ext cx="1052510" cy="365125"/>
          </a:xfrm>
          <a:prstGeom prst="rect">
            <a:avLst/>
          </a:prstGeom>
        </p:spPr>
        <p:txBody>
          <a:bodyPr vert="horz" lIns="91440" tIns="45720" rIns="91440" bIns="45720" rtlCol="0" anchor="ctr"/>
          <a:lstStyle>
            <a:lvl1pPr algn="r">
              <a:defRPr sz="900">
                <a:solidFill>
                  <a:schemeClr val="accent2"/>
                </a:solidFill>
                <a:latin typeface="Arial" panose="020B0604020202020204" pitchFamily="34" charset="0"/>
                <a:cs typeface="Arial" panose="020B0604020202020204" pitchFamily="34" charset="0"/>
              </a:defRPr>
            </a:lvl1pPr>
          </a:lstStyle>
          <a:p>
            <a:pPr algn="ctr"/>
            <a:fld id="{D57F1E4F-1CFF-5643-939E-217C01CDF565}" type="slidenum">
              <a:rPr lang="en-US" smtClean="0"/>
              <a:pPr algn="ct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p:cNvPicPr>
            <a:picLocks noChangeAspect="1"/>
          </p:cNvPicPr>
          <p:nvPr userDrawn="1"/>
        </p:nvPicPr>
        <p:blipFill rotWithShape="1">
          <a:blip r:embed="rId13"/>
          <a:srcRect l="12346" t="13065" r="76383" b="78347"/>
          <a:stretch/>
        </p:blipFill>
        <p:spPr>
          <a:xfrm>
            <a:off x="11146970" y="10886"/>
            <a:ext cx="1023257" cy="438539"/>
          </a:xfrm>
          <a:prstGeom prst="rect">
            <a:avLst/>
          </a:prstGeom>
        </p:spPr>
      </p:pic>
      <p:pic>
        <p:nvPicPr>
          <p:cNvPr id="13" name="Picture 12"/>
          <p:cNvPicPr>
            <a:picLocks noChangeAspect="1"/>
          </p:cNvPicPr>
          <p:nvPr userDrawn="1"/>
        </p:nvPicPr>
        <p:blipFill rotWithShape="1">
          <a:blip r:embed="rId13"/>
          <a:srcRect l="12346" t="13065" r="76383" b="78347"/>
          <a:stretch/>
        </p:blipFill>
        <p:spPr>
          <a:xfrm>
            <a:off x="21772" y="11871"/>
            <a:ext cx="1023257" cy="43853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800" b="0" kern="1200" cap="all">
          <a:solidFill>
            <a:schemeClr val="bg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Arial" panose="020B0604020202020204" pitchFamily="34"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customXml" Target="../ink/ink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customXml" Target="../ink/ink3.xml"/><Relationship Id="rId7" Type="http://schemas.openxmlformats.org/officeDocument/2006/relationships/customXml" Target="../ink/ink5.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customXml" Target="../ink/ink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customXml" Target="../ink/ink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60CmDTly8Dg" TargetMode="Externa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qbBhg8xISug" TargetMode="Externa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43.png"/><Relationship Id="rId7" Type="http://schemas.openxmlformats.org/officeDocument/2006/relationships/oleObject" Target="../embeddings/oleObject1.bin"/><Relationship Id="rId12" Type="http://schemas.openxmlformats.org/officeDocument/2006/relationships/image" Target="../media/image46.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49.png"/><Relationship Id="rId11" Type="http://schemas.openxmlformats.org/officeDocument/2006/relationships/oleObject" Target="../embeddings/oleObject3.bin"/><Relationship Id="rId5" Type="http://schemas.openxmlformats.org/officeDocument/2006/relationships/image" Target="../media/image48.png"/><Relationship Id="rId10" Type="http://schemas.openxmlformats.org/officeDocument/2006/relationships/image" Target="../media/image45.wmf"/><Relationship Id="rId4" Type="http://schemas.openxmlformats.org/officeDocument/2006/relationships/image" Target="../media/image47.png"/><Relationship Id="rId9"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image" Target="../media/image54.png"/><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48.png"/><Relationship Id="rId4" Type="http://schemas.openxmlformats.org/officeDocument/2006/relationships/image" Target="../media/image200.png"/><Relationship Id="rId9" Type="http://schemas.openxmlformats.org/officeDocument/2006/relationships/image" Target="../media/image490.png"/></Relationships>
</file>

<file path=ppt/slides/_rels/slide3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4.png"/><Relationship Id="rId7"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image" Target="../media/image49.png"/><Relationship Id="rId11" Type="http://schemas.openxmlformats.org/officeDocument/2006/relationships/image" Target="../media/image310.png"/><Relationship Id="rId5" Type="http://schemas.openxmlformats.org/officeDocument/2006/relationships/image" Target="../media/image260.png"/><Relationship Id="rId10" Type="http://schemas.openxmlformats.org/officeDocument/2006/relationships/image" Target="../media/image300.png"/><Relationship Id="rId4" Type="http://schemas.openxmlformats.org/officeDocument/2006/relationships/image" Target="../media/image53.png"/><Relationship Id="rId9" Type="http://schemas.openxmlformats.org/officeDocument/2006/relationships/image" Target="../media/image290.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63.png"/><Relationship Id="rId2" Type="http://schemas.openxmlformats.org/officeDocument/2006/relationships/image" Target="../media/image61.png"/><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200.pn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73.png"/><Relationship Id="rId7" Type="http://schemas.openxmlformats.org/officeDocument/2006/relationships/image" Target="../media/image7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74.wmf"/><Relationship Id="rId4" Type="http://schemas.openxmlformats.org/officeDocument/2006/relationships/oleObject" Target="../embeddings/oleObject4.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73.png"/><Relationship Id="rId7" Type="http://schemas.openxmlformats.org/officeDocument/2006/relationships/image" Target="../media/image7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76.wmf"/><Relationship Id="rId4" Type="http://schemas.openxmlformats.org/officeDocument/2006/relationships/oleObject" Target="../embeddings/oleObject6.bin"/><Relationship Id="rId9" Type="http://schemas.openxmlformats.org/officeDocument/2006/relationships/image" Target="../media/image78.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8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73.png"/><Relationship Id="rId4" Type="http://schemas.openxmlformats.org/officeDocument/2006/relationships/image" Target="../media/image79.wmf"/></Relationships>
</file>

<file path=ppt/slides/_rels/slide47.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image" Target="../media/image73.png"/><Relationship Id="rId7" Type="http://schemas.openxmlformats.org/officeDocument/2006/relationships/oleObject" Target="../embeddings/oleObject12.bin"/><Relationship Id="rId12" Type="http://schemas.openxmlformats.org/officeDocument/2006/relationships/image" Target="../media/image84.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6.png"/><Relationship Id="rId11" Type="http://schemas.openxmlformats.org/officeDocument/2006/relationships/oleObject" Target="../embeddings/oleObject14.bin"/><Relationship Id="rId5" Type="http://schemas.openxmlformats.org/officeDocument/2006/relationships/image" Target="../media/image81.wmf"/><Relationship Id="rId10" Type="http://schemas.openxmlformats.org/officeDocument/2006/relationships/image" Target="../media/image83.wmf"/><Relationship Id="rId4" Type="http://schemas.openxmlformats.org/officeDocument/2006/relationships/oleObject" Target="../embeddings/oleObject11.bin"/><Relationship Id="rId9" Type="http://schemas.openxmlformats.org/officeDocument/2006/relationships/oleObject" Target="../embeddings/oleObject13.bin"/></Relationships>
</file>

<file path=ppt/slides/_rels/slide48.x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image" Target="../media/image89.w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86.wmf"/><Relationship Id="rId11" Type="http://schemas.openxmlformats.org/officeDocument/2006/relationships/image" Target="../media/image88.wmf"/><Relationship Id="rId5" Type="http://schemas.openxmlformats.org/officeDocument/2006/relationships/oleObject" Target="../embeddings/oleObject16.bin"/><Relationship Id="rId10" Type="http://schemas.openxmlformats.org/officeDocument/2006/relationships/oleObject" Target="../embeddings/oleObject18.bin"/><Relationship Id="rId4" Type="http://schemas.openxmlformats.org/officeDocument/2006/relationships/image" Target="../media/image85.wmf"/><Relationship Id="rId9" Type="http://schemas.openxmlformats.org/officeDocument/2006/relationships/image" Target="../media/image73.png"/></Relationships>
</file>

<file path=ppt/slides/_rels/slide4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94.png"/><Relationship Id="rId7" Type="http://schemas.openxmlformats.org/officeDocument/2006/relationships/image" Target="../media/image96.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1.bin"/><Relationship Id="rId11" Type="http://schemas.openxmlformats.org/officeDocument/2006/relationships/image" Target="../media/image98.wmf"/><Relationship Id="rId5" Type="http://schemas.openxmlformats.org/officeDocument/2006/relationships/image" Target="../media/image95.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97.wmf"/></Relationships>
</file>

<file path=ppt/slides/_rels/slide54.x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00.wmf"/><Relationship Id="rId5" Type="http://schemas.openxmlformats.org/officeDocument/2006/relationships/oleObject" Target="../embeddings/oleObject25.bin"/><Relationship Id="rId10" Type="http://schemas.openxmlformats.org/officeDocument/2006/relationships/image" Target="../media/image102.wmf"/><Relationship Id="rId4" Type="http://schemas.openxmlformats.org/officeDocument/2006/relationships/image" Target="../media/image99.wmf"/><Relationship Id="rId9" Type="http://schemas.openxmlformats.org/officeDocument/2006/relationships/oleObject" Target="../embeddings/oleObject27.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66.png"/><Relationship Id="rId7" Type="http://schemas.openxmlformats.org/officeDocument/2006/relationships/image" Target="../media/image104.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9.bin"/><Relationship Id="rId5" Type="http://schemas.openxmlformats.org/officeDocument/2006/relationships/image" Target="../media/image103.wmf"/><Relationship Id="rId4" Type="http://schemas.openxmlformats.org/officeDocument/2006/relationships/oleObject" Target="../embeddings/oleObject28.bin"/><Relationship Id="rId9" Type="http://schemas.openxmlformats.org/officeDocument/2006/relationships/image" Target="../media/image105.w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Structural idealisation</a:t>
            </a:r>
          </a:p>
        </p:txBody>
      </p:sp>
      <p:sp>
        <p:nvSpPr>
          <p:cNvPr id="3" name="Subtitle 2"/>
          <p:cNvSpPr>
            <a:spLocks noGrp="1"/>
          </p:cNvSpPr>
          <p:nvPr>
            <p:ph type="subTitle" idx="1"/>
          </p:nvPr>
        </p:nvSpPr>
        <p:spPr/>
        <p:txBody>
          <a:bodyPr/>
          <a:lstStyle/>
          <a:p>
            <a:r>
              <a:rPr lang="en-GB" dirty="0"/>
              <a:t>By dr. mahdi damghani</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902034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Wing complexity (spars)</a:t>
            </a:r>
          </a:p>
        </p:txBody>
      </p:sp>
      <p:sp>
        <p:nvSpPr>
          <p:cNvPr id="3" name="Content Placeholder 2"/>
          <p:cNvSpPr>
            <a:spLocks noGrp="1"/>
          </p:cNvSpPr>
          <p:nvPr>
            <p:ph idx="1"/>
          </p:nvPr>
        </p:nvSpPr>
        <p:spPr>
          <a:xfrm>
            <a:off x="261553" y="5009473"/>
            <a:ext cx="3439851" cy="1693724"/>
          </a:xfrm>
        </p:spPr>
        <p:txBody>
          <a:bodyPr/>
          <a:lstStyle/>
          <a:p>
            <a:r>
              <a:rPr lang="en-GB" dirty="0"/>
              <a:t>Provide mounting for WLG Fittings and Leading and Trailing edge fittings.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5" name="Picture 10" descr="wingbox3"/>
          <p:cNvPicPr>
            <a:picLocks noChangeAspect="1" noChangeArrowheads="1"/>
          </p:cNvPicPr>
          <p:nvPr/>
        </p:nvPicPr>
        <p:blipFill>
          <a:blip r:embed="rId2" cstate="print"/>
          <a:srcRect/>
          <a:stretch>
            <a:fillRect/>
          </a:stretch>
        </p:blipFill>
        <p:spPr bwMode="auto">
          <a:xfrm>
            <a:off x="3843475" y="2373257"/>
            <a:ext cx="3683000" cy="2490787"/>
          </a:xfrm>
          <a:prstGeom prst="rect">
            <a:avLst/>
          </a:prstGeom>
          <a:noFill/>
          <a:ln w="9525">
            <a:solidFill>
              <a:schemeClr val="tx1"/>
            </a:solidFill>
            <a:miter lim="800000"/>
            <a:headEnd/>
            <a:tailEnd/>
          </a:ln>
        </p:spPr>
      </p:pic>
      <p:grpSp>
        <p:nvGrpSpPr>
          <p:cNvPr id="6" name="Group 12"/>
          <p:cNvGrpSpPr>
            <a:grpSpLocks/>
          </p:cNvGrpSpPr>
          <p:nvPr/>
        </p:nvGrpSpPr>
        <p:grpSpPr bwMode="auto">
          <a:xfrm>
            <a:off x="6838882" y="5009473"/>
            <a:ext cx="4897437" cy="1566863"/>
            <a:chOff x="1295" y="2500"/>
            <a:chExt cx="3085" cy="987"/>
          </a:xfrm>
        </p:grpSpPr>
        <p:pic>
          <p:nvPicPr>
            <p:cNvPr id="7" name="Picture 13" descr="wingbox2"/>
            <p:cNvPicPr>
              <a:picLocks noChangeAspect="1" noChangeArrowheads="1"/>
            </p:cNvPicPr>
            <p:nvPr/>
          </p:nvPicPr>
          <p:blipFill>
            <a:blip r:embed="rId3" cstate="print"/>
            <a:srcRect/>
            <a:stretch>
              <a:fillRect/>
            </a:stretch>
          </p:blipFill>
          <p:spPr bwMode="auto">
            <a:xfrm>
              <a:off x="1295" y="2500"/>
              <a:ext cx="3085" cy="987"/>
            </a:xfrm>
            <a:prstGeom prst="rect">
              <a:avLst/>
            </a:prstGeom>
            <a:noFill/>
            <a:ln w="9525">
              <a:solidFill>
                <a:schemeClr val="tx1"/>
              </a:solidFill>
              <a:miter lim="800000"/>
              <a:headEnd/>
              <a:tailEnd/>
            </a:ln>
          </p:spPr>
        </p:pic>
        <p:sp>
          <p:nvSpPr>
            <p:cNvPr id="8" name="Freeform 14"/>
            <p:cNvSpPr>
              <a:spLocks/>
            </p:cNvSpPr>
            <p:nvPr/>
          </p:nvSpPr>
          <p:spPr bwMode="auto">
            <a:xfrm>
              <a:off x="2872" y="3058"/>
              <a:ext cx="1" cy="374"/>
            </a:xfrm>
            <a:custGeom>
              <a:avLst/>
              <a:gdLst>
                <a:gd name="T0" fmla="*/ 0 w 1"/>
                <a:gd name="T1" fmla="*/ 0 h 374"/>
                <a:gd name="T2" fmla="*/ 0 w 1"/>
                <a:gd name="T3" fmla="*/ 374 h 374"/>
                <a:gd name="T4" fmla="*/ 0 60000 65536"/>
                <a:gd name="T5" fmla="*/ 0 60000 65536"/>
                <a:gd name="T6" fmla="*/ 0 w 1"/>
                <a:gd name="T7" fmla="*/ 0 h 374"/>
                <a:gd name="T8" fmla="*/ 1 w 1"/>
                <a:gd name="T9" fmla="*/ 374 h 374"/>
              </a:gdLst>
              <a:ahLst/>
              <a:cxnLst>
                <a:cxn ang="T4">
                  <a:pos x="T0" y="T1"/>
                </a:cxn>
                <a:cxn ang="T5">
                  <a:pos x="T2" y="T3"/>
                </a:cxn>
              </a:cxnLst>
              <a:rect l="T6" t="T7" r="T8" b="T9"/>
              <a:pathLst>
                <a:path w="1" h="374">
                  <a:moveTo>
                    <a:pt x="0" y="0"/>
                  </a:moveTo>
                  <a:cubicBezTo>
                    <a:pt x="0" y="0"/>
                    <a:pt x="0" y="187"/>
                    <a:pt x="0" y="374"/>
                  </a:cubicBezTo>
                </a:path>
              </a:pathLst>
            </a:custGeom>
            <a:noFill/>
            <a:ln w="28575" cap="flat" cmpd="sng">
              <a:solidFill>
                <a:srgbClr val="FF0000"/>
              </a:solidFill>
              <a:prstDash val="dash"/>
              <a:round/>
              <a:headEnd/>
              <a:tailEnd/>
            </a:ln>
          </p:spPr>
          <p:txBody>
            <a:bodyPr tIns="0" bIns="0" anchor="ctr"/>
            <a:lstStyle/>
            <a:p>
              <a:endParaRPr lang="en-GB"/>
            </a:p>
          </p:txBody>
        </p:sp>
        <p:sp>
          <p:nvSpPr>
            <p:cNvPr id="9" name="Freeform 15"/>
            <p:cNvSpPr>
              <a:spLocks/>
            </p:cNvSpPr>
            <p:nvPr/>
          </p:nvSpPr>
          <p:spPr bwMode="auto">
            <a:xfrm>
              <a:off x="1395" y="2608"/>
              <a:ext cx="1485" cy="467"/>
            </a:xfrm>
            <a:custGeom>
              <a:avLst/>
              <a:gdLst>
                <a:gd name="T0" fmla="*/ 1485 w 1485"/>
                <a:gd name="T1" fmla="*/ 467 h 467"/>
                <a:gd name="T2" fmla="*/ 941 w 1485"/>
                <a:gd name="T3" fmla="*/ 223 h 467"/>
                <a:gd name="T4" fmla="*/ 398 w 1485"/>
                <a:gd name="T5" fmla="*/ 37 h 467"/>
                <a:gd name="T6" fmla="*/ 0 w 1485"/>
                <a:gd name="T7" fmla="*/ 4 h 467"/>
                <a:gd name="T8" fmla="*/ 0 60000 65536"/>
                <a:gd name="T9" fmla="*/ 0 60000 65536"/>
                <a:gd name="T10" fmla="*/ 0 60000 65536"/>
                <a:gd name="T11" fmla="*/ 0 60000 65536"/>
                <a:gd name="T12" fmla="*/ 0 w 1485"/>
                <a:gd name="T13" fmla="*/ 0 h 467"/>
                <a:gd name="T14" fmla="*/ 1485 w 1485"/>
                <a:gd name="T15" fmla="*/ 467 h 467"/>
              </a:gdLst>
              <a:ahLst/>
              <a:cxnLst>
                <a:cxn ang="T8">
                  <a:pos x="T0" y="T1"/>
                </a:cxn>
                <a:cxn ang="T9">
                  <a:pos x="T2" y="T3"/>
                </a:cxn>
                <a:cxn ang="T10">
                  <a:pos x="T4" y="T5"/>
                </a:cxn>
                <a:cxn ang="T11">
                  <a:pos x="T6" y="T7"/>
                </a:cxn>
              </a:cxnLst>
              <a:rect l="T12" t="T13" r="T14" b="T15"/>
              <a:pathLst>
                <a:path w="1485" h="467">
                  <a:moveTo>
                    <a:pt x="1485" y="467"/>
                  </a:moveTo>
                  <a:cubicBezTo>
                    <a:pt x="1303" y="381"/>
                    <a:pt x="1122" y="295"/>
                    <a:pt x="941" y="223"/>
                  </a:cubicBezTo>
                  <a:cubicBezTo>
                    <a:pt x="760" y="151"/>
                    <a:pt x="555" y="74"/>
                    <a:pt x="398" y="37"/>
                  </a:cubicBezTo>
                  <a:cubicBezTo>
                    <a:pt x="241" y="0"/>
                    <a:pt x="120" y="2"/>
                    <a:pt x="0" y="4"/>
                  </a:cubicBezTo>
                </a:path>
              </a:pathLst>
            </a:custGeom>
            <a:noFill/>
            <a:ln w="28575" cap="flat" cmpd="sng">
              <a:solidFill>
                <a:srgbClr val="FF0000"/>
              </a:solidFill>
              <a:prstDash val="dash"/>
              <a:round/>
              <a:headEnd/>
              <a:tailEnd/>
            </a:ln>
          </p:spPr>
          <p:txBody>
            <a:bodyPr tIns="0" bIns="0" anchor="ctr"/>
            <a:lstStyle/>
            <a:p>
              <a:endParaRPr lang="en-GB"/>
            </a:p>
          </p:txBody>
        </p:sp>
        <p:sp>
          <p:nvSpPr>
            <p:cNvPr id="10" name="Freeform 16"/>
            <p:cNvSpPr>
              <a:spLocks/>
            </p:cNvSpPr>
            <p:nvPr/>
          </p:nvSpPr>
          <p:spPr bwMode="auto">
            <a:xfrm>
              <a:off x="1395" y="2620"/>
              <a:ext cx="1477" cy="804"/>
            </a:xfrm>
            <a:custGeom>
              <a:avLst/>
              <a:gdLst>
                <a:gd name="T0" fmla="*/ 1477 w 1477"/>
                <a:gd name="T1" fmla="*/ 804 h 804"/>
                <a:gd name="T2" fmla="*/ 1031 w 1477"/>
                <a:gd name="T3" fmla="*/ 487 h 804"/>
                <a:gd name="T4" fmla="*/ 568 w 1477"/>
                <a:gd name="T5" fmla="*/ 179 h 804"/>
                <a:gd name="T6" fmla="*/ 309 w 1477"/>
                <a:gd name="T7" fmla="*/ 65 h 804"/>
                <a:gd name="T8" fmla="*/ 0 w 1477"/>
                <a:gd name="T9" fmla="*/ 0 h 804"/>
                <a:gd name="T10" fmla="*/ 0 60000 65536"/>
                <a:gd name="T11" fmla="*/ 0 60000 65536"/>
                <a:gd name="T12" fmla="*/ 0 60000 65536"/>
                <a:gd name="T13" fmla="*/ 0 60000 65536"/>
                <a:gd name="T14" fmla="*/ 0 60000 65536"/>
                <a:gd name="T15" fmla="*/ 0 w 1477"/>
                <a:gd name="T16" fmla="*/ 0 h 804"/>
                <a:gd name="T17" fmla="*/ 1477 w 1477"/>
                <a:gd name="T18" fmla="*/ 804 h 804"/>
              </a:gdLst>
              <a:ahLst/>
              <a:cxnLst>
                <a:cxn ang="T10">
                  <a:pos x="T0" y="T1"/>
                </a:cxn>
                <a:cxn ang="T11">
                  <a:pos x="T2" y="T3"/>
                </a:cxn>
                <a:cxn ang="T12">
                  <a:pos x="T4" y="T5"/>
                </a:cxn>
                <a:cxn ang="T13">
                  <a:pos x="T6" y="T7"/>
                </a:cxn>
                <a:cxn ang="T14">
                  <a:pos x="T8" y="T9"/>
                </a:cxn>
              </a:cxnLst>
              <a:rect l="T15" t="T16" r="T17" b="T18"/>
              <a:pathLst>
                <a:path w="1477" h="804">
                  <a:moveTo>
                    <a:pt x="1477" y="804"/>
                  </a:moveTo>
                  <a:cubicBezTo>
                    <a:pt x="1330" y="697"/>
                    <a:pt x="1183" y="591"/>
                    <a:pt x="1031" y="487"/>
                  </a:cubicBezTo>
                  <a:cubicBezTo>
                    <a:pt x="879" y="383"/>
                    <a:pt x="688" y="249"/>
                    <a:pt x="568" y="179"/>
                  </a:cubicBezTo>
                  <a:cubicBezTo>
                    <a:pt x="448" y="109"/>
                    <a:pt x="404" y="95"/>
                    <a:pt x="309" y="65"/>
                  </a:cubicBezTo>
                  <a:cubicBezTo>
                    <a:pt x="214" y="35"/>
                    <a:pt x="107" y="17"/>
                    <a:pt x="0" y="0"/>
                  </a:cubicBezTo>
                </a:path>
              </a:pathLst>
            </a:custGeom>
            <a:noFill/>
            <a:ln w="28575" cap="flat" cmpd="sng">
              <a:solidFill>
                <a:srgbClr val="FF0000"/>
              </a:solidFill>
              <a:prstDash val="dash"/>
              <a:round/>
              <a:headEnd/>
              <a:tailEnd/>
            </a:ln>
          </p:spPr>
          <p:txBody>
            <a:bodyPr tIns="0" bIns="0" anchor="ctr"/>
            <a:lstStyle/>
            <a:p>
              <a:endParaRPr lang="en-GB"/>
            </a:p>
          </p:txBody>
        </p:sp>
      </p:grpSp>
      <p:pic>
        <p:nvPicPr>
          <p:cNvPr id="11" name="Picture 15" descr="Detail_1.PNG"/>
          <p:cNvPicPr>
            <a:picLocks noChangeAspect="1"/>
          </p:cNvPicPr>
          <p:nvPr/>
        </p:nvPicPr>
        <p:blipFill>
          <a:blip r:embed="rId4" cstate="print"/>
          <a:srcRect/>
          <a:stretch>
            <a:fillRect/>
          </a:stretch>
        </p:blipFill>
        <p:spPr bwMode="auto">
          <a:xfrm>
            <a:off x="7597707" y="2094962"/>
            <a:ext cx="4138612" cy="2787650"/>
          </a:xfrm>
          <a:prstGeom prst="rect">
            <a:avLst/>
          </a:prstGeom>
          <a:noFill/>
          <a:ln w="9525">
            <a:solidFill>
              <a:schemeClr val="tx1"/>
            </a:solidFill>
            <a:miter lim="800000"/>
            <a:headEnd/>
            <a:tailEnd/>
          </a:ln>
        </p:spPr>
      </p:pic>
      <p:sp>
        <p:nvSpPr>
          <p:cNvPr id="12" name="TextBox 17"/>
          <p:cNvSpPr txBox="1">
            <a:spLocks noChangeArrowheads="1"/>
          </p:cNvSpPr>
          <p:nvPr/>
        </p:nvSpPr>
        <p:spPr bwMode="auto">
          <a:xfrm>
            <a:off x="7956482" y="2192199"/>
            <a:ext cx="1296987" cy="646112"/>
          </a:xfrm>
          <a:prstGeom prst="rect">
            <a:avLst/>
          </a:prstGeom>
          <a:solidFill>
            <a:schemeClr val="bg1"/>
          </a:solidFill>
          <a:ln w="9525">
            <a:solidFill>
              <a:schemeClr val="accent1"/>
            </a:solidFill>
            <a:miter lim="800000"/>
            <a:headEnd/>
            <a:tailEnd/>
          </a:ln>
        </p:spPr>
        <p:txBody>
          <a:bodyPr wrap="square">
            <a:spAutoFit/>
          </a:bodyPr>
          <a:lstStyle/>
          <a:p>
            <a:pPr algn="ctr"/>
            <a:r>
              <a:rPr lang="en-GB" sz="1800" dirty="0">
                <a:latin typeface="Arial" panose="020B0604020202020204" pitchFamily="34" charset="0"/>
                <a:cs typeface="Arial" panose="020B0604020202020204" pitchFamily="34" charset="0"/>
              </a:rPr>
              <a:t>Track Can Cut-Outs</a:t>
            </a:r>
          </a:p>
        </p:txBody>
      </p:sp>
      <p:sp>
        <p:nvSpPr>
          <p:cNvPr id="13" name="TextBox 18"/>
          <p:cNvSpPr txBox="1">
            <a:spLocks noChangeArrowheads="1"/>
          </p:cNvSpPr>
          <p:nvPr/>
        </p:nvSpPr>
        <p:spPr bwMode="auto">
          <a:xfrm>
            <a:off x="7956482" y="4297224"/>
            <a:ext cx="1057275" cy="369887"/>
          </a:xfrm>
          <a:prstGeom prst="rect">
            <a:avLst/>
          </a:prstGeom>
          <a:solidFill>
            <a:schemeClr val="bg1"/>
          </a:solidFill>
          <a:ln w="9525">
            <a:solidFill>
              <a:schemeClr val="accent1"/>
            </a:solidFill>
            <a:miter lim="800000"/>
            <a:headEnd/>
            <a:tailEnd/>
          </a:ln>
        </p:spPr>
        <p:txBody>
          <a:bodyPr wrap="none">
            <a:spAutoFit/>
          </a:bodyPr>
          <a:lstStyle/>
          <a:p>
            <a:r>
              <a:rPr lang="en-GB" sz="1800" dirty="0">
                <a:latin typeface="Arial" panose="020B0604020202020204" pitchFamily="34" charset="0"/>
                <a:cs typeface="Arial" panose="020B0604020202020204" pitchFamily="34" charset="0"/>
              </a:rPr>
              <a:t>Rib Post</a:t>
            </a:r>
          </a:p>
        </p:txBody>
      </p:sp>
      <p:cxnSp>
        <p:nvCxnSpPr>
          <p:cNvPr id="14" name="Straight Arrow Connector 20"/>
          <p:cNvCxnSpPr>
            <a:cxnSpLocks noChangeShapeType="1"/>
            <a:stCxn id="13" idx="0"/>
          </p:cNvCxnSpPr>
          <p:nvPr/>
        </p:nvCxnSpPr>
        <p:spPr bwMode="auto">
          <a:xfrm rot="16200000" flipV="1">
            <a:off x="8053319" y="3865424"/>
            <a:ext cx="736600" cy="127000"/>
          </a:xfrm>
          <a:prstGeom prst="straightConnector1">
            <a:avLst/>
          </a:prstGeom>
          <a:noFill/>
          <a:ln w="38100" algn="ctr">
            <a:solidFill>
              <a:schemeClr val="tx1"/>
            </a:solidFill>
            <a:round/>
            <a:headEnd/>
            <a:tailEnd type="triangle" w="med" len="med"/>
          </a:ln>
        </p:spPr>
      </p:cxnSp>
      <p:cxnSp>
        <p:nvCxnSpPr>
          <p:cNvPr id="15" name="Straight Arrow Connector 24"/>
          <p:cNvCxnSpPr>
            <a:cxnSpLocks noChangeShapeType="1"/>
          </p:cNvCxnSpPr>
          <p:nvPr/>
        </p:nvCxnSpPr>
        <p:spPr bwMode="auto">
          <a:xfrm>
            <a:off x="9265630" y="2515255"/>
            <a:ext cx="871538" cy="67469"/>
          </a:xfrm>
          <a:prstGeom prst="straightConnector1">
            <a:avLst/>
          </a:prstGeom>
          <a:noFill/>
          <a:ln w="38100" algn="ctr">
            <a:solidFill>
              <a:schemeClr val="tx1"/>
            </a:solidFill>
            <a:round/>
            <a:headEnd/>
            <a:tailEnd type="triangle" w="med" len="med"/>
          </a:ln>
        </p:spPr>
      </p:cxnSp>
      <p:cxnSp>
        <p:nvCxnSpPr>
          <p:cNvPr id="16" name="Straight Arrow Connector 27"/>
          <p:cNvCxnSpPr>
            <a:cxnSpLocks noChangeShapeType="1"/>
            <a:stCxn id="12" idx="2"/>
          </p:cNvCxnSpPr>
          <p:nvPr/>
        </p:nvCxnSpPr>
        <p:spPr bwMode="auto">
          <a:xfrm rot="5400000">
            <a:off x="7956881" y="2910940"/>
            <a:ext cx="720725" cy="575467"/>
          </a:xfrm>
          <a:prstGeom prst="straightConnector1">
            <a:avLst/>
          </a:prstGeom>
          <a:noFill/>
          <a:ln w="38100" algn="ctr">
            <a:solidFill>
              <a:schemeClr val="tx1"/>
            </a:solidFill>
            <a:round/>
            <a:headEnd/>
            <a:tailEnd type="triangle" w="med" len="med"/>
          </a:ln>
        </p:spPr>
      </p:cxnSp>
      <p:sp>
        <p:nvSpPr>
          <p:cNvPr id="17" name="TextBox 17"/>
          <p:cNvSpPr txBox="1">
            <a:spLocks noChangeArrowheads="1"/>
          </p:cNvSpPr>
          <p:nvPr/>
        </p:nvSpPr>
        <p:spPr bwMode="auto">
          <a:xfrm>
            <a:off x="10801327" y="1875875"/>
            <a:ext cx="1296987" cy="369332"/>
          </a:xfrm>
          <a:prstGeom prst="rect">
            <a:avLst/>
          </a:prstGeom>
          <a:solidFill>
            <a:schemeClr val="bg1"/>
          </a:solidFill>
          <a:ln w="9525">
            <a:solidFill>
              <a:schemeClr val="accent1"/>
            </a:solidFill>
            <a:miter lim="800000"/>
            <a:headEnd/>
            <a:tailEnd/>
          </a:ln>
        </p:spPr>
        <p:txBody>
          <a:bodyPr wrap="square">
            <a:spAutoFit/>
          </a:bodyPr>
          <a:lstStyle/>
          <a:p>
            <a:pPr algn="ctr"/>
            <a:r>
              <a:rPr lang="en-GB" sz="1800" dirty="0">
                <a:solidFill>
                  <a:srgbClr val="FF0000"/>
                </a:solidFill>
                <a:latin typeface="Arial" panose="020B0604020202020204" pitchFamily="34" charset="0"/>
                <a:cs typeface="Arial" panose="020B0604020202020204" pitchFamily="34" charset="0"/>
              </a:rPr>
              <a:t>Spars</a:t>
            </a:r>
          </a:p>
        </p:txBody>
      </p:sp>
      <p:cxnSp>
        <p:nvCxnSpPr>
          <p:cNvPr id="18" name="Straight Arrow Connector 24"/>
          <p:cNvCxnSpPr>
            <a:cxnSpLocks noChangeShapeType="1"/>
            <a:stCxn id="17" idx="2"/>
          </p:cNvCxnSpPr>
          <p:nvPr/>
        </p:nvCxnSpPr>
        <p:spPr bwMode="auto">
          <a:xfrm flipH="1">
            <a:off x="10239708" y="2245207"/>
            <a:ext cx="1210113" cy="150245"/>
          </a:xfrm>
          <a:prstGeom prst="straightConnector1">
            <a:avLst/>
          </a:prstGeom>
          <a:noFill/>
          <a:ln w="38100" algn="ctr">
            <a:solidFill>
              <a:srgbClr val="FF0000"/>
            </a:solidFill>
            <a:round/>
            <a:headEnd/>
            <a:tailEnd type="triangle" w="med" len="med"/>
          </a:ln>
        </p:spPr>
      </p:cxnSp>
      <p:cxnSp>
        <p:nvCxnSpPr>
          <p:cNvPr id="19" name="Straight Arrow Connector 24"/>
          <p:cNvCxnSpPr>
            <a:cxnSpLocks noChangeShapeType="1"/>
            <a:stCxn id="17" idx="2"/>
          </p:cNvCxnSpPr>
          <p:nvPr/>
        </p:nvCxnSpPr>
        <p:spPr bwMode="auto">
          <a:xfrm>
            <a:off x="11449821" y="2245207"/>
            <a:ext cx="1" cy="2052017"/>
          </a:xfrm>
          <a:prstGeom prst="straightConnector1">
            <a:avLst/>
          </a:prstGeom>
          <a:noFill/>
          <a:ln w="38100" algn="ctr">
            <a:solidFill>
              <a:srgbClr val="FF0000"/>
            </a:solidFill>
            <a:round/>
            <a:headEnd/>
            <a:tailEnd type="triangle" w="med" len="med"/>
          </a:ln>
        </p:spPr>
      </p:cxnSp>
      <p:sp>
        <p:nvSpPr>
          <p:cNvPr id="22" name="Text Box 12"/>
          <p:cNvSpPr txBox="1">
            <a:spLocks noChangeArrowheads="1"/>
          </p:cNvSpPr>
          <p:nvPr/>
        </p:nvSpPr>
        <p:spPr bwMode="auto">
          <a:xfrm>
            <a:off x="3843475" y="2013302"/>
            <a:ext cx="3712700" cy="261610"/>
          </a:xfrm>
          <a:prstGeom prst="rect">
            <a:avLst/>
          </a:prstGeom>
          <a:solidFill>
            <a:schemeClr val="bg1"/>
          </a:solidFill>
          <a:ln w="9525" algn="ctr">
            <a:noFill/>
            <a:miter lim="800000"/>
            <a:headEnd/>
            <a:tailEnd/>
          </a:ln>
        </p:spPr>
        <p:txBody>
          <a:bodyPr wrap="square" tIns="0" bIns="0">
            <a:spAutoFit/>
          </a:bodyPr>
          <a:lstStyle/>
          <a:p>
            <a:pPr eaLnBrk="1" hangingPunct="1">
              <a:buClr>
                <a:schemeClr val="tx2"/>
              </a:buClr>
              <a:buSzPct val="80000"/>
              <a:buFont typeface="Wingdings" pitchFamily="2" charset="2"/>
              <a:buNone/>
            </a:pPr>
            <a:r>
              <a:rPr lang="en-GB" sz="1700" b="1" dirty="0">
                <a:solidFill>
                  <a:schemeClr val="accent1">
                    <a:lumMod val="90000"/>
                    <a:lumOff val="10000"/>
                  </a:schemeClr>
                </a:solidFill>
                <a:latin typeface="Arial" panose="020B0604020202020204" pitchFamily="34" charset="0"/>
                <a:cs typeface="Arial" panose="020B0604020202020204" pitchFamily="34" charset="0"/>
              </a:rPr>
              <a:t>Exploded View of a generic Wing</a:t>
            </a:r>
          </a:p>
        </p:txBody>
      </p:sp>
      <p:sp>
        <p:nvSpPr>
          <p:cNvPr id="23" name="Text Box 12"/>
          <p:cNvSpPr txBox="1">
            <a:spLocks noChangeArrowheads="1"/>
          </p:cNvSpPr>
          <p:nvPr/>
        </p:nvSpPr>
        <p:spPr bwMode="auto">
          <a:xfrm>
            <a:off x="7597707" y="1542804"/>
            <a:ext cx="3101080" cy="523220"/>
          </a:xfrm>
          <a:prstGeom prst="rect">
            <a:avLst/>
          </a:prstGeom>
          <a:solidFill>
            <a:schemeClr val="bg1"/>
          </a:solidFill>
          <a:ln w="9525" algn="ctr">
            <a:noFill/>
            <a:miter lim="800000"/>
            <a:headEnd/>
            <a:tailEnd/>
          </a:ln>
        </p:spPr>
        <p:txBody>
          <a:bodyPr wrap="square" tIns="0" bIns="0">
            <a:spAutoFit/>
          </a:bodyPr>
          <a:lstStyle/>
          <a:p>
            <a:pPr eaLnBrk="1" hangingPunct="1">
              <a:buClr>
                <a:schemeClr val="tx2"/>
              </a:buClr>
              <a:buSzPct val="80000"/>
              <a:buFont typeface="Wingdings" pitchFamily="2" charset="2"/>
              <a:buNone/>
            </a:pPr>
            <a:r>
              <a:rPr lang="en-GB" sz="1700" b="1" dirty="0">
                <a:solidFill>
                  <a:schemeClr val="accent1">
                    <a:lumMod val="90000"/>
                    <a:lumOff val="10000"/>
                  </a:schemeClr>
                </a:solidFill>
                <a:latin typeface="Arial" panose="020B0604020202020204" pitchFamily="34" charset="0"/>
                <a:cs typeface="Arial" panose="020B0604020202020204" pitchFamily="34" charset="0"/>
              </a:rPr>
              <a:t>Digital Mock-Up of </a:t>
            </a:r>
            <a:r>
              <a:rPr lang="en-GB" sz="1700" b="1" dirty="0" err="1">
                <a:solidFill>
                  <a:schemeClr val="accent1">
                    <a:lumMod val="90000"/>
                    <a:lumOff val="10000"/>
                  </a:schemeClr>
                </a:solidFill>
                <a:latin typeface="Arial" panose="020B0604020202020204" pitchFamily="34" charset="0"/>
                <a:cs typeface="Arial" panose="020B0604020202020204" pitchFamily="34" charset="0"/>
              </a:rPr>
              <a:t>Wingbox</a:t>
            </a:r>
            <a:r>
              <a:rPr lang="en-GB" sz="1700" b="1" dirty="0">
                <a:solidFill>
                  <a:schemeClr val="accent1">
                    <a:lumMod val="90000"/>
                    <a:lumOff val="10000"/>
                  </a:schemeClr>
                </a:solidFill>
                <a:latin typeface="Arial" panose="020B0604020202020204" pitchFamily="34" charset="0"/>
                <a:cs typeface="Arial" panose="020B0604020202020204" pitchFamily="34" charset="0"/>
              </a:rPr>
              <a:t> (Upper Cover removed)</a:t>
            </a:r>
          </a:p>
        </p:txBody>
      </p:sp>
      <p:sp>
        <p:nvSpPr>
          <p:cNvPr id="27" name="Content Placeholder 2"/>
          <p:cNvSpPr txBox="1">
            <a:spLocks/>
          </p:cNvSpPr>
          <p:nvPr/>
        </p:nvSpPr>
        <p:spPr>
          <a:xfrm>
            <a:off x="256516" y="2000264"/>
            <a:ext cx="3586958" cy="1693724"/>
          </a:xfrm>
          <a:prstGeom prst="rect">
            <a:avLst/>
          </a:prstGeom>
        </p:spPr>
        <p:txBody>
          <a:bodyPr vert="horz" lIns="91440" tIns="45720" rIns="91440" bIns="45720" rtlCol="0" anchor="t" anchorCtr="0">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Arial" panose="020B0604020202020204" pitchFamily="34"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GB" dirty="0"/>
              <a:t>Span-wise members that carry shear loads;</a:t>
            </a:r>
          </a:p>
          <a:p>
            <a:r>
              <a:rPr lang="en-GB" dirty="0"/>
              <a:t>Fuel Tank Boundary;</a:t>
            </a:r>
          </a:p>
        </p:txBody>
      </p:sp>
      <p:pic>
        <p:nvPicPr>
          <p:cNvPr id="23554" name="Picture 2" descr="Related image">
            <a:extLst>
              <a:ext uri="{FF2B5EF4-FFF2-40B4-BE49-F238E27FC236}">
                <a16:creationId xmlns:a16="http://schemas.microsoft.com/office/drawing/2014/main" id="{079DF6A2-5AB3-4B6D-A162-A6A4884762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1404" y="4962389"/>
            <a:ext cx="3248805" cy="17888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351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Wing complexity (spars)</a:t>
            </a:r>
          </a:p>
        </p:txBody>
      </p:sp>
      <p:sp>
        <p:nvSpPr>
          <p:cNvPr id="3" name="Content Placeholder 2"/>
          <p:cNvSpPr>
            <a:spLocks noGrp="1"/>
          </p:cNvSpPr>
          <p:nvPr>
            <p:ph idx="1"/>
          </p:nvPr>
        </p:nvSpPr>
        <p:spPr>
          <a:xfrm>
            <a:off x="581193" y="2066444"/>
            <a:ext cx="5898610" cy="3792356"/>
          </a:xfrm>
        </p:spPr>
        <p:txBody>
          <a:bodyPr/>
          <a:lstStyle/>
          <a:p>
            <a:pPr algn="just"/>
            <a:r>
              <a:rPr lang="en-GB" dirty="0"/>
              <a:t>For larger aircraft, the spars are usually made up from multiple sections;</a:t>
            </a:r>
          </a:p>
          <a:p>
            <a:pPr algn="just"/>
            <a:r>
              <a:rPr lang="en-GB" dirty="0"/>
              <a:t>Sections are normally joined together with joint plates and straps.</a:t>
            </a:r>
          </a:p>
          <a:p>
            <a:pPr algn="just"/>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5" name="Picture 11" descr="Spar_Joint.PNG"/>
          <p:cNvPicPr>
            <a:picLocks noChangeAspect="1"/>
          </p:cNvPicPr>
          <p:nvPr/>
        </p:nvPicPr>
        <p:blipFill>
          <a:blip r:embed="rId2" cstate="print"/>
          <a:srcRect/>
          <a:stretch>
            <a:fillRect/>
          </a:stretch>
        </p:blipFill>
        <p:spPr bwMode="auto">
          <a:xfrm>
            <a:off x="6941108" y="2066443"/>
            <a:ext cx="4814888" cy="3744912"/>
          </a:xfrm>
          <a:prstGeom prst="rect">
            <a:avLst/>
          </a:prstGeom>
          <a:noFill/>
          <a:ln w="9525">
            <a:solidFill>
              <a:schemeClr val="tx1"/>
            </a:solidFill>
            <a:miter lim="800000"/>
            <a:headEnd/>
            <a:tailEnd/>
          </a:ln>
        </p:spPr>
      </p:pic>
      <p:sp>
        <p:nvSpPr>
          <p:cNvPr id="6" name="TextBox 16"/>
          <p:cNvSpPr txBox="1">
            <a:spLocks noChangeArrowheads="1"/>
          </p:cNvSpPr>
          <p:nvPr/>
        </p:nvSpPr>
        <p:spPr bwMode="auto">
          <a:xfrm>
            <a:off x="10254221" y="4369905"/>
            <a:ext cx="1223962" cy="646113"/>
          </a:xfrm>
          <a:prstGeom prst="rect">
            <a:avLst/>
          </a:prstGeom>
          <a:solidFill>
            <a:schemeClr val="bg1"/>
          </a:solidFill>
          <a:ln w="9525">
            <a:solidFill>
              <a:schemeClr val="accent1"/>
            </a:solidFill>
            <a:miter lim="800000"/>
            <a:headEnd/>
            <a:tailEnd/>
          </a:ln>
        </p:spPr>
        <p:txBody>
          <a:bodyPr>
            <a:spAutoFit/>
          </a:bodyPr>
          <a:lstStyle/>
          <a:p>
            <a:pPr algn="ctr"/>
            <a:r>
              <a:rPr lang="en-GB" sz="1800" dirty="0"/>
              <a:t>Web Joint Plate</a:t>
            </a:r>
          </a:p>
        </p:txBody>
      </p:sp>
      <p:cxnSp>
        <p:nvCxnSpPr>
          <p:cNvPr id="7" name="Straight Arrow Connector 21"/>
          <p:cNvCxnSpPr>
            <a:cxnSpLocks noChangeShapeType="1"/>
            <a:stCxn id="6" idx="1"/>
          </p:cNvCxnSpPr>
          <p:nvPr/>
        </p:nvCxnSpPr>
        <p:spPr bwMode="auto">
          <a:xfrm flipH="1" flipV="1">
            <a:off x="9533496" y="4298468"/>
            <a:ext cx="720725" cy="395287"/>
          </a:xfrm>
          <a:prstGeom prst="straightConnector1">
            <a:avLst/>
          </a:prstGeom>
          <a:noFill/>
          <a:ln w="38100" algn="ctr">
            <a:solidFill>
              <a:schemeClr val="tx1"/>
            </a:solidFill>
            <a:round/>
            <a:headEnd/>
            <a:tailEnd type="triangle" w="med" len="med"/>
          </a:ln>
        </p:spPr>
      </p:cxnSp>
      <p:sp>
        <p:nvSpPr>
          <p:cNvPr id="8" name="TextBox 16"/>
          <p:cNvSpPr txBox="1">
            <a:spLocks noChangeArrowheads="1"/>
          </p:cNvSpPr>
          <p:nvPr/>
        </p:nvSpPr>
        <p:spPr bwMode="auto">
          <a:xfrm>
            <a:off x="7230033" y="3577743"/>
            <a:ext cx="936625" cy="646112"/>
          </a:xfrm>
          <a:prstGeom prst="rect">
            <a:avLst/>
          </a:prstGeom>
          <a:solidFill>
            <a:schemeClr val="bg1"/>
          </a:solidFill>
          <a:ln w="9525">
            <a:solidFill>
              <a:schemeClr val="accent1"/>
            </a:solidFill>
            <a:miter lim="800000"/>
            <a:headEnd/>
            <a:tailEnd/>
          </a:ln>
        </p:spPr>
        <p:txBody>
          <a:bodyPr>
            <a:spAutoFit/>
          </a:bodyPr>
          <a:lstStyle/>
          <a:p>
            <a:pPr algn="ctr"/>
            <a:r>
              <a:rPr lang="en-GB" sz="1800" dirty="0"/>
              <a:t>Boom Straps</a:t>
            </a:r>
          </a:p>
        </p:txBody>
      </p:sp>
      <p:cxnSp>
        <p:nvCxnSpPr>
          <p:cNvPr id="9" name="Straight Arrow Connector 21"/>
          <p:cNvCxnSpPr>
            <a:cxnSpLocks noChangeShapeType="1"/>
            <a:stCxn id="8" idx="3"/>
          </p:cNvCxnSpPr>
          <p:nvPr/>
        </p:nvCxnSpPr>
        <p:spPr bwMode="auto">
          <a:xfrm flipV="1">
            <a:off x="8166658" y="3361843"/>
            <a:ext cx="358775" cy="539750"/>
          </a:xfrm>
          <a:prstGeom prst="straightConnector1">
            <a:avLst/>
          </a:prstGeom>
          <a:noFill/>
          <a:ln w="38100" algn="ctr">
            <a:solidFill>
              <a:schemeClr val="tx1"/>
            </a:solidFill>
            <a:round/>
            <a:headEnd/>
            <a:tailEnd type="triangle" w="med" len="med"/>
          </a:ln>
        </p:spPr>
      </p:cxnSp>
      <p:cxnSp>
        <p:nvCxnSpPr>
          <p:cNvPr id="10" name="Straight Arrow Connector 21"/>
          <p:cNvCxnSpPr>
            <a:cxnSpLocks noChangeShapeType="1"/>
          </p:cNvCxnSpPr>
          <p:nvPr/>
        </p:nvCxnSpPr>
        <p:spPr bwMode="auto">
          <a:xfrm rot="16200000" flipH="1">
            <a:off x="8004488" y="4117859"/>
            <a:ext cx="695570" cy="328246"/>
          </a:xfrm>
          <a:prstGeom prst="straightConnector1">
            <a:avLst/>
          </a:prstGeom>
          <a:noFill/>
          <a:ln w="38100" algn="ctr">
            <a:solidFill>
              <a:schemeClr val="tx1"/>
            </a:solidFill>
            <a:round/>
            <a:headEnd/>
            <a:tailEnd type="triangle" w="med" len="med"/>
          </a:ln>
        </p:spPr>
      </p:cxnSp>
      <p:sp>
        <p:nvSpPr>
          <p:cNvPr id="11" name="TextBox 17"/>
          <p:cNvSpPr txBox="1">
            <a:spLocks noChangeArrowheads="1"/>
          </p:cNvSpPr>
          <p:nvPr/>
        </p:nvSpPr>
        <p:spPr bwMode="auto">
          <a:xfrm>
            <a:off x="7031020" y="2992511"/>
            <a:ext cx="770816" cy="369332"/>
          </a:xfrm>
          <a:prstGeom prst="rect">
            <a:avLst/>
          </a:prstGeom>
          <a:solidFill>
            <a:schemeClr val="bg1"/>
          </a:solidFill>
          <a:ln w="9525">
            <a:solidFill>
              <a:schemeClr val="accent1"/>
            </a:solidFill>
            <a:miter lim="800000"/>
            <a:headEnd/>
            <a:tailEnd/>
          </a:ln>
        </p:spPr>
        <p:txBody>
          <a:bodyPr wrap="square">
            <a:spAutoFit/>
          </a:bodyPr>
          <a:lstStyle/>
          <a:p>
            <a:pPr algn="ctr"/>
            <a:r>
              <a:rPr lang="en-GB" sz="1800" dirty="0">
                <a:solidFill>
                  <a:srgbClr val="FF0000"/>
                </a:solidFill>
              </a:rPr>
              <a:t>Spar</a:t>
            </a:r>
          </a:p>
        </p:txBody>
      </p:sp>
      <p:sp>
        <p:nvSpPr>
          <p:cNvPr id="12" name="TextBox 11"/>
          <p:cNvSpPr txBox="1">
            <a:spLocks noChangeArrowheads="1"/>
          </p:cNvSpPr>
          <p:nvPr/>
        </p:nvSpPr>
        <p:spPr bwMode="auto">
          <a:xfrm>
            <a:off x="10839992" y="5138822"/>
            <a:ext cx="770816" cy="369332"/>
          </a:xfrm>
          <a:prstGeom prst="rect">
            <a:avLst/>
          </a:prstGeom>
          <a:solidFill>
            <a:schemeClr val="bg1"/>
          </a:solidFill>
          <a:ln w="9525">
            <a:solidFill>
              <a:schemeClr val="accent1"/>
            </a:solidFill>
            <a:miter lim="800000"/>
            <a:headEnd/>
            <a:tailEnd/>
          </a:ln>
        </p:spPr>
        <p:txBody>
          <a:bodyPr wrap="square">
            <a:spAutoFit/>
          </a:bodyPr>
          <a:lstStyle/>
          <a:p>
            <a:pPr algn="ctr"/>
            <a:r>
              <a:rPr lang="en-GB" sz="1800" dirty="0">
                <a:solidFill>
                  <a:srgbClr val="FF0000"/>
                </a:solidFill>
              </a:rPr>
              <a:t>Spar</a:t>
            </a:r>
          </a:p>
        </p:txBody>
      </p:sp>
      <p:sp>
        <p:nvSpPr>
          <p:cNvPr id="13" name="Text Box 12"/>
          <p:cNvSpPr txBox="1">
            <a:spLocks noChangeArrowheads="1"/>
          </p:cNvSpPr>
          <p:nvPr/>
        </p:nvSpPr>
        <p:spPr bwMode="auto">
          <a:xfrm>
            <a:off x="6945504" y="5833333"/>
            <a:ext cx="4806462" cy="230832"/>
          </a:xfrm>
          <a:prstGeom prst="rect">
            <a:avLst/>
          </a:prstGeom>
          <a:noFill/>
          <a:ln w="9525" algn="ctr">
            <a:noFill/>
            <a:miter lim="800000"/>
            <a:headEnd/>
            <a:tailEnd/>
          </a:ln>
        </p:spPr>
        <p:txBody>
          <a:bodyPr wrap="square" tIns="0" bIns="0">
            <a:spAutoFit/>
          </a:bodyPr>
          <a:lstStyle/>
          <a:p>
            <a:pPr algn="ctr" eaLnBrk="1" hangingPunct="1">
              <a:buClr>
                <a:schemeClr val="tx2"/>
              </a:buClr>
              <a:buSzPct val="80000"/>
              <a:buFont typeface="Wingdings" pitchFamily="2" charset="2"/>
              <a:buNone/>
            </a:pPr>
            <a:r>
              <a:rPr lang="en-GB" sz="1500" dirty="0">
                <a:solidFill>
                  <a:schemeClr val="accent1">
                    <a:lumMod val="50000"/>
                  </a:schemeClr>
                </a:solidFill>
                <a:latin typeface="Arial" panose="020B0604020202020204" pitchFamily="34" charset="0"/>
                <a:cs typeface="Arial" panose="020B0604020202020204" pitchFamily="34" charset="0"/>
              </a:rPr>
              <a:t>Digital Mock-Up of </a:t>
            </a:r>
            <a:r>
              <a:rPr lang="en-GB" sz="1500" dirty="0" err="1">
                <a:solidFill>
                  <a:schemeClr val="accent1">
                    <a:lumMod val="50000"/>
                  </a:schemeClr>
                </a:solidFill>
                <a:latin typeface="Arial" panose="020B0604020202020204" pitchFamily="34" charset="0"/>
                <a:cs typeface="Arial" panose="020B0604020202020204" pitchFamily="34" charset="0"/>
              </a:rPr>
              <a:t>Wingbox</a:t>
            </a:r>
            <a:r>
              <a:rPr lang="en-GB" sz="1500" dirty="0">
                <a:solidFill>
                  <a:schemeClr val="accent1">
                    <a:lumMod val="50000"/>
                  </a:schemeClr>
                </a:solidFill>
                <a:latin typeface="Arial" panose="020B0604020202020204" pitchFamily="34" charset="0"/>
                <a:cs typeface="Arial" panose="020B0604020202020204" pitchFamily="34" charset="0"/>
              </a:rPr>
              <a:t> (Upper Cover removed)</a:t>
            </a:r>
          </a:p>
        </p:txBody>
      </p:sp>
    </p:spTree>
    <p:extLst>
      <p:ext uri="{BB962C8B-B14F-4D97-AF65-F5344CB8AC3E}">
        <p14:creationId xmlns:p14="http://schemas.microsoft.com/office/powerpoint/2010/main" val="2572379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Load carrying mechanism of spars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5" name="Picture 6" descr="sparload"/>
          <p:cNvPicPr>
            <a:picLocks noChangeAspect="1" noChangeArrowheads="1"/>
          </p:cNvPicPr>
          <p:nvPr/>
        </p:nvPicPr>
        <p:blipFill rotWithShape="1">
          <a:blip r:embed="rId2" cstate="print"/>
          <a:srcRect l="4923" t="5720" r="11556" b="5336"/>
          <a:stretch/>
        </p:blipFill>
        <p:spPr bwMode="auto">
          <a:xfrm>
            <a:off x="2279375" y="1855305"/>
            <a:ext cx="7263612" cy="4936435"/>
          </a:xfrm>
          <a:prstGeom prst="rect">
            <a:avLst/>
          </a:prstGeom>
          <a:noFill/>
          <a:ln w="9525">
            <a:noFill/>
            <a:miter lim="800000"/>
            <a:headEnd/>
            <a:tailEnd/>
          </a:ln>
        </p:spPr>
      </p:pic>
      <p:cxnSp>
        <p:nvCxnSpPr>
          <p:cNvPr id="8" name="Straight Connector 7">
            <a:extLst>
              <a:ext uri="{FF2B5EF4-FFF2-40B4-BE49-F238E27FC236}">
                <a16:creationId xmlns:a16="http://schemas.microsoft.com/office/drawing/2014/main" id="{B8C62FC0-BC3D-43E6-BC8E-01C967EAC19F}"/>
              </a:ext>
            </a:extLst>
          </p:cNvPr>
          <p:cNvCxnSpPr>
            <a:cxnSpLocks/>
          </p:cNvCxnSpPr>
          <p:nvPr/>
        </p:nvCxnSpPr>
        <p:spPr>
          <a:xfrm rot="-5400000">
            <a:off x="6941684" y="5908326"/>
            <a:ext cx="540000" cy="0"/>
          </a:xfrm>
          <a:prstGeom prst="line">
            <a:avLst/>
          </a:prstGeom>
          <a:solidFill>
            <a:srgbClr val="E71224">
              <a:alpha val="75000"/>
            </a:srgbClr>
          </a:solidFill>
          <a:ln w="44450">
            <a:solidFill>
              <a:srgbClr val="E71224"/>
            </a:solidFill>
            <a:tailEnd type="arrow"/>
          </a:ln>
        </p:spPr>
        <p:style>
          <a:lnRef idx="1">
            <a:schemeClr val="accent6"/>
          </a:lnRef>
          <a:fillRef idx="0">
            <a:schemeClr val="accent6"/>
          </a:fillRef>
          <a:effectRef idx="0">
            <a:schemeClr val="accent6"/>
          </a:effectRef>
          <a:fontRef idx="minor">
            <a:schemeClr val="tx1"/>
          </a:fontRef>
        </p:style>
      </p:cxnSp>
      <p:cxnSp>
        <p:nvCxnSpPr>
          <p:cNvPr id="10" name="Straight Connector 9">
            <a:extLst>
              <a:ext uri="{FF2B5EF4-FFF2-40B4-BE49-F238E27FC236}">
                <a16:creationId xmlns:a16="http://schemas.microsoft.com/office/drawing/2014/main" id="{BB520ED3-A98B-4500-ACAE-F87C5A5CB38B}"/>
              </a:ext>
            </a:extLst>
          </p:cNvPr>
          <p:cNvCxnSpPr>
            <a:cxnSpLocks/>
          </p:cNvCxnSpPr>
          <p:nvPr/>
        </p:nvCxnSpPr>
        <p:spPr>
          <a:xfrm rot="5400000">
            <a:off x="2968931" y="4683246"/>
            <a:ext cx="540000" cy="0"/>
          </a:xfrm>
          <a:prstGeom prst="line">
            <a:avLst/>
          </a:prstGeom>
          <a:solidFill>
            <a:srgbClr val="E71224">
              <a:alpha val="75000"/>
            </a:srgbClr>
          </a:solidFill>
          <a:ln w="41275">
            <a:solidFill>
              <a:srgbClr val="E71224"/>
            </a:solidFill>
            <a:tailEnd type="arrow"/>
          </a:ln>
        </p:spPr>
        <p:style>
          <a:lnRef idx="1">
            <a:schemeClr val="accent6"/>
          </a:lnRef>
          <a:fillRef idx="0">
            <a:schemeClr val="accent6"/>
          </a:fillRef>
          <a:effectRef idx="0">
            <a:schemeClr val="accent6"/>
          </a:effectRef>
          <a:fontRef idx="minor">
            <a:schemeClr val="tx1"/>
          </a:fontRef>
        </p:style>
      </p:cxnSp>
      <p:cxnSp>
        <p:nvCxnSpPr>
          <p:cNvPr id="24" name="Straight Connector 23">
            <a:extLst>
              <a:ext uri="{FF2B5EF4-FFF2-40B4-BE49-F238E27FC236}">
                <a16:creationId xmlns:a16="http://schemas.microsoft.com/office/drawing/2014/main" id="{6EF9D962-1761-4951-88ED-FCE93F497306}"/>
              </a:ext>
            </a:extLst>
          </p:cNvPr>
          <p:cNvCxnSpPr>
            <a:cxnSpLocks/>
          </p:cNvCxnSpPr>
          <p:nvPr/>
        </p:nvCxnSpPr>
        <p:spPr>
          <a:xfrm>
            <a:off x="7148945" y="6338455"/>
            <a:ext cx="955964" cy="297872"/>
          </a:xfrm>
          <a:prstGeom prst="line">
            <a:avLst/>
          </a:prstGeom>
          <a:solidFill>
            <a:srgbClr val="008C3A">
              <a:alpha val="75000"/>
            </a:srgbClr>
          </a:solidFill>
          <a:ln w="44450">
            <a:solidFill>
              <a:srgbClr val="008C3A"/>
            </a:solidFill>
            <a:tailEnd type="arrow"/>
          </a:ln>
        </p:spPr>
        <p:style>
          <a:lnRef idx="1">
            <a:schemeClr val="accent6"/>
          </a:lnRef>
          <a:fillRef idx="0">
            <a:schemeClr val="accent6"/>
          </a:fillRef>
          <a:effectRef idx="0">
            <a:schemeClr val="accent6"/>
          </a:effectRef>
          <a:fontRef idx="minor">
            <a:schemeClr val="tx1"/>
          </a:fontRef>
        </p:style>
      </p:cxnSp>
      <p:cxnSp>
        <p:nvCxnSpPr>
          <p:cNvPr id="28" name="Straight Connector 27">
            <a:extLst>
              <a:ext uri="{FF2B5EF4-FFF2-40B4-BE49-F238E27FC236}">
                <a16:creationId xmlns:a16="http://schemas.microsoft.com/office/drawing/2014/main" id="{EE8A6411-1502-45E5-A87F-2D31CCB875AA}"/>
              </a:ext>
            </a:extLst>
          </p:cNvPr>
          <p:cNvCxnSpPr>
            <a:cxnSpLocks/>
          </p:cNvCxnSpPr>
          <p:nvPr/>
        </p:nvCxnSpPr>
        <p:spPr>
          <a:xfrm>
            <a:off x="2355272" y="3976025"/>
            <a:ext cx="955964" cy="297872"/>
          </a:xfrm>
          <a:prstGeom prst="line">
            <a:avLst/>
          </a:prstGeom>
          <a:solidFill>
            <a:srgbClr val="008C3A">
              <a:alpha val="75000"/>
            </a:srgbClr>
          </a:solidFill>
          <a:ln w="44450">
            <a:solidFill>
              <a:srgbClr val="008C3A"/>
            </a:solidFill>
            <a:tailEnd type="arrow"/>
          </a:ln>
        </p:spPr>
        <p:style>
          <a:lnRef idx="1">
            <a:schemeClr val="accent6"/>
          </a:lnRef>
          <a:fillRef idx="0">
            <a:schemeClr val="accent6"/>
          </a:fillRef>
          <a:effectRef idx="0">
            <a:schemeClr val="accent6"/>
          </a:effectRef>
          <a:fontRef idx="minor">
            <a:schemeClr val="tx1"/>
          </a:fontRef>
        </p:style>
      </p:cxnSp>
      <p:cxnSp>
        <p:nvCxnSpPr>
          <p:cNvPr id="35" name="Straight Connector 34">
            <a:extLst>
              <a:ext uri="{FF2B5EF4-FFF2-40B4-BE49-F238E27FC236}">
                <a16:creationId xmlns:a16="http://schemas.microsoft.com/office/drawing/2014/main" id="{53D2BDC3-4CC6-4BC5-9A26-EDB691EC8129}"/>
              </a:ext>
            </a:extLst>
          </p:cNvPr>
          <p:cNvCxnSpPr>
            <a:cxnSpLocks/>
          </p:cNvCxnSpPr>
          <p:nvPr/>
        </p:nvCxnSpPr>
        <p:spPr>
          <a:xfrm flipH="1" flipV="1">
            <a:off x="2355572" y="4828311"/>
            <a:ext cx="959556" cy="325580"/>
          </a:xfrm>
          <a:prstGeom prst="line">
            <a:avLst/>
          </a:prstGeom>
          <a:solidFill>
            <a:srgbClr val="008C3A">
              <a:alpha val="75000"/>
            </a:srgbClr>
          </a:solidFill>
          <a:ln w="47625">
            <a:solidFill>
              <a:srgbClr val="008C3A"/>
            </a:solidFill>
            <a:tailEnd type="arrow"/>
          </a:ln>
        </p:spPr>
        <p:style>
          <a:lnRef idx="1">
            <a:schemeClr val="accent6"/>
          </a:lnRef>
          <a:fillRef idx="0">
            <a:schemeClr val="accent6"/>
          </a:fillRef>
          <a:effectRef idx="0">
            <a:schemeClr val="accent6"/>
          </a:effectRef>
          <a:fontRef idx="minor">
            <a:schemeClr val="tx1"/>
          </a:fontRef>
        </p:style>
      </p:cxnSp>
      <p:cxnSp>
        <p:nvCxnSpPr>
          <p:cNvPr id="40" name="Straight Connector 39">
            <a:extLst>
              <a:ext uri="{FF2B5EF4-FFF2-40B4-BE49-F238E27FC236}">
                <a16:creationId xmlns:a16="http://schemas.microsoft.com/office/drawing/2014/main" id="{283BC0EE-FC43-40B1-A5C9-52E0E05BDFF1}"/>
              </a:ext>
            </a:extLst>
          </p:cNvPr>
          <p:cNvCxnSpPr>
            <a:cxnSpLocks/>
          </p:cNvCxnSpPr>
          <p:nvPr/>
        </p:nvCxnSpPr>
        <p:spPr>
          <a:xfrm flipH="1" flipV="1">
            <a:off x="7148945" y="5475536"/>
            <a:ext cx="1080655" cy="306954"/>
          </a:xfrm>
          <a:prstGeom prst="line">
            <a:avLst/>
          </a:prstGeom>
          <a:solidFill>
            <a:srgbClr val="008C3A">
              <a:alpha val="75000"/>
            </a:srgbClr>
          </a:solidFill>
          <a:ln w="47625">
            <a:solidFill>
              <a:srgbClr val="008C3A"/>
            </a:solidFill>
            <a:tailEnd type="arrow"/>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41" name="Ink 40">
                <a:extLst>
                  <a:ext uri="{FF2B5EF4-FFF2-40B4-BE49-F238E27FC236}">
                    <a16:creationId xmlns:a16="http://schemas.microsoft.com/office/drawing/2014/main" id="{E0805532-5728-423C-8632-7C62FEDDA3EF}"/>
                  </a:ext>
                </a:extLst>
              </p14:cNvPr>
              <p14:cNvContentPartPr/>
              <p14:nvPr/>
            </p14:nvContentPartPr>
            <p14:xfrm>
              <a:off x="7882527" y="5697545"/>
              <a:ext cx="36000" cy="16560"/>
            </p14:xfrm>
          </p:contentPart>
        </mc:Choice>
        <mc:Fallback xmlns="">
          <p:pic>
            <p:nvPicPr>
              <p:cNvPr id="41" name="Ink 40">
                <a:extLst>
                  <a:ext uri="{FF2B5EF4-FFF2-40B4-BE49-F238E27FC236}">
                    <a16:creationId xmlns:a16="http://schemas.microsoft.com/office/drawing/2014/main" id="{E0805532-5728-423C-8632-7C62FEDDA3EF}"/>
                  </a:ext>
                </a:extLst>
              </p:cNvPr>
              <p:cNvPicPr/>
              <p:nvPr/>
            </p:nvPicPr>
            <p:blipFill>
              <a:blip r:embed="rId4"/>
              <a:stretch>
                <a:fillRect/>
              </a:stretch>
            </p:blipFill>
            <p:spPr>
              <a:xfrm>
                <a:off x="7864887" y="5679905"/>
                <a:ext cx="716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2" name="Ink 41">
                <a:extLst>
                  <a:ext uri="{FF2B5EF4-FFF2-40B4-BE49-F238E27FC236}">
                    <a16:creationId xmlns:a16="http://schemas.microsoft.com/office/drawing/2014/main" id="{887DAF92-2425-4AA2-B699-FB2AAF224C10}"/>
                  </a:ext>
                </a:extLst>
              </p14:cNvPr>
              <p14:cNvContentPartPr/>
              <p14:nvPr/>
            </p14:nvContentPartPr>
            <p14:xfrm>
              <a:off x="7219407" y="5529065"/>
              <a:ext cx="14400" cy="23040"/>
            </p14:xfrm>
          </p:contentPart>
        </mc:Choice>
        <mc:Fallback xmlns="">
          <p:pic>
            <p:nvPicPr>
              <p:cNvPr id="42" name="Ink 41">
                <a:extLst>
                  <a:ext uri="{FF2B5EF4-FFF2-40B4-BE49-F238E27FC236}">
                    <a16:creationId xmlns:a16="http://schemas.microsoft.com/office/drawing/2014/main" id="{887DAF92-2425-4AA2-B699-FB2AAF224C10}"/>
                  </a:ext>
                </a:extLst>
              </p:cNvPr>
              <p:cNvPicPr/>
              <p:nvPr/>
            </p:nvPicPr>
            <p:blipFill>
              <a:blip r:embed="rId6"/>
              <a:stretch>
                <a:fillRect/>
              </a:stretch>
            </p:blipFill>
            <p:spPr>
              <a:xfrm>
                <a:off x="7201767" y="5511065"/>
                <a:ext cx="50040" cy="58680"/>
              </a:xfrm>
              <a:prstGeom prst="rect">
                <a:avLst/>
              </a:prstGeom>
            </p:spPr>
          </p:pic>
        </mc:Fallback>
      </mc:AlternateContent>
    </p:spTree>
    <p:extLst>
      <p:ext uri="{BB962C8B-B14F-4D97-AF65-F5344CB8AC3E}">
        <p14:creationId xmlns:p14="http://schemas.microsoft.com/office/powerpoint/2010/main" val="3356466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Wing complexity (RIBS)</a:t>
            </a:r>
          </a:p>
        </p:txBody>
      </p:sp>
      <p:sp>
        <p:nvSpPr>
          <p:cNvPr id="18" name="Content Placeholder 17"/>
          <p:cNvSpPr>
            <a:spLocks noGrp="1"/>
          </p:cNvSpPr>
          <p:nvPr>
            <p:ph idx="1"/>
          </p:nvPr>
        </p:nvSpPr>
        <p:spPr>
          <a:xfrm>
            <a:off x="435042" y="5262894"/>
            <a:ext cx="11175765" cy="1346711"/>
          </a:xfrm>
        </p:spPr>
        <p:txBody>
          <a:bodyPr>
            <a:normAutofit fontScale="92500" lnSpcReduction="20000"/>
          </a:bodyPr>
          <a:lstStyle/>
          <a:p>
            <a:pPr algn="just"/>
            <a:r>
              <a:rPr lang="en-GB" dirty="0"/>
              <a:t>Castellated edge allows the stringers to pass through rib feet to attached to the skin.</a:t>
            </a:r>
          </a:p>
          <a:p>
            <a:pPr algn="just"/>
            <a:r>
              <a:rPr lang="en-GB" dirty="0"/>
              <a:t>Manholes allow access within the </a:t>
            </a:r>
            <a:r>
              <a:rPr lang="en-GB" dirty="0" err="1"/>
              <a:t>wingbox</a:t>
            </a:r>
            <a:r>
              <a:rPr lang="en-GB" dirty="0"/>
              <a:t> and movement of fuel. </a:t>
            </a:r>
          </a:p>
          <a:p>
            <a:pPr algn="just"/>
            <a:r>
              <a:rPr lang="en-GB" dirty="0"/>
              <a:t>Stiffeners and crack stoppers are machined or bolted on to increase the strength of the overall structure.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5" name="Picture 6" descr="Static presentation-rib"/>
          <p:cNvPicPr>
            <a:picLocks noChangeAspect="1" noChangeArrowheads="1"/>
          </p:cNvPicPr>
          <p:nvPr/>
        </p:nvPicPr>
        <p:blipFill>
          <a:blip r:embed="rId3" cstate="print"/>
          <a:srcRect l="5807" t="14294"/>
          <a:stretch>
            <a:fillRect/>
          </a:stretch>
        </p:blipFill>
        <p:spPr bwMode="auto">
          <a:xfrm>
            <a:off x="6719399" y="1853458"/>
            <a:ext cx="5049849" cy="2752623"/>
          </a:xfrm>
          <a:prstGeom prst="rect">
            <a:avLst/>
          </a:prstGeom>
          <a:noFill/>
          <a:ln w="9525">
            <a:solidFill>
              <a:schemeClr val="tx1"/>
            </a:solidFill>
            <a:miter lim="800000"/>
            <a:headEnd/>
            <a:tailEnd/>
          </a:ln>
        </p:spPr>
      </p:pic>
      <p:pic>
        <p:nvPicPr>
          <p:cNvPr id="6" name="Picture 7" descr="Ribs.JPG"/>
          <p:cNvPicPr>
            <a:picLocks noChangeAspect="1"/>
          </p:cNvPicPr>
          <p:nvPr/>
        </p:nvPicPr>
        <p:blipFill>
          <a:blip r:embed="rId4" cstate="print"/>
          <a:srcRect/>
          <a:stretch>
            <a:fillRect/>
          </a:stretch>
        </p:blipFill>
        <p:spPr bwMode="auto">
          <a:xfrm>
            <a:off x="435042" y="1853458"/>
            <a:ext cx="4246562" cy="2822575"/>
          </a:xfrm>
          <a:prstGeom prst="rect">
            <a:avLst/>
          </a:prstGeom>
          <a:noFill/>
          <a:ln w="9525">
            <a:solidFill>
              <a:schemeClr val="tx1"/>
            </a:solidFill>
            <a:miter lim="800000"/>
            <a:headEnd/>
            <a:tailEnd/>
          </a:ln>
        </p:spPr>
      </p:pic>
      <p:cxnSp>
        <p:nvCxnSpPr>
          <p:cNvPr id="7" name="Straight Arrow Connector 6"/>
          <p:cNvCxnSpPr>
            <a:stCxn id="11" idx="2"/>
            <a:endCxn id="8" idx="0"/>
          </p:cNvCxnSpPr>
          <p:nvPr/>
        </p:nvCxnSpPr>
        <p:spPr>
          <a:xfrm rot="16200000" flipH="1">
            <a:off x="1053458" y="3244946"/>
            <a:ext cx="955081" cy="69778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785427" y="4071379"/>
            <a:ext cx="188925" cy="264496"/>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17"/>
          <p:cNvSpPr txBox="1">
            <a:spLocks noChangeArrowheads="1"/>
          </p:cNvSpPr>
          <p:nvPr/>
        </p:nvSpPr>
        <p:spPr bwMode="auto">
          <a:xfrm>
            <a:off x="455586" y="3521625"/>
            <a:ext cx="1047004" cy="298810"/>
          </a:xfrm>
          <a:prstGeom prst="rect">
            <a:avLst/>
          </a:prstGeom>
          <a:solidFill>
            <a:schemeClr val="bg1"/>
          </a:solidFill>
          <a:ln w="9525">
            <a:solidFill>
              <a:schemeClr val="accent1"/>
            </a:solidFill>
            <a:miter lim="800000"/>
            <a:headEnd/>
            <a:tailEnd/>
          </a:ln>
        </p:spPr>
        <p:txBody>
          <a:bodyPr wrap="square" lIns="18000" tIns="10800" rIns="18000" bIns="10800">
            <a:spAutoFit/>
          </a:bodyPr>
          <a:lstStyle/>
          <a:p>
            <a:pPr algn="ctr"/>
            <a:r>
              <a:rPr lang="en-GB" sz="1800" dirty="0">
                <a:solidFill>
                  <a:srgbClr val="006666"/>
                </a:solidFill>
                <a:latin typeface="Arial" panose="020B0604020202020204" pitchFamily="34" charset="0"/>
                <a:cs typeface="Arial" panose="020B0604020202020204" pitchFamily="34" charset="0"/>
              </a:rPr>
              <a:t>Stringer</a:t>
            </a:r>
          </a:p>
        </p:txBody>
      </p:sp>
      <p:cxnSp>
        <p:nvCxnSpPr>
          <p:cNvPr id="10" name="Straight Arrow Connector 9"/>
          <p:cNvCxnSpPr/>
          <p:nvPr/>
        </p:nvCxnSpPr>
        <p:spPr>
          <a:xfrm>
            <a:off x="899446" y="3810113"/>
            <a:ext cx="828431" cy="679938"/>
          </a:xfrm>
          <a:prstGeom prst="straightConnector1">
            <a:avLst/>
          </a:prstGeom>
          <a:ln w="25400">
            <a:solidFill>
              <a:srgbClr val="006666"/>
            </a:solidFill>
            <a:tailEnd type="arrow"/>
          </a:ln>
        </p:spPr>
        <p:style>
          <a:lnRef idx="1">
            <a:schemeClr val="accent1"/>
          </a:lnRef>
          <a:fillRef idx="0">
            <a:schemeClr val="accent1"/>
          </a:fillRef>
          <a:effectRef idx="0">
            <a:schemeClr val="accent1"/>
          </a:effectRef>
          <a:fontRef idx="minor">
            <a:schemeClr val="tx1"/>
          </a:fontRef>
        </p:style>
      </p:cxnSp>
      <p:sp>
        <p:nvSpPr>
          <p:cNvPr id="11" name="TextBox 17"/>
          <p:cNvSpPr txBox="1">
            <a:spLocks noChangeArrowheads="1"/>
          </p:cNvSpPr>
          <p:nvPr/>
        </p:nvSpPr>
        <p:spPr bwMode="auto">
          <a:xfrm>
            <a:off x="461040" y="2746966"/>
            <a:ext cx="1442134" cy="369332"/>
          </a:xfrm>
          <a:prstGeom prst="rect">
            <a:avLst/>
          </a:prstGeom>
          <a:solidFill>
            <a:schemeClr val="bg1"/>
          </a:solidFill>
          <a:ln w="9525">
            <a:solidFill>
              <a:schemeClr val="accent1"/>
            </a:solidFill>
            <a:miter lim="800000"/>
            <a:headEnd/>
            <a:tailEnd/>
          </a:ln>
        </p:spPr>
        <p:txBody>
          <a:bodyPr wrap="square">
            <a:spAutoFit/>
          </a:bodyPr>
          <a:lstStyle/>
          <a:p>
            <a:pPr algn="ctr"/>
            <a:r>
              <a:rPr lang="en-GB" sz="1800" dirty="0">
                <a:solidFill>
                  <a:srgbClr val="FF0000"/>
                </a:solidFill>
                <a:latin typeface="Arial" panose="020B0604020202020204" pitchFamily="34" charset="0"/>
                <a:cs typeface="Arial" panose="020B0604020202020204" pitchFamily="34" charset="0"/>
              </a:rPr>
              <a:t>Castellation</a:t>
            </a:r>
          </a:p>
        </p:txBody>
      </p:sp>
      <p:sp>
        <p:nvSpPr>
          <p:cNvPr id="12" name="TextBox 17"/>
          <p:cNvSpPr txBox="1">
            <a:spLocks noChangeArrowheads="1"/>
          </p:cNvSpPr>
          <p:nvPr/>
        </p:nvSpPr>
        <p:spPr bwMode="auto">
          <a:xfrm>
            <a:off x="3087752" y="2324321"/>
            <a:ext cx="1442134" cy="369332"/>
          </a:xfrm>
          <a:prstGeom prst="rect">
            <a:avLst/>
          </a:prstGeom>
          <a:solidFill>
            <a:schemeClr val="bg1"/>
          </a:solidFill>
          <a:ln w="9525">
            <a:solidFill>
              <a:schemeClr val="accent1"/>
            </a:solidFill>
            <a:miter lim="800000"/>
            <a:headEnd/>
            <a:tailEnd/>
          </a:ln>
        </p:spPr>
        <p:txBody>
          <a:bodyPr wrap="square">
            <a:spAutoFit/>
          </a:bodyPr>
          <a:lstStyle/>
          <a:p>
            <a:pPr algn="ctr"/>
            <a:r>
              <a:rPr lang="en-GB" sz="1800" dirty="0">
                <a:solidFill>
                  <a:srgbClr val="FF0000"/>
                </a:solidFill>
                <a:latin typeface="Arial" panose="020B0604020202020204" pitchFamily="34" charset="0"/>
                <a:cs typeface="Arial" panose="020B0604020202020204" pitchFamily="34" charset="0"/>
              </a:rPr>
              <a:t>Manhole</a:t>
            </a:r>
          </a:p>
        </p:txBody>
      </p:sp>
      <p:cxnSp>
        <p:nvCxnSpPr>
          <p:cNvPr id="13" name="Straight Arrow Connector 12"/>
          <p:cNvCxnSpPr/>
          <p:nvPr/>
        </p:nvCxnSpPr>
        <p:spPr>
          <a:xfrm rot="10800000" flipV="1">
            <a:off x="3296832" y="2686094"/>
            <a:ext cx="436418" cy="3197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7"/>
          <p:cNvSpPr txBox="1">
            <a:spLocks noChangeArrowheads="1"/>
          </p:cNvSpPr>
          <p:nvPr/>
        </p:nvSpPr>
        <p:spPr bwMode="auto">
          <a:xfrm>
            <a:off x="3580217" y="3973012"/>
            <a:ext cx="1613427" cy="646331"/>
          </a:xfrm>
          <a:prstGeom prst="rect">
            <a:avLst/>
          </a:prstGeom>
          <a:solidFill>
            <a:schemeClr val="bg1"/>
          </a:solidFill>
          <a:ln w="9525">
            <a:solidFill>
              <a:schemeClr val="accent1"/>
            </a:solidFill>
            <a:miter lim="800000"/>
            <a:headEnd/>
            <a:tailEnd/>
          </a:ln>
        </p:spPr>
        <p:txBody>
          <a:bodyPr wrap="square">
            <a:spAutoFit/>
          </a:bodyPr>
          <a:lstStyle/>
          <a:p>
            <a:pPr algn="ctr"/>
            <a:r>
              <a:rPr lang="en-GB" dirty="0">
                <a:solidFill>
                  <a:srgbClr val="FF0000"/>
                </a:solidFill>
                <a:latin typeface="Arial" panose="020B0604020202020204" pitchFamily="34" charset="0"/>
                <a:cs typeface="Arial" panose="020B0604020202020204" pitchFamily="34" charset="0"/>
              </a:rPr>
              <a:t>Stiffener/</a:t>
            </a:r>
          </a:p>
          <a:p>
            <a:pPr algn="ctr"/>
            <a:r>
              <a:rPr lang="en-GB" sz="1800" dirty="0">
                <a:solidFill>
                  <a:srgbClr val="FF0000"/>
                </a:solidFill>
                <a:latin typeface="Arial" panose="020B0604020202020204" pitchFamily="34" charset="0"/>
                <a:cs typeface="Arial" panose="020B0604020202020204" pitchFamily="34" charset="0"/>
              </a:rPr>
              <a:t>Crack stopper</a:t>
            </a:r>
          </a:p>
        </p:txBody>
      </p:sp>
      <p:cxnSp>
        <p:nvCxnSpPr>
          <p:cNvPr id="15" name="Straight Arrow Connector 14"/>
          <p:cNvCxnSpPr>
            <a:stCxn id="14" idx="1"/>
          </p:cNvCxnSpPr>
          <p:nvPr/>
        </p:nvCxnSpPr>
        <p:spPr>
          <a:xfrm rot="10800000">
            <a:off x="2934095" y="3890010"/>
            <a:ext cx="646123" cy="4061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 Box 12"/>
          <p:cNvSpPr txBox="1">
            <a:spLocks noChangeArrowheads="1"/>
          </p:cNvSpPr>
          <p:nvPr/>
        </p:nvSpPr>
        <p:spPr bwMode="auto">
          <a:xfrm>
            <a:off x="399260" y="4685436"/>
            <a:ext cx="4275017" cy="461665"/>
          </a:xfrm>
          <a:prstGeom prst="rect">
            <a:avLst/>
          </a:prstGeom>
          <a:noFill/>
          <a:ln w="9525" algn="ctr">
            <a:noFill/>
            <a:miter lim="800000"/>
            <a:headEnd/>
            <a:tailEnd/>
          </a:ln>
        </p:spPr>
        <p:txBody>
          <a:bodyPr wrap="square" tIns="0" bIns="0">
            <a:spAutoFit/>
          </a:bodyPr>
          <a:lstStyle/>
          <a:p>
            <a:pPr algn="ctr" eaLnBrk="1" hangingPunct="1">
              <a:buClr>
                <a:schemeClr val="tx2"/>
              </a:buClr>
              <a:buSzPct val="80000"/>
              <a:buFont typeface="Wingdings" pitchFamily="2" charset="2"/>
              <a:buNone/>
            </a:pPr>
            <a:r>
              <a:rPr lang="en-GB" sz="1500" dirty="0">
                <a:solidFill>
                  <a:schemeClr val="accent1">
                    <a:lumMod val="50000"/>
                  </a:schemeClr>
                </a:solidFill>
                <a:latin typeface="Arial" panose="020B0604020202020204" pitchFamily="34" charset="0"/>
                <a:cs typeface="Arial" panose="020B0604020202020204" pitchFamily="34" charset="0"/>
              </a:rPr>
              <a:t>View inside the Wing Box onto Rib looking outboard</a:t>
            </a:r>
          </a:p>
        </p:txBody>
      </p:sp>
      <p:sp>
        <p:nvSpPr>
          <p:cNvPr id="17" name="Text Box 12"/>
          <p:cNvSpPr txBox="1">
            <a:spLocks noChangeArrowheads="1"/>
          </p:cNvSpPr>
          <p:nvPr/>
        </p:nvSpPr>
        <p:spPr bwMode="auto">
          <a:xfrm>
            <a:off x="7245538" y="4738632"/>
            <a:ext cx="3997570" cy="230832"/>
          </a:xfrm>
          <a:prstGeom prst="rect">
            <a:avLst/>
          </a:prstGeom>
          <a:noFill/>
          <a:ln w="9525" algn="ctr">
            <a:noFill/>
            <a:miter lim="800000"/>
            <a:headEnd/>
            <a:tailEnd/>
          </a:ln>
        </p:spPr>
        <p:txBody>
          <a:bodyPr wrap="square" tIns="0" bIns="0">
            <a:spAutoFit/>
          </a:bodyPr>
          <a:lstStyle/>
          <a:p>
            <a:pPr algn="ctr" eaLnBrk="1" hangingPunct="1">
              <a:buClr>
                <a:schemeClr val="tx2"/>
              </a:buClr>
              <a:buSzPct val="80000"/>
              <a:buFont typeface="Wingdings" pitchFamily="2" charset="2"/>
              <a:buNone/>
            </a:pPr>
            <a:r>
              <a:rPr lang="en-GB" sz="1500" dirty="0">
                <a:solidFill>
                  <a:schemeClr val="accent1">
                    <a:lumMod val="50000"/>
                  </a:schemeClr>
                </a:solidFill>
                <a:latin typeface="Arial" panose="020B0604020202020204" pitchFamily="34" charset="0"/>
                <a:cs typeface="Arial" panose="020B0604020202020204" pitchFamily="34" charset="0"/>
              </a:rPr>
              <a:t>Computer Rendering of Typical Large Rib</a:t>
            </a:r>
          </a:p>
        </p:txBody>
      </p:sp>
    </p:spTree>
    <p:extLst>
      <p:ext uri="{BB962C8B-B14F-4D97-AF65-F5344CB8AC3E}">
        <p14:creationId xmlns:p14="http://schemas.microsoft.com/office/powerpoint/2010/main" val="92880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Load carrying mechanism of ribs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5" name="Picture 6" descr="ribload"/>
          <p:cNvPicPr>
            <a:picLocks noChangeAspect="1" noChangeArrowheads="1"/>
          </p:cNvPicPr>
          <p:nvPr/>
        </p:nvPicPr>
        <p:blipFill rotWithShape="1">
          <a:blip r:embed="rId2" cstate="print"/>
          <a:srcRect l="1561" t="1909" r="-1561" b="5487"/>
          <a:stretch/>
        </p:blipFill>
        <p:spPr bwMode="auto">
          <a:xfrm>
            <a:off x="3071190" y="1835224"/>
            <a:ext cx="6493559" cy="5009524"/>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C918C0D6-E04C-4916-831F-A9ACFDC85606}"/>
                  </a:ext>
                </a:extLst>
              </p14:cNvPr>
              <p14:cNvContentPartPr/>
              <p14:nvPr/>
            </p14:nvContentPartPr>
            <p14:xfrm>
              <a:off x="5192247" y="4844367"/>
              <a:ext cx="162360" cy="1234800"/>
            </p14:xfrm>
          </p:contentPart>
        </mc:Choice>
        <mc:Fallback xmlns="">
          <p:pic>
            <p:nvPicPr>
              <p:cNvPr id="7" name="Ink 6">
                <a:extLst>
                  <a:ext uri="{FF2B5EF4-FFF2-40B4-BE49-F238E27FC236}">
                    <a16:creationId xmlns:a16="http://schemas.microsoft.com/office/drawing/2014/main" id="{C918C0D6-E04C-4916-831F-A9ACFDC85606}"/>
                  </a:ext>
                </a:extLst>
              </p:cNvPr>
              <p:cNvPicPr/>
              <p:nvPr/>
            </p:nvPicPr>
            <p:blipFill>
              <a:blip r:embed="rId4"/>
              <a:stretch>
                <a:fillRect/>
              </a:stretch>
            </p:blipFill>
            <p:spPr>
              <a:xfrm>
                <a:off x="5174607" y="4826367"/>
                <a:ext cx="198000" cy="1270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C4EB229D-35A4-4BF3-B930-F8C8639B368A}"/>
                  </a:ext>
                </a:extLst>
              </p14:cNvPr>
              <p14:cNvContentPartPr/>
              <p14:nvPr/>
            </p14:nvContentPartPr>
            <p14:xfrm>
              <a:off x="9092487" y="3502287"/>
              <a:ext cx="187920" cy="1163880"/>
            </p14:xfrm>
          </p:contentPart>
        </mc:Choice>
        <mc:Fallback xmlns="">
          <p:pic>
            <p:nvPicPr>
              <p:cNvPr id="13" name="Ink 12">
                <a:extLst>
                  <a:ext uri="{FF2B5EF4-FFF2-40B4-BE49-F238E27FC236}">
                    <a16:creationId xmlns:a16="http://schemas.microsoft.com/office/drawing/2014/main" id="{C4EB229D-35A4-4BF3-B930-F8C8639B368A}"/>
                  </a:ext>
                </a:extLst>
              </p:cNvPr>
              <p:cNvPicPr/>
              <p:nvPr/>
            </p:nvPicPr>
            <p:blipFill>
              <a:blip r:embed="rId6"/>
              <a:stretch>
                <a:fillRect/>
              </a:stretch>
            </p:blipFill>
            <p:spPr>
              <a:xfrm>
                <a:off x="9074847" y="3484647"/>
                <a:ext cx="223560" cy="1199520"/>
              </a:xfrm>
              <a:prstGeom prst="rect">
                <a:avLst/>
              </a:prstGeom>
            </p:spPr>
          </p:pic>
        </mc:Fallback>
      </mc:AlternateContent>
      <p:cxnSp>
        <p:nvCxnSpPr>
          <p:cNvPr id="33" name="Straight Connector 32">
            <a:extLst>
              <a:ext uri="{FF2B5EF4-FFF2-40B4-BE49-F238E27FC236}">
                <a16:creationId xmlns:a16="http://schemas.microsoft.com/office/drawing/2014/main" id="{A839F003-F851-4C15-9AF2-82ED13503909}"/>
              </a:ext>
            </a:extLst>
          </p:cNvPr>
          <p:cNvCxnSpPr/>
          <p:nvPr/>
        </p:nvCxnSpPr>
        <p:spPr>
          <a:xfrm rot="10800000">
            <a:off x="8264520" y="4727160"/>
            <a:ext cx="540000" cy="0"/>
          </a:xfrm>
          <a:prstGeom prst="line">
            <a:avLst/>
          </a:prstGeom>
          <a:solidFill>
            <a:srgbClr val="00A0D7">
              <a:alpha val="75000"/>
            </a:srgbClr>
          </a:solidFill>
          <a:ln w="72000">
            <a:solidFill>
              <a:srgbClr val="00A0D7"/>
            </a:solidFill>
            <a:tailEnd type="arrow"/>
          </a:ln>
        </p:spPr>
        <p:style>
          <a:lnRef idx="1">
            <a:schemeClr val="accent6"/>
          </a:lnRef>
          <a:fillRef idx="0">
            <a:schemeClr val="accent6"/>
          </a:fillRef>
          <a:effectRef idx="0">
            <a:schemeClr val="accent6"/>
          </a:effectRef>
          <a:fontRef idx="minor">
            <a:schemeClr val="tx1"/>
          </a:fontRef>
        </p:style>
      </p:cxnSp>
      <p:cxnSp>
        <p:nvCxnSpPr>
          <p:cNvPr id="42" name="Straight Connector 41">
            <a:extLst>
              <a:ext uri="{FF2B5EF4-FFF2-40B4-BE49-F238E27FC236}">
                <a16:creationId xmlns:a16="http://schemas.microsoft.com/office/drawing/2014/main" id="{520BF02A-7999-4B89-AA8A-2C46ED500561}"/>
              </a:ext>
            </a:extLst>
          </p:cNvPr>
          <p:cNvCxnSpPr/>
          <p:nvPr/>
        </p:nvCxnSpPr>
        <p:spPr>
          <a:xfrm rot="-2220921">
            <a:off x="8318932" y="3766145"/>
            <a:ext cx="540000" cy="0"/>
          </a:xfrm>
          <a:prstGeom prst="line">
            <a:avLst/>
          </a:prstGeom>
          <a:solidFill>
            <a:srgbClr val="00A0D7">
              <a:alpha val="75000"/>
            </a:srgbClr>
          </a:solidFill>
          <a:ln w="72000">
            <a:solidFill>
              <a:srgbClr val="00A0D7"/>
            </a:solidFill>
            <a:tailEnd type="arrow"/>
          </a:ln>
        </p:spPr>
        <p:style>
          <a:lnRef idx="1">
            <a:schemeClr val="accent6"/>
          </a:lnRef>
          <a:fillRef idx="0">
            <a:schemeClr val="accent6"/>
          </a:fillRef>
          <a:effectRef idx="0">
            <a:schemeClr val="accent6"/>
          </a:effectRef>
          <a:fontRef idx="minor">
            <a:schemeClr val="tx1"/>
          </a:fontRef>
        </p:style>
      </p:cxnSp>
      <p:cxnSp>
        <p:nvCxnSpPr>
          <p:cNvPr id="45" name="Straight Connector 44">
            <a:extLst>
              <a:ext uri="{FF2B5EF4-FFF2-40B4-BE49-F238E27FC236}">
                <a16:creationId xmlns:a16="http://schemas.microsoft.com/office/drawing/2014/main" id="{829F8D50-FBB4-448B-9A21-0BF65C151E33}"/>
              </a:ext>
            </a:extLst>
          </p:cNvPr>
          <p:cNvCxnSpPr>
            <a:cxnSpLocks/>
          </p:cNvCxnSpPr>
          <p:nvPr/>
        </p:nvCxnSpPr>
        <p:spPr>
          <a:xfrm rot="8582472">
            <a:off x="5538247" y="5883436"/>
            <a:ext cx="540000" cy="0"/>
          </a:xfrm>
          <a:prstGeom prst="line">
            <a:avLst/>
          </a:prstGeom>
          <a:solidFill>
            <a:srgbClr val="00A0D7">
              <a:alpha val="75000"/>
            </a:srgbClr>
          </a:solidFill>
          <a:ln w="72000">
            <a:solidFill>
              <a:srgbClr val="00A0D7"/>
            </a:solidFill>
            <a:tailEnd type="arrow"/>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p14="http://schemas.microsoft.com/office/powerpoint/2010/main">
        <mc:Choice Requires="p14">
          <p:contentPart p14:bwMode="auto" r:id="rId7">
            <p14:nvContentPartPr>
              <p14:cNvPr id="50" name="Ink 49">
                <a:extLst>
                  <a:ext uri="{FF2B5EF4-FFF2-40B4-BE49-F238E27FC236}">
                    <a16:creationId xmlns:a16="http://schemas.microsoft.com/office/drawing/2014/main" id="{5BCD1819-7817-4D9A-A309-5111AF65E0B8}"/>
                  </a:ext>
                </a:extLst>
              </p14:cNvPr>
              <p14:cNvContentPartPr/>
              <p14:nvPr/>
            </p14:nvContentPartPr>
            <p14:xfrm>
              <a:off x="5758527" y="4686327"/>
              <a:ext cx="659160" cy="244080"/>
            </p14:xfrm>
          </p:contentPart>
        </mc:Choice>
        <mc:Fallback xmlns="">
          <p:pic>
            <p:nvPicPr>
              <p:cNvPr id="50" name="Ink 49">
                <a:extLst>
                  <a:ext uri="{FF2B5EF4-FFF2-40B4-BE49-F238E27FC236}">
                    <a16:creationId xmlns:a16="http://schemas.microsoft.com/office/drawing/2014/main" id="{5BCD1819-7817-4D9A-A309-5111AF65E0B8}"/>
                  </a:ext>
                </a:extLst>
              </p:cNvPr>
              <p:cNvPicPr/>
              <p:nvPr/>
            </p:nvPicPr>
            <p:blipFill>
              <a:blip r:embed="rId8"/>
              <a:stretch>
                <a:fillRect/>
              </a:stretch>
            </p:blipFill>
            <p:spPr>
              <a:xfrm>
                <a:off x="5749527" y="4650380"/>
                <a:ext cx="703800" cy="315614"/>
              </a:xfrm>
              <a:prstGeom prst="rect">
                <a:avLst/>
              </a:prstGeom>
            </p:spPr>
          </p:pic>
        </mc:Fallback>
      </mc:AlternateContent>
    </p:spTree>
    <p:extLst>
      <p:ext uri="{BB962C8B-B14F-4D97-AF65-F5344CB8AC3E}">
        <p14:creationId xmlns:p14="http://schemas.microsoft.com/office/powerpoint/2010/main" val="2717671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Wing complexity (skins and stringers)</a:t>
            </a:r>
          </a:p>
        </p:txBody>
      </p:sp>
      <p:sp>
        <p:nvSpPr>
          <p:cNvPr id="3" name="Content Placeholder 2"/>
          <p:cNvSpPr>
            <a:spLocks noGrp="1"/>
          </p:cNvSpPr>
          <p:nvPr>
            <p:ph idx="1"/>
          </p:nvPr>
        </p:nvSpPr>
        <p:spPr>
          <a:xfrm>
            <a:off x="409010" y="2073857"/>
            <a:ext cx="3181368" cy="3678303"/>
          </a:xfrm>
        </p:spPr>
        <p:txBody>
          <a:bodyPr>
            <a:normAutofit fontScale="92500"/>
          </a:bodyPr>
          <a:lstStyle/>
          <a:p>
            <a:pPr algn="just"/>
            <a:r>
              <a:rPr lang="en-GB" dirty="0"/>
              <a:t>The skin may be assembled from multiple panels. Joints between skin panels are made at stringer locations and reinforced with Butt Straps.</a:t>
            </a:r>
          </a:p>
          <a:p>
            <a:pPr algn="just"/>
            <a:r>
              <a:rPr lang="en-GB" dirty="0"/>
              <a:t>Stringers prevent skin buckling in compression and aid with bending strength in tension.</a:t>
            </a:r>
          </a:p>
          <a:p>
            <a:pPr algn="just"/>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5" name="Picture 6" descr="skin2"/>
          <p:cNvPicPr>
            <a:picLocks noChangeAspect="1" noChangeArrowheads="1"/>
          </p:cNvPicPr>
          <p:nvPr/>
        </p:nvPicPr>
        <p:blipFill>
          <a:blip r:embed="rId2" cstate="print"/>
          <a:srcRect/>
          <a:stretch>
            <a:fillRect/>
          </a:stretch>
        </p:blipFill>
        <p:spPr bwMode="auto">
          <a:xfrm>
            <a:off x="8203653" y="1833080"/>
            <a:ext cx="3551238" cy="2663825"/>
          </a:xfrm>
          <a:prstGeom prst="rect">
            <a:avLst/>
          </a:prstGeom>
          <a:noFill/>
          <a:ln w="9525">
            <a:solidFill>
              <a:schemeClr val="tx1"/>
            </a:solidFill>
            <a:miter lim="800000"/>
            <a:headEnd/>
            <a:tailEnd/>
          </a:ln>
        </p:spPr>
      </p:pic>
      <p:pic>
        <p:nvPicPr>
          <p:cNvPr id="6" name="Picture 6" descr="Skin.PNG"/>
          <p:cNvPicPr>
            <a:picLocks noChangeAspect="1"/>
          </p:cNvPicPr>
          <p:nvPr/>
        </p:nvPicPr>
        <p:blipFill>
          <a:blip r:embed="rId3" cstate="print"/>
          <a:srcRect/>
          <a:stretch>
            <a:fillRect/>
          </a:stretch>
        </p:blipFill>
        <p:spPr bwMode="auto">
          <a:xfrm>
            <a:off x="3590378" y="2193443"/>
            <a:ext cx="4340225" cy="2159000"/>
          </a:xfrm>
          <a:prstGeom prst="rect">
            <a:avLst/>
          </a:prstGeom>
          <a:noFill/>
          <a:ln w="9525">
            <a:solidFill>
              <a:schemeClr val="tx1"/>
            </a:solidFill>
            <a:miter lim="800000"/>
            <a:headEnd/>
            <a:tailEnd/>
          </a:ln>
        </p:spPr>
      </p:pic>
      <p:sp>
        <p:nvSpPr>
          <p:cNvPr id="7" name="TextBox 16"/>
          <p:cNvSpPr txBox="1">
            <a:spLocks noChangeArrowheads="1"/>
          </p:cNvSpPr>
          <p:nvPr/>
        </p:nvSpPr>
        <p:spPr bwMode="auto">
          <a:xfrm>
            <a:off x="5039033" y="2042019"/>
            <a:ext cx="936625" cy="338137"/>
          </a:xfrm>
          <a:prstGeom prst="rect">
            <a:avLst/>
          </a:prstGeom>
          <a:solidFill>
            <a:schemeClr val="bg1"/>
          </a:solidFill>
          <a:ln w="9525">
            <a:solidFill>
              <a:schemeClr val="accent1"/>
            </a:solidFill>
            <a:miter lim="800000"/>
            <a:headEnd/>
            <a:tailEnd/>
          </a:ln>
        </p:spPr>
        <p:txBody>
          <a:bodyPr>
            <a:spAutoFit/>
          </a:bodyPr>
          <a:lstStyle/>
          <a:p>
            <a:pPr algn="ctr"/>
            <a:r>
              <a:rPr lang="en-GB" sz="1600" dirty="0">
                <a:solidFill>
                  <a:srgbClr val="FF0000"/>
                </a:solidFill>
              </a:rPr>
              <a:t>Stringer</a:t>
            </a:r>
          </a:p>
        </p:txBody>
      </p:sp>
      <p:cxnSp>
        <p:nvCxnSpPr>
          <p:cNvPr id="8" name="Straight Arrow Connector 21"/>
          <p:cNvCxnSpPr>
            <a:cxnSpLocks noChangeShapeType="1"/>
            <a:stCxn id="7" idx="2"/>
          </p:cNvCxnSpPr>
          <p:nvPr/>
        </p:nvCxnSpPr>
        <p:spPr bwMode="auto">
          <a:xfrm rot="16200000" flipH="1">
            <a:off x="5256398" y="2631103"/>
            <a:ext cx="811582" cy="309687"/>
          </a:xfrm>
          <a:prstGeom prst="straightConnector1">
            <a:avLst/>
          </a:prstGeom>
          <a:noFill/>
          <a:ln w="38100" algn="ctr">
            <a:solidFill>
              <a:schemeClr val="tx2">
                <a:lumMod val="50000"/>
              </a:schemeClr>
            </a:solidFill>
            <a:round/>
            <a:headEnd/>
            <a:tailEnd type="triangle" w="med" len="med"/>
          </a:ln>
        </p:spPr>
      </p:cxnSp>
      <p:sp>
        <p:nvSpPr>
          <p:cNvPr id="9" name="TextBox 16"/>
          <p:cNvSpPr txBox="1">
            <a:spLocks noChangeArrowheads="1"/>
          </p:cNvSpPr>
          <p:nvPr/>
        </p:nvSpPr>
        <p:spPr bwMode="auto">
          <a:xfrm>
            <a:off x="6832053" y="3704743"/>
            <a:ext cx="935038" cy="585787"/>
          </a:xfrm>
          <a:prstGeom prst="rect">
            <a:avLst/>
          </a:prstGeom>
          <a:solidFill>
            <a:schemeClr val="bg1"/>
          </a:solidFill>
          <a:ln w="9525">
            <a:solidFill>
              <a:schemeClr val="tx2">
                <a:lumMod val="50000"/>
              </a:schemeClr>
            </a:solidFill>
            <a:miter lim="800000"/>
            <a:headEnd/>
            <a:tailEnd/>
          </a:ln>
        </p:spPr>
        <p:txBody>
          <a:bodyPr>
            <a:spAutoFit/>
          </a:bodyPr>
          <a:lstStyle/>
          <a:p>
            <a:pPr algn="ctr"/>
            <a:r>
              <a:rPr lang="en-GB" sz="1600" dirty="0">
                <a:solidFill>
                  <a:srgbClr val="0000FF"/>
                </a:solidFill>
              </a:rPr>
              <a:t>Butt Strap</a:t>
            </a:r>
          </a:p>
        </p:txBody>
      </p:sp>
      <p:cxnSp>
        <p:nvCxnSpPr>
          <p:cNvPr id="10" name="Straight Arrow Connector 21"/>
          <p:cNvCxnSpPr>
            <a:cxnSpLocks noChangeShapeType="1"/>
          </p:cNvCxnSpPr>
          <p:nvPr/>
        </p:nvCxnSpPr>
        <p:spPr bwMode="auto">
          <a:xfrm rot="10800000">
            <a:off x="5449707" y="3746628"/>
            <a:ext cx="1382346" cy="332764"/>
          </a:xfrm>
          <a:prstGeom prst="straightConnector1">
            <a:avLst/>
          </a:prstGeom>
          <a:noFill/>
          <a:ln w="38100" algn="ctr">
            <a:solidFill>
              <a:schemeClr val="tx2">
                <a:lumMod val="50000"/>
              </a:schemeClr>
            </a:solidFill>
            <a:round/>
            <a:headEnd/>
            <a:tailEnd type="triangle" w="med" len="med"/>
          </a:ln>
        </p:spPr>
      </p:cxnSp>
      <p:sp>
        <p:nvSpPr>
          <p:cNvPr id="11" name="Text Box 12"/>
          <p:cNvSpPr txBox="1">
            <a:spLocks noChangeArrowheads="1"/>
          </p:cNvSpPr>
          <p:nvPr/>
        </p:nvSpPr>
        <p:spPr bwMode="auto">
          <a:xfrm>
            <a:off x="3628720" y="4364043"/>
            <a:ext cx="4275017" cy="461665"/>
          </a:xfrm>
          <a:prstGeom prst="rect">
            <a:avLst/>
          </a:prstGeom>
          <a:noFill/>
          <a:ln w="9525" algn="ctr">
            <a:noFill/>
            <a:miter lim="800000"/>
            <a:headEnd/>
            <a:tailEnd/>
          </a:ln>
        </p:spPr>
        <p:txBody>
          <a:bodyPr wrap="square" tIns="0" bIns="0">
            <a:spAutoFit/>
          </a:bodyPr>
          <a:lstStyle/>
          <a:p>
            <a:pPr algn="ctr" eaLnBrk="1" hangingPunct="1">
              <a:buClr>
                <a:schemeClr val="tx2"/>
              </a:buClr>
              <a:buSzPct val="80000"/>
              <a:buFont typeface="Wingdings" pitchFamily="2" charset="2"/>
              <a:buNone/>
            </a:pPr>
            <a:r>
              <a:rPr lang="en-GB" sz="1500" dirty="0">
                <a:solidFill>
                  <a:schemeClr val="accent1">
                    <a:lumMod val="50000"/>
                  </a:schemeClr>
                </a:solidFill>
                <a:latin typeface="Arial" panose="020B0604020202020204" pitchFamily="34" charset="0"/>
                <a:cs typeface="Arial" panose="020B0604020202020204" pitchFamily="34" charset="0"/>
              </a:rPr>
              <a:t>Digital Mock-Up of Lower Wing Skins with Stringers</a:t>
            </a:r>
          </a:p>
        </p:txBody>
      </p:sp>
      <p:sp>
        <p:nvSpPr>
          <p:cNvPr id="12" name="TextBox 16"/>
          <p:cNvSpPr txBox="1">
            <a:spLocks noChangeArrowheads="1"/>
          </p:cNvSpPr>
          <p:nvPr/>
        </p:nvSpPr>
        <p:spPr bwMode="auto">
          <a:xfrm>
            <a:off x="3948786" y="1850543"/>
            <a:ext cx="500551" cy="452698"/>
          </a:xfrm>
          <a:prstGeom prst="rect">
            <a:avLst/>
          </a:prstGeom>
          <a:solidFill>
            <a:schemeClr val="bg1"/>
          </a:solidFill>
          <a:ln w="9525">
            <a:solidFill>
              <a:srgbClr val="FF0000"/>
            </a:solidFill>
            <a:miter lim="800000"/>
            <a:headEnd/>
            <a:tailEnd/>
          </a:ln>
        </p:spPr>
        <p:txBody>
          <a:bodyPr wrap="square" lIns="18000" tIns="10800" rIns="18000" bIns="10800">
            <a:spAutoFit/>
          </a:bodyPr>
          <a:lstStyle/>
          <a:p>
            <a:pPr algn="ctr"/>
            <a:r>
              <a:rPr lang="en-GB" sz="1400" dirty="0">
                <a:solidFill>
                  <a:srgbClr val="FF0000"/>
                </a:solidFill>
              </a:rPr>
              <a:t>Skin Panel</a:t>
            </a:r>
          </a:p>
        </p:txBody>
      </p:sp>
      <p:sp>
        <p:nvSpPr>
          <p:cNvPr id="13" name="TextBox 16"/>
          <p:cNvSpPr txBox="1">
            <a:spLocks noChangeArrowheads="1"/>
          </p:cNvSpPr>
          <p:nvPr/>
        </p:nvSpPr>
        <p:spPr bwMode="auto">
          <a:xfrm>
            <a:off x="7117923" y="1784111"/>
            <a:ext cx="500551" cy="452698"/>
          </a:xfrm>
          <a:prstGeom prst="rect">
            <a:avLst/>
          </a:prstGeom>
          <a:solidFill>
            <a:schemeClr val="bg1"/>
          </a:solidFill>
          <a:ln w="9525">
            <a:solidFill>
              <a:srgbClr val="FF0000"/>
            </a:solidFill>
            <a:miter lim="800000"/>
            <a:headEnd/>
            <a:tailEnd/>
          </a:ln>
        </p:spPr>
        <p:txBody>
          <a:bodyPr wrap="square" lIns="18000" tIns="10800" rIns="18000" bIns="10800">
            <a:spAutoFit/>
          </a:bodyPr>
          <a:lstStyle/>
          <a:p>
            <a:pPr algn="ctr"/>
            <a:r>
              <a:rPr lang="en-GB" sz="1400" dirty="0">
                <a:solidFill>
                  <a:srgbClr val="FF0000"/>
                </a:solidFill>
              </a:rPr>
              <a:t>Skin Panel</a:t>
            </a:r>
          </a:p>
        </p:txBody>
      </p:sp>
      <p:cxnSp>
        <p:nvCxnSpPr>
          <p:cNvPr id="14" name="Straight Arrow Connector 21"/>
          <p:cNvCxnSpPr>
            <a:cxnSpLocks noChangeShapeType="1"/>
          </p:cNvCxnSpPr>
          <p:nvPr/>
        </p:nvCxnSpPr>
        <p:spPr bwMode="auto">
          <a:xfrm rot="16200000" flipH="1">
            <a:off x="4037199" y="2451351"/>
            <a:ext cx="823304" cy="485534"/>
          </a:xfrm>
          <a:prstGeom prst="straightConnector1">
            <a:avLst/>
          </a:prstGeom>
          <a:noFill/>
          <a:ln w="38100" algn="ctr">
            <a:solidFill>
              <a:srgbClr val="FF0000"/>
            </a:solidFill>
            <a:round/>
            <a:headEnd/>
            <a:tailEnd type="triangle" w="med" len="med"/>
          </a:ln>
        </p:spPr>
      </p:cxnSp>
      <p:cxnSp>
        <p:nvCxnSpPr>
          <p:cNvPr id="15" name="Straight Arrow Connector 21"/>
          <p:cNvCxnSpPr>
            <a:cxnSpLocks noChangeShapeType="1"/>
          </p:cNvCxnSpPr>
          <p:nvPr/>
        </p:nvCxnSpPr>
        <p:spPr bwMode="auto">
          <a:xfrm rot="5400000">
            <a:off x="7050030" y="2272576"/>
            <a:ext cx="342658" cy="260836"/>
          </a:xfrm>
          <a:prstGeom prst="straightConnector1">
            <a:avLst/>
          </a:prstGeom>
          <a:noFill/>
          <a:ln w="38100" algn="ctr">
            <a:solidFill>
              <a:srgbClr val="FF0000"/>
            </a:solidFill>
            <a:round/>
            <a:headEnd/>
            <a:tailEnd type="triangle" w="med" len="med"/>
          </a:ln>
        </p:spPr>
      </p:cxnSp>
      <p:sp>
        <p:nvSpPr>
          <p:cNvPr id="16" name="Text Box 12"/>
          <p:cNvSpPr txBox="1">
            <a:spLocks noChangeArrowheads="1"/>
          </p:cNvSpPr>
          <p:nvPr/>
        </p:nvSpPr>
        <p:spPr bwMode="auto">
          <a:xfrm>
            <a:off x="7798227" y="4516443"/>
            <a:ext cx="4275017" cy="230832"/>
          </a:xfrm>
          <a:prstGeom prst="rect">
            <a:avLst/>
          </a:prstGeom>
          <a:noFill/>
          <a:ln w="9525" algn="ctr">
            <a:noFill/>
            <a:miter lim="800000"/>
            <a:headEnd/>
            <a:tailEnd/>
          </a:ln>
        </p:spPr>
        <p:txBody>
          <a:bodyPr wrap="square" tIns="0" bIns="0">
            <a:spAutoFit/>
          </a:bodyPr>
          <a:lstStyle/>
          <a:p>
            <a:pPr algn="ctr" eaLnBrk="1" hangingPunct="1">
              <a:buClr>
                <a:schemeClr val="tx2"/>
              </a:buClr>
              <a:buSzPct val="80000"/>
              <a:buFont typeface="Wingdings" pitchFamily="2" charset="2"/>
              <a:buNone/>
            </a:pPr>
            <a:r>
              <a:rPr lang="en-GB" sz="1500" dirty="0">
                <a:solidFill>
                  <a:schemeClr val="accent1">
                    <a:lumMod val="50000"/>
                  </a:schemeClr>
                </a:solidFill>
                <a:latin typeface="Arial" panose="020B0604020202020204" pitchFamily="34" charset="0"/>
                <a:cs typeface="Arial" panose="020B0604020202020204" pitchFamily="34" charset="0"/>
              </a:rPr>
              <a:t>Stringer being installed on an A340 Wing</a:t>
            </a:r>
          </a:p>
        </p:txBody>
      </p:sp>
      <p:sp>
        <p:nvSpPr>
          <p:cNvPr id="18" name="Content Placeholder 2"/>
          <p:cNvSpPr txBox="1">
            <a:spLocks/>
          </p:cNvSpPr>
          <p:nvPr/>
        </p:nvSpPr>
        <p:spPr>
          <a:xfrm>
            <a:off x="428426" y="5565912"/>
            <a:ext cx="4597355" cy="1179444"/>
          </a:xfrm>
          <a:prstGeom prst="rect">
            <a:avLst/>
          </a:prstGeom>
        </p:spPr>
        <p:txBody>
          <a:bodyPr vert="horz" lIns="91440" tIns="45720" rIns="91440" bIns="45720" rtlCol="0" anchor="t" anchorCtr="0">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Arial" panose="020B0604020202020204" pitchFamily="34"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r>
              <a:rPr lang="en-GB" sz="1900" dirty="0"/>
              <a:t>The Tension (Lower Cover) – Fatigue &amp; Damage Tolerance</a:t>
            </a:r>
          </a:p>
          <a:p>
            <a:pPr algn="just"/>
            <a:r>
              <a:rPr lang="en-GB" sz="1900" dirty="0"/>
              <a:t>Compression (Top Cover) - Strength</a:t>
            </a:r>
          </a:p>
          <a:p>
            <a:pPr algn="just"/>
            <a:endParaRPr lang="en-GB" sz="1900" dirty="0"/>
          </a:p>
        </p:txBody>
      </p:sp>
      <p:sp>
        <p:nvSpPr>
          <p:cNvPr id="20" name="Content Placeholder 2"/>
          <p:cNvSpPr txBox="1">
            <a:spLocks/>
          </p:cNvSpPr>
          <p:nvPr/>
        </p:nvSpPr>
        <p:spPr>
          <a:xfrm>
            <a:off x="5277573" y="5200984"/>
            <a:ext cx="6477318" cy="1657016"/>
          </a:xfrm>
          <a:prstGeom prst="rect">
            <a:avLst/>
          </a:prstGeom>
        </p:spPr>
        <p:txBody>
          <a:bodyPr vert="horz" lIns="91440" tIns="45720" rIns="91440" bIns="45720" rtlCol="0" anchor="t" anchorCtr="0">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Arial" panose="020B0604020202020204" pitchFamily="34"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r>
              <a:rPr lang="en-GB" sz="1900" dirty="0"/>
              <a:t>Stringers are riveted onto the skin or integrally machined/formed onto the panel.</a:t>
            </a:r>
          </a:p>
          <a:p>
            <a:pPr algn="just"/>
            <a:r>
              <a:rPr lang="en-GB" sz="1900" dirty="0"/>
              <a:t> Access holes on the bottom skin allow entry into the wing-box for inspection of the internal structure and cleaning of the fuel tanks.</a:t>
            </a:r>
          </a:p>
          <a:p>
            <a:pPr algn="just"/>
            <a:endParaRPr lang="en-GB" sz="1900" dirty="0"/>
          </a:p>
        </p:txBody>
      </p:sp>
    </p:spTree>
    <p:extLst>
      <p:ext uri="{BB962C8B-B14F-4D97-AF65-F5344CB8AC3E}">
        <p14:creationId xmlns:p14="http://schemas.microsoft.com/office/powerpoint/2010/main" val="1346723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Load carrying mechanism of skins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5" name="Picture 6" descr="coverload"/>
          <p:cNvPicPr>
            <a:picLocks noChangeAspect="1" noChangeArrowheads="1"/>
          </p:cNvPicPr>
          <p:nvPr/>
        </p:nvPicPr>
        <p:blipFill rotWithShape="1">
          <a:blip r:embed="rId2" cstate="print"/>
          <a:srcRect l="3764" t="3122" r="4196" b="6570"/>
          <a:stretch/>
        </p:blipFill>
        <p:spPr bwMode="auto">
          <a:xfrm>
            <a:off x="2073071" y="1842052"/>
            <a:ext cx="7938645" cy="493398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20F8CB9E-3733-4B30-B094-BBF43A43C2C0}"/>
                  </a:ext>
                </a:extLst>
              </p14:cNvPr>
              <p14:cNvContentPartPr/>
              <p14:nvPr/>
            </p14:nvContentPartPr>
            <p14:xfrm>
              <a:off x="6440760" y="5540967"/>
              <a:ext cx="3215520" cy="1107000"/>
            </p14:xfrm>
          </p:contentPart>
        </mc:Choice>
        <mc:Fallback xmlns="">
          <p:pic>
            <p:nvPicPr>
              <p:cNvPr id="19" name="Ink 18">
                <a:extLst>
                  <a:ext uri="{FF2B5EF4-FFF2-40B4-BE49-F238E27FC236}">
                    <a16:creationId xmlns:a16="http://schemas.microsoft.com/office/drawing/2014/main" id="{20F8CB9E-3733-4B30-B094-BBF43A43C2C0}"/>
                  </a:ext>
                </a:extLst>
              </p:cNvPr>
              <p:cNvPicPr/>
              <p:nvPr/>
            </p:nvPicPr>
            <p:blipFill>
              <a:blip r:embed="rId4"/>
              <a:stretch>
                <a:fillRect/>
              </a:stretch>
            </p:blipFill>
            <p:spPr>
              <a:xfrm>
                <a:off x="6423120" y="5522967"/>
                <a:ext cx="3256920" cy="1160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 name="Ink 24">
                <a:extLst>
                  <a:ext uri="{FF2B5EF4-FFF2-40B4-BE49-F238E27FC236}">
                    <a16:creationId xmlns:a16="http://schemas.microsoft.com/office/drawing/2014/main" id="{47C51521-9CD8-4908-8E8B-7AA319C8AFD6}"/>
                  </a:ext>
                </a:extLst>
              </p14:cNvPr>
              <p14:cNvContentPartPr/>
              <p14:nvPr/>
            </p14:nvContentPartPr>
            <p14:xfrm>
              <a:off x="2113374" y="3846087"/>
              <a:ext cx="2461680" cy="1053720"/>
            </p14:xfrm>
          </p:contentPart>
        </mc:Choice>
        <mc:Fallback xmlns="">
          <p:pic>
            <p:nvPicPr>
              <p:cNvPr id="25" name="Ink 24">
                <a:extLst>
                  <a:ext uri="{FF2B5EF4-FFF2-40B4-BE49-F238E27FC236}">
                    <a16:creationId xmlns:a16="http://schemas.microsoft.com/office/drawing/2014/main" id="{47C51521-9CD8-4908-8E8B-7AA319C8AFD6}"/>
                  </a:ext>
                </a:extLst>
              </p:cNvPr>
              <p:cNvPicPr/>
              <p:nvPr/>
            </p:nvPicPr>
            <p:blipFill>
              <a:blip r:embed="rId6"/>
              <a:stretch>
                <a:fillRect/>
              </a:stretch>
            </p:blipFill>
            <p:spPr>
              <a:xfrm>
                <a:off x="2077374" y="3810447"/>
                <a:ext cx="2515320" cy="1107360"/>
              </a:xfrm>
              <a:prstGeom prst="rect">
                <a:avLst/>
              </a:prstGeom>
            </p:spPr>
          </p:pic>
        </mc:Fallback>
      </mc:AlternateContent>
    </p:spTree>
    <p:extLst>
      <p:ext uri="{BB962C8B-B14F-4D97-AF65-F5344CB8AC3E}">
        <p14:creationId xmlns:p14="http://schemas.microsoft.com/office/powerpoint/2010/main" val="4219375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Root joint</a:t>
            </a:r>
          </a:p>
        </p:txBody>
      </p:sp>
      <p:sp>
        <p:nvSpPr>
          <p:cNvPr id="3" name="Content Placeholder 2"/>
          <p:cNvSpPr>
            <a:spLocks noGrp="1"/>
          </p:cNvSpPr>
          <p:nvPr>
            <p:ph idx="1"/>
          </p:nvPr>
        </p:nvSpPr>
        <p:spPr>
          <a:xfrm>
            <a:off x="185530" y="2180496"/>
            <a:ext cx="3326297" cy="3678303"/>
          </a:xfrm>
        </p:spPr>
        <p:txBody>
          <a:bodyPr>
            <a:normAutofit lnSpcReduction="10000"/>
          </a:bodyPr>
          <a:lstStyle/>
          <a:p>
            <a:pPr algn="just"/>
            <a:r>
              <a:rPr lang="en-GB" dirty="0"/>
              <a:t>Where the wing attaches to the centre wing box in the fuselage;</a:t>
            </a:r>
          </a:p>
          <a:p>
            <a:pPr algn="just"/>
            <a:r>
              <a:rPr lang="en-GB" dirty="0"/>
              <a:t>The cruciform and tri-form fittings are used to attach the upper and lower covers respectively to the centre wing box. </a:t>
            </a:r>
          </a:p>
          <a:p>
            <a:pPr algn="just"/>
            <a:r>
              <a:rPr lang="en-GB" dirty="0"/>
              <a:t>Upper and lower joint fittings are used to attach the spars.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40" name="Picture 39"/>
          <p:cNvPicPr>
            <a:picLocks noChangeAspect="1"/>
          </p:cNvPicPr>
          <p:nvPr/>
        </p:nvPicPr>
        <p:blipFill>
          <a:blip r:embed="rId2"/>
          <a:stretch>
            <a:fillRect/>
          </a:stretch>
        </p:blipFill>
        <p:spPr>
          <a:xfrm>
            <a:off x="3536796" y="1825570"/>
            <a:ext cx="8590476" cy="4638095"/>
          </a:xfrm>
          <a:prstGeom prst="rect">
            <a:avLst/>
          </a:prstGeom>
        </p:spPr>
      </p:pic>
      <p:cxnSp>
        <p:nvCxnSpPr>
          <p:cNvPr id="6" name="Straight Arrow Connector 5">
            <a:extLst>
              <a:ext uri="{FF2B5EF4-FFF2-40B4-BE49-F238E27FC236}">
                <a16:creationId xmlns:a16="http://schemas.microsoft.com/office/drawing/2014/main" id="{C98D3DC2-63F1-4BF2-8364-4B9E617EF596}"/>
              </a:ext>
            </a:extLst>
          </p:cNvPr>
          <p:cNvCxnSpPr/>
          <p:nvPr/>
        </p:nvCxnSpPr>
        <p:spPr>
          <a:xfrm>
            <a:off x="9382125" y="6155844"/>
            <a:ext cx="942975" cy="187806"/>
          </a:xfrm>
          <a:prstGeom prst="straightConnector1">
            <a:avLst/>
          </a:prstGeom>
          <a:ln w="38100">
            <a:solidFill>
              <a:srgbClr val="FF0000"/>
            </a:solidFill>
            <a:headEnd w="lg" len="lg"/>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612031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Watch </a:t>
            </a:r>
          </a:p>
        </p:txBody>
      </p:sp>
      <p:pic>
        <p:nvPicPr>
          <p:cNvPr id="5" name="60CmDTly8Dg"/>
          <p:cNvPicPr>
            <a:picLocks noGrp="1" noRot="1" noChangeAspect="1"/>
          </p:cNvPicPr>
          <p:nvPr>
            <p:ph idx="1"/>
            <a:videoFile r:link="rId1"/>
          </p:nvPr>
        </p:nvPicPr>
        <p:blipFill>
          <a:blip r:embed="rId4"/>
          <a:stretch>
            <a:fillRect/>
          </a:stretch>
        </p:blipFill>
        <p:spPr>
          <a:xfrm>
            <a:off x="1584101" y="1833362"/>
            <a:ext cx="8789831" cy="4944280"/>
          </a:xfrm>
          <a:prstGeom prst="rect">
            <a:avLst/>
          </a:prstGeom>
        </p:spPr>
      </p:pic>
      <p:sp>
        <p:nvSpPr>
          <p:cNvPr id="4" name="Slide Number Placeholder 3"/>
          <p:cNvSpPr>
            <a:spLocks noGrp="1"/>
          </p:cNvSpPr>
          <p:nvPr>
            <p:ph type="sldNum" sz="quarter" idx="12"/>
          </p:nvPr>
        </p:nvSpPr>
        <p:spPr/>
        <p:txBody>
          <a:bodyPr/>
          <a:lstStyle/>
          <a:p>
            <a:pPr algn="ctr"/>
            <a:fld id="{D57F1E4F-1CFF-5643-939E-217C01CDF565}" type="slidenum">
              <a:rPr lang="en-US" smtClean="0"/>
              <a:pPr algn="ctr"/>
              <a:t>18</a:t>
            </a:fld>
            <a:endParaRPr lang="en-US" dirty="0"/>
          </a:p>
        </p:txBody>
      </p:sp>
    </p:spTree>
    <p:extLst>
      <p:ext uri="{BB962C8B-B14F-4D97-AF65-F5344CB8AC3E}">
        <p14:creationId xmlns:p14="http://schemas.microsoft.com/office/powerpoint/2010/main" val="1981397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Wing tip</a:t>
            </a:r>
          </a:p>
        </p:txBody>
      </p:sp>
      <p:sp>
        <p:nvSpPr>
          <p:cNvPr id="3" name="Content Placeholder 2"/>
          <p:cNvSpPr>
            <a:spLocks noGrp="1"/>
          </p:cNvSpPr>
          <p:nvPr>
            <p:ph idx="1"/>
          </p:nvPr>
        </p:nvSpPr>
        <p:spPr>
          <a:xfrm>
            <a:off x="560010" y="5431721"/>
            <a:ext cx="10479051" cy="1434873"/>
          </a:xfrm>
        </p:spPr>
        <p:txBody>
          <a:bodyPr>
            <a:normAutofit fontScale="92500" lnSpcReduction="10000"/>
          </a:bodyPr>
          <a:lstStyle/>
          <a:p>
            <a:pPr algn="just"/>
            <a:r>
              <a:rPr lang="en-GB" dirty="0"/>
              <a:t>Rigid structure fixed to end of the wing-box;</a:t>
            </a:r>
          </a:p>
          <a:p>
            <a:pPr algn="just"/>
            <a:r>
              <a:rPr lang="en-GB" dirty="0"/>
              <a:t>The structure is built in a similar way to the wing-box, with spars, ribs, stringers and skin forming the structure;</a:t>
            </a:r>
          </a:p>
          <a:p>
            <a:pPr algn="just"/>
            <a:r>
              <a:rPr lang="en-GB" dirty="0"/>
              <a:t>Contains the navigation and strobe lights.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5" name="Picture 6" descr="wingtip1"/>
          <p:cNvPicPr>
            <a:picLocks noChangeAspect="1" noChangeArrowheads="1"/>
          </p:cNvPicPr>
          <p:nvPr/>
        </p:nvPicPr>
        <p:blipFill>
          <a:blip r:embed="rId2" cstate="print"/>
          <a:srcRect/>
          <a:stretch>
            <a:fillRect/>
          </a:stretch>
        </p:blipFill>
        <p:spPr bwMode="auto">
          <a:xfrm>
            <a:off x="4557334" y="2089100"/>
            <a:ext cx="5384409" cy="2859399"/>
          </a:xfrm>
          <a:prstGeom prst="rect">
            <a:avLst/>
          </a:prstGeom>
          <a:noFill/>
          <a:ln w="9525">
            <a:solidFill>
              <a:schemeClr val="tx1"/>
            </a:solidFill>
            <a:miter lim="800000"/>
            <a:headEnd/>
            <a:tailEnd/>
          </a:ln>
        </p:spPr>
      </p:pic>
      <p:pic>
        <p:nvPicPr>
          <p:cNvPr id="6" name="Picture 5" descr="FLE_FTE Survey 166.jpg"/>
          <p:cNvPicPr>
            <a:picLocks noChangeAspect="1"/>
          </p:cNvPicPr>
          <p:nvPr/>
        </p:nvPicPr>
        <p:blipFill>
          <a:blip r:embed="rId3" cstate="print"/>
          <a:srcRect/>
          <a:stretch>
            <a:fillRect/>
          </a:stretch>
        </p:blipFill>
        <p:spPr bwMode="auto">
          <a:xfrm>
            <a:off x="560010" y="2126290"/>
            <a:ext cx="3743325" cy="2808287"/>
          </a:xfrm>
          <a:prstGeom prst="rect">
            <a:avLst/>
          </a:prstGeom>
          <a:noFill/>
          <a:ln w="9525">
            <a:solidFill>
              <a:schemeClr val="tx1"/>
            </a:solidFill>
            <a:miter lim="800000"/>
            <a:headEnd/>
            <a:tailEnd/>
          </a:ln>
        </p:spPr>
      </p:pic>
      <p:sp>
        <p:nvSpPr>
          <p:cNvPr id="7" name="Text Box 12"/>
          <p:cNvSpPr txBox="1">
            <a:spLocks noChangeArrowheads="1"/>
          </p:cNvSpPr>
          <p:nvPr/>
        </p:nvSpPr>
        <p:spPr bwMode="auto">
          <a:xfrm>
            <a:off x="533144" y="4948499"/>
            <a:ext cx="3782646" cy="461665"/>
          </a:xfrm>
          <a:prstGeom prst="rect">
            <a:avLst/>
          </a:prstGeom>
          <a:noFill/>
          <a:ln w="9525" algn="ctr">
            <a:noFill/>
            <a:miter lim="800000"/>
            <a:headEnd/>
            <a:tailEnd/>
          </a:ln>
        </p:spPr>
        <p:txBody>
          <a:bodyPr wrap="square" tIns="0" bIns="0">
            <a:spAutoFit/>
          </a:bodyPr>
          <a:lstStyle/>
          <a:p>
            <a:pPr algn="ctr" eaLnBrk="1" hangingPunct="1">
              <a:buClr>
                <a:schemeClr val="tx2"/>
              </a:buClr>
              <a:buSzPct val="80000"/>
              <a:buFont typeface="Wingdings" pitchFamily="2" charset="2"/>
              <a:buNone/>
            </a:pPr>
            <a:r>
              <a:rPr lang="en-GB" sz="1500" b="1" dirty="0">
                <a:solidFill>
                  <a:schemeClr val="accent1">
                    <a:lumMod val="90000"/>
                    <a:lumOff val="10000"/>
                  </a:schemeClr>
                </a:solidFill>
                <a:latin typeface="Arial" panose="020B0604020202020204" pitchFamily="34" charset="0"/>
                <a:cs typeface="Arial" panose="020B0604020202020204" pitchFamily="34" charset="0"/>
              </a:rPr>
              <a:t>A320 Wing tip installed on end of  Wing at Broughton</a:t>
            </a:r>
          </a:p>
        </p:txBody>
      </p:sp>
      <p:sp>
        <p:nvSpPr>
          <p:cNvPr id="8" name="Text Box 12"/>
          <p:cNvSpPr txBox="1">
            <a:spLocks noChangeArrowheads="1"/>
          </p:cNvSpPr>
          <p:nvPr/>
        </p:nvSpPr>
        <p:spPr bwMode="auto">
          <a:xfrm>
            <a:off x="5157983" y="4985960"/>
            <a:ext cx="3782646" cy="230832"/>
          </a:xfrm>
          <a:prstGeom prst="rect">
            <a:avLst/>
          </a:prstGeom>
          <a:noFill/>
          <a:ln w="9525" algn="ctr">
            <a:noFill/>
            <a:miter lim="800000"/>
            <a:headEnd/>
            <a:tailEnd/>
          </a:ln>
        </p:spPr>
        <p:txBody>
          <a:bodyPr wrap="square" tIns="0" bIns="0">
            <a:spAutoFit/>
          </a:bodyPr>
          <a:lstStyle/>
          <a:p>
            <a:pPr algn="ctr" eaLnBrk="1" hangingPunct="1">
              <a:buClr>
                <a:schemeClr val="tx2"/>
              </a:buClr>
              <a:buSzPct val="80000"/>
              <a:buFont typeface="Wingdings" pitchFamily="2" charset="2"/>
              <a:buNone/>
            </a:pPr>
            <a:r>
              <a:rPr lang="en-GB" sz="1500" b="1" dirty="0">
                <a:solidFill>
                  <a:schemeClr val="accent1">
                    <a:lumMod val="90000"/>
                    <a:lumOff val="10000"/>
                  </a:schemeClr>
                </a:solidFill>
                <a:latin typeface="Arial" panose="020B0604020202020204" pitchFamily="34" charset="0"/>
                <a:cs typeface="Arial" panose="020B0604020202020204" pitchFamily="34" charset="0"/>
              </a:rPr>
              <a:t>Illustration of Wing Tip Structure</a:t>
            </a:r>
          </a:p>
        </p:txBody>
      </p:sp>
      <p:sp>
        <p:nvSpPr>
          <p:cNvPr id="9" name="TextBox 8"/>
          <p:cNvSpPr txBox="1"/>
          <p:nvPr/>
        </p:nvSpPr>
        <p:spPr>
          <a:xfrm>
            <a:off x="2576717" y="1869237"/>
            <a:ext cx="1184182" cy="584775"/>
          </a:xfrm>
          <a:prstGeom prst="rect">
            <a:avLst/>
          </a:prstGeom>
          <a:solidFill>
            <a:schemeClr val="bg1"/>
          </a:solidFill>
          <a:ln w="25400">
            <a:solidFill>
              <a:srgbClr val="008080"/>
            </a:solidFill>
          </a:ln>
        </p:spPr>
        <p:txBody>
          <a:bodyPr wrap="square" rtlCol="0">
            <a:spAutoFit/>
          </a:bodyPr>
          <a:lstStyle/>
          <a:p>
            <a:pPr algn="ctr"/>
            <a:r>
              <a:rPr lang="en-GB" sz="1600" dirty="0">
                <a:latin typeface="Arial" panose="020B0604020202020204" pitchFamily="34" charset="0"/>
                <a:cs typeface="Arial" panose="020B0604020202020204" pitchFamily="34" charset="0"/>
              </a:rPr>
              <a:t>Navigation Lights</a:t>
            </a:r>
            <a:endParaRPr lang="en-GB" sz="1600" dirty="0">
              <a:solidFill>
                <a:schemeClr val="tx2"/>
              </a:solidFill>
              <a:latin typeface="Arial" panose="020B0604020202020204" pitchFamily="34" charset="0"/>
              <a:cs typeface="Arial" panose="020B0604020202020204" pitchFamily="34" charset="0"/>
            </a:endParaRPr>
          </a:p>
        </p:txBody>
      </p:sp>
      <p:cxnSp>
        <p:nvCxnSpPr>
          <p:cNvPr id="10" name="Straight Arrow Connector 21"/>
          <p:cNvCxnSpPr>
            <a:cxnSpLocks noChangeShapeType="1"/>
            <a:stCxn id="9" idx="2"/>
          </p:cNvCxnSpPr>
          <p:nvPr/>
        </p:nvCxnSpPr>
        <p:spPr bwMode="auto">
          <a:xfrm rot="5400000">
            <a:off x="2608380" y="2965670"/>
            <a:ext cx="1072086" cy="48771"/>
          </a:xfrm>
          <a:prstGeom prst="straightConnector1">
            <a:avLst/>
          </a:prstGeom>
          <a:noFill/>
          <a:ln w="38100" algn="ctr">
            <a:solidFill>
              <a:schemeClr val="tx1"/>
            </a:solidFill>
            <a:round/>
            <a:headEnd/>
            <a:tailEnd type="triangle" w="med" len="med"/>
          </a:ln>
        </p:spPr>
      </p:cxnSp>
      <p:sp>
        <p:nvSpPr>
          <p:cNvPr id="11" name="TextBox 10"/>
          <p:cNvSpPr txBox="1"/>
          <p:nvPr/>
        </p:nvSpPr>
        <p:spPr>
          <a:xfrm>
            <a:off x="798717" y="1849699"/>
            <a:ext cx="1184182" cy="584775"/>
          </a:xfrm>
          <a:prstGeom prst="rect">
            <a:avLst/>
          </a:prstGeom>
          <a:solidFill>
            <a:schemeClr val="bg1"/>
          </a:solidFill>
          <a:ln w="25400">
            <a:solidFill>
              <a:srgbClr val="008080"/>
            </a:solidFill>
          </a:ln>
        </p:spPr>
        <p:txBody>
          <a:bodyPr wrap="square" rtlCol="0">
            <a:spAutoFit/>
          </a:bodyPr>
          <a:lstStyle/>
          <a:p>
            <a:pPr algn="ctr"/>
            <a:r>
              <a:rPr lang="en-GB" sz="1600" dirty="0">
                <a:latin typeface="Arial" panose="020B0604020202020204" pitchFamily="34" charset="0"/>
                <a:cs typeface="Arial" panose="020B0604020202020204" pitchFamily="34" charset="0"/>
              </a:rPr>
              <a:t>Wing Tip Fence</a:t>
            </a:r>
            <a:endParaRPr lang="en-GB" sz="1600" dirty="0">
              <a:solidFill>
                <a:schemeClr val="tx2"/>
              </a:solidFill>
              <a:latin typeface="Arial" panose="020B0604020202020204" pitchFamily="34" charset="0"/>
              <a:cs typeface="Arial" panose="020B0604020202020204" pitchFamily="34" charset="0"/>
            </a:endParaRPr>
          </a:p>
        </p:txBody>
      </p:sp>
      <p:cxnSp>
        <p:nvCxnSpPr>
          <p:cNvPr id="12" name="Straight Arrow Connector 21"/>
          <p:cNvCxnSpPr>
            <a:cxnSpLocks noChangeShapeType="1"/>
          </p:cNvCxnSpPr>
          <p:nvPr/>
        </p:nvCxnSpPr>
        <p:spPr bwMode="auto">
          <a:xfrm rot="5400000">
            <a:off x="814747" y="2848440"/>
            <a:ext cx="982214" cy="169911"/>
          </a:xfrm>
          <a:prstGeom prst="straightConnector1">
            <a:avLst/>
          </a:prstGeom>
          <a:noFill/>
          <a:ln w="38100" algn="ctr">
            <a:solidFill>
              <a:schemeClr val="tx1"/>
            </a:solidFill>
            <a:round/>
            <a:headEnd/>
            <a:tailEnd type="triangle" w="med" len="med"/>
          </a:ln>
        </p:spPr>
      </p:cxnSp>
      <p:grpSp>
        <p:nvGrpSpPr>
          <p:cNvPr id="13" name="Group 12"/>
          <p:cNvGrpSpPr/>
          <p:nvPr/>
        </p:nvGrpSpPr>
        <p:grpSpPr>
          <a:xfrm>
            <a:off x="1582481" y="3838246"/>
            <a:ext cx="2788017" cy="1009991"/>
            <a:chOff x="1330691" y="3149132"/>
            <a:chExt cx="2788017" cy="1009991"/>
          </a:xfrm>
        </p:grpSpPr>
        <p:sp>
          <p:nvSpPr>
            <p:cNvPr id="14" name="TextBox 17"/>
            <p:cNvSpPr txBox="1">
              <a:spLocks noChangeArrowheads="1"/>
            </p:cNvSpPr>
            <p:nvPr/>
          </p:nvSpPr>
          <p:spPr bwMode="auto">
            <a:xfrm>
              <a:off x="3177727" y="3574348"/>
              <a:ext cx="940981" cy="584775"/>
            </a:xfrm>
            <a:prstGeom prst="rect">
              <a:avLst/>
            </a:prstGeom>
            <a:solidFill>
              <a:schemeClr val="bg1"/>
            </a:solidFill>
            <a:ln w="9525">
              <a:solidFill>
                <a:schemeClr val="accent1"/>
              </a:solidFill>
              <a:miter lim="800000"/>
              <a:headEnd/>
              <a:tailEnd/>
            </a:ln>
          </p:spPr>
          <p:txBody>
            <a:bodyPr wrap="square">
              <a:spAutoFit/>
            </a:bodyPr>
            <a:lstStyle/>
            <a:p>
              <a:pPr algn="ctr"/>
              <a:r>
                <a:rPr lang="en-GB" sz="1600" dirty="0">
                  <a:solidFill>
                    <a:srgbClr val="FF0000"/>
                  </a:solidFill>
                  <a:latin typeface="Arial" panose="020B0604020202020204" pitchFamily="34" charset="0"/>
                  <a:cs typeface="Arial" panose="020B0604020202020204" pitchFamily="34" charset="0"/>
                </a:rPr>
                <a:t>Wing Tip</a:t>
              </a:r>
            </a:p>
          </p:txBody>
        </p:sp>
        <p:cxnSp>
          <p:nvCxnSpPr>
            <p:cNvPr id="15" name="Straight Arrow Connector 21"/>
            <p:cNvCxnSpPr>
              <a:cxnSpLocks noChangeShapeType="1"/>
              <a:stCxn id="14" idx="1"/>
              <a:endCxn id="16" idx="1"/>
            </p:cNvCxnSpPr>
            <p:nvPr/>
          </p:nvCxnSpPr>
          <p:spPr bwMode="auto">
            <a:xfrm rot="10800000">
              <a:off x="2642579" y="3495150"/>
              <a:ext cx="535148" cy="371587"/>
            </a:xfrm>
            <a:prstGeom prst="straightConnector1">
              <a:avLst/>
            </a:prstGeom>
            <a:noFill/>
            <a:ln w="19050" algn="ctr">
              <a:solidFill>
                <a:srgbClr val="FF0000"/>
              </a:solidFill>
              <a:round/>
              <a:headEnd/>
              <a:tailEnd type="none" w="med" len="med"/>
            </a:ln>
          </p:spPr>
        </p:cxnSp>
        <p:sp>
          <p:nvSpPr>
            <p:cNvPr id="16" name="Right Brace 15"/>
            <p:cNvSpPr/>
            <p:nvPr/>
          </p:nvSpPr>
          <p:spPr>
            <a:xfrm rot="5393956">
              <a:off x="2469267" y="2010556"/>
              <a:ext cx="346017" cy="2623169"/>
            </a:xfrm>
            <a:prstGeom prst="rightBrace">
              <a:avLst>
                <a:gd name="adj1" fmla="val 44049"/>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3516780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2973" dirty="0"/>
              <a:t>Suggested Readings</a:t>
            </a:r>
          </a:p>
        </p:txBody>
      </p:sp>
      <p:pic>
        <p:nvPicPr>
          <p:cNvPr id="4" name="Picture 3"/>
          <p:cNvPicPr>
            <a:picLocks/>
          </p:cNvPicPr>
          <p:nvPr/>
        </p:nvPicPr>
        <p:blipFill rotWithShape="1">
          <a:blip r:embed="rId2" cstate="print"/>
          <a:srcRect l="2661" t="2351" r="2089" b="1223"/>
          <a:stretch/>
        </p:blipFill>
        <p:spPr>
          <a:xfrm>
            <a:off x="4736984" y="2027130"/>
            <a:ext cx="2550151" cy="3590415"/>
          </a:xfrm>
          <a:prstGeom prst="rect">
            <a:avLst/>
          </a:prstGeom>
          <a:ln w="6350">
            <a:solidFill>
              <a:schemeClr val="tx1"/>
            </a:solidFill>
          </a:ln>
        </p:spPr>
      </p:pic>
      <p:sp>
        <p:nvSpPr>
          <p:cNvPr id="11" name="TextBox 10"/>
          <p:cNvSpPr txBox="1"/>
          <p:nvPr/>
        </p:nvSpPr>
        <p:spPr>
          <a:xfrm>
            <a:off x="2338697" y="5705907"/>
            <a:ext cx="7665608" cy="1007392"/>
          </a:xfrm>
          <a:prstGeom prst="rect">
            <a:avLst/>
          </a:prstGeom>
          <a:noFill/>
        </p:spPr>
        <p:txBody>
          <a:bodyPr wrap="square" rtlCol="0">
            <a:spAutoFit/>
          </a:bodyPr>
          <a:lstStyle/>
          <a:p>
            <a:pPr algn="ctr"/>
            <a:r>
              <a:rPr lang="en-GB" sz="1982" dirty="0">
                <a:latin typeface="Arial" panose="020B0604020202020204" pitchFamily="34" charset="0"/>
                <a:cs typeface="Arial" panose="020B0604020202020204" pitchFamily="34" charset="0"/>
              </a:rPr>
              <a:t>Chapters 19 </a:t>
            </a:r>
          </a:p>
          <a:p>
            <a:pPr algn="ctr"/>
            <a:r>
              <a:rPr lang="en-GB" sz="1982" dirty="0">
                <a:latin typeface="Arial" panose="020B0604020202020204" pitchFamily="34" charset="0"/>
                <a:cs typeface="Arial" panose="020B0604020202020204" pitchFamily="34" charset="0"/>
              </a:rPr>
              <a:t>of </a:t>
            </a:r>
          </a:p>
          <a:p>
            <a:pPr algn="ctr"/>
            <a:r>
              <a:rPr lang="en-GB" sz="1982" dirty="0">
                <a:latin typeface="Arial" panose="020B0604020202020204" pitchFamily="34" charset="0"/>
                <a:cs typeface="Arial" panose="020B0604020202020204" pitchFamily="34" charset="0"/>
              </a:rPr>
              <a:t>Aircraft Structural Analysis</a:t>
            </a:r>
          </a:p>
        </p:txBody>
      </p:sp>
      <p:sp>
        <p:nvSpPr>
          <p:cNvPr id="3" name="Slide Number Placeholder 2"/>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val="2505670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Wingtip (Winglet &amp; Wing Fence)</a:t>
            </a:r>
          </a:p>
        </p:txBody>
      </p:sp>
      <p:sp>
        <p:nvSpPr>
          <p:cNvPr id="3" name="Content Placeholder 2"/>
          <p:cNvSpPr>
            <a:spLocks noGrp="1"/>
          </p:cNvSpPr>
          <p:nvPr>
            <p:ph idx="1"/>
          </p:nvPr>
        </p:nvSpPr>
        <p:spPr>
          <a:xfrm>
            <a:off x="581192" y="2180496"/>
            <a:ext cx="4779273" cy="3678303"/>
          </a:xfrm>
        </p:spPr>
        <p:txBody>
          <a:bodyPr>
            <a:normAutofit/>
          </a:bodyPr>
          <a:lstStyle/>
          <a:p>
            <a:pPr algn="just"/>
            <a:r>
              <a:rPr lang="en-GB" dirty="0"/>
              <a:t>A winglet or wing fence can be added to the end of the wingtip to reduce the induced drag effect of the wing;</a:t>
            </a:r>
          </a:p>
          <a:p>
            <a:pPr algn="just"/>
            <a:r>
              <a:rPr lang="en-GB" dirty="0"/>
              <a:t>A winglet generates more load than a wing fence but design of the wing and wingtip considers these extra forces;</a:t>
            </a:r>
          </a:p>
          <a:p>
            <a:pPr algn="just"/>
            <a:r>
              <a:rPr lang="en-GB" dirty="0"/>
              <a:t>“</a:t>
            </a:r>
            <a:r>
              <a:rPr lang="en-GB" dirty="0" err="1"/>
              <a:t>Sharklet</a:t>
            </a:r>
            <a:r>
              <a:rPr lang="en-GB" dirty="0"/>
              <a:t>” is Airbus’s trade name for the winglets being added to the A320 family.</a:t>
            </a:r>
          </a:p>
          <a:p>
            <a:pPr algn="just"/>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5" name="Picture 6" descr="Winglets_B737_800_and_AB319.jpg"/>
          <p:cNvPicPr>
            <a:picLocks noChangeAspect="1"/>
          </p:cNvPicPr>
          <p:nvPr/>
        </p:nvPicPr>
        <p:blipFill>
          <a:blip r:embed="rId2" cstate="print"/>
          <a:srcRect/>
          <a:stretch>
            <a:fillRect/>
          </a:stretch>
        </p:blipFill>
        <p:spPr bwMode="auto">
          <a:xfrm>
            <a:off x="5540919" y="2447305"/>
            <a:ext cx="4032250" cy="3024187"/>
          </a:xfrm>
          <a:prstGeom prst="rect">
            <a:avLst/>
          </a:prstGeom>
          <a:noFill/>
          <a:ln w="9525">
            <a:solidFill>
              <a:schemeClr val="tx1"/>
            </a:solidFill>
            <a:miter lim="800000"/>
            <a:headEnd/>
            <a:tailEnd/>
          </a:ln>
        </p:spPr>
      </p:pic>
      <p:pic>
        <p:nvPicPr>
          <p:cNvPr id="6" name="Picture 7" descr="737winglets.jpg"/>
          <p:cNvPicPr>
            <a:picLocks noChangeAspect="1"/>
          </p:cNvPicPr>
          <p:nvPr/>
        </p:nvPicPr>
        <p:blipFill>
          <a:blip r:embed="rId3" cstate="print"/>
          <a:srcRect/>
          <a:stretch>
            <a:fillRect/>
          </a:stretch>
        </p:blipFill>
        <p:spPr bwMode="auto">
          <a:xfrm>
            <a:off x="9666912" y="2318757"/>
            <a:ext cx="2089150" cy="3635375"/>
          </a:xfrm>
          <a:prstGeom prst="rect">
            <a:avLst/>
          </a:prstGeom>
          <a:noFill/>
          <a:ln w="9525">
            <a:solidFill>
              <a:schemeClr val="tx1"/>
            </a:solidFill>
            <a:miter lim="800000"/>
            <a:headEnd/>
            <a:tailEnd/>
          </a:ln>
        </p:spPr>
      </p:pic>
      <p:sp>
        <p:nvSpPr>
          <p:cNvPr id="7" name="Text Box 12"/>
          <p:cNvSpPr txBox="1">
            <a:spLocks noChangeArrowheads="1"/>
          </p:cNvSpPr>
          <p:nvPr/>
        </p:nvSpPr>
        <p:spPr bwMode="auto">
          <a:xfrm>
            <a:off x="5555372" y="1940226"/>
            <a:ext cx="3782646" cy="230832"/>
          </a:xfrm>
          <a:prstGeom prst="rect">
            <a:avLst/>
          </a:prstGeom>
          <a:noFill/>
          <a:ln w="9525" algn="ctr">
            <a:noFill/>
            <a:miter lim="800000"/>
            <a:headEnd/>
            <a:tailEnd/>
          </a:ln>
        </p:spPr>
        <p:txBody>
          <a:bodyPr wrap="square" tIns="0" bIns="0">
            <a:spAutoFit/>
          </a:bodyPr>
          <a:lstStyle/>
          <a:p>
            <a:pPr algn="ctr" eaLnBrk="1" hangingPunct="1">
              <a:buClr>
                <a:schemeClr val="tx2"/>
              </a:buClr>
              <a:buSzPct val="80000"/>
              <a:buFont typeface="Wingdings" pitchFamily="2" charset="2"/>
              <a:buNone/>
            </a:pPr>
            <a:r>
              <a:rPr lang="en-GB" sz="1500" dirty="0">
                <a:solidFill>
                  <a:schemeClr val="accent1">
                    <a:lumMod val="90000"/>
                    <a:lumOff val="10000"/>
                  </a:schemeClr>
                </a:solidFill>
                <a:latin typeface="Arial" panose="020B0604020202020204" pitchFamily="34" charset="0"/>
                <a:cs typeface="Arial" panose="020B0604020202020204" pitchFamily="34" charset="0"/>
              </a:rPr>
              <a:t>Wing Tip with blended Winglet installed</a:t>
            </a:r>
          </a:p>
        </p:txBody>
      </p:sp>
      <p:sp>
        <p:nvSpPr>
          <p:cNvPr id="8" name="Text Box 12"/>
          <p:cNvSpPr txBox="1">
            <a:spLocks noChangeArrowheads="1"/>
          </p:cNvSpPr>
          <p:nvPr/>
        </p:nvSpPr>
        <p:spPr bwMode="auto">
          <a:xfrm>
            <a:off x="9546741" y="1824417"/>
            <a:ext cx="2329491" cy="461665"/>
          </a:xfrm>
          <a:prstGeom prst="rect">
            <a:avLst/>
          </a:prstGeom>
          <a:noFill/>
          <a:ln w="9525" algn="ctr">
            <a:noFill/>
            <a:miter lim="800000"/>
            <a:headEnd/>
            <a:tailEnd/>
          </a:ln>
        </p:spPr>
        <p:txBody>
          <a:bodyPr wrap="square" tIns="0" bIns="0">
            <a:spAutoFit/>
          </a:bodyPr>
          <a:lstStyle/>
          <a:p>
            <a:pPr algn="ctr" eaLnBrk="1" hangingPunct="1">
              <a:buClr>
                <a:schemeClr val="tx2"/>
              </a:buClr>
              <a:buSzPct val="80000"/>
              <a:buFont typeface="Wingdings" pitchFamily="2" charset="2"/>
              <a:buNone/>
            </a:pPr>
            <a:r>
              <a:rPr lang="en-GB" sz="1500" dirty="0">
                <a:solidFill>
                  <a:schemeClr val="accent1">
                    <a:lumMod val="50000"/>
                  </a:schemeClr>
                </a:solidFill>
                <a:latin typeface="Arial" panose="020B0604020202020204" pitchFamily="34" charset="0"/>
                <a:cs typeface="Arial" panose="020B0604020202020204" pitchFamily="34" charset="0"/>
              </a:rPr>
              <a:t>Illustration of vortices created at the Wing Tip </a:t>
            </a:r>
          </a:p>
        </p:txBody>
      </p:sp>
      <p:sp>
        <p:nvSpPr>
          <p:cNvPr id="9" name="TextBox 8"/>
          <p:cNvSpPr txBox="1"/>
          <p:nvPr/>
        </p:nvSpPr>
        <p:spPr>
          <a:xfrm>
            <a:off x="7575342" y="2246350"/>
            <a:ext cx="1051319" cy="584775"/>
          </a:xfrm>
          <a:prstGeom prst="rect">
            <a:avLst/>
          </a:prstGeom>
          <a:solidFill>
            <a:schemeClr val="bg1"/>
          </a:solidFill>
          <a:ln w="25400">
            <a:solidFill>
              <a:srgbClr val="008080"/>
            </a:solidFill>
          </a:ln>
        </p:spPr>
        <p:txBody>
          <a:bodyPr wrap="square" rtlCol="0">
            <a:spAutoFit/>
          </a:bodyPr>
          <a:lstStyle/>
          <a:p>
            <a:r>
              <a:rPr lang="en-GB" sz="1600" dirty="0">
                <a:solidFill>
                  <a:srgbClr val="FF0000"/>
                </a:solidFill>
              </a:rPr>
              <a:t>Blended Winglet</a:t>
            </a:r>
          </a:p>
        </p:txBody>
      </p:sp>
      <p:cxnSp>
        <p:nvCxnSpPr>
          <p:cNvPr id="10" name="Straight Arrow Connector 21"/>
          <p:cNvCxnSpPr>
            <a:cxnSpLocks noChangeShapeType="1"/>
            <a:stCxn id="9" idx="2"/>
          </p:cNvCxnSpPr>
          <p:nvPr/>
        </p:nvCxnSpPr>
        <p:spPr bwMode="auto">
          <a:xfrm rot="5400000">
            <a:off x="7312160" y="2981141"/>
            <a:ext cx="938858" cy="638827"/>
          </a:xfrm>
          <a:prstGeom prst="straightConnector1">
            <a:avLst/>
          </a:prstGeom>
          <a:noFill/>
          <a:ln w="38100" algn="ctr">
            <a:solidFill>
              <a:srgbClr val="FF0000"/>
            </a:solidFill>
            <a:round/>
            <a:headEnd/>
            <a:tailEnd type="triangle" w="med" len="med"/>
          </a:ln>
        </p:spPr>
      </p:cxnSp>
    </p:spTree>
    <p:extLst>
      <p:ext uri="{BB962C8B-B14F-4D97-AF65-F5344CB8AC3E}">
        <p14:creationId xmlns:p14="http://schemas.microsoft.com/office/powerpoint/2010/main" val="1809533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slats</a:t>
            </a:r>
          </a:p>
        </p:txBody>
      </p:sp>
      <p:sp>
        <p:nvSpPr>
          <p:cNvPr id="3" name="Content Placeholder 2"/>
          <p:cNvSpPr>
            <a:spLocks noGrp="1"/>
          </p:cNvSpPr>
          <p:nvPr>
            <p:ph idx="1"/>
          </p:nvPr>
        </p:nvSpPr>
        <p:spPr>
          <a:xfrm>
            <a:off x="581193" y="2180496"/>
            <a:ext cx="6608072" cy="3678303"/>
          </a:xfrm>
        </p:spPr>
        <p:txBody>
          <a:bodyPr>
            <a:normAutofit/>
          </a:bodyPr>
          <a:lstStyle/>
          <a:p>
            <a:pPr algn="just"/>
            <a:r>
              <a:rPr lang="en-GB" dirty="0"/>
              <a:t>Extend out from the leading edge to increase lift and allow the wing to be flown at a higher angle of attack (i.e. slower speeds);</a:t>
            </a:r>
          </a:p>
          <a:p>
            <a:pPr algn="just"/>
            <a:r>
              <a:rPr lang="en-GB" dirty="0"/>
              <a:t>Extended by a rack and pinion arrangement. Protection exists to avoid inadvertent asymmetric deployment of slats;</a:t>
            </a:r>
          </a:p>
          <a:p>
            <a:pPr algn="just"/>
            <a:r>
              <a:rPr lang="en-GB" dirty="0"/>
              <a:t>Supported by slat tracks which run along a set of rollers carrying the vertical and side loads;</a:t>
            </a:r>
          </a:p>
          <a:p>
            <a:pPr algn="just"/>
            <a:r>
              <a:rPr lang="en-GB" dirty="0"/>
              <a:t>Slat Cans house the slat tracks when retracted and act as a fuel boundary;</a:t>
            </a:r>
          </a:p>
          <a:p>
            <a:pPr algn="just"/>
            <a:endParaRPr lang="en-GB" dirty="0"/>
          </a:p>
          <a:p>
            <a:pPr algn="just"/>
            <a:endParaRPr lang="en-GB" dirty="0"/>
          </a:p>
        </p:txBody>
      </p:sp>
      <p:sp>
        <p:nvSpPr>
          <p:cNvPr id="4" name="Slide Number Placeholder 3"/>
          <p:cNvSpPr>
            <a:spLocks noGrp="1"/>
          </p:cNvSpPr>
          <p:nvPr>
            <p:ph type="sldNum" sz="quarter" idx="12"/>
          </p:nvPr>
        </p:nvSpPr>
        <p:spPr/>
        <p:txBody>
          <a:bodyPr/>
          <a:lstStyle/>
          <a:p>
            <a:pPr algn="ctr"/>
            <a:fld id="{D57F1E4F-1CFF-5643-939E-217C01CDF565}" type="slidenum">
              <a:rPr lang="en-US" smtClean="0"/>
              <a:pPr algn="ctr"/>
              <a:t>21</a:t>
            </a:fld>
            <a:endParaRPr lang="en-US" dirty="0"/>
          </a:p>
        </p:txBody>
      </p:sp>
      <p:pic>
        <p:nvPicPr>
          <p:cNvPr id="6" name="Picture 6" descr="Slats.jpg"/>
          <p:cNvPicPr>
            <a:picLocks noChangeAspect="1"/>
          </p:cNvPicPr>
          <p:nvPr/>
        </p:nvPicPr>
        <p:blipFill>
          <a:blip r:embed="rId2" cstate="print"/>
          <a:srcRect/>
          <a:stretch>
            <a:fillRect/>
          </a:stretch>
        </p:blipFill>
        <p:spPr bwMode="auto">
          <a:xfrm>
            <a:off x="8021584" y="1907866"/>
            <a:ext cx="3708400" cy="2071687"/>
          </a:xfrm>
          <a:prstGeom prst="rect">
            <a:avLst/>
          </a:prstGeom>
          <a:noFill/>
          <a:ln w="9525">
            <a:solidFill>
              <a:schemeClr val="tx1"/>
            </a:solidFill>
            <a:miter lim="800000"/>
            <a:headEnd/>
            <a:tailEnd/>
          </a:ln>
        </p:spPr>
      </p:pic>
      <p:pic>
        <p:nvPicPr>
          <p:cNvPr id="7" name="Picture 6" descr="stats_operation.PNG"/>
          <p:cNvPicPr>
            <a:picLocks noChangeAspect="1"/>
          </p:cNvPicPr>
          <p:nvPr/>
        </p:nvPicPr>
        <p:blipFill>
          <a:blip r:embed="rId3" cstate="print"/>
          <a:srcRect/>
          <a:stretch>
            <a:fillRect/>
          </a:stretch>
        </p:blipFill>
        <p:spPr bwMode="auto">
          <a:xfrm>
            <a:off x="7310535" y="4252434"/>
            <a:ext cx="4430713" cy="2255837"/>
          </a:xfrm>
          <a:prstGeom prst="rect">
            <a:avLst/>
          </a:prstGeom>
          <a:noFill/>
          <a:ln w="9525">
            <a:solidFill>
              <a:schemeClr val="tx1"/>
            </a:solidFill>
            <a:miter lim="800000"/>
            <a:headEnd/>
            <a:tailEnd/>
          </a:ln>
        </p:spPr>
      </p:pic>
      <p:sp>
        <p:nvSpPr>
          <p:cNvPr id="8" name="Text Box 12"/>
          <p:cNvSpPr txBox="1">
            <a:spLocks noChangeArrowheads="1"/>
          </p:cNvSpPr>
          <p:nvPr/>
        </p:nvSpPr>
        <p:spPr bwMode="auto">
          <a:xfrm>
            <a:off x="7384290" y="6521216"/>
            <a:ext cx="4275017" cy="184666"/>
          </a:xfrm>
          <a:prstGeom prst="rect">
            <a:avLst/>
          </a:prstGeom>
          <a:noFill/>
          <a:ln w="9525" algn="ctr">
            <a:noFill/>
            <a:miter lim="800000"/>
            <a:headEnd/>
            <a:tailEnd/>
          </a:ln>
        </p:spPr>
        <p:txBody>
          <a:bodyPr wrap="square" tIns="0" bIns="0">
            <a:spAutoFit/>
          </a:bodyPr>
          <a:lstStyle/>
          <a:p>
            <a:pPr algn="ctr" eaLnBrk="1" hangingPunct="1">
              <a:buClr>
                <a:schemeClr val="tx2"/>
              </a:buClr>
              <a:buSzPct val="80000"/>
              <a:buFont typeface="Wingdings" pitchFamily="2" charset="2"/>
              <a:buNone/>
            </a:pPr>
            <a:r>
              <a:rPr lang="en-GB" sz="1200" dirty="0">
                <a:solidFill>
                  <a:schemeClr val="accent1">
                    <a:lumMod val="50000"/>
                  </a:schemeClr>
                </a:solidFill>
              </a:rPr>
              <a:t>Cross-Sectional diagram of Slat arrangement</a:t>
            </a:r>
          </a:p>
        </p:txBody>
      </p:sp>
      <p:sp>
        <p:nvSpPr>
          <p:cNvPr id="9" name="Text Box 12"/>
          <p:cNvSpPr txBox="1">
            <a:spLocks noChangeArrowheads="1"/>
          </p:cNvSpPr>
          <p:nvPr/>
        </p:nvSpPr>
        <p:spPr bwMode="auto">
          <a:xfrm>
            <a:off x="7656212" y="4007152"/>
            <a:ext cx="4275017" cy="184666"/>
          </a:xfrm>
          <a:prstGeom prst="rect">
            <a:avLst/>
          </a:prstGeom>
          <a:noFill/>
          <a:ln w="9525" algn="ctr">
            <a:noFill/>
            <a:miter lim="800000"/>
            <a:headEnd/>
            <a:tailEnd/>
          </a:ln>
        </p:spPr>
        <p:txBody>
          <a:bodyPr wrap="square" tIns="0" bIns="0">
            <a:spAutoFit/>
          </a:bodyPr>
          <a:lstStyle/>
          <a:p>
            <a:pPr algn="ctr" eaLnBrk="1" hangingPunct="1">
              <a:buClr>
                <a:schemeClr val="tx2"/>
              </a:buClr>
              <a:buSzPct val="80000"/>
              <a:buFont typeface="Wingdings" pitchFamily="2" charset="2"/>
              <a:buNone/>
            </a:pPr>
            <a:r>
              <a:rPr lang="en-GB" sz="1200" dirty="0">
                <a:solidFill>
                  <a:schemeClr val="accent1">
                    <a:lumMod val="50000"/>
                  </a:schemeClr>
                </a:solidFill>
              </a:rPr>
              <a:t>Aircraft Wing with Slats deployed</a:t>
            </a:r>
          </a:p>
        </p:txBody>
      </p:sp>
      <p:grpSp>
        <p:nvGrpSpPr>
          <p:cNvPr id="10" name="Group 9"/>
          <p:cNvGrpSpPr/>
          <p:nvPr/>
        </p:nvGrpSpPr>
        <p:grpSpPr>
          <a:xfrm>
            <a:off x="9457661" y="1812837"/>
            <a:ext cx="1348768" cy="1221302"/>
            <a:chOff x="6463323" y="1193655"/>
            <a:chExt cx="1348768" cy="1221302"/>
          </a:xfrm>
        </p:grpSpPr>
        <p:sp>
          <p:nvSpPr>
            <p:cNvPr id="11" name="TextBox 17"/>
            <p:cNvSpPr txBox="1">
              <a:spLocks noChangeArrowheads="1"/>
            </p:cNvSpPr>
            <p:nvPr/>
          </p:nvSpPr>
          <p:spPr bwMode="auto">
            <a:xfrm>
              <a:off x="6868723" y="1193655"/>
              <a:ext cx="943368" cy="369332"/>
            </a:xfrm>
            <a:prstGeom prst="rect">
              <a:avLst/>
            </a:prstGeom>
            <a:solidFill>
              <a:schemeClr val="bg1"/>
            </a:solidFill>
            <a:ln w="9525">
              <a:solidFill>
                <a:schemeClr val="accent1"/>
              </a:solidFill>
              <a:miter lim="800000"/>
              <a:headEnd/>
              <a:tailEnd/>
            </a:ln>
          </p:spPr>
          <p:txBody>
            <a:bodyPr wrap="square">
              <a:spAutoFit/>
            </a:bodyPr>
            <a:lstStyle/>
            <a:p>
              <a:pPr algn="ctr"/>
              <a:r>
                <a:rPr lang="en-GB" sz="1800" dirty="0">
                  <a:solidFill>
                    <a:srgbClr val="FF0000"/>
                  </a:solidFill>
                </a:rPr>
                <a:t>Slats</a:t>
              </a:r>
            </a:p>
          </p:txBody>
        </p:sp>
        <p:cxnSp>
          <p:nvCxnSpPr>
            <p:cNvPr id="12" name="Straight Arrow Connector 11"/>
            <p:cNvCxnSpPr>
              <a:stCxn id="11" idx="2"/>
            </p:cNvCxnSpPr>
            <p:nvPr/>
          </p:nvCxnSpPr>
          <p:spPr>
            <a:xfrm rot="5400000">
              <a:off x="6475880" y="1550430"/>
              <a:ext cx="851970" cy="87708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2"/>
            </p:cNvCxnSpPr>
            <p:nvPr/>
          </p:nvCxnSpPr>
          <p:spPr>
            <a:xfrm rot="16200000" flipH="1">
              <a:off x="7230066" y="1673328"/>
              <a:ext cx="508090" cy="2874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67421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flaps</a:t>
            </a:r>
          </a:p>
        </p:txBody>
      </p:sp>
      <p:sp>
        <p:nvSpPr>
          <p:cNvPr id="3" name="Content Placeholder 2"/>
          <p:cNvSpPr>
            <a:spLocks noGrp="1"/>
          </p:cNvSpPr>
          <p:nvPr>
            <p:ph idx="1"/>
          </p:nvPr>
        </p:nvSpPr>
        <p:spPr>
          <a:xfrm>
            <a:off x="581193" y="1936364"/>
            <a:ext cx="3503810" cy="3922435"/>
          </a:xfrm>
        </p:spPr>
        <p:txBody>
          <a:bodyPr/>
          <a:lstStyle/>
          <a:p>
            <a:pPr algn="just"/>
            <a:r>
              <a:rPr lang="en-GB" dirty="0"/>
              <a:t>Extend to increase the effective wing area and camber;</a:t>
            </a:r>
          </a:p>
          <a:p>
            <a:pPr algn="just"/>
            <a:r>
              <a:rPr lang="en-GB" dirty="0"/>
              <a:t>This increases wing lift and also increases drag to enable a steeper descent when landing without the increase in airspeed.</a:t>
            </a:r>
          </a:p>
          <a:p>
            <a:pPr algn="just"/>
            <a:endParaRPr lang="en-GB" dirty="0"/>
          </a:p>
          <a:p>
            <a:pPr algn="just"/>
            <a:endParaRPr lang="en-GB" dirty="0"/>
          </a:p>
        </p:txBody>
      </p:sp>
      <p:sp>
        <p:nvSpPr>
          <p:cNvPr id="4" name="Slide Number Placeholder 3"/>
          <p:cNvSpPr>
            <a:spLocks noGrp="1"/>
          </p:cNvSpPr>
          <p:nvPr>
            <p:ph type="sldNum" sz="quarter" idx="12"/>
          </p:nvPr>
        </p:nvSpPr>
        <p:spPr/>
        <p:txBody>
          <a:bodyPr/>
          <a:lstStyle/>
          <a:p>
            <a:pPr algn="ctr"/>
            <a:fld id="{D57F1E4F-1CFF-5643-939E-217C01CDF565}" type="slidenum">
              <a:rPr lang="en-US" smtClean="0"/>
              <a:pPr algn="ctr"/>
              <a:t>22</a:t>
            </a:fld>
            <a:endParaRPr lang="en-US" dirty="0"/>
          </a:p>
        </p:txBody>
      </p:sp>
      <p:pic>
        <p:nvPicPr>
          <p:cNvPr id="5" name="Picture 4" descr="flaps_operation.PNG"/>
          <p:cNvPicPr>
            <a:picLocks noChangeAspect="1"/>
          </p:cNvPicPr>
          <p:nvPr/>
        </p:nvPicPr>
        <p:blipFill>
          <a:blip r:embed="rId2" cstate="print"/>
          <a:srcRect/>
          <a:stretch>
            <a:fillRect/>
          </a:stretch>
        </p:blipFill>
        <p:spPr bwMode="auto">
          <a:xfrm>
            <a:off x="7968189" y="1960088"/>
            <a:ext cx="3816350" cy="4054475"/>
          </a:xfrm>
          <a:prstGeom prst="rect">
            <a:avLst/>
          </a:prstGeom>
          <a:noFill/>
          <a:ln w="9525">
            <a:solidFill>
              <a:schemeClr val="tx1"/>
            </a:solidFill>
            <a:miter lim="800000"/>
            <a:headEnd/>
            <a:tailEnd/>
          </a:ln>
        </p:spPr>
      </p:pic>
      <p:sp>
        <p:nvSpPr>
          <p:cNvPr id="6" name="Text Box 12"/>
          <p:cNvSpPr txBox="1">
            <a:spLocks noChangeArrowheads="1"/>
          </p:cNvSpPr>
          <p:nvPr/>
        </p:nvSpPr>
        <p:spPr bwMode="auto">
          <a:xfrm>
            <a:off x="7797226" y="6014931"/>
            <a:ext cx="4275017" cy="184666"/>
          </a:xfrm>
          <a:prstGeom prst="rect">
            <a:avLst/>
          </a:prstGeom>
          <a:noFill/>
          <a:ln w="9525" algn="ctr">
            <a:noFill/>
            <a:miter lim="800000"/>
            <a:headEnd/>
            <a:tailEnd/>
          </a:ln>
        </p:spPr>
        <p:txBody>
          <a:bodyPr wrap="square" tIns="0" bIns="0">
            <a:spAutoFit/>
          </a:bodyPr>
          <a:lstStyle/>
          <a:p>
            <a:pPr algn="ctr" eaLnBrk="1" hangingPunct="1">
              <a:buClr>
                <a:schemeClr val="tx2"/>
              </a:buClr>
              <a:buSzPct val="80000"/>
              <a:buFont typeface="Wingdings" pitchFamily="2" charset="2"/>
              <a:buNone/>
            </a:pPr>
            <a:r>
              <a:rPr lang="en-GB" sz="1200" dirty="0">
                <a:solidFill>
                  <a:schemeClr val="accent1">
                    <a:lumMod val="50000"/>
                  </a:schemeClr>
                </a:solidFill>
              </a:rPr>
              <a:t>Diagram of Flap in un-deployed and deployed states</a:t>
            </a:r>
          </a:p>
        </p:txBody>
      </p:sp>
      <p:pic>
        <p:nvPicPr>
          <p:cNvPr id="7" name="Picture 6" descr="Flaps_SMH.jpg"/>
          <p:cNvPicPr>
            <a:picLocks noChangeAspect="1"/>
          </p:cNvPicPr>
          <p:nvPr/>
        </p:nvPicPr>
        <p:blipFill>
          <a:blip r:embed="rId3" cstate="print"/>
          <a:srcRect/>
          <a:stretch>
            <a:fillRect/>
          </a:stretch>
        </p:blipFill>
        <p:spPr bwMode="auto">
          <a:xfrm>
            <a:off x="4219654" y="1936364"/>
            <a:ext cx="3679825" cy="2760662"/>
          </a:xfrm>
          <a:prstGeom prst="rect">
            <a:avLst/>
          </a:prstGeom>
          <a:noFill/>
          <a:ln w="9525">
            <a:solidFill>
              <a:schemeClr val="tx1"/>
            </a:solidFill>
            <a:miter lim="800000"/>
            <a:headEnd/>
            <a:tailEnd/>
          </a:ln>
        </p:spPr>
      </p:pic>
      <p:sp>
        <p:nvSpPr>
          <p:cNvPr id="8" name="TextBox 17"/>
          <p:cNvSpPr txBox="1">
            <a:spLocks noChangeArrowheads="1"/>
          </p:cNvSpPr>
          <p:nvPr/>
        </p:nvSpPr>
        <p:spPr bwMode="auto">
          <a:xfrm>
            <a:off x="4153712" y="3419536"/>
            <a:ext cx="883139" cy="369332"/>
          </a:xfrm>
          <a:prstGeom prst="rect">
            <a:avLst/>
          </a:prstGeom>
          <a:solidFill>
            <a:schemeClr val="bg1"/>
          </a:solidFill>
          <a:ln w="9525">
            <a:solidFill>
              <a:schemeClr val="accent1"/>
            </a:solidFill>
            <a:miter lim="800000"/>
            <a:headEnd/>
            <a:tailEnd/>
          </a:ln>
        </p:spPr>
        <p:txBody>
          <a:bodyPr wrap="square">
            <a:spAutoFit/>
          </a:bodyPr>
          <a:lstStyle/>
          <a:p>
            <a:pPr algn="ctr"/>
            <a:r>
              <a:rPr lang="en-GB" dirty="0">
                <a:solidFill>
                  <a:srgbClr val="FF0000"/>
                </a:solidFill>
              </a:rPr>
              <a:t>Flaps</a:t>
            </a:r>
            <a:endParaRPr lang="en-GB" sz="1800" dirty="0">
              <a:solidFill>
                <a:srgbClr val="FF0000"/>
              </a:solidFill>
            </a:endParaRPr>
          </a:p>
        </p:txBody>
      </p:sp>
      <p:cxnSp>
        <p:nvCxnSpPr>
          <p:cNvPr id="9" name="Straight Arrow Connector 21"/>
          <p:cNvCxnSpPr>
            <a:cxnSpLocks noChangeShapeType="1"/>
          </p:cNvCxnSpPr>
          <p:nvPr/>
        </p:nvCxnSpPr>
        <p:spPr bwMode="auto">
          <a:xfrm rot="16200000" flipH="1">
            <a:off x="5052480" y="3604580"/>
            <a:ext cx="781539" cy="765910"/>
          </a:xfrm>
          <a:prstGeom prst="straightConnector1">
            <a:avLst/>
          </a:prstGeom>
          <a:noFill/>
          <a:ln w="38100" algn="ctr">
            <a:solidFill>
              <a:srgbClr val="FF0000"/>
            </a:solidFill>
            <a:round/>
            <a:headEnd/>
            <a:tailEnd type="triangle" w="med" len="med"/>
          </a:ln>
        </p:spPr>
      </p:cxnSp>
      <p:cxnSp>
        <p:nvCxnSpPr>
          <p:cNvPr id="10" name="Straight Arrow Connector 21"/>
          <p:cNvCxnSpPr>
            <a:cxnSpLocks noChangeShapeType="1"/>
            <a:stCxn id="8" idx="3"/>
          </p:cNvCxnSpPr>
          <p:nvPr/>
        </p:nvCxnSpPr>
        <p:spPr bwMode="auto">
          <a:xfrm flipV="1">
            <a:off x="5036851" y="3245074"/>
            <a:ext cx="414215" cy="359128"/>
          </a:xfrm>
          <a:prstGeom prst="straightConnector1">
            <a:avLst/>
          </a:prstGeom>
          <a:noFill/>
          <a:ln w="38100" algn="ctr">
            <a:solidFill>
              <a:srgbClr val="FF0000"/>
            </a:solidFill>
            <a:round/>
            <a:headEnd/>
            <a:tailEnd type="triangle" w="med" len="med"/>
          </a:ln>
        </p:spPr>
      </p:cxnSp>
      <p:sp>
        <p:nvSpPr>
          <p:cNvPr id="11" name="Text Box 12"/>
          <p:cNvSpPr txBox="1">
            <a:spLocks noChangeArrowheads="1"/>
          </p:cNvSpPr>
          <p:nvPr/>
        </p:nvSpPr>
        <p:spPr bwMode="auto">
          <a:xfrm>
            <a:off x="3958325" y="4722183"/>
            <a:ext cx="4275017" cy="184666"/>
          </a:xfrm>
          <a:prstGeom prst="rect">
            <a:avLst/>
          </a:prstGeom>
          <a:noFill/>
          <a:ln w="9525" algn="ctr">
            <a:noFill/>
            <a:miter lim="800000"/>
            <a:headEnd/>
            <a:tailEnd/>
          </a:ln>
        </p:spPr>
        <p:txBody>
          <a:bodyPr wrap="square" tIns="0" bIns="0">
            <a:spAutoFit/>
          </a:bodyPr>
          <a:lstStyle/>
          <a:p>
            <a:pPr algn="ctr" eaLnBrk="1" hangingPunct="1">
              <a:buClr>
                <a:schemeClr val="tx2"/>
              </a:buClr>
              <a:buSzPct val="80000"/>
              <a:buFont typeface="Wingdings" pitchFamily="2" charset="2"/>
              <a:buNone/>
            </a:pPr>
            <a:r>
              <a:rPr lang="en-GB" sz="1200" dirty="0">
                <a:solidFill>
                  <a:schemeClr val="accent1">
                    <a:lumMod val="50000"/>
                  </a:schemeClr>
                </a:solidFill>
              </a:rPr>
              <a:t>View of wing with flaps and spoilers fully deployed</a:t>
            </a:r>
          </a:p>
        </p:txBody>
      </p:sp>
    </p:spTree>
    <p:extLst>
      <p:ext uri="{BB962C8B-B14F-4D97-AF65-F5344CB8AC3E}">
        <p14:creationId xmlns:p14="http://schemas.microsoft.com/office/powerpoint/2010/main" val="3351018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ailerons</a:t>
            </a:r>
          </a:p>
        </p:txBody>
      </p:sp>
      <p:sp>
        <p:nvSpPr>
          <p:cNvPr id="3" name="Content Placeholder 2"/>
          <p:cNvSpPr>
            <a:spLocks noGrp="1"/>
          </p:cNvSpPr>
          <p:nvPr>
            <p:ph idx="1"/>
          </p:nvPr>
        </p:nvSpPr>
        <p:spPr>
          <a:xfrm>
            <a:off x="581192" y="2180496"/>
            <a:ext cx="2853929" cy="4316896"/>
          </a:xfrm>
        </p:spPr>
        <p:txBody>
          <a:bodyPr>
            <a:normAutofit fontScale="85000" lnSpcReduction="10000"/>
          </a:bodyPr>
          <a:lstStyle/>
          <a:p>
            <a:pPr algn="just"/>
            <a:r>
              <a:rPr lang="en-GB" dirty="0"/>
              <a:t>Controls the roll rate of the aircraft, but may also be used for Load Alleviation Function in conjunction with the spoilers;</a:t>
            </a:r>
          </a:p>
          <a:p>
            <a:pPr algn="just"/>
            <a:r>
              <a:rPr lang="en-GB" dirty="0"/>
              <a:t>Larger aircraft may have more than one aileron on each wing;</a:t>
            </a:r>
          </a:p>
          <a:p>
            <a:pPr algn="just"/>
            <a:r>
              <a:rPr lang="en-GB" dirty="0"/>
              <a:t>Attached onto trailing edge ribs aft of the rear spar;</a:t>
            </a:r>
          </a:p>
          <a:p>
            <a:pPr algn="just"/>
            <a:r>
              <a:rPr lang="en-GB" dirty="0"/>
              <a:t>Mass weights are usually added forward of the hinge line to reduce flutter.</a:t>
            </a:r>
          </a:p>
          <a:p>
            <a:pPr algn="just"/>
            <a:endParaRPr lang="en-GB" dirty="0"/>
          </a:p>
        </p:txBody>
      </p:sp>
      <p:sp>
        <p:nvSpPr>
          <p:cNvPr id="4" name="Slide Number Placeholder 3"/>
          <p:cNvSpPr>
            <a:spLocks noGrp="1"/>
          </p:cNvSpPr>
          <p:nvPr>
            <p:ph type="sldNum" sz="quarter" idx="12"/>
          </p:nvPr>
        </p:nvSpPr>
        <p:spPr/>
        <p:txBody>
          <a:bodyPr/>
          <a:lstStyle/>
          <a:p>
            <a:pPr algn="ctr"/>
            <a:fld id="{D57F1E4F-1CFF-5643-939E-217C01CDF565}" type="slidenum">
              <a:rPr lang="en-US" smtClean="0"/>
              <a:pPr algn="ctr"/>
              <a:t>23</a:t>
            </a:fld>
            <a:endParaRPr lang="en-US" dirty="0"/>
          </a:p>
        </p:txBody>
      </p:sp>
      <p:pic>
        <p:nvPicPr>
          <p:cNvPr id="5" name="Picture 4" descr="IMG_2293.jpg"/>
          <p:cNvPicPr>
            <a:picLocks noChangeAspect="1"/>
          </p:cNvPicPr>
          <p:nvPr/>
        </p:nvPicPr>
        <p:blipFill>
          <a:blip r:embed="rId2" cstate="print"/>
          <a:srcRect/>
          <a:stretch>
            <a:fillRect/>
          </a:stretch>
        </p:blipFill>
        <p:spPr bwMode="auto">
          <a:xfrm>
            <a:off x="7788801" y="2130117"/>
            <a:ext cx="3995738" cy="2997200"/>
          </a:xfrm>
          <a:prstGeom prst="rect">
            <a:avLst/>
          </a:prstGeom>
          <a:noFill/>
          <a:ln w="9525">
            <a:solidFill>
              <a:schemeClr val="tx1"/>
            </a:solidFill>
            <a:miter lim="800000"/>
            <a:headEnd/>
            <a:tailEnd/>
          </a:ln>
        </p:spPr>
      </p:pic>
      <p:sp>
        <p:nvSpPr>
          <p:cNvPr id="6" name="TextBox 17"/>
          <p:cNvSpPr txBox="1">
            <a:spLocks noChangeArrowheads="1"/>
          </p:cNvSpPr>
          <p:nvPr/>
        </p:nvSpPr>
        <p:spPr bwMode="auto">
          <a:xfrm>
            <a:off x="10514210" y="2318327"/>
            <a:ext cx="993752" cy="369332"/>
          </a:xfrm>
          <a:prstGeom prst="rect">
            <a:avLst/>
          </a:prstGeom>
          <a:solidFill>
            <a:schemeClr val="bg1"/>
          </a:solidFill>
          <a:ln w="9525">
            <a:solidFill>
              <a:schemeClr val="accent1"/>
            </a:solidFill>
            <a:miter lim="800000"/>
            <a:headEnd/>
            <a:tailEnd/>
          </a:ln>
        </p:spPr>
        <p:txBody>
          <a:bodyPr wrap="square">
            <a:spAutoFit/>
          </a:bodyPr>
          <a:lstStyle/>
          <a:p>
            <a:pPr algn="ctr"/>
            <a:r>
              <a:rPr lang="en-GB" dirty="0">
                <a:solidFill>
                  <a:srgbClr val="FF0000"/>
                </a:solidFill>
              </a:rPr>
              <a:t>Aileron</a:t>
            </a:r>
            <a:endParaRPr lang="en-GB" sz="1800" dirty="0">
              <a:solidFill>
                <a:srgbClr val="FF0000"/>
              </a:solidFill>
            </a:endParaRPr>
          </a:p>
        </p:txBody>
      </p:sp>
      <p:cxnSp>
        <p:nvCxnSpPr>
          <p:cNvPr id="7" name="Straight Arrow Connector 21"/>
          <p:cNvCxnSpPr>
            <a:cxnSpLocks noChangeShapeType="1"/>
            <a:stCxn id="6" idx="2"/>
          </p:cNvCxnSpPr>
          <p:nvPr/>
        </p:nvCxnSpPr>
        <p:spPr bwMode="auto">
          <a:xfrm rot="5400000">
            <a:off x="10359694" y="2694815"/>
            <a:ext cx="658548" cy="644237"/>
          </a:xfrm>
          <a:prstGeom prst="straightConnector1">
            <a:avLst/>
          </a:prstGeom>
          <a:noFill/>
          <a:ln w="38100" algn="ctr">
            <a:solidFill>
              <a:srgbClr val="FF0000"/>
            </a:solidFill>
            <a:round/>
            <a:headEnd/>
            <a:tailEnd type="triangle" w="med" len="med"/>
          </a:ln>
        </p:spPr>
      </p:cxnSp>
      <p:sp>
        <p:nvSpPr>
          <p:cNvPr id="8" name="TextBox 7"/>
          <p:cNvSpPr txBox="1"/>
          <p:nvPr/>
        </p:nvSpPr>
        <p:spPr>
          <a:xfrm>
            <a:off x="8539867" y="1861716"/>
            <a:ext cx="1985454" cy="338554"/>
          </a:xfrm>
          <a:prstGeom prst="rect">
            <a:avLst/>
          </a:prstGeom>
          <a:solidFill>
            <a:schemeClr val="bg1"/>
          </a:solidFill>
          <a:ln w="25400">
            <a:solidFill>
              <a:srgbClr val="008080"/>
            </a:solidFill>
          </a:ln>
        </p:spPr>
        <p:txBody>
          <a:bodyPr wrap="square" rtlCol="0">
            <a:spAutoFit/>
          </a:bodyPr>
          <a:lstStyle/>
          <a:p>
            <a:r>
              <a:rPr lang="en-GB" sz="1600" dirty="0"/>
              <a:t>Static discharger</a:t>
            </a:r>
            <a:endParaRPr lang="en-GB" sz="1600" dirty="0">
              <a:solidFill>
                <a:schemeClr val="tx2"/>
              </a:solidFill>
            </a:endParaRPr>
          </a:p>
        </p:txBody>
      </p:sp>
      <p:cxnSp>
        <p:nvCxnSpPr>
          <p:cNvPr id="9" name="Straight Arrow Connector 21"/>
          <p:cNvCxnSpPr>
            <a:cxnSpLocks noChangeShapeType="1"/>
            <a:stCxn id="8" idx="2"/>
          </p:cNvCxnSpPr>
          <p:nvPr/>
        </p:nvCxnSpPr>
        <p:spPr bwMode="auto">
          <a:xfrm rot="5400000">
            <a:off x="8904439" y="2196617"/>
            <a:ext cx="624502" cy="631809"/>
          </a:xfrm>
          <a:prstGeom prst="straightConnector1">
            <a:avLst/>
          </a:prstGeom>
          <a:noFill/>
          <a:ln w="38100" algn="ctr">
            <a:solidFill>
              <a:schemeClr val="tx1"/>
            </a:solidFill>
            <a:round/>
            <a:headEnd/>
            <a:tailEnd type="triangle" w="med" len="med"/>
          </a:ln>
        </p:spPr>
      </p:cxnSp>
      <p:sp>
        <p:nvSpPr>
          <p:cNvPr id="10" name="Text Box 12"/>
          <p:cNvSpPr txBox="1">
            <a:spLocks noChangeArrowheads="1"/>
          </p:cNvSpPr>
          <p:nvPr/>
        </p:nvSpPr>
        <p:spPr bwMode="auto">
          <a:xfrm>
            <a:off x="7644702" y="5144781"/>
            <a:ext cx="4275017" cy="184666"/>
          </a:xfrm>
          <a:prstGeom prst="rect">
            <a:avLst/>
          </a:prstGeom>
          <a:noFill/>
          <a:ln w="9525" algn="ctr">
            <a:noFill/>
            <a:miter lim="800000"/>
            <a:headEnd/>
            <a:tailEnd/>
          </a:ln>
        </p:spPr>
        <p:txBody>
          <a:bodyPr wrap="square" tIns="0" bIns="0">
            <a:spAutoFit/>
          </a:bodyPr>
          <a:lstStyle/>
          <a:p>
            <a:pPr algn="ctr" eaLnBrk="1" hangingPunct="1">
              <a:buClr>
                <a:schemeClr val="tx2"/>
              </a:buClr>
              <a:buSzPct val="80000"/>
              <a:buFont typeface="Wingdings" pitchFamily="2" charset="2"/>
              <a:buNone/>
            </a:pPr>
            <a:r>
              <a:rPr lang="en-GB" sz="1200" dirty="0">
                <a:solidFill>
                  <a:schemeClr val="accent1">
                    <a:lumMod val="50000"/>
                  </a:schemeClr>
                </a:solidFill>
              </a:rPr>
              <a:t>View on underside of wing, looking up</a:t>
            </a:r>
          </a:p>
        </p:txBody>
      </p:sp>
      <p:pic>
        <p:nvPicPr>
          <p:cNvPr id="11" name="Picture 6" descr="aileron1"/>
          <p:cNvPicPr>
            <a:picLocks noChangeAspect="1" noChangeArrowheads="1"/>
          </p:cNvPicPr>
          <p:nvPr/>
        </p:nvPicPr>
        <p:blipFill>
          <a:blip r:embed="rId3" cstate="print"/>
          <a:srcRect/>
          <a:stretch>
            <a:fillRect/>
          </a:stretch>
        </p:blipFill>
        <p:spPr bwMode="auto">
          <a:xfrm>
            <a:off x="3457105" y="2130117"/>
            <a:ext cx="4271963" cy="2614613"/>
          </a:xfrm>
          <a:prstGeom prst="rect">
            <a:avLst/>
          </a:prstGeom>
          <a:noFill/>
          <a:ln w="9525">
            <a:solidFill>
              <a:schemeClr val="tx1"/>
            </a:solidFill>
            <a:miter lim="800000"/>
            <a:headEnd/>
            <a:tailEnd/>
          </a:ln>
        </p:spPr>
      </p:pic>
      <p:sp>
        <p:nvSpPr>
          <p:cNvPr id="12" name="Text Box 12"/>
          <p:cNvSpPr txBox="1">
            <a:spLocks noChangeArrowheads="1"/>
          </p:cNvSpPr>
          <p:nvPr/>
        </p:nvSpPr>
        <p:spPr bwMode="auto">
          <a:xfrm>
            <a:off x="3435121" y="4749250"/>
            <a:ext cx="4275017" cy="184666"/>
          </a:xfrm>
          <a:prstGeom prst="rect">
            <a:avLst/>
          </a:prstGeom>
          <a:noFill/>
          <a:ln w="9525" algn="ctr">
            <a:noFill/>
            <a:miter lim="800000"/>
            <a:headEnd/>
            <a:tailEnd/>
          </a:ln>
        </p:spPr>
        <p:txBody>
          <a:bodyPr wrap="square" tIns="0" bIns="0">
            <a:spAutoFit/>
          </a:bodyPr>
          <a:lstStyle/>
          <a:p>
            <a:pPr algn="ctr" eaLnBrk="1" hangingPunct="1">
              <a:buClr>
                <a:schemeClr val="tx2"/>
              </a:buClr>
              <a:buSzPct val="80000"/>
              <a:buFont typeface="Wingdings" pitchFamily="2" charset="2"/>
              <a:buNone/>
            </a:pPr>
            <a:r>
              <a:rPr lang="en-GB" sz="1200" dirty="0">
                <a:solidFill>
                  <a:schemeClr val="accent1">
                    <a:lumMod val="50000"/>
                  </a:schemeClr>
                </a:solidFill>
              </a:rPr>
              <a:t>Exploded view of Aileron composite structure</a:t>
            </a:r>
          </a:p>
        </p:txBody>
      </p:sp>
    </p:spTree>
    <p:extLst>
      <p:ext uri="{BB962C8B-B14F-4D97-AF65-F5344CB8AC3E}">
        <p14:creationId xmlns:p14="http://schemas.microsoft.com/office/powerpoint/2010/main" val="2618008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Wing structure categorisation</a:t>
            </a:r>
          </a:p>
        </p:txBody>
      </p:sp>
      <p:sp>
        <p:nvSpPr>
          <p:cNvPr id="5" name="Content Placeholder 4">
            <a:extLst>
              <a:ext uri="{FF2B5EF4-FFF2-40B4-BE49-F238E27FC236}">
                <a16:creationId xmlns:a16="http://schemas.microsoft.com/office/drawing/2014/main" id="{7B97E5B0-2D47-4DA6-BCC9-4AA5C7EDABDC}"/>
              </a:ext>
            </a:extLst>
          </p:cNvPr>
          <p:cNvSpPr>
            <a:spLocks noGrp="1"/>
          </p:cNvSpPr>
          <p:nvPr>
            <p:ph sz="half" idx="2"/>
          </p:nvPr>
        </p:nvSpPr>
        <p:spPr>
          <a:xfrm>
            <a:off x="456584" y="2080718"/>
            <a:ext cx="5422392" cy="1949142"/>
          </a:xfrm>
          <a:ln>
            <a:solidFill>
              <a:schemeClr val="accent2"/>
            </a:solidFill>
          </a:ln>
        </p:spPr>
        <p:txBody>
          <a:bodyPr>
            <a:noAutofit/>
          </a:bodyPr>
          <a:lstStyle/>
          <a:p>
            <a:pPr algn="just"/>
            <a:r>
              <a:rPr lang="en-GB" sz="1400" b="1" dirty="0"/>
              <a:t>Category A;</a:t>
            </a:r>
          </a:p>
          <a:p>
            <a:pPr marL="0" lvl="0" indent="0" algn="just" defTabSz="914400" fontAlgn="base">
              <a:lnSpc>
                <a:spcPts val="1500"/>
              </a:lnSpc>
              <a:spcBef>
                <a:spcPct val="0"/>
              </a:spcBef>
              <a:spcAft>
                <a:spcPct val="0"/>
              </a:spcAft>
              <a:buClrTx/>
              <a:buSzTx/>
              <a:buNone/>
            </a:pPr>
            <a:r>
              <a:rPr lang="en-GB" sz="1400" dirty="0">
                <a:solidFill>
                  <a:srgbClr val="000000"/>
                </a:solidFill>
                <a:latin typeface="Arial" charset="0"/>
              </a:rPr>
              <a:t>Structure identified as Principal Structural Elements (PSE).</a:t>
            </a:r>
          </a:p>
          <a:p>
            <a:pPr marL="0" lvl="0" indent="0" algn="just" defTabSz="914400" fontAlgn="base">
              <a:lnSpc>
                <a:spcPts val="1500"/>
              </a:lnSpc>
              <a:spcBef>
                <a:spcPct val="0"/>
              </a:spcBef>
              <a:spcAft>
                <a:spcPct val="0"/>
              </a:spcAft>
              <a:buClrTx/>
              <a:buSzTx/>
              <a:buNone/>
            </a:pPr>
            <a:r>
              <a:rPr lang="en-GB" sz="1400" dirty="0">
                <a:solidFill>
                  <a:srgbClr val="000000"/>
                </a:solidFill>
                <a:latin typeface="Arial" charset="0"/>
              </a:rPr>
              <a:t>These are the elements that contribute significantly to carrying flight, ground or pressurisation loads and whose failure could result in catastrophic failure of the aircraft.(Ref. ACJ 25.571(a) 2.2; AC 25.571-1C 6d.)</a:t>
            </a:r>
          </a:p>
          <a:p>
            <a:pPr marL="0" lvl="0" indent="0" algn="just" defTabSz="914400" fontAlgn="base">
              <a:lnSpc>
                <a:spcPts val="1500"/>
              </a:lnSpc>
              <a:spcBef>
                <a:spcPct val="0"/>
              </a:spcBef>
              <a:spcAft>
                <a:spcPct val="0"/>
              </a:spcAft>
              <a:buClrTx/>
              <a:buSzTx/>
              <a:buNone/>
            </a:pPr>
            <a:r>
              <a:rPr lang="en-GB" sz="1400" dirty="0">
                <a:solidFill>
                  <a:srgbClr val="000000"/>
                </a:solidFill>
                <a:latin typeface="Arial" charset="0"/>
              </a:rPr>
              <a:t>These structures must be replaced or repaired on the discovery of </a:t>
            </a:r>
            <a:r>
              <a:rPr lang="en-GB" sz="1400" u="sng" dirty="0">
                <a:solidFill>
                  <a:srgbClr val="000000"/>
                </a:solidFill>
                <a:latin typeface="Arial" charset="0"/>
              </a:rPr>
              <a:t>any damage</a:t>
            </a:r>
            <a:r>
              <a:rPr lang="en-GB" sz="1400" dirty="0">
                <a:solidFill>
                  <a:srgbClr val="000000"/>
                </a:solidFill>
                <a:latin typeface="Arial" charset="0"/>
              </a:rPr>
              <a:t> unless specific rational is provided.</a:t>
            </a:r>
            <a:endParaRPr lang="en-GB" sz="1400" dirty="0"/>
          </a:p>
        </p:txBody>
      </p:sp>
      <p:sp>
        <p:nvSpPr>
          <p:cNvPr id="4" name="Slide Number Placeholder 3"/>
          <p:cNvSpPr>
            <a:spLocks noGrp="1"/>
          </p:cNvSpPr>
          <p:nvPr>
            <p:ph type="sldNum" sz="quarter" idx="12"/>
          </p:nvPr>
        </p:nvSpPr>
        <p:spPr/>
        <p:txBody>
          <a:bodyPr/>
          <a:lstStyle/>
          <a:p>
            <a:pPr algn="ctr"/>
            <a:fld id="{D57F1E4F-1CFF-5643-939E-217C01CDF565}" type="slidenum">
              <a:rPr lang="en-US" smtClean="0"/>
              <a:pPr algn="ctr"/>
              <a:t>24</a:t>
            </a:fld>
            <a:endParaRPr lang="en-US" dirty="0"/>
          </a:p>
        </p:txBody>
      </p:sp>
      <p:sp>
        <p:nvSpPr>
          <p:cNvPr id="6" name="Content Placeholder 4">
            <a:extLst>
              <a:ext uri="{FF2B5EF4-FFF2-40B4-BE49-F238E27FC236}">
                <a16:creationId xmlns:a16="http://schemas.microsoft.com/office/drawing/2014/main" id="{9CE12EFD-F1BE-4003-B8A4-33841A4BB278}"/>
              </a:ext>
            </a:extLst>
          </p:cNvPr>
          <p:cNvSpPr txBox="1">
            <a:spLocks/>
          </p:cNvSpPr>
          <p:nvPr/>
        </p:nvSpPr>
        <p:spPr>
          <a:xfrm>
            <a:off x="6325695" y="2080718"/>
            <a:ext cx="5422392" cy="1949142"/>
          </a:xfrm>
          <a:prstGeom prst="rect">
            <a:avLst/>
          </a:prstGeom>
          <a:ln>
            <a:solidFill>
              <a:schemeClr val="accent2"/>
            </a:solidFill>
          </a:ln>
        </p:spPr>
        <p:txBody>
          <a:bodyPr vert="horz" lIns="91440" tIns="45720" rIns="91440" bIns="45720" rtlCol="0" anchor="t" anchorCtr="0">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Arial" panose="020B0604020202020204" pitchFamily="34"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r>
              <a:rPr lang="en-GB" sz="1400" b="1" dirty="0"/>
              <a:t>Category B;</a:t>
            </a:r>
          </a:p>
          <a:p>
            <a:pPr marL="0" lvl="0" indent="0" algn="just" defTabSz="914400" fontAlgn="base">
              <a:lnSpc>
                <a:spcPts val="1500"/>
              </a:lnSpc>
              <a:spcBef>
                <a:spcPct val="0"/>
              </a:spcBef>
              <a:spcAft>
                <a:spcPct val="0"/>
              </a:spcAft>
              <a:buClrTx/>
              <a:buSzTx/>
              <a:buNone/>
            </a:pPr>
            <a:r>
              <a:rPr lang="en-GB" sz="1400" dirty="0">
                <a:solidFill>
                  <a:srgbClr val="000000"/>
                </a:solidFill>
                <a:latin typeface="Arial" charset="0"/>
              </a:rPr>
              <a:t>Structures whose failure or detachment could indirectly compromise continued safe flight or landing by an adverse effect on a Category A structure.</a:t>
            </a:r>
          </a:p>
          <a:p>
            <a:pPr marL="0" lvl="0" indent="0" algn="just" defTabSz="914400" fontAlgn="base">
              <a:lnSpc>
                <a:spcPts val="1500"/>
              </a:lnSpc>
              <a:spcBef>
                <a:spcPct val="0"/>
              </a:spcBef>
              <a:spcAft>
                <a:spcPct val="0"/>
              </a:spcAft>
              <a:buClrTx/>
              <a:buSzTx/>
              <a:buNone/>
            </a:pPr>
            <a:r>
              <a:rPr lang="en-GB" sz="1400" dirty="0">
                <a:solidFill>
                  <a:srgbClr val="000000"/>
                </a:solidFill>
                <a:latin typeface="Arial" charset="0"/>
              </a:rPr>
              <a:t>These structures must be replaced or repaired on the discovery of </a:t>
            </a:r>
            <a:r>
              <a:rPr lang="en-GB" sz="1400" u="sng" dirty="0">
                <a:solidFill>
                  <a:srgbClr val="000000"/>
                </a:solidFill>
                <a:latin typeface="Arial" charset="0"/>
              </a:rPr>
              <a:t>any damage</a:t>
            </a:r>
            <a:r>
              <a:rPr lang="en-GB" sz="1400" dirty="0">
                <a:solidFill>
                  <a:srgbClr val="000000"/>
                </a:solidFill>
                <a:latin typeface="Arial" charset="0"/>
              </a:rPr>
              <a:t> unless specific rational is provided.</a:t>
            </a:r>
            <a:endParaRPr lang="en-GB" sz="1400" dirty="0"/>
          </a:p>
        </p:txBody>
      </p:sp>
      <p:sp>
        <p:nvSpPr>
          <p:cNvPr id="8" name="Content Placeholder 4">
            <a:extLst>
              <a:ext uri="{FF2B5EF4-FFF2-40B4-BE49-F238E27FC236}">
                <a16:creationId xmlns:a16="http://schemas.microsoft.com/office/drawing/2014/main" id="{DDCC1807-A921-4201-AE60-0E875270479F}"/>
              </a:ext>
            </a:extLst>
          </p:cNvPr>
          <p:cNvSpPr txBox="1">
            <a:spLocks/>
          </p:cNvSpPr>
          <p:nvPr/>
        </p:nvSpPr>
        <p:spPr>
          <a:xfrm>
            <a:off x="456584" y="4272128"/>
            <a:ext cx="5422392" cy="2386017"/>
          </a:xfrm>
          <a:prstGeom prst="rect">
            <a:avLst/>
          </a:prstGeom>
          <a:ln>
            <a:solidFill>
              <a:schemeClr val="accent2"/>
            </a:solidFill>
          </a:ln>
        </p:spPr>
        <p:txBody>
          <a:bodyPr vert="horz" lIns="91440" tIns="45720" rIns="91440" bIns="45720" rtlCol="0" anchor="t" anchorCtr="0">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Arial" panose="020B0604020202020204" pitchFamily="34"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r>
              <a:rPr lang="en-GB" sz="1400" b="1" dirty="0"/>
              <a:t>Category C;</a:t>
            </a:r>
          </a:p>
          <a:p>
            <a:pPr marL="0" lvl="0" indent="0" algn="just" defTabSz="914400" fontAlgn="base">
              <a:lnSpc>
                <a:spcPts val="1500"/>
              </a:lnSpc>
              <a:spcBef>
                <a:spcPct val="0"/>
              </a:spcBef>
              <a:spcAft>
                <a:spcPct val="0"/>
              </a:spcAft>
              <a:buClrTx/>
              <a:buSzTx/>
              <a:buNone/>
            </a:pPr>
            <a:r>
              <a:rPr lang="en-GB" sz="1400" dirty="0">
                <a:solidFill>
                  <a:srgbClr val="000000"/>
                </a:solidFill>
                <a:latin typeface="Arial" charset="0"/>
              </a:rPr>
              <a:t>Structures whose failure or detachment will not compromise continued safe flight or landing but where the potentially large size of released elements needs to be considered.</a:t>
            </a:r>
          </a:p>
          <a:p>
            <a:pPr marL="0" lvl="0" indent="0" algn="just" defTabSz="914400" fontAlgn="base">
              <a:lnSpc>
                <a:spcPts val="1500"/>
              </a:lnSpc>
              <a:spcBef>
                <a:spcPct val="0"/>
              </a:spcBef>
              <a:spcAft>
                <a:spcPct val="0"/>
              </a:spcAft>
              <a:buClrTx/>
              <a:buSzTx/>
              <a:buNone/>
            </a:pPr>
            <a:r>
              <a:rPr lang="en-GB" sz="1400" dirty="0">
                <a:solidFill>
                  <a:srgbClr val="000000"/>
                </a:solidFill>
                <a:latin typeface="Arial" charset="0"/>
              </a:rPr>
              <a:t>As these structures are not identified as either category A or B, any failure or departure from the aircraft must be demonstrated as not preventing continued safe flight and landing and the probability of occurrence is acceptably low (Ref. ACJ 25C- 571 (a)2.1.1e.). No detachment of structure is allowed (Ref. NPA 25C-290).</a:t>
            </a:r>
          </a:p>
          <a:p>
            <a:pPr marL="0" lvl="0" indent="0" algn="just" defTabSz="914400" fontAlgn="base">
              <a:lnSpc>
                <a:spcPts val="1500"/>
              </a:lnSpc>
              <a:spcBef>
                <a:spcPct val="0"/>
              </a:spcBef>
              <a:spcAft>
                <a:spcPct val="0"/>
              </a:spcAft>
              <a:buClrTx/>
              <a:buSzTx/>
              <a:buNone/>
            </a:pPr>
            <a:r>
              <a:rPr lang="en-GB" sz="1400" dirty="0">
                <a:solidFill>
                  <a:srgbClr val="000000"/>
                </a:solidFill>
                <a:latin typeface="Arial" charset="0"/>
              </a:rPr>
              <a:t>These structures must be replaced or repaired on discovery of </a:t>
            </a:r>
            <a:r>
              <a:rPr lang="en-GB" sz="1400" u="sng" dirty="0">
                <a:solidFill>
                  <a:srgbClr val="000000"/>
                </a:solidFill>
                <a:latin typeface="Arial" charset="0"/>
              </a:rPr>
              <a:t>element failure</a:t>
            </a:r>
            <a:r>
              <a:rPr lang="en-GB" sz="1400" dirty="0">
                <a:solidFill>
                  <a:srgbClr val="000000"/>
                </a:solidFill>
                <a:latin typeface="Arial" charset="0"/>
              </a:rPr>
              <a:t> at an appropriate time.</a:t>
            </a:r>
            <a:endParaRPr lang="en-GB" sz="1400" dirty="0"/>
          </a:p>
        </p:txBody>
      </p:sp>
      <p:sp>
        <p:nvSpPr>
          <p:cNvPr id="9" name="Content Placeholder 4">
            <a:extLst>
              <a:ext uri="{FF2B5EF4-FFF2-40B4-BE49-F238E27FC236}">
                <a16:creationId xmlns:a16="http://schemas.microsoft.com/office/drawing/2014/main" id="{9BDE2AB1-2FEE-417A-BFFB-6C189A0750A2}"/>
              </a:ext>
            </a:extLst>
          </p:cNvPr>
          <p:cNvSpPr txBox="1">
            <a:spLocks/>
          </p:cNvSpPr>
          <p:nvPr/>
        </p:nvSpPr>
        <p:spPr>
          <a:xfrm>
            <a:off x="6325695" y="4272128"/>
            <a:ext cx="5422392" cy="2386017"/>
          </a:xfrm>
          <a:prstGeom prst="rect">
            <a:avLst/>
          </a:prstGeom>
          <a:ln>
            <a:solidFill>
              <a:schemeClr val="accent2"/>
            </a:solidFill>
          </a:ln>
        </p:spPr>
        <p:txBody>
          <a:bodyPr vert="horz" lIns="91440" tIns="45720" rIns="91440" bIns="45720" rtlCol="0" anchor="t" anchorCtr="0">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Arial" panose="020B0604020202020204" pitchFamily="34"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r>
              <a:rPr lang="en-GB" sz="1400" b="1" dirty="0"/>
              <a:t>Category D;</a:t>
            </a:r>
          </a:p>
          <a:p>
            <a:pPr marL="0" lvl="0" indent="0" algn="just" defTabSz="914400" fontAlgn="base">
              <a:lnSpc>
                <a:spcPts val="1500"/>
              </a:lnSpc>
              <a:spcBef>
                <a:spcPct val="0"/>
              </a:spcBef>
              <a:spcAft>
                <a:spcPct val="0"/>
              </a:spcAft>
              <a:buClrTx/>
              <a:buSzTx/>
              <a:buNone/>
            </a:pPr>
            <a:r>
              <a:rPr lang="en-GB" sz="1400" dirty="0">
                <a:solidFill>
                  <a:srgbClr val="000000"/>
                </a:solidFill>
                <a:latin typeface="Arial" charset="0"/>
              </a:rPr>
              <a:t>Structures whose failure or detachment has no airworthiness consequence but only has an economic impact.</a:t>
            </a:r>
          </a:p>
          <a:p>
            <a:pPr marL="0" lvl="0" indent="0" algn="just" defTabSz="914400" fontAlgn="base">
              <a:lnSpc>
                <a:spcPts val="1500"/>
              </a:lnSpc>
              <a:spcBef>
                <a:spcPct val="0"/>
              </a:spcBef>
              <a:spcAft>
                <a:spcPct val="0"/>
              </a:spcAft>
              <a:buClrTx/>
              <a:buSzTx/>
              <a:buNone/>
            </a:pPr>
            <a:r>
              <a:rPr lang="en-GB" sz="1400" dirty="0">
                <a:solidFill>
                  <a:srgbClr val="000000"/>
                </a:solidFill>
                <a:latin typeface="Arial" charset="0"/>
              </a:rPr>
              <a:t>These structures </a:t>
            </a:r>
            <a:r>
              <a:rPr lang="en-GB" sz="1400" u="sng" dirty="0">
                <a:solidFill>
                  <a:srgbClr val="000000"/>
                </a:solidFill>
                <a:latin typeface="Arial" charset="0"/>
              </a:rPr>
              <a:t>may</a:t>
            </a:r>
            <a:r>
              <a:rPr lang="en-GB" sz="1400" dirty="0">
                <a:solidFill>
                  <a:srgbClr val="000000"/>
                </a:solidFill>
                <a:latin typeface="Arial" charset="0"/>
              </a:rPr>
              <a:t> have to be replaced or repaired on discovery of failure if they form part of the aircraft external envelop.</a:t>
            </a:r>
          </a:p>
        </p:txBody>
      </p:sp>
    </p:spTree>
    <p:extLst>
      <p:ext uri="{BB962C8B-B14F-4D97-AF65-F5344CB8AC3E}">
        <p14:creationId xmlns:p14="http://schemas.microsoft.com/office/powerpoint/2010/main" val="3552184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watch</a:t>
            </a:r>
          </a:p>
        </p:txBody>
      </p:sp>
      <p:pic>
        <p:nvPicPr>
          <p:cNvPr id="5" name="qbBhg8xISug"/>
          <p:cNvPicPr>
            <a:picLocks noGrp="1" noRot="1" noChangeAspect="1"/>
          </p:cNvPicPr>
          <p:nvPr>
            <p:ph idx="1"/>
            <a:videoFile r:link="rId1"/>
          </p:nvPr>
        </p:nvPicPr>
        <p:blipFill>
          <a:blip r:embed="rId4"/>
          <a:stretch>
            <a:fillRect/>
          </a:stretch>
        </p:blipFill>
        <p:spPr>
          <a:xfrm>
            <a:off x="1311965" y="1857789"/>
            <a:ext cx="8454887" cy="4852781"/>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602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point?</a:t>
            </a:r>
          </a:p>
        </p:txBody>
      </p:sp>
      <p:sp>
        <p:nvSpPr>
          <p:cNvPr id="3" name="Content Placeholder 2"/>
          <p:cNvSpPr>
            <a:spLocks noGrp="1"/>
          </p:cNvSpPr>
          <p:nvPr>
            <p:ph idx="1"/>
          </p:nvPr>
        </p:nvSpPr>
        <p:spPr>
          <a:xfrm>
            <a:off x="581193" y="2180496"/>
            <a:ext cx="5261112" cy="3678303"/>
          </a:xfrm>
        </p:spPr>
        <p:txBody>
          <a:bodyPr>
            <a:normAutofit fontScale="92500" lnSpcReduction="10000"/>
          </a:bodyPr>
          <a:lstStyle/>
          <a:p>
            <a:pPr algn="just"/>
            <a:r>
              <a:rPr lang="en-GB" dirty="0"/>
              <a:t>So far, we have been dealing with simple structural components such as plates and beams; </a:t>
            </a:r>
          </a:p>
          <a:p>
            <a:pPr algn="just"/>
            <a:r>
              <a:rPr lang="en-GB" dirty="0"/>
              <a:t>Real life structures are complex and in order to analyse them simplification must be made;</a:t>
            </a:r>
          </a:p>
          <a:p>
            <a:pPr algn="just"/>
            <a:r>
              <a:rPr lang="en-GB" dirty="0"/>
              <a:t>The behaviour of the simplified/idealised structure must be as close as that of the real structure;</a:t>
            </a:r>
          </a:p>
          <a:p>
            <a:pPr algn="just"/>
            <a:r>
              <a:rPr lang="en-GB" dirty="0"/>
              <a:t>Stresses/strains obtained from the idealised structure are representative of the real complex structure.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5" name="Picture 4"/>
          <p:cNvPicPr>
            <a:picLocks noChangeAspect="1"/>
          </p:cNvPicPr>
          <p:nvPr/>
        </p:nvPicPr>
        <p:blipFill>
          <a:blip r:embed="rId2"/>
          <a:stretch>
            <a:fillRect/>
          </a:stretch>
        </p:blipFill>
        <p:spPr>
          <a:xfrm>
            <a:off x="5960125" y="2092360"/>
            <a:ext cx="5691400" cy="2720154"/>
          </a:xfrm>
          <a:prstGeom prst="rect">
            <a:avLst/>
          </a:prstGeom>
        </p:spPr>
      </p:pic>
      <p:sp>
        <p:nvSpPr>
          <p:cNvPr id="6" name="Rectangle 5"/>
          <p:cNvSpPr/>
          <p:nvPr/>
        </p:nvSpPr>
        <p:spPr>
          <a:xfrm>
            <a:off x="5960125" y="4986622"/>
            <a:ext cx="2354586" cy="646331"/>
          </a:xfrm>
          <a:prstGeom prst="rect">
            <a:avLst/>
          </a:prstGeom>
          <a:solidFill>
            <a:srgbClr val="FFFF00"/>
          </a:solidFill>
        </p:spPr>
        <p:txBody>
          <a:bodyPr wrap="square">
            <a:spAutoFit/>
          </a:bodyPr>
          <a:lstStyle/>
          <a:p>
            <a:r>
              <a:rPr lang="en-GB" dirty="0">
                <a:latin typeface="NimbusRomNo9L-Regu"/>
              </a:rPr>
              <a:t>Actual cross-section of a thin-walled beam</a:t>
            </a:r>
            <a:endParaRPr lang="en-GB" dirty="0"/>
          </a:p>
        </p:txBody>
      </p:sp>
      <p:sp>
        <p:nvSpPr>
          <p:cNvPr id="7" name="Rectangle 6"/>
          <p:cNvSpPr/>
          <p:nvPr/>
        </p:nvSpPr>
        <p:spPr>
          <a:xfrm>
            <a:off x="9293915" y="4837883"/>
            <a:ext cx="2357610" cy="923330"/>
          </a:xfrm>
          <a:prstGeom prst="rect">
            <a:avLst/>
          </a:prstGeom>
          <a:solidFill>
            <a:srgbClr val="FFC000"/>
          </a:solidFill>
        </p:spPr>
        <p:txBody>
          <a:bodyPr wrap="square">
            <a:spAutoFit/>
          </a:bodyPr>
          <a:lstStyle/>
          <a:p>
            <a:r>
              <a:rPr lang="en-GB" dirty="0">
                <a:latin typeface="NimbusRomNo9L-Regu"/>
              </a:rPr>
              <a:t>Sheet-stringer idealisation of the same section</a:t>
            </a:r>
            <a:endParaRPr lang="en-GB" dirty="0"/>
          </a:p>
        </p:txBody>
      </p:sp>
    </p:spTree>
    <p:extLst>
      <p:ext uri="{BB962C8B-B14F-4D97-AF65-F5344CB8AC3E}">
        <p14:creationId xmlns:p14="http://schemas.microsoft.com/office/powerpoint/2010/main" val="1059640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idealisation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5" name="Picture 4"/>
          <p:cNvPicPr>
            <a:picLocks noChangeAspect="1"/>
          </p:cNvPicPr>
          <p:nvPr/>
        </p:nvPicPr>
        <p:blipFill rotWithShape="1">
          <a:blip r:embed="rId2"/>
          <a:srcRect l="2407" t="7636" r="6126" b="8282"/>
          <a:stretch/>
        </p:blipFill>
        <p:spPr>
          <a:xfrm>
            <a:off x="159028" y="1828800"/>
            <a:ext cx="5539409" cy="1722783"/>
          </a:xfrm>
          <a:prstGeom prst="rect">
            <a:avLst/>
          </a:prstGeom>
        </p:spPr>
      </p:pic>
      <p:sp>
        <p:nvSpPr>
          <p:cNvPr id="6" name="Rectangular Callout 5"/>
          <p:cNvSpPr/>
          <p:nvPr/>
        </p:nvSpPr>
        <p:spPr>
          <a:xfrm>
            <a:off x="382412" y="3882889"/>
            <a:ext cx="2930633" cy="1099930"/>
          </a:xfrm>
          <a:prstGeom prst="wedgeRectCallout">
            <a:avLst>
              <a:gd name="adj1" fmla="val 4447"/>
              <a:gd name="adj2" fmla="val -203010"/>
            </a:avLst>
          </a:prstGeom>
          <a:solidFill>
            <a:schemeClr val="bg1">
              <a:lumMod val="5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i="1" u="sng" dirty="0">
                <a:solidFill>
                  <a:schemeClr val="tx1"/>
                </a:solidFill>
                <a:latin typeface="Arial" panose="020B0604020202020204" pitchFamily="34" charset="0"/>
                <a:cs typeface="Arial" panose="020B0604020202020204" pitchFamily="34" charset="0"/>
              </a:rPr>
              <a:t>Stringers</a:t>
            </a:r>
            <a:r>
              <a:rPr lang="en-GB" dirty="0">
                <a:solidFill>
                  <a:schemeClr val="tx1"/>
                </a:solidFill>
                <a:latin typeface="Arial" panose="020B0604020202020204" pitchFamily="34" charset="0"/>
                <a:cs typeface="Arial" panose="020B0604020202020204" pitchFamily="34" charset="0"/>
              </a:rPr>
              <a:t> and </a:t>
            </a:r>
            <a:r>
              <a:rPr lang="en-GB" i="1" u="sng" dirty="0">
                <a:solidFill>
                  <a:schemeClr val="tx1"/>
                </a:solidFill>
                <a:latin typeface="Arial" panose="020B0604020202020204" pitchFamily="34" charset="0"/>
                <a:cs typeface="Arial" panose="020B0604020202020204" pitchFamily="34" charset="0"/>
              </a:rPr>
              <a:t>spar flanges </a:t>
            </a:r>
            <a:r>
              <a:rPr lang="en-GB" dirty="0">
                <a:solidFill>
                  <a:schemeClr val="tx1"/>
                </a:solidFill>
                <a:latin typeface="Arial" panose="020B0604020202020204" pitchFamily="34" charset="0"/>
                <a:cs typeface="Arial" panose="020B0604020202020204" pitchFamily="34" charset="0"/>
              </a:rPr>
              <a:t>have small cross-sectional dimensions compared to the complete section</a:t>
            </a:r>
          </a:p>
        </p:txBody>
      </p:sp>
      <p:pic>
        <p:nvPicPr>
          <p:cNvPr id="8" name="Picture 7"/>
          <p:cNvPicPr>
            <a:picLocks noChangeAspect="1"/>
          </p:cNvPicPr>
          <p:nvPr/>
        </p:nvPicPr>
        <p:blipFill>
          <a:blip r:embed="rId3"/>
          <a:stretch>
            <a:fillRect/>
          </a:stretch>
        </p:blipFill>
        <p:spPr>
          <a:xfrm>
            <a:off x="6639336" y="4774897"/>
            <a:ext cx="5447779" cy="1917452"/>
          </a:xfrm>
          <a:prstGeom prst="rect">
            <a:avLst/>
          </a:prstGeom>
        </p:spPr>
      </p:pic>
      <p:sp>
        <p:nvSpPr>
          <p:cNvPr id="9" name="Right Arrow 8"/>
          <p:cNvSpPr/>
          <p:nvPr/>
        </p:nvSpPr>
        <p:spPr>
          <a:xfrm rot="1724045">
            <a:off x="3943006" y="3904818"/>
            <a:ext cx="2980789" cy="1500067"/>
          </a:xfrm>
          <a:prstGeom prst="rightArrow">
            <a:avLst>
              <a:gd name="adj1" fmla="val 61308"/>
              <a:gd name="adj2" fmla="val 291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002060"/>
                </a:solidFill>
                <a:latin typeface="Arial" panose="020B0604020202020204" pitchFamily="34" charset="0"/>
                <a:cs typeface="Arial" panose="020B0604020202020204" pitchFamily="34" charset="0"/>
              </a:rPr>
              <a:t>Assuming the direct stress is constant over stringers’ cross section</a:t>
            </a:r>
          </a:p>
        </p:txBody>
      </p:sp>
      <p:sp>
        <p:nvSpPr>
          <p:cNvPr id="10" name="Rectangular Callout 9"/>
          <p:cNvSpPr/>
          <p:nvPr/>
        </p:nvSpPr>
        <p:spPr>
          <a:xfrm>
            <a:off x="9092983" y="2690191"/>
            <a:ext cx="2930633" cy="1099930"/>
          </a:xfrm>
          <a:prstGeom prst="wedgeRectCallout">
            <a:avLst>
              <a:gd name="adj1" fmla="val 30223"/>
              <a:gd name="adj2" fmla="val 171689"/>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Replace with booms (concentration of area) at the midline of skin</a:t>
            </a:r>
          </a:p>
        </p:txBody>
      </p:sp>
      <p:sp>
        <p:nvSpPr>
          <p:cNvPr id="11" name="Rectangular Callout 10"/>
          <p:cNvSpPr/>
          <p:nvPr/>
        </p:nvSpPr>
        <p:spPr>
          <a:xfrm>
            <a:off x="9092982" y="2700732"/>
            <a:ext cx="2930633" cy="1099930"/>
          </a:xfrm>
          <a:prstGeom prst="wedgeRectCallout">
            <a:avLst>
              <a:gd name="adj1" fmla="val -52981"/>
              <a:gd name="adj2" fmla="val 147593"/>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Replace with booms (concentration of area) at the midline of skin</a:t>
            </a:r>
          </a:p>
        </p:txBody>
      </p:sp>
      <p:sp>
        <p:nvSpPr>
          <p:cNvPr id="12" name="Rectangular Callout 11"/>
          <p:cNvSpPr/>
          <p:nvPr/>
        </p:nvSpPr>
        <p:spPr>
          <a:xfrm>
            <a:off x="9092982" y="2703069"/>
            <a:ext cx="2930633" cy="1099930"/>
          </a:xfrm>
          <a:prstGeom prst="wedgeRectCallout">
            <a:avLst>
              <a:gd name="adj1" fmla="val -14092"/>
              <a:gd name="adj2" fmla="val 294581"/>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Replace with booms (concentration of area) at the midline of skin</a:t>
            </a:r>
          </a:p>
        </p:txBody>
      </p:sp>
      <p:sp>
        <p:nvSpPr>
          <p:cNvPr id="14" name="Line Callout 3 (Border and Accent Bar) 13"/>
          <p:cNvSpPr/>
          <p:nvPr/>
        </p:nvSpPr>
        <p:spPr>
          <a:xfrm>
            <a:off x="1868558" y="5733623"/>
            <a:ext cx="2146852" cy="587639"/>
          </a:xfrm>
          <a:prstGeom prst="accentBorderCallout3">
            <a:avLst>
              <a:gd name="adj1" fmla="val 30026"/>
              <a:gd name="adj2" fmla="val 107500"/>
              <a:gd name="adj3" fmla="val 63853"/>
              <a:gd name="adj4" fmla="val 165000"/>
              <a:gd name="adj5" fmla="val 120297"/>
              <a:gd name="adj6" fmla="val 204197"/>
              <a:gd name="adj7" fmla="val 43053"/>
              <a:gd name="adj8" fmla="val 23074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Carrying direct stresses only</a:t>
            </a:r>
          </a:p>
        </p:txBody>
      </p:sp>
      <p:sp>
        <p:nvSpPr>
          <p:cNvPr id="16" name="Line Callout 3 (Border and Accent Bar) 15"/>
          <p:cNvSpPr/>
          <p:nvPr/>
        </p:nvSpPr>
        <p:spPr>
          <a:xfrm>
            <a:off x="6027418" y="3401051"/>
            <a:ext cx="2146852" cy="587639"/>
          </a:xfrm>
          <a:prstGeom prst="accentBorderCallout3">
            <a:avLst>
              <a:gd name="adj1" fmla="val 30026"/>
              <a:gd name="adj2" fmla="val 107500"/>
              <a:gd name="adj3" fmla="val 181121"/>
              <a:gd name="adj4" fmla="val 129815"/>
              <a:gd name="adj5" fmla="val 228544"/>
              <a:gd name="adj6" fmla="val 123333"/>
              <a:gd name="adj7" fmla="val 257293"/>
              <a:gd name="adj8" fmla="val 122099"/>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Carrying direct and shear stresses</a:t>
            </a:r>
          </a:p>
        </p:txBody>
      </p:sp>
      <p:sp>
        <p:nvSpPr>
          <p:cNvPr id="17" name="Explosion 2 16"/>
          <p:cNvSpPr/>
          <p:nvPr/>
        </p:nvSpPr>
        <p:spPr>
          <a:xfrm>
            <a:off x="6252694" y="0"/>
            <a:ext cx="5902630" cy="2363187"/>
          </a:xfrm>
          <a:prstGeom prst="irregularSeal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700" dirty="0">
                <a:solidFill>
                  <a:srgbClr val="FFFF00"/>
                </a:solidFill>
                <a:latin typeface="Arial" panose="020B0604020202020204" pitchFamily="34" charset="0"/>
                <a:cs typeface="Arial" panose="020B0604020202020204" pitchFamily="34" charset="0"/>
              </a:rPr>
              <a:t>We will further assume all direct stresses are taken by stringers and spar flanges. Skin takes all the shear</a:t>
            </a:r>
          </a:p>
        </p:txBody>
      </p:sp>
      <p:sp>
        <p:nvSpPr>
          <p:cNvPr id="7" name="Rectangular Callout 6"/>
          <p:cNvSpPr/>
          <p:nvPr/>
        </p:nvSpPr>
        <p:spPr>
          <a:xfrm>
            <a:off x="6069498" y="2212361"/>
            <a:ext cx="2930633" cy="1099930"/>
          </a:xfrm>
          <a:prstGeom prst="wedgeRectCallout">
            <a:avLst>
              <a:gd name="adj1" fmla="val -84855"/>
              <a:gd name="adj2" fmla="val -55996"/>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The variation of stress (due to bending) over the cross section is small</a:t>
            </a:r>
          </a:p>
        </p:txBody>
      </p:sp>
    </p:spTree>
    <p:extLst>
      <p:ext uri="{BB962C8B-B14F-4D97-AF65-F5344CB8AC3E}">
        <p14:creationId xmlns:p14="http://schemas.microsoft.com/office/powerpoint/2010/main" val="149573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style.rotation</p:attrName>
                                        </p:attrNameLst>
                                      </p:cBhvr>
                                      <p:tavLst>
                                        <p:tav tm="0">
                                          <p:val>
                                            <p:fltVal val="90"/>
                                          </p:val>
                                        </p:tav>
                                        <p:tav tm="100000">
                                          <p:val>
                                            <p:fltVal val="0"/>
                                          </p:val>
                                        </p:tav>
                                      </p:tavLst>
                                    </p:anim>
                                    <p:animEffect transition="in" filter="fade">
                                      <p:cBhvr>
                                        <p:cTn id="36" dur="1000"/>
                                        <p:tgtEl>
                                          <p:spTgt spid="10"/>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fltVal val="0"/>
                                          </p:val>
                                        </p:tav>
                                        <p:tav tm="100000">
                                          <p:val>
                                            <p:strVal val="#ppt_h"/>
                                          </p:val>
                                        </p:tav>
                                      </p:tavLst>
                                    </p:anim>
                                    <p:anim calcmode="lin" valueType="num">
                                      <p:cBhvr>
                                        <p:cTn id="47" dur="1000" fill="hold"/>
                                        <p:tgtEl>
                                          <p:spTgt spid="12"/>
                                        </p:tgtEl>
                                        <p:attrNameLst>
                                          <p:attrName>style.rotation</p:attrName>
                                        </p:attrNameLst>
                                      </p:cBhvr>
                                      <p:tavLst>
                                        <p:tav tm="0">
                                          <p:val>
                                            <p:fltVal val="90"/>
                                          </p:val>
                                        </p:tav>
                                        <p:tav tm="100000">
                                          <p:val>
                                            <p:fltVal val="0"/>
                                          </p:val>
                                        </p:tav>
                                      </p:tavLst>
                                    </p:anim>
                                    <p:animEffect transition="in" filter="fade">
                                      <p:cBhvr>
                                        <p:cTn id="48" dur="1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1000" fill="hold"/>
                                        <p:tgtEl>
                                          <p:spTgt spid="16"/>
                                        </p:tgtEl>
                                        <p:attrNameLst>
                                          <p:attrName>ppt_w</p:attrName>
                                        </p:attrNameLst>
                                      </p:cBhvr>
                                      <p:tavLst>
                                        <p:tav tm="0">
                                          <p:val>
                                            <p:fltVal val="0"/>
                                          </p:val>
                                        </p:tav>
                                        <p:tav tm="100000">
                                          <p:val>
                                            <p:strVal val="#ppt_w"/>
                                          </p:val>
                                        </p:tav>
                                      </p:tavLst>
                                    </p:anim>
                                    <p:anim calcmode="lin" valueType="num">
                                      <p:cBhvr>
                                        <p:cTn id="54" dur="1000" fill="hold"/>
                                        <p:tgtEl>
                                          <p:spTgt spid="16"/>
                                        </p:tgtEl>
                                        <p:attrNameLst>
                                          <p:attrName>ppt_h</p:attrName>
                                        </p:attrNameLst>
                                      </p:cBhvr>
                                      <p:tavLst>
                                        <p:tav tm="0">
                                          <p:val>
                                            <p:fltVal val="0"/>
                                          </p:val>
                                        </p:tav>
                                        <p:tav tm="100000">
                                          <p:val>
                                            <p:strVal val="#ppt_h"/>
                                          </p:val>
                                        </p:tav>
                                      </p:tavLst>
                                    </p:anim>
                                    <p:anim calcmode="lin" valueType="num">
                                      <p:cBhvr>
                                        <p:cTn id="55" dur="1000" fill="hold"/>
                                        <p:tgtEl>
                                          <p:spTgt spid="16"/>
                                        </p:tgtEl>
                                        <p:attrNameLst>
                                          <p:attrName>style.rotation</p:attrName>
                                        </p:attrNameLst>
                                      </p:cBhvr>
                                      <p:tavLst>
                                        <p:tav tm="0">
                                          <p:val>
                                            <p:fltVal val="90"/>
                                          </p:val>
                                        </p:tav>
                                        <p:tav tm="100000">
                                          <p:val>
                                            <p:fltVal val="0"/>
                                          </p:val>
                                        </p:tav>
                                      </p:tavLst>
                                    </p:anim>
                                    <p:animEffect transition="in" filter="fade">
                                      <p:cBhvr>
                                        <p:cTn id="56" dur="1000"/>
                                        <p:tgtEl>
                                          <p:spTgt spid="16"/>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1000" fill="hold"/>
                                        <p:tgtEl>
                                          <p:spTgt spid="14"/>
                                        </p:tgtEl>
                                        <p:attrNameLst>
                                          <p:attrName>ppt_w</p:attrName>
                                        </p:attrNameLst>
                                      </p:cBhvr>
                                      <p:tavLst>
                                        <p:tav tm="0">
                                          <p:val>
                                            <p:fltVal val="0"/>
                                          </p:val>
                                        </p:tav>
                                        <p:tav tm="100000">
                                          <p:val>
                                            <p:strVal val="#ppt_w"/>
                                          </p:val>
                                        </p:tav>
                                      </p:tavLst>
                                    </p:anim>
                                    <p:anim calcmode="lin" valueType="num">
                                      <p:cBhvr>
                                        <p:cTn id="60" dur="1000" fill="hold"/>
                                        <p:tgtEl>
                                          <p:spTgt spid="14"/>
                                        </p:tgtEl>
                                        <p:attrNameLst>
                                          <p:attrName>ppt_h</p:attrName>
                                        </p:attrNameLst>
                                      </p:cBhvr>
                                      <p:tavLst>
                                        <p:tav tm="0">
                                          <p:val>
                                            <p:fltVal val="0"/>
                                          </p:val>
                                        </p:tav>
                                        <p:tav tm="100000">
                                          <p:val>
                                            <p:strVal val="#ppt_h"/>
                                          </p:val>
                                        </p:tav>
                                      </p:tavLst>
                                    </p:anim>
                                    <p:anim calcmode="lin" valueType="num">
                                      <p:cBhvr>
                                        <p:cTn id="61" dur="1000" fill="hold"/>
                                        <p:tgtEl>
                                          <p:spTgt spid="14"/>
                                        </p:tgtEl>
                                        <p:attrNameLst>
                                          <p:attrName>style.rotation</p:attrName>
                                        </p:attrNameLst>
                                      </p:cBhvr>
                                      <p:tavLst>
                                        <p:tav tm="0">
                                          <p:val>
                                            <p:fltVal val="90"/>
                                          </p:val>
                                        </p:tav>
                                        <p:tav tm="100000">
                                          <p:val>
                                            <p:fltVal val="0"/>
                                          </p:val>
                                        </p:tav>
                                      </p:tavLst>
                                    </p:anim>
                                    <p:animEffect transition="in" filter="fade">
                                      <p:cBhvr>
                                        <p:cTn id="62" dur="10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circle(in)">
                                      <p:cBhvr>
                                        <p:cTn id="6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4" grpId="0" animBg="1"/>
      <p:bldP spid="16" grpId="0" animBg="1"/>
      <p:bldP spid="17"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Panel idealisation</a:t>
            </a:r>
          </a:p>
        </p:txBody>
      </p:sp>
      <p:sp>
        <p:nvSpPr>
          <p:cNvPr id="3" name="Content Placeholder 2"/>
          <p:cNvSpPr>
            <a:spLocks noGrp="1"/>
          </p:cNvSpPr>
          <p:nvPr>
            <p:ph idx="1"/>
          </p:nvPr>
        </p:nvSpPr>
        <p:spPr>
          <a:xfrm>
            <a:off x="488115" y="1948048"/>
            <a:ext cx="3782741" cy="4909952"/>
          </a:xfrm>
        </p:spPr>
        <p:txBody>
          <a:bodyPr>
            <a:normAutofit/>
          </a:bodyPr>
          <a:lstStyle/>
          <a:p>
            <a:pPr algn="just"/>
            <a:r>
              <a:rPr lang="en-GB" dirty="0"/>
              <a:t>We would like to idealise the panel into the following;</a:t>
            </a:r>
          </a:p>
          <a:p>
            <a:pPr lvl="1" algn="just"/>
            <a:r>
              <a:rPr lang="en-GB" dirty="0"/>
              <a:t>Direct stress carrying booms</a:t>
            </a:r>
          </a:p>
          <a:p>
            <a:pPr lvl="1" algn="just"/>
            <a:r>
              <a:rPr lang="en-GB" dirty="0"/>
              <a:t>Shear stress carrying skins</a:t>
            </a:r>
          </a:p>
          <a:p>
            <a:pPr algn="just"/>
            <a:r>
              <a:rPr lang="en-GB" dirty="0"/>
              <a:t>All direct stresses are given to booms;</a:t>
            </a:r>
          </a:p>
          <a:p>
            <a:pPr algn="just"/>
            <a:r>
              <a:rPr lang="en-GB" dirty="0"/>
              <a:t>Note that the distribution of stress has disappeared in idealised structure though;</a:t>
            </a:r>
          </a:p>
          <a:p>
            <a:pPr algn="just"/>
            <a:r>
              <a:rPr lang="en-GB" dirty="0"/>
              <a:t>As long as we can get the extremes of stress, it is fine;</a:t>
            </a:r>
          </a:p>
          <a:p>
            <a:pPr algn="just"/>
            <a:r>
              <a:rPr lang="en-GB" dirty="0"/>
              <a:t>What should be the area of booms?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5" name="Picture 4"/>
          <p:cNvPicPr>
            <a:picLocks noChangeAspect="1"/>
          </p:cNvPicPr>
          <p:nvPr/>
        </p:nvPicPr>
        <p:blipFill>
          <a:blip r:embed="rId2"/>
          <a:stretch>
            <a:fillRect/>
          </a:stretch>
        </p:blipFill>
        <p:spPr>
          <a:xfrm>
            <a:off x="4266430" y="1868536"/>
            <a:ext cx="7876196" cy="2902248"/>
          </a:xfrm>
          <a:prstGeom prst="rect">
            <a:avLst/>
          </a:prstGeom>
        </p:spPr>
      </p:pic>
      <p:sp>
        <p:nvSpPr>
          <p:cNvPr id="6" name="Line Callout 3 5"/>
          <p:cNvSpPr/>
          <p:nvPr/>
        </p:nvSpPr>
        <p:spPr>
          <a:xfrm>
            <a:off x="5671930" y="3087757"/>
            <a:ext cx="728870" cy="304800"/>
          </a:xfrm>
          <a:prstGeom prst="borderCallout3">
            <a:avLst>
              <a:gd name="adj1" fmla="val 62228"/>
              <a:gd name="adj2" fmla="val 111667"/>
              <a:gd name="adj3" fmla="val 18750"/>
              <a:gd name="adj4" fmla="val 152424"/>
              <a:gd name="adj5" fmla="val 0"/>
              <a:gd name="adj6" fmla="val 350606"/>
              <a:gd name="adj7" fmla="val 121658"/>
              <a:gd name="adj8" fmla="val 555303"/>
            </a:avLst>
          </a:prstGeom>
          <a:solidFill>
            <a:srgbClr val="FFFF00">
              <a:alpha val="3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ular Callout 6"/>
              <p:cNvSpPr/>
              <p:nvPr/>
            </p:nvSpPr>
            <p:spPr>
              <a:xfrm>
                <a:off x="5539409" y="5247861"/>
                <a:ext cx="3863009" cy="1073401"/>
              </a:xfrm>
              <a:prstGeom prst="wedgeRectCallout">
                <a:avLst>
                  <a:gd name="adj1" fmla="val 59960"/>
                  <a:gd name="adj2" fmla="val -200469"/>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002060"/>
                    </a:solidFill>
                    <a:latin typeface="Arial" panose="020B0604020202020204" pitchFamily="34" charset="0"/>
                    <a:cs typeface="Arial" panose="020B0604020202020204" pitchFamily="34" charset="0"/>
                  </a:rPr>
                  <a:t>By putting the thickness as zero, i.e. </a:t>
                </a:r>
                <a14:m>
                  <m:oMath xmlns:m="http://schemas.openxmlformats.org/officeDocument/2006/math">
                    <m:r>
                      <a:rPr lang="en-GB" b="0" i="1" smtClean="0">
                        <a:solidFill>
                          <a:srgbClr val="002060"/>
                        </a:solidFill>
                        <a:latin typeface="Cambria Math" panose="02040503050406030204" pitchFamily="18" charset="0"/>
                        <a:cs typeface="Arial" panose="020B0604020202020204" pitchFamily="34" charset="0"/>
                      </a:rPr>
                      <m:t>𝐴</m:t>
                    </m:r>
                    <m:r>
                      <a:rPr lang="en-GB" b="0" i="1" smtClean="0">
                        <a:solidFill>
                          <a:srgbClr val="002060"/>
                        </a:solidFill>
                        <a:latin typeface="Cambria Math" panose="02040503050406030204" pitchFamily="18" charset="0"/>
                        <a:cs typeface="Arial" panose="020B0604020202020204" pitchFamily="34" charset="0"/>
                      </a:rPr>
                      <m:t>=0</m:t>
                    </m:r>
                  </m:oMath>
                </a14:m>
                <a:r>
                  <a:rPr lang="en-GB" dirty="0">
                    <a:solidFill>
                      <a:srgbClr val="002060"/>
                    </a:solidFill>
                    <a:latin typeface="Arial" panose="020B0604020202020204" pitchFamily="34" charset="0"/>
                    <a:cs typeface="Arial" panose="020B0604020202020204" pitchFamily="34" charset="0"/>
                  </a:rPr>
                  <a:t>, the direct stress carrying ability of skin vanishes (</a:t>
                </a:r>
                <a14:m>
                  <m:oMath xmlns:m="http://schemas.openxmlformats.org/officeDocument/2006/math">
                    <m:r>
                      <a:rPr lang="en-GB"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𝜎</m:t>
                    </m:r>
                    <m:r>
                      <a:rPr lang="en-GB"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f>
                      <m:fPr>
                        <m:type m:val="lin"/>
                        <m:ctrlPr>
                          <a:rPr lang="en-GB"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ctrlPr>
                      </m:fPr>
                      <m:num>
                        <m:r>
                          <a:rPr lang="en-GB"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𝑃</m:t>
                        </m:r>
                      </m:num>
                      <m:den>
                        <m:r>
                          <a:rPr lang="en-GB"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𝐴</m:t>
                        </m:r>
                      </m:den>
                    </m:f>
                  </m:oMath>
                </a14:m>
                <a:r>
                  <a:rPr lang="en-GB" dirty="0">
                    <a:solidFill>
                      <a:srgbClr val="002060"/>
                    </a:solidFill>
                    <a:latin typeface="Arial" panose="020B0604020202020204" pitchFamily="34" charset="0"/>
                    <a:cs typeface="Arial" panose="020B0604020202020204" pitchFamily="34" charset="0"/>
                  </a:rPr>
                  <a:t>)</a:t>
                </a:r>
              </a:p>
            </p:txBody>
          </p:sp>
        </mc:Choice>
        <mc:Fallback xmlns="">
          <p:sp>
            <p:nvSpPr>
              <p:cNvPr id="7" name="Rectangular Callout 6"/>
              <p:cNvSpPr>
                <a:spLocks noRot="1" noChangeAspect="1" noMove="1" noResize="1" noEditPoints="1" noAdjustHandles="1" noChangeArrowheads="1" noChangeShapeType="1" noTextEdit="1"/>
              </p:cNvSpPr>
              <p:nvPr/>
            </p:nvSpPr>
            <p:spPr>
              <a:xfrm>
                <a:off x="5539409" y="5247861"/>
                <a:ext cx="3863009" cy="1073401"/>
              </a:xfrm>
              <a:prstGeom prst="wedgeRectCallout">
                <a:avLst>
                  <a:gd name="adj1" fmla="val 59960"/>
                  <a:gd name="adj2" fmla="val -200469"/>
                </a:avLst>
              </a:prstGeom>
              <a:blipFill>
                <a:blip r:embed="rId3"/>
                <a:stretch>
                  <a:fillRect l="-856" b="-21124"/>
                </a:stretch>
              </a:blipFill>
            </p:spPr>
            <p:txBody>
              <a:bodyPr/>
              <a:lstStyle/>
              <a:p>
                <a:r>
                  <a:rPr lang="en-GB">
                    <a:noFill/>
                  </a:rPr>
                  <a:t> </a:t>
                </a:r>
              </a:p>
            </p:txBody>
          </p:sp>
        </mc:Fallback>
      </mc:AlternateContent>
      <p:sp>
        <p:nvSpPr>
          <p:cNvPr id="8" name="Line Callout 3 7"/>
          <p:cNvSpPr/>
          <p:nvPr/>
        </p:nvSpPr>
        <p:spPr>
          <a:xfrm>
            <a:off x="4253946" y="3319660"/>
            <a:ext cx="728870" cy="304800"/>
          </a:xfrm>
          <a:prstGeom prst="borderCallout3">
            <a:avLst>
              <a:gd name="adj1" fmla="val 62228"/>
              <a:gd name="adj2" fmla="val 111667"/>
              <a:gd name="adj3" fmla="val 201359"/>
              <a:gd name="adj4" fmla="val 130606"/>
              <a:gd name="adj5" fmla="val 0"/>
              <a:gd name="adj6" fmla="val 350606"/>
              <a:gd name="adj7" fmla="val 104267"/>
              <a:gd name="adj8" fmla="val 531667"/>
            </a:avLst>
          </a:prstGeom>
          <a:solidFill>
            <a:srgbClr val="FFFF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9" name="Line Callout 3 8"/>
          <p:cNvSpPr/>
          <p:nvPr/>
        </p:nvSpPr>
        <p:spPr>
          <a:xfrm>
            <a:off x="6096000" y="4041903"/>
            <a:ext cx="728870" cy="304800"/>
          </a:xfrm>
          <a:prstGeom prst="borderCallout3">
            <a:avLst>
              <a:gd name="adj1" fmla="val 62228"/>
              <a:gd name="adj2" fmla="val 111667"/>
              <a:gd name="adj3" fmla="val 201359"/>
              <a:gd name="adj4" fmla="val 130606"/>
              <a:gd name="adj5" fmla="val 0"/>
              <a:gd name="adj6" fmla="val 350606"/>
              <a:gd name="adj7" fmla="val 26006"/>
              <a:gd name="adj8" fmla="val 482576"/>
            </a:avLst>
          </a:prstGeom>
          <a:solidFill>
            <a:srgbClr val="FFFF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10" name="Rectangular Callout 15">
            <a:extLst>
              <a:ext uri="{FF2B5EF4-FFF2-40B4-BE49-F238E27FC236}">
                <a16:creationId xmlns:a16="http://schemas.microsoft.com/office/drawing/2014/main" id="{0343DFC9-B627-4BF2-B5DD-6865E56C339A}"/>
              </a:ext>
            </a:extLst>
          </p:cNvPr>
          <p:cNvSpPr/>
          <p:nvPr/>
        </p:nvSpPr>
        <p:spPr>
          <a:xfrm>
            <a:off x="7219084" y="1322883"/>
            <a:ext cx="2385391" cy="656698"/>
          </a:xfrm>
          <a:prstGeom prst="wedgeRectCallout">
            <a:avLst>
              <a:gd name="adj1" fmla="val -88411"/>
              <a:gd name="adj2" fmla="val 230289"/>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Actual thickness of skin</a:t>
            </a:r>
          </a:p>
        </p:txBody>
      </p:sp>
      <p:sp>
        <p:nvSpPr>
          <p:cNvPr id="11" name="Rectangular Callout 16">
            <a:extLst>
              <a:ext uri="{FF2B5EF4-FFF2-40B4-BE49-F238E27FC236}">
                <a16:creationId xmlns:a16="http://schemas.microsoft.com/office/drawing/2014/main" id="{648AAFB0-608C-482C-9003-59589402EA81}"/>
              </a:ext>
            </a:extLst>
          </p:cNvPr>
          <p:cNvSpPr/>
          <p:nvPr/>
        </p:nvSpPr>
        <p:spPr>
          <a:xfrm>
            <a:off x="4704521" y="1306183"/>
            <a:ext cx="2385391" cy="656698"/>
          </a:xfrm>
          <a:prstGeom prst="wedgeRectCallout">
            <a:avLst>
              <a:gd name="adj1" fmla="val 746"/>
              <a:gd name="adj2" fmla="val 233418"/>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Direct stress carrying thickness of skin</a:t>
            </a:r>
          </a:p>
        </p:txBody>
      </p:sp>
    </p:spTree>
    <p:extLst>
      <p:ext uri="{BB962C8B-B14F-4D97-AF65-F5344CB8AC3E}">
        <p14:creationId xmlns:p14="http://schemas.microsoft.com/office/powerpoint/2010/main" val="352420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sz="half" idx="2"/>
          </p:nvPr>
        </p:nvSpPr>
        <p:spPr>
          <a:xfrm>
            <a:off x="496757" y="2224472"/>
            <a:ext cx="5422392" cy="3633047"/>
          </a:xfrm>
        </p:spPr>
        <p:txBody>
          <a:bodyPr/>
          <a:lstStyle/>
          <a:p>
            <a:r>
              <a:rPr lang="en-GB" dirty="0"/>
              <a:t>For idealisation;</a:t>
            </a:r>
          </a:p>
        </p:txBody>
      </p:sp>
      <p:sp>
        <p:nvSpPr>
          <p:cNvPr id="2" name="Title 1"/>
          <p:cNvSpPr>
            <a:spLocks noGrp="1"/>
          </p:cNvSpPr>
          <p:nvPr>
            <p:ph type="title"/>
          </p:nvPr>
        </p:nvSpPr>
        <p:spPr/>
        <p:txBody>
          <a:bodyPr/>
          <a:lstStyle/>
          <a:p>
            <a:r>
              <a:rPr lang="en-GB" dirty="0"/>
              <a:t>Panel idealisation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5" name="Picture 4"/>
          <p:cNvPicPr>
            <a:picLocks noChangeAspect="1"/>
          </p:cNvPicPr>
          <p:nvPr/>
        </p:nvPicPr>
        <p:blipFill>
          <a:blip r:embed="rId3"/>
          <a:stretch>
            <a:fillRect/>
          </a:stretch>
        </p:blipFill>
        <p:spPr>
          <a:xfrm>
            <a:off x="4266430" y="1868536"/>
            <a:ext cx="7876196" cy="2902248"/>
          </a:xfrm>
          <a:prstGeom prst="rect">
            <a:avLst/>
          </a:prstGeom>
        </p:spPr>
      </p:pic>
      <p:pic>
        <p:nvPicPr>
          <p:cNvPr id="6" name="Picture 5"/>
          <p:cNvPicPr>
            <a:picLocks noChangeAspect="1"/>
          </p:cNvPicPr>
          <p:nvPr/>
        </p:nvPicPr>
        <p:blipFill>
          <a:blip r:embed="rId4"/>
          <a:stretch>
            <a:fillRect/>
          </a:stretch>
        </p:blipFill>
        <p:spPr>
          <a:xfrm>
            <a:off x="52467" y="2794315"/>
            <a:ext cx="4240467" cy="890855"/>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1105354" y="3770181"/>
            <a:ext cx="2134693" cy="792662"/>
          </a:xfrm>
          <a:prstGeom prst="rect">
            <a:avLst/>
          </a:prstGeom>
          <a:ln>
            <a:solidFill>
              <a:schemeClr val="tx1"/>
            </a:solidFill>
          </a:ln>
        </p:spPr>
      </p:pic>
      <p:pic>
        <p:nvPicPr>
          <p:cNvPr id="8" name="Picture 7"/>
          <p:cNvPicPr>
            <a:picLocks noChangeAspect="1"/>
          </p:cNvPicPr>
          <p:nvPr/>
        </p:nvPicPr>
        <p:blipFill>
          <a:blip r:embed="rId6"/>
          <a:stretch>
            <a:fillRect/>
          </a:stretch>
        </p:blipFill>
        <p:spPr>
          <a:xfrm>
            <a:off x="1105354" y="4647854"/>
            <a:ext cx="2134693" cy="967283"/>
          </a:xfrm>
          <a:prstGeom prst="rect">
            <a:avLst/>
          </a:prstGeom>
          <a:ln>
            <a:solidFill>
              <a:schemeClr val="tx1"/>
            </a:solidFill>
          </a:ln>
        </p:spPr>
      </p:pic>
      <p:cxnSp>
        <p:nvCxnSpPr>
          <p:cNvPr id="10" name="Straight Connector 9"/>
          <p:cNvCxnSpPr>
            <a:cxnSpLocks/>
          </p:cNvCxnSpPr>
          <p:nvPr/>
        </p:nvCxnSpPr>
        <p:spPr>
          <a:xfrm flipV="1">
            <a:off x="6481679" y="3429000"/>
            <a:ext cx="0" cy="571040"/>
          </a:xfrm>
          <a:prstGeom prst="line">
            <a:avLst/>
          </a:prstGeom>
          <a:ln w="92075">
            <a:solidFill>
              <a:srgbClr val="FFC000"/>
            </a:solidFill>
            <a:headEnd w="lg" len="lg"/>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11"/>
          <p:cNvGraphicFramePr>
            <a:graphicFrameLocks noChangeAspect="1"/>
          </p:cNvGraphicFramePr>
          <p:nvPr>
            <p:extLst>
              <p:ext uri="{D42A27DB-BD31-4B8C-83A1-F6EECF244321}">
                <p14:modId xmlns:p14="http://schemas.microsoft.com/office/powerpoint/2010/main" val="3755560704"/>
              </p:ext>
            </p:extLst>
          </p:nvPr>
        </p:nvGraphicFramePr>
        <p:xfrm>
          <a:off x="2834872" y="2297805"/>
          <a:ext cx="1044575" cy="388937"/>
        </p:xfrm>
        <a:graphic>
          <a:graphicData uri="http://schemas.openxmlformats.org/presentationml/2006/ole">
            <mc:AlternateContent xmlns:mc="http://schemas.openxmlformats.org/markup-compatibility/2006">
              <mc:Choice xmlns:v="urn:schemas-microsoft-com:vml" Requires="v">
                <p:oleObj spid="_x0000_s1047" name="Equation" r:id="rId7" imgW="647640" imgH="241200" progId="Equation.3">
                  <p:embed/>
                </p:oleObj>
              </mc:Choice>
              <mc:Fallback>
                <p:oleObj name="Equation" r:id="rId7" imgW="647640" imgH="241200" progId="Equation.3">
                  <p:embed/>
                  <p:pic>
                    <p:nvPicPr>
                      <p:cNvPr id="14" name="Content Placeholder 11"/>
                      <p:cNvPicPr/>
                      <p:nvPr/>
                    </p:nvPicPr>
                    <p:blipFill>
                      <a:blip r:embed="rId8"/>
                      <a:stretch>
                        <a:fillRect/>
                      </a:stretch>
                    </p:blipFill>
                    <p:spPr>
                      <a:xfrm>
                        <a:off x="2834872" y="2297805"/>
                        <a:ext cx="1044575" cy="388937"/>
                      </a:xfrm>
                      <a:prstGeom prst="rect">
                        <a:avLst/>
                      </a:prstGeom>
                      <a:ln>
                        <a:solidFill>
                          <a:schemeClr val="tx1"/>
                        </a:solidFill>
                      </a:ln>
                    </p:spPr>
                  </p:pic>
                </p:oleObj>
              </mc:Fallback>
            </mc:AlternateContent>
          </a:graphicData>
        </a:graphic>
      </p:graphicFrame>
      <p:sp>
        <p:nvSpPr>
          <p:cNvPr id="19" name="Rectangular Callout 18"/>
          <p:cNvSpPr/>
          <p:nvPr/>
        </p:nvSpPr>
        <p:spPr>
          <a:xfrm>
            <a:off x="3511826" y="5956137"/>
            <a:ext cx="2385391" cy="656698"/>
          </a:xfrm>
          <a:prstGeom prst="wedgeRectCallout">
            <a:avLst>
              <a:gd name="adj1" fmla="val 50278"/>
              <a:gd name="adj2" fmla="val -304776"/>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Taking moment about the orange line</a:t>
            </a:r>
          </a:p>
        </p:txBody>
      </p:sp>
      <p:graphicFrame>
        <p:nvGraphicFramePr>
          <p:cNvPr id="18" name="Content Placeholder 11"/>
          <p:cNvGraphicFramePr>
            <a:graphicFrameLocks noChangeAspect="1"/>
          </p:cNvGraphicFramePr>
          <p:nvPr>
            <p:extLst>
              <p:ext uri="{D42A27DB-BD31-4B8C-83A1-F6EECF244321}">
                <p14:modId xmlns:p14="http://schemas.microsoft.com/office/powerpoint/2010/main" val="3930569019"/>
              </p:ext>
            </p:extLst>
          </p:nvPr>
        </p:nvGraphicFramePr>
        <p:xfrm>
          <a:off x="4996614" y="4845791"/>
          <a:ext cx="3512228" cy="721958"/>
        </p:xfrm>
        <a:graphic>
          <a:graphicData uri="http://schemas.openxmlformats.org/presentationml/2006/ole">
            <mc:AlternateContent xmlns:mc="http://schemas.openxmlformats.org/markup-compatibility/2006">
              <mc:Choice xmlns:v="urn:schemas-microsoft-com:vml" Requires="v">
                <p:oleObj spid="_x0000_s1048" name="Equation" r:id="rId9" imgW="2286000" imgH="469800" progId="Equation.3">
                  <p:embed/>
                </p:oleObj>
              </mc:Choice>
              <mc:Fallback>
                <p:oleObj name="Equation" r:id="rId9" imgW="2286000" imgH="469800" progId="Equation.3">
                  <p:embed/>
                  <p:pic>
                    <p:nvPicPr>
                      <p:cNvPr id="18" name="Content Placeholder 11"/>
                      <p:cNvPicPr/>
                      <p:nvPr/>
                    </p:nvPicPr>
                    <p:blipFill>
                      <a:blip r:embed="rId10"/>
                      <a:stretch>
                        <a:fillRect/>
                      </a:stretch>
                    </p:blipFill>
                    <p:spPr>
                      <a:xfrm>
                        <a:off x="4996614" y="4845791"/>
                        <a:ext cx="3512228" cy="721958"/>
                      </a:xfrm>
                      <a:prstGeom prst="rect">
                        <a:avLst/>
                      </a:prstGeom>
                      <a:solidFill>
                        <a:schemeClr val="bg1"/>
                      </a:solidFill>
                      <a:ln>
                        <a:solidFill>
                          <a:schemeClr val="tx1"/>
                        </a:solidFill>
                      </a:ln>
                    </p:spPr>
                  </p:pic>
                </p:oleObj>
              </mc:Fallback>
            </mc:AlternateContent>
          </a:graphicData>
        </a:graphic>
      </p:graphicFrame>
      <p:sp>
        <p:nvSpPr>
          <p:cNvPr id="20" name="Rectangular Callout 19"/>
          <p:cNvSpPr/>
          <p:nvPr/>
        </p:nvSpPr>
        <p:spPr>
          <a:xfrm>
            <a:off x="7494105" y="5992913"/>
            <a:ext cx="2385391" cy="656698"/>
          </a:xfrm>
          <a:prstGeom prst="wedgeRectCallout">
            <a:avLst>
              <a:gd name="adj1" fmla="val 50278"/>
              <a:gd name="adj2" fmla="val -304776"/>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Taking moment about the orange line</a:t>
            </a:r>
          </a:p>
        </p:txBody>
      </p:sp>
      <p:graphicFrame>
        <p:nvGraphicFramePr>
          <p:cNvPr id="13" name="Content Placeholder 11"/>
          <p:cNvGraphicFramePr>
            <a:graphicFrameLocks noChangeAspect="1"/>
          </p:cNvGraphicFramePr>
          <p:nvPr>
            <p:extLst>
              <p:ext uri="{D42A27DB-BD31-4B8C-83A1-F6EECF244321}">
                <p14:modId xmlns:p14="http://schemas.microsoft.com/office/powerpoint/2010/main" val="60136528"/>
              </p:ext>
            </p:extLst>
          </p:nvPr>
        </p:nvGraphicFramePr>
        <p:xfrm>
          <a:off x="9380538" y="5032375"/>
          <a:ext cx="1331912" cy="388938"/>
        </p:xfrm>
        <a:graphic>
          <a:graphicData uri="http://schemas.openxmlformats.org/presentationml/2006/ole">
            <mc:AlternateContent xmlns:mc="http://schemas.openxmlformats.org/markup-compatibility/2006">
              <mc:Choice xmlns:v="urn:schemas-microsoft-com:vml" Requires="v">
                <p:oleObj spid="_x0000_s1049" name="Equation" r:id="rId11" imgW="825480" imgH="241200" progId="Equation.3">
                  <p:embed/>
                </p:oleObj>
              </mc:Choice>
              <mc:Fallback>
                <p:oleObj name="Equation" r:id="rId11" imgW="825480" imgH="241200" progId="Equation.3">
                  <p:embed/>
                  <p:pic>
                    <p:nvPicPr>
                      <p:cNvPr id="13" name="Content Placeholder 11"/>
                      <p:cNvPicPr/>
                      <p:nvPr/>
                    </p:nvPicPr>
                    <p:blipFill>
                      <a:blip r:embed="rId12"/>
                      <a:stretch>
                        <a:fillRect/>
                      </a:stretch>
                    </p:blipFill>
                    <p:spPr>
                      <a:xfrm>
                        <a:off x="9380538" y="5032375"/>
                        <a:ext cx="1331912" cy="388938"/>
                      </a:xfrm>
                      <a:prstGeom prst="rect">
                        <a:avLst/>
                      </a:prstGeom>
                      <a:solidFill>
                        <a:schemeClr val="bg1"/>
                      </a:solidFill>
                      <a:ln>
                        <a:solidFill>
                          <a:schemeClr val="tx1"/>
                        </a:solidFill>
                      </a:ln>
                    </p:spPr>
                  </p:pic>
                </p:oleObj>
              </mc:Fallback>
            </mc:AlternateContent>
          </a:graphicData>
        </a:graphic>
      </p:graphicFrame>
      <p:cxnSp>
        <p:nvCxnSpPr>
          <p:cNvPr id="21" name="Straight Connector 20">
            <a:extLst>
              <a:ext uri="{FF2B5EF4-FFF2-40B4-BE49-F238E27FC236}">
                <a16:creationId xmlns:a16="http://schemas.microsoft.com/office/drawing/2014/main" id="{3814389F-E6DF-4D56-A144-9B36C6D2B096}"/>
              </a:ext>
            </a:extLst>
          </p:cNvPr>
          <p:cNvCxnSpPr>
            <a:cxnSpLocks/>
          </p:cNvCxnSpPr>
          <p:nvPr/>
        </p:nvCxnSpPr>
        <p:spPr>
          <a:xfrm flipV="1">
            <a:off x="10178557" y="3600253"/>
            <a:ext cx="0" cy="571040"/>
          </a:xfrm>
          <a:prstGeom prst="line">
            <a:avLst/>
          </a:prstGeom>
          <a:ln w="92075">
            <a:solidFill>
              <a:srgbClr val="FFC000"/>
            </a:solidFill>
            <a:headEnd w="lg"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92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objectives</a:t>
            </a:r>
          </a:p>
        </p:txBody>
      </p:sp>
      <p:sp>
        <p:nvSpPr>
          <p:cNvPr id="3" name="Content Placeholder 2"/>
          <p:cNvSpPr>
            <a:spLocks noGrp="1"/>
          </p:cNvSpPr>
          <p:nvPr>
            <p:ph idx="1"/>
          </p:nvPr>
        </p:nvSpPr>
        <p:spPr>
          <a:xfrm>
            <a:off x="581192" y="2180496"/>
            <a:ext cx="11029615" cy="4233183"/>
          </a:xfrm>
        </p:spPr>
        <p:txBody>
          <a:bodyPr>
            <a:normAutofit/>
          </a:bodyPr>
          <a:lstStyle/>
          <a:p>
            <a:pPr marL="0" indent="0" algn="just">
              <a:buNone/>
            </a:pPr>
            <a:r>
              <a:rPr lang="en-GB" b="1" dirty="0"/>
              <a:t>This Lecture (Lecture 6):</a:t>
            </a:r>
          </a:p>
          <a:p>
            <a:pPr algn="just"/>
            <a:r>
              <a:rPr lang="en-GB" dirty="0"/>
              <a:t>Familiarisation with the functions of various structural components in an aircraft;</a:t>
            </a:r>
          </a:p>
          <a:p>
            <a:pPr algn="just"/>
            <a:r>
              <a:rPr lang="en-GB" dirty="0"/>
              <a:t>Familiarisation with simplifying complex wing structure into an idealised structure for stress analysis purposes;</a:t>
            </a:r>
          </a:p>
          <a:p>
            <a:pPr marL="0" indent="0" algn="just">
              <a:buNone/>
            </a:pPr>
            <a:endParaRPr lang="en-GB" dirty="0"/>
          </a:p>
          <a:p>
            <a:pPr marL="0" indent="0" algn="just">
              <a:buNone/>
            </a:pPr>
            <a:r>
              <a:rPr lang="en-GB" b="1" dirty="0"/>
              <a:t>Next lecture (Lecture 7):</a:t>
            </a:r>
          </a:p>
          <a:p>
            <a:pPr algn="just"/>
            <a:r>
              <a:rPr lang="en-GB" dirty="0"/>
              <a:t>Impact of idealisation on bending of beam cross section;</a:t>
            </a:r>
          </a:p>
          <a:p>
            <a:pPr algn="just"/>
            <a:r>
              <a:rPr lang="en-GB" dirty="0"/>
              <a:t>Impact of idealisation on shear flow and its distribution within the beam cross section;</a:t>
            </a:r>
          </a:p>
          <a:p>
            <a:pPr algn="just"/>
            <a:r>
              <a:rPr lang="en-GB" dirty="0"/>
              <a:t>Impact of idealisation on torsion of beam cross section;</a:t>
            </a:r>
          </a:p>
          <a:p>
            <a:pPr algn="just"/>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855935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notes</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30</a:t>
            </a:fld>
            <a:endParaRPr lang="en-US" dirty="0"/>
          </a:p>
        </p:txBody>
      </p:sp>
      <p:graphicFrame>
        <p:nvGraphicFramePr>
          <p:cNvPr id="2" name="Diagram 1">
            <a:extLst>
              <a:ext uri="{FF2B5EF4-FFF2-40B4-BE49-F238E27FC236}">
                <a16:creationId xmlns:a16="http://schemas.microsoft.com/office/drawing/2014/main" id="{6A11491B-49B7-4F19-9537-231025903A23}"/>
              </a:ext>
            </a:extLst>
          </p:cNvPr>
          <p:cNvGraphicFramePr/>
          <p:nvPr>
            <p:extLst>
              <p:ext uri="{D42A27DB-BD31-4B8C-83A1-F6EECF244321}">
                <p14:modId xmlns:p14="http://schemas.microsoft.com/office/powerpoint/2010/main" val="3038193384"/>
              </p:ext>
            </p:extLst>
          </p:nvPr>
        </p:nvGraphicFramePr>
        <p:xfrm>
          <a:off x="468000" y="1231976"/>
          <a:ext cx="11323993" cy="6110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6617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Wing idealisation as done in industry (Global FEM)</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7" name="Picture 6"/>
          <p:cNvPicPr>
            <a:picLocks noChangeAspect="1"/>
          </p:cNvPicPr>
          <p:nvPr/>
        </p:nvPicPr>
        <p:blipFill>
          <a:blip r:embed="rId2"/>
          <a:stretch>
            <a:fillRect/>
          </a:stretch>
        </p:blipFill>
        <p:spPr>
          <a:xfrm>
            <a:off x="966457" y="1906235"/>
            <a:ext cx="10259087" cy="4951765"/>
          </a:xfrm>
          <a:prstGeom prst="rect">
            <a:avLst/>
          </a:prstGeom>
          <a:ln>
            <a:solidFill>
              <a:schemeClr val="tx1"/>
            </a:solidFill>
          </a:ln>
        </p:spPr>
      </p:pic>
      <p:sp>
        <p:nvSpPr>
          <p:cNvPr id="4" name="Content Placeholder 3"/>
          <p:cNvSpPr>
            <a:spLocks noGrp="1"/>
          </p:cNvSpPr>
          <p:nvPr>
            <p:ph sz="half" idx="2"/>
          </p:nvPr>
        </p:nvSpPr>
        <p:spPr>
          <a:xfrm>
            <a:off x="1192348" y="2048759"/>
            <a:ext cx="5422392" cy="3633047"/>
          </a:xfrm>
        </p:spPr>
        <p:txBody>
          <a:bodyPr/>
          <a:lstStyle/>
          <a:p>
            <a:pPr marL="0" indent="0">
              <a:buNone/>
            </a:pPr>
            <a:r>
              <a:rPr lang="en-GB" b="1" dirty="0">
                <a:solidFill>
                  <a:srgbClr val="FFC000"/>
                </a:solidFill>
              </a:rPr>
              <a:t>View from the top</a:t>
            </a:r>
          </a:p>
          <a:p>
            <a:r>
              <a:rPr lang="en-GB" dirty="0">
                <a:solidFill>
                  <a:srgbClr val="FFFF00"/>
                </a:solidFill>
              </a:rPr>
              <a:t>Skin is modelled as shell elements</a:t>
            </a:r>
          </a:p>
          <a:p>
            <a:r>
              <a:rPr lang="en-GB" dirty="0">
                <a:solidFill>
                  <a:srgbClr val="FFFF00"/>
                </a:solidFill>
              </a:rPr>
              <a:t>Stringers as bar elements</a:t>
            </a:r>
          </a:p>
          <a:p>
            <a:r>
              <a:rPr lang="en-GB" dirty="0">
                <a:solidFill>
                  <a:srgbClr val="FFFF00"/>
                </a:solidFill>
              </a:rPr>
              <a:t>Spar caps as bar elements</a:t>
            </a:r>
          </a:p>
        </p:txBody>
      </p:sp>
      <p:pic>
        <p:nvPicPr>
          <p:cNvPr id="8" name="Picture 7"/>
          <p:cNvPicPr>
            <a:picLocks noChangeAspect="1"/>
          </p:cNvPicPr>
          <p:nvPr/>
        </p:nvPicPr>
        <p:blipFill>
          <a:blip r:embed="rId3"/>
          <a:stretch>
            <a:fillRect/>
          </a:stretch>
        </p:blipFill>
        <p:spPr>
          <a:xfrm>
            <a:off x="6311631" y="3865282"/>
            <a:ext cx="5793063" cy="2796145"/>
          </a:xfrm>
          <a:prstGeom prst="rect">
            <a:avLst/>
          </a:prstGeom>
          <a:ln>
            <a:solidFill>
              <a:schemeClr val="tx1"/>
            </a:solidFill>
          </a:ln>
        </p:spPr>
      </p:pic>
      <p:sp>
        <p:nvSpPr>
          <p:cNvPr id="9" name="Content Placeholder 3"/>
          <p:cNvSpPr>
            <a:spLocks noGrp="1"/>
          </p:cNvSpPr>
          <p:nvPr>
            <p:ph sz="half" idx="2"/>
          </p:nvPr>
        </p:nvSpPr>
        <p:spPr>
          <a:xfrm>
            <a:off x="6496966" y="3973449"/>
            <a:ext cx="5422392" cy="3633047"/>
          </a:xfrm>
        </p:spPr>
        <p:txBody>
          <a:bodyPr/>
          <a:lstStyle/>
          <a:p>
            <a:pPr marL="0" indent="0">
              <a:buNone/>
            </a:pPr>
            <a:r>
              <a:rPr lang="en-GB" b="1" dirty="0">
                <a:solidFill>
                  <a:srgbClr val="FFC000"/>
                </a:solidFill>
              </a:rPr>
              <a:t>View from the bottom</a:t>
            </a:r>
          </a:p>
        </p:txBody>
      </p:sp>
      <p:cxnSp>
        <p:nvCxnSpPr>
          <p:cNvPr id="11" name="Straight Arrow Connector 10"/>
          <p:cNvCxnSpPr/>
          <p:nvPr/>
        </p:nvCxnSpPr>
        <p:spPr>
          <a:xfrm flipV="1">
            <a:off x="5565913" y="2541493"/>
            <a:ext cx="2991347" cy="148698"/>
          </a:xfrm>
          <a:prstGeom prst="straightConnector1">
            <a:avLst/>
          </a:prstGeom>
          <a:ln w="34925">
            <a:solidFill>
              <a:srgbClr val="FFFF00"/>
            </a:solidFill>
            <a:headEnd w="lg" len="lg"/>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p:cNvCxnSpPr/>
          <p:nvPr/>
        </p:nvCxnSpPr>
        <p:spPr>
          <a:xfrm>
            <a:off x="4867144" y="3180001"/>
            <a:ext cx="1228856" cy="793448"/>
          </a:xfrm>
          <a:prstGeom prst="straightConnector1">
            <a:avLst/>
          </a:prstGeom>
          <a:ln w="34925">
            <a:solidFill>
              <a:srgbClr val="FFFF00"/>
            </a:solidFill>
            <a:headEnd w="lg" len="lg"/>
            <a:tailEnd type="triangle"/>
          </a:ln>
        </p:spPr>
        <p:style>
          <a:lnRef idx="1">
            <a:schemeClr val="accent3"/>
          </a:lnRef>
          <a:fillRef idx="0">
            <a:schemeClr val="accent3"/>
          </a:fillRef>
          <a:effectRef idx="0">
            <a:schemeClr val="accent3"/>
          </a:effectRef>
          <a:fontRef idx="minor">
            <a:schemeClr val="tx1"/>
          </a:fontRef>
        </p:style>
      </p:cxnSp>
      <p:cxnSp>
        <p:nvCxnSpPr>
          <p:cNvPr id="16" name="Straight Arrow Connector 15"/>
          <p:cNvCxnSpPr/>
          <p:nvPr/>
        </p:nvCxnSpPr>
        <p:spPr>
          <a:xfrm>
            <a:off x="4681808" y="3576725"/>
            <a:ext cx="278812" cy="686700"/>
          </a:xfrm>
          <a:prstGeom prst="straightConnector1">
            <a:avLst/>
          </a:prstGeom>
          <a:ln w="34925">
            <a:solidFill>
              <a:srgbClr val="FFFF00"/>
            </a:solidFill>
            <a:headEnd w="lg" len="lg"/>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82288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GFEM of A section through the wing</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6" name="Picture 5"/>
          <p:cNvPicPr>
            <a:picLocks noChangeAspect="1"/>
          </p:cNvPicPr>
          <p:nvPr/>
        </p:nvPicPr>
        <p:blipFill>
          <a:blip r:embed="rId2"/>
          <a:stretch>
            <a:fillRect/>
          </a:stretch>
        </p:blipFill>
        <p:spPr>
          <a:xfrm>
            <a:off x="1475934" y="1967501"/>
            <a:ext cx="9240133" cy="4459946"/>
          </a:xfrm>
          <a:prstGeom prst="rect">
            <a:avLst/>
          </a:prstGeom>
        </p:spPr>
      </p:pic>
      <p:sp>
        <p:nvSpPr>
          <p:cNvPr id="7" name="Rectangular Callout 6"/>
          <p:cNvSpPr/>
          <p:nvPr/>
        </p:nvSpPr>
        <p:spPr>
          <a:xfrm>
            <a:off x="9702800" y="3225800"/>
            <a:ext cx="1701800" cy="698500"/>
          </a:xfrm>
          <a:prstGeom prst="wedgeRectCallout">
            <a:avLst>
              <a:gd name="adj1" fmla="val -102923"/>
              <a:gd name="adj2" fmla="val -1411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002060"/>
                </a:solidFill>
                <a:latin typeface="Arial" panose="020B0604020202020204" pitchFamily="34" charset="0"/>
                <a:cs typeface="Arial" panose="020B0604020202020204" pitchFamily="34" charset="0"/>
              </a:rPr>
              <a:t>Upper skin</a:t>
            </a:r>
          </a:p>
        </p:txBody>
      </p:sp>
      <p:sp>
        <p:nvSpPr>
          <p:cNvPr id="9" name="Rectangular Callout 8"/>
          <p:cNvSpPr/>
          <p:nvPr/>
        </p:nvSpPr>
        <p:spPr>
          <a:xfrm>
            <a:off x="9702800" y="4984874"/>
            <a:ext cx="1701800" cy="698500"/>
          </a:xfrm>
          <a:prstGeom prst="wedgeRectCallout">
            <a:avLst>
              <a:gd name="adj1" fmla="val -102923"/>
              <a:gd name="adj2" fmla="val -1411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002060"/>
                </a:solidFill>
                <a:latin typeface="Arial" panose="020B0604020202020204" pitchFamily="34" charset="0"/>
                <a:cs typeface="Arial" panose="020B0604020202020204" pitchFamily="34" charset="0"/>
              </a:rPr>
              <a:t>Lower skin</a:t>
            </a:r>
          </a:p>
        </p:txBody>
      </p:sp>
      <p:sp>
        <p:nvSpPr>
          <p:cNvPr id="10" name="Rectangular Callout 9"/>
          <p:cNvSpPr/>
          <p:nvPr/>
        </p:nvSpPr>
        <p:spPr>
          <a:xfrm>
            <a:off x="6096000" y="6078197"/>
            <a:ext cx="1701800" cy="698500"/>
          </a:xfrm>
          <a:prstGeom prst="wedgeRectCallout">
            <a:avLst>
              <a:gd name="adj1" fmla="val -102923"/>
              <a:gd name="adj2" fmla="val -1411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002060"/>
                </a:solidFill>
                <a:latin typeface="Arial" panose="020B0604020202020204" pitchFamily="34" charset="0"/>
                <a:cs typeface="Arial" panose="020B0604020202020204" pitchFamily="34" charset="0"/>
              </a:rPr>
              <a:t>Stringer </a:t>
            </a:r>
          </a:p>
        </p:txBody>
      </p:sp>
      <p:sp>
        <p:nvSpPr>
          <p:cNvPr id="11" name="Rectangular Callout 10"/>
          <p:cNvSpPr/>
          <p:nvPr/>
        </p:nvSpPr>
        <p:spPr>
          <a:xfrm>
            <a:off x="9779000" y="2122645"/>
            <a:ext cx="1701800" cy="698500"/>
          </a:xfrm>
          <a:prstGeom prst="wedgeRectCallout">
            <a:avLst>
              <a:gd name="adj1" fmla="val -113371"/>
              <a:gd name="adj2" fmla="val 425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002060"/>
                </a:solidFill>
                <a:latin typeface="Arial" panose="020B0604020202020204" pitchFamily="34" charset="0"/>
                <a:cs typeface="Arial" panose="020B0604020202020204" pitchFamily="34" charset="0"/>
              </a:rPr>
              <a:t>Spar cap</a:t>
            </a:r>
          </a:p>
        </p:txBody>
      </p:sp>
      <p:sp>
        <p:nvSpPr>
          <p:cNvPr id="12" name="Rectangular Callout 11"/>
          <p:cNvSpPr/>
          <p:nvPr/>
        </p:nvSpPr>
        <p:spPr>
          <a:xfrm>
            <a:off x="7543800" y="4996769"/>
            <a:ext cx="1701800" cy="698500"/>
          </a:xfrm>
          <a:prstGeom prst="wedgeRectCallout">
            <a:avLst>
              <a:gd name="adj1" fmla="val -102923"/>
              <a:gd name="adj2" fmla="val -1411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002060"/>
                </a:solidFill>
                <a:latin typeface="Arial" panose="020B0604020202020204" pitchFamily="34" charset="0"/>
                <a:cs typeface="Arial" panose="020B0604020202020204" pitchFamily="34" charset="0"/>
              </a:rPr>
              <a:t>Rib  </a:t>
            </a:r>
          </a:p>
        </p:txBody>
      </p:sp>
    </p:spTree>
    <p:extLst>
      <p:ext uri="{BB962C8B-B14F-4D97-AF65-F5344CB8AC3E}">
        <p14:creationId xmlns:p14="http://schemas.microsoft.com/office/powerpoint/2010/main" val="1342466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a:t>
            </a:r>
          </a:p>
        </p:txBody>
      </p:sp>
      <p:sp>
        <p:nvSpPr>
          <p:cNvPr id="3" name="Content Placeholder 2"/>
          <p:cNvSpPr>
            <a:spLocks noGrp="1"/>
          </p:cNvSpPr>
          <p:nvPr>
            <p:ph sz="half" idx="1"/>
          </p:nvPr>
        </p:nvSpPr>
        <p:spPr/>
        <p:txBody>
          <a:bodyPr>
            <a:normAutofit/>
          </a:bodyPr>
          <a:lstStyle/>
          <a:p>
            <a:pPr algn="just"/>
            <a:r>
              <a:rPr lang="en-GB" dirty="0"/>
              <a:t>Part of a wing section is in the form of the two-cell box shown in figure, in which the vertical spars are connected to the wing skin through angle sections, all having a cross-sectional area of 300mm</a:t>
            </a:r>
            <a:r>
              <a:rPr lang="en-GB" baseline="30000" dirty="0"/>
              <a:t>2</a:t>
            </a:r>
            <a:r>
              <a:rPr lang="en-GB" dirty="0"/>
              <a:t>. Idealise the section into an arrangement of direct stress-carrying booms and shear-stress-only-carrying panels suitable for resisting bending moments in a vertical plane. Position the booms at the spar/skin junctions.</a:t>
            </a:r>
          </a:p>
        </p:txBody>
      </p:sp>
      <p:pic>
        <p:nvPicPr>
          <p:cNvPr id="6" name="Content Placeholder 5"/>
          <p:cNvPicPr>
            <a:picLocks noGrp="1" noChangeAspect="1"/>
          </p:cNvPicPr>
          <p:nvPr>
            <p:ph sz="half" idx="2"/>
          </p:nvPr>
        </p:nvPicPr>
        <p:blipFill>
          <a:blip r:embed="rId2"/>
          <a:stretch>
            <a:fillRect/>
          </a:stretch>
        </p:blipFill>
        <p:spPr>
          <a:xfrm>
            <a:off x="6188075" y="2885867"/>
            <a:ext cx="5422900" cy="2316579"/>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1248850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7" name="Picture 6"/>
          <p:cNvPicPr>
            <a:picLocks noChangeAspect="1"/>
          </p:cNvPicPr>
          <p:nvPr/>
        </p:nvPicPr>
        <p:blipFill>
          <a:blip r:embed="rId2"/>
          <a:stretch>
            <a:fillRect/>
          </a:stretch>
        </p:blipFill>
        <p:spPr>
          <a:xfrm>
            <a:off x="6801881" y="2015479"/>
            <a:ext cx="4463100" cy="2144465"/>
          </a:xfrm>
          <a:prstGeom prst="rect">
            <a:avLst/>
          </a:prstGeom>
        </p:spPr>
      </p:pic>
      <p:pic>
        <p:nvPicPr>
          <p:cNvPr id="8" name="Content Placeholder 5"/>
          <p:cNvPicPr>
            <a:picLocks noChangeAspect="1"/>
          </p:cNvPicPr>
          <p:nvPr/>
        </p:nvPicPr>
        <p:blipFill>
          <a:blip r:embed="rId3"/>
          <a:stretch>
            <a:fillRect/>
          </a:stretch>
        </p:blipFill>
        <p:spPr>
          <a:xfrm>
            <a:off x="260229" y="2015479"/>
            <a:ext cx="5422900" cy="2316579"/>
          </a:xfrm>
          <a:prstGeom prst="rect">
            <a:avLst/>
          </a:prstGeom>
        </p:spPr>
      </p:pic>
      <p:sp>
        <p:nvSpPr>
          <p:cNvPr id="10" name="Rectangular Callout 9"/>
          <p:cNvSpPr/>
          <p:nvPr/>
        </p:nvSpPr>
        <p:spPr>
          <a:xfrm>
            <a:off x="4140485" y="895475"/>
            <a:ext cx="5713443" cy="656698"/>
          </a:xfrm>
          <a:prstGeom prst="wedgeRectCallout">
            <a:avLst>
              <a:gd name="adj1" fmla="val 65311"/>
              <a:gd name="adj2" fmla="val 20995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The idealised structure with booms modelled as concentration of area located at the mid-plane of skins</a:t>
            </a:r>
          </a:p>
        </p:txBody>
      </p:sp>
      <mc:AlternateContent xmlns:mc="http://schemas.openxmlformats.org/markup-compatibility/2006" xmlns:a14="http://schemas.microsoft.com/office/drawing/2010/main">
        <mc:Choice Requires="a14">
          <p:sp>
            <p:nvSpPr>
              <p:cNvPr id="11" name="Rectangular Callout 10"/>
              <p:cNvSpPr/>
              <p:nvPr/>
            </p:nvSpPr>
            <p:spPr>
              <a:xfrm>
                <a:off x="707204" y="4365086"/>
                <a:ext cx="5713443" cy="656698"/>
              </a:xfrm>
              <a:prstGeom prst="wedgeRectCallout">
                <a:avLst>
                  <a:gd name="adj1" fmla="val 62793"/>
                  <a:gd name="adj2" fmla="val -13424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002060"/>
                    </a:solidFill>
                    <a:latin typeface="Arial" panose="020B0604020202020204" pitchFamily="34" charset="0"/>
                    <a:cs typeface="Arial" panose="020B0604020202020204" pitchFamily="34" charset="0"/>
                  </a:rPr>
                  <a:t>What are the cross section areas?</a:t>
                </a:r>
              </a:p>
              <a:p>
                <a:pPr algn="ctr"/>
                <a:r>
                  <a:rPr lang="en-GB" dirty="0">
                    <a:solidFill>
                      <a:srgbClr val="002060"/>
                    </a:solidFill>
                    <a:latin typeface="Arial" panose="020B0604020202020204" pitchFamily="34" charset="0"/>
                    <a:cs typeface="Arial" panose="020B0604020202020204" pitchFamily="34" charset="0"/>
                  </a:rPr>
                  <a:t>From symmetry we know </a:t>
                </a:r>
                <a14:m>
                  <m:oMath xmlns:m="http://schemas.openxmlformats.org/officeDocument/2006/math">
                    <m:sSub>
                      <m:sSubPr>
                        <m:ctrlPr>
                          <a:rPr lang="en-GB" i="1" smtClean="0">
                            <a:solidFill>
                              <a:srgbClr val="002060"/>
                            </a:solidFill>
                            <a:latin typeface="Cambria Math" panose="02040503050406030204" pitchFamily="18" charset="0"/>
                            <a:cs typeface="Arial" panose="020B0604020202020204" pitchFamily="34" charset="0"/>
                          </a:rPr>
                        </m:ctrlPr>
                      </m:sSubPr>
                      <m:e>
                        <m:r>
                          <a:rPr lang="en-GB" b="0" i="1" smtClean="0">
                            <a:solidFill>
                              <a:srgbClr val="002060"/>
                            </a:solidFill>
                            <a:latin typeface="Cambria Math" panose="02040503050406030204" pitchFamily="18" charset="0"/>
                            <a:cs typeface="Arial" panose="020B0604020202020204" pitchFamily="34" charset="0"/>
                          </a:rPr>
                          <m:t>𝐵</m:t>
                        </m:r>
                      </m:e>
                      <m:sub>
                        <m:r>
                          <a:rPr lang="en-GB" b="0" i="1" smtClean="0">
                            <a:solidFill>
                              <a:srgbClr val="002060"/>
                            </a:solidFill>
                            <a:latin typeface="Cambria Math" panose="02040503050406030204" pitchFamily="18" charset="0"/>
                            <a:cs typeface="Arial" panose="020B0604020202020204" pitchFamily="34" charset="0"/>
                          </a:rPr>
                          <m:t>1</m:t>
                        </m:r>
                      </m:sub>
                    </m:sSub>
                    <m:r>
                      <a:rPr lang="en-GB" b="0" i="1" smtClean="0">
                        <a:solidFill>
                          <a:srgbClr val="002060"/>
                        </a:solidFill>
                        <a:latin typeface="Cambria Math" panose="02040503050406030204" pitchFamily="18" charset="0"/>
                        <a:cs typeface="Arial" panose="020B0604020202020204" pitchFamily="34" charset="0"/>
                      </a:rPr>
                      <m:t>=</m:t>
                    </m:r>
                    <m:sSub>
                      <m:sSubPr>
                        <m:ctrlPr>
                          <a:rPr lang="en-GB" i="1">
                            <a:solidFill>
                              <a:srgbClr val="002060"/>
                            </a:solidFill>
                            <a:latin typeface="Cambria Math" panose="02040503050406030204" pitchFamily="18" charset="0"/>
                            <a:cs typeface="Arial" panose="020B0604020202020204" pitchFamily="34" charset="0"/>
                          </a:rPr>
                        </m:ctrlPr>
                      </m:sSubPr>
                      <m:e>
                        <m:r>
                          <a:rPr lang="en-GB" i="1">
                            <a:solidFill>
                              <a:srgbClr val="002060"/>
                            </a:solidFill>
                            <a:latin typeface="Cambria Math" panose="02040503050406030204" pitchFamily="18" charset="0"/>
                            <a:cs typeface="Arial" panose="020B0604020202020204" pitchFamily="34" charset="0"/>
                          </a:rPr>
                          <m:t>𝐵</m:t>
                        </m:r>
                      </m:e>
                      <m:sub>
                        <m:r>
                          <a:rPr lang="en-GB" b="0" i="1" smtClean="0">
                            <a:solidFill>
                              <a:srgbClr val="002060"/>
                            </a:solidFill>
                            <a:latin typeface="Cambria Math" panose="02040503050406030204" pitchFamily="18" charset="0"/>
                            <a:cs typeface="Arial" panose="020B0604020202020204" pitchFamily="34" charset="0"/>
                          </a:rPr>
                          <m:t>6</m:t>
                        </m:r>
                      </m:sub>
                    </m:sSub>
                  </m:oMath>
                </a14:m>
                <a:r>
                  <a:rPr lang="en-GB" dirty="0">
                    <a:solidFill>
                      <a:srgbClr val="002060"/>
                    </a:solidFill>
                    <a:latin typeface="Arial" panose="020B0604020202020204" pitchFamily="34" charset="0"/>
                    <a:cs typeface="Arial" panose="020B0604020202020204" pitchFamily="34" charset="0"/>
                  </a:rPr>
                  <a:t>, </a:t>
                </a:r>
                <a14:m>
                  <m:oMath xmlns:m="http://schemas.openxmlformats.org/officeDocument/2006/math">
                    <m:sSub>
                      <m:sSubPr>
                        <m:ctrlPr>
                          <a:rPr lang="en-GB" i="1">
                            <a:solidFill>
                              <a:srgbClr val="002060"/>
                            </a:solidFill>
                            <a:latin typeface="Cambria Math" panose="02040503050406030204" pitchFamily="18" charset="0"/>
                            <a:cs typeface="Arial" panose="020B0604020202020204" pitchFamily="34" charset="0"/>
                          </a:rPr>
                        </m:ctrlPr>
                      </m:sSubPr>
                      <m:e>
                        <m:r>
                          <a:rPr lang="en-GB" i="1">
                            <a:solidFill>
                              <a:srgbClr val="002060"/>
                            </a:solidFill>
                            <a:latin typeface="Cambria Math" panose="02040503050406030204" pitchFamily="18" charset="0"/>
                            <a:cs typeface="Arial" panose="020B0604020202020204" pitchFamily="34" charset="0"/>
                          </a:rPr>
                          <m:t>𝐵</m:t>
                        </m:r>
                      </m:e>
                      <m:sub>
                        <m:r>
                          <a:rPr lang="en-GB" b="0" i="1" smtClean="0">
                            <a:solidFill>
                              <a:srgbClr val="002060"/>
                            </a:solidFill>
                            <a:latin typeface="Cambria Math" panose="02040503050406030204" pitchFamily="18" charset="0"/>
                            <a:cs typeface="Arial" panose="020B0604020202020204" pitchFamily="34" charset="0"/>
                          </a:rPr>
                          <m:t>2</m:t>
                        </m:r>
                      </m:sub>
                    </m:sSub>
                    <m:r>
                      <a:rPr lang="en-GB" i="1">
                        <a:solidFill>
                          <a:srgbClr val="002060"/>
                        </a:solidFill>
                        <a:latin typeface="Cambria Math" panose="02040503050406030204" pitchFamily="18" charset="0"/>
                        <a:cs typeface="Arial" panose="020B0604020202020204" pitchFamily="34" charset="0"/>
                      </a:rPr>
                      <m:t>=</m:t>
                    </m:r>
                    <m:sSub>
                      <m:sSubPr>
                        <m:ctrlPr>
                          <a:rPr lang="en-GB" i="1">
                            <a:solidFill>
                              <a:srgbClr val="002060"/>
                            </a:solidFill>
                            <a:latin typeface="Cambria Math" panose="02040503050406030204" pitchFamily="18" charset="0"/>
                            <a:cs typeface="Arial" panose="020B0604020202020204" pitchFamily="34" charset="0"/>
                          </a:rPr>
                        </m:ctrlPr>
                      </m:sSubPr>
                      <m:e>
                        <m:r>
                          <a:rPr lang="en-GB" i="1">
                            <a:solidFill>
                              <a:srgbClr val="002060"/>
                            </a:solidFill>
                            <a:latin typeface="Cambria Math" panose="02040503050406030204" pitchFamily="18" charset="0"/>
                            <a:cs typeface="Arial" panose="020B0604020202020204" pitchFamily="34" charset="0"/>
                          </a:rPr>
                          <m:t>𝐵</m:t>
                        </m:r>
                      </m:e>
                      <m:sub>
                        <m:r>
                          <a:rPr lang="en-GB" b="0" i="1" smtClean="0">
                            <a:solidFill>
                              <a:srgbClr val="002060"/>
                            </a:solidFill>
                            <a:latin typeface="Cambria Math" panose="02040503050406030204" pitchFamily="18" charset="0"/>
                            <a:cs typeface="Arial" panose="020B0604020202020204" pitchFamily="34" charset="0"/>
                          </a:rPr>
                          <m:t>5</m:t>
                        </m:r>
                      </m:sub>
                    </m:sSub>
                  </m:oMath>
                </a14:m>
                <a:r>
                  <a:rPr lang="en-GB" dirty="0">
                    <a:solidFill>
                      <a:srgbClr val="002060"/>
                    </a:solidFill>
                    <a:latin typeface="Arial" panose="020B0604020202020204" pitchFamily="34" charset="0"/>
                    <a:cs typeface="Arial" panose="020B0604020202020204" pitchFamily="34" charset="0"/>
                  </a:rPr>
                  <a:t>,</a:t>
                </a:r>
                <a:r>
                  <a:rPr lang="en-GB" dirty="0">
                    <a:solidFill>
                      <a:srgbClr val="002060"/>
                    </a:solidFill>
                    <a:cs typeface="Arial" panose="020B0604020202020204" pitchFamily="34" charset="0"/>
                  </a:rPr>
                  <a:t> </a:t>
                </a:r>
                <a14:m>
                  <m:oMath xmlns:m="http://schemas.openxmlformats.org/officeDocument/2006/math">
                    <m:sSub>
                      <m:sSubPr>
                        <m:ctrlPr>
                          <a:rPr lang="en-GB" i="1">
                            <a:solidFill>
                              <a:srgbClr val="002060"/>
                            </a:solidFill>
                            <a:latin typeface="Cambria Math" panose="02040503050406030204" pitchFamily="18" charset="0"/>
                            <a:cs typeface="Arial" panose="020B0604020202020204" pitchFamily="34" charset="0"/>
                          </a:rPr>
                        </m:ctrlPr>
                      </m:sSubPr>
                      <m:e>
                        <m:r>
                          <a:rPr lang="en-GB" i="1">
                            <a:solidFill>
                              <a:srgbClr val="002060"/>
                            </a:solidFill>
                            <a:latin typeface="Cambria Math" panose="02040503050406030204" pitchFamily="18" charset="0"/>
                            <a:cs typeface="Arial" panose="020B0604020202020204" pitchFamily="34" charset="0"/>
                          </a:rPr>
                          <m:t>𝐵</m:t>
                        </m:r>
                      </m:e>
                      <m:sub>
                        <m:r>
                          <a:rPr lang="en-GB" b="0" i="1" smtClean="0">
                            <a:solidFill>
                              <a:srgbClr val="002060"/>
                            </a:solidFill>
                            <a:latin typeface="Cambria Math" panose="02040503050406030204" pitchFamily="18" charset="0"/>
                            <a:cs typeface="Arial" panose="020B0604020202020204" pitchFamily="34" charset="0"/>
                          </a:rPr>
                          <m:t>3</m:t>
                        </m:r>
                      </m:sub>
                    </m:sSub>
                    <m:r>
                      <a:rPr lang="en-GB" i="1">
                        <a:solidFill>
                          <a:srgbClr val="002060"/>
                        </a:solidFill>
                        <a:latin typeface="Cambria Math" panose="02040503050406030204" pitchFamily="18" charset="0"/>
                        <a:cs typeface="Arial" panose="020B0604020202020204" pitchFamily="34" charset="0"/>
                      </a:rPr>
                      <m:t>=</m:t>
                    </m:r>
                    <m:sSub>
                      <m:sSubPr>
                        <m:ctrlPr>
                          <a:rPr lang="en-GB" i="1">
                            <a:solidFill>
                              <a:srgbClr val="002060"/>
                            </a:solidFill>
                            <a:latin typeface="Cambria Math" panose="02040503050406030204" pitchFamily="18" charset="0"/>
                            <a:cs typeface="Arial" panose="020B0604020202020204" pitchFamily="34" charset="0"/>
                          </a:rPr>
                        </m:ctrlPr>
                      </m:sSubPr>
                      <m:e>
                        <m:r>
                          <a:rPr lang="en-GB" i="1">
                            <a:solidFill>
                              <a:srgbClr val="002060"/>
                            </a:solidFill>
                            <a:latin typeface="Cambria Math" panose="02040503050406030204" pitchFamily="18" charset="0"/>
                            <a:cs typeface="Arial" panose="020B0604020202020204" pitchFamily="34" charset="0"/>
                          </a:rPr>
                          <m:t>𝐵</m:t>
                        </m:r>
                      </m:e>
                      <m:sub>
                        <m:r>
                          <a:rPr lang="en-GB" b="0" i="1" smtClean="0">
                            <a:solidFill>
                              <a:srgbClr val="002060"/>
                            </a:solidFill>
                            <a:latin typeface="Cambria Math" panose="02040503050406030204" pitchFamily="18" charset="0"/>
                            <a:cs typeface="Arial" panose="020B0604020202020204" pitchFamily="34" charset="0"/>
                          </a:rPr>
                          <m:t>4</m:t>
                        </m:r>
                      </m:sub>
                    </m:sSub>
                  </m:oMath>
                </a14:m>
                <a:endParaRPr lang="en-GB" dirty="0">
                  <a:solidFill>
                    <a:srgbClr val="002060"/>
                  </a:solidFill>
                  <a:latin typeface="Arial" panose="020B0604020202020204" pitchFamily="34" charset="0"/>
                  <a:cs typeface="Arial" panose="020B0604020202020204" pitchFamily="34" charset="0"/>
                </a:endParaRPr>
              </a:p>
            </p:txBody>
          </p:sp>
        </mc:Choice>
        <mc:Fallback xmlns="">
          <p:sp>
            <p:nvSpPr>
              <p:cNvPr id="11" name="Rectangular Callout 10"/>
              <p:cNvSpPr>
                <a:spLocks noRot="1" noChangeAspect="1" noMove="1" noResize="1" noEditPoints="1" noAdjustHandles="1" noChangeArrowheads="1" noChangeShapeType="1" noTextEdit="1"/>
              </p:cNvSpPr>
              <p:nvPr/>
            </p:nvSpPr>
            <p:spPr>
              <a:xfrm>
                <a:off x="707204" y="4365086"/>
                <a:ext cx="5713443" cy="656698"/>
              </a:xfrm>
              <a:prstGeom prst="wedgeRectCallout">
                <a:avLst>
                  <a:gd name="adj1" fmla="val 62793"/>
                  <a:gd name="adj2" fmla="val -134244"/>
                </a:avLst>
              </a:prstGeom>
              <a:blipFill rotWithShape="0">
                <a:blip r:embed="rId4"/>
                <a:stretch>
                  <a:fillRect b="-5911"/>
                </a:stretch>
              </a:blipFill>
            </p:spPr>
            <p:txBody>
              <a:bodyPr/>
              <a:lstStyle/>
              <a:p>
                <a:r>
                  <a:rPr lang="en-GB">
                    <a:noFill/>
                  </a:rPr>
                  <a:t> </a:t>
                </a:r>
              </a:p>
            </p:txBody>
          </p:sp>
        </mc:Fallback>
      </mc:AlternateContent>
      <p:pic>
        <p:nvPicPr>
          <p:cNvPr id="12" name="Picture 11"/>
          <p:cNvPicPr>
            <a:picLocks noChangeAspect="1"/>
          </p:cNvPicPr>
          <p:nvPr/>
        </p:nvPicPr>
        <p:blipFill>
          <a:blip r:embed="rId5"/>
          <a:stretch>
            <a:fillRect/>
          </a:stretch>
        </p:blipFill>
        <p:spPr>
          <a:xfrm>
            <a:off x="121580" y="5136646"/>
            <a:ext cx="1799688" cy="668267"/>
          </a:xfrm>
          <a:prstGeom prst="rect">
            <a:avLst/>
          </a:prstGeom>
          <a:ln>
            <a:solidFill>
              <a:schemeClr val="tx1"/>
            </a:solidFill>
          </a:ln>
        </p:spPr>
      </p:pic>
      <p:pic>
        <p:nvPicPr>
          <p:cNvPr id="13" name="Picture 12"/>
          <p:cNvPicPr>
            <a:picLocks noChangeAspect="1"/>
          </p:cNvPicPr>
          <p:nvPr/>
        </p:nvPicPr>
        <p:blipFill>
          <a:blip r:embed="rId6"/>
          <a:stretch>
            <a:fillRect/>
          </a:stretch>
        </p:blipFill>
        <p:spPr>
          <a:xfrm>
            <a:off x="2297516" y="5092374"/>
            <a:ext cx="4708161" cy="756811"/>
          </a:xfrm>
          <a:prstGeom prst="rect">
            <a:avLst/>
          </a:prstGeom>
          <a:ln>
            <a:solidFill>
              <a:schemeClr val="tx1"/>
            </a:solidFill>
          </a:ln>
        </p:spPr>
      </p:pic>
      <p:pic>
        <p:nvPicPr>
          <p:cNvPr id="14" name="Picture 13"/>
          <p:cNvPicPr>
            <a:picLocks noChangeAspect="1"/>
          </p:cNvPicPr>
          <p:nvPr/>
        </p:nvPicPr>
        <p:blipFill>
          <a:blip r:embed="rId7"/>
          <a:stretch>
            <a:fillRect/>
          </a:stretch>
        </p:blipFill>
        <p:spPr>
          <a:xfrm>
            <a:off x="7381925" y="5167633"/>
            <a:ext cx="4496009" cy="606292"/>
          </a:xfrm>
          <a:prstGeom prst="rect">
            <a:avLst/>
          </a:prstGeom>
          <a:ln>
            <a:solidFill>
              <a:schemeClr val="tx1"/>
            </a:solidFill>
          </a:ln>
        </p:spPr>
      </p:pic>
      <p:pic>
        <p:nvPicPr>
          <p:cNvPr id="15" name="Picture 14"/>
          <p:cNvPicPr>
            <a:picLocks noChangeAspect="1"/>
          </p:cNvPicPr>
          <p:nvPr/>
        </p:nvPicPr>
        <p:blipFill>
          <a:blip r:embed="rId8"/>
          <a:stretch>
            <a:fillRect/>
          </a:stretch>
        </p:blipFill>
        <p:spPr>
          <a:xfrm>
            <a:off x="8671002" y="6172177"/>
            <a:ext cx="1917854" cy="366761"/>
          </a:xfrm>
          <a:prstGeom prst="rect">
            <a:avLst/>
          </a:prstGeom>
          <a:ln>
            <a:solidFill>
              <a:schemeClr val="tx1"/>
            </a:solidFill>
          </a:ln>
        </p:spPr>
      </p:pic>
      <p:cxnSp>
        <p:nvCxnSpPr>
          <p:cNvPr id="17" name="Straight Arrow Connector 16"/>
          <p:cNvCxnSpPr>
            <a:stCxn id="12" idx="3"/>
            <a:endCxn id="13" idx="1"/>
          </p:cNvCxnSpPr>
          <p:nvPr/>
        </p:nvCxnSpPr>
        <p:spPr>
          <a:xfrm>
            <a:off x="1921268" y="5470780"/>
            <a:ext cx="376248" cy="0"/>
          </a:xfrm>
          <a:prstGeom prst="straightConnector1">
            <a:avLst/>
          </a:prstGeom>
          <a:ln>
            <a:headEnd w="lg" len="lg"/>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a:stCxn id="13" idx="3"/>
            <a:endCxn id="14" idx="1"/>
          </p:cNvCxnSpPr>
          <p:nvPr/>
        </p:nvCxnSpPr>
        <p:spPr>
          <a:xfrm flipV="1">
            <a:off x="7005677" y="5470779"/>
            <a:ext cx="376248" cy="1"/>
          </a:xfrm>
          <a:prstGeom prst="straightConnector1">
            <a:avLst/>
          </a:prstGeom>
          <a:ln>
            <a:headEnd w="lg" len="lg"/>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a:stCxn id="14" idx="2"/>
            <a:endCxn id="15" idx="0"/>
          </p:cNvCxnSpPr>
          <p:nvPr/>
        </p:nvCxnSpPr>
        <p:spPr>
          <a:xfrm flipH="1">
            <a:off x="9629929" y="5773925"/>
            <a:ext cx="1" cy="398252"/>
          </a:xfrm>
          <a:prstGeom prst="straightConnector1">
            <a:avLst/>
          </a:prstGeom>
          <a:ln>
            <a:headEnd w="lg" len="lg"/>
            <a:tailEnd type="triangle"/>
          </a:ln>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a:off x="1083068" y="2578813"/>
            <a:ext cx="0" cy="1353476"/>
          </a:xfrm>
          <a:prstGeom prst="line">
            <a:avLst/>
          </a:prstGeom>
          <a:ln w="92075">
            <a:solidFill>
              <a:schemeClr val="accent2"/>
            </a:solidFill>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8455631" y="5021784"/>
            <a:ext cx="1398297" cy="827401"/>
          </a:xfrm>
          <a:prstGeom prst="rect">
            <a:avLst/>
          </a:prstGeom>
          <a:solidFill>
            <a:schemeClr val="accent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28" name="Rectangle 27"/>
          <p:cNvSpPr/>
          <p:nvPr/>
        </p:nvSpPr>
        <p:spPr>
          <a:xfrm>
            <a:off x="1083068" y="2578813"/>
            <a:ext cx="201202" cy="226032"/>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29" name="Rectangle 28"/>
          <p:cNvSpPr/>
          <p:nvPr/>
        </p:nvSpPr>
        <p:spPr>
          <a:xfrm>
            <a:off x="7917079" y="5250094"/>
            <a:ext cx="374166" cy="380143"/>
          </a:xfrm>
          <a:prstGeom prst="rect">
            <a:avLst/>
          </a:prstGeom>
          <a:solidFill>
            <a:schemeClr val="bg1">
              <a:lumMod val="5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cxnSp>
        <p:nvCxnSpPr>
          <p:cNvPr id="30" name="Straight Connector 29"/>
          <p:cNvCxnSpPr/>
          <p:nvPr/>
        </p:nvCxnSpPr>
        <p:spPr>
          <a:xfrm>
            <a:off x="1083068" y="2578813"/>
            <a:ext cx="1701229" cy="143839"/>
          </a:xfrm>
          <a:prstGeom prst="line">
            <a:avLst/>
          </a:prstGeom>
          <a:ln w="92075">
            <a:solidFill>
              <a:schemeClr val="accent5"/>
            </a:solidFill>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0018314" y="5037630"/>
            <a:ext cx="1859620" cy="827401"/>
          </a:xfrm>
          <a:prstGeom prst="rect">
            <a:avLst/>
          </a:prstGeom>
          <a:solidFill>
            <a:schemeClr val="accent5">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Rectangular Callout 33"/>
              <p:cNvSpPr/>
              <p:nvPr/>
            </p:nvSpPr>
            <p:spPr>
              <a:xfrm>
                <a:off x="121580" y="5973051"/>
                <a:ext cx="5897037" cy="656698"/>
              </a:xfrm>
              <a:prstGeom prst="wedgeRectCallout">
                <a:avLst>
                  <a:gd name="adj1" fmla="val 112867"/>
                  <a:gd name="adj2" fmla="val -11269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002060"/>
                    </a:solidFill>
                    <a:latin typeface="Arial" panose="020B0604020202020204" pitchFamily="34" charset="0"/>
                    <a:cs typeface="Arial" panose="020B0604020202020204" pitchFamily="34" charset="0"/>
                  </a:rPr>
                  <a:t>Note that </a:t>
                </a:r>
                <a14:m>
                  <m:oMath xmlns:m="http://schemas.openxmlformats.org/officeDocument/2006/math">
                    <m:f>
                      <m:fPr>
                        <m:type m:val="lin"/>
                        <m:ctrlPr>
                          <a:rPr lang="en-GB" i="1" smtClean="0">
                            <a:solidFill>
                              <a:srgbClr val="002060"/>
                            </a:solidFill>
                            <a:latin typeface="Cambria Math" panose="02040503050406030204" pitchFamily="18" charset="0"/>
                            <a:cs typeface="Arial" panose="020B0604020202020204" pitchFamily="34" charset="0"/>
                          </a:rPr>
                        </m:ctrlPr>
                      </m:fPr>
                      <m:num>
                        <m:sSub>
                          <m:sSubPr>
                            <m:ctrlPr>
                              <a:rPr lang="en-GB" i="1" smtClean="0">
                                <a:solidFill>
                                  <a:srgbClr val="002060"/>
                                </a:solidFill>
                                <a:latin typeface="Cambria Math" panose="02040503050406030204" pitchFamily="18" charset="0"/>
                                <a:cs typeface="Arial" panose="020B0604020202020204" pitchFamily="34" charset="0"/>
                              </a:rPr>
                            </m:ctrlPr>
                          </m:sSubPr>
                          <m:e>
                            <m:r>
                              <a:rPr lang="en-GB"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𝜎</m:t>
                            </m:r>
                          </m:e>
                          <m:sub>
                            <m:r>
                              <a:rPr lang="en-GB" b="0" i="1" smtClean="0">
                                <a:solidFill>
                                  <a:srgbClr val="002060"/>
                                </a:solidFill>
                                <a:latin typeface="Cambria Math" panose="02040503050406030204" pitchFamily="18" charset="0"/>
                                <a:cs typeface="Arial" panose="020B0604020202020204" pitchFamily="34" charset="0"/>
                              </a:rPr>
                              <m:t>6</m:t>
                            </m:r>
                          </m:sub>
                        </m:sSub>
                      </m:num>
                      <m:den>
                        <m:sSub>
                          <m:sSubPr>
                            <m:ctrlPr>
                              <a:rPr lang="en-GB" i="1" smtClean="0">
                                <a:solidFill>
                                  <a:srgbClr val="002060"/>
                                </a:solidFill>
                                <a:latin typeface="Cambria Math" panose="02040503050406030204" pitchFamily="18" charset="0"/>
                                <a:cs typeface="Arial" panose="020B0604020202020204" pitchFamily="34" charset="0"/>
                              </a:rPr>
                            </m:ctrlPr>
                          </m:sSubPr>
                          <m:e>
                            <m:r>
                              <a:rPr lang="en-GB"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𝜎</m:t>
                            </m:r>
                          </m:e>
                          <m:sub>
                            <m:r>
                              <a:rPr lang="en-GB" b="0" i="1" smtClean="0">
                                <a:solidFill>
                                  <a:srgbClr val="002060"/>
                                </a:solidFill>
                                <a:latin typeface="Cambria Math" panose="02040503050406030204" pitchFamily="18" charset="0"/>
                                <a:cs typeface="Arial" panose="020B0604020202020204" pitchFamily="34" charset="0"/>
                              </a:rPr>
                              <m:t>1</m:t>
                            </m:r>
                          </m:sub>
                        </m:sSub>
                        <m:r>
                          <a:rPr lang="en-GB" b="0" i="1" smtClean="0">
                            <a:solidFill>
                              <a:srgbClr val="002060"/>
                            </a:solidFill>
                            <a:latin typeface="Cambria Math" panose="02040503050406030204" pitchFamily="18" charset="0"/>
                            <a:cs typeface="Arial" panose="020B0604020202020204" pitchFamily="34" charset="0"/>
                          </a:rPr>
                          <m:t>=−1</m:t>
                        </m:r>
                      </m:den>
                    </m:f>
                  </m:oMath>
                </a14:m>
                <a:r>
                  <a:rPr lang="en-GB" dirty="0">
                    <a:solidFill>
                      <a:srgbClr val="002060"/>
                    </a:solidFill>
                    <a:latin typeface="Arial" panose="020B0604020202020204" pitchFamily="34" charset="0"/>
                    <a:cs typeface="Arial" panose="020B0604020202020204" pitchFamily="34" charset="0"/>
                  </a:rPr>
                  <a:t>. When 1 is in tension 6 will be in equal compression and vice versa due to bending</a:t>
                </a:r>
              </a:p>
            </p:txBody>
          </p:sp>
        </mc:Choice>
        <mc:Fallback xmlns="">
          <p:sp>
            <p:nvSpPr>
              <p:cNvPr id="34" name="Rectangular Callout 33"/>
              <p:cNvSpPr>
                <a:spLocks noRot="1" noChangeAspect="1" noMove="1" noResize="1" noEditPoints="1" noAdjustHandles="1" noChangeArrowheads="1" noChangeShapeType="1" noTextEdit="1"/>
              </p:cNvSpPr>
              <p:nvPr/>
            </p:nvSpPr>
            <p:spPr>
              <a:xfrm>
                <a:off x="121580" y="5973051"/>
                <a:ext cx="5897037" cy="656698"/>
              </a:xfrm>
              <a:prstGeom prst="wedgeRectCallout">
                <a:avLst>
                  <a:gd name="adj1" fmla="val 112867"/>
                  <a:gd name="adj2" fmla="val -112695"/>
                </a:avLst>
              </a:prstGeom>
              <a:blipFill>
                <a:blip r:embed="rId9"/>
                <a:stretch>
                  <a:fillRect b="-33333"/>
                </a:stretch>
              </a:blipFill>
            </p:spPr>
            <p:txBody>
              <a:bodyPr/>
              <a:lstStyle/>
              <a:p>
                <a:r>
                  <a:rPr lang="en-GB">
                    <a:noFill/>
                  </a:rPr>
                  <a:t> </a:t>
                </a:r>
              </a:p>
            </p:txBody>
          </p:sp>
        </mc:Fallback>
      </mc:AlternateContent>
    </p:spTree>
    <p:extLst>
      <p:ext uri="{BB962C8B-B14F-4D97-AF65-F5344CB8AC3E}">
        <p14:creationId xmlns:p14="http://schemas.microsoft.com/office/powerpoint/2010/main" val="289514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ppt_x"/>
                                          </p:val>
                                        </p:tav>
                                        <p:tav tm="100000">
                                          <p:val>
                                            <p:strVal val="#ppt_x"/>
                                          </p:val>
                                        </p:tav>
                                      </p:tavLst>
                                    </p:anim>
                                    <p:anim calcmode="lin" valueType="num">
                                      <p:cBhvr additive="base">
                                        <p:cTn id="70" dur="500" fill="hold"/>
                                        <p:tgtEl>
                                          <p:spTgt spid="3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additive="base">
                                        <p:cTn id="73" dur="500" fill="hold"/>
                                        <p:tgtEl>
                                          <p:spTgt spid="33"/>
                                        </p:tgtEl>
                                        <p:attrNameLst>
                                          <p:attrName>ppt_x</p:attrName>
                                        </p:attrNameLst>
                                      </p:cBhvr>
                                      <p:tavLst>
                                        <p:tav tm="0">
                                          <p:val>
                                            <p:strVal val="#ppt_x"/>
                                          </p:val>
                                        </p:tav>
                                        <p:tav tm="100000">
                                          <p:val>
                                            <p:strVal val="#ppt_x"/>
                                          </p:val>
                                        </p:tav>
                                      </p:tavLst>
                                    </p:anim>
                                    <p:anim calcmode="lin" valueType="num">
                                      <p:cBhvr additive="base">
                                        <p:cTn id="7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ppt_x"/>
                                          </p:val>
                                        </p:tav>
                                        <p:tav tm="100000">
                                          <p:val>
                                            <p:strVal val="#ppt_x"/>
                                          </p:val>
                                        </p:tav>
                                      </p:tavLst>
                                    </p:anim>
                                    <p:anim calcmode="lin" valueType="num">
                                      <p:cBhvr additive="base">
                                        <p:cTn id="8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7" grpId="0" animBg="1"/>
      <p:bldP spid="28" grpId="0" animBg="1"/>
      <p:bldP spid="29" grpId="0" animBg="1"/>
      <p:bldP spid="33" grpId="0" animBg="1"/>
      <p:bldP spid="3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1538" y="5104015"/>
            <a:ext cx="6743181" cy="711436"/>
          </a:xfrm>
          <a:prstGeom prst="rect">
            <a:avLst/>
          </a:prstGeom>
          <a:ln>
            <a:solidFill>
              <a:schemeClr val="tx1"/>
            </a:solidFill>
          </a:ln>
        </p:spPr>
      </p:pic>
      <p:sp>
        <p:nvSpPr>
          <p:cNvPr id="2" name="Title 1"/>
          <p:cNvSpPr>
            <a:spLocks noGrp="1"/>
          </p:cNvSpPr>
          <p:nvPr>
            <p:ph type="title"/>
          </p:nvPr>
        </p:nvSpPr>
        <p:spPr/>
        <p:txBody>
          <a:bodyPr/>
          <a:lstStyle/>
          <a:p>
            <a:r>
              <a:rPr lang="en-GB" dirty="0"/>
              <a:t>solution</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7" name="Picture 6"/>
          <p:cNvPicPr>
            <a:picLocks noChangeAspect="1"/>
          </p:cNvPicPr>
          <p:nvPr/>
        </p:nvPicPr>
        <p:blipFill>
          <a:blip r:embed="rId3"/>
          <a:stretch>
            <a:fillRect/>
          </a:stretch>
        </p:blipFill>
        <p:spPr>
          <a:xfrm>
            <a:off x="6801881" y="2015479"/>
            <a:ext cx="4463100" cy="2144465"/>
          </a:xfrm>
          <a:prstGeom prst="rect">
            <a:avLst/>
          </a:prstGeom>
        </p:spPr>
      </p:pic>
      <p:pic>
        <p:nvPicPr>
          <p:cNvPr id="8" name="Content Placeholder 5"/>
          <p:cNvPicPr>
            <a:picLocks noChangeAspect="1"/>
          </p:cNvPicPr>
          <p:nvPr/>
        </p:nvPicPr>
        <p:blipFill>
          <a:blip r:embed="rId4"/>
          <a:stretch>
            <a:fillRect/>
          </a:stretch>
        </p:blipFill>
        <p:spPr>
          <a:xfrm>
            <a:off x="260229" y="2015479"/>
            <a:ext cx="5422900" cy="2316579"/>
          </a:xfrm>
          <a:prstGeom prst="rect">
            <a:avLst/>
          </a:prstGeom>
        </p:spPr>
      </p:pic>
      <p:sp>
        <p:nvSpPr>
          <p:cNvPr id="10" name="Rectangular Callout 9"/>
          <p:cNvSpPr/>
          <p:nvPr/>
        </p:nvSpPr>
        <p:spPr>
          <a:xfrm>
            <a:off x="4140485" y="895475"/>
            <a:ext cx="5713443" cy="656698"/>
          </a:xfrm>
          <a:prstGeom prst="wedgeRectCallout">
            <a:avLst>
              <a:gd name="adj1" fmla="val 65311"/>
              <a:gd name="adj2" fmla="val 20995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The idealised structure with booms modelled as concentration of area located at the mid-plane of skins</a:t>
            </a:r>
          </a:p>
        </p:txBody>
      </p:sp>
      <mc:AlternateContent xmlns:mc="http://schemas.openxmlformats.org/markup-compatibility/2006" xmlns:a14="http://schemas.microsoft.com/office/drawing/2010/main">
        <mc:Choice Requires="a14">
          <p:sp>
            <p:nvSpPr>
              <p:cNvPr id="11" name="Rectangular Callout 10"/>
              <p:cNvSpPr/>
              <p:nvPr/>
            </p:nvSpPr>
            <p:spPr>
              <a:xfrm>
                <a:off x="707204" y="4288884"/>
                <a:ext cx="5713443" cy="656698"/>
              </a:xfrm>
              <a:prstGeom prst="wedgeRectCallout">
                <a:avLst>
                  <a:gd name="adj1" fmla="val 62793"/>
                  <a:gd name="adj2" fmla="val -12927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002060"/>
                    </a:solidFill>
                    <a:latin typeface="Arial" panose="020B0604020202020204" pitchFamily="34" charset="0"/>
                    <a:cs typeface="Arial" panose="020B0604020202020204" pitchFamily="34" charset="0"/>
                  </a:rPr>
                  <a:t>What are the cross section areas?</a:t>
                </a:r>
              </a:p>
              <a:p>
                <a:pPr algn="ctr"/>
                <a:r>
                  <a:rPr lang="en-GB" dirty="0">
                    <a:solidFill>
                      <a:srgbClr val="002060"/>
                    </a:solidFill>
                    <a:latin typeface="Arial" panose="020B0604020202020204" pitchFamily="34" charset="0"/>
                    <a:cs typeface="Arial" panose="020B0604020202020204" pitchFamily="34" charset="0"/>
                  </a:rPr>
                  <a:t>From symmetry we know </a:t>
                </a:r>
                <a14:m>
                  <m:oMath xmlns:m="http://schemas.openxmlformats.org/officeDocument/2006/math">
                    <m:sSub>
                      <m:sSubPr>
                        <m:ctrlPr>
                          <a:rPr lang="en-GB" i="1" smtClean="0">
                            <a:solidFill>
                              <a:srgbClr val="002060"/>
                            </a:solidFill>
                            <a:latin typeface="Cambria Math" panose="02040503050406030204" pitchFamily="18" charset="0"/>
                            <a:cs typeface="Arial" panose="020B0604020202020204" pitchFamily="34" charset="0"/>
                          </a:rPr>
                        </m:ctrlPr>
                      </m:sSubPr>
                      <m:e>
                        <m:r>
                          <a:rPr lang="en-GB" b="0" i="1" smtClean="0">
                            <a:solidFill>
                              <a:srgbClr val="002060"/>
                            </a:solidFill>
                            <a:latin typeface="Cambria Math" panose="02040503050406030204" pitchFamily="18" charset="0"/>
                            <a:cs typeface="Arial" panose="020B0604020202020204" pitchFamily="34" charset="0"/>
                          </a:rPr>
                          <m:t>𝐵</m:t>
                        </m:r>
                      </m:e>
                      <m:sub>
                        <m:r>
                          <a:rPr lang="en-GB" b="0" i="1" smtClean="0">
                            <a:solidFill>
                              <a:srgbClr val="002060"/>
                            </a:solidFill>
                            <a:latin typeface="Cambria Math" panose="02040503050406030204" pitchFamily="18" charset="0"/>
                            <a:cs typeface="Arial" panose="020B0604020202020204" pitchFamily="34" charset="0"/>
                          </a:rPr>
                          <m:t>1</m:t>
                        </m:r>
                      </m:sub>
                    </m:sSub>
                    <m:r>
                      <a:rPr lang="en-GB" b="0" i="1" smtClean="0">
                        <a:solidFill>
                          <a:srgbClr val="002060"/>
                        </a:solidFill>
                        <a:latin typeface="Cambria Math" panose="02040503050406030204" pitchFamily="18" charset="0"/>
                        <a:cs typeface="Arial" panose="020B0604020202020204" pitchFamily="34" charset="0"/>
                      </a:rPr>
                      <m:t>=</m:t>
                    </m:r>
                    <m:sSub>
                      <m:sSubPr>
                        <m:ctrlPr>
                          <a:rPr lang="en-GB" i="1">
                            <a:solidFill>
                              <a:srgbClr val="002060"/>
                            </a:solidFill>
                            <a:latin typeface="Cambria Math" panose="02040503050406030204" pitchFamily="18" charset="0"/>
                            <a:cs typeface="Arial" panose="020B0604020202020204" pitchFamily="34" charset="0"/>
                          </a:rPr>
                        </m:ctrlPr>
                      </m:sSubPr>
                      <m:e>
                        <m:r>
                          <a:rPr lang="en-GB" i="1">
                            <a:solidFill>
                              <a:srgbClr val="002060"/>
                            </a:solidFill>
                            <a:latin typeface="Cambria Math" panose="02040503050406030204" pitchFamily="18" charset="0"/>
                            <a:cs typeface="Arial" panose="020B0604020202020204" pitchFamily="34" charset="0"/>
                          </a:rPr>
                          <m:t>𝐵</m:t>
                        </m:r>
                      </m:e>
                      <m:sub>
                        <m:r>
                          <a:rPr lang="en-GB" b="0" i="1" smtClean="0">
                            <a:solidFill>
                              <a:srgbClr val="002060"/>
                            </a:solidFill>
                            <a:latin typeface="Cambria Math" panose="02040503050406030204" pitchFamily="18" charset="0"/>
                            <a:cs typeface="Arial" panose="020B0604020202020204" pitchFamily="34" charset="0"/>
                          </a:rPr>
                          <m:t>6</m:t>
                        </m:r>
                      </m:sub>
                    </m:sSub>
                  </m:oMath>
                </a14:m>
                <a:r>
                  <a:rPr lang="en-GB" dirty="0">
                    <a:solidFill>
                      <a:srgbClr val="002060"/>
                    </a:solidFill>
                    <a:latin typeface="Arial" panose="020B0604020202020204" pitchFamily="34" charset="0"/>
                    <a:cs typeface="Arial" panose="020B0604020202020204" pitchFamily="34" charset="0"/>
                  </a:rPr>
                  <a:t>, </a:t>
                </a:r>
                <a14:m>
                  <m:oMath xmlns:m="http://schemas.openxmlformats.org/officeDocument/2006/math">
                    <m:sSub>
                      <m:sSubPr>
                        <m:ctrlPr>
                          <a:rPr lang="en-GB" i="1">
                            <a:solidFill>
                              <a:srgbClr val="002060"/>
                            </a:solidFill>
                            <a:latin typeface="Cambria Math" panose="02040503050406030204" pitchFamily="18" charset="0"/>
                            <a:cs typeface="Arial" panose="020B0604020202020204" pitchFamily="34" charset="0"/>
                          </a:rPr>
                        </m:ctrlPr>
                      </m:sSubPr>
                      <m:e>
                        <m:r>
                          <a:rPr lang="en-GB" i="1">
                            <a:solidFill>
                              <a:srgbClr val="002060"/>
                            </a:solidFill>
                            <a:latin typeface="Cambria Math" panose="02040503050406030204" pitchFamily="18" charset="0"/>
                            <a:cs typeface="Arial" panose="020B0604020202020204" pitchFamily="34" charset="0"/>
                          </a:rPr>
                          <m:t>𝐵</m:t>
                        </m:r>
                      </m:e>
                      <m:sub>
                        <m:r>
                          <a:rPr lang="en-GB" b="0" i="1" smtClean="0">
                            <a:solidFill>
                              <a:srgbClr val="002060"/>
                            </a:solidFill>
                            <a:latin typeface="Cambria Math" panose="02040503050406030204" pitchFamily="18" charset="0"/>
                            <a:cs typeface="Arial" panose="020B0604020202020204" pitchFamily="34" charset="0"/>
                          </a:rPr>
                          <m:t>2</m:t>
                        </m:r>
                      </m:sub>
                    </m:sSub>
                    <m:r>
                      <a:rPr lang="en-GB" i="1">
                        <a:solidFill>
                          <a:srgbClr val="002060"/>
                        </a:solidFill>
                        <a:latin typeface="Cambria Math" panose="02040503050406030204" pitchFamily="18" charset="0"/>
                        <a:cs typeface="Arial" panose="020B0604020202020204" pitchFamily="34" charset="0"/>
                      </a:rPr>
                      <m:t>=</m:t>
                    </m:r>
                    <m:sSub>
                      <m:sSubPr>
                        <m:ctrlPr>
                          <a:rPr lang="en-GB" i="1">
                            <a:solidFill>
                              <a:srgbClr val="002060"/>
                            </a:solidFill>
                            <a:latin typeface="Cambria Math" panose="02040503050406030204" pitchFamily="18" charset="0"/>
                            <a:cs typeface="Arial" panose="020B0604020202020204" pitchFamily="34" charset="0"/>
                          </a:rPr>
                        </m:ctrlPr>
                      </m:sSubPr>
                      <m:e>
                        <m:r>
                          <a:rPr lang="en-GB" i="1">
                            <a:solidFill>
                              <a:srgbClr val="002060"/>
                            </a:solidFill>
                            <a:latin typeface="Cambria Math" panose="02040503050406030204" pitchFamily="18" charset="0"/>
                            <a:cs typeface="Arial" panose="020B0604020202020204" pitchFamily="34" charset="0"/>
                          </a:rPr>
                          <m:t>𝐵</m:t>
                        </m:r>
                      </m:e>
                      <m:sub>
                        <m:r>
                          <a:rPr lang="en-GB" b="0" i="1" smtClean="0">
                            <a:solidFill>
                              <a:srgbClr val="002060"/>
                            </a:solidFill>
                            <a:latin typeface="Cambria Math" panose="02040503050406030204" pitchFamily="18" charset="0"/>
                            <a:cs typeface="Arial" panose="020B0604020202020204" pitchFamily="34" charset="0"/>
                          </a:rPr>
                          <m:t>5</m:t>
                        </m:r>
                      </m:sub>
                    </m:sSub>
                  </m:oMath>
                </a14:m>
                <a:r>
                  <a:rPr lang="en-GB" dirty="0">
                    <a:solidFill>
                      <a:srgbClr val="002060"/>
                    </a:solidFill>
                    <a:latin typeface="Arial" panose="020B0604020202020204" pitchFamily="34" charset="0"/>
                    <a:cs typeface="Arial" panose="020B0604020202020204" pitchFamily="34" charset="0"/>
                  </a:rPr>
                  <a:t>,</a:t>
                </a:r>
                <a:r>
                  <a:rPr lang="en-GB" dirty="0">
                    <a:solidFill>
                      <a:srgbClr val="002060"/>
                    </a:solidFill>
                    <a:cs typeface="Arial" panose="020B0604020202020204" pitchFamily="34" charset="0"/>
                  </a:rPr>
                  <a:t> </a:t>
                </a:r>
                <a14:m>
                  <m:oMath xmlns:m="http://schemas.openxmlformats.org/officeDocument/2006/math">
                    <m:sSub>
                      <m:sSubPr>
                        <m:ctrlPr>
                          <a:rPr lang="en-GB" i="1">
                            <a:solidFill>
                              <a:srgbClr val="002060"/>
                            </a:solidFill>
                            <a:latin typeface="Cambria Math" panose="02040503050406030204" pitchFamily="18" charset="0"/>
                            <a:cs typeface="Arial" panose="020B0604020202020204" pitchFamily="34" charset="0"/>
                          </a:rPr>
                        </m:ctrlPr>
                      </m:sSubPr>
                      <m:e>
                        <m:r>
                          <a:rPr lang="en-GB" i="1">
                            <a:solidFill>
                              <a:srgbClr val="002060"/>
                            </a:solidFill>
                            <a:latin typeface="Cambria Math" panose="02040503050406030204" pitchFamily="18" charset="0"/>
                            <a:cs typeface="Arial" panose="020B0604020202020204" pitchFamily="34" charset="0"/>
                          </a:rPr>
                          <m:t>𝐵</m:t>
                        </m:r>
                      </m:e>
                      <m:sub>
                        <m:r>
                          <a:rPr lang="en-GB" b="0" i="1" smtClean="0">
                            <a:solidFill>
                              <a:srgbClr val="002060"/>
                            </a:solidFill>
                            <a:latin typeface="Cambria Math" panose="02040503050406030204" pitchFamily="18" charset="0"/>
                            <a:cs typeface="Arial" panose="020B0604020202020204" pitchFamily="34" charset="0"/>
                          </a:rPr>
                          <m:t>3</m:t>
                        </m:r>
                      </m:sub>
                    </m:sSub>
                    <m:r>
                      <a:rPr lang="en-GB" i="1">
                        <a:solidFill>
                          <a:srgbClr val="002060"/>
                        </a:solidFill>
                        <a:latin typeface="Cambria Math" panose="02040503050406030204" pitchFamily="18" charset="0"/>
                        <a:cs typeface="Arial" panose="020B0604020202020204" pitchFamily="34" charset="0"/>
                      </a:rPr>
                      <m:t>=</m:t>
                    </m:r>
                    <m:sSub>
                      <m:sSubPr>
                        <m:ctrlPr>
                          <a:rPr lang="en-GB" i="1">
                            <a:solidFill>
                              <a:srgbClr val="002060"/>
                            </a:solidFill>
                            <a:latin typeface="Cambria Math" panose="02040503050406030204" pitchFamily="18" charset="0"/>
                            <a:cs typeface="Arial" panose="020B0604020202020204" pitchFamily="34" charset="0"/>
                          </a:rPr>
                        </m:ctrlPr>
                      </m:sSubPr>
                      <m:e>
                        <m:r>
                          <a:rPr lang="en-GB" i="1">
                            <a:solidFill>
                              <a:srgbClr val="002060"/>
                            </a:solidFill>
                            <a:latin typeface="Cambria Math" panose="02040503050406030204" pitchFamily="18" charset="0"/>
                            <a:cs typeface="Arial" panose="020B0604020202020204" pitchFamily="34" charset="0"/>
                          </a:rPr>
                          <m:t>𝐵</m:t>
                        </m:r>
                      </m:e>
                      <m:sub>
                        <m:r>
                          <a:rPr lang="en-GB" b="0" i="1" smtClean="0">
                            <a:solidFill>
                              <a:srgbClr val="002060"/>
                            </a:solidFill>
                            <a:latin typeface="Cambria Math" panose="02040503050406030204" pitchFamily="18" charset="0"/>
                            <a:cs typeface="Arial" panose="020B0604020202020204" pitchFamily="34" charset="0"/>
                          </a:rPr>
                          <m:t>4</m:t>
                        </m:r>
                      </m:sub>
                    </m:sSub>
                  </m:oMath>
                </a14:m>
                <a:endParaRPr lang="en-GB" dirty="0">
                  <a:solidFill>
                    <a:srgbClr val="002060"/>
                  </a:solidFill>
                  <a:latin typeface="Arial" panose="020B0604020202020204" pitchFamily="34" charset="0"/>
                  <a:cs typeface="Arial" panose="020B0604020202020204" pitchFamily="34" charset="0"/>
                </a:endParaRPr>
              </a:p>
            </p:txBody>
          </p:sp>
        </mc:Choice>
        <mc:Fallback xmlns="">
          <p:sp>
            <p:nvSpPr>
              <p:cNvPr id="11" name="Rectangular Callout 10"/>
              <p:cNvSpPr>
                <a:spLocks noRot="1" noChangeAspect="1" noMove="1" noResize="1" noEditPoints="1" noAdjustHandles="1" noChangeArrowheads="1" noChangeShapeType="1" noTextEdit="1"/>
              </p:cNvSpPr>
              <p:nvPr/>
            </p:nvSpPr>
            <p:spPr>
              <a:xfrm>
                <a:off x="707204" y="4288884"/>
                <a:ext cx="5713443" cy="656698"/>
              </a:xfrm>
              <a:prstGeom prst="wedgeRectCallout">
                <a:avLst>
                  <a:gd name="adj1" fmla="val 62793"/>
                  <a:gd name="adj2" fmla="val -129271"/>
                </a:avLst>
              </a:prstGeom>
              <a:blipFill rotWithShape="0">
                <a:blip r:embed="rId5"/>
                <a:stretch>
                  <a:fillRect b="-6633"/>
                </a:stretch>
              </a:blipFill>
            </p:spPr>
            <p:txBody>
              <a:bodyPr/>
              <a:lstStyle/>
              <a:p>
                <a:r>
                  <a:rPr lang="en-GB">
                    <a:noFill/>
                  </a:rPr>
                  <a:t> </a:t>
                </a:r>
              </a:p>
            </p:txBody>
          </p:sp>
        </mc:Fallback>
      </mc:AlternateContent>
      <p:cxnSp>
        <p:nvCxnSpPr>
          <p:cNvPr id="17" name="Straight Arrow Connector 16"/>
          <p:cNvCxnSpPr>
            <a:stCxn id="22" idx="3"/>
          </p:cNvCxnSpPr>
          <p:nvPr/>
        </p:nvCxnSpPr>
        <p:spPr>
          <a:xfrm>
            <a:off x="1922539" y="5459734"/>
            <a:ext cx="374977" cy="11046"/>
          </a:xfrm>
          <a:prstGeom prst="straightConnector1">
            <a:avLst/>
          </a:prstGeom>
          <a:ln>
            <a:headEnd w="lg" len="lg"/>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a:stCxn id="6" idx="1"/>
            <a:endCxn id="9" idx="3"/>
          </p:cNvCxnSpPr>
          <p:nvPr/>
        </p:nvCxnSpPr>
        <p:spPr>
          <a:xfrm flipH="1">
            <a:off x="4863468" y="6279133"/>
            <a:ext cx="399766" cy="0"/>
          </a:xfrm>
          <a:prstGeom prst="straightConnector1">
            <a:avLst/>
          </a:prstGeom>
          <a:ln>
            <a:headEnd w="lg" len="lg"/>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a:stCxn id="4" idx="3"/>
          </p:cNvCxnSpPr>
          <p:nvPr/>
        </p:nvCxnSpPr>
        <p:spPr>
          <a:xfrm>
            <a:off x="9054719" y="5459733"/>
            <a:ext cx="1602395" cy="524330"/>
          </a:xfrm>
          <a:prstGeom prst="straightConnector1">
            <a:avLst/>
          </a:prstGeom>
          <a:ln>
            <a:headEnd w="lg" len="lg"/>
            <a:tailEnd type="triangle"/>
          </a:ln>
        </p:spPr>
        <p:style>
          <a:lnRef idx="1">
            <a:schemeClr val="accent2"/>
          </a:lnRef>
          <a:fillRef idx="0">
            <a:schemeClr val="accent2"/>
          </a:fillRef>
          <a:effectRef idx="0">
            <a:schemeClr val="accent2"/>
          </a:effectRef>
          <a:fontRef idx="minor">
            <a:schemeClr val="tx1"/>
          </a:fontRef>
        </p:style>
      </p:cxnSp>
      <p:sp>
        <p:nvSpPr>
          <p:cNvPr id="27" name="Rectangle 26"/>
          <p:cNvSpPr/>
          <p:nvPr/>
        </p:nvSpPr>
        <p:spPr>
          <a:xfrm>
            <a:off x="5547876" y="5047334"/>
            <a:ext cx="1656271" cy="827401"/>
          </a:xfrm>
          <a:prstGeom prst="rect">
            <a:avLst/>
          </a:prstGeom>
          <a:solidFill>
            <a:schemeClr val="accent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28" name="Rectangle 27"/>
          <p:cNvSpPr/>
          <p:nvPr/>
        </p:nvSpPr>
        <p:spPr>
          <a:xfrm>
            <a:off x="2583095" y="2753696"/>
            <a:ext cx="201202" cy="226032"/>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29" name="Rectangle 28"/>
          <p:cNvSpPr/>
          <p:nvPr/>
        </p:nvSpPr>
        <p:spPr>
          <a:xfrm>
            <a:off x="2819382" y="5270963"/>
            <a:ext cx="685817" cy="380143"/>
          </a:xfrm>
          <a:prstGeom prst="rect">
            <a:avLst/>
          </a:prstGeom>
          <a:solidFill>
            <a:schemeClr val="bg1">
              <a:lumMod val="5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cxnSp>
        <p:nvCxnSpPr>
          <p:cNvPr id="30" name="Straight Connector 29"/>
          <p:cNvCxnSpPr/>
          <p:nvPr/>
        </p:nvCxnSpPr>
        <p:spPr>
          <a:xfrm>
            <a:off x="1083068" y="2578813"/>
            <a:ext cx="1701229" cy="143839"/>
          </a:xfrm>
          <a:prstGeom prst="line">
            <a:avLst/>
          </a:prstGeom>
          <a:ln w="92075">
            <a:solidFill>
              <a:schemeClr val="accent5"/>
            </a:solidFill>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697304" y="5047334"/>
            <a:ext cx="1658467" cy="827401"/>
          </a:xfrm>
          <a:prstGeom prst="rect">
            <a:avLst/>
          </a:prstGeom>
          <a:solidFill>
            <a:schemeClr val="accent5">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6"/>
          <a:stretch>
            <a:fillRect/>
          </a:stretch>
        </p:blipFill>
        <p:spPr>
          <a:xfrm>
            <a:off x="243596" y="5079348"/>
            <a:ext cx="1678943" cy="760771"/>
          </a:xfrm>
          <a:prstGeom prst="rect">
            <a:avLst/>
          </a:prstGeom>
          <a:ln>
            <a:solidFill>
              <a:schemeClr val="tx1"/>
            </a:solidFill>
          </a:ln>
        </p:spPr>
      </p:pic>
      <p:pic>
        <p:nvPicPr>
          <p:cNvPr id="6" name="Picture 5"/>
          <p:cNvPicPr>
            <a:picLocks noChangeAspect="1"/>
          </p:cNvPicPr>
          <p:nvPr/>
        </p:nvPicPr>
        <p:blipFill>
          <a:blip r:embed="rId7"/>
          <a:stretch>
            <a:fillRect/>
          </a:stretch>
        </p:blipFill>
        <p:spPr>
          <a:xfrm>
            <a:off x="5263234" y="5984063"/>
            <a:ext cx="6837752" cy="590140"/>
          </a:xfrm>
          <a:prstGeom prst="rect">
            <a:avLst/>
          </a:prstGeom>
          <a:ln>
            <a:solidFill>
              <a:schemeClr val="tx1"/>
            </a:solidFill>
          </a:ln>
        </p:spPr>
      </p:pic>
      <p:pic>
        <p:nvPicPr>
          <p:cNvPr id="9" name="Picture 8"/>
          <p:cNvPicPr>
            <a:picLocks noChangeAspect="1"/>
          </p:cNvPicPr>
          <p:nvPr/>
        </p:nvPicPr>
        <p:blipFill>
          <a:blip r:embed="rId8"/>
          <a:stretch>
            <a:fillRect/>
          </a:stretch>
        </p:blipFill>
        <p:spPr>
          <a:xfrm>
            <a:off x="2594639" y="6033966"/>
            <a:ext cx="2268829" cy="490333"/>
          </a:xfrm>
          <a:prstGeom prst="rect">
            <a:avLst/>
          </a:prstGeom>
          <a:ln>
            <a:solidFill>
              <a:schemeClr val="tx1"/>
            </a:solidFill>
          </a:ln>
        </p:spPr>
      </p:pic>
      <p:sp>
        <p:nvSpPr>
          <p:cNvPr id="31" name="Rectangle 30"/>
          <p:cNvSpPr/>
          <p:nvPr/>
        </p:nvSpPr>
        <p:spPr>
          <a:xfrm>
            <a:off x="2805264" y="2755748"/>
            <a:ext cx="201202" cy="226032"/>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cxnSp>
        <p:nvCxnSpPr>
          <p:cNvPr id="25" name="Straight Connector 24"/>
          <p:cNvCxnSpPr/>
          <p:nvPr/>
        </p:nvCxnSpPr>
        <p:spPr>
          <a:xfrm flipH="1">
            <a:off x="2805264" y="2753696"/>
            <a:ext cx="17072" cy="1078075"/>
          </a:xfrm>
          <a:prstGeom prst="line">
            <a:avLst/>
          </a:prstGeom>
          <a:ln w="92075">
            <a:solidFill>
              <a:schemeClr val="accent2"/>
            </a:solidFill>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7396252" y="5047334"/>
            <a:ext cx="1658467" cy="827401"/>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cxnSp>
        <p:nvCxnSpPr>
          <p:cNvPr id="36" name="Straight Connector 35"/>
          <p:cNvCxnSpPr/>
          <p:nvPr/>
        </p:nvCxnSpPr>
        <p:spPr>
          <a:xfrm>
            <a:off x="2846689" y="2742053"/>
            <a:ext cx="1701229" cy="143839"/>
          </a:xfrm>
          <a:prstGeom prst="line">
            <a:avLst/>
          </a:prstGeom>
          <a:ln w="92075">
            <a:solidFill>
              <a:srgbClr val="FF0000"/>
            </a:solidFill>
            <a:headEnd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ular Callout 36"/>
              <p:cNvSpPr/>
              <p:nvPr/>
            </p:nvSpPr>
            <p:spPr>
              <a:xfrm>
                <a:off x="9528119" y="3904939"/>
                <a:ext cx="824196" cy="656698"/>
              </a:xfrm>
              <a:prstGeom prst="wedgeRectCallout">
                <a:avLst>
                  <a:gd name="adj1" fmla="val -208381"/>
                  <a:gd name="adj2" fmla="val 298401"/>
                </a:avLst>
              </a:prstGeom>
              <a:solidFill>
                <a:srgbClr val="00B050">
                  <a:alpha val="50000"/>
                </a:srgbClr>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f>
                        <m:fPr>
                          <m:type m:val="lin"/>
                          <m:ctrlPr>
                            <a:rPr lang="en-GB" i="1" smtClean="0">
                              <a:solidFill>
                                <a:srgbClr val="002060"/>
                              </a:solidFill>
                              <a:latin typeface="Cambria Math" panose="02040503050406030204" pitchFamily="18" charset="0"/>
                              <a:cs typeface="Arial" panose="020B0604020202020204" pitchFamily="34" charset="0"/>
                            </a:rPr>
                          </m:ctrlPr>
                        </m:fPr>
                        <m:num>
                          <m:sSub>
                            <m:sSubPr>
                              <m:ctrlPr>
                                <a:rPr lang="en-GB" i="1" smtClean="0">
                                  <a:solidFill>
                                    <a:srgbClr val="002060"/>
                                  </a:solidFill>
                                  <a:latin typeface="Cambria Math" panose="02040503050406030204" pitchFamily="18" charset="0"/>
                                  <a:cs typeface="Arial" panose="020B0604020202020204" pitchFamily="34" charset="0"/>
                                </a:rPr>
                              </m:ctrlPr>
                            </m:sSubPr>
                            <m:e>
                              <m:r>
                                <a:rPr lang="en-GB" b="0" i="1" smtClean="0">
                                  <a:solidFill>
                                    <a:srgbClr val="002060"/>
                                  </a:solidFill>
                                  <a:latin typeface="Cambria Math" panose="02040503050406030204" pitchFamily="18" charset="0"/>
                                  <a:cs typeface="Arial" panose="020B0604020202020204" pitchFamily="34" charset="0"/>
                                </a:rPr>
                                <m:t>𝑦</m:t>
                              </m:r>
                            </m:e>
                            <m:sub>
                              <m:r>
                                <a:rPr lang="en-GB" b="0" i="1" smtClean="0">
                                  <a:solidFill>
                                    <a:srgbClr val="002060"/>
                                  </a:solidFill>
                                  <a:latin typeface="Cambria Math" panose="02040503050406030204" pitchFamily="18" charset="0"/>
                                  <a:cs typeface="Arial" panose="020B0604020202020204" pitchFamily="34" charset="0"/>
                                </a:rPr>
                                <m:t>1</m:t>
                              </m:r>
                            </m:sub>
                          </m:sSub>
                        </m:num>
                        <m:den>
                          <m:sSub>
                            <m:sSubPr>
                              <m:ctrlPr>
                                <a:rPr lang="en-GB" i="1" smtClean="0">
                                  <a:solidFill>
                                    <a:srgbClr val="002060"/>
                                  </a:solidFill>
                                  <a:latin typeface="Cambria Math" panose="02040503050406030204" pitchFamily="18" charset="0"/>
                                  <a:cs typeface="Arial" panose="020B0604020202020204" pitchFamily="34" charset="0"/>
                                </a:rPr>
                              </m:ctrlPr>
                            </m:sSubPr>
                            <m:e>
                              <m:r>
                                <a:rPr lang="en-GB" b="0" i="1" smtClean="0">
                                  <a:solidFill>
                                    <a:srgbClr val="002060"/>
                                  </a:solidFill>
                                  <a:latin typeface="Cambria Math" panose="02040503050406030204" pitchFamily="18" charset="0"/>
                                  <a:cs typeface="Arial" panose="020B0604020202020204" pitchFamily="34" charset="0"/>
                                </a:rPr>
                                <m:t>𝑦</m:t>
                              </m:r>
                            </m:e>
                            <m:sub>
                              <m:r>
                                <a:rPr lang="en-GB" b="0" i="1" smtClean="0">
                                  <a:solidFill>
                                    <a:srgbClr val="002060"/>
                                  </a:solidFill>
                                  <a:latin typeface="Cambria Math" panose="02040503050406030204" pitchFamily="18" charset="0"/>
                                  <a:cs typeface="Arial" panose="020B0604020202020204" pitchFamily="34" charset="0"/>
                                </a:rPr>
                                <m:t>2</m:t>
                              </m:r>
                            </m:sub>
                          </m:sSub>
                        </m:den>
                      </m:f>
                    </m:oMath>
                  </m:oMathPara>
                </a14:m>
                <a:endParaRPr lang="en-GB" dirty="0">
                  <a:solidFill>
                    <a:srgbClr val="002060"/>
                  </a:solidFill>
                  <a:latin typeface="Arial" panose="020B0604020202020204" pitchFamily="34" charset="0"/>
                  <a:cs typeface="Arial" panose="020B0604020202020204" pitchFamily="34" charset="0"/>
                </a:endParaRPr>
              </a:p>
            </p:txBody>
          </p:sp>
        </mc:Choice>
        <mc:Fallback xmlns="">
          <p:sp>
            <p:nvSpPr>
              <p:cNvPr id="37" name="Rectangular Callout 36"/>
              <p:cNvSpPr>
                <a:spLocks noRot="1" noChangeAspect="1" noMove="1" noResize="1" noEditPoints="1" noAdjustHandles="1" noChangeArrowheads="1" noChangeShapeType="1" noTextEdit="1"/>
              </p:cNvSpPr>
              <p:nvPr/>
            </p:nvSpPr>
            <p:spPr>
              <a:xfrm>
                <a:off x="9528119" y="3904939"/>
                <a:ext cx="824196" cy="656698"/>
              </a:xfrm>
              <a:prstGeom prst="wedgeRectCallout">
                <a:avLst>
                  <a:gd name="adj1" fmla="val -208381"/>
                  <a:gd name="adj2" fmla="val 298401"/>
                </a:avLst>
              </a:prstGeom>
              <a:blipFill rotWithShape="0">
                <a:blip r:embed="rId9"/>
                <a:stretch>
                  <a:fillRect t="-12267" r="-15954"/>
                </a:stretch>
              </a:blipFill>
              <a:ln w="9525"/>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Rectangular Callout 37"/>
              <p:cNvSpPr/>
              <p:nvPr/>
            </p:nvSpPr>
            <p:spPr>
              <a:xfrm>
                <a:off x="11276790" y="3904939"/>
                <a:ext cx="824196" cy="656698"/>
              </a:xfrm>
              <a:prstGeom prst="wedgeRectCallout">
                <a:avLst>
                  <a:gd name="adj1" fmla="val 6904"/>
                  <a:gd name="adj2" fmla="val 273536"/>
                </a:avLst>
              </a:prstGeom>
              <a:solidFill>
                <a:srgbClr val="00B050">
                  <a:alpha val="50000"/>
                </a:srgbClr>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f>
                        <m:fPr>
                          <m:type m:val="lin"/>
                          <m:ctrlPr>
                            <a:rPr lang="en-GB" i="1" smtClean="0">
                              <a:solidFill>
                                <a:srgbClr val="002060"/>
                              </a:solidFill>
                              <a:latin typeface="Cambria Math" panose="02040503050406030204" pitchFamily="18" charset="0"/>
                              <a:cs typeface="Arial" panose="020B0604020202020204" pitchFamily="34" charset="0"/>
                            </a:rPr>
                          </m:ctrlPr>
                        </m:fPr>
                        <m:num>
                          <m:sSub>
                            <m:sSubPr>
                              <m:ctrlPr>
                                <a:rPr lang="en-GB" i="1" smtClean="0">
                                  <a:solidFill>
                                    <a:srgbClr val="002060"/>
                                  </a:solidFill>
                                  <a:latin typeface="Cambria Math" panose="02040503050406030204" pitchFamily="18" charset="0"/>
                                  <a:cs typeface="Arial" panose="020B0604020202020204" pitchFamily="34" charset="0"/>
                                </a:rPr>
                              </m:ctrlPr>
                            </m:sSubPr>
                            <m:e>
                              <m:r>
                                <a:rPr lang="en-GB" b="0" i="1" smtClean="0">
                                  <a:solidFill>
                                    <a:srgbClr val="002060"/>
                                  </a:solidFill>
                                  <a:latin typeface="Cambria Math" panose="02040503050406030204" pitchFamily="18" charset="0"/>
                                  <a:cs typeface="Arial" panose="020B0604020202020204" pitchFamily="34" charset="0"/>
                                </a:rPr>
                                <m:t>𝑦</m:t>
                              </m:r>
                            </m:e>
                            <m:sub>
                              <m:r>
                                <a:rPr lang="en-GB" b="0" i="1" smtClean="0">
                                  <a:solidFill>
                                    <a:srgbClr val="002060"/>
                                  </a:solidFill>
                                  <a:latin typeface="Cambria Math" panose="02040503050406030204" pitchFamily="18" charset="0"/>
                                  <a:cs typeface="Arial" panose="020B0604020202020204" pitchFamily="34" charset="0"/>
                                </a:rPr>
                                <m:t>3</m:t>
                              </m:r>
                            </m:sub>
                          </m:sSub>
                        </m:num>
                        <m:den>
                          <m:sSub>
                            <m:sSubPr>
                              <m:ctrlPr>
                                <a:rPr lang="en-GB" i="1" smtClean="0">
                                  <a:solidFill>
                                    <a:srgbClr val="002060"/>
                                  </a:solidFill>
                                  <a:latin typeface="Cambria Math" panose="02040503050406030204" pitchFamily="18" charset="0"/>
                                  <a:cs typeface="Arial" panose="020B0604020202020204" pitchFamily="34" charset="0"/>
                                </a:rPr>
                              </m:ctrlPr>
                            </m:sSubPr>
                            <m:e>
                              <m:r>
                                <a:rPr lang="en-GB" b="0" i="1" smtClean="0">
                                  <a:solidFill>
                                    <a:srgbClr val="002060"/>
                                  </a:solidFill>
                                  <a:latin typeface="Cambria Math" panose="02040503050406030204" pitchFamily="18" charset="0"/>
                                  <a:cs typeface="Arial" panose="020B0604020202020204" pitchFamily="34" charset="0"/>
                                </a:rPr>
                                <m:t>𝑦</m:t>
                              </m:r>
                            </m:e>
                            <m:sub>
                              <m:r>
                                <a:rPr lang="en-GB" b="0" i="1" smtClean="0">
                                  <a:solidFill>
                                    <a:srgbClr val="002060"/>
                                  </a:solidFill>
                                  <a:latin typeface="Cambria Math" panose="02040503050406030204" pitchFamily="18" charset="0"/>
                                  <a:cs typeface="Arial" panose="020B0604020202020204" pitchFamily="34" charset="0"/>
                                </a:rPr>
                                <m:t>2</m:t>
                              </m:r>
                            </m:sub>
                          </m:sSub>
                        </m:den>
                      </m:f>
                    </m:oMath>
                  </m:oMathPara>
                </a14:m>
                <a:endParaRPr lang="en-GB" dirty="0">
                  <a:solidFill>
                    <a:srgbClr val="002060"/>
                  </a:solidFill>
                  <a:latin typeface="Arial" panose="020B0604020202020204" pitchFamily="34" charset="0"/>
                  <a:cs typeface="Arial" panose="020B0604020202020204" pitchFamily="34" charset="0"/>
                </a:endParaRPr>
              </a:p>
            </p:txBody>
          </p:sp>
        </mc:Choice>
        <mc:Fallback xmlns="">
          <p:sp>
            <p:nvSpPr>
              <p:cNvPr id="38" name="Rectangular Callout 37"/>
              <p:cNvSpPr>
                <a:spLocks noRot="1" noChangeAspect="1" noMove="1" noResize="1" noEditPoints="1" noAdjustHandles="1" noChangeArrowheads="1" noChangeShapeType="1" noTextEdit="1"/>
              </p:cNvSpPr>
              <p:nvPr/>
            </p:nvSpPr>
            <p:spPr>
              <a:xfrm>
                <a:off x="11276790" y="3904939"/>
                <a:ext cx="824196" cy="656698"/>
              </a:xfrm>
              <a:prstGeom prst="wedgeRectCallout">
                <a:avLst>
                  <a:gd name="adj1" fmla="val 6904"/>
                  <a:gd name="adj2" fmla="val 273536"/>
                </a:avLst>
              </a:prstGeom>
              <a:blipFill rotWithShape="0">
                <a:blip r:embed="rId10"/>
                <a:stretch>
                  <a:fillRect l="-11679" t="-13181" r="-40876"/>
                </a:stretch>
              </a:blipFill>
              <a:ln w="9525"/>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Rectangular Callout 38"/>
              <p:cNvSpPr/>
              <p:nvPr/>
            </p:nvSpPr>
            <p:spPr>
              <a:xfrm>
                <a:off x="10394181" y="3904939"/>
                <a:ext cx="824196" cy="656698"/>
              </a:xfrm>
              <a:prstGeom prst="wedgeRectCallout">
                <a:avLst>
                  <a:gd name="adj1" fmla="val -113286"/>
                  <a:gd name="adj2" fmla="val 298401"/>
                </a:avLst>
              </a:prstGeom>
              <a:solidFill>
                <a:srgbClr val="00B050">
                  <a:alpha val="50000"/>
                </a:srgbClr>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f>
                        <m:fPr>
                          <m:type m:val="lin"/>
                          <m:ctrlPr>
                            <a:rPr lang="en-GB" i="1" smtClean="0">
                              <a:solidFill>
                                <a:srgbClr val="002060"/>
                              </a:solidFill>
                              <a:latin typeface="Cambria Math" panose="02040503050406030204" pitchFamily="18" charset="0"/>
                              <a:cs typeface="Arial" panose="020B0604020202020204" pitchFamily="34" charset="0"/>
                            </a:rPr>
                          </m:ctrlPr>
                        </m:fPr>
                        <m:num>
                          <m:sSub>
                            <m:sSubPr>
                              <m:ctrlPr>
                                <a:rPr lang="en-GB" i="1" smtClean="0">
                                  <a:solidFill>
                                    <a:srgbClr val="002060"/>
                                  </a:solidFill>
                                  <a:latin typeface="Cambria Math" panose="02040503050406030204" pitchFamily="18" charset="0"/>
                                  <a:cs typeface="Arial" panose="020B0604020202020204" pitchFamily="34" charset="0"/>
                                </a:rPr>
                              </m:ctrlPr>
                            </m:sSubPr>
                            <m:e>
                              <m:r>
                                <a:rPr lang="en-GB" b="0" i="1" smtClean="0">
                                  <a:solidFill>
                                    <a:srgbClr val="002060"/>
                                  </a:solidFill>
                                  <a:latin typeface="Cambria Math" panose="02040503050406030204" pitchFamily="18" charset="0"/>
                                  <a:cs typeface="Arial" panose="020B0604020202020204" pitchFamily="34" charset="0"/>
                                </a:rPr>
                                <m:t>𝑦</m:t>
                              </m:r>
                            </m:e>
                            <m:sub>
                              <m:r>
                                <a:rPr lang="en-GB" b="0" i="1" smtClean="0">
                                  <a:solidFill>
                                    <a:srgbClr val="002060"/>
                                  </a:solidFill>
                                  <a:latin typeface="Cambria Math" panose="02040503050406030204" pitchFamily="18" charset="0"/>
                                  <a:cs typeface="Arial" panose="020B0604020202020204" pitchFamily="34" charset="0"/>
                                </a:rPr>
                                <m:t>5</m:t>
                              </m:r>
                            </m:sub>
                          </m:sSub>
                        </m:num>
                        <m:den>
                          <m:sSub>
                            <m:sSubPr>
                              <m:ctrlPr>
                                <a:rPr lang="en-GB" i="1" smtClean="0">
                                  <a:solidFill>
                                    <a:srgbClr val="002060"/>
                                  </a:solidFill>
                                  <a:latin typeface="Cambria Math" panose="02040503050406030204" pitchFamily="18" charset="0"/>
                                  <a:cs typeface="Arial" panose="020B0604020202020204" pitchFamily="34" charset="0"/>
                                </a:rPr>
                              </m:ctrlPr>
                            </m:sSubPr>
                            <m:e>
                              <m:r>
                                <a:rPr lang="en-GB" b="0" i="1" smtClean="0">
                                  <a:solidFill>
                                    <a:srgbClr val="002060"/>
                                  </a:solidFill>
                                  <a:latin typeface="Cambria Math" panose="02040503050406030204" pitchFamily="18" charset="0"/>
                                  <a:cs typeface="Arial" panose="020B0604020202020204" pitchFamily="34" charset="0"/>
                                </a:rPr>
                                <m:t>𝑦</m:t>
                              </m:r>
                            </m:e>
                            <m:sub>
                              <m:r>
                                <a:rPr lang="en-GB" b="0" i="1" smtClean="0">
                                  <a:solidFill>
                                    <a:srgbClr val="002060"/>
                                  </a:solidFill>
                                  <a:latin typeface="Cambria Math" panose="02040503050406030204" pitchFamily="18" charset="0"/>
                                  <a:cs typeface="Arial" panose="020B0604020202020204" pitchFamily="34" charset="0"/>
                                </a:rPr>
                                <m:t>2</m:t>
                              </m:r>
                            </m:sub>
                          </m:sSub>
                        </m:den>
                      </m:f>
                    </m:oMath>
                  </m:oMathPara>
                </a14:m>
                <a:endParaRPr lang="en-GB" dirty="0">
                  <a:solidFill>
                    <a:srgbClr val="002060"/>
                  </a:solidFill>
                  <a:latin typeface="Arial" panose="020B0604020202020204" pitchFamily="34" charset="0"/>
                  <a:cs typeface="Arial" panose="020B0604020202020204" pitchFamily="34" charset="0"/>
                </a:endParaRPr>
              </a:p>
            </p:txBody>
          </p:sp>
        </mc:Choice>
        <mc:Fallback xmlns="">
          <p:sp>
            <p:nvSpPr>
              <p:cNvPr id="39" name="Rectangular Callout 38"/>
              <p:cNvSpPr>
                <a:spLocks noRot="1" noChangeAspect="1" noMove="1" noResize="1" noEditPoints="1" noAdjustHandles="1" noChangeArrowheads="1" noChangeShapeType="1" noTextEdit="1"/>
              </p:cNvSpPr>
              <p:nvPr/>
            </p:nvSpPr>
            <p:spPr>
              <a:xfrm>
                <a:off x="10394181" y="3904939"/>
                <a:ext cx="824196" cy="656698"/>
              </a:xfrm>
              <a:prstGeom prst="wedgeRectCallout">
                <a:avLst>
                  <a:gd name="adj1" fmla="val -113286"/>
                  <a:gd name="adj2" fmla="val 298401"/>
                </a:avLst>
              </a:prstGeom>
              <a:blipFill rotWithShape="0">
                <a:blip r:embed="rId11"/>
                <a:stretch>
                  <a:fillRect t="-12267" r="-25561"/>
                </a:stretch>
              </a:blipFill>
              <a:ln w="9525"/>
            </p:spPr>
            <p:txBody>
              <a:bodyPr/>
              <a:lstStyle/>
              <a:p>
                <a:r>
                  <a:rPr lang="en-GB">
                    <a:noFill/>
                  </a:rPr>
                  <a:t> </a:t>
                </a:r>
              </a:p>
            </p:txBody>
          </p:sp>
        </mc:Fallback>
      </mc:AlternateContent>
    </p:spTree>
    <p:extLst>
      <p:ext uri="{BB962C8B-B14F-4D97-AF65-F5344CB8AC3E}">
        <p14:creationId xmlns:p14="http://schemas.microsoft.com/office/powerpoint/2010/main" val="399469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500" fill="hold"/>
                                        <p:tgtEl>
                                          <p:spTgt spid="36"/>
                                        </p:tgtEl>
                                        <p:attrNameLst>
                                          <p:attrName>ppt_x</p:attrName>
                                        </p:attrNameLst>
                                      </p:cBhvr>
                                      <p:tavLst>
                                        <p:tav tm="0">
                                          <p:val>
                                            <p:strVal val="#ppt_x"/>
                                          </p:val>
                                        </p:tav>
                                        <p:tav tm="100000">
                                          <p:val>
                                            <p:strVal val="#ppt_x"/>
                                          </p:val>
                                        </p:tav>
                                      </p:tavLst>
                                    </p:anim>
                                    <p:anim calcmode="lin" valueType="num">
                                      <p:cBhvr additive="base">
                                        <p:cTn id="6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500" fill="hold"/>
                                        <p:tgtEl>
                                          <p:spTgt spid="6"/>
                                        </p:tgtEl>
                                        <p:attrNameLst>
                                          <p:attrName>ppt_x</p:attrName>
                                        </p:attrNameLst>
                                      </p:cBhvr>
                                      <p:tavLst>
                                        <p:tav tm="0">
                                          <p:val>
                                            <p:strVal val="#ppt_x"/>
                                          </p:val>
                                        </p:tav>
                                        <p:tav tm="100000">
                                          <p:val>
                                            <p:strVal val="#ppt_x"/>
                                          </p:val>
                                        </p:tav>
                                      </p:tavLst>
                                    </p:anim>
                                    <p:anim calcmode="lin" valueType="num">
                                      <p:cBhvr additive="base">
                                        <p:cTn id="72" dur="500" fill="hold"/>
                                        <p:tgtEl>
                                          <p:spTgt spid="6"/>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500" fill="hold"/>
                                        <p:tgtEl>
                                          <p:spTgt spid="37"/>
                                        </p:tgtEl>
                                        <p:attrNameLst>
                                          <p:attrName>ppt_x</p:attrName>
                                        </p:attrNameLst>
                                      </p:cBhvr>
                                      <p:tavLst>
                                        <p:tav tm="0">
                                          <p:val>
                                            <p:strVal val="#ppt_x"/>
                                          </p:val>
                                        </p:tav>
                                        <p:tav tm="100000">
                                          <p:val>
                                            <p:strVal val="#ppt_x"/>
                                          </p:val>
                                        </p:tav>
                                      </p:tavLst>
                                    </p:anim>
                                    <p:anim calcmode="lin" valueType="num">
                                      <p:cBhvr additive="base">
                                        <p:cTn id="8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additive="base">
                                        <p:cTn id="91" dur="500" fill="hold"/>
                                        <p:tgtEl>
                                          <p:spTgt spid="38"/>
                                        </p:tgtEl>
                                        <p:attrNameLst>
                                          <p:attrName>ppt_x</p:attrName>
                                        </p:attrNameLst>
                                      </p:cBhvr>
                                      <p:tavLst>
                                        <p:tav tm="0">
                                          <p:val>
                                            <p:strVal val="#ppt_x"/>
                                          </p:val>
                                        </p:tav>
                                        <p:tav tm="100000">
                                          <p:val>
                                            <p:strVal val="#ppt_x"/>
                                          </p:val>
                                        </p:tav>
                                      </p:tavLst>
                                    </p:anim>
                                    <p:anim calcmode="lin" valueType="num">
                                      <p:cBhvr additive="base">
                                        <p:cTn id="9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additive="base">
                                        <p:cTn id="97" dur="500" fill="hold"/>
                                        <p:tgtEl>
                                          <p:spTgt spid="39"/>
                                        </p:tgtEl>
                                        <p:attrNameLst>
                                          <p:attrName>ppt_x</p:attrName>
                                        </p:attrNameLst>
                                      </p:cBhvr>
                                      <p:tavLst>
                                        <p:tav tm="0">
                                          <p:val>
                                            <p:strVal val="#ppt_x"/>
                                          </p:val>
                                        </p:tav>
                                        <p:tav tm="100000">
                                          <p:val>
                                            <p:strVal val="#ppt_x"/>
                                          </p:val>
                                        </p:tav>
                                      </p:tavLst>
                                    </p:anim>
                                    <p:anim calcmode="lin" valueType="num">
                                      <p:cBhvr additive="base">
                                        <p:cTn id="9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3" grpId="0" animBg="1"/>
      <p:bldP spid="31" grpId="0" animBg="1"/>
      <p:bldP spid="35" grpId="0" animBg="1"/>
      <p:bldP spid="37" grpId="0" animBg="1"/>
      <p:bldP spid="38" grpId="0" animBg="1"/>
      <p:bldP spid="3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923943" y="5381083"/>
            <a:ext cx="4138805" cy="525448"/>
          </a:xfrm>
          <a:prstGeom prst="rect">
            <a:avLst/>
          </a:prstGeom>
          <a:ln>
            <a:solidFill>
              <a:schemeClr val="tx1"/>
            </a:solidFill>
          </a:ln>
        </p:spPr>
      </p:pic>
      <p:sp>
        <p:nvSpPr>
          <p:cNvPr id="2" name="Title 1"/>
          <p:cNvSpPr>
            <a:spLocks noGrp="1"/>
          </p:cNvSpPr>
          <p:nvPr>
            <p:ph type="title"/>
          </p:nvPr>
        </p:nvSpPr>
        <p:spPr/>
        <p:txBody>
          <a:bodyPr/>
          <a:lstStyle/>
          <a:p>
            <a:r>
              <a:rPr lang="en-GB" dirty="0"/>
              <a:t>solution</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7" name="Picture 6"/>
          <p:cNvPicPr>
            <a:picLocks noChangeAspect="1"/>
          </p:cNvPicPr>
          <p:nvPr/>
        </p:nvPicPr>
        <p:blipFill>
          <a:blip r:embed="rId3"/>
          <a:stretch>
            <a:fillRect/>
          </a:stretch>
        </p:blipFill>
        <p:spPr>
          <a:xfrm>
            <a:off x="6801881" y="2015479"/>
            <a:ext cx="4463100" cy="2144465"/>
          </a:xfrm>
          <a:prstGeom prst="rect">
            <a:avLst/>
          </a:prstGeom>
        </p:spPr>
      </p:pic>
      <p:pic>
        <p:nvPicPr>
          <p:cNvPr id="8" name="Content Placeholder 5"/>
          <p:cNvPicPr>
            <a:picLocks noChangeAspect="1"/>
          </p:cNvPicPr>
          <p:nvPr/>
        </p:nvPicPr>
        <p:blipFill>
          <a:blip r:embed="rId4"/>
          <a:stretch>
            <a:fillRect/>
          </a:stretch>
        </p:blipFill>
        <p:spPr>
          <a:xfrm>
            <a:off x="260229" y="2015479"/>
            <a:ext cx="5422900" cy="2316579"/>
          </a:xfrm>
          <a:prstGeom prst="rect">
            <a:avLst/>
          </a:prstGeom>
        </p:spPr>
      </p:pic>
      <p:sp>
        <p:nvSpPr>
          <p:cNvPr id="10" name="Rectangular Callout 9"/>
          <p:cNvSpPr/>
          <p:nvPr/>
        </p:nvSpPr>
        <p:spPr>
          <a:xfrm>
            <a:off x="4140485" y="895475"/>
            <a:ext cx="5713443" cy="656698"/>
          </a:xfrm>
          <a:prstGeom prst="wedgeRectCallout">
            <a:avLst>
              <a:gd name="adj1" fmla="val 65311"/>
              <a:gd name="adj2" fmla="val 20995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The idealised structure with booms modelled as concentration of area located at the mid-plane of skins</a:t>
            </a:r>
          </a:p>
        </p:txBody>
      </p:sp>
      <mc:AlternateContent xmlns:mc="http://schemas.openxmlformats.org/markup-compatibility/2006" xmlns:a14="http://schemas.microsoft.com/office/drawing/2010/main">
        <mc:Choice Requires="a14">
          <p:sp>
            <p:nvSpPr>
              <p:cNvPr id="11" name="Rectangular Callout 10"/>
              <p:cNvSpPr/>
              <p:nvPr/>
            </p:nvSpPr>
            <p:spPr>
              <a:xfrm>
                <a:off x="707204" y="4365086"/>
                <a:ext cx="5713443" cy="656698"/>
              </a:xfrm>
              <a:prstGeom prst="wedgeRectCallout">
                <a:avLst>
                  <a:gd name="adj1" fmla="val 62793"/>
                  <a:gd name="adj2" fmla="val -13424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002060"/>
                    </a:solidFill>
                    <a:latin typeface="Arial" panose="020B0604020202020204" pitchFamily="34" charset="0"/>
                    <a:cs typeface="Arial" panose="020B0604020202020204" pitchFamily="34" charset="0"/>
                  </a:rPr>
                  <a:t>What are the cross section areas?</a:t>
                </a:r>
              </a:p>
              <a:p>
                <a:pPr algn="ctr"/>
                <a:r>
                  <a:rPr lang="en-GB" dirty="0">
                    <a:solidFill>
                      <a:srgbClr val="002060"/>
                    </a:solidFill>
                    <a:latin typeface="Arial" panose="020B0604020202020204" pitchFamily="34" charset="0"/>
                    <a:cs typeface="Arial" panose="020B0604020202020204" pitchFamily="34" charset="0"/>
                  </a:rPr>
                  <a:t>From symmetry we know </a:t>
                </a:r>
                <a14:m>
                  <m:oMath xmlns:m="http://schemas.openxmlformats.org/officeDocument/2006/math">
                    <m:sSub>
                      <m:sSubPr>
                        <m:ctrlPr>
                          <a:rPr lang="en-GB" i="1" smtClean="0">
                            <a:solidFill>
                              <a:srgbClr val="002060"/>
                            </a:solidFill>
                            <a:latin typeface="Cambria Math" panose="02040503050406030204" pitchFamily="18" charset="0"/>
                            <a:cs typeface="Arial" panose="020B0604020202020204" pitchFamily="34" charset="0"/>
                          </a:rPr>
                        </m:ctrlPr>
                      </m:sSubPr>
                      <m:e>
                        <m:r>
                          <a:rPr lang="en-GB" b="0" i="1" smtClean="0">
                            <a:solidFill>
                              <a:srgbClr val="002060"/>
                            </a:solidFill>
                            <a:latin typeface="Cambria Math" panose="02040503050406030204" pitchFamily="18" charset="0"/>
                            <a:cs typeface="Arial" panose="020B0604020202020204" pitchFamily="34" charset="0"/>
                          </a:rPr>
                          <m:t>𝐵</m:t>
                        </m:r>
                      </m:e>
                      <m:sub>
                        <m:r>
                          <a:rPr lang="en-GB" b="0" i="1" smtClean="0">
                            <a:solidFill>
                              <a:srgbClr val="002060"/>
                            </a:solidFill>
                            <a:latin typeface="Cambria Math" panose="02040503050406030204" pitchFamily="18" charset="0"/>
                            <a:cs typeface="Arial" panose="020B0604020202020204" pitchFamily="34" charset="0"/>
                          </a:rPr>
                          <m:t>1</m:t>
                        </m:r>
                      </m:sub>
                    </m:sSub>
                    <m:r>
                      <a:rPr lang="en-GB" b="0" i="1" smtClean="0">
                        <a:solidFill>
                          <a:srgbClr val="002060"/>
                        </a:solidFill>
                        <a:latin typeface="Cambria Math" panose="02040503050406030204" pitchFamily="18" charset="0"/>
                        <a:cs typeface="Arial" panose="020B0604020202020204" pitchFamily="34" charset="0"/>
                      </a:rPr>
                      <m:t>=</m:t>
                    </m:r>
                    <m:sSub>
                      <m:sSubPr>
                        <m:ctrlPr>
                          <a:rPr lang="en-GB" i="1">
                            <a:solidFill>
                              <a:srgbClr val="002060"/>
                            </a:solidFill>
                            <a:latin typeface="Cambria Math" panose="02040503050406030204" pitchFamily="18" charset="0"/>
                            <a:cs typeface="Arial" panose="020B0604020202020204" pitchFamily="34" charset="0"/>
                          </a:rPr>
                        </m:ctrlPr>
                      </m:sSubPr>
                      <m:e>
                        <m:r>
                          <a:rPr lang="en-GB" i="1">
                            <a:solidFill>
                              <a:srgbClr val="002060"/>
                            </a:solidFill>
                            <a:latin typeface="Cambria Math" panose="02040503050406030204" pitchFamily="18" charset="0"/>
                            <a:cs typeface="Arial" panose="020B0604020202020204" pitchFamily="34" charset="0"/>
                          </a:rPr>
                          <m:t>𝐵</m:t>
                        </m:r>
                      </m:e>
                      <m:sub>
                        <m:r>
                          <a:rPr lang="en-GB" b="0" i="1" smtClean="0">
                            <a:solidFill>
                              <a:srgbClr val="002060"/>
                            </a:solidFill>
                            <a:latin typeface="Cambria Math" panose="02040503050406030204" pitchFamily="18" charset="0"/>
                            <a:cs typeface="Arial" panose="020B0604020202020204" pitchFamily="34" charset="0"/>
                          </a:rPr>
                          <m:t>6</m:t>
                        </m:r>
                      </m:sub>
                    </m:sSub>
                  </m:oMath>
                </a14:m>
                <a:r>
                  <a:rPr lang="en-GB" dirty="0">
                    <a:solidFill>
                      <a:srgbClr val="002060"/>
                    </a:solidFill>
                    <a:latin typeface="Arial" panose="020B0604020202020204" pitchFamily="34" charset="0"/>
                    <a:cs typeface="Arial" panose="020B0604020202020204" pitchFamily="34" charset="0"/>
                  </a:rPr>
                  <a:t>, </a:t>
                </a:r>
                <a14:m>
                  <m:oMath xmlns:m="http://schemas.openxmlformats.org/officeDocument/2006/math">
                    <m:sSub>
                      <m:sSubPr>
                        <m:ctrlPr>
                          <a:rPr lang="en-GB" i="1">
                            <a:solidFill>
                              <a:srgbClr val="002060"/>
                            </a:solidFill>
                            <a:latin typeface="Cambria Math" panose="02040503050406030204" pitchFamily="18" charset="0"/>
                            <a:cs typeface="Arial" panose="020B0604020202020204" pitchFamily="34" charset="0"/>
                          </a:rPr>
                        </m:ctrlPr>
                      </m:sSubPr>
                      <m:e>
                        <m:r>
                          <a:rPr lang="en-GB" i="1">
                            <a:solidFill>
                              <a:srgbClr val="002060"/>
                            </a:solidFill>
                            <a:latin typeface="Cambria Math" panose="02040503050406030204" pitchFamily="18" charset="0"/>
                            <a:cs typeface="Arial" panose="020B0604020202020204" pitchFamily="34" charset="0"/>
                          </a:rPr>
                          <m:t>𝐵</m:t>
                        </m:r>
                      </m:e>
                      <m:sub>
                        <m:r>
                          <a:rPr lang="en-GB" b="0" i="1" smtClean="0">
                            <a:solidFill>
                              <a:srgbClr val="002060"/>
                            </a:solidFill>
                            <a:latin typeface="Cambria Math" panose="02040503050406030204" pitchFamily="18" charset="0"/>
                            <a:cs typeface="Arial" panose="020B0604020202020204" pitchFamily="34" charset="0"/>
                          </a:rPr>
                          <m:t>2</m:t>
                        </m:r>
                      </m:sub>
                    </m:sSub>
                    <m:r>
                      <a:rPr lang="en-GB" i="1">
                        <a:solidFill>
                          <a:srgbClr val="002060"/>
                        </a:solidFill>
                        <a:latin typeface="Cambria Math" panose="02040503050406030204" pitchFamily="18" charset="0"/>
                        <a:cs typeface="Arial" panose="020B0604020202020204" pitchFamily="34" charset="0"/>
                      </a:rPr>
                      <m:t>=</m:t>
                    </m:r>
                    <m:sSub>
                      <m:sSubPr>
                        <m:ctrlPr>
                          <a:rPr lang="en-GB" i="1">
                            <a:solidFill>
                              <a:srgbClr val="002060"/>
                            </a:solidFill>
                            <a:latin typeface="Cambria Math" panose="02040503050406030204" pitchFamily="18" charset="0"/>
                            <a:cs typeface="Arial" panose="020B0604020202020204" pitchFamily="34" charset="0"/>
                          </a:rPr>
                        </m:ctrlPr>
                      </m:sSubPr>
                      <m:e>
                        <m:r>
                          <a:rPr lang="en-GB" i="1">
                            <a:solidFill>
                              <a:srgbClr val="002060"/>
                            </a:solidFill>
                            <a:latin typeface="Cambria Math" panose="02040503050406030204" pitchFamily="18" charset="0"/>
                            <a:cs typeface="Arial" panose="020B0604020202020204" pitchFamily="34" charset="0"/>
                          </a:rPr>
                          <m:t>𝐵</m:t>
                        </m:r>
                      </m:e>
                      <m:sub>
                        <m:r>
                          <a:rPr lang="en-GB" b="0" i="1" smtClean="0">
                            <a:solidFill>
                              <a:srgbClr val="002060"/>
                            </a:solidFill>
                            <a:latin typeface="Cambria Math" panose="02040503050406030204" pitchFamily="18" charset="0"/>
                            <a:cs typeface="Arial" panose="020B0604020202020204" pitchFamily="34" charset="0"/>
                          </a:rPr>
                          <m:t>5</m:t>
                        </m:r>
                      </m:sub>
                    </m:sSub>
                  </m:oMath>
                </a14:m>
                <a:r>
                  <a:rPr lang="en-GB" dirty="0">
                    <a:solidFill>
                      <a:srgbClr val="002060"/>
                    </a:solidFill>
                    <a:latin typeface="Arial" panose="020B0604020202020204" pitchFamily="34" charset="0"/>
                    <a:cs typeface="Arial" panose="020B0604020202020204" pitchFamily="34" charset="0"/>
                  </a:rPr>
                  <a:t>,</a:t>
                </a:r>
                <a:r>
                  <a:rPr lang="en-GB" dirty="0">
                    <a:solidFill>
                      <a:srgbClr val="002060"/>
                    </a:solidFill>
                    <a:cs typeface="Arial" panose="020B0604020202020204" pitchFamily="34" charset="0"/>
                  </a:rPr>
                  <a:t> </a:t>
                </a:r>
                <a14:m>
                  <m:oMath xmlns:m="http://schemas.openxmlformats.org/officeDocument/2006/math">
                    <m:sSub>
                      <m:sSubPr>
                        <m:ctrlPr>
                          <a:rPr lang="en-GB" i="1">
                            <a:solidFill>
                              <a:srgbClr val="002060"/>
                            </a:solidFill>
                            <a:latin typeface="Cambria Math" panose="02040503050406030204" pitchFamily="18" charset="0"/>
                            <a:cs typeface="Arial" panose="020B0604020202020204" pitchFamily="34" charset="0"/>
                          </a:rPr>
                        </m:ctrlPr>
                      </m:sSubPr>
                      <m:e>
                        <m:r>
                          <a:rPr lang="en-GB" i="1">
                            <a:solidFill>
                              <a:srgbClr val="002060"/>
                            </a:solidFill>
                            <a:latin typeface="Cambria Math" panose="02040503050406030204" pitchFamily="18" charset="0"/>
                            <a:cs typeface="Arial" panose="020B0604020202020204" pitchFamily="34" charset="0"/>
                          </a:rPr>
                          <m:t>𝐵</m:t>
                        </m:r>
                      </m:e>
                      <m:sub>
                        <m:r>
                          <a:rPr lang="en-GB" b="0" i="1" smtClean="0">
                            <a:solidFill>
                              <a:srgbClr val="002060"/>
                            </a:solidFill>
                            <a:latin typeface="Cambria Math" panose="02040503050406030204" pitchFamily="18" charset="0"/>
                            <a:cs typeface="Arial" panose="020B0604020202020204" pitchFamily="34" charset="0"/>
                          </a:rPr>
                          <m:t>3</m:t>
                        </m:r>
                      </m:sub>
                    </m:sSub>
                    <m:r>
                      <a:rPr lang="en-GB" i="1">
                        <a:solidFill>
                          <a:srgbClr val="002060"/>
                        </a:solidFill>
                        <a:latin typeface="Cambria Math" panose="02040503050406030204" pitchFamily="18" charset="0"/>
                        <a:cs typeface="Arial" panose="020B0604020202020204" pitchFamily="34" charset="0"/>
                      </a:rPr>
                      <m:t>=</m:t>
                    </m:r>
                    <m:sSub>
                      <m:sSubPr>
                        <m:ctrlPr>
                          <a:rPr lang="en-GB" i="1">
                            <a:solidFill>
                              <a:srgbClr val="002060"/>
                            </a:solidFill>
                            <a:latin typeface="Cambria Math" panose="02040503050406030204" pitchFamily="18" charset="0"/>
                            <a:cs typeface="Arial" panose="020B0604020202020204" pitchFamily="34" charset="0"/>
                          </a:rPr>
                        </m:ctrlPr>
                      </m:sSubPr>
                      <m:e>
                        <m:r>
                          <a:rPr lang="en-GB" i="1">
                            <a:solidFill>
                              <a:srgbClr val="002060"/>
                            </a:solidFill>
                            <a:latin typeface="Cambria Math" panose="02040503050406030204" pitchFamily="18" charset="0"/>
                            <a:cs typeface="Arial" panose="020B0604020202020204" pitchFamily="34" charset="0"/>
                          </a:rPr>
                          <m:t>𝐵</m:t>
                        </m:r>
                      </m:e>
                      <m:sub>
                        <m:r>
                          <a:rPr lang="en-GB" b="0" i="1" smtClean="0">
                            <a:solidFill>
                              <a:srgbClr val="002060"/>
                            </a:solidFill>
                            <a:latin typeface="Cambria Math" panose="02040503050406030204" pitchFamily="18" charset="0"/>
                            <a:cs typeface="Arial" panose="020B0604020202020204" pitchFamily="34" charset="0"/>
                          </a:rPr>
                          <m:t>4</m:t>
                        </m:r>
                      </m:sub>
                    </m:sSub>
                  </m:oMath>
                </a14:m>
                <a:endParaRPr lang="en-GB" dirty="0">
                  <a:solidFill>
                    <a:srgbClr val="002060"/>
                  </a:solidFill>
                  <a:latin typeface="Arial" panose="020B0604020202020204" pitchFamily="34" charset="0"/>
                  <a:cs typeface="Arial" panose="020B0604020202020204" pitchFamily="34" charset="0"/>
                </a:endParaRPr>
              </a:p>
            </p:txBody>
          </p:sp>
        </mc:Choice>
        <mc:Fallback xmlns="">
          <p:sp>
            <p:nvSpPr>
              <p:cNvPr id="11" name="Rectangular Callout 10"/>
              <p:cNvSpPr>
                <a:spLocks noRot="1" noChangeAspect="1" noMove="1" noResize="1" noEditPoints="1" noAdjustHandles="1" noChangeArrowheads="1" noChangeShapeType="1" noTextEdit="1"/>
              </p:cNvSpPr>
              <p:nvPr/>
            </p:nvSpPr>
            <p:spPr>
              <a:xfrm>
                <a:off x="707204" y="4365086"/>
                <a:ext cx="5713443" cy="656698"/>
              </a:xfrm>
              <a:prstGeom prst="wedgeRectCallout">
                <a:avLst>
                  <a:gd name="adj1" fmla="val 62793"/>
                  <a:gd name="adj2" fmla="val -134244"/>
                </a:avLst>
              </a:prstGeom>
              <a:blipFill rotWithShape="0">
                <a:blip r:embed="rId5"/>
                <a:stretch>
                  <a:fillRect b="-5911"/>
                </a:stretch>
              </a:blipFill>
            </p:spPr>
            <p:txBody>
              <a:bodyPr/>
              <a:lstStyle/>
              <a:p>
                <a:r>
                  <a:rPr lang="en-GB">
                    <a:noFill/>
                  </a:rPr>
                  <a:t> </a:t>
                </a:r>
              </a:p>
            </p:txBody>
          </p:sp>
        </mc:Fallback>
      </mc:AlternateContent>
      <p:cxnSp>
        <p:nvCxnSpPr>
          <p:cNvPr id="18" name="Straight Arrow Connector 17"/>
          <p:cNvCxnSpPr>
            <a:stCxn id="3" idx="3"/>
            <a:endCxn id="6" idx="1"/>
          </p:cNvCxnSpPr>
          <p:nvPr/>
        </p:nvCxnSpPr>
        <p:spPr>
          <a:xfrm>
            <a:off x="4446693" y="5643807"/>
            <a:ext cx="477250" cy="0"/>
          </a:xfrm>
          <a:prstGeom prst="straightConnector1">
            <a:avLst/>
          </a:prstGeom>
          <a:ln>
            <a:headEnd w="lg" len="lg"/>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a:stCxn id="6" idx="3"/>
            <a:endCxn id="9" idx="1"/>
          </p:cNvCxnSpPr>
          <p:nvPr/>
        </p:nvCxnSpPr>
        <p:spPr>
          <a:xfrm>
            <a:off x="9062748" y="5643807"/>
            <a:ext cx="477250" cy="0"/>
          </a:xfrm>
          <a:prstGeom prst="straightConnector1">
            <a:avLst/>
          </a:prstGeom>
          <a:ln>
            <a:headEnd w="lg" len="lg"/>
            <a:tailEnd type="triangle"/>
          </a:ln>
        </p:spPr>
        <p:style>
          <a:lnRef idx="1">
            <a:schemeClr val="accent2"/>
          </a:lnRef>
          <a:fillRef idx="0">
            <a:schemeClr val="accent2"/>
          </a:fillRef>
          <a:effectRef idx="0">
            <a:schemeClr val="accent2"/>
          </a:effectRef>
          <a:fontRef idx="minor">
            <a:schemeClr val="tx1"/>
          </a:fontRef>
        </p:style>
      </p:cxnSp>
      <p:sp>
        <p:nvSpPr>
          <p:cNvPr id="27" name="Rectangle 26"/>
          <p:cNvSpPr/>
          <p:nvPr/>
        </p:nvSpPr>
        <p:spPr>
          <a:xfrm>
            <a:off x="7664451" y="5230106"/>
            <a:ext cx="1398297" cy="827401"/>
          </a:xfrm>
          <a:prstGeom prst="rect">
            <a:avLst/>
          </a:prstGeom>
          <a:solidFill>
            <a:schemeClr val="accent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28" name="Rectangle 27"/>
          <p:cNvSpPr/>
          <p:nvPr/>
        </p:nvSpPr>
        <p:spPr>
          <a:xfrm>
            <a:off x="4255949" y="2907974"/>
            <a:ext cx="201202" cy="226032"/>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29" name="Rectangle 28"/>
          <p:cNvSpPr/>
          <p:nvPr/>
        </p:nvSpPr>
        <p:spPr>
          <a:xfrm>
            <a:off x="5335252" y="5435916"/>
            <a:ext cx="374166" cy="380143"/>
          </a:xfrm>
          <a:prstGeom prst="rect">
            <a:avLst/>
          </a:prstGeom>
          <a:solidFill>
            <a:schemeClr val="bg1">
              <a:lumMod val="5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cxnSp>
        <p:nvCxnSpPr>
          <p:cNvPr id="30" name="Straight Connector 29"/>
          <p:cNvCxnSpPr/>
          <p:nvPr/>
        </p:nvCxnSpPr>
        <p:spPr>
          <a:xfrm>
            <a:off x="2780752" y="2764135"/>
            <a:ext cx="1701229" cy="143839"/>
          </a:xfrm>
          <a:prstGeom prst="line">
            <a:avLst/>
          </a:prstGeom>
          <a:ln w="92075">
            <a:solidFill>
              <a:schemeClr val="accent5"/>
            </a:solidFill>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844989" y="5229470"/>
            <a:ext cx="1655141" cy="827401"/>
          </a:xfrm>
          <a:prstGeom prst="rect">
            <a:avLst/>
          </a:prstGeom>
          <a:solidFill>
            <a:schemeClr val="accent5">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a:stretch>
            <a:fillRect/>
          </a:stretch>
        </p:blipFill>
        <p:spPr>
          <a:xfrm>
            <a:off x="477103" y="5357890"/>
            <a:ext cx="3969590" cy="571834"/>
          </a:xfrm>
          <a:prstGeom prst="rect">
            <a:avLst/>
          </a:prstGeom>
          <a:ln>
            <a:solidFill>
              <a:schemeClr val="accent1">
                <a:shade val="50000"/>
              </a:schemeClr>
            </a:solidFill>
          </a:ln>
        </p:spPr>
      </p:pic>
      <p:pic>
        <p:nvPicPr>
          <p:cNvPr id="9" name="Picture 8"/>
          <p:cNvPicPr>
            <a:picLocks noChangeAspect="1"/>
          </p:cNvPicPr>
          <p:nvPr/>
        </p:nvPicPr>
        <p:blipFill>
          <a:blip r:embed="rId7"/>
          <a:stretch>
            <a:fillRect/>
          </a:stretch>
        </p:blipFill>
        <p:spPr>
          <a:xfrm>
            <a:off x="9539998" y="5396166"/>
            <a:ext cx="2012082" cy="495282"/>
          </a:xfrm>
          <a:prstGeom prst="rect">
            <a:avLst/>
          </a:prstGeom>
          <a:ln>
            <a:solidFill>
              <a:schemeClr val="tx1"/>
            </a:solidFill>
          </a:ln>
        </p:spPr>
      </p:pic>
      <p:cxnSp>
        <p:nvCxnSpPr>
          <p:cNvPr id="25" name="Straight Connector 24"/>
          <p:cNvCxnSpPr/>
          <p:nvPr/>
        </p:nvCxnSpPr>
        <p:spPr>
          <a:xfrm flipH="1">
            <a:off x="4457151" y="2907974"/>
            <a:ext cx="24830" cy="811271"/>
          </a:xfrm>
          <a:prstGeom prst="line">
            <a:avLst/>
          </a:prstGeom>
          <a:ln w="92075">
            <a:solidFill>
              <a:schemeClr val="accent2"/>
            </a:solidFill>
            <a:headEnd w="lg"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53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FEA of original section</a:t>
            </a:r>
          </a:p>
        </p:txBody>
      </p:sp>
      <p:pic>
        <p:nvPicPr>
          <p:cNvPr id="6" name="Content Placeholder 5"/>
          <p:cNvPicPr>
            <a:picLocks noGrp="1" noChangeAspect="1"/>
          </p:cNvPicPr>
          <p:nvPr>
            <p:ph sz="half" idx="1"/>
          </p:nvPr>
        </p:nvPicPr>
        <p:blipFill>
          <a:blip r:embed="rId2"/>
          <a:stretch>
            <a:fillRect/>
          </a:stretch>
        </p:blipFill>
        <p:spPr>
          <a:xfrm>
            <a:off x="581025" y="2230416"/>
            <a:ext cx="5422900" cy="3627480"/>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37</a:t>
            </a:fld>
            <a:endParaRPr lang="en-US" dirty="0"/>
          </a:p>
        </p:txBody>
      </p:sp>
      <p:sp>
        <p:nvSpPr>
          <p:cNvPr id="7" name="Rectangular Callout 6"/>
          <p:cNvSpPr/>
          <p:nvPr/>
        </p:nvSpPr>
        <p:spPr>
          <a:xfrm>
            <a:off x="723481" y="2321169"/>
            <a:ext cx="1718268" cy="673240"/>
          </a:xfrm>
          <a:prstGeom prst="wedgeRectCallout">
            <a:avLst>
              <a:gd name="adj1" fmla="val -16533"/>
              <a:gd name="adj2" fmla="val 296346"/>
            </a:avLst>
          </a:prstGeom>
          <a:solidFill>
            <a:srgbClr val="FFFF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C00000"/>
                </a:solidFill>
                <a:latin typeface="Arial" panose="020B0604020202020204" pitchFamily="34" charset="0"/>
                <a:cs typeface="Arial" panose="020B0604020202020204" pitchFamily="34" charset="0"/>
              </a:rPr>
              <a:t>Load applied at shear centre</a:t>
            </a:r>
          </a:p>
        </p:txBody>
      </p:sp>
      <p:sp>
        <p:nvSpPr>
          <p:cNvPr id="8" name="Rectangular Callout 7"/>
          <p:cNvSpPr/>
          <p:nvPr/>
        </p:nvSpPr>
        <p:spPr>
          <a:xfrm>
            <a:off x="4171741" y="4965561"/>
            <a:ext cx="1718268" cy="673240"/>
          </a:xfrm>
          <a:prstGeom prst="wedgeRectCallout">
            <a:avLst>
              <a:gd name="adj1" fmla="val -135329"/>
              <a:gd name="adj2" fmla="val -52124"/>
            </a:avLst>
          </a:prstGeom>
          <a:solidFill>
            <a:srgbClr val="FFC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C00000"/>
              </a:solidFill>
              <a:latin typeface="Arial" panose="020B0604020202020204" pitchFamily="34" charset="0"/>
              <a:cs typeface="Arial" panose="020B0604020202020204" pitchFamily="34" charset="0"/>
            </a:endParaRPr>
          </a:p>
        </p:txBody>
      </p:sp>
      <p:sp>
        <p:nvSpPr>
          <p:cNvPr id="11" name="Rectangular Callout 10"/>
          <p:cNvSpPr/>
          <p:nvPr/>
        </p:nvSpPr>
        <p:spPr>
          <a:xfrm>
            <a:off x="4171741" y="4965561"/>
            <a:ext cx="1718268" cy="673240"/>
          </a:xfrm>
          <a:prstGeom prst="wedgeRectCallout">
            <a:avLst>
              <a:gd name="adj1" fmla="val -105765"/>
              <a:gd name="adj2" fmla="val -104257"/>
            </a:avLst>
          </a:prstGeom>
          <a:solidFill>
            <a:srgbClr val="FFC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C00000"/>
              </a:solidFill>
              <a:latin typeface="Arial" panose="020B0604020202020204" pitchFamily="34" charset="0"/>
              <a:cs typeface="Arial" panose="020B0604020202020204" pitchFamily="34" charset="0"/>
            </a:endParaRPr>
          </a:p>
        </p:txBody>
      </p:sp>
      <p:sp>
        <p:nvSpPr>
          <p:cNvPr id="12" name="Rectangular Callout 11"/>
          <p:cNvSpPr/>
          <p:nvPr/>
        </p:nvSpPr>
        <p:spPr>
          <a:xfrm>
            <a:off x="4171741" y="4965561"/>
            <a:ext cx="1718268" cy="673240"/>
          </a:xfrm>
          <a:prstGeom prst="wedgeRectCallout">
            <a:avLst>
              <a:gd name="adj1" fmla="val -78888"/>
              <a:gd name="adj2" fmla="val -153646"/>
            </a:avLst>
          </a:prstGeom>
          <a:solidFill>
            <a:srgbClr val="FFC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C00000"/>
              </a:solidFill>
              <a:latin typeface="Arial" panose="020B0604020202020204" pitchFamily="34" charset="0"/>
              <a:cs typeface="Arial" panose="020B0604020202020204" pitchFamily="34" charset="0"/>
            </a:endParaRPr>
          </a:p>
        </p:txBody>
      </p:sp>
      <p:sp>
        <p:nvSpPr>
          <p:cNvPr id="13" name="Rectangular Callout 12"/>
          <p:cNvSpPr/>
          <p:nvPr/>
        </p:nvSpPr>
        <p:spPr>
          <a:xfrm>
            <a:off x="4171741" y="4957584"/>
            <a:ext cx="1718268" cy="673240"/>
          </a:xfrm>
          <a:prstGeom prst="wedgeRectCallout">
            <a:avLst>
              <a:gd name="adj1" fmla="val -52549"/>
              <a:gd name="adj2" fmla="val -186572"/>
            </a:avLst>
          </a:prstGeom>
          <a:solidFill>
            <a:srgbClr val="FFC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C00000"/>
                </a:solidFill>
                <a:latin typeface="Arial" panose="020B0604020202020204" pitchFamily="34" charset="0"/>
                <a:cs typeface="Arial" panose="020B0604020202020204" pitchFamily="34" charset="0"/>
              </a:rPr>
              <a:t>7 ribs equally spaced</a:t>
            </a:r>
          </a:p>
        </p:txBody>
      </p:sp>
      <p:pic>
        <p:nvPicPr>
          <p:cNvPr id="16" name="Content Placeholder 13"/>
          <p:cNvPicPr>
            <a:picLocks noGrp="1" noChangeAspect="1"/>
          </p:cNvPicPr>
          <p:nvPr>
            <p:ph sz="half" idx="2"/>
          </p:nvPr>
        </p:nvPicPr>
        <p:blipFill>
          <a:blip r:embed="rId3"/>
          <a:stretch>
            <a:fillRect/>
          </a:stretch>
        </p:blipFill>
        <p:spPr>
          <a:xfrm>
            <a:off x="6073248" y="2230416"/>
            <a:ext cx="5652554" cy="3627480"/>
          </a:xfrm>
          <a:prstGeom prst="rect">
            <a:avLst/>
          </a:prstGeom>
        </p:spPr>
      </p:pic>
      <p:sp>
        <p:nvSpPr>
          <p:cNvPr id="19" name="Rectangular Callout 18"/>
          <p:cNvSpPr/>
          <p:nvPr/>
        </p:nvSpPr>
        <p:spPr>
          <a:xfrm>
            <a:off x="7362904" y="2321169"/>
            <a:ext cx="1263860" cy="560576"/>
          </a:xfrm>
          <a:prstGeom prst="wedgeRectCallout">
            <a:avLst>
              <a:gd name="adj1" fmla="val -67063"/>
              <a:gd name="adj2" fmla="val 41168"/>
            </a:avLst>
          </a:prstGeom>
          <a:solidFill>
            <a:srgbClr val="FFC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C00000"/>
                </a:solidFill>
                <a:latin typeface="Arial" panose="020B0604020202020204" pitchFamily="34" charset="0"/>
                <a:cs typeface="Arial" panose="020B0604020202020204" pitchFamily="34" charset="0"/>
              </a:rPr>
              <a:t>Von Mises stresses</a:t>
            </a:r>
          </a:p>
        </p:txBody>
      </p:sp>
    </p:spTree>
    <p:extLst>
      <p:ext uri="{BB962C8B-B14F-4D97-AF65-F5344CB8AC3E}">
        <p14:creationId xmlns:p14="http://schemas.microsoft.com/office/powerpoint/2010/main" val="709199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Second moment of area for idealised sections</a:t>
            </a:r>
          </a:p>
        </p:txBody>
      </p:sp>
      <p:sp>
        <p:nvSpPr>
          <p:cNvPr id="3" name="Content Placeholder 2"/>
          <p:cNvSpPr>
            <a:spLocks noGrp="1"/>
          </p:cNvSpPr>
          <p:nvPr>
            <p:ph sz="half" idx="1"/>
          </p:nvPr>
        </p:nvSpPr>
        <p:spPr>
          <a:xfrm>
            <a:off x="581193" y="2228003"/>
            <a:ext cx="11029616" cy="3633047"/>
          </a:xfrm>
        </p:spPr>
        <p:txBody>
          <a:bodyPr/>
          <a:lstStyle/>
          <a:p>
            <a:r>
              <a:rPr lang="en-GB" dirty="0"/>
              <a:t>We have </a:t>
            </a:r>
            <a:r>
              <a:rPr lang="en-GB" i="1" dirty="0"/>
              <a:t>n</a:t>
            </a:r>
            <a:r>
              <a:rPr lang="en-GB" dirty="0"/>
              <a:t> booms with areas B</a:t>
            </a:r>
            <a:r>
              <a:rPr lang="en-GB" baseline="-25000" dirty="0"/>
              <a:t>1</a:t>
            </a:r>
            <a:r>
              <a:rPr lang="en-GB" dirty="0"/>
              <a:t>, B</a:t>
            </a:r>
            <a:r>
              <a:rPr lang="en-GB" baseline="-25000" dirty="0"/>
              <a:t>2</a:t>
            </a:r>
            <a:r>
              <a:rPr lang="en-GB" dirty="0"/>
              <a:t>, … </a:t>
            </a:r>
            <a:r>
              <a:rPr lang="en-GB" dirty="0" err="1"/>
              <a:t>B</a:t>
            </a:r>
            <a:r>
              <a:rPr lang="en-GB" baseline="-25000" dirty="0" err="1"/>
              <a:t>n</a:t>
            </a:r>
            <a:r>
              <a:rPr lang="en-GB" dirty="0"/>
              <a:t> the second moment of areas are;</a:t>
            </a:r>
          </a:p>
          <a:p>
            <a:endParaRPr lang="en-GB" dirty="0"/>
          </a:p>
          <a:p>
            <a:endParaRPr lang="en-GB" dirty="0"/>
          </a:p>
          <a:p>
            <a:endParaRPr lang="en-GB" dirty="0"/>
          </a:p>
          <a:p>
            <a:r>
              <a:rPr lang="en-GB" dirty="0"/>
              <a:t>The next two examples demonstrate this.</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6" name="Picture 5"/>
          <p:cNvPicPr>
            <a:picLocks noChangeAspect="1"/>
          </p:cNvPicPr>
          <p:nvPr/>
        </p:nvPicPr>
        <p:blipFill rotWithShape="1">
          <a:blip r:embed="rId2"/>
          <a:srcRect l="31415" t="52870" r="28469" b="37931"/>
          <a:stretch/>
        </p:blipFill>
        <p:spPr>
          <a:xfrm>
            <a:off x="710377" y="2782212"/>
            <a:ext cx="7336466" cy="946299"/>
          </a:xfrm>
          <a:prstGeom prst="rect">
            <a:avLst/>
          </a:prstGeom>
          <a:ln>
            <a:solidFill>
              <a:schemeClr val="tx1"/>
            </a:solidFill>
          </a:ln>
        </p:spPr>
      </p:pic>
    </p:spTree>
    <p:extLst>
      <p:ext uri="{BB962C8B-B14F-4D97-AF65-F5344CB8AC3E}">
        <p14:creationId xmlns:p14="http://schemas.microsoft.com/office/powerpoint/2010/main" val="1708387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a:t>
            </a:r>
          </a:p>
        </p:txBody>
      </p:sp>
      <p:sp>
        <p:nvSpPr>
          <p:cNvPr id="3" name="Content Placeholder 2"/>
          <p:cNvSpPr>
            <a:spLocks noGrp="1"/>
          </p:cNvSpPr>
          <p:nvPr>
            <p:ph idx="1"/>
          </p:nvPr>
        </p:nvSpPr>
        <p:spPr/>
        <p:txBody>
          <a:bodyPr/>
          <a:lstStyle/>
          <a:p>
            <a:pPr algn="just"/>
            <a:r>
              <a:rPr lang="en-GB" dirty="0"/>
              <a:t>Construct an idealised cross-section by evaluating the boom areas at points A, B, C, D, E and F. Use the method based on the equilibrium of bending stresses. Moreover, calculate the second moment of area of the idealised section.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39</a:t>
            </a:fld>
            <a:endParaRPr lang="en-US" dirty="0"/>
          </a:p>
        </p:txBody>
      </p:sp>
      <p:pic>
        <p:nvPicPr>
          <p:cNvPr id="5" name="Picture 4"/>
          <p:cNvPicPr>
            <a:picLocks noChangeAspect="1"/>
          </p:cNvPicPr>
          <p:nvPr/>
        </p:nvPicPr>
        <p:blipFill>
          <a:blip r:embed="rId2"/>
          <a:stretch>
            <a:fillRect/>
          </a:stretch>
        </p:blipFill>
        <p:spPr>
          <a:xfrm>
            <a:off x="2623152" y="3366053"/>
            <a:ext cx="6874547" cy="3265945"/>
          </a:xfrm>
          <a:prstGeom prst="rect">
            <a:avLst/>
          </a:prstGeom>
        </p:spPr>
      </p:pic>
    </p:spTree>
    <p:extLst>
      <p:ext uri="{BB962C8B-B14F-4D97-AF65-F5344CB8AC3E}">
        <p14:creationId xmlns:p14="http://schemas.microsoft.com/office/powerpoint/2010/main" val="2083717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Note to the students</a:t>
            </a:r>
          </a:p>
        </p:txBody>
      </p:sp>
      <p:sp>
        <p:nvSpPr>
          <p:cNvPr id="3" name="Content Placeholder 2"/>
          <p:cNvSpPr>
            <a:spLocks noGrp="1"/>
          </p:cNvSpPr>
          <p:nvPr>
            <p:ph idx="1"/>
          </p:nvPr>
        </p:nvSpPr>
        <p:spPr/>
        <p:txBody>
          <a:bodyPr/>
          <a:lstStyle/>
          <a:p>
            <a:pPr algn="just"/>
            <a:r>
              <a:rPr lang="en-GB" dirty="0"/>
              <a:t>You are requested to read the following paper before attending this lecture;</a:t>
            </a:r>
          </a:p>
          <a:p>
            <a:pPr algn="just"/>
            <a:r>
              <a:rPr lang="en-GB" dirty="0"/>
              <a:t>Note that this document is uploaded on blackboard;</a:t>
            </a:r>
          </a:p>
          <a:p>
            <a:pPr marL="0" indent="0" algn="just">
              <a:buNone/>
            </a:pPr>
            <a:endParaRPr lang="en-GB" dirty="0"/>
          </a:p>
          <a:p>
            <a:pPr marL="0" indent="0" algn="just">
              <a:buNone/>
            </a:pPr>
            <a:r>
              <a:rPr lang="en-GB" dirty="0" err="1">
                <a:solidFill>
                  <a:srgbClr val="002060"/>
                </a:solidFill>
              </a:rPr>
              <a:t>Odeh</a:t>
            </a:r>
            <a:r>
              <a:rPr lang="en-GB" dirty="0">
                <a:solidFill>
                  <a:srgbClr val="002060"/>
                </a:solidFill>
              </a:rPr>
              <a:t> </a:t>
            </a:r>
            <a:r>
              <a:rPr lang="en-GB" dirty="0" err="1">
                <a:solidFill>
                  <a:srgbClr val="002060"/>
                </a:solidFill>
              </a:rPr>
              <a:t>Dababneh</a:t>
            </a:r>
            <a:r>
              <a:rPr lang="en-GB" dirty="0">
                <a:solidFill>
                  <a:srgbClr val="002060"/>
                </a:solidFill>
              </a:rPr>
              <a:t>, </a:t>
            </a:r>
            <a:r>
              <a:rPr lang="en-GB" dirty="0" err="1">
                <a:solidFill>
                  <a:srgbClr val="002060"/>
                </a:solidFill>
              </a:rPr>
              <a:t>Altan</a:t>
            </a:r>
            <a:r>
              <a:rPr lang="en-GB" dirty="0">
                <a:solidFill>
                  <a:srgbClr val="002060"/>
                </a:solidFill>
              </a:rPr>
              <a:t> </a:t>
            </a:r>
            <a:r>
              <a:rPr lang="en-GB" dirty="0" err="1">
                <a:solidFill>
                  <a:srgbClr val="002060"/>
                </a:solidFill>
              </a:rPr>
              <a:t>Kayran</a:t>
            </a:r>
            <a:r>
              <a:rPr lang="en-GB" dirty="0">
                <a:solidFill>
                  <a:srgbClr val="002060"/>
                </a:solidFill>
              </a:rPr>
              <a:t>, (2014) "Design, analysis and optimization of thin walled semi-</a:t>
            </a:r>
            <a:r>
              <a:rPr lang="en-GB" dirty="0" err="1">
                <a:solidFill>
                  <a:srgbClr val="002060"/>
                </a:solidFill>
              </a:rPr>
              <a:t>monocoque</a:t>
            </a:r>
            <a:r>
              <a:rPr lang="en-GB" dirty="0">
                <a:solidFill>
                  <a:srgbClr val="002060"/>
                </a:solidFill>
              </a:rPr>
              <a:t> wing structures using different structural idealization in the preliminary design phase", International Journal of Structural Integrity, Vol. 5 Issue: 3, pp.214-226, https://doi.org/10.1108/IJSI-12-2013-0050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0272909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40</a:t>
            </a:fld>
            <a:endParaRPr lang="en-US" dirty="0"/>
          </a:p>
        </p:txBody>
      </p:sp>
      <p:pic>
        <p:nvPicPr>
          <p:cNvPr id="5" name="Picture 4"/>
          <p:cNvPicPr>
            <a:picLocks noChangeAspect="1"/>
          </p:cNvPicPr>
          <p:nvPr/>
        </p:nvPicPr>
        <p:blipFill rotWithShape="1">
          <a:blip r:embed="rId2"/>
          <a:srcRect r="3613"/>
          <a:stretch/>
        </p:blipFill>
        <p:spPr>
          <a:xfrm>
            <a:off x="5755550" y="1961321"/>
            <a:ext cx="6330431" cy="3120172"/>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118151" y="5272778"/>
            <a:ext cx="3990476" cy="485714"/>
          </a:xfrm>
          <a:prstGeom prst="rect">
            <a:avLst/>
          </a:prstGeom>
          <a:ln>
            <a:solidFill>
              <a:schemeClr val="accent1"/>
            </a:solidFill>
          </a:ln>
        </p:spPr>
      </p:pic>
      <p:pic>
        <p:nvPicPr>
          <p:cNvPr id="8" name="Picture 7"/>
          <p:cNvPicPr>
            <a:picLocks noChangeAspect="1"/>
          </p:cNvPicPr>
          <p:nvPr/>
        </p:nvPicPr>
        <p:blipFill>
          <a:blip r:embed="rId4"/>
          <a:stretch>
            <a:fillRect/>
          </a:stretch>
        </p:blipFill>
        <p:spPr>
          <a:xfrm>
            <a:off x="5141780" y="5263254"/>
            <a:ext cx="5619048" cy="504762"/>
          </a:xfrm>
          <a:prstGeom prst="rect">
            <a:avLst/>
          </a:prstGeom>
          <a:ln>
            <a:solidFill>
              <a:schemeClr val="accent1"/>
            </a:solidFill>
          </a:ln>
        </p:spPr>
      </p:pic>
      <p:pic>
        <p:nvPicPr>
          <p:cNvPr id="9" name="Picture 8"/>
          <p:cNvPicPr>
            <a:picLocks noChangeAspect="1"/>
          </p:cNvPicPr>
          <p:nvPr/>
        </p:nvPicPr>
        <p:blipFill>
          <a:blip r:embed="rId5"/>
          <a:stretch>
            <a:fillRect/>
          </a:stretch>
        </p:blipFill>
        <p:spPr>
          <a:xfrm>
            <a:off x="118151" y="5847943"/>
            <a:ext cx="4514286" cy="552381"/>
          </a:xfrm>
          <a:prstGeom prst="rect">
            <a:avLst/>
          </a:prstGeom>
          <a:ln>
            <a:solidFill>
              <a:schemeClr val="accent1"/>
            </a:solidFill>
          </a:ln>
        </p:spPr>
      </p:pic>
      <p:sp>
        <p:nvSpPr>
          <p:cNvPr id="10" name="Rectangle 9"/>
          <p:cNvSpPr/>
          <p:nvPr/>
        </p:nvSpPr>
        <p:spPr>
          <a:xfrm>
            <a:off x="5141780" y="5847943"/>
            <a:ext cx="5619048" cy="552381"/>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The area of the booms for F=A, E=B and D=C based on symmetry.</a:t>
            </a:r>
          </a:p>
        </p:txBody>
      </p:sp>
      <p:sp>
        <p:nvSpPr>
          <p:cNvPr id="11" name="Rectangle 10"/>
          <p:cNvSpPr/>
          <p:nvPr/>
        </p:nvSpPr>
        <p:spPr>
          <a:xfrm>
            <a:off x="1895050" y="5275377"/>
            <a:ext cx="1162476" cy="483115"/>
          </a:xfrm>
          <a:prstGeom prst="rect">
            <a:avLst/>
          </a:prstGeom>
          <a:solidFill>
            <a:schemeClr val="accent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cxnSp>
        <p:nvCxnSpPr>
          <p:cNvPr id="12" name="Straight Connector 11"/>
          <p:cNvCxnSpPr/>
          <p:nvPr/>
        </p:nvCxnSpPr>
        <p:spPr>
          <a:xfrm>
            <a:off x="6959993" y="2969338"/>
            <a:ext cx="12307" cy="1421687"/>
          </a:xfrm>
          <a:prstGeom prst="line">
            <a:avLst/>
          </a:prstGeom>
          <a:ln w="92075">
            <a:solidFill>
              <a:schemeClr val="accent5"/>
            </a:solidFill>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81192" y="5272777"/>
            <a:ext cx="1142833" cy="485715"/>
          </a:xfrm>
          <a:prstGeom prst="rect">
            <a:avLst/>
          </a:prstGeom>
          <a:solidFill>
            <a:schemeClr val="accent5">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15" name="Rectangle 14"/>
          <p:cNvSpPr/>
          <p:nvPr/>
        </p:nvSpPr>
        <p:spPr>
          <a:xfrm>
            <a:off x="6910481" y="5258850"/>
            <a:ext cx="1066710" cy="504762"/>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cxnSp>
        <p:nvCxnSpPr>
          <p:cNvPr id="16" name="Straight Connector 15"/>
          <p:cNvCxnSpPr/>
          <p:nvPr/>
        </p:nvCxnSpPr>
        <p:spPr>
          <a:xfrm>
            <a:off x="9123963" y="2964575"/>
            <a:ext cx="0" cy="1374062"/>
          </a:xfrm>
          <a:prstGeom prst="line">
            <a:avLst/>
          </a:prstGeom>
          <a:ln w="92075">
            <a:solidFill>
              <a:srgbClr val="FF0000"/>
            </a:solidFill>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968529" y="2969338"/>
            <a:ext cx="2127846" cy="13031"/>
          </a:xfrm>
          <a:prstGeom prst="line">
            <a:avLst/>
          </a:prstGeom>
          <a:ln w="92075">
            <a:solidFill>
              <a:schemeClr val="accent2"/>
            </a:solidFill>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611643" y="5269674"/>
            <a:ext cx="1162476" cy="483115"/>
          </a:xfrm>
          <a:prstGeom prst="rect">
            <a:avLst/>
          </a:prstGeom>
          <a:solidFill>
            <a:schemeClr val="accent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23" name="Rectangle 22"/>
          <p:cNvSpPr/>
          <p:nvPr/>
        </p:nvSpPr>
        <p:spPr>
          <a:xfrm>
            <a:off x="8075452" y="5258850"/>
            <a:ext cx="1632339" cy="504762"/>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cxnSp>
        <p:nvCxnSpPr>
          <p:cNvPr id="24" name="Straight Connector 23"/>
          <p:cNvCxnSpPr/>
          <p:nvPr/>
        </p:nvCxnSpPr>
        <p:spPr>
          <a:xfrm>
            <a:off x="9166826" y="2964575"/>
            <a:ext cx="1782162" cy="345363"/>
          </a:xfrm>
          <a:prstGeom prst="line">
            <a:avLst/>
          </a:prstGeom>
          <a:ln w="92075">
            <a:solidFill>
              <a:srgbClr val="92D050"/>
            </a:solidFill>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918865" y="5876521"/>
            <a:ext cx="1632339" cy="504762"/>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27" name="Rectangle 26"/>
          <p:cNvSpPr/>
          <p:nvPr/>
        </p:nvSpPr>
        <p:spPr>
          <a:xfrm>
            <a:off x="680615" y="5876521"/>
            <a:ext cx="1091035" cy="504762"/>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cxnSp>
        <p:nvCxnSpPr>
          <p:cNvPr id="28" name="Straight Connector 27"/>
          <p:cNvCxnSpPr/>
          <p:nvPr/>
        </p:nvCxnSpPr>
        <p:spPr>
          <a:xfrm flipH="1">
            <a:off x="10948988" y="3345575"/>
            <a:ext cx="8538" cy="702550"/>
          </a:xfrm>
          <a:prstGeom prst="line">
            <a:avLst/>
          </a:prstGeom>
          <a:ln w="92075">
            <a:solidFill>
              <a:srgbClr val="FFC000"/>
            </a:solidFill>
            <a:headEnd w="lg" len="lg"/>
            <a:tailEnd type="none" w="lg" len="lg"/>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F2CC117-FB79-408E-B6DF-574791276DEE}"/>
              </a:ext>
            </a:extLst>
          </p:cNvPr>
          <p:cNvPicPr>
            <a:picLocks noChangeAspect="1"/>
          </p:cNvPicPr>
          <p:nvPr/>
        </p:nvPicPr>
        <p:blipFill>
          <a:blip r:embed="rId6"/>
          <a:stretch>
            <a:fillRect/>
          </a:stretch>
        </p:blipFill>
        <p:spPr>
          <a:xfrm>
            <a:off x="55776" y="1924648"/>
            <a:ext cx="5546408" cy="3120390"/>
          </a:xfrm>
          <a:prstGeom prst="rect">
            <a:avLst/>
          </a:prstGeom>
          <a:ln>
            <a:solidFill>
              <a:schemeClr val="tx1"/>
            </a:solidFill>
          </a:ln>
        </p:spPr>
      </p:pic>
    </p:spTree>
    <p:extLst>
      <p:ext uri="{BB962C8B-B14F-4D97-AF65-F5344CB8AC3E}">
        <p14:creationId xmlns:p14="http://schemas.microsoft.com/office/powerpoint/2010/main" val="27700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fill="hold"/>
                                        <p:tgtEl>
                                          <p:spTgt spid="28"/>
                                        </p:tgtEl>
                                        <p:attrNameLst>
                                          <p:attrName>ppt_x</p:attrName>
                                        </p:attrNameLst>
                                      </p:cBhvr>
                                      <p:tavLst>
                                        <p:tav tm="0">
                                          <p:val>
                                            <p:strVal val="#ppt_x"/>
                                          </p:val>
                                        </p:tav>
                                        <p:tav tm="100000">
                                          <p:val>
                                            <p:strVal val="#ppt_x"/>
                                          </p:val>
                                        </p:tav>
                                      </p:tavLst>
                                    </p:anim>
                                    <p:anim calcmode="lin" valueType="num">
                                      <p:cBhvr additive="base">
                                        <p:cTn id="7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fill="hold"/>
                                        <p:tgtEl>
                                          <p:spTgt spid="26"/>
                                        </p:tgtEl>
                                        <p:attrNameLst>
                                          <p:attrName>ppt_x</p:attrName>
                                        </p:attrNameLst>
                                      </p:cBhvr>
                                      <p:tavLst>
                                        <p:tav tm="0">
                                          <p:val>
                                            <p:strVal val="#ppt_x"/>
                                          </p:val>
                                        </p:tav>
                                        <p:tav tm="100000">
                                          <p:val>
                                            <p:strVal val="#ppt_x"/>
                                          </p:val>
                                        </p:tav>
                                      </p:tavLst>
                                    </p:anim>
                                    <p:anim calcmode="lin" valueType="num">
                                      <p:cBhvr additive="base">
                                        <p:cTn id="8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circle(in)">
                                      <p:cBhvr>
                                        <p:cTn id="8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P spid="22" grpId="0" animBg="1"/>
      <p:bldP spid="23" grpId="0" animBg="1"/>
      <p:bldP spid="26" grpId="0" animBg="1"/>
      <p:bldP spid="2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41</a:t>
            </a:fld>
            <a:endParaRPr lang="en-US" dirty="0"/>
          </a:p>
        </p:txBody>
      </p:sp>
      <p:pic>
        <p:nvPicPr>
          <p:cNvPr id="5" name="Picture 4"/>
          <p:cNvPicPr>
            <a:picLocks noChangeAspect="1"/>
          </p:cNvPicPr>
          <p:nvPr/>
        </p:nvPicPr>
        <p:blipFill rotWithShape="1">
          <a:blip r:embed="rId3"/>
          <a:srcRect r="3613"/>
          <a:stretch/>
        </p:blipFill>
        <p:spPr>
          <a:xfrm>
            <a:off x="5755550" y="1961321"/>
            <a:ext cx="6330431" cy="3120172"/>
          </a:xfrm>
          <a:prstGeom prst="rect">
            <a:avLst/>
          </a:prstGeom>
          <a:ln>
            <a:solidFill>
              <a:schemeClr val="tx1"/>
            </a:solidFill>
          </a:ln>
        </p:spPr>
      </p:pic>
      <p:grpSp>
        <p:nvGrpSpPr>
          <p:cNvPr id="8" name="Group 7"/>
          <p:cNvGrpSpPr/>
          <p:nvPr/>
        </p:nvGrpSpPr>
        <p:grpSpPr>
          <a:xfrm>
            <a:off x="581192" y="5329175"/>
            <a:ext cx="6447619" cy="809524"/>
            <a:chOff x="581192" y="5329175"/>
            <a:chExt cx="6447619" cy="809524"/>
          </a:xfrm>
        </p:grpSpPr>
        <p:pic>
          <p:nvPicPr>
            <p:cNvPr id="6" name="Picture 5"/>
            <p:cNvPicPr>
              <a:picLocks noChangeAspect="1"/>
            </p:cNvPicPr>
            <p:nvPr/>
          </p:nvPicPr>
          <p:blipFill>
            <a:blip r:embed="rId4"/>
            <a:stretch>
              <a:fillRect/>
            </a:stretch>
          </p:blipFill>
          <p:spPr>
            <a:xfrm>
              <a:off x="581192" y="5329175"/>
              <a:ext cx="6447619" cy="809524"/>
            </a:xfrm>
            <a:prstGeom prst="snip2SameRect">
              <a:avLst/>
            </a:prstGeom>
          </p:spPr>
        </p:pic>
        <p:sp>
          <p:nvSpPr>
            <p:cNvPr id="7" name="Rectangle 6"/>
            <p:cNvSpPr/>
            <p:nvPr/>
          </p:nvSpPr>
          <p:spPr>
            <a:xfrm>
              <a:off x="3392557" y="5733937"/>
              <a:ext cx="1391478" cy="404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grpSp>
      <p:pic>
        <p:nvPicPr>
          <p:cNvPr id="9" name="Picture 8"/>
          <p:cNvPicPr>
            <a:picLocks noChangeAspect="1"/>
          </p:cNvPicPr>
          <p:nvPr/>
        </p:nvPicPr>
        <p:blipFill rotWithShape="1">
          <a:blip r:embed="rId5"/>
          <a:srcRect l="31415" t="52870" r="46336" b="37931"/>
          <a:stretch/>
        </p:blipFill>
        <p:spPr>
          <a:xfrm>
            <a:off x="820636" y="2120718"/>
            <a:ext cx="4068864" cy="946299"/>
          </a:xfrm>
          <a:prstGeom prst="rect">
            <a:avLst/>
          </a:prstGeom>
        </p:spPr>
      </p:pic>
      <p:pic>
        <p:nvPicPr>
          <p:cNvPr id="10" name="Picture 9"/>
          <p:cNvPicPr>
            <a:picLocks noChangeAspect="1"/>
          </p:cNvPicPr>
          <p:nvPr/>
        </p:nvPicPr>
        <p:blipFill rotWithShape="1">
          <a:blip r:embed="rId5"/>
          <a:srcRect l="59636" t="52870" r="28469" b="37931"/>
          <a:stretch/>
        </p:blipFill>
        <p:spPr>
          <a:xfrm>
            <a:off x="820636" y="3049416"/>
            <a:ext cx="2175402" cy="946299"/>
          </a:xfrm>
          <a:prstGeom prst="rect">
            <a:avLst/>
          </a:prstGeom>
        </p:spPr>
      </p:pic>
      <p:sp>
        <p:nvSpPr>
          <p:cNvPr id="3" name="Rectangle 2"/>
          <p:cNvSpPr/>
          <p:nvPr/>
        </p:nvSpPr>
        <p:spPr>
          <a:xfrm>
            <a:off x="6924675" y="2947945"/>
            <a:ext cx="2205034" cy="144308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12" name="Trapezoid 11"/>
          <p:cNvSpPr/>
          <p:nvPr/>
        </p:nvSpPr>
        <p:spPr>
          <a:xfrm rot="5400000">
            <a:off x="9327333" y="2750321"/>
            <a:ext cx="1443079" cy="1838329"/>
          </a:xfrm>
          <a:prstGeom prst="trapezoid">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13" name="Oval 12"/>
          <p:cNvSpPr/>
          <p:nvPr/>
        </p:nvSpPr>
        <p:spPr>
          <a:xfrm>
            <a:off x="6793087" y="2809860"/>
            <a:ext cx="301279" cy="28569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000" b="1" dirty="0">
                <a:solidFill>
                  <a:schemeClr val="tx1"/>
                </a:solidFill>
                <a:latin typeface="Arial" panose="020B0604020202020204" pitchFamily="34" charset="0"/>
                <a:cs typeface="Arial" panose="020B0604020202020204" pitchFamily="34" charset="0"/>
              </a:rPr>
              <a:t>B</a:t>
            </a:r>
            <a:r>
              <a:rPr lang="en-GB" sz="1000" b="1" baseline="-25000" dirty="0">
                <a:solidFill>
                  <a:schemeClr val="tx1"/>
                </a:solidFill>
                <a:latin typeface="Arial" panose="020B0604020202020204" pitchFamily="34" charset="0"/>
                <a:cs typeface="Arial" panose="020B0604020202020204" pitchFamily="34" charset="0"/>
              </a:rPr>
              <a:t>A</a:t>
            </a:r>
          </a:p>
        </p:txBody>
      </p:sp>
      <p:sp>
        <p:nvSpPr>
          <p:cNvPr id="14" name="Oval 13"/>
          <p:cNvSpPr/>
          <p:nvPr/>
        </p:nvSpPr>
        <p:spPr>
          <a:xfrm>
            <a:off x="6793087" y="4229172"/>
            <a:ext cx="301279" cy="28569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000" b="1" dirty="0">
                <a:solidFill>
                  <a:schemeClr val="tx1"/>
                </a:solidFill>
                <a:latin typeface="Arial" panose="020B0604020202020204" pitchFamily="34" charset="0"/>
                <a:cs typeface="Arial" panose="020B0604020202020204" pitchFamily="34" charset="0"/>
              </a:rPr>
              <a:t>B</a:t>
            </a:r>
            <a:r>
              <a:rPr lang="en-GB" sz="1000" b="1" baseline="-25000" dirty="0">
                <a:solidFill>
                  <a:schemeClr val="tx1"/>
                </a:solidFill>
                <a:latin typeface="Arial" panose="020B0604020202020204" pitchFamily="34" charset="0"/>
                <a:cs typeface="Arial" panose="020B0604020202020204" pitchFamily="34" charset="0"/>
              </a:rPr>
              <a:t>F</a:t>
            </a:r>
          </a:p>
        </p:txBody>
      </p:sp>
      <p:sp>
        <p:nvSpPr>
          <p:cNvPr id="15" name="Oval 14"/>
          <p:cNvSpPr/>
          <p:nvPr/>
        </p:nvSpPr>
        <p:spPr>
          <a:xfrm>
            <a:off x="8890082" y="2720169"/>
            <a:ext cx="479250" cy="45554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b="1" dirty="0">
                <a:solidFill>
                  <a:schemeClr val="tx1"/>
                </a:solidFill>
                <a:latin typeface="Arial" panose="020B0604020202020204" pitchFamily="34" charset="0"/>
                <a:cs typeface="Arial" panose="020B0604020202020204" pitchFamily="34" charset="0"/>
              </a:rPr>
              <a:t>B</a:t>
            </a:r>
            <a:r>
              <a:rPr lang="en-GB" sz="1200" b="1" baseline="-25000" dirty="0">
                <a:solidFill>
                  <a:schemeClr val="tx1"/>
                </a:solidFill>
                <a:latin typeface="Arial" panose="020B0604020202020204" pitchFamily="34" charset="0"/>
                <a:cs typeface="Arial" panose="020B0604020202020204" pitchFamily="34" charset="0"/>
              </a:rPr>
              <a:t>B</a:t>
            </a:r>
          </a:p>
        </p:txBody>
      </p:sp>
      <p:sp>
        <p:nvSpPr>
          <p:cNvPr id="16" name="Oval 15"/>
          <p:cNvSpPr/>
          <p:nvPr/>
        </p:nvSpPr>
        <p:spPr>
          <a:xfrm>
            <a:off x="8899949" y="4099663"/>
            <a:ext cx="479250" cy="45554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b="1" dirty="0">
                <a:solidFill>
                  <a:schemeClr val="tx1"/>
                </a:solidFill>
                <a:latin typeface="Arial" panose="020B0604020202020204" pitchFamily="34" charset="0"/>
                <a:cs typeface="Arial" panose="020B0604020202020204" pitchFamily="34" charset="0"/>
              </a:rPr>
              <a:t>B</a:t>
            </a:r>
            <a:r>
              <a:rPr lang="en-GB" sz="1200" b="1" baseline="-25000" dirty="0">
                <a:solidFill>
                  <a:schemeClr val="tx1"/>
                </a:solidFill>
                <a:latin typeface="Arial" panose="020B0604020202020204" pitchFamily="34" charset="0"/>
                <a:cs typeface="Arial" panose="020B0604020202020204" pitchFamily="34" charset="0"/>
              </a:rPr>
              <a:t>E</a:t>
            </a:r>
          </a:p>
        </p:txBody>
      </p:sp>
      <p:sp>
        <p:nvSpPr>
          <p:cNvPr id="17" name="Oval 16"/>
          <p:cNvSpPr/>
          <p:nvPr/>
        </p:nvSpPr>
        <p:spPr>
          <a:xfrm>
            <a:off x="10821773" y="3175718"/>
            <a:ext cx="273343" cy="25804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000" b="1" dirty="0">
                <a:solidFill>
                  <a:schemeClr val="tx1"/>
                </a:solidFill>
                <a:latin typeface="Arial" panose="020B0604020202020204" pitchFamily="34" charset="0"/>
                <a:cs typeface="Arial" panose="020B0604020202020204" pitchFamily="34" charset="0"/>
              </a:rPr>
              <a:t>B</a:t>
            </a:r>
            <a:r>
              <a:rPr lang="en-GB" sz="1000" b="1" baseline="-25000" dirty="0">
                <a:solidFill>
                  <a:schemeClr val="tx1"/>
                </a:solidFill>
                <a:latin typeface="Arial" panose="020B0604020202020204" pitchFamily="34" charset="0"/>
                <a:cs typeface="Arial" panose="020B0604020202020204" pitchFamily="34" charset="0"/>
              </a:rPr>
              <a:t>C</a:t>
            </a:r>
          </a:p>
        </p:txBody>
      </p:sp>
      <p:sp>
        <p:nvSpPr>
          <p:cNvPr id="18" name="Oval 17"/>
          <p:cNvSpPr/>
          <p:nvPr/>
        </p:nvSpPr>
        <p:spPr>
          <a:xfrm>
            <a:off x="10831640" y="3866692"/>
            <a:ext cx="273343" cy="25804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000" b="1" dirty="0">
                <a:solidFill>
                  <a:schemeClr val="tx1"/>
                </a:solidFill>
                <a:latin typeface="Arial" panose="020B0604020202020204" pitchFamily="34" charset="0"/>
                <a:cs typeface="Arial" panose="020B0604020202020204" pitchFamily="34" charset="0"/>
              </a:rPr>
              <a:t>B</a:t>
            </a:r>
            <a:r>
              <a:rPr lang="en-GB" sz="1000" b="1" baseline="-25000" dirty="0">
                <a:solidFill>
                  <a:schemeClr val="tx1"/>
                </a:solidFill>
                <a:latin typeface="Arial" panose="020B0604020202020204" pitchFamily="34" charset="0"/>
                <a:cs typeface="Arial" panose="020B0604020202020204" pitchFamily="34" charset="0"/>
              </a:rPr>
              <a:t>D</a:t>
            </a:r>
          </a:p>
        </p:txBody>
      </p:sp>
      <p:sp>
        <p:nvSpPr>
          <p:cNvPr id="19" name="Rectangle 18"/>
          <p:cNvSpPr/>
          <p:nvPr/>
        </p:nvSpPr>
        <p:spPr>
          <a:xfrm>
            <a:off x="2155992" y="5329176"/>
            <a:ext cx="1292058" cy="404762"/>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20" name="Rectangle 19"/>
          <p:cNvSpPr/>
          <p:nvPr/>
        </p:nvSpPr>
        <p:spPr>
          <a:xfrm>
            <a:off x="3686342" y="5329176"/>
            <a:ext cx="1292058" cy="404762"/>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21" name="Rectangle 20"/>
          <p:cNvSpPr/>
          <p:nvPr/>
        </p:nvSpPr>
        <p:spPr>
          <a:xfrm>
            <a:off x="5260394" y="5329176"/>
            <a:ext cx="1292058" cy="404762"/>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08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1)">
                                      <p:cBhvr>
                                        <p:cTn id="17" dur="2000"/>
                                        <p:tgtEl>
                                          <p:spTgt spid="19"/>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heel(1)">
                                      <p:cBhvr>
                                        <p:cTn id="20" dur="2000"/>
                                        <p:tgtEl>
                                          <p:spTgt spid="14"/>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1)">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heel(1)">
                                      <p:cBhvr>
                                        <p:cTn id="28" dur="2000"/>
                                        <p:tgtEl>
                                          <p:spTgt spid="20"/>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heel(1)">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heel(1)">
                                      <p:cBhvr>
                                        <p:cTn id="39" dur="2000"/>
                                        <p:tgtEl>
                                          <p:spTgt spid="21"/>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heel(1)">
                                      <p:cBhvr>
                                        <p:cTn id="42" dur="2000"/>
                                        <p:tgtEl>
                                          <p:spTgt spid="18"/>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heel(1)">
                                      <p:cBhvr>
                                        <p:cTn id="4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TUTORIAL</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29962607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a:t>
            </a:r>
          </a:p>
        </p:txBody>
      </p:sp>
      <p:sp>
        <p:nvSpPr>
          <p:cNvPr id="3" name="Content Placeholder 2"/>
          <p:cNvSpPr>
            <a:spLocks noGrp="1"/>
          </p:cNvSpPr>
          <p:nvPr>
            <p:ph idx="1"/>
          </p:nvPr>
        </p:nvSpPr>
        <p:spPr/>
        <p:txBody>
          <a:bodyPr/>
          <a:lstStyle/>
          <a:p>
            <a:pPr algn="just"/>
            <a:r>
              <a:rPr lang="en-GB" dirty="0"/>
              <a:t>Construct the idealised section for the following airfoil. It can be assumed that stringers are spaced at 50 mm interval and 45</a:t>
            </a:r>
            <a:r>
              <a:rPr lang="en-GB" baseline="30000" dirty="0"/>
              <a:t>o</a:t>
            </a:r>
            <a:r>
              <a:rPr lang="en-GB" dirty="0"/>
              <a:t> in the straight and curved section, respectively. It can be further assumed that the only loading is M</a:t>
            </a:r>
            <a:r>
              <a:rPr lang="en-GB" baseline="-25000" dirty="0"/>
              <a:t>x</a:t>
            </a:r>
            <a:r>
              <a:rPr lang="en-GB" dirty="0"/>
              <a:t>. Obtain centroidal location and second moment of areas for the idealised section. Calculate direct stress in the booms under bending moment </a:t>
            </a:r>
            <a:r>
              <a:rPr lang="en-GB"/>
              <a:t>of -500,000 </a:t>
            </a:r>
            <a:r>
              <a:rPr lang="en-GB" dirty="0"/>
              <a:t>N.mm. All dimensions are in millimetres.</a:t>
            </a:r>
          </a:p>
        </p:txBody>
      </p:sp>
      <p:sp>
        <p:nvSpPr>
          <p:cNvPr id="4" name="Slide Number Placeholder 3"/>
          <p:cNvSpPr>
            <a:spLocks noGrp="1"/>
          </p:cNvSpPr>
          <p:nvPr>
            <p:ph type="sldNum" sz="quarter" idx="12"/>
          </p:nvPr>
        </p:nvSpPr>
        <p:spPr/>
        <p:txBody>
          <a:bodyPr/>
          <a:lstStyle/>
          <a:p>
            <a:pPr algn="ctr"/>
            <a:fld id="{D57F1E4F-1CFF-5643-939E-217C01CDF565}" type="slidenum">
              <a:rPr lang="en-US" smtClean="0"/>
              <a:pPr algn="ctr"/>
              <a:t>43</a:t>
            </a:fld>
            <a:endParaRPr lang="en-US" dirty="0"/>
          </a:p>
        </p:txBody>
      </p:sp>
      <p:pic>
        <p:nvPicPr>
          <p:cNvPr id="9" name="Picture 8"/>
          <p:cNvPicPr>
            <a:picLocks noChangeAspect="1"/>
          </p:cNvPicPr>
          <p:nvPr/>
        </p:nvPicPr>
        <p:blipFill rotWithShape="1">
          <a:blip r:embed="rId2"/>
          <a:srcRect l="5851" t="11322" r="4046" b="4396"/>
          <a:stretch/>
        </p:blipFill>
        <p:spPr>
          <a:xfrm>
            <a:off x="6509944" y="3981854"/>
            <a:ext cx="5232400" cy="2679114"/>
          </a:xfrm>
          <a:prstGeom prst="rect">
            <a:avLst/>
          </a:prstGeom>
        </p:spPr>
      </p:pic>
      <p:cxnSp>
        <p:nvCxnSpPr>
          <p:cNvPr id="10" name="Straight Arrow Connector 9"/>
          <p:cNvCxnSpPr/>
          <p:nvPr/>
        </p:nvCxnSpPr>
        <p:spPr>
          <a:xfrm flipV="1">
            <a:off x="8824573" y="5224047"/>
            <a:ext cx="1676815" cy="0"/>
          </a:xfrm>
          <a:prstGeom prst="straightConnector1">
            <a:avLst/>
          </a:prstGeom>
          <a:ln>
            <a:solidFill>
              <a:srgbClr val="FF0000"/>
            </a:solidFill>
            <a:headEnd w="lg" len="lg"/>
            <a:tailEnd type="triangle"/>
          </a:ln>
        </p:spPr>
        <p:style>
          <a:lnRef idx="1">
            <a:schemeClr val="accent6"/>
          </a:lnRef>
          <a:fillRef idx="0">
            <a:schemeClr val="accent6"/>
          </a:fillRef>
          <a:effectRef idx="0">
            <a:schemeClr val="accent6"/>
          </a:effectRef>
          <a:fontRef idx="minor">
            <a:schemeClr val="tx1"/>
          </a:fontRef>
        </p:style>
      </p:cxnSp>
      <p:cxnSp>
        <p:nvCxnSpPr>
          <p:cNvPr id="11" name="Straight Arrow Connector 10"/>
          <p:cNvCxnSpPr/>
          <p:nvPr/>
        </p:nvCxnSpPr>
        <p:spPr>
          <a:xfrm flipH="1" flipV="1">
            <a:off x="9049960" y="4396733"/>
            <a:ext cx="3421" cy="1106771"/>
          </a:xfrm>
          <a:prstGeom prst="straightConnector1">
            <a:avLst/>
          </a:prstGeom>
          <a:ln>
            <a:solidFill>
              <a:srgbClr val="FF0000"/>
            </a:solidFill>
            <a:headEnd w="lg" len="lg"/>
            <a:tailEnd type="triangle"/>
          </a:ln>
        </p:spPr>
        <p:style>
          <a:lnRef idx="1">
            <a:schemeClr val="accent6"/>
          </a:lnRef>
          <a:fillRef idx="0">
            <a:schemeClr val="accent6"/>
          </a:fillRef>
          <a:effectRef idx="0">
            <a:schemeClr val="accent6"/>
          </a:effectRef>
          <a:fontRef idx="minor">
            <a:schemeClr val="tx1"/>
          </a:fontRef>
        </p:style>
      </p:cxnSp>
      <p:sp>
        <p:nvSpPr>
          <p:cNvPr id="12" name="TextBox 11"/>
          <p:cNvSpPr txBox="1"/>
          <p:nvPr/>
        </p:nvSpPr>
        <p:spPr>
          <a:xfrm>
            <a:off x="10463340" y="5009415"/>
            <a:ext cx="685076" cy="369332"/>
          </a:xfrm>
          <a:prstGeom prst="rect">
            <a:avLst/>
          </a:prstGeom>
          <a:noFill/>
        </p:spPr>
        <p:txBody>
          <a:bodyPr wrap="square" rtlCol="0">
            <a:spAutoFit/>
          </a:bodyPr>
          <a:lstStyle/>
          <a:p>
            <a:r>
              <a:rPr lang="en-GB" i="1" dirty="0">
                <a:solidFill>
                  <a:srgbClr val="FF0000"/>
                </a:solidFill>
                <a:latin typeface="Times New Roman" panose="02020603050405020304" pitchFamily="18" charset="0"/>
                <a:cs typeface="Times New Roman" panose="02020603050405020304" pitchFamily="18" charset="0"/>
              </a:rPr>
              <a:t>x</a:t>
            </a:r>
          </a:p>
        </p:txBody>
      </p:sp>
      <p:sp>
        <p:nvSpPr>
          <p:cNvPr id="13" name="TextBox 12"/>
          <p:cNvSpPr txBox="1"/>
          <p:nvPr/>
        </p:nvSpPr>
        <p:spPr>
          <a:xfrm>
            <a:off x="8783606" y="4257003"/>
            <a:ext cx="685076" cy="369332"/>
          </a:xfrm>
          <a:prstGeom prst="rect">
            <a:avLst/>
          </a:prstGeom>
          <a:noFill/>
        </p:spPr>
        <p:txBody>
          <a:bodyPr wrap="square" rtlCol="0">
            <a:spAutoFit/>
          </a:bodyPr>
          <a:lstStyle/>
          <a:p>
            <a:r>
              <a:rPr lang="en-GB" i="1" dirty="0">
                <a:solidFill>
                  <a:srgbClr val="FF0000"/>
                </a:solidFill>
                <a:latin typeface="Times New Roman" panose="02020603050405020304" pitchFamily="18" charset="0"/>
                <a:cs typeface="Times New Roman" panose="02020603050405020304" pitchFamily="18" charset="0"/>
              </a:rPr>
              <a:t>y</a:t>
            </a:r>
          </a:p>
        </p:txBody>
      </p:sp>
    </p:spTree>
    <p:extLst>
      <p:ext uri="{BB962C8B-B14F-4D97-AF65-F5344CB8AC3E}">
        <p14:creationId xmlns:p14="http://schemas.microsoft.com/office/powerpoint/2010/main" val="3964882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(Boom cross section areas)</a:t>
            </a:r>
          </a:p>
        </p:txBody>
      </p:sp>
      <p:sp>
        <p:nvSpPr>
          <p:cNvPr id="4" name="Slide Number Placeholder 3"/>
          <p:cNvSpPr>
            <a:spLocks noGrp="1"/>
          </p:cNvSpPr>
          <p:nvPr>
            <p:ph type="sldNum" sz="quarter" idx="12"/>
          </p:nvPr>
        </p:nvSpPr>
        <p:spPr/>
        <p:txBody>
          <a:bodyPr/>
          <a:lstStyle/>
          <a:p>
            <a:pPr algn="ctr"/>
            <a:fld id="{D57F1E4F-1CFF-5643-939E-217C01CDF565}" type="slidenum">
              <a:rPr lang="en-US" smtClean="0"/>
              <a:pPr algn="ctr"/>
              <a:t>44</a:t>
            </a:fld>
            <a:endParaRPr lang="en-US" dirty="0"/>
          </a:p>
        </p:txBody>
      </p:sp>
      <p:grpSp>
        <p:nvGrpSpPr>
          <p:cNvPr id="10" name="Group 9"/>
          <p:cNvGrpSpPr/>
          <p:nvPr/>
        </p:nvGrpSpPr>
        <p:grpSpPr>
          <a:xfrm>
            <a:off x="6480614" y="2067060"/>
            <a:ext cx="5232400" cy="2679114"/>
            <a:chOff x="3410857" y="3554771"/>
            <a:chExt cx="5232400" cy="2679114"/>
          </a:xfrm>
        </p:grpSpPr>
        <p:pic>
          <p:nvPicPr>
            <p:cNvPr id="5" name="Picture 4"/>
            <p:cNvPicPr>
              <a:picLocks noChangeAspect="1"/>
            </p:cNvPicPr>
            <p:nvPr/>
          </p:nvPicPr>
          <p:blipFill rotWithShape="1">
            <a:blip r:embed="rId3"/>
            <a:srcRect l="5851" t="11322" r="4046" b="4396"/>
            <a:stretch/>
          </p:blipFill>
          <p:spPr>
            <a:xfrm>
              <a:off x="3410857" y="3554771"/>
              <a:ext cx="5232400" cy="2679114"/>
            </a:xfrm>
            <a:prstGeom prst="rect">
              <a:avLst/>
            </a:prstGeom>
          </p:spPr>
        </p:pic>
        <p:cxnSp>
          <p:nvCxnSpPr>
            <p:cNvPr id="6" name="Straight Arrow Connector 5"/>
            <p:cNvCxnSpPr/>
            <p:nvPr/>
          </p:nvCxnSpPr>
          <p:spPr>
            <a:xfrm flipV="1">
              <a:off x="5725486" y="4796964"/>
              <a:ext cx="1676815" cy="0"/>
            </a:xfrm>
            <a:prstGeom prst="straightConnector1">
              <a:avLst/>
            </a:prstGeom>
            <a:ln>
              <a:solidFill>
                <a:srgbClr val="FF0000"/>
              </a:solidFill>
              <a:headEnd w="lg" len="lg"/>
              <a:tailEnd type="triangle"/>
            </a:ln>
          </p:spPr>
          <p:style>
            <a:lnRef idx="1">
              <a:schemeClr val="accent6"/>
            </a:lnRef>
            <a:fillRef idx="0">
              <a:schemeClr val="accent6"/>
            </a:fillRef>
            <a:effectRef idx="0">
              <a:schemeClr val="accent6"/>
            </a:effectRef>
            <a:fontRef idx="minor">
              <a:schemeClr val="tx1"/>
            </a:fontRef>
          </p:style>
        </p:cxnSp>
        <p:cxnSp>
          <p:nvCxnSpPr>
            <p:cNvPr id="7" name="Straight Arrow Connector 6"/>
            <p:cNvCxnSpPr/>
            <p:nvPr/>
          </p:nvCxnSpPr>
          <p:spPr>
            <a:xfrm flipH="1" flipV="1">
              <a:off x="5950873" y="3969650"/>
              <a:ext cx="3421" cy="1106771"/>
            </a:xfrm>
            <a:prstGeom prst="straightConnector1">
              <a:avLst/>
            </a:prstGeom>
            <a:ln>
              <a:solidFill>
                <a:srgbClr val="FF0000"/>
              </a:solidFill>
              <a:headEnd w="lg" len="lg"/>
              <a:tailEnd type="triangle"/>
            </a:ln>
          </p:spPr>
          <p:style>
            <a:lnRef idx="1">
              <a:schemeClr val="accent6"/>
            </a:lnRef>
            <a:fillRef idx="0">
              <a:schemeClr val="accent6"/>
            </a:fillRef>
            <a:effectRef idx="0">
              <a:schemeClr val="accent6"/>
            </a:effectRef>
            <a:fontRef idx="minor">
              <a:schemeClr val="tx1"/>
            </a:fontRef>
          </p:style>
        </p:cxnSp>
        <p:sp>
          <p:nvSpPr>
            <p:cNvPr id="8" name="TextBox 7"/>
            <p:cNvSpPr txBox="1"/>
            <p:nvPr/>
          </p:nvSpPr>
          <p:spPr>
            <a:xfrm>
              <a:off x="7364253" y="4582332"/>
              <a:ext cx="685076" cy="369332"/>
            </a:xfrm>
            <a:prstGeom prst="rect">
              <a:avLst/>
            </a:prstGeom>
            <a:noFill/>
          </p:spPr>
          <p:txBody>
            <a:bodyPr wrap="square" rtlCol="0">
              <a:spAutoFit/>
            </a:bodyPr>
            <a:lstStyle/>
            <a:p>
              <a:r>
                <a:rPr lang="en-GB" i="1" dirty="0">
                  <a:solidFill>
                    <a:srgbClr val="FF0000"/>
                  </a:solidFill>
                  <a:latin typeface="Times New Roman" panose="02020603050405020304" pitchFamily="18" charset="0"/>
                  <a:cs typeface="Times New Roman" panose="02020603050405020304" pitchFamily="18" charset="0"/>
                </a:rPr>
                <a:t>x</a:t>
              </a:r>
            </a:p>
          </p:txBody>
        </p:sp>
        <p:sp>
          <p:nvSpPr>
            <p:cNvPr id="9" name="TextBox 8"/>
            <p:cNvSpPr txBox="1"/>
            <p:nvPr/>
          </p:nvSpPr>
          <p:spPr>
            <a:xfrm>
              <a:off x="5684519" y="3829920"/>
              <a:ext cx="685076" cy="369332"/>
            </a:xfrm>
            <a:prstGeom prst="rect">
              <a:avLst/>
            </a:prstGeom>
            <a:noFill/>
          </p:spPr>
          <p:txBody>
            <a:bodyPr wrap="square" rtlCol="0">
              <a:spAutoFit/>
            </a:bodyPr>
            <a:lstStyle/>
            <a:p>
              <a:r>
                <a:rPr lang="en-GB" i="1" dirty="0">
                  <a:solidFill>
                    <a:srgbClr val="FF0000"/>
                  </a:solidFill>
                  <a:latin typeface="Times New Roman" panose="02020603050405020304" pitchFamily="18" charset="0"/>
                  <a:cs typeface="Times New Roman" panose="02020603050405020304" pitchFamily="18" charset="0"/>
                </a:rPr>
                <a:t>y</a:t>
              </a:r>
            </a:p>
          </p:txBody>
        </p:sp>
      </p:grpSp>
      <p:sp>
        <p:nvSpPr>
          <p:cNvPr id="16" name="Oval 15"/>
          <p:cNvSpPr/>
          <p:nvPr/>
        </p:nvSpPr>
        <p:spPr>
          <a:xfrm>
            <a:off x="10776548" y="4005414"/>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7</a:t>
            </a:r>
          </a:p>
        </p:txBody>
      </p:sp>
      <p:sp>
        <p:nvSpPr>
          <p:cNvPr id="24" name="Oval 23"/>
          <p:cNvSpPr/>
          <p:nvPr/>
        </p:nvSpPr>
        <p:spPr>
          <a:xfrm>
            <a:off x="7285863" y="4005414"/>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11</a:t>
            </a:r>
          </a:p>
        </p:txBody>
      </p:sp>
      <p:sp>
        <p:nvSpPr>
          <p:cNvPr id="25" name="Oval 24"/>
          <p:cNvSpPr/>
          <p:nvPr/>
        </p:nvSpPr>
        <p:spPr>
          <a:xfrm>
            <a:off x="9031205" y="4005414"/>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9</a:t>
            </a:r>
          </a:p>
        </p:txBody>
      </p:sp>
      <p:sp>
        <p:nvSpPr>
          <p:cNvPr id="26" name="Oval 25"/>
          <p:cNvSpPr/>
          <p:nvPr/>
        </p:nvSpPr>
        <p:spPr>
          <a:xfrm>
            <a:off x="9903876" y="4005414"/>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8</a:t>
            </a:r>
          </a:p>
        </p:txBody>
      </p:sp>
      <p:sp>
        <p:nvSpPr>
          <p:cNvPr id="27" name="Oval 26"/>
          <p:cNvSpPr/>
          <p:nvPr/>
        </p:nvSpPr>
        <p:spPr>
          <a:xfrm>
            <a:off x="10776551" y="2256453"/>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6</a:t>
            </a:r>
          </a:p>
        </p:txBody>
      </p:sp>
      <p:sp>
        <p:nvSpPr>
          <p:cNvPr id="28" name="Oval 27"/>
          <p:cNvSpPr/>
          <p:nvPr/>
        </p:nvSpPr>
        <p:spPr>
          <a:xfrm>
            <a:off x="7285866" y="2256453"/>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2</a:t>
            </a:r>
          </a:p>
        </p:txBody>
      </p:sp>
      <p:sp>
        <p:nvSpPr>
          <p:cNvPr id="29" name="Oval 28"/>
          <p:cNvSpPr/>
          <p:nvPr/>
        </p:nvSpPr>
        <p:spPr>
          <a:xfrm>
            <a:off x="9031208" y="2256453"/>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4</a:t>
            </a:r>
          </a:p>
        </p:txBody>
      </p:sp>
      <p:sp>
        <p:nvSpPr>
          <p:cNvPr id="30" name="Oval 29"/>
          <p:cNvSpPr/>
          <p:nvPr/>
        </p:nvSpPr>
        <p:spPr>
          <a:xfrm>
            <a:off x="9903879" y="2256453"/>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5</a:t>
            </a:r>
          </a:p>
        </p:txBody>
      </p:sp>
      <p:sp>
        <p:nvSpPr>
          <p:cNvPr id="31" name="Oval 30"/>
          <p:cNvSpPr/>
          <p:nvPr/>
        </p:nvSpPr>
        <p:spPr>
          <a:xfrm>
            <a:off x="6659927" y="2531541"/>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1</a:t>
            </a:r>
          </a:p>
        </p:txBody>
      </p:sp>
      <p:sp>
        <p:nvSpPr>
          <p:cNvPr id="32" name="Oval 31"/>
          <p:cNvSpPr/>
          <p:nvPr/>
        </p:nvSpPr>
        <p:spPr>
          <a:xfrm>
            <a:off x="6655301" y="3736227"/>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12</a:t>
            </a:r>
          </a:p>
        </p:txBody>
      </p:sp>
      <p:graphicFrame>
        <p:nvGraphicFramePr>
          <p:cNvPr id="33" name="Object 32"/>
          <p:cNvGraphicFramePr>
            <a:graphicFrameLocks noChangeAspect="1"/>
          </p:cNvGraphicFramePr>
          <p:nvPr>
            <p:extLst>
              <p:ext uri="{D42A27DB-BD31-4B8C-83A1-F6EECF244321}">
                <p14:modId xmlns:p14="http://schemas.microsoft.com/office/powerpoint/2010/main" val="2678959251"/>
              </p:ext>
            </p:extLst>
          </p:nvPr>
        </p:nvGraphicFramePr>
        <p:xfrm>
          <a:off x="373740" y="5046478"/>
          <a:ext cx="5333061" cy="635865"/>
        </p:xfrm>
        <a:graphic>
          <a:graphicData uri="http://schemas.openxmlformats.org/presentationml/2006/ole">
            <mc:AlternateContent xmlns:mc="http://schemas.openxmlformats.org/markup-compatibility/2006">
              <mc:Choice xmlns:v="urn:schemas-microsoft-com:vml" Requires="v">
                <p:oleObj spid="_x0000_s2064" name="Equation" r:id="rId4" imgW="3301920" imgH="393480" progId="Equation.3">
                  <p:embed/>
                </p:oleObj>
              </mc:Choice>
              <mc:Fallback>
                <p:oleObj name="Equation" r:id="rId4" imgW="3301920" imgH="393480" progId="Equation.3">
                  <p:embed/>
                  <p:pic>
                    <p:nvPicPr>
                      <p:cNvPr id="33" name="Object 32"/>
                      <p:cNvPicPr/>
                      <p:nvPr/>
                    </p:nvPicPr>
                    <p:blipFill>
                      <a:blip r:embed="rId5"/>
                      <a:stretch>
                        <a:fillRect/>
                      </a:stretch>
                    </p:blipFill>
                    <p:spPr>
                      <a:xfrm>
                        <a:off x="373740" y="5046478"/>
                        <a:ext cx="5333061" cy="635865"/>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2009860"/>
              </p:ext>
            </p:extLst>
          </p:nvPr>
        </p:nvGraphicFramePr>
        <p:xfrm>
          <a:off x="373740" y="5667180"/>
          <a:ext cx="6992937" cy="636588"/>
        </p:xfrm>
        <a:graphic>
          <a:graphicData uri="http://schemas.openxmlformats.org/presentationml/2006/ole">
            <mc:AlternateContent xmlns:mc="http://schemas.openxmlformats.org/markup-compatibility/2006">
              <mc:Choice xmlns:v="urn:schemas-microsoft-com:vml" Requires="v">
                <p:oleObj spid="_x0000_s2065" name="Equation" r:id="rId6" imgW="4330440" imgH="393480" progId="Equation.DSMT4">
                  <p:embed/>
                </p:oleObj>
              </mc:Choice>
              <mc:Fallback>
                <p:oleObj name="Equation" r:id="rId6" imgW="4330440" imgH="393480" progId="Equation.DSMT4">
                  <p:embed/>
                  <p:pic>
                    <p:nvPicPr>
                      <p:cNvPr id="34" name="Object 33"/>
                      <p:cNvPicPr/>
                      <p:nvPr/>
                    </p:nvPicPr>
                    <p:blipFill>
                      <a:blip r:embed="rId7"/>
                      <a:stretch>
                        <a:fillRect/>
                      </a:stretch>
                    </p:blipFill>
                    <p:spPr>
                      <a:xfrm>
                        <a:off x="373740" y="5667180"/>
                        <a:ext cx="6992937" cy="636588"/>
                      </a:xfrm>
                      <a:prstGeom prst="rect">
                        <a:avLst/>
                      </a:prstGeom>
                    </p:spPr>
                  </p:pic>
                </p:oleObj>
              </mc:Fallback>
            </mc:AlternateContent>
          </a:graphicData>
        </a:graphic>
      </p:graphicFrame>
      <p:sp>
        <p:nvSpPr>
          <p:cNvPr id="35" name="Oval 34"/>
          <p:cNvSpPr/>
          <p:nvPr/>
        </p:nvSpPr>
        <p:spPr>
          <a:xfrm>
            <a:off x="8158537" y="2255819"/>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3</a:t>
            </a:r>
          </a:p>
        </p:txBody>
      </p:sp>
      <p:sp>
        <p:nvSpPr>
          <p:cNvPr id="36" name="Oval 35"/>
          <p:cNvSpPr/>
          <p:nvPr/>
        </p:nvSpPr>
        <p:spPr>
          <a:xfrm>
            <a:off x="8158534" y="3995526"/>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10</a:t>
            </a:r>
          </a:p>
        </p:txBody>
      </p:sp>
      <p:pic>
        <p:nvPicPr>
          <p:cNvPr id="37" name="Picture 36">
            <a:extLst>
              <a:ext uri="{FF2B5EF4-FFF2-40B4-BE49-F238E27FC236}">
                <a16:creationId xmlns:a16="http://schemas.microsoft.com/office/drawing/2014/main" id="{6A8BD45E-EF25-43B5-AE34-3198E2D991EB}"/>
              </a:ext>
            </a:extLst>
          </p:cNvPr>
          <p:cNvPicPr>
            <a:picLocks noChangeAspect="1"/>
          </p:cNvPicPr>
          <p:nvPr/>
        </p:nvPicPr>
        <p:blipFill>
          <a:blip r:embed="rId8"/>
          <a:stretch>
            <a:fillRect/>
          </a:stretch>
        </p:blipFill>
        <p:spPr>
          <a:xfrm>
            <a:off x="55776" y="1924648"/>
            <a:ext cx="5546408" cy="3120390"/>
          </a:xfrm>
          <a:prstGeom prst="rect">
            <a:avLst/>
          </a:prstGeom>
          <a:ln>
            <a:solidFill>
              <a:schemeClr val="tx1"/>
            </a:solidFill>
          </a:ln>
        </p:spPr>
      </p:pic>
    </p:spTree>
    <p:extLst>
      <p:ext uri="{BB962C8B-B14F-4D97-AF65-F5344CB8AC3E}">
        <p14:creationId xmlns:p14="http://schemas.microsoft.com/office/powerpoint/2010/main" val="1039591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(Boom cross section areas)</a:t>
            </a:r>
          </a:p>
        </p:txBody>
      </p:sp>
      <p:sp>
        <p:nvSpPr>
          <p:cNvPr id="3" name="Content Placeholder 2"/>
          <p:cNvSpPr>
            <a:spLocks noGrp="1"/>
          </p:cNvSpPr>
          <p:nvPr>
            <p:ph idx="1"/>
          </p:nvPr>
        </p:nvSpPr>
        <p:spPr>
          <a:xfrm>
            <a:off x="581192" y="1987550"/>
            <a:ext cx="5596261" cy="3871249"/>
          </a:xfrm>
        </p:spPr>
        <p:txBody>
          <a:bodyPr/>
          <a:lstStyle/>
          <a:p>
            <a:r>
              <a:rPr lang="en-GB" dirty="0"/>
              <a:t>The vertical distance between boom 1 and 2 (blue arrow in opposite figure) is as below;</a:t>
            </a:r>
          </a:p>
          <a:p>
            <a:endParaRPr lang="en-GB" dirty="0"/>
          </a:p>
          <a:p>
            <a:endParaRPr lang="en-GB" dirty="0"/>
          </a:p>
          <a:p>
            <a:r>
              <a:rPr lang="en-GB" dirty="0"/>
              <a:t>The length of chord from boom 1 to boom 2 is a quarter of circumference of the semi circle;</a:t>
            </a:r>
          </a:p>
          <a:p>
            <a:endParaRPr lang="en-GB" dirty="0"/>
          </a:p>
          <a:p>
            <a:r>
              <a:rPr lang="en-GB" dirty="0"/>
              <a:t>Therefore, we have;</a:t>
            </a:r>
          </a:p>
        </p:txBody>
      </p:sp>
      <p:sp>
        <p:nvSpPr>
          <p:cNvPr id="4" name="Slide Number Placeholder 3"/>
          <p:cNvSpPr>
            <a:spLocks noGrp="1"/>
          </p:cNvSpPr>
          <p:nvPr>
            <p:ph type="sldNum" sz="quarter" idx="12"/>
          </p:nvPr>
        </p:nvSpPr>
        <p:spPr/>
        <p:txBody>
          <a:bodyPr/>
          <a:lstStyle/>
          <a:p>
            <a:pPr algn="ctr"/>
            <a:fld id="{D57F1E4F-1CFF-5643-939E-217C01CDF565}" type="slidenum">
              <a:rPr lang="en-US" smtClean="0"/>
              <a:pPr algn="ctr"/>
              <a:t>45</a:t>
            </a:fld>
            <a:endParaRPr lang="en-US" dirty="0"/>
          </a:p>
        </p:txBody>
      </p:sp>
      <p:grpSp>
        <p:nvGrpSpPr>
          <p:cNvPr id="5" name="Group 4"/>
          <p:cNvGrpSpPr/>
          <p:nvPr/>
        </p:nvGrpSpPr>
        <p:grpSpPr>
          <a:xfrm>
            <a:off x="6480614" y="2067060"/>
            <a:ext cx="5232400" cy="2679114"/>
            <a:chOff x="3410857" y="3554771"/>
            <a:chExt cx="5232400" cy="2679114"/>
          </a:xfrm>
        </p:grpSpPr>
        <p:pic>
          <p:nvPicPr>
            <p:cNvPr id="6" name="Picture 5"/>
            <p:cNvPicPr>
              <a:picLocks noChangeAspect="1"/>
            </p:cNvPicPr>
            <p:nvPr/>
          </p:nvPicPr>
          <p:blipFill rotWithShape="1">
            <a:blip r:embed="rId3"/>
            <a:srcRect l="5851" t="11322" r="4046" b="4396"/>
            <a:stretch/>
          </p:blipFill>
          <p:spPr>
            <a:xfrm>
              <a:off x="3410857" y="3554771"/>
              <a:ext cx="5232400" cy="2679114"/>
            </a:xfrm>
            <a:prstGeom prst="rect">
              <a:avLst/>
            </a:prstGeom>
          </p:spPr>
        </p:pic>
        <p:cxnSp>
          <p:nvCxnSpPr>
            <p:cNvPr id="7" name="Straight Arrow Connector 6"/>
            <p:cNvCxnSpPr/>
            <p:nvPr/>
          </p:nvCxnSpPr>
          <p:spPr>
            <a:xfrm flipV="1">
              <a:off x="5725486" y="4796964"/>
              <a:ext cx="1676815" cy="0"/>
            </a:xfrm>
            <a:prstGeom prst="straightConnector1">
              <a:avLst/>
            </a:prstGeom>
            <a:ln>
              <a:solidFill>
                <a:srgbClr val="FF0000"/>
              </a:solidFill>
              <a:headEnd w="lg" len="lg"/>
              <a:tailEnd type="triangle"/>
            </a:ln>
          </p:spPr>
          <p:style>
            <a:lnRef idx="1">
              <a:schemeClr val="accent6"/>
            </a:lnRef>
            <a:fillRef idx="0">
              <a:schemeClr val="accent6"/>
            </a:fillRef>
            <a:effectRef idx="0">
              <a:schemeClr val="accent6"/>
            </a:effectRef>
            <a:fontRef idx="minor">
              <a:schemeClr val="tx1"/>
            </a:fontRef>
          </p:style>
        </p:cxnSp>
        <p:cxnSp>
          <p:nvCxnSpPr>
            <p:cNvPr id="8" name="Straight Arrow Connector 7"/>
            <p:cNvCxnSpPr/>
            <p:nvPr/>
          </p:nvCxnSpPr>
          <p:spPr>
            <a:xfrm flipH="1" flipV="1">
              <a:off x="5950873" y="3969650"/>
              <a:ext cx="3421" cy="1106771"/>
            </a:xfrm>
            <a:prstGeom prst="straightConnector1">
              <a:avLst/>
            </a:prstGeom>
            <a:ln>
              <a:solidFill>
                <a:srgbClr val="FF0000"/>
              </a:solidFill>
              <a:headEnd w="lg" len="lg"/>
              <a:tailEnd type="triangle"/>
            </a:ln>
          </p:spPr>
          <p:style>
            <a:lnRef idx="1">
              <a:schemeClr val="accent6"/>
            </a:lnRef>
            <a:fillRef idx="0">
              <a:schemeClr val="accent6"/>
            </a:fillRef>
            <a:effectRef idx="0">
              <a:schemeClr val="accent6"/>
            </a:effectRef>
            <a:fontRef idx="minor">
              <a:schemeClr val="tx1"/>
            </a:fontRef>
          </p:style>
        </p:cxnSp>
        <p:sp>
          <p:nvSpPr>
            <p:cNvPr id="9" name="TextBox 8"/>
            <p:cNvSpPr txBox="1"/>
            <p:nvPr/>
          </p:nvSpPr>
          <p:spPr>
            <a:xfrm>
              <a:off x="7364253" y="4582332"/>
              <a:ext cx="685076" cy="369332"/>
            </a:xfrm>
            <a:prstGeom prst="rect">
              <a:avLst/>
            </a:prstGeom>
            <a:noFill/>
          </p:spPr>
          <p:txBody>
            <a:bodyPr wrap="square" rtlCol="0">
              <a:spAutoFit/>
            </a:bodyPr>
            <a:lstStyle/>
            <a:p>
              <a:r>
                <a:rPr lang="en-GB" i="1" dirty="0">
                  <a:solidFill>
                    <a:srgbClr val="FF0000"/>
                  </a:solidFill>
                  <a:latin typeface="Times New Roman" panose="02020603050405020304" pitchFamily="18" charset="0"/>
                  <a:cs typeface="Times New Roman" panose="02020603050405020304" pitchFamily="18" charset="0"/>
                </a:rPr>
                <a:t>x</a:t>
              </a:r>
            </a:p>
          </p:txBody>
        </p:sp>
        <p:sp>
          <p:nvSpPr>
            <p:cNvPr id="10" name="TextBox 9"/>
            <p:cNvSpPr txBox="1"/>
            <p:nvPr/>
          </p:nvSpPr>
          <p:spPr>
            <a:xfrm>
              <a:off x="5684519" y="3829920"/>
              <a:ext cx="685076" cy="369332"/>
            </a:xfrm>
            <a:prstGeom prst="rect">
              <a:avLst/>
            </a:prstGeom>
            <a:noFill/>
          </p:spPr>
          <p:txBody>
            <a:bodyPr wrap="square" rtlCol="0">
              <a:spAutoFit/>
            </a:bodyPr>
            <a:lstStyle/>
            <a:p>
              <a:r>
                <a:rPr lang="en-GB" i="1" dirty="0">
                  <a:solidFill>
                    <a:srgbClr val="FF0000"/>
                  </a:solidFill>
                  <a:latin typeface="Times New Roman" panose="02020603050405020304" pitchFamily="18" charset="0"/>
                  <a:cs typeface="Times New Roman" panose="02020603050405020304" pitchFamily="18" charset="0"/>
                </a:rPr>
                <a:t>y</a:t>
              </a:r>
            </a:p>
          </p:txBody>
        </p:sp>
      </p:grpSp>
      <p:sp>
        <p:nvSpPr>
          <p:cNvPr id="11" name="Oval 10"/>
          <p:cNvSpPr/>
          <p:nvPr/>
        </p:nvSpPr>
        <p:spPr>
          <a:xfrm>
            <a:off x="10776548" y="4005414"/>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7</a:t>
            </a:r>
          </a:p>
        </p:txBody>
      </p:sp>
      <p:sp>
        <p:nvSpPr>
          <p:cNvPr id="12" name="Oval 11"/>
          <p:cNvSpPr/>
          <p:nvPr/>
        </p:nvSpPr>
        <p:spPr>
          <a:xfrm>
            <a:off x="7285863" y="4005414"/>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11</a:t>
            </a:r>
          </a:p>
        </p:txBody>
      </p:sp>
      <p:sp>
        <p:nvSpPr>
          <p:cNvPr id="13" name="Oval 12"/>
          <p:cNvSpPr/>
          <p:nvPr/>
        </p:nvSpPr>
        <p:spPr>
          <a:xfrm>
            <a:off x="9031205" y="4005414"/>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9</a:t>
            </a:r>
          </a:p>
        </p:txBody>
      </p:sp>
      <p:sp>
        <p:nvSpPr>
          <p:cNvPr id="14" name="Oval 13"/>
          <p:cNvSpPr/>
          <p:nvPr/>
        </p:nvSpPr>
        <p:spPr>
          <a:xfrm>
            <a:off x="9903876" y="4005414"/>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8</a:t>
            </a:r>
          </a:p>
        </p:txBody>
      </p:sp>
      <p:sp>
        <p:nvSpPr>
          <p:cNvPr id="15" name="Oval 14"/>
          <p:cNvSpPr/>
          <p:nvPr/>
        </p:nvSpPr>
        <p:spPr>
          <a:xfrm>
            <a:off x="10776551" y="2256453"/>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6</a:t>
            </a:r>
          </a:p>
        </p:txBody>
      </p:sp>
      <p:sp>
        <p:nvSpPr>
          <p:cNvPr id="16" name="Oval 15"/>
          <p:cNvSpPr/>
          <p:nvPr/>
        </p:nvSpPr>
        <p:spPr>
          <a:xfrm>
            <a:off x="7285866" y="2256453"/>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2</a:t>
            </a:r>
          </a:p>
        </p:txBody>
      </p:sp>
      <p:sp>
        <p:nvSpPr>
          <p:cNvPr id="17" name="Oval 16"/>
          <p:cNvSpPr/>
          <p:nvPr/>
        </p:nvSpPr>
        <p:spPr>
          <a:xfrm>
            <a:off x="9031208" y="2256453"/>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4</a:t>
            </a:r>
          </a:p>
        </p:txBody>
      </p:sp>
      <p:sp>
        <p:nvSpPr>
          <p:cNvPr id="18" name="Oval 17"/>
          <p:cNvSpPr/>
          <p:nvPr/>
        </p:nvSpPr>
        <p:spPr>
          <a:xfrm>
            <a:off x="9903879" y="2256453"/>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5</a:t>
            </a:r>
          </a:p>
        </p:txBody>
      </p:sp>
      <p:sp>
        <p:nvSpPr>
          <p:cNvPr id="19" name="Oval 18"/>
          <p:cNvSpPr/>
          <p:nvPr/>
        </p:nvSpPr>
        <p:spPr>
          <a:xfrm>
            <a:off x="6659927" y="2531541"/>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1</a:t>
            </a:r>
          </a:p>
        </p:txBody>
      </p:sp>
      <p:sp>
        <p:nvSpPr>
          <p:cNvPr id="20" name="Oval 19"/>
          <p:cNvSpPr/>
          <p:nvPr/>
        </p:nvSpPr>
        <p:spPr>
          <a:xfrm>
            <a:off x="6655301" y="3736227"/>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12</a:t>
            </a:r>
          </a:p>
        </p:txBody>
      </p:sp>
      <p:sp>
        <p:nvSpPr>
          <p:cNvPr id="21" name="Oval 20"/>
          <p:cNvSpPr/>
          <p:nvPr/>
        </p:nvSpPr>
        <p:spPr>
          <a:xfrm>
            <a:off x="8158537" y="2255819"/>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3</a:t>
            </a:r>
          </a:p>
        </p:txBody>
      </p:sp>
      <p:sp>
        <p:nvSpPr>
          <p:cNvPr id="22" name="Oval 21"/>
          <p:cNvSpPr/>
          <p:nvPr/>
        </p:nvSpPr>
        <p:spPr>
          <a:xfrm>
            <a:off x="8158534" y="3995526"/>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10</a:t>
            </a:r>
          </a:p>
        </p:txBody>
      </p:sp>
      <p:cxnSp>
        <p:nvCxnSpPr>
          <p:cNvPr id="24" name="Straight Arrow Connector 23"/>
          <p:cNvCxnSpPr/>
          <p:nvPr/>
        </p:nvCxnSpPr>
        <p:spPr>
          <a:xfrm>
            <a:off x="7229179" y="2456160"/>
            <a:ext cx="7258" cy="319318"/>
          </a:xfrm>
          <a:prstGeom prst="straightConnector1">
            <a:avLst/>
          </a:prstGeom>
          <a:ln w="38100">
            <a:headEnd type="triangle"/>
            <a:tailEnd type="triangle"/>
          </a:ln>
        </p:spPr>
        <p:style>
          <a:lnRef idx="1">
            <a:schemeClr val="accent6"/>
          </a:lnRef>
          <a:fillRef idx="0">
            <a:schemeClr val="accent6"/>
          </a:fillRef>
          <a:effectRef idx="0">
            <a:schemeClr val="accent6"/>
          </a:effectRef>
          <a:fontRef idx="minor">
            <a:schemeClr val="tx1"/>
          </a:fontRef>
        </p:style>
      </p:cxnSp>
      <p:graphicFrame>
        <p:nvGraphicFramePr>
          <p:cNvPr id="25" name="Object 24"/>
          <p:cNvGraphicFramePr>
            <a:graphicFrameLocks noChangeAspect="1"/>
          </p:cNvGraphicFramePr>
          <p:nvPr>
            <p:extLst>
              <p:ext uri="{D42A27DB-BD31-4B8C-83A1-F6EECF244321}">
                <p14:modId xmlns:p14="http://schemas.microsoft.com/office/powerpoint/2010/main" val="287733148"/>
              </p:ext>
            </p:extLst>
          </p:nvPr>
        </p:nvGraphicFramePr>
        <p:xfrm>
          <a:off x="996949" y="2677455"/>
          <a:ext cx="3593942" cy="783295"/>
        </p:xfrm>
        <a:graphic>
          <a:graphicData uri="http://schemas.openxmlformats.org/presentationml/2006/ole">
            <mc:AlternateContent xmlns:mc="http://schemas.openxmlformats.org/markup-compatibility/2006">
              <mc:Choice xmlns:v="urn:schemas-microsoft-com:vml" Requires="v">
                <p:oleObj spid="_x0000_s3095" name="Equation" r:id="rId4" imgW="1981080" imgH="431640" progId="Equation.3">
                  <p:embed/>
                </p:oleObj>
              </mc:Choice>
              <mc:Fallback>
                <p:oleObj name="Equation" r:id="rId4" imgW="1981080" imgH="431640" progId="Equation.3">
                  <p:embed/>
                  <p:pic>
                    <p:nvPicPr>
                      <p:cNvPr id="25" name="Object 24"/>
                      <p:cNvPicPr/>
                      <p:nvPr/>
                    </p:nvPicPr>
                    <p:blipFill>
                      <a:blip r:embed="rId5"/>
                      <a:stretch>
                        <a:fillRect/>
                      </a:stretch>
                    </p:blipFill>
                    <p:spPr>
                      <a:xfrm>
                        <a:off x="996949" y="2677455"/>
                        <a:ext cx="3593942" cy="783295"/>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217131894"/>
              </p:ext>
            </p:extLst>
          </p:nvPr>
        </p:nvGraphicFramePr>
        <p:xfrm>
          <a:off x="996949" y="4710393"/>
          <a:ext cx="2441575" cy="390525"/>
        </p:xfrm>
        <a:graphic>
          <a:graphicData uri="http://schemas.openxmlformats.org/presentationml/2006/ole">
            <mc:AlternateContent xmlns:mc="http://schemas.openxmlformats.org/markup-compatibility/2006">
              <mc:Choice xmlns:v="urn:schemas-microsoft-com:vml" Requires="v">
                <p:oleObj spid="_x0000_s3096" name="Equation" r:id="rId6" imgW="1346040" imgH="215640" progId="Equation.3">
                  <p:embed/>
                </p:oleObj>
              </mc:Choice>
              <mc:Fallback>
                <p:oleObj name="Equation" r:id="rId6" imgW="1346040" imgH="215640" progId="Equation.3">
                  <p:embed/>
                  <p:pic>
                    <p:nvPicPr>
                      <p:cNvPr id="26" name="Object 25"/>
                      <p:cNvPicPr/>
                      <p:nvPr/>
                    </p:nvPicPr>
                    <p:blipFill>
                      <a:blip r:embed="rId7"/>
                      <a:stretch>
                        <a:fillRect/>
                      </a:stretch>
                    </p:blipFill>
                    <p:spPr>
                      <a:xfrm>
                        <a:off x="996949" y="4710393"/>
                        <a:ext cx="2441575" cy="390525"/>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518360668"/>
              </p:ext>
            </p:extLst>
          </p:nvPr>
        </p:nvGraphicFramePr>
        <p:xfrm>
          <a:off x="996949" y="5431977"/>
          <a:ext cx="6113462" cy="1354138"/>
        </p:xfrm>
        <a:graphic>
          <a:graphicData uri="http://schemas.openxmlformats.org/presentationml/2006/ole">
            <mc:AlternateContent xmlns:mc="http://schemas.openxmlformats.org/markup-compatibility/2006">
              <mc:Choice xmlns:v="urn:schemas-microsoft-com:vml" Requires="v">
                <p:oleObj spid="_x0000_s3097" name="Equation" r:id="rId8" imgW="3784320" imgH="838080" progId="Equation.3">
                  <p:embed/>
                </p:oleObj>
              </mc:Choice>
              <mc:Fallback>
                <p:oleObj name="Equation" r:id="rId8" imgW="3784320" imgH="838080" progId="Equation.3">
                  <p:embed/>
                  <p:pic>
                    <p:nvPicPr>
                      <p:cNvPr id="27" name="Object 26"/>
                      <p:cNvPicPr/>
                      <p:nvPr/>
                    </p:nvPicPr>
                    <p:blipFill>
                      <a:blip r:embed="rId9"/>
                      <a:stretch>
                        <a:fillRect/>
                      </a:stretch>
                    </p:blipFill>
                    <p:spPr>
                      <a:xfrm>
                        <a:off x="996949" y="5431977"/>
                        <a:ext cx="6113462" cy="1354138"/>
                      </a:xfrm>
                      <a:prstGeom prst="rect">
                        <a:avLst/>
                      </a:prstGeom>
                    </p:spPr>
                  </p:pic>
                </p:oleObj>
              </mc:Fallback>
            </mc:AlternateContent>
          </a:graphicData>
        </a:graphic>
      </p:graphicFrame>
    </p:spTree>
    <p:extLst>
      <p:ext uri="{BB962C8B-B14F-4D97-AF65-F5344CB8AC3E}">
        <p14:creationId xmlns:p14="http://schemas.microsoft.com/office/powerpoint/2010/main" val="3519550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(Boom cross section areas)</a:t>
            </a:r>
          </a:p>
        </p:txBody>
      </p:sp>
      <p:sp>
        <p:nvSpPr>
          <p:cNvPr id="3" name="Content Placeholder 2"/>
          <p:cNvSpPr>
            <a:spLocks noGrp="1"/>
          </p:cNvSpPr>
          <p:nvPr>
            <p:ph idx="1"/>
          </p:nvPr>
        </p:nvSpPr>
        <p:spPr>
          <a:xfrm>
            <a:off x="581193" y="2000250"/>
            <a:ext cx="5838370" cy="3858549"/>
          </a:xfrm>
        </p:spPr>
        <p:txBody>
          <a:bodyPr/>
          <a:lstStyle/>
          <a:p>
            <a:r>
              <a:rPr lang="en-GB" dirty="0"/>
              <a:t>The length of chord from boom 1 to boom 12 is half of the circumference of semi circle as below;</a:t>
            </a:r>
          </a:p>
          <a:p>
            <a:endParaRPr lang="en-GB" dirty="0"/>
          </a:p>
          <a:p>
            <a:endParaRPr lang="en-GB" dirty="0"/>
          </a:p>
          <a:p>
            <a:endParaRPr lang="en-GB" dirty="0"/>
          </a:p>
          <a:p>
            <a:r>
              <a:rPr lang="en-GB" dirty="0"/>
              <a:t>Therefore, we have;</a:t>
            </a:r>
          </a:p>
        </p:txBody>
      </p:sp>
      <p:sp>
        <p:nvSpPr>
          <p:cNvPr id="4" name="Slide Number Placeholder 3"/>
          <p:cNvSpPr>
            <a:spLocks noGrp="1"/>
          </p:cNvSpPr>
          <p:nvPr>
            <p:ph type="sldNum" sz="quarter" idx="12"/>
          </p:nvPr>
        </p:nvSpPr>
        <p:spPr>
          <a:xfrm rot="5400000">
            <a:off x="11440848" y="1045848"/>
            <a:ext cx="1052508" cy="365125"/>
          </a:xfrm>
        </p:spPr>
        <p:txBody>
          <a:bodyPr/>
          <a:lstStyle/>
          <a:p>
            <a:pPr algn="ctr"/>
            <a:fld id="{D57F1E4F-1CFF-5643-939E-217C01CDF565}" type="slidenum">
              <a:rPr lang="en-US" smtClean="0"/>
              <a:pPr algn="ctr"/>
              <a:t>46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65302435"/>
              </p:ext>
            </p:extLst>
          </p:nvPr>
        </p:nvGraphicFramePr>
        <p:xfrm>
          <a:off x="914453" y="4594947"/>
          <a:ext cx="6113463" cy="1354138"/>
        </p:xfrm>
        <a:graphic>
          <a:graphicData uri="http://schemas.openxmlformats.org/presentationml/2006/ole">
            <mc:AlternateContent xmlns:mc="http://schemas.openxmlformats.org/markup-compatibility/2006">
              <mc:Choice xmlns:v="urn:schemas-microsoft-com:vml" Requires="v">
                <p:oleObj spid="_x0000_s4112" name="Equation" r:id="rId3" imgW="3784320" imgH="838080" progId="Equation.3">
                  <p:embed/>
                </p:oleObj>
              </mc:Choice>
              <mc:Fallback>
                <p:oleObj name="Equation" r:id="rId3" imgW="3784320" imgH="838080" progId="Equation.3">
                  <p:embed/>
                  <p:pic>
                    <p:nvPicPr>
                      <p:cNvPr id="5" name="Object 4"/>
                      <p:cNvPicPr/>
                      <p:nvPr/>
                    </p:nvPicPr>
                    <p:blipFill>
                      <a:blip r:embed="rId4"/>
                      <a:stretch>
                        <a:fillRect/>
                      </a:stretch>
                    </p:blipFill>
                    <p:spPr>
                      <a:xfrm>
                        <a:off x="914453" y="4594947"/>
                        <a:ext cx="6113463" cy="1354138"/>
                      </a:xfrm>
                      <a:prstGeom prst="rect">
                        <a:avLst/>
                      </a:prstGeom>
                    </p:spPr>
                  </p:pic>
                </p:oleObj>
              </mc:Fallback>
            </mc:AlternateContent>
          </a:graphicData>
        </a:graphic>
      </p:graphicFrame>
      <p:grpSp>
        <p:nvGrpSpPr>
          <p:cNvPr id="6" name="Group 5"/>
          <p:cNvGrpSpPr/>
          <p:nvPr/>
        </p:nvGrpSpPr>
        <p:grpSpPr>
          <a:xfrm>
            <a:off x="6480614" y="2067060"/>
            <a:ext cx="5232400" cy="2679114"/>
            <a:chOff x="3410857" y="3554771"/>
            <a:chExt cx="5232400" cy="2679114"/>
          </a:xfrm>
        </p:grpSpPr>
        <p:pic>
          <p:nvPicPr>
            <p:cNvPr id="7" name="Picture 6"/>
            <p:cNvPicPr>
              <a:picLocks noChangeAspect="1"/>
            </p:cNvPicPr>
            <p:nvPr/>
          </p:nvPicPr>
          <p:blipFill rotWithShape="1">
            <a:blip r:embed="rId5"/>
            <a:srcRect l="5851" t="11322" r="4046" b="4396"/>
            <a:stretch/>
          </p:blipFill>
          <p:spPr>
            <a:xfrm>
              <a:off x="3410857" y="3554771"/>
              <a:ext cx="5232400" cy="2679114"/>
            </a:xfrm>
            <a:prstGeom prst="rect">
              <a:avLst/>
            </a:prstGeom>
          </p:spPr>
        </p:pic>
        <p:cxnSp>
          <p:nvCxnSpPr>
            <p:cNvPr id="8" name="Straight Arrow Connector 7"/>
            <p:cNvCxnSpPr/>
            <p:nvPr/>
          </p:nvCxnSpPr>
          <p:spPr>
            <a:xfrm flipV="1">
              <a:off x="5725486" y="4796964"/>
              <a:ext cx="1676815" cy="0"/>
            </a:xfrm>
            <a:prstGeom prst="straightConnector1">
              <a:avLst/>
            </a:prstGeom>
            <a:ln>
              <a:solidFill>
                <a:srgbClr val="FF0000"/>
              </a:solidFill>
              <a:headEnd w="lg" len="lg"/>
              <a:tailEnd type="triangle"/>
            </a:ln>
          </p:spPr>
          <p:style>
            <a:lnRef idx="1">
              <a:schemeClr val="accent6"/>
            </a:lnRef>
            <a:fillRef idx="0">
              <a:schemeClr val="accent6"/>
            </a:fillRef>
            <a:effectRef idx="0">
              <a:schemeClr val="accent6"/>
            </a:effectRef>
            <a:fontRef idx="minor">
              <a:schemeClr val="tx1"/>
            </a:fontRef>
          </p:style>
        </p:cxnSp>
        <p:cxnSp>
          <p:nvCxnSpPr>
            <p:cNvPr id="9" name="Straight Arrow Connector 8"/>
            <p:cNvCxnSpPr/>
            <p:nvPr/>
          </p:nvCxnSpPr>
          <p:spPr>
            <a:xfrm flipH="1" flipV="1">
              <a:off x="5950873" y="3969650"/>
              <a:ext cx="3421" cy="1106771"/>
            </a:xfrm>
            <a:prstGeom prst="straightConnector1">
              <a:avLst/>
            </a:prstGeom>
            <a:ln>
              <a:solidFill>
                <a:srgbClr val="FF0000"/>
              </a:solidFill>
              <a:headEnd w="lg" len="lg"/>
              <a:tailEnd type="triangle"/>
            </a:ln>
          </p:spPr>
          <p:style>
            <a:lnRef idx="1">
              <a:schemeClr val="accent6"/>
            </a:lnRef>
            <a:fillRef idx="0">
              <a:schemeClr val="accent6"/>
            </a:fillRef>
            <a:effectRef idx="0">
              <a:schemeClr val="accent6"/>
            </a:effectRef>
            <a:fontRef idx="minor">
              <a:schemeClr val="tx1"/>
            </a:fontRef>
          </p:style>
        </p:cxnSp>
        <p:sp>
          <p:nvSpPr>
            <p:cNvPr id="10" name="TextBox 9"/>
            <p:cNvSpPr txBox="1"/>
            <p:nvPr/>
          </p:nvSpPr>
          <p:spPr>
            <a:xfrm>
              <a:off x="7364253" y="4582332"/>
              <a:ext cx="685076" cy="369332"/>
            </a:xfrm>
            <a:prstGeom prst="rect">
              <a:avLst/>
            </a:prstGeom>
            <a:noFill/>
          </p:spPr>
          <p:txBody>
            <a:bodyPr wrap="square" rtlCol="0">
              <a:spAutoFit/>
            </a:bodyPr>
            <a:lstStyle/>
            <a:p>
              <a:r>
                <a:rPr lang="en-GB" i="1" dirty="0">
                  <a:solidFill>
                    <a:srgbClr val="FF0000"/>
                  </a:solidFill>
                  <a:latin typeface="Times New Roman" panose="02020603050405020304" pitchFamily="18" charset="0"/>
                  <a:cs typeface="Times New Roman" panose="02020603050405020304" pitchFamily="18" charset="0"/>
                </a:rPr>
                <a:t>x</a:t>
              </a:r>
            </a:p>
          </p:txBody>
        </p:sp>
        <p:sp>
          <p:nvSpPr>
            <p:cNvPr id="11" name="TextBox 10"/>
            <p:cNvSpPr txBox="1"/>
            <p:nvPr/>
          </p:nvSpPr>
          <p:spPr>
            <a:xfrm>
              <a:off x="5684519" y="3829920"/>
              <a:ext cx="685076" cy="369332"/>
            </a:xfrm>
            <a:prstGeom prst="rect">
              <a:avLst/>
            </a:prstGeom>
            <a:noFill/>
          </p:spPr>
          <p:txBody>
            <a:bodyPr wrap="square" rtlCol="0">
              <a:spAutoFit/>
            </a:bodyPr>
            <a:lstStyle/>
            <a:p>
              <a:r>
                <a:rPr lang="en-GB" i="1" dirty="0">
                  <a:solidFill>
                    <a:srgbClr val="FF0000"/>
                  </a:solidFill>
                  <a:latin typeface="Times New Roman" panose="02020603050405020304" pitchFamily="18" charset="0"/>
                  <a:cs typeface="Times New Roman" panose="02020603050405020304" pitchFamily="18" charset="0"/>
                </a:rPr>
                <a:t>y</a:t>
              </a:r>
            </a:p>
          </p:txBody>
        </p:sp>
      </p:grpSp>
      <p:sp>
        <p:nvSpPr>
          <p:cNvPr id="12" name="Oval 11"/>
          <p:cNvSpPr/>
          <p:nvPr/>
        </p:nvSpPr>
        <p:spPr>
          <a:xfrm>
            <a:off x="10776548" y="4005414"/>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7</a:t>
            </a:r>
          </a:p>
        </p:txBody>
      </p:sp>
      <p:sp>
        <p:nvSpPr>
          <p:cNvPr id="13" name="Oval 12"/>
          <p:cNvSpPr/>
          <p:nvPr/>
        </p:nvSpPr>
        <p:spPr>
          <a:xfrm>
            <a:off x="7285863" y="4005414"/>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11</a:t>
            </a:r>
          </a:p>
        </p:txBody>
      </p:sp>
      <p:sp>
        <p:nvSpPr>
          <p:cNvPr id="14" name="Oval 13"/>
          <p:cNvSpPr/>
          <p:nvPr/>
        </p:nvSpPr>
        <p:spPr>
          <a:xfrm>
            <a:off x="9031205" y="4005414"/>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9</a:t>
            </a:r>
          </a:p>
        </p:txBody>
      </p:sp>
      <p:sp>
        <p:nvSpPr>
          <p:cNvPr id="15" name="Oval 14"/>
          <p:cNvSpPr/>
          <p:nvPr/>
        </p:nvSpPr>
        <p:spPr>
          <a:xfrm>
            <a:off x="9903876" y="4005414"/>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8</a:t>
            </a:r>
          </a:p>
        </p:txBody>
      </p:sp>
      <p:sp>
        <p:nvSpPr>
          <p:cNvPr id="16" name="Oval 15"/>
          <p:cNvSpPr/>
          <p:nvPr/>
        </p:nvSpPr>
        <p:spPr>
          <a:xfrm>
            <a:off x="10776551" y="2256453"/>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6</a:t>
            </a:r>
          </a:p>
        </p:txBody>
      </p:sp>
      <p:sp>
        <p:nvSpPr>
          <p:cNvPr id="17" name="Oval 16"/>
          <p:cNvSpPr/>
          <p:nvPr/>
        </p:nvSpPr>
        <p:spPr>
          <a:xfrm>
            <a:off x="7285866" y="2256453"/>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2</a:t>
            </a:r>
          </a:p>
        </p:txBody>
      </p:sp>
      <p:sp>
        <p:nvSpPr>
          <p:cNvPr id="18" name="Oval 17"/>
          <p:cNvSpPr/>
          <p:nvPr/>
        </p:nvSpPr>
        <p:spPr>
          <a:xfrm>
            <a:off x="9031208" y="2256453"/>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4</a:t>
            </a:r>
          </a:p>
        </p:txBody>
      </p:sp>
      <p:sp>
        <p:nvSpPr>
          <p:cNvPr id="19" name="Oval 18"/>
          <p:cNvSpPr/>
          <p:nvPr/>
        </p:nvSpPr>
        <p:spPr>
          <a:xfrm>
            <a:off x="9903879" y="2256453"/>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5</a:t>
            </a:r>
          </a:p>
        </p:txBody>
      </p:sp>
      <p:sp>
        <p:nvSpPr>
          <p:cNvPr id="20" name="Oval 19"/>
          <p:cNvSpPr/>
          <p:nvPr/>
        </p:nvSpPr>
        <p:spPr>
          <a:xfrm>
            <a:off x="6659927" y="2531541"/>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1</a:t>
            </a:r>
          </a:p>
        </p:txBody>
      </p:sp>
      <p:sp>
        <p:nvSpPr>
          <p:cNvPr id="21" name="Oval 20"/>
          <p:cNvSpPr/>
          <p:nvPr/>
        </p:nvSpPr>
        <p:spPr>
          <a:xfrm>
            <a:off x="6655301" y="3736227"/>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12</a:t>
            </a:r>
          </a:p>
        </p:txBody>
      </p:sp>
      <p:sp>
        <p:nvSpPr>
          <p:cNvPr id="22" name="Oval 21"/>
          <p:cNvSpPr/>
          <p:nvPr/>
        </p:nvSpPr>
        <p:spPr>
          <a:xfrm>
            <a:off x="8158537" y="2255819"/>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3</a:t>
            </a:r>
          </a:p>
        </p:txBody>
      </p:sp>
      <p:sp>
        <p:nvSpPr>
          <p:cNvPr id="23" name="Oval 22"/>
          <p:cNvSpPr/>
          <p:nvPr/>
        </p:nvSpPr>
        <p:spPr>
          <a:xfrm>
            <a:off x="8158534" y="3995526"/>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10</a:t>
            </a:r>
          </a:p>
        </p:txBody>
      </p:sp>
      <p:cxnSp>
        <p:nvCxnSpPr>
          <p:cNvPr id="24" name="Straight Arrow Connector 23"/>
          <p:cNvCxnSpPr/>
          <p:nvPr/>
        </p:nvCxnSpPr>
        <p:spPr>
          <a:xfrm>
            <a:off x="7229179" y="2456160"/>
            <a:ext cx="7258" cy="319318"/>
          </a:xfrm>
          <a:prstGeom prst="straightConnector1">
            <a:avLst/>
          </a:prstGeom>
          <a:ln w="38100">
            <a:headEnd type="triangle"/>
            <a:tailEnd type="triangle"/>
          </a:ln>
        </p:spPr>
        <p:style>
          <a:lnRef idx="1">
            <a:schemeClr val="accent6"/>
          </a:lnRef>
          <a:fillRef idx="0">
            <a:schemeClr val="accent6"/>
          </a:fillRef>
          <a:effectRef idx="0">
            <a:schemeClr val="accent6"/>
          </a:effectRef>
          <a:fontRef idx="minor">
            <a:schemeClr val="tx1"/>
          </a:fontRef>
        </p:style>
      </p:cxnSp>
      <p:graphicFrame>
        <p:nvGraphicFramePr>
          <p:cNvPr id="25" name="Object 24"/>
          <p:cNvGraphicFramePr>
            <a:graphicFrameLocks noChangeAspect="1"/>
          </p:cNvGraphicFramePr>
          <p:nvPr>
            <p:extLst>
              <p:ext uri="{D42A27DB-BD31-4B8C-83A1-F6EECF244321}">
                <p14:modId xmlns:p14="http://schemas.microsoft.com/office/powerpoint/2010/main" val="49446411"/>
              </p:ext>
            </p:extLst>
          </p:nvPr>
        </p:nvGraphicFramePr>
        <p:xfrm>
          <a:off x="974725" y="3062451"/>
          <a:ext cx="2189163" cy="390525"/>
        </p:xfrm>
        <a:graphic>
          <a:graphicData uri="http://schemas.openxmlformats.org/presentationml/2006/ole">
            <mc:AlternateContent xmlns:mc="http://schemas.openxmlformats.org/markup-compatibility/2006">
              <mc:Choice xmlns:v="urn:schemas-microsoft-com:vml" Requires="v">
                <p:oleObj spid="_x0000_s4113" name="Equation" r:id="rId6" imgW="1206360" imgH="215640" progId="Equation.3">
                  <p:embed/>
                </p:oleObj>
              </mc:Choice>
              <mc:Fallback>
                <p:oleObj name="Equation" r:id="rId6" imgW="1206360" imgH="215640" progId="Equation.3">
                  <p:embed/>
                  <p:pic>
                    <p:nvPicPr>
                      <p:cNvPr id="25" name="Object 24"/>
                      <p:cNvPicPr/>
                      <p:nvPr/>
                    </p:nvPicPr>
                    <p:blipFill>
                      <a:blip r:embed="rId7"/>
                      <a:stretch>
                        <a:fillRect/>
                      </a:stretch>
                    </p:blipFill>
                    <p:spPr>
                      <a:xfrm>
                        <a:off x="974725" y="3062451"/>
                        <a:ext cx="2189163" cy="390525"/>
                      </a:xfrm>
                      <a:prstGeom prst="rect">
                        <a:avLst/>
                      </a:prstGeom>
                    </p:spPr>
                  </p:pic>
                </p:oleObj>
              </mc:Fallback>
            </mc:AlternateContent>
          </a:graphicData>
        </a:graphic>
      </p:graphicFrame>
    </p:spTree>
    <p:extLst>
      <p:ext uri="{BB962C8B-B14F-4D97-AF65-F5344CB8AC3E}">
        <p14:creationId xmlns:p14="http://schemas.microsoft.com/office/powerpoint/2010/main" val="3208654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5A26D-7DCA-4F92-9535-DBB402C0E9AB}"/>
              </a:ext>
            </a:extLst>
          </p:cNvPr>
          <p:cNvSpPr>
            <a:spLocks noGrp="1"/>
          </p:cNvSpPr>
          <p:nvPr>
            <p:ph type="title"/>
          </p:nvPr>
        </p:nvSpPr>
        <p:spPr/>
        <p:txBody>
          <a:bodyPr/>
          <a:lstStyle/>
          <a:p>
            <a:r>
              <a:rPr lang="en-GB" dirty="0"/>
              <a:t>Solution (second moment of areas)</a:t>
            </a:r>
          </a:p>
        </p:txBody>
      </p:sp>
      <p:sp>
        <p:nvSpPr>
          <p:cNvPr id="3" name="Content Placeholder 2">
            <a:extLst>
              <a:ext uri="{FF2B5EF4-FFF2-40B4-BE49-F238E27FC236}">
                <a16:creationId xmlns:a16="http://schemas.microsoft.com/office/drawing/2014/main" id="{846ED1D2-2BB7-462C-9447-CF5C7D86A66B}"/>
              </a:ext>
            </a:extLst>
          </p:cNvPr>
          <p:cNvSpPr>
            <a:spLocks noGrp="1"/>
          </p:cNvSpPr>
          <p:nvPr>
            <p:ph idx="1"/>
          </p:nvPr>
        </p:nvSpPr>
        <p:spPr>
          <a:xfrm>
            <a:off x="482860" y="1937570"/>
            <a:ext cx="6354688" cy="3678303"/>
          </a:xfrm>
        </p:spPr>
        <p:txBody>
          <a:bodyPr/>
          <a:lstStyle/>
          <a:p>
            <a:pPr algn="just"/>
            <a:r>
              <a:rPr lang="en-GB" dirty="0"/>
              <a:t>Centroidal location can be found by taking the moment of concentrated areas about 6-7 and 11-7:</a:t>
            </a:r>
          </a:p>
          <a:p>
            <a:endParaRPr lang="en-GB" dirty="0"/>
          </a:p>
        </p:txBody>
      </p:sp>
      <p:sp>
        <p:nvSpPr>
          <p:cNvPr id="4" name="Slide Number Placeholder 3">
            <a:extLst>
              <a:ext uri="{FF2B5EF4-FFF2-40B4-BE49-F238E27FC236}">
                <a16:creationId xmlns:a16="http://schemas.microsoft.com/office/drawing/2014/main" id="{AEEA59D4-5EED-4E27-8077-91F703BE71E4}"/>
              </a:ext>
            </a:extLst>
          </p:cNvPr>
          <p:cNvSpPr>
            <a:spLocks noGrp="1"/>
          </p:cNvSpPr>
          <p:nvPr>
            <p:ph type="sldNum" sz="quarter" idx="12"/>
          </p:nvPr>
        </p:nvSpPr>
        <p:spPr/>
        <p:txBody>
          <a:bodyPr/>
          <a:lstStyle/>
          <a:p>
            <a:pPr algn="ctr"/>
            <a:fld id="{D57F1E4F-1CFF-5643-939E-217C01CDF565}" type="slidenum">
              <a:rPr lang="en-US" smtClean="0"/>
              <a:pPr algn="ctr"/>
              <a:t>47</a:t>
            </a:fld>
            <a:endParaRPr lang="en-US" dirty="0"/>
          </a:p>
        </p:txBody>
      </p:sp>
      <p:grpSp>
        <p:nvGrpSpPr>
          <p:cNvPr id="11" name="Group 10">
            <a:extLst>
              <a:ext uri="{FF2B5EF4-FFF2-40B4-BE49-F238E27FC236}">
                <a16:creationId xmlns:a16="http://schemas.microsoft.com/office/drawing/2014/main" id="{250BDA00-0A98-424C-B437-9046C8A1885A}"/>
              </a:ext>
            </a:extLst>
          </p:cNvPr>
          <p:cNvGrpSpPr/>
          <p:nvPr/>
        </p:nvGrpSpPr>
        <p:grpSpPr>
          <a:xfrm>
            <a:off x="6898600" y="1817154"/>
            <a:ext cx="5232400" cy="2679114"/>
            <a:chOff x="3410857" y="3554771"/>
            <a:chExt cx="5232400" cy="2679114"/>
          </a:xfrm>
        </p:grpSpPr>
        <p:pic>
          <p:nvPicPr>
            <p:cNvPr id="12" name="Picture 11">
              <a:extLst>
                <a:ext uri="{FF2B5EF4-FFF2-40B4-BE49-F238E27FC236}">
                  <a16:creationId xmlns:a16="http://schemas.microsoft.com/office/drawing/2014/main" id="{5B71F722-6420-4127-B536-CBB068A5B77B}"/>
                </a:ext>
              </a:extLst>
            </p:cNvPr>
            <p:cNvPicPr>
              <a:picLocks noChangeAspect="1"/>
            </p:cNvPicPr>
            <p:nvPr/>
          </p:nvPicPr>
          <p:blipFill rotWithShape="1">
            <a:blip r:embed="rId3"/>
            <a:srcRect l="5851" t="11322" r="4046" b="4396"/>
            <a:stretch/>
          </p:blipFill>
          <p:spPr>
            <a:xfrm>
              <a:off x="3410857" y="3554771"/>
              <a:ext cx="5232400" cy="2679114"/>
            </a:xfrm>
            <a:prstGeom prst="rect">
              <a:avLst/>
            </a:prstGeom>
          </p:spPr>
        </p:pic>
        <p:cxnSp>
          <p:nvCxnSpPr>
            <p:cNvPr id="13" name="Straight Arrow Connector 12">
              <a:extLst>
                <a:ext uri="{FF2B5EF4-FFF2-40B4-BE49-F238E27FC236}">
                  <a16:creationId xmlns:a16="http://schemas.microsoft.com/office/drawing/2014/main" id="{A789289A-45B3-4B82-BCAB-12D6BA15A453}"/>
                </a:ext>
              </a:extLst>
            </p:cNvPr>
            <p:cNvCxnSpPr/>
            <p:nvPr/>
          </p:nvCxnSpPr>
          <p:spPr>
            <a:xfrm flipV="1">
              <a:off x="5725486" y="4796964"/>
              <a:ext cx="1676815" cy="0"/>
            </a:xfrm>
            <a:prstGeom prst="straightConnector1">
              <a:avLst/>
            </a:prstGeom>
            <a:ln>
              <a:solidFill>
                <a:srgbClr val="FF0000"/>
              </a:solidFill>
              <a:headEnd w="lg" len="lg"/>
              <a:tailEnd type="triangle"/>
            </a:ln>
          </p:spPr>
          <p:style>
            <a:lnRef idx="1">
              <a:schemeClr val="accent6"/>
            </a:lnRef>
            <a:fillRef idx="0">
              <a:schemeClr val="accent6"/>
            </a:fillRef>
            <a:effectRef idx="0">
              <a:schemeClr val="accent6"/>
            </a:effectRef>
            <a:fontRef idx="minor">
              <a:schemeClr val="tx1"/>
            </a:fontRef>
          </p:style>
        </p:cxnSp>
        <p:cxnSp>
          <p:nvCxnSpPr>
            <p:cNvPr id="14" name="Straight Arrow Connector 13">
              <a:extLst>
                <a:ext uri="{FF2B5EF4-FFF2-40B4-BE49-F238E27FC236}">
                  <a16:creationId xmlns:a16="http://schemas.microsoft.com/office/drawing/2014/main" id="{37D3AC6C-9141-4FCE-A337-2DA383295AD3}"/>
                </a:ext>
              </a:extLst>
            </p:cNvPr>
            <p:cNvCxnSpPr/>
            <p:nvPr/>
          </p:nvCxnSpPr>
          <p:spPr>
            <a:xfrm flipH="1" flipV="1">
              <a:off x="5950873" y="3969650"/>
              <a:ext cx="3421" cy="1106771"/>
            </a:xfrm>
            <a:prstGeom prst="straightConnector1">
              <a:avLst/>
            </a:prstGeom>
            <a:ln>
              <a:solidFill>
                <a:srgbClr val="FF0000"/>
              </a:solidFill>
              <a:headEnd w="lg" len="lg"/>
              <a:tailEnd type="triangle"/>
            </a:ln>
          </p:spPr>
          <p:style>
            <a:lnRef idx="1">
              <a:schemeClr val="accent6"/>
            </a:lnRef>
            <a:fillRef idx="0">
              <a:schemeClr val="accent6"/>
            </a:fillRef>
            <a:effectRef idx="0">
              <a:schemeClr val="accent6"/>
            </a:effectRef>
            <a:fontRef idx="minor">
              <a:schemeClr val="tx1"/>
            </a:fontRef>
          </p:style>
        </p:cxnSp>
        <p:sp>
          <p:nvSpPr>
            <p:cNvPr id="15" name="TextBox 14">
              <a:extLst>
                <a:ext uri="{FF2B5EF4-FFF2-40B4-BE49-F238E27FC236}">
                  <a16:creationId xmlns:a16="http://schemas.microsoft.com/office/drawing/2014/main" id="{864B7601-AC5E-4F0C-B7DE-AE0740392C4A}"/>
                </a:ext>
              </a:extLst>
            </p:cNvPr>
            <p:cNvSpPr txBox="1"/>
            <p:nvPr/>
          </p:nvSpPr>
          <p:spPr>
            <a:xfrm>
              <a:off x="7364253" y="4582332"/>
              <a:ext cx="685076" cy="369332"/>
            </a:xfrm>
            <a:prstGeom prst="rect">
              <a:avLst/>
            </a:prstGeom>
            <a:noFill/>
          </p:spPr>
          <p:txBody>
            <a:bodyPr wrap="square" rtlCol="0">
              <a:spAutoFit/>
            </a:bodyPr>
            <a:lstStyle/>
            <a:p>
              <a:r>
                <a:rPr lang="en-GB" i="1" dirty="0">
                  <a:solidFill>
                    <a:srgbClr val="FF0000"/>
                  </a:solidFill>
                  <a:latin typeface="Times New Roman" panose="02020603050405020304" pitchFamily="18" charset="0"/>
                  <a:cs typeface="Times New Roman" panose="02020603050405020304" pitchFamily="18" charset="0"/>
                </a:rPr>
                <a:t>x</a:t>
              </a:r>
            </a:p>
          </p:txBody>
        </p:sp>
        <p:sp>
          <p:nvSpPr>
            <p:cNvPr id="16" name="TextBox 15">
              <a:extLst>
                <a:ext uri="{FF2B5EF4-FFF2-40B4-BE49-F238E27FC236}">
                  <a16:creationId xmlns:a16="http://schemas.microsoft.com/office/drawing/2014/main" id="{24E0761B-570B-49A6-813E-D18DC1AEE27A}"/>
                </a:ext>
              </a:extLst>
            </p:cNvPr>
            <p:cNvSpPr txBox="1"/>
            <p:nvPr/>
          </p:nvSpPr>
          <p:spPr>
            <a:xfrm>
              <a:off x="5684519" y="3829920"/>
              <a:ext cx="685076" cy="369332"/>
            </a:xfrm>
            <a:prstGeom prst="rect">
              <a:avLst/>
            </a:prstGeom>
            <a:noFill/>
          </p:spPr>
          <p:txBody>
            <a:bodyPr wrap="square" rtlCol="0">
              <a:spAutoFit/>
            </a:bodyPr>
            <a:lstStyle/>
            <a:p>
              <a:r>
                <a:rPr lang="en-GB" i="1" dirty="0">
                  <a:solidFill>
                    <a:srgbClr val="FF0000"/>
                  </a:solidFill>
                  <a:latin typeface="Times New Roman" panose="02020603050405020304" pitchFamily="18" charset="0"/>
                  <a:cs typeface="Times New Roman" panose="02020603050405020304" pitchFamily="18" charset="0"/>
                </a:rPr>
                <a:t>y</a:t>
              </a:r>
            </a:p>
          </p:txBody>
        </p:sp>
      </p:grpSp>
      <p:sp>
        <p:nvSpPr>
          <p:cNvPr id="17" name="Oval 16">
            <a:extLst>
              <a:ext uri="{FF2B5EF4-FFF2-40B4-BE49-F238E27FC236}">
                <a16:creationId xmlns:a16="http://schemas.microsoft.com/office/drawing/2014/main" id="{3632BF24-7F55-4E58-99F5-98E97CFE417E}"/>
              </a:ext>
            </a:extLst>
          </p:cNvPr>
          <p:cNvSpPr/>
          <p:nvPr/>
        </p:nvSpPr>
        <p:spPr>
          <a:xfrm>
            <a:off x="11194534" y="3755508"/>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7</a:t>
            </a:r>
          </a:p>
        </p:txBody>
      </p:sp>
      <p:sp>
        <p:nvSpPr>
          <p:cNvPr id="18" name="Oval 17">
            <a:extLst>
              <a:ext uri="{FF2B5EF4-FFF2-40B4-BE49-F238E27FC236}">
                <a16:creationId xmlns:a16="http://schemas.microsoft.com/office/drawing/2014/main" id="{1DC520F6-0B79-452E-A554-383283A4B361}"/>
              </a:ext>
            </a:extLst>
          </p:cNvPr>
          <p:cNvSpPr/>
          <p:nvPr/>
        </p:nvSpPr>
        <p:spPr>
          <a:xfrm>
            <a:off x="7703849" y="3755508"/>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11</a:t>
            </a:r>
          </a:p>
        </p:txBody>
      </p:sp>
      <p:sp>
        <p:nvSpPr>
          <p:cNvPr id="19" name="Oval 18">
            <a:extLst>
              <a:ext uri="{FF2B5EF4-FFF2-40B4-BE49-F238E27FC236}">
                <a16:creationId xmlns:a16="http://schemas.microsoft.com/office/drawing/2014/main" id="{4A41D60E-DAE7-4436-BF30-73F18FB756C0}"/>
              </a:ext>
            </a:extLst>
          </p:cNvPr>
          <p:cNvSpPr/>
          <p:nvPr/>
        </p:nvSpPr>
        <p:spPr>
          <a:xfrm>
            <a:off x="9449191" y="3755508"/>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9</a:t>
            </a:r>
          </a:p>
        </p:txBody>
      </p:sp>
      <p:sp>
        <p:nvSpPr>
          <p:cNvPr id="20" name="Oval 19">
            <a:extLst>
              <a:ext uri="{FF2B5EF4-FFF2-40B4-BE49-F238E27FC236}">
                <a16:creationId xmlns:a16="http://schemas.microsoft.com/office/drawing/2014/main" id="{94DEDDB8-CF5D-4D66-B035-77A83243C22F}"/>
              </a:ext>
            </a:extLst>
          </p:cNvPr>
          <p:cNvSpPr/>
          <p:nvPr/>
        </p:nvSpPr>
        <p:spPr>
          <a:xfrm>
            <a:off x="10321862" y="3755508"/>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8</a:t>
            </a:r>
          </a:p>
        </p:txBody>
      </p:sp>
      <p:sp>
        <p:nvSpPr>
          <p:cNvPr id="21" name="Oval 20">
            <a:extLst>
              <a:ext uri="{FF2B5EF4-FFF2-40B4-BE49-F238E27FC236}">
                <a16:creationId xmlns:a16="http://schemas.microsoft.com/office/drawing/2014/main" id="{9042F2D7-E78C-4F66-A2B7-B952E9E450DE}"/>
              </a:ext>
            </a:extLst>
          </p:cNvPr>
          <p:cNvSpPr/>
          <p:nvPr/>
        </p:nvSpPr>
        <p:spPr>
          <a:xfrm>
            <a:off x="11194537" y="2006547"/>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C5F8B5F5-7AEB-467D-8BA2-D844C7D50C67}"/>
              </a:ext>
            </a:extLst>
          </p:cNvPr>
          <p:cNvSpPr/>
          <p:nvPr/>
        </p:nvSpPr>
        <p:spPr>
          <a:xfrm>
            <a:off x="7703852" y="2006547"/>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2</a:t>
            </a:r>
          </a:p>
        </p:txBody>
      </p:sp>
      <p:sp>
        <p:nvSpPr>
          <p:cNvPr id="23" name="Oval 22">
            <a:extLst>
              <a:ext uri="{FF2B5EF4-FFF2-40B4-BE49-F238E27FC236}">
                <a16:creationId xmlns:a16="http://schemas.microsoft.com/office/drawing/2014/main" id="{2F62C208-7B38-450A-B284-19851EE2D277}"/>
              </a:ext>
            </a:extLst>
          </p:cNvPr>
          <p:cNvSpPr/>
          <p:nvPr/>
        </p:nvSpPr>
        <p:spPr>
          <a:xfrm>
            <a:off x="9449194" y="2006547"/>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4</a:t>
            </a:r>
          </a:p>
        </p:txBody>
      </p:sp>
      <p:sp>
        <p:nvSpPr>
          <p:cNvPr id="24" name="Oval 23">
            <a:extLst>
              <a:ext uri="{FF2B5EF4-FFF2-40B4-BE49-F238E27FC236}">
                <a16:creationId xmlns:a16="http://schemas.microsoft.com/office/drawing/2014/main" id="{E3E32996-1EB6-4776-B607-7D828E26568F}"/>
              </a:ext>
            </a:extLst>
          </p:cNvPr>
          <p:cNvSpPr/>
          <p:nvPr/>
        </p:nvSpPr>
        <p:spPr>
          <a:xfrm>
            <a:off x="10321865" y="2006547"/>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5</a:t>
            </a:r>
          </a:p>
        </p:txBody>
      </p:sp>
      <p:sp>
        <p:nvSpPr>
          <p:cNvPr id="25" name="Oval 24">
            <a:extLst>
              <a:ext uri="{FF2B5EF4-FFF2-40B4-BE49-F238E27FC236}">
                <a16:creationId xmlns:a16="http://schemas.microsoft.com/office/drawing/2014/main" id="{64C7DDD4-9E0E-4F3B-9E2C-F0F5BE1F355A}"/>
              </a:ext>
            </a:extLst>
          </p:cNvPr>
          <p:cNvSpPr/>
          <p:nvPr/>
        </p:nvSpPr>
        <p:spPr>
          <a:xfrm>
            <a:off x="7077913" y="2281635"/>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1</a:t>
            </a:r>
          </a:p>
        </p:txBody>
      </p:sp>
      <p:sp>
        <p:nvSpPr>
          <p:cNvPr id="26" name="Oval 25">
            <a:extLst>
              <a:ext uri="{FF2B5EF4-FFF2-40B4-BE49-F238E27FC236}">
                <a16:creationId xmlns:a16="http://schemas.microsoft.com/office/drawing/2014/main" id="{E7F301D3-1BEC-4D70-9D27-B30A168D705B}"/>
              </a:ext>
            </a:extLst>
          </p:cNvPr>
          <p:cNvSpPr/>
          <p:nvPr/>
        </p:nvSpPr>
        <p:spPr>
          <a:xfrm>
            <a:off x="7073287" y="3486321"/>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12</a:t>
            </a:r>
          </a:p>
        </p:txBody>
      </p:sp>
      <p:sp>
        <p:nvSpPr>
          <p:cNvPr id="27" name="Oval 26">
            <a:extLst>
              <a:ext uri="{FF2B5EF4-FFF2-40B4-BE49-F238E27FC236}">
                <a16:creationId xmlns:a16="http://schemas.microsoft.com/office/drawing/2014/main" id="{26FD3455-EB7E-45AD-BA5A-E9FF1DBFBF40}"/>
              </a:ext>
            </a:extLst>
          </p:cNvPr>
          <p:cNvSpPr/>
          <p:nvPr/>
        </p:nvSpPr>
        <p:spPr>
          <a:xfrm>
            <a:off x="8576523" y="2005913"/>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3</a:t>
            </a:r>
          </a:p>
        </p:txBody>
      </p:sp>
      <p:sp>
        <p:nvSpPr>
          <p:cNvPr id="28" name="Oval 27">
            <a:extLst>
              <a:ext uri="{FF2B5EF4-FFF2-40B4-BE49-F238E27FC236}">
                <a16:creationId xmlns:a16="http://schemas.microsoft.com/office/drawing/2014/main" id="{97E45AEE-75C3-42A1-B2C8-4E66F0EFDA5B}"/>
              </a:ext>
            </a:extLst>
          </p:cNvPr>
          <p:cNvSpPr/>
          <p:nvPr/>
        </p:nvSpPr>
        <p:spPr>
          <a:xfrm>
            <a:off x="8576520" y="3745620"/>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10</a:t>
            </a:r>
          </a:p>
        </p:txBody>
      </p:sp>
      <p:cxnSp>
        <p:nvCxnSpPr>
          <p:cNvPr id="29" name="Straight Arrow Connector 28">
            <a:extLst>
              <a:ext uri="{FF2B5EF4-FFF2-40B4-BE49-F238E27FC236}">
                <a16:creationId xmlns:a16="http://schemas.microsoft.com/office/drawing/2014/main" id="{26678D10-3420-4F9C-BD43-3E435859CF02}"/>
              </a:ext>
            </a:extLst>
          </p:cNvPr>
          <p:cNvCxnSpPr/>
          <p:nvPr/>
        </p:nvCxnSpPr>
        <p:spPr>
          <a:xfrm>
            <a:off x="7647165" y="2206254"/>
            <a:ext cx="7258" cy="319318"/>
          </a:xfrm>
          <a:prstGeom prst="straightConnector1">
            <a:avLst/>
          </a:prstGeom>
          <a:ln w="38100">
            <a:headEnd type="triangle"/>
            <a:tailEnd type="triangle"/>
          </a:ln>
        </p:spPr>
        <p:style>
          <a:lnRef idx="1">
            <a:schemeClr val="accent6"/>
          </a:lnRef>
          <a:fillRef idx="0">
            <a:schemeClr val="accent6"/>
          </a:fillRef>
          <a:effectRef idx="0">
            <a:schemeClr val="accent6"/>
          </a:effectRef>
          <a:fontRef idx="minor">
            <a:schemeClr val="tx1"/>
          </a:fontRef>
        </p:style>
      </p:cxnSp>
      <p:graphicFrame>
        <p:nvGraphicFramePr>
          <p:cNvPr id="31" name="Object 30">
            <a:extLst>
              <a:ext uri="{FF2B5EF4-FFF2-40B4-BE49-F238E27FC236}">
                <a16:creationId xmlns:a16="http://schemas.microsoft.com/office/drawing/2014/main" id="{8AAD0A5A-8F8E-4EB2-9E4E-B5D1EC33176F}"/>
              </a:ext>
            </a:extLst>
          </p:cNvPr>
          <p:cNvGraphicFramePr>
            <a:graphicFrameLocks noChangeAspect="1"/>
          </p:cNvGraphicFramePr>
          <p:nvPr>
            <p:extLst>
              <p:ext uri="{D42A27DB-BD31-4B8C-83A1-F6EECF244321}">
                <p14:modId xmlns:p14="http://schemas.microsoft.com/office/powerpoint/2010/main" val="3197484518"/>
              </p:ext>
            </p:extLst>
          </p:nvPr>
        </p:nvGraphicFramePr>
        <p:xfrm>
          <a:off x="624651" y="2840196"/>
          <a:ext cx="6175151" cy="1406222"/>
        </p:xfrm>
        <a:graphic>
          <a:graphicData uri="http://schemas.openxmlformats.org/presentationml/2006/ole">
            <mc:AlternateContent xmlns:mc="http://schemas.openxmlformats.org/markup-compatibility/2006">
              <mc:Choice xmlns:v="urn:schemas-microsoft-com:vml" Requires="v">
                <p:oleObj spid="_x0000_s5150" name="Equation" r:id="rId4" imgW="3898800" imgH="888840" progId="Equation.DSMT4">
                  <p:embed/>
                </p:oleObj>
              </mc:Choice>
              <mc:Fallback>
                <p:oleObj name="Equation" r:id="rId4" imgW="3898800" imgH="888840" progId="Equation.DSMT4">
                  <p:embed/>
                  <p:pic>
                    <p:nvPicPr>
                      <p:cNvPr id="31" name="Object 30">
                        <a:extLst>
                          <a:ext uri="{FF2B5EF4-FFF2-40B4-BE49-F238E27FC236}">
                            <a16:creationId xmlns:a16="http://schemas.microsoft.com/office/drawing/2014/main" id="{8AAD0A5A-8F8E-4EB2-9E4E-B5D1EC33176F}"/>
                          </a:ext>
                        </a:extLst>
                      </p:cNvPr>
                      <p:cNvPicPr/>
                      <p:nvPr/>
                    </p:nvPicPr>
                    <p:blipFill>
                      <a:blip r:embed="rId5"/>
                      <a:stretch>
                        <a:fillRect/>
                      </a:stretch>
                    </p:blipFill>
                    <p:spPr>
                      <a:xfrm>
                        <a:off x="624651" y="2840196"/>
                        <a:ext cx="6175151" cy="1406222"/>
                      </a:xfrm>
                      <a:prstGeom prst="rect">
                        <a:avLst/>
                      </a:prstGeom>
                      <a:ln>
                        <a:solidFill>
                          <a:schemeClr val="tx1"/>
                        </a:solidFill>
                      </a:ln>
                    </p:spPr>
                  </p:pic>
                </p:oleObj>
              </mc:Fallback>
            </mc:AlternateContent>
          </a:graphicData>
        </a:graphic>
      </p:graphicFrame>
      <p:pic>
        <p:nvPicPr>
          <p:cNvPr id="32" name="Picture 31">
            <a:extLst>
              <a:ext uri="{FF2B5EF4-FFF2-40B4-BE49-F238E27FC236}">
                <a16:creationId xmlns:a16="http://schemas.microsoft.com/office/drawing/2014/main" id="{0595E0B3-FFD2-41F0-A695-2C2CC845D4E2}"/>
              </a:ext>
            </a:extLst>
          </p:cNvPr>
          <p:cNvPicPr>
            <a:picLocks noChangeAspect="1"/>
          </p:cNvPicPr>
          <p:nvPr/>
        </p:nvPicPr>
        <p:blipFill rotWithShape="1">
          <a:blip r:embed="rId6"/>
          <a:srcRect l="31415" t="52870" r="46336" b="37931"/>
          <a:stretch/>
        </p:blipFill>
        <p:spPr>
          <a:xfrm>
            <a:off x="579954" y="4954519"/>
            <a:ext cx="2953539" cy="686907"/>
          </a:xfrm>
          <a:prstGeom prst="rect">
            <a:avLst/>
          </a:prstGeom>
          <a:ln>
            <a:solidFill>
              <a:schemeClr val="tx1"/>
            </a:solidFill>
          </a:ln>
        </p:spPr>
      </p:pic>
      <p:graphicFrame>
        <p:nvGraphicFramePr>
          <p:cNvPr id="33" name="Object 32">
            <a:extLst>
              <a:ext uri="{FF2B5EF4-FFF2-40B4-BE49-F238E27FC236}">
                <a16:creationId xmlns:a16="http://schemas.microsoft.com/office/drawing/2014/main" id="{FAC631C5-44B7-494B-96BB-5C20D2968077}"/>
              </a:ext>
            </a:extLst>
          </p:cNvPr>
          <p:cNvGraphicFramePr>
            <a:graphicFrameLocks noChangeAspect="1"/>
          </p:cNvGraphicFramePr>
          <p:nvPr>
            <p:extLst>
              <p:ext uri="{D42A27DB-BD31-4B8C-83A1-F6EECF244321}">
                <p14:modId xmlns:p14="http://schemas.microsoft.com/office/powerpoint/2010/main" val="1361868667"/>
              </p:ext>
            </p:extLst>
          </p:nvPr>
        </p:nvGraphicFramePr>
        <p:xfrm>
          <a:off x="579954" y="5702240"/>
          <a:ext cx="7626350" cy="484187"/>
        </p:xfrm>
        <a:graphic>
          <a:graphicData uri="http://schemas.openxmlformats.org/presentationml/2006/ole">
            <mc:AlternateContent xmlns:mc="http://schemas.openxmlformats.org/markup-compatibility/2006">
              <mc:Choice xmlns:v="urn:schemas-microsoft-com:vml" Requires="v">
                <p:oleObj spid="_x0000_s5151" name="Equation" r:id="rId7" imgW="4813200" imgH="304560" progId="Equation.DSMT4">
                  <p:embed/>
                </p:oleObj>
              </mc:Choice>
              <mc:Fallback>
                <p:oleObj name="Equation" r:id="rId7" imgW="4813200" imgH="304560" progId="Equation.DSMT4">
                  <p:embed/>
                  <p:pic>
                    <p:nvPicPr>
                      <p:cNvPr id="33" name="Object 32">
                        <a:extLst>
                          <a:ext uri="{FF2B5EF4-FFF2-40B4-BE49-F238E27FC236}">
                            <a16:creationId xmlns:a16="http://schemas.microsoft.com/office/drawing/2014/main" id="{FAC631C5-44B7-494B-96BB-5C20D2968077}"/>
                          </a:ext>
                        </a:extLst>
                      </p:cNvPr>
                      <p:cNvPicPr/>
                      <p:nvPr/>
                    </p:nvPicPr>
                    <p:blipFill>
                      <a:blip r:embed="rId8"/>
                      <a:stretch>
                        <a:fillRect/>
                      </a:stretch>
                    </p:blipFill>
                    <p:spPr>
                      <a:xfrm>
                        <a:off x="579954" y="5702240"/>
                        <a:ext cx="7626350" cy="484187"/>
                      </a:xfrm>
                      <a:prstGeom prst="rect">
                        <a:avLst/>
                      </a:prstGeom>
                      <a:ln>
                        <a:solidFill>
                          <a:schemeClr val="tx1"/>
                        </a:solidFill>
                      </a:ln>
                    </p:spPr>
                  </p:pic>
                </p:oleObj>
              </mc:Fallback>
            </mc:AlternateContent>
          </a:graphicData>
        </a:graphic>
      </p:graphicFrame>
      <p:graphicFrame>
        <p:nvGraphicFramePr>
          <p:cNvPr id="35" name="Object 34">
            <a:extLst>
              <a:ext uri="{FF2B5EF4-FFF2-40B4-BE49-F238E27FC236}">
                <a16:creationId xmlns:a16="http://schemas.microsoft.com/office/drawing/2014/main" id="{F1F73ADD-E0EC-4FA0-ACD1-CCB3B3CF826F}"/>
              </a:ext>
            </a:extLst>
          </p:cNvPr>
          <p:cNvGraphicFramePr>
            <a:graphicFrameLocks noChangeAspect="1"/>
          </p:cNvGraphicFramePr>
          <p:nvPr>
            <p:extLst>
              <p:ext uri="{D42A27DB-BD31-4B8C-83A1-F6EECF244321}">
                <p14:modId xmlns:p14="http://schemas.microsoft.com/office/powerpoint/2010/main" val="3104796995"/>
              </p:ext>
            </p:extLst>
          </p:nvPr>
        </p:nvGraphicFramePr>
        <p:xfrm>
          <a:off x="9104341" y="5724791"/>
          <a:ext cx="704850" cy="382587"/>
        </p:xfrm>
        <a:graphic>
          <a:graphicData uri="http://schemas.openxmlformats.org/presentationml/2006/ole">
            <mc:AlternateContent xmlns:mc="http://schemas.openxmlformats.org/markup-compatibility/2006">
              <mc:Choice xmlns:v="urn:schemas-microsoft-com:vml" Requires="v">
                <p:oleObj spid="_x0000_s5152" name="Equation" r:id="rId9" imgW="444240" imgH="241200" progId="Equation.DSMT4">
                  <p:embed/>
                </p:oleObj>
              </mc:Choice>
              <mc:Fallback>
                <p:oleObj name="Equation" r:id="rId9" imgW="444240" imgH="241200" progId="Equation.DSMT4">
                  <p:embed/>
                  <p:pic>
                    <p:nvPicPr>
                      <p:cNvPr id="35" name="Object 34">
                        <a:extLst>
                          <a:ext uri="{FF2B5EF4-FFF2-40B4-BE49-F238E27FC236}">
                            <a16:creationId xmlns:a16="http://schemas.microsoft.com/office/drawing/2014/main" id="{F1F73ADD-E0EC-4FA0-ACD1-CCB3B3CF826F}"/>
                          </a:ext>
                        </a:extLst>
                      </p:cNvPr>
                      <p:cNvPicPr/>
                      <p:nvPr/>
                    </p:nvPicPr>
                    <p:blipFill>
                      <a:blip r:embed="rId10"/>
                      <a:stretch>
                        <a:fillRect/>
                      </a:stretch>
                    </p:blipFill>
                    <p:spPr>
                      <a:xfrm>
                        <a:off x="9104341" y="5724791"/>
                        <a:ext cx="704850" cy="382587"/>
                      </a:xfrm>
                      <a:prstGeom prst="rect">
                        <a:avLst/>
                      </a:prstGeom>
                      <a:ln>
                        <a:solidFill>
                          <a:schemeClr val="tx1"/>
                        </a:solidFill>
                      </a:ln>
                    </p:spPr>
                  </p:pic>
                </p:oleObj>
              </mc:Fallback>
            </mc:AlternateContent>
          </a:graphicData>
        </a:graphic>
      </p:graphicFrame>
      <p:sp>
        <p:nvSpPr>
          <p:cNvPr id="30" name="Content Placeholder 2">
            <a:extLst>
              <a:ext uri="{FF2B5EF4-FFF2-40B4-BE49-F238E27FC236}">
                <a16:creationId xmlns:a16="http://schemas.microsoft.com/office/drawing/2014/main" id="{D31DAAA9-AB5E-46CD-BDDB-B568180FF298}"/>
              </a:ext>
            </a:extLst>
          </p:cNvPr>
          <p:cNvSpPr txBox="1">
            <a:spLocks/>
          </p:cNvSpPr>
          <p:nvPr/>
        </p:nvSpPr>
        <p:spPr>
          <a:xfrm>
            <a:off x="482860" y="4426169"/>
            <a:ext cx="7626349" cy="491072"/>
          </a:xfrm>
          <a:prstGeom prst="rect">
            <a:avLst/>
          </a:prstGeom>
        </p:spPr>
        <p:txBody>
          <a:bodyPr vert="horz" lIns="91440" tIns="45720" rIns="91440" bIns="45720" rtlCol="0" anchor="t" anchorCtr="0">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Arial" panose="020B0604020202020204" pitchFamily="34"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r>
              <a:rPr lang="en-GB" dirty="0"/>
              <a:t>Second moment of areas can be readily calculated as below:</a:t>
            </a:r>
          </a:p>
          <a:p>
            <a:endParaRPr lang="en-GB" dirty="0"/>
          </a:p>
        </p:txBody>
      </p:sp>
      <p:graphicFrame>
        <p:nvGraphicFramePr>
          <p:cNvPr id="36" name="Object 35">
            <a:extLst>
              <a:ext uri="{FF2B5EF4-FFF2-40B4-BE49-F238E27FC236}">
                <a16:creationId xmlns:a16="http://schemas.microsoft.com/office/drawing/2014/main" id="{670881EB-45C1-49AA-946A-D032C8E496EB}"/>
              </a:ext>
            </a:extLst>
          </p:cNvPr>
          <p:cNvGraphicFramePr>
            <a:graphicFrameLocks noChangeAspect="1"/>
          </p:cNvGraphicFramePr>
          <p:nvPr>
            <p:extLst>
              <p:ext uri="{D42A27DB-BD31-4B8C-83A1-F6EECF244321}">
                <p14:modId xmlns:p14="http://schemas.microsoft.com/office/powerpoint/2010/main" val="1583657096"/>
              </p:ext>
            </p:extLst>
          </p:nvPr>
        </p:nvGraphicFramePr>
        <p:xfrm>
          <a:off x="584306" y="6233086"/>
          <a:ext cx="10945813" cy="444500"/>
        </p:xfrm>
        <a:graphic>
          <a:graphicData uri="http://schemas.openxmlformats.org/presentationml/2006/ole">
            <mc:AlternateContent xmlns:mc="http://schemas.openxmlformats.org/markup-compatibility/2006">
              <mc:Choice xmlns:v="urn:schemas-microsoft-com:vml" Requires="v">
                <p:oleObj spid="_x0000_s5153" name="Equation" r:id="rId11" imgW="6908760" imgH="279360" progId="Equation.DSMT4">
                  <p:embed/>
                </p:oleObj>
              </mc:Choice>
              <mc:Fallback>
                <p:oleObj name="Equation" r:id="rId11" imgW="6908760" imgH="279360" progId="Equation.DSMT4">
                  <p:embed/>
                  <p:pic>
                    <p:nvPicPr>
                      <p:cNvPr id="34" name="Object 33">
                        <a:extLst>
                          <a:ext uri="{FF2B5EF4-FFF2-40B4-BE49-F238E27FC236}">
                            <a16:creationId xmlns:a16="http://schemas.microsoft.com/office/drawing/2014/main" id="{074D9796-50C5-49CE-A9C6-D11C85036275}"/>
                          </a:ext>
                        </a:extLst>
                      </p:cNvPr>
                      <p:cNvPicPr/>
                      <p:nvPr/>
                    </p:nvPicPr>
                    <p:blipFill>
                      <a:blip r:embed="rId12"/>
                      <a:stretch>
                        <a:fillRect/>
                      </a:stretch>
                    </p:blipFill>
                    <p:spPr>
                      <a:xfrm>
                        <a:off x="584306" y="6233086"/>
                        <a:ext cx="10945813" cy="4445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1078731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09EFD-EF6F-4F17-A009-8C0E1A521919}"/>
              </a:ext>
            </a:extLst>
          </p:cNvPr>
          <p:cNvSpPr>
            <a:spLocks noGrp="1"/>
          </p:cNvSpPr>
          <p:nvPr>
            <p:ph type="title"/>
          </p:nvPr>
        </p:nvSpPr>
        <p:spPr/>
        <p:txBody>
          <a:bodyPr/>
          <a:lstStyle/>
          <a:p>
            <a:r>
              <a:rPr lang="en-GB" dirty="0"/>
              <a:t>Solution (direct stresses)</a:t>
            </a:r>
          </a:p>
        </p:txBody>
      </p:sp>
      <p:sp>
        <p:nvSpPr>
          <p:cNvPr id="3" name="Content Placeholder 2">
            <a:extLst>
              <a:ext uri="{FF2B5EF4-FFF2-40B4-BE49-F238E27FC236}">
                <a16:creationId xmlns:a16="http://schemas.microsoft.com/office/drawing/2014/main" id="{7562C7D8-D1A3-44B9-B3F8-435F8005FE36}"/>
              </a:ext>
            </a:extLst>
          </p:cNvPr>
          <p:cNvSpPr>
            <a:spLocks noGrp="1"/>
          </p:cNvSpPr>
          <p:nvPr>
            <p:ph idx="1"/>
          </p:nvPr>
        </p:nvSpPr>
        <p:spPr>
          <a:xfrm>
            <a:off x="581192" y="2180496"/>
            <a:ext cx="11029615" cy="4625487"/>
          </a:xfrm>
        </p:spPr>
        <p:txBody>
          <a:bodyPr>
            <a:normAutofit/>
          </a:bodyPr>
          <a:lstStyle/>
          <a:p>
            <a:r>
              <a:rPr lang="en-GB" sz="1900" dirty="0"/>
              <a:t>Normal stress can be calculated as;</a:t>
            </a:r>
          </a:p>
          <a:p>
            <a:endParaRPr lang="en-GB" sz="1900" dirty="0"/>
          </a:p>
          <a:p>
            <a:r>
              <a:rPr lang="en-GB" sz="1900" dirty="0"/>
              <a:t>At booms 2-6, we have;</a:t>
            </a:r>
          </a:p>
          <a:p>
            <a:endParaRPr lang="en-GB" sz="1900" dirty="0"/>
          </a:p>
          <a:p>
            <a:r>
              <a:rPr lang="en-GB" sz="1900" dirty="0"/>
              <a:t>At booms 7-11, we have;</a:t>
            </a:r>
          </a:p>
          <a:p>
            <a:endParaRPr lang="en-GB" sz="1900" dirty="0"/>
          </a:p>
          <a:p>
            <a:r>
              <a:rPr lang="en-GB" sz="1900" dirty="0"/>
              <a:t>At booms 1, we have;</a:t>
            </a:r>
          </a:p>
          <a:p>
            <a:pPr marL="0" indent="0">
              <a:buNone/>
            </a:pPr>
            <a:endParaRPr lang="en-GB" sz="1900" dirty="0"/>
          </a:p>
          <a:p>
            <a:r>
              <a:rPr lang="en-GB" sz="1900" dirty="0"/>
              <a:t>At boom 12, we have;</a:t>
            </a:r>
          </a:p>
          <a:p>
            <a:endParaRPr lang="en-GB" sz="1900" dirty="0"/>
          </a:p>
          <a:p>
            <a:endParaRPr lang="en-GB" sz="1900" dirty="0"/>
          </a:p>
        </p:txBody>
      </p:sp>
      <p:sp>
        <p:nvSpPr>
          <p:cNvPr id="4" name="Slide Number Placeholder 3">
            <a:extLst>
              <a:ext uri="{FF2B5EF4-FFF2-40B4-BE49-F238E27FC236}">
                <a16:creationId xmlns:a16="http://schemas.microsoft.com/office/drawing/2014/main" id="{1DE73A9C-F1A0-40FC-82A5-2D846314DF09}"/>
              </a:ext>
            </a:extLst>
          </p:cNvPr>
          <p:cNvSpPr>
            <a:spLocks noGrp="1"/>
          </p:cNvSpPr>
          <p:nvPr>
            <p:ph type="sldNum" sz="quarter" idx="12"/>
          </p:nvPr>
        </p:nvSpPr>
        <p:spPr/>
        <p:txBody>
          <a:bodyPr/>
          <a:lstStyle/>
          <a:p>
            <a:pPr algn="ctr"/>
            <a:fld id="{D57F1E4F-1CFF-5643-939E-217C01CDF565}" type="slidenum">
              <a:rPr lang="en-US" smtClean="0"/>
              <a:pPr algn="ctr"/>
              <a:t>48</a:t>
            </a:fld>
            <a:endParaRPr lang="en-US" dirty="0"/>
          </a:p>
        </p:txBody>
      </p:sp>
      <p:graphicFrame>
        <p:nvGraphicFramePr>
          <p:cNvPr id="5" name="Object 4">
            <a:extLst>
              <a:ext uri="{FF2B5EF4-FFF2-40B4-BE49-F238E27FC236}">
                <a16:creationId xmlns:a16="http://schemas.microsoft.com/office/drawing/2014/main" id="{C29540E9-E9FF-42DD-ABC6-0EF046333029}"/>
              </a:ext>
            </a:extLst>
          </p:cNvPr>
          <p:cNvGraphicFramePr>
            <a:graphicFrameLocks noChangeAspect="1"/>
          </p:cNvGraphicFramePr>
          <p:nvPr>
            <p:extLst>
              <p:ext uri="{D42A27DB-BD31-4B8C-83A1-F6EECF244321}">
                <p14:modId xmlns:p14="http://schemas.microsoft.com/office/powerpoint/2010/main" val="37840863"/>
              </p:ext>
            </p:extLst>
          </p:nvPr>
        </p:nvGraphicFramePr>
        <p:xfrm>
          <a:off x="3288020" y="2519478"/>
          <a:ext cx="2944752" cy="691014"/>
        </p:xfrm>
        <a:graphic>
          <a:graphicData uri="http://schemas.openxmlformats.org/presentationml/2006/ole">
            <mc:AlternateContent xmlns:mc="http://schemas.openxmlformats.org/markup-compatibility/2006">
              <mc:Choice xmlns:v="urn:schemas-microsoft-com:vml" Requires="v">
                <p:oleObj spid="_x0000_s6181" name="Equation" r:id="rId3" imgW="1841400" imgH="431640" progId="Equation.DSMT4">
                  <p:embed/>
                </p:oleObj>
              </mc:Choice>
              <mc:Fallback>
                <p:oleObj name="Equation" r:id="rId3" imgW="1841400" imgH="431640" progId="Equation.DSMT4">
                  <p:embed/>
                  <p:pic>
                    <p:nvPicPr>
                      <p:cNvPr id="5" name="Object 4">
                        <a:extLst>
                          <a:ext uri="{FF2B5EF4-FFF2-40B4-BE49-F238E27FC236}">
                            <a16:creationId xmlns:a16="http://schemas.microsoft.com/office/drawing/2014/main" id="{C29540E9-E9FF-42DD-ABC6-0EF046333029}"/>
                          </a:ext>
                        </a:extLst>
                      </p:cNvPr>
                      <p:cNvPicPr/>
                      <p:nvPr/>
                    </p:nvPicPr>
                    <p:blipFill>
                      <a:blip r:embed="rId4"/>
                      <a:stretch>
                        <a:fillRect/>
                      </a:stretch>
                    </p:blipFill>
                    <p:spPr>
                      <a:xfrm>
                        <a:off x="3288020" y="2519478"/>
                        <a:ext cx="2944752" cy="691014"/>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D6D5E63-05BC-4779-BC15-10B923A62C55}"/>
              </a:ext>
            </a:extLst>
          </p:cNvPr>
          <p:cNvGraphicFramePr>
            <a:graphicFrameLocks noChangeAspect="1"/>
          </p:cNvGraphicFramePr>
          <p:nvPr>
            <p:extLst>
              <p:ext uri="{D42A27DB-BD31-4B8C-83A1-F6EECF244321}">
                <p14:modId xmlns:p14="http://schemas.microsoft.com/office/powerpoint/2010/main" val="3511460252"/>
              </p:ext>
            </p:extLst>
          </p:nvPr>
        </p:nvGraphicFramePr>
        <p:xfrm>
          <a:off x="3288020" y="3376718"/>
          <a:ext cx="3366361" cy="649337"/>
        </p:xfrm>
        <a:graphic>
          <a:graphicData uri="http://schemas.openxmlformats.org/presentationml/2006/ole">
            <mc:AlternateContent xmlns:mc="http://schemas.openxmlformats.org/markup-compatibility/2006">
              <mc:Choice xmlns:v="urn:schemas-microsoft-com:vml" Requires="v">
                <p:oleObj spid="_x0000_s6182" name="Equation" r:id="rId5" imgW="2044440" imgH="393480" progId="Equation.DSMT4">
                  <p:embed/>
                </p:oleObj>
              </mc:Choice>
              <mc:Fallback>
                <p:oleObj name="Equation" r:id="rId5" imgW="2044440" imgH="393480" progId="Equation.DSMT4">
                  <p:embed/>
                  <p:pic>
                    <p:nvPicPr>
                      <p:cNvPr id="6" name="Object 5">
                        <a:extLst>
                          <a:ext uri="{FF2B5EF4-FFF2-40B4-BE49-F238E27FC236}">
                            <a16:creationId xmlns:a16="http://schemas.microsoft.com/office/drawing/2014/main" id="{DD6D5E63-05BC-4779-BC15-10B923A62C55}"/>
                          </a:ext>
                        </a:extLst>
                      </p:cNvPr>
                      <p:cNvPicPr/>
                      <p:nvPr/>
                    </p:nvPicPr>
                    <p:blipFill>
                      <a:blip r:embed="rId6"/>
                      <a:stretch>
                        <a:fillRect/>
                      </a:stretch>
                    </p:blipFill>
                    <p:spPr>
                      <a:xfrm>
                        <a:off x="3288020" y="3376718"/>
                        <a:ext cx="3366361" cy="64933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9E60368-AA62-4871-953A-70B394E63527}"/>
              </a:ext>
            </a:extLst>
          </p:cNvPr>
          <p:cNvGraphicFramePr>
            <a:graphicFrameLocks noChangeAspect="1"/>
          </p:cNvGraphicFramePr>
          <p:nvPr>
            <p:extLst>
              <p:ext uri="{D42A27DB-BD31-4B8C-83A1-F6EECF244321}">
                <p14:modId xmlns:p14="http://schemas.microsoft.com/office/powerpoint/2010/main" val="1226497215"/>
              </p:ext>
            </p:extLst>
          </p:nvPr>
        </p:nvGraphicFramePr>
        <p:xfrm>
          <a:off x="3288020" y="4192281"/>
          <a:ext cx="3700463" cy="692150"/>
        </p:xfrm>
        <a:graphic>
          <a:graphicData uri="http://schemas.openxmlformats.org/presentationml/2006/ole">
            <mc:AlternateContent xmlns:mc="http://schemas.openxmlformats.org/markup-compatibility/2006">
              <mc:Choice xmlns:v="urn:schemas-microsoft-com:vml" Requires="v">
                <p:oleObj spid="_x0000_s6183" name="Equation" r:id="rId7" imgW="2247840" imgH="419040" progId="Equation.DSMT4">
                  <p:embed/>
                </p:oleObj>
              </mc:Choice>
              <mc:Fallback>
                <p:oleObj name="Equation" r:id="rId7" imgW="2247840" imgH="419040" progId="Equation.DSMT4">
                  <p:embed/>
                  <p:pic>
                    <p:nvPicPr>
                      <p:cNvPr id="8" name="Object 7">
                        <a:extLst>
                          <a:ext uri="{FF2B5EF4-FFF2-40B4-BE49-F238E27FC236}">
                            <a16:creationId xmlns:a16="http://schemas.microsoft.com/office/drawing/2014/main" id="{C9E60368-AA62-4871-953A-70B394E63527}"/>
                          </a:ext>
                        </a:extLst>
                      </p:cNvPr>
                      <p:cNvPicPr/>
                      <p:nvPr/>
                    </p:nvPicPr>
                    <p:blipFill>
                      <a:blip r:embed="rId8"/>
                      <a:stretch>
                        <a:fillRect/>
                      </a:stretch>
                    </p:blipFill>
                    <p:spPr>
                      <a:xfrm>
                        <a:off x="3288020" y="4192281"/>
                        <a:ext cx="3700463" cy="692150"/>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0E5F1350-4326-4C78-BF7D-F44EEA25CCBC}"/>
              </a:ext>
            </a:extLst>
          </p:cNvPr>
          <p:cNvGrpSpPr/>
          <p:nvPr/>
        </p:nvGrpSpPr>
        <p:grpSpPr>
          <a:xfrm>
            <a:off x="6898600" y="1817154"/>
            <a:ext cx="5232400" cy="2679114"/>
            <a:chOff x="3410857" y="3554771"/>
            <a:chExt cx="5232400" cy="2679114"/>
          </a:xfrm>
        </p:grpSpPr>
        <p:pic>
          <p:nvPicPr>
            <p:cNvPr id="10" name="Picture 9">
              <a:extLst>
                <a:ext uri="{FF2B5EF4-FFF2-40B4-BE49-F238E27FC236}">
                  <a16:creationId xmlns:a16="http://schemas.microsoft.com/office/drawing/2014/main" id="{33BD43D7-47AA-4C4F-8282-4DC753634CBC}"/>
                </a:ext>
              </a:extLst>
            </p:cNvPr>
            <p:cNvPicPr>
              <a:picLocks noChangeAspect="1"/>
            </p:cNvPicPr>
            <p:nvPr/>
          </p:nvPicPr>
          <p:blipFill rotWithShape="1">
            <a:blip r:embed="rId9"/>
            <a:srcRect l="5851" t="11322" r="4046" b="4396"/>
            <a:stretch/>
          </p:blipFill>
          <p:spPr>
            <a:xfrm>
              <a:off x="3410857" y="3554771"/>
              <a:ext cx="5232400" cy="2679114"/>
            </a:xfrm>
            <a:prstGeom prst="rect">
              <a:avLst/>
            </a:prstGeom>
          </p:spPr>
        </p:pic>
        <p:cxnSp>
          <p:nvCxnSpPr>
            <p:cNvPr id="11" name="Straight Arrow Connector 10">
              <a:extLst>
                <a:ext uri="{FF2B5EF4-FFF2-40B4-BE49-F238E27FC236}">
                  <a16:creationId xmlns:a16="http://schemas.microsoft.com/office/drawing/2014/main" id="{1E821B2F-3340-414F-B865-239FAB986845}"/>
                </a:ext>
              </a:extLst>
            </p:cNvPr>
            <p:cNvCxnSpPr/>
            <p:nvPr/>
          </p:nvCxnSpPr>
          <p:spPr>
            <a:xfrm flipV="1">
              <a:off x="5725486" y="4796964"/>
              <a:ext cx="1676815" cy="0"/>
            </a:xfrm>
            <a:prstGeom prst="straightConnector1">
              <a:avLst/>
            </a:prstGeom>
            <a:ln>
              <a:solidFill>
                <a:srgbClr val="FF0000"/>
              </a:solidFill>
              <a:headEnd w="lg" len="lg"/>
              <a:tailEnd type="triangle"/>
            </a:ln>
          </p:spPr>
          <p:style>
            <a:lnRef idx="1">
              <a:schemeClr val="accent6"/>
            </a:lnRef>
            <a:fillRef idx="0">
              <a:schemeClr val="accent6"/>
            </a:fillRef>
            <a:effectRef idx="0">
              <a:schemeClr val="accent6"/>
            </a:effectRef>
            <a:fontRef idx="minor">
              <a:schemeClr val="tx1"/>
            </a:fontRef>
          </p:style>
        </p:cxnSp>
        <p:cxnSp>
          <p:nvCxnSpPr>
            <p:cNvPr id="12" name="Straight Arrow Connector 11">
              <a:extLst>
                <a:ext uri="{FF2B5EF4-FFF2-40B4-BE49-F238E27FC236}">
                  <a16:creationId xmlns:a16="http://schemas.microsoft.com/office/drawing/2014/main" id="{43ACFAA1-7969-4059-8ACC-0F3E56FAE3D7}"/>
                </a:ext>
              </a:extLst>
            </p:cNvPr>
            <p:cNvCxnSpPr/>
            <p:nvPr/>
          </p:nvCxnSpPr>
          <p:spPr>
            <a:xfrm flipH="1" flipV="1">
              <a:off x="5950873" y="3969650"/>
              <a:ext cx="3421" cy="1106771"/>
            </a:xfrm>
            <a:prstGeom prst="straightConnector1">
              <a:avLst/>
            </a:prstGeom>
            <a:ln>
              <a:solidFill>
                <a:srgbClr val="FF0000"/>
              </a:solidFill>
              <a:headEnd w="lg" len="lg"/>
              <a:tailEnd type="triangle"/>
            </a:ln>
          </p:spPr>
          <p:style>
            <a:lnRef idx="1">
              <a:schemeClr val="accent6"/>
            </a:lnRef>
            <a:fillRef idx="0">
              <a:schemeClr val="accent6"/>
            </a:fillRef>
            <a:effectRef idx="0">
              <a:schemeClr val="accent6"/>
            </a:effectRef>
            <a:fontRef idx="minor">
              <a:schemeClr val="tx1"/>
            </a:fontRef>
          </p:style>
        </p:cxnSp>
        <p:sp>
          <p:nvSpPr>
            <p:cNvPr id="13" name="TextBox 12">
              <a:extLst>
                <a:ext uri="{FF2B5EF4-FFF2-40B4-BE49-F238E27FC236}">
                  <a16:creationId xmlns:a16="http://schemas.microsoft.com/office/drawing/2014/main" id="{0D2C9790-72CE-4A6A-BEAD-B92A66323CED}"/>
                </a:ext>
              </a:extLst>
            </p:cNvPr>
            <p:cNvSpPr txBox="1"/>
            <p:nvPr/>
          </p:nvSpPr>
          <p:spPr>
            <a:xfrm>
              <a:off x="7364253" y="4582332"/>
              <a:ext cx="685076" cy="369332"/>
            </a:xfrm>
            <a:prstGeom prst="rect">
              <a:avLst/>
            </a:prstGeom>
            <a:noFill/>
          </p:spPr>
          <p:txBody>
            <a:bodyPr wrap="square" rtlCol="0">
              <a:spAutoFit/>
            </a:bodyPr>
            <a:lstStyle/>
            <a:p>
              <a:r>
                <a:rPr lang="en-GB" i="1" dirty="0">
                  <a:solidFill>
                    <a:srgbClr val="FF0000"/>
                  </a:solidFill>
                  <a:latin typeface="Times New Roman" panose="02020603050405020304" pitchFamily="18" charset="0"/>
                  <a:cs typeface="Times New Roman" panose="02020603050405020304" pitchFamily="18" charset="0"/>
                </a:rPr>
                <a:t>x</a:t>
              </a:r>
            </a:p>
          </p:txBody>
        </p:sp>
        <p:sp>
          <p:nvSpPr>
            <p:cNvPr id="14" name="TextBox 13">
              <a:extLst>
                <a:ext uri="{FF2B5EF4-FFF2-40B4-BE49-F238E27FC236}">
                  <a16:creationId xmlns:a16="http://schemas.microsoft.com/office/drawing/2014/main" id="{8458D7D4-BD8A-478A-942A-BA278B9F8492}"/>
                </a:ext>
              </a:extLst>
            </p:cNvPr>
            <p:cNvSpPr txBox="1"/>
            <p:nvPr/>
          </p:nvSpPr>
          <p:spPr>
            <a:xfrm>
              <a:off x="5684519" y="3829920"/>
              <a:ext cx="685076" cy="369332"/>
            </a:xfrm>
            <a:prstGeom prst="rect">
              <a:avLst/>
            </a:prstGeom>
            <a:noFill/>
          </p:spPr>
          <p:txBody>
            <a:bodyPr wrap="square" rtlCol="0">
              <a:spAutoFit/>
            </a:bodyPr>
            <a:lstStyle/>
            <a:p>
              <a:r>
                <a:rPr lang="en-GB" i="1" dirty="0">
                  <a:solidFill>
                    <a:srgbClr val="FF0000"/>
                  </a:solidFill>
                  <a:latin typeface="Times New Roman" panose="02020603050405020304" pitchFamily="18" charset="0"/>
                  <a:cs typeface="Times New Roman" panose="02020603050405020304" pitchFamily="18" charset="0"/>
                </a:rPr>
                <a:t>y</a:t>
              </a:r>
            </a:p>
          </p:txBody>
        </p:sp>
      </p:grpSp>
      <p:sp>
        <p:nvSpPr>
          <p:cNvPr id="15" name="Oval 14">
            <a:extLst>
              <a:ext uri="{FF2B5EF4-FFF2-40B4-BE49-F238E27FC236}">
                <a16:creationId xmlns:a16="http://schemas.microsoft.com/office/drawing/2014/main" id="{181E737B-A217-485D-A6FA-76DC4174B543}"/>
              </a:ext>
            </a:extLst>
          </p:cNvPr>
          <p:cNvSpPr/>
          <p:nvPr/>
        </p:nvSpPr>
        <p:spPr>
          <a:xfrm>
            <a:off x="11194534" y="3755508"/>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7</a:t>
            </a:r>
          </a:p>
        </p:txBody>
      </p:sp>
      <p:sp>
        <p:nvSpPr>
          <p:cNvPr id="16" name="Oval 15">
            <a:extLst>
              <a:ext uri="{FF2B5EF4-FFF2-40B4-BE49-F238E27FC236}">
                <a16:creationId xmlns:a16="http://schemas.microsoft.com/office/drawing/2014/main" id="{98D386DE-D2D1-47F7-A4F6-FA6E3C3A792B}"/>
              </a:ext>
            </a:extLst>
          </p:cNvPr>
          <p:cNvSpPr/>
          <p:nvPr/>
        </p:nvSpPr>
        <p:spPr>
          <a:xfrm>
            <a:off x="7703849" y="3755508"/>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11</a:t>
            </a:r>
          </a:p>
        </p:txBody>
      </p:sp>
      <p:sp>
        <p:nvSpPr>
          <p:cNvPr id="17" name="Oval 16">
            <a:extLst>
              <a:ext uri="{FF2B5EF4-FFF2-40B4-BE49-F238E27FC236}">
                <a16:creationId xmlns:a16="http://schemas.microsoft.com/office/drawing/2014/main" id="{919D2881-4447-4E0F-9924-22AF0724EC56}"/>
              </a:ext>
            </a:extLst>
          </p:cNvPr>
          <p:cNvSpPr/>
          <p:nvPr/>
        </p:nvSpPr>
        <p:spPr>
          <a:xfrm>
            <a:off x="9449191" y="3755508"/>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9</a:t>
            </a:r>
          </a:p>
        </p:txBody>
      </p:sp>
      <p:sp>
        <p:nvSpPr>
          <p:cNvPr id="18" name="Oval 17">
            <a:extLst>
              <a:ext uri="{FF2B5EF4-FFF2-40B4-BE49-F238E27FC236}">
                <a16:creationId xmlns:a16="http://schemas.microsoft.com/office/drawing/2014/main" id="{A268ABA9-9E62-41A5-9199-CAC2998C19B1}"/>
              </a:ext>
            </a:extLst>
          </p:cNvPr>
          <p:cNvSpPr/>
          <p:nvPr/>
        </p:nvSpPr>
        <p:spPr>
          <a:xfrm>
            <a:off x="10321862" y="3755508"/>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8</a:t>
            </a:r>
          </a:p>
        </p:txBody>
      </p:sp>
      <p:sp>
        <p:nvSpPr>
          <p:cNvPr id="19" name="Oval 18">
            <a:extLst>
              <a:ext uri="{FF2B5EF4-FFF2-40B4-BE49-F238E27FC236}">
                <a16:creationId xmlns:a16="http://schemas.microsoft.com/office/drawing/2014/main" id="{7BDF5232-8A42-4FA7-A20E-2FAB31586F86}"/>
              </a:ext>
            </a:extLst>
          </p:cNvPr>
          <p:cNvSpPr/>
          <p:nvPr/>
        </p:nvSpPr>
        <p:spPr>
          <a:xfrm>
            <a:off x="11194537" y="2006547"/>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6</a:t>
            </a:r>
          </a:p>
        </p:txBody>
      </p:sp>
      <p:sp>
        <p:nvSpPr>
          <p:cNvPr id="20" name="Oval 19">
            <a:extLst>
              <a:ext uri="{FF2B5EF4-FFF2-40B4-BE49-F238E27FC236}">
                <a16:creationId xmlns:a16="http://schemas.microsoft.com/office/drawing/2014/main" id="{6FB98A57-EDF2-4FEA-B29F-903F3BC08D28}"/>
              </a:ext>
            </a:extLst>
          </p:cNvPr>
          <p:cNvSpPr/>
          <p:nvPr/>
        </p:nvSpPr>
        <p:spPr>
          <a:xfrm>
            <a:off x="7703852" y="2006547"/>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1244201B-3893-44C5-AF8A-796839E37E2D}"/>
              </a:ext>
            </a:extLst>
          </p:cNvPr>
          <p:cNvSpPr/>
          <p:nvPr/>
        </p:nvSpPr>
        <p:spPr>
          <a:xfrm>
            <a:off x="9449194" y="2006547"/>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4</a:t>
            </a:r>
          </a:p>
        </p:txBody>
      </p:sp>
      <p:sp>
        <p:nvSpPr>
          <p:cNvPr id="22" name="Oval 21">
            <a:extLst>
              <a:ext uri="{FF2B5EF4-FFF2-40B4-BE49-F238E27FC236}">
                <a16:creationId xmlns:a16="http://schemas.microsoft.com/office/drawing/2014/main" id="{31C4964D-D851-4A98-A474-C6A9F9A30E94}"/>
              </a:ext>
            </a:extLst>
          </p:cNvPr>
          <p:cNvSpPr/>
          <p:nvPr/>
        </p:nvSpPr>
        <p:spPr>
          <a:xfrm>
            <a:off x="10321865" y="2006547"/>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5</a:t>
            </a:r>
          </a:p>
        </p:txBody>
      </p:sp>
      <p:sp>
        <p:nvSpPr>
          <p:cNvPr id="23" name="Oval 22">
            <a:extLst>
              <a:ext uri="{FF2B5EF4-FFF2-40B4-BE49-F238E27FC236}">
                <a16:creationId xmlns:a16="http://schemas.microsoft.com/office/drawing/2014/main" id="{FF59F14D-2A94-4606-8DF3-BD5393E29821}"/>
              </a:ext>
            </a:extLst>
          </p:cNvPr>
          <p:cNvSpPr/>
          <p:nvPr/>
        </p:nvSpPr>
        <p:spPr>
          <a:xfrm>
            <a:off x="7077913" y="2281635"/>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A02BD990-E7C7-4F03-BEDD-85F69BF7880C}"/>
              </a:ext>
            </a:extLst>
          </p:cNvPr>
          <p:cNvSpPr/>
          <p:nvPr/>
        </p:nvSpPr>
        <p:spPr>
          <a:xfrm>
            <a:off x="7073287" y="3486321"/>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12</a:t>
            </a:r>
          </a:p>
        </p:txBody>
      </p:sp>
      <p:sp>
        <p:nvSpPr>
          <p:cNvPr id="25" name="Oval 24">
            <a:extLst>
              <a:ext uri="{FF2B5EF4-FFF2-40B4-BE49-F238E27FC236}">
                <a16:creationId xmlns:a16="http://schemas.microsoft.com/office/drawing/2014/main" id="{2DC54EBA-C630-4243-A704-71AB39FA4EC6}"/>
              </a:ext>
            </a:extLst>
          </p:cNvPr>
          <p:cNvSpPr/>
          <p:nvPr/>
        </p:nvSpPr>
        <p:spPr>
          <a:xfrm>
            <a:off x="8576523" y="2005913"/>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7EA86FFA-5D40-46B6-8F29-75D1A70103C5}"/>
              </a:ext>
            </a:extLst>
          </p:cNvPr>
          <p:cNvSpPr/>
          <p:nvPr/>
        </p:nvSpPr>
        <p:spPr>
          <a:xfrm>
            <a:off x="8576520" y="3745620"/>
            <a:ext cx="360000" cy="36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10</a:t>
            </a:r>
          </a:p>
        </p:txBody>
      </p:sp>
      <p:cxnSp>
        <p:nvCxnSpPr>
          <p:cNvPr id="27" name="Straight Arrow Connector 26">
            <a:extLst>
              <a:ext uri="{FF2B5EF4-FFF2-40B4-BE49-F238E27FC236}">
                <a16:creationId xmlns:a16="http://schemas.microsoft.com/office/drawing/2014/main" id="{27B71A4C-CF43-40B3-8EDF-191427CABC41}"/>
              </a:ext>
            </a:extLst>
          </p:cNvPr>
          <p:cNvCxnSpPr/>
          <p:nvPr/>
        </p:nvCxnSpPr>
        <p:spPr>
          <a:xfrm>
            <a:off x="7647165" y="2206254"/>
            <a:ext cx="7258" cy="319318"/>
          </a:xfrm>
          <a:prstGeom prst="straightConnector1">
            <a:avLst/>
          </a:prstGeom>
          <a:ln w="38100">
            <a:headEnd type="triangle"/>
            <a:tailEnd type="triangle"/>
          </a:ln>
        </p:spPr>
        <p:style>
          <a:lnRef idx="1">
            <a:schemeClr val="accent6"/>
          </a:lnRef>
          <a:fillRef idx="0">
            <a:schemeClr val="accent6"/>
          </a:fillRef>
          <a:effectRef idx="0">
            <a:schemeClr val="accent6"/>
          </a:effectRef>
          <a:fontRef idx="minor">
            <a:schemeClr val="tx1"/>
          </a:fontRef>
        </p:style>
      </p:cxnSp>
      <p:graphicFrame>
        <p:nvGraphicFramePr>
          <p:cNvPr id="28" name="Object 27">
            <a:extLst>
              <a:ext uri="{FF2B5EF4-FFF2-40B4-BE49-F238E27FC236}">
                <a16:creationId xmlns:a16="http://schemas.microsoft.com/office/drawing/2014/main" id="{73442C69-5EC1-40BC-8E26-DECEFDC1C71B}"/>
              </a:ext>
            </a:extLst>
          </p:cNvPr>
          <p:cNvGraphicFramePr>
            <a:graphicFrameLocks noChangeAspect="1"/>
          </p:cNvGraphicFramePr>
          <p:nvPr>
            <p:extLst>
              <p:ext uri="{D42A27DB-BD31-4B8C-83A1-F6EECF244321}">
                <p14:modId xmlns:p14="http://schemas.microsoft.com/office/powerpoint/2010/main" val="3022566564"/>
              </p:ext>
            </p:extLst>
          </p:nvPr>
        </p:nvGraphicFramePr>
        <p:xfrm>
          <a:off x="3288020" y="5050657"/>
          <a:ext cx="3678237" cy="649287"/>
        </p:xfrm>
        <a:graphic>
          <a:graphicData uri="http://schemas.openxmlformats.org/presentationml/2006/ole">
            <mc:AlternateContent xmlns:mc="http://schemas.openxmlformats.org/markup-compatibility/2006">
              <mc:Choice xmlns:v="urn:schemas-microsoft-com:vml" Requires="v">
                <p:oleObj spid="_x0000_s6184" name="Equation" r:id="rId10" imgW="2234880" imgH="393480" progId="Equation.DSMT4">
                  <p:embed/>
                </p:oleObj>
              </mc:Choice>
              <mc:Fallback>
                <p:oleObj name="Equation" r:id="rId10" imgW="2234880" imgH="393480" progId="Equation.DSMT4">
                  <p:embed/>
                  <p:pic>
                    <p:nvPicPr>
                      <p:cNvPr id="28" name="Object 27">
                        <a:extLst>
                          <a:ext uri="{FF2B5EF4-FFF2-40B4-BE49-F238E27FC236}">
                            <a16:creationId xmlns:a16="http://schemas.microsoft.com/office/drawing/2014/main" id="{73442C69-5EC1-40BC-8E26-DECEFDC1C71B}"/>
                          </a:ext>
                        </a:extLst>
                      </p:cNvPr>
                      <p:cNvPicPr/>
                      <p:nvPr/>
                    </p:nvPicPr>
                    <p:blipFill>
                      <a:blip r:embed="rId11"/>
                      <a:stretch>
                        <a:fillRect/>
                      </a:stretch>
                    </p:blipFill>
                    <p:spPr>
                      <a:xfrm>
                        <a:off x="3288020" y="5050657"/>
                        <a:ext cx="3678237" cy="649287"/>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DBE354BB-14DE-4168-9EA9-26FDF489B477}"/>
              </a:ext>
            </a:extLst>
          </p:cNvPr>
          <p:cNvGraphicFramePr>
            <a:graphicFrameLocks noChangeAspect="1"/>
          </p:cNvGraphicFramePr>
          <p:nvPr>
            <p:extLst>
              <p:ext uri="{D42A27DB-BD31-4B8C-83A1-F6EECF244321}">
                <p14:modId xmlns:p14="http://schemas.microsoft.com/office/powerpoint/2010/main" val="3297204737"/>
              </p:ext>
            </p:extLst>
          </p:nvPr>
        </p:nvGraphicFramePr>
        <p:xfrm>
          <a:off x="3288020" y="5866170"/>
          <a:ext cx="4011613" cy="690563"/>
        </p:xfrm>
        <a:graphic>
          <a:graphicData uri="http://schemas.openxmlformats.org/presentationml/2006/ole">
            <mc:AlternateContent xmlns:mc="http://schemas.openxmlformats.org/markup-compatibility/2006">
              <mc:Choice xmlns:v="urn:schemas-microsoft-com:vml" Requires="v">
                <p:oleObj spid="_x0000_s6185" name="Equation" r:id="rId12" imgW="2438280" imgH="419040" progId="Equation.DSMT4">
                  <p:embed/>
                </p:oleObj>
              </mc:Choice>
              <mc:Fallback>
                <p:oleObj name="Equation" r:id="rId12" imgW="2438280" imgH="419040" progId="Equation.DSMT4">
                  <p:embed/>
                  <p:pic>
                    <p:nvPicPr>
                      <p:cNvPr id="29" name="Object 28">
                        <a:extLst>
                          <a:ext uri="{FF2B5EF4-FFF2-40B4-BE49-F238E27FC236}">
                            <a16:creationId xmlns:a16="http://schemas.microsoft.com/office/drawing/2014/main" id="{DBE354BB-14DE-4168-9EA9-26FDF489B477}"/>
                          </a:ext>
                        </a:extLst>
                      </p:cNvPr>
                      <p:cNvPicPr/>
                      <p:nvPr/>
                    </p:nvPicPr>
                    <p:blipFill>
                      <a:blip r:embed="rId13"/>
                      <a:stretch>
                        <a:fillRect/>
                      </a:stretch>
                    </p:blipFill>
                    <p:spPr>
                      <a:xfrm>
                        <a:off x="3288020" y="5866170"/>
                        <a:ext cx="4011613" cy="690563"/>
                      </a:xfrm>
                      <a:prstGeom prst="rect">
                        <a:avLst/>
                      </a:prstGeom>
                    </p:spPr>
                  </p:pic>
                </p:oleObj>
              </mc:Fallback>
            </mc:AlternateContent>
          </a:graphicData>
        </a:graphic>
      </p:graphicFrame>
    </p:spTree>
    <p:extLst>
      <p:ext uri="{BB962C8B-B14F-4D97-AF65-F5344CB8AC3E}">
        <p14:creationId xmlns:p14="http://schemas.microsoft.com/office/powerpoint/2010/main" val="1358474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FE956-30C9-4AFB-B35B-B3FADDB796E3}"/>
              </a:ext>
            </a:extLst>
          </p:cNvPr>
          <p:cNvSpPr>
            <a:spLocks noGrp="1"/>
          </p:cNvSpPr>
          <p:nvPr>
            <p:ph type="title"/>
          </p:nvPr>
        </p:nvSpPr>
        <p:spPr/>
        <p:txBody>
          <a:bodyPr/>
          <a:lstStyle/>
          <a:p>
            <a:r>
              <a:rPr lang="en-GB" dirty="0"/>
              <a:t>Solution (FEA-displacements)</a:t>
            </a:r>
          </a:p>
        </p:txBody>
      </p:sp>
      <p:sp>
        <p:nvSpPr>
          <p:cNvPr id="9" name="Content Placeholder 8">
            <a:extLst>
              <a:ext uri="{FF2B5EF4-FFF2-40B4-BE49-F238E27FC236}">
                <a16:creationId xmlns:a16="http://schemas.microsoft.com/office/drawing/2014/main" id="{62F23458-B0A1-42C8-9E44-25761DBC0835}"/>
              </a:ext>
            </a:extLst>
          </p:cNvPr>
          <p:cNvSpPr>
            <a:spLocks noGrp="1"/>
          </p:cNvSpPr>
          <p:nvPr>
            <p:ph sz="half" idx="1"/>
          </p:nvPr>
        </p:nvSpPr>
        <p:spPr>
          <a:xfrm>
            <a:off x="581192" y="2228003"/>
            <a:ext cx="7240514" cy="3633047"/>
          </a:xfrm>
        </p:spPr>
        <p:txBody>
          <a:bodyPr/>
          <a:lstStyle/>
          <a:p>
            <a:pPr algn="just"/>
            <a:r>
              <a:rPr lang="en-GB" dirty="0"/>
              <a:t>In the FEM, an upward 1,000N force is applied at the tip at the location of the shear centre.</a:t>
            </a:r>
          </a:p>
        </p:txBody>
      </p:sp>
      <p:pic>
        <p:nvPicPr>
          <p:cNvPr id="11" name="Content Placeholder 10">
            <a:extLst>
              <a:ext uri="{FF2B5EF4-FFF2-40B4-BE49-F238E27FC236}">
                <a16:creationId xmlns:a16="http://schemas.microsoft.com/office/drawing/2014/main" id="{1C7AA047-5E61-4A96-9123-37D4B6684017}"/>
              </a:ext>
            </a:extLst>
          </p:cNvPr>
          <p:cNvPicPr>
            <a:picLocks noGrp="1" noChangeAspect="1"/>
          </p:cNvPicPr>
          <p:nvPr>
            <p:ph sz="half" idx="2"/>
          </p:nvPr>
        </p:nvPicPr>
        <p:blipFill>
          <a:blip r:embed="rId2"/>
          <a:stretch>
            <a:fillRect/>
          </a:stretch>
        </p:blipFill>
        <p:spPr>
          <a:xfrm>
            <a:off x="7905940" y="2227263"/>
            <a:ext cx="3914522" cy="3633787"/>
          </a:xfrm>
          <a:prstGeom prst="rect">
            <a:avLst/>
          </a:prstGeom>
        </p:spPr>
      </p:pic>
      <p:sp>
        <p:nvSpPr>
          <p:cNvPr id="4" name="Slide Number Placeholder 3">
            <a:extLst>
              <a:ext uri="{FF2B5EF4-FFF2-40B4-BE49-F238E27FC236}">
                <a16:creationId xmlns:a16="http://schemas.microsoft.com/office/drawing/2014/main" id="{D7AF5FC9-FDAD-4875-94BD-0FE346E83FCA}"/>
              </a:ext>
            </a:extLst>
          </p:cNvPr>
          <p:cNvSpPr>
            <a:spLocks noGrp="1"/>
          </p:cNvSpPr>
          <p:nvPr>
            <p:ph type="sldNum" sz="quarter" idx="12"/>
          </p:nvPr>
        </p:nvSpPr>
        <p:spPr/>
        <p:txBody>
          <a:bodyPr/>
          <a:lstStyle/>
          <a:p>
            <a:pPr algn="ctr"/>
            <a:fld id="{D57F1E4F-1CFF-5643-939E-217C01CDF565}" type="slidenum">
              <a:rPr lang="en-US" smtClean="0"/>
              <a:pPr algn="ctr"/>
              <a:t>49</a:t>
            </a:fld>
            <a:endParaRPr lang="en-US" dirty="0"/>
          </a:p>
        </p:txBody>
      </p:sp>
      <p:pic>
        <p:nvPicPr>
          <p:cNvPr id="12" name="Picture 11">
            <a:extLst>
              <a:ext uri="{FF2B5EF4-FFF2-40B4-BE49-F238E27FC236}">
                <a16:creationId xmlns:a16="http://schemas.microsoft.com/office/drawing/2014/main" id="{DCB8373C-0FF8-494C-A642-009B7E41541A}"/>
              </a:ext>
            </a:extLst>
          </p:cNvPr>
          <p:cNvPicPr>
            <a:picLocks noChangeAspect="1"/>
          </p:cNvPicPr>
          <p:nvPr/>
        </p:nvPicPr>
        <p:blipFill>
          <a:blip r:embed="rId3"/>
          <a:stretch>
            <a:fillRect/>
          </a:stretch>
        </p:blipFill>
        <p:spPr>
          <a:xfrm>
            <a:off x="4539397" y="3471567"/>
            <a:ext cx="3348011" cy="3336888"/>
          </a:xfrm>
          <a:prstGeom prst="rect">
            <a:avLst/>
          </a:prstGeom>
        </p:spPr>
      </p:pic>
      <p:sp>
        <p:nvSpPr>
          <p:cNvPr id="14" name="Content Placeholder 8">
            <a:extLst>
              <a:ext uri="{FF2B5EF4-FFF2-40B4-BE49-F238E27FC236}">
                <a16:creationId xmlns:a16="http://schemas.microsoft.com/office/drawing/2014/main" id="{1DBF3143-D86A-4809-B060-6AEFE2CBF60F}"/>
              </a:ext>
            </a:extLst>
          </p:cNvPr>
          <p:cNvSpPr txBox="1">
            <a:spLocks/>
          </p:cNvSpPr>
          <p:nvPr/>
        </p:nvSpPr>
        <p:spPr>
          <a:xfrm>
            <a:off x="581192" y="3006774"/>
            <a:ext cx="3892504" cy="3633047"/>
          </a:xfrm>
          <a:prstGeom prst="rect">
            <a:avLst/>
          </a:prstGeom>
        </p:spPr>
        <p:txBody>
          <a:bodyPr vert="horz" lIns="91440" tIns="45720" rIns="91440" bIns="45720" rtlCol="0" anchor="t" anchorCtr="0">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Arial" panose="020B0604020202020204" pitchFamily="34"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r>
              <a:rPr lang="en-GB" dirty="0"/>
              <a:t>By plotting the displacement contours in the vertical direction, i.e. U2, it can be confirmed that at each section the vertical displacements are almost equal suggesting that the load is applied at the shear centre with no twist of the section.</a:t>
            </a:r>
          </a:p>
        </p:txBody>
      </p:sp>
    </p:spTree>
    <p:extLst>
      <p:ext uri="{BB962C8B-B14F-4D97-AF65-F5344CB8AC3E}">
        <p14:creationId xmlns:p14="http://schemas.microsoft.com/office/powerpoint/2010/main" val="248416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5" name="Picture 4"/>
          <p:cNvPicPr>
            <a:picLocks noChangeAspect="1"/>
          </p:cNvPicPr>
          <p:nvPr/>
        </p:nvPicPr>
        <p:blipFill>
          <a:blip r:embed="rId2"/>
          <a:stretch>
            <a:fillRect/>
          </a:stretch>
        </p:blipFill>
        <p:spPr>
          <a:xfrm>
            <a:off x="5181598" y="1888039"/>
            <a:ext cx="6993465" cy="4863908"/>
          </a:xfrm>
          <a:prstGeom prst="rect">
            <a:avLst/>
          </a:prstGeom>
        </p:spPr>
      </p:pic>
      <p:pic>
        <p:nvPicPr>
          <p:cNvPr id="6" name="Picture 5"/>
          <p:cNvPicPr>
            <a:picLocks noChangeAspect="1"/>
          </p:cNvPicPr>
          <p:nvPr/>
        </p:nvPicPr>
        <p:blipFill rotWithShape="1">
          <a:blip r:embed="rId3"/>
          <a:srcRect r="15891" b="9476"/>
          <a:stretch/>
        </p:blipFill>
        <p:spPr>
          <a:xfrm>
            <a:off x="56693" y="3215038"/>
            <a:ext cx="5071897" cy="2552205"/>
          </a:xfrm>
          <a:prstGeom prst="rect">
            <a:avLst/>
          </a:prstGeom>
        </p:spPr>
      </p:pic>
    </p:spTree>
    <p:extLst>
      <p:ext uri="{BB962C8B-B14F-4D97-AF65-F5344CB8AC3E}">
        <p14:creationId xmlns:p14="http://schemas.microsoft.com/office/powerpoint/2010/main" val="41709710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23942-3973-4E6C-B38D-30097321B9B6}"/>
              </a:ext>
            </a:extLst>
          </p:cNvPr>
          <p:cNvSpPr>
            <a:spLocks noGrp="1"/>
          </p:cNvSpPr>
          <p:nvPr>
            <p:ph type="title"/>
          </p:nvPr>
        </p:nvSpPr>
        <p:spPr/>
        <p:txBody>
          <a:bodyPr/>
          <a:lstStyle/>
          <a:p>
            <a:r>
              <a:rPr lang="en-GB" dirty="0"/>
              <a:t>Solution (</a:t>
            </a:r>
            <a:r>
              <a:rPr lang="en-GB" dirty="0" err="1"/>
              <a:t>fea</a:t>
            </a:r>
            <a:r>
              <a:rPr lang="en-GB" dirty="0"/>
              <a:t>-direct stresses)</a:t>
            </a:r>
          </a:p>
        </p:txBody>
      </p:sp>
      <p:sp>
        <p:nvSpPr>
          <p:cNvPr id="3" name="Content Placeholder 2">
            <a:extLst>
              <a:ext uri="{FF2B5EF4-FFF2-40B4-BE49-F238E27FC236}">
                <a16:creationId xmlns:a16="http://schemas.microsoft.com/office/drawing/2014/main" id="{0B6519F2-743D-4C6E-9D19-5946C011B818}"/>
              </a:ext>
            </a:extLst>
          </p:cNvPr>
          <p:cNvSpPr>
            <a:spLocks noGrp="1"/>
          </p:cNvSpPr>
          <p:nvPr>
            <p:ph sz="half" idx="1"/>
          </p:nvPr>
        </p:nvSpPr>
        <p:spPr>
          <a:xfrm>
            <a:off x="581193" y="2228003"/>
            <a:ext cx="4773796" cy="3633047"/>
          </a:xfrm>
        </p:spPr>
        <p:txBody>
          <a:bodyPr/>
          <a:lstStyle/>
          <a:p>
            <a:r>
              <a:rPr lang="en-GB" dirty="0"/>
              <a:t>At a section 500mm from the tip, the direct stresses are plotted in the opposite figure.</a:t>
            </a:r>
          </a:p>
          <a:p>
            <a:pPr algn="just"/>
            <a:r>
              <a:rPr lang="en-GB" dirty="0"/>
              <a:t>The direct stress on the upper skin is -12.13MPa whereas for the bottom skin it reads as +12.13MPa.</a:t>
            </a:r>
          </a:p>
          <a:p>
            <a:pPr algn="just"/>
            <a:r>
              <a:rPr lang="en-GB" dirty="0"/>
              <a:t>This value is 1.2% more than hand calculation for the idealised section.</a:t>
            </a:r>
          </a:p>
        </p:txBody>
      </p:sp>
      <p:pic>
        <p:nvPicPr>
          <p:cNvPr id="6" name="Content Placeholder 5">
            <a:extLst>
              <a:ext uri="{FF2B5EF4-FFF2-40B4-BE49-F238E27FC236}">
                <a16:creationId xmlns:a16="http://schemas.microsoft.com/office/drawing/2014/main" id="{7CC00EF2-ADF8-4BF2-8D61-427EFD4C5B60}"/>
              </a:ext>
            </a:extLst>
          </p:cNvPr>
          <p:cNvPicPr>
            <a:picLocks noGrp="1" noChangeAspect="1"/>
          </p:cNvPicPr>
          <p:nvPr>
            <p:ph sz="half" idx="2"/>
          </p:nvPr>
        </p:nvPicPr>
        <p:blipFill>
          <a:blip r:embed="rId2"/>
          <a:stretch>
            <a:fillRect/>
          </a:stretch>
        </p:blipFill>
        <p:spPr>
          <a:xfrm>
            <a:off x="5393313" y="2150812"/>
            <a:ext cx="6349068" cy="3744238"/>
          </a:xfrm>
          <a:prstGeom prst="rect">
            <a:avLst/>
          </a:prstGeom>
        </p:spPr>
      </p:pic>
      <p:sp>
        <p:nvSpPr>
          <p:cNvPr id="5" name="Slide Number Placeholder 4">
            <a:extLst>
              <a:ext uri="{FF2B5EF4-FFF2-40B4-BE49-F238E27FC236}">
                <a16:creationId xmlns:a16="http://schemas.microsoft.com/office/drawing/2014/main" id="{150EF6E2-0DB3-4EFD-BEA0-1591E784CC83}"/>
              </a:ext>
            </a:extLst>
          </p:cNvPr>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37169640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830F9-6595-4191-9B33-E7323DAA6F25}"/>
              </a:ext>
            </a:extLst>
          </p:cNvPr>
          <p:cNvSpPr>
            <a:spLocks noGrp="1"/>
          </p:cNvSpPr>
          <p:nvPr>
            <p:ph type="title"/>
          </p:nvPr>
        </p:nvSpPr>
        <p:spPr/>
        <p:txBody>
          <a:bodyPr/>
          <a:lstStyle/>
          <a:p>
            <a:r>
              <a:rPr lang="en-GB" dirty="0"/>
              <a:t>Solution (FEA-shear flow)</a:t>
            </a:r>
          </a:p>
        </p:txBody>
      </p:sp>
      <p:sp>
        <p:nvSpPr>
          <p:cNvPr id="3" name="Content Placeholder 2">
            <a:extLst>
              <a:ext uri="{FF2B5EF4-FFF2-40B4-BE49-F238E27FC236}">
                <a16:creationId xmlns:a16="http://schemas.microsoft.com/office/drawing/2014/main" id="{DF026D9B-2081-4EC0-AB94-2C72E4D0639F}"/>
              </a:ext>
            </a:extLst>
          </p:cNvPr>
          <p:cNvSpPr>
            <a:spLocks noGrp="1"/>
          </p:cNvSpPr>
          <p:nvPr>
            <p:ph sz="half" idx="1"/>
          </p:nvPr>
        </p:nvSpPr>
        <p:spPr>
          <a:xfrm>
            <a:off x="581193" y="2228003"/>
            <a:ext cx="5173504" cy="3633047"/>
          </a:xfrm>
        </p:spPr>
        <p:txBody>
          <a:bodyPr/>
          <a:lstStyle/>
          <a:p>
            <a:pPr algn="just"/>
            <a:r>
              <a:rPr lang="en-GB" dirty="0"/>
              <a:t>Let’s look at shear flow distribution, i.e. SF3, in the section.</a:t>
            </a:r>
          </a:p>
          <a:p>
            <a:pPr algn="just"/>
            <a:r>
              <a:rPr lang="en-GB" dirty="0"/>
              <a:t>The shear flow is as the result of shear force only as the force was applied at the shear centre meaning no twist of the section, hence no shear stresses due to twist.</a:t>
            </a:r>
          </a:p>
          <a:p>
            <a:pPr algn="just"/>
            <a:r>
              <a:rPr lang="en-GB" dirty="0"/>
              <a:t>Pay attention to the location of zero shear flow and linear distribution of shear flow in flanges and quadratic in the webs.</a:t>
            </a:r>
          </a:p>
        </p:txBody>
      </p:sp>
      <p:pic>
        <p:nvPicPr>
          <p:cNvPr id="6" name="Content Placeholder 5">
            <a:extLst>
              <a:ext uri="{FF2B5EF4-FFF2-40B4-BE49-F238E27FC236}">
                <a16:creationId xmlns:a16="http://schemas.microsoft.com/office/drawing/2014/main" id="{FC826635-4B05-4B0C-9D0C-2945CE417CDC}"/>
              </a:ext>
            </a:extLst>
          </p:cNvPr>
          <p:cNvPicPr>
            <a:picLocks noGrp="1" noChangeAspect="1"/>
          </p:cNvPicPr>
          <p:nvPr>
            <p:ph sz="half" idx="2"/>
          </p:nvPr>
        </p:nvPicPr>
        <p:blipFill>
          <a:blip r:embed="rId2"/>
          <a:stretch>
            <a:fillRect/>
          </a:stretch>
        </p:blipFill>
        <p:spPr>
          <a:xfrm>
            <a:off x="5754696" y="2167953"/>
            <a:ext cx="6018739" cy="3590777"/>
          </a:xfrm>
          <a:prstGeom prst="rect">
            <a:avLst/>
          </a:prstGeom>
        </p:spPr>
      </p:pic>
      <p:sp>
        <p:nvSpPr>
          <p:cNvPr id="5" name="Slide Number Placeholder 4">
            <a:extLst>
              <a:ext uri="{FF2B5EF4-FFF2-40B4-BE49-F238E27FC236}">
                <a16:creationId xmlns:a16="http://schemas.microsoft.com/office/drawing/2014/main" id="{5542D0D7-154F-4EDA-A4A2-B47640B83D6D}"/>
              </a:ext>
            </a:extLst>
          </p:cNvPr>
          <p:cNvSpPr>
            <a:spLocks noGrp="1"/>
          </p:cNvSpPr>
          <p:nvPr>
            <p:ph type="sldNum" sz="quarter" idx="12"/>
          </p:nvPr>
        </p:nvSpPr>
        <p:spPr/>
        <p:txBody>
          <a:bodyPr/>
          <a:lstStyle/>
          <a:p>
            <a:fld id="{D57F1E4F-1CFF-5643-939E-217C01CDF565}" type="slidenum">
              <a:rPr lang="en-US" smtClean="0"/>
              <a:pPr/>
              <a:t>51</a:t>
            </a:fld>
            <a:endParaRPr lang="en-US" dirty="0"/>
          </a:p>
        </p:txBody>
      </p:sp>
      <p:sp>
        <p:nvSpPr>
          <p:cNvPr id="7" name="Speech Bubble: Rectangle 6">
            <a:extLst>
              <a:ext uri="{FF2B5EF4-FFF2-40B4-BE49-F238E27FC236}">
                <a16:creationId xmlns:a16="http://schemas.microsoft.com/office/drawing/2014/main" id="{468D2BC8-489C-496B-B591-56A219572B46}"/>
              </a:ext>
            </a:extLst>
          </p:cNvPr>
          <p:cNvSpPr/>
          <p:nvPr/>
        </p:nvSpPr>
        <p:spPr>
          <a:xfrm>
            <a:off x="10156958" y="5861050"/>
            <a:ext cx="1861653" cy="676636"/>
          </a:xfrm>
          <a:prstGeom prst="wedgeRectCallout">
            <a:avLst>
              <a:gd name="adj1" fmla="val -102304"/>
              <a:gd name="adj2" fmla="val -235292"/>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Quadratic shear flow distribution</a:t>
            </a:r>
          </a:p>
        </p:txBody>
      </p:sp>
      <p:sp>
        <p:nvSpPr>
          <p:cNvPr id="8" name="Speech Bubble: Rectangle 7">
            <a:extLst>
              <a:ext uri="{FF2B5EF4-FFF2-40B4-BE49-F238E27FC236}">
                <a16:creationId xmlns:a16="http://schemas.microsoft.com/office/drawing/2014/main" id="{596573CF-BF1E-4399-8480-84AAE5DB327D}"/>
              </a:ext>
            </a:extLst>
          </p:cNvPr>
          <p:cNvSpPr/>
          <p:nvPr/>
        </p:nvSpPr>
        <p:spPr>
          <a:xfrm>
            <a:off x="7807078" y="5861050"/>
            <a:ext cx="1861653" cy="676636"/>
          </a:xfrm>
          <a:prstGeom prst="wedgeRectCallout">
            <a:avLst>
              <a:gd name="adj1" fmla="val -10539"/>
              <a:gd name="adj2" fmla="val -23772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Linear shear flow distribution</a:t>
            </a:r>
          </a:p>
        </p:txBody>
      </p:sp>
      <p:sp>
        <p:nvSpPr>
          <p:cNvPr id="9" name="Speech Bubble: Rectangle 8">
            <a:extLst>
              <a:ext uri="{FF2B5EF4-FFF2-40B4-BE49-F238E27FC236}">
                <a16:creationId xmlns:a16="http://schemas.microsoft.com/office/drawing/2014/main" id="{B3530D88-19AA-4DA6-BED2-03C6CC82E17E}"/>
              </a:ext>
            </a:extLst>
          </p:cNvPr>
          <p:cNvSpPr/>
          <p:nvPr/>
        </p:nvSpPr>
        <p:spPr>
          <a:xfrm>
            <a:off x="8929543" y="1923440"/>
            <a:ext cx="1861653" cy="676636"/>
          </a:xfrm>
          <a:prstGeom prst="wedgeRectCallout">
            <a:avLst>
              <a:gd name="adj1" fmla="val -65245"/>
              <a:gd name="adj2" fmla="val 359481"/>
            </a:avLst>
          </a:prstGeom>
          <a:solidFill>
            <a:schemeClr val="bg1">
              <a:lumMod val="50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Point with zero shear flow</a:t>
            </a:r>
          </a:p>
        </p:txBody>
      </p:sp>
      <p:sp>
        <p:nvSpPr>
          <p:cNvPr id="11" name="Speech Bubble: Rectangle 10">
            <a:extLst>
              <a:ext uri="{FF2B5EF4-FFF2-40B4-BE49-F238E27FC236}">
                <a16:creationId xmlns:a16="http://schemas.microsoft.com/office/drawing/2014/main" id="{4E1AD27C-7189-417E-B5D5-D55227392FAF}"/>
              </a:ext>
            </a:extLst>
          </p:cNvPr>
          <p:cNvSpPr/>
          <p:nvPr/>
        </p:nvSpPr>
        <p:spPr>
          <a:xfrm>
            <a:off x="8929544" y="1923440"/>
            <a:ext cx="1861653" cy="676636"/>
          </a:xfrm>
          <a:prstGeom prst="wedgeRectCallout">
            <a:avLst>
              <a:gd name="adj1" fmla="val -68185"/>
              <a:gd name="adj2" fmla="val 278560"/>
            </a:avLst>
          </a:prstGeom>
          <a:solidFill>
            <a:schemeClr val="bg1">
              <a:lumMod val="50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Point with zero shear flow</a:t>
            </a:r>
          </a:p>
        </p:txBody>
      </p:sp>
    </p:spTree>
    <p:extLst>
      <p:ext uri="{BB962C8B-B14F-4D97-AF65-F5344CB8AC3E}">
        <p14:creationId xmlns:p14="http://schemas.microsoft.com/office/powerpoint/2010/main" val="31858192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1</a:t>
            </a:r>
          </a:p>
        </p:txBody>
      </p:sp>
      <p:sp>
        <p:nvSpPr>
          <p:cNvPr id="4" name="Slide Number Placeholder 3"/>
          <p:cNvSpPr>
            <a:spLocks noGrp="1"/>
          </p:cNvSpPr>
          <p:nvPr>
            <p:ph type="sldNum" sz="quarter" idx="12"/>
          </p:nvPr>
        </p:nvSpPr>
        <p:spPr/>
        <p:txBody>
          <a:bodyPr/>
          <a:lstStyle/>
          <a:p>
            <a:fld id="{D57F1E4F-1CFF-5643-939E-217C01CDF565}" type="slidenum">
              <a:rPr lang="en-US" smtClean="0"/>
              <a:pPr/>
              <a:t>52</a:t>
            </a:fld>
            <a:endParaRPr lang="en-US" dirty="0"/>
          </a:p>
        </p:txBody>
      </p:sp>
      <p:sp>
        <p:nvSpPr>
          <p:cNvPr id="7" name="Content Placeholder 6"/>
          <p:cNvSpPr>
            <a:spLocks noGrp="1"/>
          </p:cNvSpPr>
          <p:nvPr>
            <p:ph idx="1"/>
          </p:nvPr>
        </p:nvSpPr>
        <p:spPr/>
        <p:txBody>
          <a:bodyPr/>
          <a:lstStyle/>
          <a:p>
            <a:r>
              <a:rPr lang="en-GB" dirty="0"/>
              <a:t>Idealise the box section into an arrangement of direct stress-carrying booms positioned at the four corners and panels which are assumed to carry only shear stresses. Find the centroid location of the idealised section and then calculate second moment of area for the idealised section about </a:t>
            </a:r>
            <a:r>
              <a:rPr lang="en-GB" i="1" dirty="0"/>
              <a:t>x</a:t>
            </a:r>
            <a:r>
              <a:rPr lang="en-GB" dirty="0"/>
              <a:t> and </a:t>
            </a:r>
            <a:r>
              <a:rPr lang="en-GB" i="1" dirty="0"/>
              <a:t>y</a:t>
            </a:r>
            <a:r>
              <a:rPr lang="en-GB" dirty="0"/>
              <a:t> axis.</a:t>
            </a:r>
          </a:p>
        </p:txBody>
      </p:sp>
      <p:pic>
        <p:nvPicPr>
          <p:cNvPr id="8" name="Picture 7"/>
          <p:cNvPicPr>
            <a:picLocks noChangeAspect="1"/>
          </p:cNvPicPr>
          <p:nvPr/>
        </p:nvPicPr>
        <p:blipFill>
          <a:blip r:embed="rId2"/>
          <a:stretch>
            <a:fillRect/>
          </a:stretch>
        </p:blipFill>
        <p:spPr>
          <a:xfrm>
            <a:off x="4314423" y="3496914"/>
            <a:ext cx="6957220" cy="3131224"/>
          </a:xfrm>
          <a:prstGeom prst="rect">
            <a:avLst/>
          </a:prstGeom>
        </p:spPr>
      </p:pic>
    </p:spTree>
    <p:extLst>
      <p:ext uri="{BB962C8B-B14F-4D97-AF65-F5344CB8AC3E}">
        <p14:creationId xmlns:p14="http://schemas.microsoft.com/office/powerpoint/2010/main" val="19756766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4" name="Slide Number Placeholder 3"/>
          <p:cNvSpPr>
            <a:spLocks noGrp="1"/>
          </p:cNvSpPr>
          <p:nvPr>
            <p:ph type="sldNum" sz="quarter" idx="12"/>
          </p:nvPr>
        </p:nvSpPr>
        <p:spPr/>
        <p:txBody>
          <a:bodyPr/>
          <a:lstStyle/>
          <a:p>
            <a:pPr algn="ctr"/>
            <a:fld id="{D57F1E4F-1CFF-5643-939E-217C01CDF565}" type="slidenum">
              <a:rPr lang="en-US" smtClean="0"/>
              <a:pPr algn="ctr"/>
              <a:t>53</a:t>
            </a:fld>
            <a:endParaRPr lang="en-US" dirty="0"/>
          </a:p>
        </p:txBody>
      </p:sp>
      <p:sp>
        <p:nvSpPr>
          <p:cNvPr id="5" name="Rectangle 4"/>
          <p:cNvSpPr/>
          <p:nvPr/>
        </p:nvSpPr>
        <p:spPr>
          <a:xfrm>
            <a:off x="8004220" y="2118575"/>
            <a:ext cx="3606587" cy="20219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6" name="Oval 5"/>
          <p:cNvSpPr/>
          <p:nvPr/>
        </p:nvSpPr>
        <p:spPr>
          <a:xfrm>
            <a:off x="7717665" y="1848117"/>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1</a:t>
            </a:r>
          </a:p>
        </p:txBody>
      </p:sp>
      <p:sp>
        <p:nvSpPr>
          <p:cNvPr id="7" name="Oval 6"/>
          <p:cNvSpPr/>
          <p:nvPr/>
        </p:nvSpPr>
        <p:spPr>
          <a:xfrm>
            <a:off x="11324252" y="1848118"/>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2</a:t>
            </a:r>
          </a:p>
        </p:txBody>
      </p:sp>
      <p:sp>
        <p:nvSpPr>
          <p:cNvPr id="8" name="Oval 7"/>
          <p:cNvSpPr/>
          <p:nvPr/>
        </p:nvSpPr>
        <p:spPr>
          <a:xfrm>
            <a:off x="11324252" y="3870101"/>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3</a:t>
            </a:r>
          </a:p>
        </p:txBody>
      </p:sp>
      <p:sp>
        <p:nvSpPr>
          <p:cNvPr id="9" name="Oval 8"/>
          <p:cNvSpPr/>
          <p:nvPr/>
        </p:nvSpPr>
        <p:spPr>
          <a:xfrm>
            <a:off x="7717665" y="3870100"/>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4</a:t>
            </a:r>
          </a:p>
        </p:txBody>
      </p:sp>
      <p:cxnSp>
        <p:nvCxnSpPr>
          <p:cNvPr id="11" name="Straight Arrow Connector 10"/>
          <p:cNvCxnSpPr/>
          <p:nvPr/>
        </p:nvCxnSpPr>
        <p:spPr>
          <a:xfrm>
            <a:off x="8029976" y="4533371"/>
            <a:ext cx="3548129" cy="644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12" name="TextBox 11"/>
          <p:cNvSpPr txBox="1"/>
          <p:nvPr/>
        </p:nvSpPr>
        <p:spPr>
          <a:xfrm>
            <a:off x="8822027" y="4593404"/>
            <a:ext cx="222160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500 mm</a:t>
            </a:r>
          </a:p>
        </p:txBody>
      </p:sp>
      <p:cxnSp>
        <p:nvCxnSpPr>
          <p:cNvPr id="13" name="Straight Arrow Connector 12"/>
          <p:cNvCxnSpPr/>
          <p:nvPr/>
        </p:nvCxnSpPr>
        <p:spPr>
          <a:xfrm flipH="1">
            <a:off x="7611412" y="2118573"/>
            <a:ext cx="6440" cy="2075578"/>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15" name="TextBox 14"/>
          <p:cNvSpPr txBox="1"/>
          <p:nvPr/>
        </p:nvSpPr>
        <p:spPr>
          <a:xfrm rot="16200000">
            <a:off x="6330901" y="2898682"/>
            <a:ext cx="222160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300 mm</a:t>
            </a:r>
          </a:p>
        </p:txBody>
      </p:sp>
      <p:pic>
        <p:nvPicPr>
          <p:cNvPr id="16" name="Picture 15"/>
          <p:cNvPicPr>
            <a:picLocks noChangeAspect="1"/>
          </p:cNvPicPr>
          <p:nvPr/>
        </p:nvPicPr>
        <p:blipFill>
          <a:blip r:embed="rId3"/>
          <a:stretch>
            <a:fillRect/>
          </a:stretch>
        </p:blipFill>
        <p:spPr>
          <a:xfrm>
            <a:off x="337527" y="1848117"/>
            <a:ext cx="6957220" cy="3131224"/>
          </a:xfrm>
          <a:prstGeom prst="rect">
            <a:avLst/>
          </a:prstGeom>
        </p:spPr>
      </p:pic>
      <p:graphicFrame>
        <p:nvGraphicFramePr>
          <p:cNvPr id="3" name="Object 2"/>
          <p:cNvGraphicFramePr>
            <a:graphicFrameLocks noChangeAspect="1"/>
          </p:cNvGraphicFramePr>
          <p:nvPr/>
        </p:nvGraphicFramePr>
        <p:xfrm>
          <a:off x="124083" y="5697423"/>
          <a:ext cx="5837238" cy="730250"/>
        </p:xfrm>
        <a:graphic>
          <a:graphicData uri="http://schemas.openxmlformats.org/presentationml/2006/ole">
            <mc:AlternateContent xmlns:mc="http://schemas.openxmlformats.org/markup-compatibility/2006">
              <mc:Choice xmlns:v="urn:schemas-microsoft-com:vml" Requires="v">
                <p:oleObj spid="_x0000_s10262" name="Equation" r:id="rId4" imgW="3149280" imgH="393480" progId="Equation.DSMT4">
                  <p:embed/>
                </p:oleObj>
              </mc:Choice>
              <mc:Fallback>
                <p:oleObj name="Equation" r:id="rId4" imgW="3149280" imgH="393480" progId="Equation.DSMT4">
                  <p:embed/>
                  <p:pic>
                    <p:nvPicPr>
                      <p:cNvPr id="3" name="Object 2"/>
                      <p:cNvPicPr/>
                      <p:nvPr/>
                    </p:nvPicPr>
                    <p:blipFill>
                      <a:blip r:embed="rId5"/>
                      <a:stretch>
                        <a:fillRect/>
                      </a:stretch>
                    </p:blipFill>
                    <p:spPr>
                      <a:xfrm>
                        <a:off x="124083" y="5697423"/>
                        <a:ext cx="5837238" cy="730250"/>
                      </a:xfrm>
                      <a:prstGeom prst="rect">
                        <a:avLst/>
                      </a:prstGeom>
                      <a:ln>
                        <a:solidFill>
                          <a:schemeClr val="accent1"/>
                        </a:solidFill>
                      </a:ln>
                    </p:spPr>
                  </p:pic>
                </p:oleObj>
              </mc:Fallback>
            </mc:AlternateContent>
          </a:graphicData>
        </a:graphic>
      </p:graphicFrame>
      <p:graphicFrame>
        <p:nvGraphicFramePr>
          <p:cNvPr id="19" name="Object 18"/>
          <p:cNvGraphicFramePr>
            <a:graphicFrameLocks noChangeAspect="1"/>
          </p:cNvGraphicFramePr>
          <p:nvPr/>
        </p:nvGraphicFramePr>
        <p:xfrm>
          <a:off x="6755382" y="5838711"/>
          <a:ext cx="2281237" cy="447675"/>
        </p:xfrm>
        <a:graphic>
          <a:graphicData uri="http://schemas.openxmlformats.org/presentationml/2006/ole">
            <mc:AlternateContent xmlns:mc="http://schemas.openxmlformats.org/markup-compatibility/2006">
              <mc:Choice xmlns:v="urn:schemas-microsoft-com:vml" Requires="v">
                <p:oleObj spid="_x0000_s10263" name="Equation" r:id="rId6" imgW="1231560" imgH="241200" progId="Equation.DSMT4">
                  <p:embed/>
                </p:oleObj>
              </mc:Choice>
              <mc:Fallback>
                <p:oleObj name="Equation" r:id="rId6" imgW="1231560" imgH="241200" progId="Equation.DSMT4">
                  <p:embed/>
                  <p:pic>
                    <p:nvPicPr>
                      <p:cNvPr id="19" name="Object 18"/>
                      <p:cNvPicPr/>
                      <p:nvPr/>
                    </p:nvPicPr>
                    <p:blipFill>
                      <a:blip r:embed="rId7"/>
                      <a:stretch>
                        <a:fillRect/>
                      </a:stretch>
                    </p:blipFill>
                    <p:spPr>
                      <a:xfrm>
                        <a:off x="6755382" y="5838711"/>
                        <a:ext cx="2281237" cy="447675"/>
                      </a:xfrm>
                      <a:prstGeom prst="rect">
                        <a:avLst/>
                      </a:prstGeom>
                      <a:ln>
                        <a:solidFill>
                          <a:schemeClr val="accent1"/>
                        </a:solidFill>
                      </a:ln>
                    </p:spPr>
                  </p:pic>
                </p:oleObj>
              </mc:Fallback>
            </mc:AlternateContent>
          </a:graphicData>
        </a:graphic>
      </p:graphicFrame>
      <p:graphicFrame>
        <p:nvGraphicFramePr>
          <p:cNvPr id="22" name="Object 21"/>
          <p:cNvGraphicFramePr>
            <a:graphicFrameLocks noChangeAspect="1"/>
          </p:cNvGraphicFramePr>
          <p:nvPr/>
        </p:nvGraphicFramePr>
        <p:xfrm>
          <a:off x="124083" y="4913386"/>
          <a:ext cx="6118225" cy="730250"/>
        </p:xfrm>
        <a:graphic>
          <a:graphicData uri="http://schemas.openxmlformats.org/presentationml/2006/ole">
            <mc:AlternateContent xmlns:mc="http://schemas.openxmlformats.org/markup-compatibility/2006">
              <mc:Choice xmlns:v="urn:schemas-microsoft-com:vml" Requires="v">
                <p:oleObj spid="_x0000_s10264" name="Equation" r:id="rId8" imgW="3301920" imgH="393480" progId="Equation.3">
                  <p:embed/>
                </p:oleObj>
              </mc:Choice>
              <mc:Fallback>
                <p:oleObj name="Equation" r:id="rId8" imgW="3301920" imgH="393480" progId="Equation.3">
                  <p:embed/>
                  <p:pic>
                    <p:nvPicPr>
                      <p:cNvPr id="22" name="Object 21"/>
                      <p:cNvPicPr/>
                      <p:nvPr/>
                    </p:nvPicPr>
                    <p:blipFill>
                      <a:blip r:embed="rId9"/>
                      <a:stretch>
                        <a:fillRect/>
                      </a:stretch>
                    </p:blipFill>
                    <p:spPr>
                      <a:xfrm>
                        <a:off x="124083" y="4913386"/>
                        <a:ext cx="6118225" cy="730250"/>
                      </a:xfrm>
                      <a:prstGeom prst="rect">
                        <a:avLst/>
                      </a:prstGeom>
                      <a:ln>
                        <a:solidFill>
                          <a:schemeClr val="accent1"/>
                        </a:solidFill>
                      </a:ln>
                    </p:spPr>
                  </p:pic>
                </p:oleObj>
              </mc:Fallback>
            </mc:AlternateContent>
          </a:graphicData>
        </a:graphic>
      </p:graphicFrame>
      <p:graphicFrame>
        <p:nvGraphicFramePr>
          <p:cNvPr id="23" name="Object 22"/>
          <p:cNvGraphicFramePr>
            <a:graphicFrameLocks noChangeAspect="1"/>
          </p:cNvGraphicFramePr>
          <p:nvPr/>
        </p:nvGraphicFramePr>
        <p:xfrm>
          <a:off x="6755381" y="5042138"/>
          <a:ext cx="2281237" cy="425450"/>
        </p:xfrm>
        <a:graphic>
          <a:graphicData uri="http://schemas.openxmlformats.org/presentationml/2006/ole">
            <mc:AlternateContent xmlns:mc="http://schemas.openxmlformats.org/markup-compatibility/2006">
              <mc:Choice xmlns:v="urn:schemas-microsoft-com:vml" Requires="v">
                <p:oleObj spid="_x0000_s10265" name="Equation" r:id="rId10" imgW="1231560" imgH="228600" progId="Equation.3">
                  <p:embed/>
                </p:oleObj>
              </mc:Choice>
              <mc:Fallback>
                <p:oleObj name="Equation" r:id="rId10" imgW="1231560" imgH="228600" progId="Equation.3">
                  <p:embed/>
                  <p:pic>
                    <p:nvPicPr>
                      <p:cNvPr id="23" name="Object 22"/>
                      <p:cNvPicPr/>
                      <p:nvPr/>
                    </p:nvPicPr>
                    <p:blipFill>
                      <a:blip r:embed="rId11"/>
                      <a:stretch>
                        <a:fillRect/>
                      </a:stretch>
                    </p:blipFill>
                    <p:spPr>
                      <a:xfrm>
                        <a:off x="6755381" y="5042138"/>
                        <a:ext cx="2281237" cy="425450"/>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30679644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3" name="Content Placeholder 2"/>
          <p:cNvSpPr>
            <a:spLocks noGrp="1"/>
          </p:cNvSpPr>
          <p:nvPr>
            <p:ph idx="1"/>
          </p:nvPr>
        </p:nvSpPr>
        <p:spPr>
          <a:xfrm>
            <a:off x="464457" y="1886858"/>
            <a:ext cx="6103258" cy="3971942"/>
          </a:xfrm>
        </p:spPr>
        <p:txBody>
          <a:bodyPr/>
          <a:lstStyle/>
          <a:p>
            <a:r>
              <a:rPr lang="en-GB" dirty="0"/>
              <a:t>To obtain the second moment of area, it is essential to find the neutral axis location;</a:t>
            </a:r>
          </a:p>
          <a:p>
            <a:r>
              <a:rPr lang="en-GB" dirty="0"/>
              <a:t>Taking moment about bottom skin, line 43;</a:t>
            </a:r>
          </a:p>
          <a:p>
            <a:endParaRPr lang="en-GB" dirty="0"/>
          </a:p>
          <a:p>
            <a:endParaRPr lang="en-GB" dirty="0"/>
          </a:p>
          <a:p>
            <a:endParaRPr lang="en-GB" dirty="0"/>
          </a:p>
          <a:p>
            <a:endParaRPr lang="en-GB" dirty="0"/>
          </a:p>
          <a:p>
            <a:r>
              <a:rPr lang="en-GB" dirty="0"/>
              <a:t>Taking moment about spar 14;</a:t>
            </a:r>
          </a:p>
        </p:txBody>
      </p:sp>
      <p:sp>
        <p:nvSpPr>
          <p:cNvPr id="4" name="Slide Number Placeholder 3"/>
          <p:cNvSpPr>
            <a:spLocks noGrp="1"/>
          </p:cNvSpPr>
          <p:nvPr>
            <p:ph type="sldNum" sz="quarter" idx="12"/>
          </p:nvPr>
        </p:nvSpPr>
        <p:spPr/>
        <p:txBody>
          <a:bodyPr/>
          <a:lstStyle/>
          <a:p>
            <a:pPr algn="ctr"/>
            <a:fld id="{D57F1E4F-1CFF-5643-939E-217C01CDF565}" type="slidenum">
              <a:rPr lang="en-US" smtClean="0"/>
              <a:pPr algn="ctr"/>
              <a:t>54</a:t>
            </a:fld>
            <a:endParaRPr lang="en-US" dirty="0"/>
          </a:p>
        </p:txBody>
      </p:sp>
      <p:sp>
        <p:nvSpPr>
          <p:cNvPr id="5" name="Rectangle 4"/>
          <p:cNvSpPr/>
          <p:nvPr/>
        </p:nvSpPr>
        <p:spPr>
          <a:xfrm>
            <a:off x="8004220" y="2118575"/>
            <a:ext cx="3606587" cy="20219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6" name="Oval 5"/>
          <p:cNvSpPr/>
          <p:nvPr/>
        </p:nvSpPr>
        <p:spPr>
          <a:xfrm>
            <a:off x="7717665" y="1848117"/>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1</a:t>
            </a:r>
          </a:p>
        </p:txBody>
      </p:sp>
      <p:sp>
        <p:nvSpPr>
          <p:cNvPr id="7" name="Oval 6"/>
          <p:cNvSpPr/>
          <p:nvPr/>
        </p:nvSpPr>
        <p:spPr>
          <a:xfrm>
            <a:off x="11324252" y="1848118"/>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2</a:t>
            </a:r>
          </a:p>
        </p:txBody>
      </p:sp>
      <p:sp>
        <p:nvSpPr>
          <p:cNvPr id="8" name="Oval 7"/>
          <p:cNvSpPr/>
          <p:nvPr/>
        </p:nvSpPr>
        <p:spPr>
          <a:xfrm>
            <a:off x="11324252" y="3870101"/>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3</a:t>
            </a:r>
          </a:p>
        </p:txBody>
      </p:sp>
      <p:sp>
        <p:nvSpPr>
          <p:cNvPr id="9" name="Oval 8"/>
          <p:cNvSpPr/>
          <p:nvPr/>
        </p:nvSpPr>
        <p:spPr>
          <a:xfrm>
            <a:off x="7717665" y="3870100"/>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4</a:t>
            </a:r>
          </a:p>
        </p:txBody>
      </p:sp>
      <p:cxnSp>
        <p:nvCxnSpPr>
          <p:cNvPr id="10" name="Straight Arrow Connector 9"/>
          <p:cNvCxnSpPr/>
          <p:nvPr/>
        </p:nvCxnSpPr>
        <p:spPr>
          <a:xfrm>
            <a:off x="8029976" y="4533371"/>
            <a:ext cx="3548129" cy="644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11" name="TextBox 10"/>
          <p:cNvSpPr txBox="1"/>
          <p:nvPr/>
        </p:nvSpPr>
        <p:spPr>
          <a:xfrm>
            <a:off x="8822027" y="4593404"/>
            <a:ext cx="222160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500 mm</a:t>
            </a:r>
          </a:p>
        </p:txBody>
      </p:sp>
      <p:cxnSp>
        <p:nvCxnSpPr>
          <p:cNvPr id="12" name="Straight Arrow Connector 11"/>
          <p:cNvCxnSpPr/>
          <p:nvPr/>
        </p:nvCxnSpPr>
        <p:spPr>
          <a:xfrm flipH="1">
            <a:off x="7611412" y="2118573"/>
            <a:ext cx="6440" cy="2075578"/>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13" name="TextBox 12"/>
          <p:cNvSpPr txBox="1"/>
          <p:nvPr/>
        </p:nvSpPr>
        <p:spPr>
          <a:xfrm rot="16200000">
            <a:off x="6330901" y="2898682"/>
            <a:ext cx="222160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300 mm</a:t>
            </a:r>
          </a:p>
        </p:txBody>
      </p:sp>
      <p:graphicFrame>
        <p:nvGraphicFramePr>
          <p:cNvPr id="16" name="Object 15"/>
          <p:cNvGraphicFramePr>
            <a:graphicFrameLocks noChangeAspect="1"/>
          </p:cNvGraphicFramePr>
          <p:nvPr/>
        </p:nvGraphicFramePr>
        <p:xfrm>
          <a:off x="941160" y="3024869"/>
          <a:ext cx="2351088" cy="815975"/>
        </p:xfrm>
        <a:graphic>
          <a:graphicData uri="http://schemas.openxmlformats.org/presentationml/2006/ole">
            <mc:AlternateContent xmlns:mc="http://schemas.openxmlformats.org/markup-compatibility/2006">
              <mc:Choice xmlns:v="urn:schemas-microsoft-com:vml" Requires="v">
                <p:oleObj spid="_x0000_s11286" name="Equation" r:id="rId3" imgW="1244520" imgH="431640" progId="Equation.3">
                  <p:embed/>
                </p:oleObj>
              </mc:Choice>
              <mc:Fallback>
                <p:oleObj name="Equation" r:id="rId3" imgW="1244520" imgH="431640" progId="Equation.3">
                  <p:embed/>
                  <p:pic>
                    <p:nvPicPr>
                      <p:cNvPr id="16" name="Object 15"/>
                      <p:cNvPicPr/>
                      <p:nvPr/>
                    </p:nvPicPr>
                    <p:blipFill>
                      <a:blip r:embed="rId4"/>
                      <a:stretch>
                        <a:fillRect/>
                      </a:stretch>
                    </p:blipFill>
                    <p:spPr>
                      <a:xfrm>
                        <a:off x="941160" y="3024869"/>
                        <a:ext cx="2351088" cy="815975"/>
                      </a:xfrm>
                      <a:prstGeom prst="rect">
                        <a:avLst/>
                      </a:prstGeom>
                    </p:spPr>
                  </p:pic>
                </p:oleObj>
              </mc:Fallback>
            </mc:AlternateContent>
          </a:graphicData>
        </a:graphic>
      </p:graphicFrame>
      <p:graphicFrame>
        <p:nvGraphicFramePr>
          <p:cNvPr id="17" name="Object 16"/>
          <p:cNvGraphicFramePr>
            <a:graphicFrameLocks noChangeAspect="1"/>
          </p:cNvGraphicFramePr>
          <p:nvPr/>
        </p:nvGraphicFramePr>
        <p:xfrm>
          <a:off x="941388" y="3937000"/>
          <a:ext cx="4389437" cy="839788"/>
        </p:xfrm>
        <a:graphic>
          <a:graphicData uri="http://schemas.openxmlformats.org/presentationml/2006/ole">
            <mc:AlternateContent xmlns:mc="http://schemas.openxmlformats.org/markup-compatibility/2006">
              <mc:Choice xmlns:v="urn:schemas-microsoft-com:vml" Requires="v">
                <p:oleObj spid="_x0000_s11287" name="Equation" r:id="rId5" imgW="2323800" imgH="444240" progId="Equation.DSMT4">
                  <p:embed/>
                </p:oleObj>
              </mc:Choice>
              <mc:Fallback>
                <p:oleObj name="Equation" r:id="rId5" imgW="2323800" imgH="444240" progId="Equation.DSMT4">
                  <p:embed/>
                  <p:pic>
                    <p:nvPicPr>
                      <p:cNvPr id="17" name="Object 16"/>
                      <p:cNvPicPr/>
                      <p:nvPr/>
                    </p:nvPicPr>
                    <p:blipFill>
                      <a:blip r:embed="rId6"/>
                      <a:stretch>
                        <a:fillRect/>
                      </a:stretch>
                    </p:blipFill>
                    <p:spPr>
                      <a:xfrm>
                        <a:off x="941388" y="3937000"/>
                        <a:ext cx="4389437" cy="839788"/>
                      </a:xfrm>
                      <a:prstGeom prst="rect">
                        <a:avLst/>
                      </a:prstGeom>
                    </p:spPr>
                  </p:pic>
                </p:oleObj>
              </mc:Fallback>
            </mc:AlternateContent>
          </a:graphicData>
        </a:graphic>
      </p:graphicFrame>
      <p:graphicFrame>
        <p:nvGraphicFramePr>
          <p:cNvPr id="18" name="Object 17"/>
          <p:cNvGraphicFramePr>
            <a:graphicFrameLocks noChangeAspect="1"/>
          </p:cNvGraphicFramePr>
          <p:nvPr/>
        </p:nvGraphicFramePr>
        <p:xfrm>
          <a:off x="1011238" y="5162550"/>
          <a:ext cx="2303462" cy="815975"/>
        </p:xfrm>
        <a:graphic>
          <a:graphicData uri="http://schemas.openxmlformats.org/presentationml/2006/ole">
            <mc:AlternateContent xmlns:mc="http://schemas.openxmlformats.org/markup-compatibility/2006">
              <mc:Choice xmlns:v="urn:schemas-microsoft-com:vml" Requires="v">
                <p:oleObj spid="_x0000_s11288" name="Equation" r:id="rId7" imgW="1218960" imgH="431640" progId="Equation.3">
                  <p:embed/>
                </p:oleObj>
              </mc:Choice>
              <mc:Fallback>
                <p:oleObj name="Equation" r:id="rId7" imgW="1218960" imgH="431640" progId="Equation.3">
                  <p:embed/>
                  <p:pic>
                    <p:nvPicPr>
                      <p:cNvPr id="18" name="Object 17"/>
                      <p:cNvPicPr/>
                      <p:nvPr/>
                    </p:nvPicPr>
                    <p:blipFill>
                      <a:blip r:embed="rId8"/>
                      <a:stretch>
                        <a:fillRect/>
                      </a:stretch>
                    </p:blipFill>
                    <p:spPr>
                      <a:xfrm>
                        <a:off x="1011238" y="5162550"/>
                        <a:ext cx="2303462" cy="815975"/>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728002845"/>
              </p:ext>
            </p:extLst>
          </p:nvPr>
        </p:nvGraphicFramePr>
        <p:xfrm>
          <a:off x="985838" y="5967413"/>
          <a:ext cx="4054475" cy="839787"/>
        </p:xfrm>
        <a:graphic>
          <a:graphicData uri="http://schemas.openxmlformats.org/presentationml/2006/ole">
            <mc:AlternateContent xmlns:mc="http://schemas.openxmlformats.org/markup-compatibility/2006">
              <mc:Choice xmlns:v="urn:schemas-microsoft-com:vml" Requires="v">
                <p:oleObj spid="_x0000_s11289" name="Equation" r:id="rId9" imgW="2145960" imgH="444240" progId="Equation.DSMT4">
                  <p:embed/>
                </p:oleObj>
              </mc:Choice>
              <mc:Fallback>
                <p:oleObj name="Equation" r:id="rId9" imgW="2145960" imgH="444240" progId="Equation.DSMT4">
                  <p:embed/>
                  <p:pic>
                    <p:nvPicPr>
                      <p:cNvPr id="19" name="Object 18"/>
                      <p:cNvPicPr/>
                      <p:nvPr/>
                    </p:nvPicPr>
                    <p:blipFill>
                      <a:blip r:embed="rId10"/>
                      <a:stretch>
                        <a:fillRect/>
                      </a:stretch>
                    </p:blipFill>
                    <p:spPr>
                      <a:xfrm>
                        <a:off x="985838" y="5967413"/>
                        <a:ext cx="4054475" cy="839787"/>
                      </a:xfrm>
                      <a:prstGeom prst="rect">
                        <a:avLst/>
                      </a:prstGeom>
                    </p:spPr>
                  </p:pic>
                </p:oleObj>
              </mc:Fallback>
            </mc:AlternateContent>
          </a:graphicData>
        </a:graphic>
      </p:graphicFrame>
    </p:spTree>
    <p:extLst>
      <p:ext uri="{BB962C8B-B14F-4D97-AF65-F5344CB8AC3E}">
        <p14:creationId xmlns:p14="http://schemas.microsoft.com/office/powerpoint/2010/main" val="1515849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4" name="Slide Number Placeholder 3"/>
          <p:cNvSpPr>
            <a:spLocks noGrp="1"/>
          </p:cNvSpPr>
          <p:nvPr>
            <p:ph type="sldNum" sz="quarter" idx="12"/>
          </p:nvPr>
        </p:nvSpPr>
        <p:spPr/>
        <p:txBody>
          <a:bodyPr/>
          <a:lstStyle/>
          <a:p>
            <a:pPr algn="ctr"/>
            <a:fld id="{D57F1E4F-1CFF-5643-939E-217C01CDF565}" type="slidenum">
              <a:rPr lang="en-US" smtClean="0"/>
              <a:pPr algn="ctr"/>
              <a:t>55</a:t>
            </a:fld>
            <a:endParaRPr lang="en-US" dirty="0"/>
          </a:p>
        </p:txBody>
      </p:sp>
      <p:sp>
        <p:nvSpPr>
          <p:cNvPr id="5" name="Rectangle 4"/>
          <p:cNvSpPr/>
          <p:nvPr/>
        </p:nvSpPr>
        <p:spPr>
          <a:xfrm>
            <a:off x="8004220" y="2118575"/>
            <a:ext cx="3606587" cy="20219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6" name="Oval 5"/>
          <p:cNvSpPr/>
          <p:nvPr/>
        </p:nvSpPr>
        <p:spPr>
          <a:xfrm>
            <a:off x="7717665" y="1848117"/>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1</a:t>
            </a:r>
          </a:p>
        </p:txBody>
      </p:sp>
      <p:sp>
        <p:nvSpPr>
          <p:cNvPr id="7" name="Oval 6"/>
          <p:cNvSpPr/>
          <p:nvPr/>
        </p:nvSpPr>
        <p:spPr>
          <a:xfrm>
            <a:off x="11324252" y="1848118"/>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2</a:t>
            </a:r>
          </a:p>
        </p:txBody>
      </p:sp>
      <p:sp>
        <p:nvSpPr>
          <p:cNvPr id="8" name="Oval 7"/>
          <p:cNvSpPr/>
          <p:nvPr/>
        </p:nvSpPr>
        <p:spPr>
          <a:xfrm>
            <a:off x="11324252" y="3870101"/>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3</a:t>
            </a:r>
          </a:p>
        </p:txBody>
      </p:sp>
      <p:sp>
        <p:nvSpPr>
          <p:cNvPr id="9" name="Oval 8"/>
          <p:cNvSpPr/>
          <p:nvPr/>
        </p:nvSpPr>
        <p:spPr>
          <a:xfrm>
            <a:off x="7717665" y="3870100"/>
            <a:ext cx="573110" cy="54091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4</a:t>
            </a:r>
          </a:p>
        </p:txBody>
      </p:sp>
      <p:cxnSp>
        <p:nvCxnSpPr>
          <p:cNvPr id="10" name="Straight Arrow Connector 9"/>
          <p:cNvCxnSpPr/>
          <p:nvPr/>
        </p:nvCxnSpPr>
        <p:spPr>
          <a:xfrm>
            <a:off x="8029976" y="4533371"/>
            <a:ext cx="3548129" cy="644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11" name="TextBox 10"/>
          <p:cNvSpPr txBox="1"/>
          <p:nvPr/>
        </p:nvSpPr>
        <p:spPr>
          <a:xfrm>
            <a:off x="8822027" y="4593404"/>
            <a:ext cx="222160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500 mm</a:t>
            </a:r>
          </a:p>
        </p:txBody>
      </p:sp>
      <p:cxnSp>
        <p:nvCxnSpPr>
          <p:cNvPr id="12" name="Straight Arrow Connector 11"/>
          <p:cNvCxnSpPr/>
          <p:nvPr/>
        </p:nvCxnSpPr>
        <p:spPr>
          <a:xfrm flipH="1">
            <a:off x="7611412" y="2118573"/>
            <a:ext cx="6440" cy="2075578"/>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13" name="TextBox 12"/>
          <p:cNvSpPr txBox="1"/>
          <p:nvPr/>
        </p:nvSpPr>
        <p:spPr>
          <a:xfrm rot="16200000">
            <a:off x="6330901" y="2898682"/>
            <a:ext cx="222160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300 mm</a:t>
            </a:r>
          </a:p>
        </p:txBody>
      </p:sp>
      <p:cxnSp>
        <p:nvCxnSpPr>
          <p:cNvPr id="15" name="Straight Arrow Connector 14"/>
          <p:cNvCxnSpPr/>
          <p:nvPr/>
        </p:nvCxnSpPr>
        <p:spPr>
          <a:xfrm flipV="1">
            <a:off x="9325012" y="3113314"/>
            <a:ext cx="1676815" cy="0"/>
          </a:xfrm>
          <a:prstGeom prst="straightConnector1">
            <a:avLst/>
          </a:prstGeom>
          <a:ln>
            <a:solidFill>
              <a:srgbClr val="FF0000"/>
            </a:solidFill>
            <a:headEnd w="lg" len="lg"/>
            <a:tailEnd type="triangle"/>
          </a:ln>
        </p:spPr>
        <p:style>
          <a:lnRef idx="1">
            <a:schemeClr val="accent6"/>
          </a:lnRef>
          <a:fillRef idx="0">
            <a:schemeClr val="accent6"/>
          </a:fillRef>
          <a:effectRef idx="0">
            <a:schemeClr val="accent6"/>
          </a:effectRef>
          <a:fontRef idx="minor">
            <a:schemeClr val="tx1"/>
          </a:fontRef>
        </p:style>
      </p:cxnSp>
      <p:cxnSp>
        <p:nvCxnSpPr>
          <p:cNvPr id="17" name="Straight Arrow Connector 16"/>
          <p:cNvCxnSpPr/>
          <p:nvPr/>
        </p:nvCxnSpPr>
        <p:spPr>
          <a:xfrm flipH="1" flipV="1">
            <a:off x="9550399" y="2286000"/>
            <a:ext cx="3421" cy="1106771"/>
          </a:xfrm>
          <a:prstGeom prst="straightConnector1">
            <a:avLst/>
          </a:prstGeom>
          <a:ln>
            <a:solidFill>
              <a:srgbClr val="FF0000"/>
            </a:solidFill>
            <a:headEnd w="lg" len="lg"/>
            <a:tailEnd type="triangle"/>
          </a:ln>
        </p:spPr>
        <p:style>
          <a:lnRef idx="1">
            <a:schemeClr val="accent6"/>
          </a:lnRef>
          <a:fillRef idx="0">
            <a:schemeClr val="accent6"/>
          </a:fillRef>
          <a:effectRef idx="0">
            <a:schemeClr val="accent6"/>
          </a:effectRef>
          <a:fontRef idx="minor">
            <a:schemeClr val="tx1"/>
          </a:fontRef>
        </p:style>
      </p:cxnSp>
      <p:sp>
        <p:nvSpPr>
          <p:cNvPr id="19" name="TextBox 18"/>
          <p:cNvSpPr txBox="1"/>
          <p:nvPr/>
        </p:nvSpPr>
        <p:spPr>
          <a:xfrm>
            <a:off x="10963779" y="2898682"/>
            <a:ext cx="685076" cy="369332"/>
          </a:xfrm>
          <a:prstGeom prst="rect">
            <a:avLst/>
          </a:prstGeom>
          <a:noFill/>
        </p:spPr>
        <p:txBody>
          <a:bodyPr wrap="square" rtlCol="0">
            <a:spAutoFit/>
          </a:bodyPr>
          <a:lstStyle/>
          <a:p>
            <a:r>
              <a:rPr lang="en-GB" i="1" dirty="0">
                <a:solidFill>
                  <a:srgbClr val="FF0000"/>
                </a:solidFill>
                <a:latin typeface="Times New Roman" panose="02020603050405020304" pitchFamily="18" charset="0"/>
                <a:cs typeface="Times New Roman" panose="02020603050405020304" pitchFamily="18" charset="0"/>
              </a:rPr>
              <a:t>x</a:t>
            </a:r>
          </a:p>
        </p:txBody>
      </p:sp>
      <p:sp>
        <p:nvSpPr>
          <p:cNvPr id="20" name="TextBox 19"/>
          <p:cNvSpPr txBox="1"/>
          <p:nvPr/>
        </p:nvSpPr>
        <p:spPr>
          <a:xfrm>
            <a:off x="9411422" y="1995830"/>
            <a:ext cx="685076" cy="369332"/>
          </a:xfrm>
          <a:prstGeom prst="rect">
            <a:avLst/>
          </a:prstGeom>
          <a:noFill/>
        </p:spPr>
        <p:txBody>
          <a:bodyPr wrap="square" rtlCol="0">
            <a:spAutoFit/>
          </a:bodyPr>
          <a:lstStyle/>
          <a:p>
            <a:r>
              <a:rPr lang="en-GB" i="1" dirty="0">
                <a:solidFill>
                  <a:srgbClr val="FF0000"/>
                </a:solidFill>
                <a:latin typeface="Times New Roman" panose="02020603050405020304" pitchFamily="18" charset="0"/>
                <a:cs typeface="Times New Roman" panose="02020603050405020304" pitchFamily="18" charset="0"/>
              </a:rPr>
              <a:t>y</a:t>
            </a:r>
          </a:p>
        </p:txBody>
      </p:sp>
      <p:cxnSp>
        <p:nvCxnSpPr>
          <p:cNvPr id="21" name="Straight Arrow Connector 20"/>
          <p:cNvCxnSpPr/>
          <p:nvPr/>
        </p:nvCxnSpPr>
        <p:spPr>
          <a:xfrm>
            <a:off x="8004220" y="3285150"/>
            <a:ext cx="1546179"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23" name="TextBox 22"/>
          <p:cNvSpPr txBox="1"/>
          <p:nvPr/>
        </p:nvSpPr>
        <p:spPr>
          <a:xfrm>
            <a:off x="7666506" y="3280641"/>
            <a:ext cx="222160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234.75</a:t>
            </a:r>
          </a:p>
        </p:txBody>
      </p:sp>
      <p:cxnSp>
        <p:nvCxnSpPr>
          <p:cNvPr id="24" name="Straight Arrow Connector 23"/>
          <p:cNvCxnSpPr/>
          <p:nvPr/>
        </p:nvCxnSpPr>
        <p:spPr>
          <a:xfrm>
            <a:off x="10159450" y="3124601"/>
            <a:ext cx="3969" cy="1015955"/>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25" name="TextBox 24"/>
          <p:cNvSpPr txBox="1"/>
          <p:nvPr/>
        </p:nvSpPr>
        <p:spPr>
          <a:xfrm rot="16200000">
            <a:off x="9221996" y="3447911"/>
            <a:ext cx="222160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150</a:t>
            </a:r>
          </a:p>
        </p:txBody>
      </p:sp>
      <p:pic>
        <p:nvPicPr>
          <p:cNvPr id="27" name="Picture 26"/>
          <p:cNvPicPr>
            <a:picLocks noChangeAspect="1"/>
          </p:cNvPicPr>
          <p:nvPr/>
        </p:nvPicPr>
        <p:blipFill rotWithShape="1">
          <a:blip r:embed="rId3"/>
          <a:srcRect l="31415" t="52870" r="46336" b="37931"/>
          <a:stretch/>
        </p:blipFill>
        <p:spPr>
          <a:xfrm>
            <a:off x="572675" y="1848117"/>
            <a:ext cx="4068864" cy="946299"/>
          </a:xfrm>
          <a:prstGeom prst="rect">
            <a:avLst/>
          </a:prstGeom>
        </p:spPr>
      </p:pic>
      <p:pic>
        <p:nvPicPr>
          <p:cNvPr id="28" name="Picture 27"/>
          <p:cNvPicPr>
            <a:picLocks noChangeAspect="1"/>
          </p:cNvPicPr>
          <p:nvPr/>
        </p:nvPicPr>
        <p:blipFill rotWithShape="1">
          <a:blip r:embed="rId3"/>
          <a:srcRect l="59636" t="52870" r="28469" b="37931"/>
          <a:stretch/>
        </p:blipFill>
        <p:spPr>
          <a:xfrm>
            <a:off x="5089229" y="1814682"/>
            <a:ext cx="2175402" cy="946299"/>
          </a:xfrm>
          <a:prstGeom prst="rect">
            <a:avLst/>
          </a:prstGeom>
        </p:spPr>
      </p:pic>
      <p:graphicFrame>
        <p:nvGraphicFramePr>
          <p:cNvPr id="29" name="Object 28"/>
          <p:cNvGraphicFramePr>
            <a:graphicFrameLocks noChangeAspect="1"/>
          </p:cNvGraphicFramePr>
          <p:nvPr/>
        </p:nvGraphicFramePr>
        <p:xfrm>
          <a:off x="455613" y="2922588"/>
          <a:ext cx="6694487" cy="455612"/>
        </p:xfrm>
        <a:graphic>
          <a:graphicData uri="http://schemas.openxmlformats.org/presentationml/2006/ole">
            <mc:AlternateContent xmlns:mc="http://schemas.openxmlformats.org/markup-compatibility/2006">
              <mc:Choice xmlns:v="urn:schemas-microsoft-com:vml" Requires="v">
                <p:oleObj spid="_x0000_s12305" name="Equation" r:id="rId4" imgW="3543120" imgH="241200" progId="Equation.DSMT4">
                  <p:embed/>
                </p:oleObj>
              </mc:Choice>
              <mc:Fallback>
                <p:oleObj name="Equation" r:id="rId4" imgW="3543120" imgH="241200" progId="Equation.DSMT4">
                  <p:embed/>
                  <p:pic>
                    <p:nvPicPr>
                      <p:cNvPr id="29" name="Object 28"/>
                      <p:cNvPicPr/>
                      <p:nvPr/>
                    </p:nvPicPr>
                    <p:blipFill>
                      <a:blip r:embed="rId5"/>
                      <a:stretch>
                        <a:fillRect/>
                      </a:stretch>
                    </p:blipFill>
                    <p:spPr>
                      <a:xfrm>
                        <a:off x="455613" y="2922588"/>
                        <a:ext cx="6694487" cy="455612"/>
                      </a:xfrm>
                      <a:prstGeom prst="rect">
                        <a:avLst/>
                      </a:prstGeom>
                      <a:ln>
                        <a:solidFill>
                          <a:schemeClr val="accent1">
                            <a:shade val="50000"/>
                          </a:schemeClr>
                        </a:solidFill>
                      </a:ln>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192355929"/>
              </p:ext>
            </p:extLst>
          </p:nvPr>
        </p:nvGraphicFramePr>
        <p:xfrm>
          <a:off x="455613" y="3603731"/>
          <a:ext cx="5972175" cy="958850"/>
        </p:xfrm>
        <a:graphic>
          <a:graphicData uri="http://schemas.openxmlformats.org/presentationml/2006/ole">
            <mc:AlternateContent xmlns:mc="http://schemas.openxmlformats.org/markup-compatibility/2006">
              <mc:Choice xmlns:v="urn:schemas-microsoft-com:vml" Requires="v">
                <p:oleObj spid="_x0000_s12306" name="Equation" r:id="rId6" imgW="3162240" imgH="507960" progId="Equation.DSMT4">
                  <p:embed/>
                </p:oleObj>
              </mc:Choice>
              <mc:Fallback>
                <p:oleObj name="Equation" r:id="rId6" imgW="3162240" imgH="507960" progId="Equation.DSMT4">
                  <p:embed/>
                  <p:pic>
                    <p:nvPicPr>
                      <p:cNvPr id="30" name="Object 29"/>
                      <p:cNvPicPr/>
                      <p:nvPr/>
                    </p:nvPicPr>
                    <p:blipFill>
                      <a:blip r:embed="rId7"/>
                      <a:stretch>
                        <a:fillRect/>
                      </a:stretch>
                    </p:blipFill>
                    <p:spPr>
                      <a:xfrm>
                        <a:off x="455613" y="3603731"/>
                        <a:ext cx="5972175" cy="958850"/>
                      </a:xfrm>
                      <a:prstGeom prst="rect">
                        <a:avLst/>
                      </a:prstGeom>
                      <a:ln>
                        <a:solidFill>
                          <a:schemeClr val="accent1">
                            <a:shade val="50000"/>
                          </a:schemeClr>
                        </a:solidFill>
                      </a:ln>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50329170"/>
              </p:ext>
            </p:extLst>
          </p:nvPr>
        </p:nvGraphicFramePr>
        <p:xfrm>
          <a:off x="455613" y="4932624"/>
          <a:ext cx="7824788" cy="1317625"/>
        </p:xfrm>
        <a:graphic>
          <a:graphicData uri="http://schemas.openxmlformats.org/presentationml/2006/ole">
            <mc:AlternateContent xmlns:mc="http://schemas.openxmlformats.org/markup-compatibility/2006">
              <mc:Choice xmlns:v="urn:schemas-microsoft-com:vml" Requires="v">
                <p:oleObj spid="_x0000_s12307" name="Equation" r:id="rId8" imgW="4140000" imgH="698400" progId="Equation.DSMT4">
                  <p:embed/>
                </p:oleObj>
              </mc:Choice>
              <mc:Fallback>
                <p:oleObj name="Equation" r:id="rId8" imgW="4140000" imgH="698400" progId="Equation.DSMT4">
                  <p:embed/>
                  <p:pic>
                    <p:nvPicPr>
                      <p:cNvPr id="31" name="Object 30"/>
                      <p:cNvPicPr/>
                      <p:nvPr/>
                    </p:nvPicPr>
                    <p:blipFill>
                      <a:blip r:embed="rId9"/>
                      <a:stretch>
                        <a:fillRect/>
                      </a:stretch>
                    </p:blipFill>
                    <p:spPr>
                      <a:xfrm>
                        <a:off x="455613" y="4932624"/>
                        <a:ext cx="7824788" cy="1317625"/>
                      </a:xfrm>
                      <a:prstGeom prst="rect">
                        <a:avLst/>
                      </a:prstGeom>
                      <a:ln>
                        <a:solidFill>
                          <a:schemeClr val="accent1">
                            <a:shade val="50000"/>
                          </a:schemeClr>
                        </a:solidFill>
                      </a:ln>
                    </p:spPr>
                  </p:pic>
                </p:oleObj>
              </mc:Fallback>
            </mc:AlternateContent>
          </a:graphicData>
        </a:graphic>
      </p:graphicFrame>
      <p:sp>
        <p:nvSpPr>
          <p:cNvPr id="32" name="Rectangular Callout 31"/>
          <p:cNvSpPr/>
          <p:nvPr/>
        </p:nvSpPr>
        <p:spPr>
          <a:xfrm>
            <a:off x="9325012" y="5428343"/>
            <a:ext cx="2572350" cy="921657"/>
          </a:xfrm>
          <a:prstGeom prst="wedgeRectCallout">
            <a:avLst>
              <a:gd name="adj1" fmla="val -113087"/>
              <a:gd name="adj2" fmla="val -65059"/>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a:solidFill>
                  <a:schemeClr val="tx1"/>
                </a:solidFill>
                <a:latin typeface="Arial" panose="020B0604020202020204" pitchFamily="34" charset="0"/>
                <a:cs typeface="Arial" panose="020B0604020202020204" pitchFamily="34" charset="0"/>
              </a:rPr>
              <a:t>No need to calculate as it is singly symmetric</a:t>
            </a:r>
          </a:p>
        </p:txBody>
      </p:sp>
    </p:spTree>
    <p:extLst>
      <p:ext uri="{BB962C8B-B14F-4D97-AF65-F5344CB8AC3E}">
        <p14:creationId xmlns:p14="http://schemas.microsoft.com/office/powerpoint/2010/main" val="2316483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lift loads</a:t>
            </a:r>
          </a:p>
        </p:txBody>
      </p:sp>
      <p:sp>
        <p:nvSpPr>
          <p:cNvPr id="3" name="Content Placeholder 2"/>
          <p:cNvSpPr>
            <a:spLocks noGrp="1"/>
          </p:cNvSpPr>
          <p:nvPr>
            <p:ph idx="1"/>
          </p:nvPr>
        </p:nvSpPr>
        <p:spPr>
          <a:xfrm>
            <a:off x="500239" y="1843234"/>
            <a:ext cx="11029615" cy="3678303"/>
          </a:xfrm>
        </p:spPr>
        <p:txBody>
          <a:bodyPr/>
          <a:lstStyle/>
          <a:p>
            <a:pPr algn="just"/>
            <a:r>
              <a:rPr lang="en-GB" dirty="0">
                <a:solidFill>
                  <a:srgbClr val="394A58"/>
                </a:solidFill>
              </a:rPr>
              <a:t>Lift is generated by producing a higher pressure below the wing than above it.</a:t>
            </a:r>
          </a:p>
          <a:p>
            <a:pPr algn="just"/>
            <a:r>
              <a:rPr lang="en-GB" dirty="0">
                <a:solidFill>
                  <a:srgbClr val="394A58"/>
                </a:solidFill>
              </a:rPr>
              <a:t>Higher speed airflow above wing than below (streamlines closer together).</a:t>
            </a:r>
          </a:p>
          <a:p>
            <a:pPr algn="just"/>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sp>
        <p:nvSpPr>
          <p:cNvPr id="5" name="Rectangle 5"/>
          <p:cNvSpPr>
            <a:spLocks noChangeArrowheads="1"/>
          </p:cNvSpPr>
          <p:nvPr/>
        </p:nvSpPr>
        <p:spPr bwMode="auto">
          <a:xfrm>
            <a:off x="1106468" y="5108757"/>
            <a:ext cx="3592512" cy="1356438"/>
          </a:xfrm>
          <a:prstGeom prst="rect">
            <a:avLst/>
          </a:prstGeom>
          <a:noFill/>
          <a:ln w="9525">
            <a:noFill/>
            <a:miter lim="800000"/>
            <a:headEnd/>
            <a:tailEnd/>
          </a:ln>
          <a:effectLst/>
        </p:spPr>
        <p:txBody>
          <a:bodyPr lIns="0" tIns="0" rIns="0" bIns="0"/>
          <a:lstStyle/>
          <a:p>
            <a:pPr marL="342900" indent="-342900" algn="just">
              <a:lnSpc>
                <a:spcPts val="2000"/>
              </a:lnSpc>
              <a:buFontTx/>
              <a:buChar char="•"/>
            </a:pPr>
            <a:r>
              <a:rPr lang="en-GB" dirty="0">
                <a:solidFill>
                  <a:srgbClr val="394A58"/>
                </a:solidFill>
                <a:latin typeface="Arial" panose="020B0604020202020204" pitchFamily="34" charset="0"/>
                <a:cs typeface="Arial" panose="020B0604020202020204" pitchFamily="34" charset="0"/>
              </a:rPr>
              <a:t>Streamlines around an aerofoil. </a:t>
            </a:r>
          </a:p>
        </p:txBody>
      </p:sp>
      <p:pic>
        <p:nvPicPr>
          <p:cNvPr id="6" name="Picture 6" descr="Stagnation"/>
          <p:cNvPicPr>
            <a:picLocks noChangeAspect="1" noChangeArrowheads="1"/>
          </p:cNvPicPr>
          <p:nvPr/>
        </p:nvPicPr>
        <p:blipFill>
          <a:blip r:embed="rId2" cstate="print"/>
          <a:srcRect/>
          <a:stretch>
            <a:fillRect/>
          </a:stretch>
        </p:blipFill>
        <p:spPr bwMode="auto">
          <a:xfrm>
            <a:off x="818963" y="3067922"/>
            <a:ext cx="4167523" cy="1975472"/>
          </a:xfrm>
          <a:prstGeom prst="rect">
            <a:avLst/>
          </a:prstGeom>
          <a:noFill/>
          <a:ln w="9525">
            <a:solidFill>
              <a:schemeClr val="tx1"/>
            </a:solidFill>
            <a:miter lim="800000"/>
            <a:headEnd/>
            <a:tailEnd/>
          </a:ln>
        </p:spPr>
      </p:pic>
      <p:grpSp>
        <p:nvGrpSpPr>
          <p:cNvPr id="11" name="Group 10"/>
          <p:cNvGrpSpPr/>
          <p:nvPr/>
        </p:nvGrpSpPr>
        <p:grpSpPr>
          <a:xfrm>
            <a:off x="6777970" y="2687542"/>
            <a:ext cx="3671888" cy="2311522"/>
            <a:chOff x="8149819" y="2547310"/>
            <a:chExt cx="3671888" cy="2311522"/>
          </a:xfrm>
        </p:grpSpPr>
        <p:pic>
          <p:nvPicPr>
            <p:cNvPr id="7" name="Picture 7" descr="aerofoil2"/>
            <p:cNvPicPr>
              <a:picLocks noChangeAspect="1" noChangeArrowheads="1"/>
            </p:cNvPicPr>
            <p:nvPr/>
          </p:nvPicPr>
          <p:blipFill>
            <a:blip r:embed="rId3" cstate="print"/>
            <a:srcRect/>
            <a:stretch>
              <a:fillRect/>
            </a:stretch>
          </p:blipFill>
          <p:spPr bwMode="auto">
            <a:xfrm>
              <a:off x="8149819" y="2885569"/>
              <a:ext cx="3671888" cy="1973263"/>
            </a:xfrm>
            <a:prstGeom prst="rect">
              <a:avLst/>
            </a:prstGeom>
            <a:solidFill>
              <a:schemeClr val="bg1"/>
            </a:solidFill>
            <a:ln w="9525">
              <a:solidFill>
                <a:schemeClr val="tx1"/>
              </a:solidFill>
              <a:miter lim="800000"/>
              <a:headEnd/>
              <a:tailEnd/>
            </a:ln>
          </p:spPr>
        </p:pic>
        <p:sp>
          <p:nvSpPr>
            <p:cNvPr id="8" name="Line 8"/>
            <p:cNvSpPr>
              <a:spLocks noChangeShapeType="1"/>
            </p:cNvSpPr>
            <p:nvPr/>
          </p:nvSpPr>
          <p:spPr bwMode="auto">
            <a:xfrm flipV="1">
              <a:off x="9518244" y="2882394"/>
              <a:ext cx="0" cy="1439863"/>
            </a:xfrm>
            <a:prstGeom prst="line">
              <a:avLst/>
            </a:prstGeom>
            <a:noFill/>
            <a:ln w="38100">
              <a:solidFill>
                <a:srgbClr val="FF0000"/>
              </a:solidFill>
              <a:round/>
              <a:headEnd/>
              <a:tailEnd type="stealth" w="lg" len="lg"/>
            </a:ln>
            <a:effectLst/>
          </p:spPr>
          <p:txBody>
            <a:bodyPr tIns="0" bIns="0" anchor="ctr"/>
            <a:lstStyle/>
            <a:p>
              <a:endParaRPr lang="en-GB"/>
            </a:p>
          </p:txBody>
        </p:sp>
        <p:sp>
          <p:nvSpPr>
            <p:cNvPr id="9" name="TextBox 8"/>
            <p:cNvSpPr txBox="1"/>
            <p:nvPr/>
          </p:nvSpPr>
          <p:spPr>
            <a:xfrm>
              <a:off x="9259848" y="2547310"/>
              <a:ext cx="1043353" cy="369332"/>
            </a:xfrm>
            <a:prstGeom prst="rect">
              <a:avLst/>
            </a:prstGeom>
            <a:noFill/>
          </p:spPr>
          <p:txBody>
            <a:bodyPr wrap="square" rtlCol="0">
              <a:spAutoFit/>
            </a:bodyPr>
            <a:lstStyle/>
            <a:p>
              <a:r>
                <a:rPr lang="en-GB" b="1" dirty="0">
                  <a:solidFill>
                    <a:srgbClr val="FF0000"/>
                  </a:solidFill>
                </a:rPr>
                <a:t>Lift</a:t>
              </a:r>
            </a:p>
          </p:txBody>
        </p:sp>
      </p:grpSp>
      <p:sp>
        <p:nvSpPr>
          <p:cNvPr id="10" name="Rectangle 9"/>
          <p:cNvSpPr/>
          <p:nvPr/>
        </p:nvSpPr>
        <p:spPr>
          <a:xfrm>
            <a:off x="2120646" y="5703618"/>
            <a:ext cx="9409208" cy="861774"/>
          </a:xfrm>
          <a:prstGeom prst="rect">
            <a:avLst/>
          </a:prstGeom>
        </p:spPr>
        <p:txBody>
          <a:bodyPr wrap="square">
            <a:spAutoFit/>
          </a:bodyPr>
          <a:lstStyle/>
          <a:p>
            <a:pPr marL="342900" indent="-342900" algn="just">
              <a:lnSpc>
                <a:spcPts val="2000"/>
              </a:lnSpc>
              <a:buFontTx/>
              <a:buChar char="•"/>
            </a:pPr>
            <a:r>
              <a:rPr lang="en-GB" dirty="0">
                <a:solidFill>
                  <a:srgbClr val="394A58"/>
                </a:solidFill>
                <a:latin typeface="Arial" panose="020B0604020202020204" pitchFamily="34" charset="0"/>
                <a:cs typeface="Arial" panose="020B0604020202020204" pitchFamily="34" charset="0"/>
              </a:rPr>
              <a:t>Resultant lift force (red arrow) acts through centre of pressure (cop), normal to stream</a:t>
            </a:r>
          </a:p>
          <a:p>
            <a:pPr marL="342900" indent="-342900" algn="just">
              <a:lnSpc>
                <a:spcPts val="2000"/>
              </a:lnSpc>
              <a:buFontTx/>
              <a:buChar char="•"/>
            </a:pPr>
            <a:r>
              <a:rPr lang="en-GB" dirty="0">
                <a:solidFill>
                  <a:srgbClr val="394A58"/>
                </a:solidFill>
                <a:latin typeface="Arial" panose="020B0604020202020204" pitchFamily="34" charset="0"/>
                <a:cs typeface="Arial" panose="020B0604020202020204" pitchFamily="34" charset="0"/>
              </a:rPr>
              <a:t>cop varies with </a:t>
            </a:r>
            <a:r>
              <a:rPr lang="el-GR" dirty="0">
                <a:solidFill>
                  <a:srgbClr val="394A58"/>
                </a:solidFill>
                <a:latin typeface="Arial" panose="020B0604020202020204" pitchFamily="34" charset="0"/>
                <a:cs typeface="Arial" panose="020B0604020202020204" pitchFamily="34" charset="0"/>
              </a:rPr>
              <a:t>α</a:t>
            </a:r>
            <a:r>
              <a:rPr lang="en-GB" dirty="0">
                <a:solidFill>
                  <a:srgbClr val="394A58"/>
                </a:solidFill>
                <a:latin typeface="Arial" panose="020B0604020202020204" pitchFamily="34" charset="0"/>
                <a:cs typeface="Arial" panose="020B0604020202020204" pitchFamily="34" charset="0"/>
              </a:rPr>
              <a:t> (angle of attack)</a:t>
            </a:r>
            <a:endParaRPr lang="el-GR" dirty="0">
              <a:solidFill>
                <a:srgbClr val="394A58"/>
              </a:solidFill>
              <a:latin typeface="Arial" panose="020B0604020202020204" pitchFamily="34" charset="0"/>
              <a:cs typeface="Arial" panose="020B0604020202020204" pitchFamily="34" charset="0"/>
            </a:endParaRPr>
          </a:p>
          <a:p>
            <a:pPr marL="342900" indent="-342900" algn="just">
              <a:lnSpc>
                <a:spcPts val="2000"/>
              </a:lnSpc>
              <a:buFontTx/>
              <a:buChar char="•"/>
            </a:pPr>
            <a:r>
              <a:rPr lang="en-GB" dirty="0">
                <a:solidFill>
                  <a:srgbClr val="394A58"/>
                </a:solidFill>
                <a:latin typeface="Arial" panose="020B0604020202020204" pitchFamily="34" charset="0"/>
                <a:cs typeface="Arial" panose="020B0604020202020204" pitchFamily="34" charset="0"/>
              </a:rPr>
              <a:t>Pitching Moment caused by unequal pressure distribution around aerofoil.</a:t>
            </a:r>
          </a:p>
        </p:txBody>
      </p:sp>
      <p:sp>
        <p:nvSpPr>
          <p:cNvPr id="12" name="Rectangle 5">
            <a:extLst>
              <a:ext uri="{FF2B5EF4-FFF2-40B4-BE49-F238E27FC236}">
                <a16:creationId xmlns:a16="http://schemas.microsoft.com/office/drawing/2014/main" id="{495FC847-0A73-4211-81AF-BD43E15B60C1}"/>
              </a:ext>
            </a:extLst>
          </p:cNvPr>
          <p:cNvSpPr>
            <a:spLocks noChangeArrowheads="1"/>
          </p:cNvSpPr>
          <p:nvPr/>
        </p:nvSpPr>
        <p:spPr bwMode="auto">
          <a:xfrm>
            <a:off x="6777970" y="5108757"/>
            <a:ext cx="4654772" cy="412780"/>
          </a:xfrm>
          <a:prstGeom prst="rect">
            <a:avLst/>
          </a:prstGeom>
          <a:noFill/>
          <a:ln w="9525">
            <a:noFill/>
            <a:miter lim="800000"/>
            <a:headEnd/>
            <a:tailEnd/>
          </a:ln>
          <a:effectLst/>
        </p:spPr>
        <p:txBody>
          <a:bodyPr lIns="0" tIns="0" rIns="0" bIns="0"/>
          <a:lstStyle/>
          <a:p>
            <a:pPr marL="342900" indent="-342900" algn="just">
              <a:lnSpc>
                <a:spcPts val="2000"/>
              </a:lnSpc>
              <a:buFontTx/>
              <a:buChar char="•"/>
            </a:pPr>
            <a:r>
              <a:rPr lang="en-GB" dirty="0">
                <a:solidFill>
                  <a:srgbClr val="394A58"/>
                </a:solidFill>
                <a:latin typeface="Arial" panose="020B0604020202020204" pitchFamily="34" charset="0"/>
                <a:cs typeface="Arial" panose="020B0604020202020204" pitchFamily="34" charset="0"/>
              </a:rPr>
              <a:t>Pressure Distribution around an aerofoil.</a:t>
            </a:r>
          </a:p>
        </p:txBody>
      </p:sp>
    </p:spTree>
    <p:extLst>
      <p:ext uri="{BB962C8B-B14F-4D97-AF65-F5344CB8AC3E}">
        <p14:creationId xmlns:p14="http://schemas.microsoft.com/office/powerpoint/2010/main" val="65913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Wing structure</a:t>
            </a:r>
          </a:p>
        </p:txBody>
      </p:sp>
      <p:sp>
        <p:nvSpPr>
          <p:cNvPr id="3" name="Content Placeholder 2"/>
          <p:cNvSpPr>
            <a:spLocks noGrp="1"/>
          </p:cNvSpPr>
          <p:nvPr>
            <p:ph idx="1"/>
          </p:nvPr>
        </p:nvSpPr>
        <p:spPr>
          <a:xfrm>
            <a:off x="437322" y="1950522"/>
            <a:ext cx="6520069" cy="4827250"/>
          </a:xfrm>
        </p:spPr>
        <p:txBody>
          <a:bodyPr>
            <a:normAutofit fontScale="85000" lnSpcReduction="20000"/>
          </a:bodyPr>
          <a:lstStyle/>
          <a:p>
            <a:r>
              <a:rPr lang="en-GB" dirty="0"/>
              <a:t>The Wing</a:t>
            </a:r>
          </a:p>
          <a:p>
            <a:r>
              <a:rPr lang="en-GB" dirty="0" err="1"/>
              <a:t>Wingbox</a:t>
            </a:r>
            <a:endParaRPr lang="en-GB" dirty="0"/>
          </a:p>
          <a:p>
            <a:pPr lvl="1"/>
            <a:r>
              <a:rPr lang="en-GB" dirty="0"/>
              <a:t>Primary wing structure</a:t>
            </a:r>
          </a:p>
          <a:p>
            <a:r>
              <a:rPr lang="en-GB" dirty="0"/>
              <a:t> Leading edge</a:t>
            </a:r>
          </a:p>
          <a:p>
            <a:pPr lvl="1"/>
            <a:r>
              <a:rPr lang="en-GB" dirty="0"/>
              <a:t>Fixed Leading Edge</a:t>
            </a:r>
          </a:p>
          <a:p>
            <a:pPr lvl="1"/>
            <a:r>
              <a:rPr lang="en-GB" dirty="0"/>
              <a:t>Slats</a:t>
            </a:r>
          </a:p>
          <a:p>
            <a:pPr lvl="1"/>
            <a:r>
              <a:rPr lang="en-GB" dirty="0"/>
              <a:t>Droop Nose</a:t>
            </a:r>
          </a:p>
          <a:p>
            <a:pPr lvl="1"/>
            <a:r>
              <a:rPr lang="en-GB" dirty="0"/>
              <a:t>Pylon (Engine) Attachments</a:t>
            </a:r>
          </a:p>
          <a:p>
            <a:r>
              <a:rPr lang="en-GB" dirty="0"/>
              <a:t>Trailing Edge</a:t>
            </a:r>
          </a:p>
          <a:p>
            <a:pPr lvl="1"/>
            <a:r>
              <a:rPr lang="en-GB" dirty="0"/>
              <a:t>Fixed Trailing Edge</a:t>
            </a:r>
          </a:p>
          <a:p>
            <a:pPr lvl="1"/>
            <a:r>
              <a:rPr lang="en-GB" dirty="0"/>
              <a:t>Spoilers</a:t>
            </a:r>
          </a:p>
          <a:p>
            <a:pPr lvl="1"/>
            <a:r>
              <a:rPr lang="en-GB" dirty="0"/>
              <a:t>Ailerons </a:t>
            </a:r>
          </a:p>
          <a:p>
            <a:pPr lvl="1"/>
            <a:r>
              <a:rPr lang="en-GB" dirty="0"/>
              <a:t>Flaps</a:t>
            </a:r>
          </a:p>
          <a:p>
            <a:pPr lvl="1"/>
            <a:r>
              <a:rPr lang="en-GB" dirty="0"/>
              <a:t>Wing Landing Gear Attachments</a:t>
            </a:r>
          </a:p>
          <a:p>
            <a:r>
              <a:rPr lang="en-GB" dirty="0"/>
              <a:t>Wingtip and Fairings</a:t>
            </a:r>
          </a:p>
          <a:p>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grpSp>
        <p:nvGrpSpPr>
          <p:cNvPr id="10" name="Group 9"/>
          <p:cNvGrpSpPr/>
          <p:nvPr/>
        </p:nvGrpSpPr>
        <p:grpSpPr>
          <a:xfrm>
            <a:off x="6633060" y="4936893"/>
            <a:ext cx="5111750" cy="1893887"/>
            <a:chOff x="6086062" y="1052513"/>
            <a:chExt cx="5111750" cy="1893887"/>
          </a:xfrm>
        </p:grpSpPr>
        <p:pic>
          <p:nvPicPr>
            <p:cNvPr id="5" name="Picture 22" descr="rjd31"/>
            <p:cNvPicPr>
              <a:picLocks noChangeAspect="1" noChangeArrowheads="1"/>
            </p:cNvPicPr>
            <p:nvPr/>
          </p:nvPicPr>
          <p:blipFill>
            <a:blip r:embed="rId2" cstate="print">
              <a:lum bright="-12000" contrast="6000"/>
            </a:blip>
            <a:srcRect t="25290" b="18065"/>
            <a:stretch>
              <a:fillRect/>
            </a:stretch>
          </p:blipFill>
          <p:spPr bwMode="auto">
            <a:xfrm>
              <a:off x="6086062" y="1052513"/>
              <a:ext cx="5111750" cy="1893887"/>
            </a:xfrm>
            <a:prstGeom prst="rect">
              <a:avLst/>
            </a:prstGeom>
            <a:noFill/>
            <a:ln w="9525">
              <a:solidFill>
                <a:schemeClr val="tx1"/>
              </a:solidFill>
              <a:miter lim="800000"/>
              <a:headEnd/>
              <a:tailEnd/>
            </a:ln>
          </p:spPr>
        </p:pic>
        <p:sp>
          <p:nvSpPr>
            <p:cNvPr id="7" name="Text Box 12"/>
            <p:cNvSpPr txBox="1">
              <a:spLocks noChangeArrowheads="1"/>
            </p:cNvSpPr>
            <p:nvPr/>
          </p:nvSpPr>
          <p:spPr bwMode="auto">
            <a:xfrm>
              <a:off x="6203153" y="2296526"/>
              <a:ext cx="3251880" cy="553998"/>
            </a:xfrm>
            <a:prstGeom prst="rect">
              <a:avLst/>
            </a:prstGeom>
            <a:noFill/>
            <a:ln w="9525" algn="ctr">
              <a:noFill/>
              <a:miter lim="800000"/>
              <a:headEnd/>
              <a:tailEnd/>
            </a:ln>
          </p:spPr>
          <p:txBody>
            <a:bodyPr wrap="square" tIns="0" bIns="0">
              <a:spAutoFit/>
            </a:bodyPr>
            <a:lstStyle/>
            <a:p>
              <a:pPr eaLnBrk="1" hangingPunct="1">
                <a:spcBef>
                  <a:spcPct val="50000"/>
                </a:spcBef>
                <a:buClr>
                  <a:schemeClr val="tx2"/>
                </a:buClr>
                <a:buSzPct val="80000"/>
                <a:buFont typeface="Wingdings" pitchFamily="2" charset="2"/>
                <a:buNone/>
              </a:pPr>
              <a:r>
                <a:rPr lang="en-GB" b="1" dirty="0">
                  <a:solidFill>
                    <a:schemeClr val="accent1">
                      <a:lumMod val="50000"/>
                    </a:schemeClr>
                  </a:solidFill>
                  <a:latin typeface="Arial" panose="020B0604020202020204" pitchFamily="34" charset="0"/>
                  <a:cs typeface="Arial" panose="020B0604020202020204" pitchFamily="34" charset="0"/>
                </a:rPr>
                <a:t>Digital Mock-Up of the A350 Wing</a:t>
              </a:r>
            </a:p>
          </p:txBody>
        </p:sp>
      </p:grpSp>
      <p:grpSp>
        <p:nvGrpSpPr>
          <p:cNvPr id="9" name="Group 8"/>
          <p:cNvGrpSpPr/>
          <p:nvPr/>
        </p:nvGrpSpPr>
        <p:grpSpPr>
          <a:xfrm>
            <a:off x="7236431" y="1811365"/>
            <a:ext cx="4508379" cy="3082925"/>
            <a:chOff x="6719596" y="3141663"/>
            <a:chExt cx="4508379" cy="3082925"/>
          </a:xfrm>
        </p:grpSpPr>
        <p:pic>
          <p:nvPicPr>
            <p:cNvPr id="6" name="Picture 4" descr="Wingbox General.PNG"/>
            <p:cNvPicPr>
              <a:picLocks noChangeAspect="1"/>
            </p:cNvPicPr>
            <p:nvPr/>
          </p:nvPicPr>
          <p:blipFill>
            <a:blip r:embed="rId3" cstate="print"/>
            <a:srcRect/>
            <a:stretch>
              <a:fillRect/>
            </a:stretch>
          </p:blipFill>
          <p:spPr bwMode="auto">
            <a:xfrm>
              <a:off x="6733762" y="3141663"/>
              <a:ext cx="4494213" cy="3082925"/>
            </a:xfrm>
            <a:prstGeom prst="rect">
              <a:avLst/>
            </a:prstGeom>
            <a:noFill/>
            <a:ln w="9525">
              <a:solidFill>
                <a:schemeClr val="tx1"/>
              </a:solidFill>
              <a:miter lim="800000"/>
              <a:headEnd/>
              <a:tailEnd/>
            </a:ln>
          </p:spPr>
        </p:pic>
        <p:sp>
          <p:nvSpPr>
            <p:cNvPr id="8" name="Text Box 12"/>
            <p:cNvSpPr txBox="1">
              <a:spLocks noChangeArrowheads="1"/>
            </p:cNvSpPr>
            <p:nvPr/>
          </p:nvSpPr>
          <p:spPr bwMode="auto">
            <a:xfrm>
              <a:off x="6719596" y="3257693"/>
              <a:ext cx="4478216" cy="553998"/>
            </a:xfrm>
            <a:prstGeom prst="rect">
              <a:avLst/>
            </a:prstGeom>
            <a:noFill/>
            <a:ln w="9525" algn="ctr">
              <a:noFill/>
              <a:miter lim="800000"/>
              <a:headEnd/>
              <a:tailEnd/>
            </a:ln>
          </p:spPr>
          <p:txBody>
            <a:bodyPr wrap="square" tIns="0" bIns="0">
              <a:spAutoFit/>
            </a:bodyPr>
            <a:lstStyle/>
            <a:p>
              <a:pPr eaLnBrk="1" hangingPunct="1">
                <a:buClr>
                  <a:schemeClr val="tx2"/>
                </a:buClr>
                <a:buSzPct val="80000"/>
                <a:buFont typeface="Wingdings" pitchFamily="2" charset="2"/>
                <a:buNone/>
              </a:pPr>
              <a:r>
                <a:rPr lang="en-GB" b="1" dirty="0">
                  <a:solidFill>
                    <a:schemeClr val="accent1">
                      <a:lumMod val="50000"/>
                    </a:schemeClr>
                  </a:solidFill>
                  <a:latin typeface="Arial" panose="020B0604020202020204" pitchFamily="34" charset="0"/>
                  <a:cs typeface="Arial" panose="020B0604020202020204" pitchFamily="34" charset="0"/>
                </a:rPr>
                <a:t>Digital Mock-Up of a Wing-Box </a:t>
              </a:r>
            </a:p>
            <a:p>
              <a:pPr eaLnBrk="1" hangingPunct="1">
                <a:buClr>
                  <a:schemeClr val="tx2"/>
                </a:buClr>
                <a:buSzPct val="80000"/>
                <a:buFont typeface="Wingdings" pitchFamily="2" charset="2"/>
                <a:buNone/>
              </a:pPr>
              <a:r>
                <a:rPr lang="en-GB" b="1" dirty="0">
                  <a:solidFill>
                    <a:schemeClr val="accent1">
                      <a:lumMod val="50000"/>
                    </a:schemeClr>
                  </a:solidFill>
                  <a:latin typeface="Arial" panose="020B0604020202020204" pitchFamily="34" charset="0"/>
                  <a:cs typeface="Arial" panose="020B0604020202020204" pitchFamily="34" charset="0"/>
                </a:rPr>
                <a:t>(Upper Cover removed)</a:t>
              </a:r>
            </a:p>
          </p:txBody>
        </p:sp>
      </p:grpSp>
    </p:spTree>
    <p:extLst>
      <p:ext uri="{BB962C8B-B14F-4D97-AF65-F5344CB8AC3E}">
        <p14:creationId xmlns:p14="http://schemas.microsoft.com/office/powerpoint/2010/main" val="1187419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Wing-box</a:t>
            </a:r>
          </a:p>
        </p:txBody>
      </p:sp>
      <p:sp>
        <p:nvSpPr>
          <p:cNvPr id="3" name="Content Placeholder 2"/>
          <p:cNvSpPr>
            <a:spLocks noGrp="1"/>
          </p:cNvSpPr>
          <p:nvPr>
            <p:ph idx="1"/>
          </p:nvPr>
        </p:nvSpPr>
        <p:spPr>
          <a:xfrm>
            <a:off x="398148" y="2136311"/>
            <a:ext cx="3049731" cy="3933185"/>
          </a:xfrm>
        </p:spPr>
        <p:txBody>
          <a:bodyPr>
            <a:normAutofit fontScale="92500" lnSpcReduction="20000"/>
          </a:bodyPr>
          <a:lstStyle/>
          <a:p>
            <a:r>
              <a:rPr lang="en-GB" dirty="0"/>
              <a:t>Carries the main structural loads from the wing;</a:t>
            </a:r>
          </a:p>
          <a:p>
            <a:pPr lvl="1"/>
            <a:r>
              <a:rPr lang="en-GB" dirty="0"/>
              <a:t>Aerodynamic, inertial, movables, fuel;</a:t>
            </a:r>
          </a:p>
          <a:p>
            <a:r>
              <a:rPr lang="en-GB" dirty="0"/>
              <a:t>Closed-cell structure allowing resistance to shear, torsion and tension loads;</a:t>
            </a:r>
          </a:p>
          <a:p>
            <a:r>
              <a:rPr lang="en-GB" dirty="0"/>
              <a:t>Location of fuel tanks;</a:t>
            </a:r>
          </a:p>
          <a:p>
            <a:r>
              <a:rPr lang="en-GB" dirty="0"/>
              <a:t>Supports the landing gear and engines, if they are wing mounted.</a:t>
            </a:r>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5" name="Picture 3" descr="wing1"/>
          <p:cNvPicPr>
            <a:picLocks noChangeAspect="1" noChangeArrowheads="1"/>
          </p:cNvPicPr>
          <p:nvPr/>
        </p:nvPicPr>
        <p:blipFill>
          <a:blip r:embed="rId2" cstate="print"/>
          <a:srcRect/>
          <a:stretch>
            <a:fillRect/>
          </a:stretch>
        </p:blipFill>
        <p:spPr bwMode="auto">
          <a:xfrm>
            <a:off x="3399460" y="2187714"/>
            <a:ext cx="3482975" cy="3519488"/>
          </a:xfrm>
          <a:prstGeom prst="rect">
            <a:avLst/>
          </a:prstGeom>
          <a:noFill/>
          <a:ln w="9525">
            <a:solidFill>
              <a:schemeClr val="tx1"/>
            </a:solidFill>
            <a:miter lim="800000"/>
            <a:headEnd/>
            <a:tailEnd/>
          </a:ln>
        </p:spPr>
      </p:pic>
      <p:grpSp>
        <p:nvGrpSpPr>
          <p:cNvPr id="6" name="Group 6"/>
          <p:cNvGrpSpPr>
            <a:grpSpLocks/>
          </p:cNvGrpSpPr>
          <p:nvPr/>
        </p:nvGrpSpPr>
        <p:grpSpPr bwMode="auto">
          <a:xfrm>
            <a:off x="6882435" y="2187714"/>
            <a:ext cx="4897437" cy="1566863"/>
            <a:chOff x="2501" y="890"/>
            <a:chExt cx="3085" cy="987"/>
          </a:xfrm>
        </p:grpSpPr>
        <p:grpSp>
          <p:nvGrpSpPr>
            <p:cNvPr id="7" name="Group 7"/>
            <p:cNvGrpSpPr>
              <a:grpSpLocks noChangeAspect="1"/>
            </p:cNvGrpSpPr>
            <p:nvPr/>
          </p:nvGrpSpPr>
          <p:grpSpPr bwMode="auto">
            <a:xfrm>
              <a:off x="2501" y="890"/>
              <a:ext cx="3085" cy="987"/>
              <a:chOff x="521" y="890"/>
              <a:chExt cx="4673" cy="1496"/>
            </a:xfrm>
          </p:grpSpPr>
          <p:pic>
            <p:nvPicPr>
              <p:cNvPr id="12" name="Picture 8" descr="wingbox2"/>
              <p:cNvPicPr>
                <a:picLocks noChangeAspect="1" noChangeArrowheads="1"/>
              </p:cNvPicPr>
              <p:nvPr/>
            </p:nvPicPr>
            <p:blipFill>
              <a:blip r:embed="rId3" cstate="print"/>
              <a:srcRect/>
              <a:stretch>
                <a:fillRect/>
              </a:stretch>
            </p:blipFill>
            <p:spPr bwMode="auto">
              <a:xfrm>
                <a:off x="521" y="890"/>
                <a:ext cx="4673" cy="1496"/>
              </a:xfrm>
              <a:prstGeom prst="rect">
                <a:avLst/>
              </a:prstGeom>
              <a:noFill/>
              <a:ln w="9525">
                <a:solidFill>
                  <a:schemeClr val="tx1"/>
                </a:solidFill>
                <a:miter lim="800000"/>
                <a:headEnd/>
                <a:tailEnd/>
              </a:ln>
            </p:spPr>
          </p:pic>
          <p:sp>
            <p:nvSpPr>
              <p:cNvPr id="13" name="Freeform 9"/>
              <p:cNvSpPr>
                <a:spLocks noChangeAspect="1"/>
              </p:cNvSpPr>
              <p:nvPr/>
            </p:nvSpPr>
            <p:spPr bwMode="auto">
              <a:xfrm>
                <a:off x="884" y="1048"/>
                <a:ext cx="1996" cy="704"/>
              </a:xfrm>
              <a:custGeom>
                <a:avLst/>
                <a:gdLst>
                  <a:gd name="T0" fmla="*/ 1996 w 1996"/>
                  <a:gd name="T1" fmla="*/ 704 h 704"/>
                  <a:gd name="T2" fmla="*/ 590 w 1996"/>
                  <a:gd name="T3" fmla="*/ 114 h 704"/>
                  <a:gd name="T4" fmla="*/ 0 w 1996"/>
                  <a:gd name="T5" fmla="*/ 23 h 704"/>
                  <a:gd name="T6" fmla="*/ 0 60000 65536"/>
                  <a:gd name="T7" fmla="*/ 0 60000 65536"/>
                  <a:gd name="T8" fmla="*/ 0 60000 65536"/>
                  <a:gd name="T9" fmla="*/ 0 w 1996"/>
                  <a:gd name="T10" fmla="*/ 0 h 704"/>
                  <a:gd name="T11" fmla="*/ 1996 w 1996"/>
                  <a:gd name="T12" fmla="*/ 704 h 704"/>
                </a:gdLst>
                <a:ahLst/>
                <a:cxnLst>
                  <a:cxn ang="T6">
                    <a:pos x="T0" y="T1"/>
                  </a:cxn>
                  <a:cxn ang="T7">
                    <a:pos x="T2" y="T3"/>
                  </a:cxn>
                  <a:cxn ang="T8">
                    <a:pos x="T4" y="T5"/>
                  </a:cxn>
                </a:cxnLst>
                <a:rect l="T9" t="T10" r="T11" b="T12"/>
                <a:pathLst>
                  <a:path w="1996" h="704">
                    <a:moveTo>
                      <a:pt x="1996" y="704"/>
                    </a:moveTo>
                    <a:cubicBezTo>
                      <a:pt x="1459" y="466"/>
                      <a:pt x="923" y="228"/>
                      <a:pt x="590" y="114"/>
                    </a:cubicBezTo>
                    <a:cubicBezTo>
                      <a:pt x="257" y="0"/>
                      <a:pt x="128" y="11"/>
                      <a:pt x="0" y="23"/>
                    </a:cubicBezTo>
                  </a:path>
                </a:pathLst>
              </a:custGeom>
              <a:noFill/>
              <a:ln w="28575" cap="flat" cmpd="sng">
                <a:solidFill>
                  <a:srgbClr val="FF0000"/>
                </a:solidFill>
                <a:prstDash val="dash"/>
                <a:round/>
                <a:headEnd/>
                <a:tailEnd/>
              </a:ln>
            </p:spPr>
            <p:txBody>
              <a:bodyPr tIns="0" bIns="0" anchor="ctr"/>
              <a:lstStyle/>
              <a:p>
                <a:endParaRPr lang="en-GB"/>
              </a:p>
            </p:txBody>
          </p:sp>
          <p:sp>
            <p:nvSpPr>
              <p:cNvPr id="14" name="Freeform 10"/>
              <p:cNvSpPr>
                <a:spLocks noChangeAspect="1"/>
              </p:cNvSpPr>
              <p:nvPr/>
            </p:nvSpPr>
            <p:spPr bwMode="auto">
              <a:xfrm>
                <a:off x="2880" y="1298"/>
                <a:ext cx="2132" cy="454"/>
              </a:xfrm>
              <a:custGeom>
                <a:avLst/>
                <a:gdLst>
                  <a:gd name="T0" fmla="*/ 2132 w 2132"/>
                  <a:gd name="T1" fmla="*/ 0 h 454"/>
                  <a:gd name="T2" fmla="*/ 1043 w 2132"/>
                  <a:gd name="T3" fmla="*/ 182 h 454"/>
                  <a:gd name="T4" fmla="*/ 0 w 2132"/>
                  <a:gd name="T5" fmla="*/ 454 h 454"/>
                  <a:gd name="T6" fmla="*/ 0 60000 65536"/>
                  <a:gd name="T7" fmla="*/ 0 60000 65536"/>
                  <a:gd name="T8" fmla="*/ 0 60000 65536"/>
                  <a:gd name="T9" fmla="*/ 0 w 2132"/>
                  <a:gd name="T10" fmla="*/ 0 h 454"/>
                  <a:gd name="T11" fmla="*/ 2132 w 2132"/>
                  <a:gd name="T12" fmla="*/ 454 h 454"/>
                </a:gdLst>
                <a:ahLst/>
                <a:cxnLst>
                  <a:cxn ang="T6">
                    <a:pos x="T0" y="T1"/>
                  </a:cxn>
                  <a:cxn ang="T7">
                    <a:pos x="T2" y="T3"/>
                  </a:cxn>
                  <a:cxn ang="T8">
                    <a:pos x="T4" y="T5"/>
                  </a:cxn>
                </a:cxnLst>
                <a:rect l="T9" t="T10" r="T11" b="T12"/>
                <a:pathLst>
                  <a:path w="2132" h="454">
                    <a:moveTo>
                      <a:pt x="2132" y="0"/>
                    </a:moveTo>
                    <a:cubicBezTo>
                      <a:pt x="1765" y="53"/>
                      <a:pt x="1398" y="106"/>
                      <a:pt x="1043" y="182"/>
                    </a:cubicBezTo>
                    <a:cubicBezTo>
                      <a:pt x="688" y="258"/>
                      <a:pt x="344" y="356"/>
                      <a:pt x="0" y="454"/>
                    </a:cubicBezTo>
                  </a:path>
                </a:pathLst>
              </a:custGeom>
              <a:noFill/>
              <a:ln w="28575" cap="flat" cmpd="sng">
                <a:solidFill>
                  <a:srgbClr val="FF0000"/>
                </a:solidFill>
                <a:prstDash val="dash"/>
                <a:round/>
                <a:headEnd/>
                <a:tailEnd/>
              </a:ln>
            </p:spPr>
            <p:txBody>
              <a:bodyPr tIns="0" bIns="0" anchor="ctr"/>
              <a:lstStyle/>
              <a:p>
                <a:endParaRPr lang="en-GB"/>
              </a:p>
            </p:txBody>
          </p:sp>
          <p:sp>
            <p:nvSpPr>
              <p:cNvPr id="15" name="Freeform 11"/>
              <p:cNvSpPr>
                <a:spLocks noChangeAspect="1"/>
              </p:cNvSpPr>
              <p:nvPr/>
            </p:nvSpPr>
            <p:spPr bwMode="auto">
              <a:xfrm>
                <a:off x="1202" y="1071"/>
                <a:ext cx="3810" cy="227"/>
              </a:xfrm>
              <a:custGeom>
                <a:avLst/>
                <a:gdLst>
                  <a:gd name="T0" fmla="*/ 3810 w 3810"/>
                  <a:gd name="T1" fmla="*/ 227 h 227"/>
                  <a:gd name="T2" fmla="*/ 2132 w 3810"/>
                  <a:gd name="T3" fmla="*/ 46 h 227"/>
                  <a:gd name="T4" fmla="*/ 0 w 3810"/>
                  <a:gd name="T5" fmla="*/ 0 h 227"/>
                  <a:gd name="T6" fmla="*/ 0 60000 65536"/>
                  <a:gd name="T7" fmla="*/ 0 60000 65536"/>
                  <a:gd name="T8" fmla="*/ 0 60000 65536"/>
                  <a:gd name="T9" fmla="*/ 0 w 3810"/>
                  <a:gd name="T10" fmla="*/ 0 h 227"/>
                  <a:gd name="T11" fmla="*/ 3810 w 3810"/>
                  <a:gd name="T12" fmla="*/ 227 h 227"/>
                </a:gdLst>
                <a:ahLst/>
                <a:cxnLst>
                  <a:cxn ang="T6">
                    <a:pos x="T0" y="T1"/>
                  </a:cxn>
                  <a:cxn ang="T7">
                    <a:pos x="T2" y="T3"/>
                  </a:cxn>
                  <a:cxn ang="T8">
                    <a:pos x="T4" y="T5"/>
                  </a:cxn>
                </a:cxnLst>
                <a:rect l="T9" t="T10" r="T11" b="T12"/>
                <a:pathLst>
                  <a:path w="3810" h="227">
                    <a:moveTo>
                      <a:pt x="3810" y="227"/>
                    </a:moveTo>
                    <a:cubicBezTo>
                      <a:pt x="3288" y="155"/>
                      <a:pt x="2767" y="84"/>
                      <a:pt x="2132" y="46"/>
                    </a:cubicBezTo>
                    <a:cubicBezTo>
                      <a:pt x="1497" y="8"/>
                      <a:pt x="748" y="4"/>
                      <a:pt x="0" y="0"/>
                    </a:cubicBezTo>
                  </a:path>
                </a:pathLst>
              </a:custGeom>
              <a:noFill/>
              <a:ln w="28575" cap="flat" cmpd="sng">
                <a:solidFill>
                  <a:srgbClr val="FF0000"/>
                </a:solidFill>
                <a:prstDash val="dash"/>
                <a:round/>
                <a:headEnd/>
                <a:tailEnd/>
              </a:ln>
            </p:spPr>
            <p:txBody>
              <a:bodyPr tIns="0" bIns="0" anchor="ctr"/>
              <a:lstStyle/>
              <a:p>
                <a:endParaRPr lang="en-GB"/>
              </a:p>
            </p:txBody>
          </p:sp>
        </p:grpSp>
        <p:sp>
          <p:nvSpPr>
            <p:cNvPr id="8" name="Freeform 12"/>
            <p:cNvSpPr>
              <a:spLocks/>
            </p:cNvSpPr>
            <p:nvPr/>
          </p:nvSpPr>
          <p:spPr bwMode="auto">
            <a:xfrm>
              <a:off x="4064" y="1460"/>
              <a:ext cx="1" cy="349"/>
            </a:xfrm>
            <a:custGeom>
              <a:avLst/>
              <a:gdLst>
                <a:gd name="T0" fmla="*/ 0 w 1"/>
                <a:gd name="T1" fmla="*/ 0 h 349"/>
                <a:gd name="T2" fmla="*/ 0 w 1"/>
                <a:gd name="T3" fmla="*/ 349 h 349"/>
                <a:gd name="T4" fmla="*/ 0 60000 65536"/>
                <a:gd name="T5" fmla="*/ 0 60000 65536"/>
                <a:gd name="T6" fmla="*/ 0 w 1"/>
                <a:gd name="T7" fmla="*/ 0 h 349"/>
                <a:gd name="T8" fmla="*/ 1 w 1"/>
                <a:gd name="T9" fmla="*/ 349 h 349"/>
              </a:gdLst>
              <a:ahLst/>
              <a:cxnLst>
                <a:cxn ang="T4">
                  <a:pos x="T0" y="T1"/>
                </a:cxn>
                <a:cxn ang="T5">
                  <a:pos x="T2" y="T3"/>
                </a:cxn>
              </a:cxnLst>
              <a:rect l="T6" t="T7" r="T8" b="T9"/>
              <a:pathLst>
                <a:path w="1" h="349">
                  <a:moveTo>
                    <a:pt x="0" y="0"/>
                  </a:moveTo>
                  <a:cubicBezTo>
                    <a:pt x="0" y="0"/>
                    <a:pt x="0" y="174"/>
                    <a:pt x="0" y="349"/>
                  </a:cubicBezTo>
                </a:path>
              </a:pathLst>
            </a:custGeom>
            <a:noFill/>
            <a:ln w="28575" cap="flat" cmpd="sng">
              <a:solidFill>
                <a:srgbClr val="FF0000"/>
              </a:solidFill>
              <a:prstDash val="dash"/>
              <a:round/>
              <a:headEnd/>
              <a:tailEnd/>
            </a:ln>
          </p:spPr>
          <p:txBody>
            <a:bodyPr tIns="0" bIns="0" anchor="ctr"/>
            <a:lstStyle/>
            <a:p>
              <a:endParaRPr lang="en-GB"/>
            </a:p>
          </p:txBody>
        </p:sp>
        <p:sp>
          <p:nvSpPr>
            <p:cNvPr id="9" name="Freeform 13"/>
            <p:cNvSpPr>
              <a:spLocks/>
            </p:cNvSpPr>
            <p:nvPr/>
          </p:nvSpPr>
          <p:spPr bwMode="auto">
            <a:xfrm>
              <a:off x="2734" y="1022"/>
              <a:ext cx="1322" cy="779"/>
            </a:xfrm>
            <a:custGeom>
              <a:avLst/>
              <a:gdLst>
                <a:gd name="T0" fmla="*/ 1322 w 1322"/>
                <a:gd name="T1" fmla="*/ 779 h 779"/>
                <a:gd name="T2" fmla="*/ 860 w 1322"/>
                <a:gd name="T3" fmla="*/ 479 h 779"/>
                <a:gd name="T4" fmla="*/ 544 w 1322"/>
                <a:gd name="T5" fmla="*/ 260 h 779"/>
                <a:gd name="T6" fmla="*/ 292 w 1322"/>
                <a:gd name="T7" fmla="*/ 89 h 779"/>
                <a:gd name="T8" fmla="*/ 0 w 1322"/>
                <a:gd name="T9" fmla="*/ 0 h 779"/>
                <a:gd name="T10" fmla="*/ 0 60000 65536"/>
                <a:gd name="T11" fmla="*/ 0 60000 65536"/>
                <a:gd name="T12" fmla="*/ 0 60000 65536"/>
                <a:gd name="T13" fmla="*/ 0 60000 65536"/>
                <a:gd name="T14" fmla="*/ 0 60000 65536"/>
                <a:gd name="T15" fmla="*/ 0 w 1322"/>
                <a:gd name="T16" fmla="*/ 0 h 779"/>
                <a:gd name="T17" fmla="*/ 1322 w 1322"/>
                <a:gd name="T18" fmla="*/ 779 h 779"/>
              </a:gdLst>
              <a:ahLst/>
              <a:cxnLst>
                <a:cxn ang="T10">
                  <a:pos x="T0" y="T1"/>
                </a:cxn>
                <a:cxn ang="T11">
                  <a:pos x="T2" y="T3"/>
                </a:cxn>
                <a:cxn ang="T12">
                  <a:pos x="T4" y="T5"/>
                </a:cxn>
                <a:cxn ang="T13">
                  <a:pos x="T6" y="T7"/>
                </a:cxn>
                <a:cxn ang="T14">
                  <a:pos x="T8" y="T9"/>
                </a:cxn>
              </a:cxnLst>
              <a:rect l="T15" t="T16" r="T17" b="T18"/>
              <a:pathLst>
                <a:path w="1322" h="779">
                  <a:moveTo>
                    <a:pt x="1322" y="779"/>
                  </a:moveTo>
                  <a:cubicBezTo>
                    <a:pt x="1156" y="672"/>
                    <a:pt x="990" y="565"/>
                    <a:pt x="860" y="479"/>
                  </a:cubicBezTo>
                  <a:cubicBezTo>
                    <a:pt x="730" y="393"/>
                    <a:pt x="639" y="325"/>
                    <a:pt x="544" y="260"/>
                  </a:cubicBezTo>
                  <a:cubicBezTo>
                    <a:pt x="449" y="195"/>
                    <a:pt x="383" y="132"/>
                    <a:pt x="292" y="89"/>
                  </a:cubicBezTo>
                  <a:cubicBezTo>
                    <a:pt x="201" y="46"/>
                    <a:pt x="100" y="23"/>
                    <a:pt x="0" y="0"/>
                  </a:cubicBezTo>
                </a:path>
              </a:pathLst>
            </a:custGeom>
            <a:noFill/>
            <a:ln w="28575" cap="flat" cmpd="sng">
              <a:solidFill>
                <a:srgbClr val="FF0000"/>
              </a:solidFill>
              <a:prstDash val="dash"/>
              <a:round/>
              <a:headEnd/>
              <a:tailEnd/>
            </a:ln>
          </p:spPr>
          <p:txBody>
            <a:bodyPr tIns="0" bIns="0" anchor="ctr"/>
            <a:lstStyle/>
            <a:p>
              <a:endParaRPr lang="en-GB"/>
            </a:p>
          </p:txBody>
        </p:sp>
        <p:sp>
          <p:nvSpPr>
            <p:cNvPr id="10" name="Freeform 14"/>
            <p:cNvSpPr>
              <a:spLocks/>
            </p:cNvSpPr>
            <p:nvPr/>
          </p:nvSpPr>
          <p:spPr bwMode="auto">
            <a:xfrm>
              <a:off x="4056" y="1390"/>
              <a:ext cx="1431" cy="411"/>
            </a:xfrm>
            <a:custGeom>
              <a:avLst/>
              <a:gdLst>
                <a:gd name="T0" fmla="*/ 0 w 1431"/>
                <a:gd name="T1" fmla="*/ 411 h 411"/>
                <a:gd name="T2" fmla="*/ 455 w 1431"/>
                <a:gd name="T3" fmla="*/ 354 h 411"/>
                <a:gd name="T4" fmla="*/ 803 w 1431"/>
                <a:gd name="T5" fmla="*/ 241 h 411"/>
                <a:gd name="T6" fmla="*/ 1331 w 1431"/>
                <a:gd name="T7" fmla="*/ 38 h 411"/>
                <a:gd name="T8" fmla="*/ 1404 w 1431"/>
                <a:gd name="T9" fmla="*/ 13 h 411"/>
                <a:gd name="T10" fmla="*/ 0 60000 65536"/>
                <a:gd name="T11" fmla="*/ 0 60000 65536"/>
                <a:gd name="T12" fmla="*/ 0 60000 65536"/>
                <a:gd name="T13" fmla="*/ 0 60000 65536"/>
                <a:gd name="T14" fmla="*/ 0 60000 65536"/>
                <a:gd name="T15" fmla="*/ 0 w 1431"/>
                <a:gd name="T16" fmla="*/ 0 h 411"/>
                <a:gd name="T17" fmla="*/ 1431 w 1431"/>
                <a:gd name="T18" fmla="*/ 411 h 411"/>
              </a:gdLst>
              <a:ahLst/>
              <a:cxnLst>
                <a:cxn ang="T10">
                  <a:pos x="T0" y="T1"/>
                </a:cxn>
                <a:cxn ang="T11">
                  <a:pos x="T2" y="T3"/>
                </a:cxn>
                <a:cxn ang="T12">
                  <a:pos x="T4" y="T5"/>
                </a:cxn>
                <a:cxn ang="T13">
                  <a:pos x="T6" y="T7"/>
                </a:cxn>
                <a:cxn ang="T14">
                  <a:pos x="T8" y="T9"/>
                </a:cxn>
              </a:cxnLst>
              <a:rect l="T15" t="T16" r="T17" b="T18"/>
              <a:pathLst>
                <a:path w="1431" h="411">
                  <a:moveTo>
                    <a:pt x="0" y="411"/>
                  </a:moveTo>
                  <a:cubicBezTo>
                    <a:pt x="160" y="396"/>
                    <a:pt x="321" y="382"/>
                    <a:pt x="455" y="354"/>
                  </a:cubicBezTo>
                  <a:cubicBezTo>
                    <a:pt x="589" y="326"/>
                    <a:pt x="657" y="294"/>
                    <a:pt x="803" y="241"/>
                  </a:cubicBezTo>
                  <a:cubicBezTo>
                    <a:pt x="949" y="188"/>
                    <a:pt x="1231" y="76"/>
                    <a:pt x="1331" y="38"/>
                  </a:cubicBezTo>
                  <a:cubicBezTo>
                    <a:pt x="1431" y="0"/>
                    <a:pt x="1417" y="6"/>
                    <a:pt x="1404" y="13"/>
                  </a:cubicBezTo>
                </a:path>
              </a:pathLst>
            </a:custGeom>
            <a:noFill/>
            <a:ln w="28575" cap="flat" cmpd="sng">
              <a:solidFill>
                <a:srgbClr val="FF0000"/>
              </a:solidFill>
              <a:prstDash val="dash"/>
              <a:round/>
              <a:headEnd/>
              <a:tailEnd/>
            </a:ln>
          </p:spPr>
          <p:txBody>
            <a:bodyPr tIns="0" bIns="0" anchor="ctr"/>
            <a:lstStyle/>
            <a:p>
              <a:endParaRPr lang="en-GB"/>
            </a:p>
          </p:txBody>
        </p:sp>
        <p:sp>
          <p:nvSpPr>
            <p:cNvPr id="11" name="Freeform 15"/>
            <p:cNvSpPr>
              <a:spLocks/>
            </p:cNvSpPr>
            <p:nvPr/>
          </p:nvSpPr>
          <p:spPr bwMode="auto">
            <a:xfrm>
              <a:off x="5444" y="1152"/>
              <a:ext cx="8" cy="260"/>
            </a:xfrm>
            <a:custGeom>
              <a:avLst/>
              <a:gdLst>
                <a:gd name="T0" fmla="*/ 8 w 8"/>
                <a:gd name="T1" fmla="*/ 0 h 260"/>
                <a:gd name="T2" fmla="*/ 0 w 8"/>
                <a:gd name="T3" fmla="*/ 260 h 260"/>
                <a:gd name="T4" fmla="*/ 0 60000 65536"/>
                <a:gd name="T5" fmla="*/ 0 60000 65536"/>
                <a:gd name="T6" fmla="*/ 0 w 8"/>
                <a:gd name="T7" fmla="*/ 0 h 260"/>
                <a:gd name="T8" fmla="*/ 8 w 8"/>
                <a:gd name="T9" fmla="*/ 260 h 260"/>
              </a:gdLst>
              <a:ahLst/>
              <a:cxnLst>
                <a:cxn ang="T4">
                  <a:pos x="T0" y="T1"/>
                </a:cxn>
                <a:cxn ang="T5">
                  <a:pos x="T2" y="T3"/>
                </a:cxn>
              </a:cxnLst>
              <a:rect l="T6" t="T7" r="T8" b="T9"/>
              <a:pathLst>
                <a:path w="8" h="260">
                  <a:moveTo>
                    <a:pt x="8" y="0"/>
                  </a:moveTo>
                  <a:cubicBezTo>
                    <a:pt x="8" y="0"/>
                    <a:pt x="4" y="130"/>
                    <a:pt x="0" y="260"/>
                  </a:cubicBezTo>
                </a:path>
              </a:pathLst>
            </a:custGeom>
            <a:noFill/>
            <a:ln w="28575" cap="flat" cmpd="sng">
              <a:solidFill>
                <a:srgbClr val="FF0000"/>
              </a:solidFill>
              <a:prstDash val="dash"/>
              <a:round/>
              <a:headEnd/>
              <a:tailEnd/>
            </a:ln>
          </p:spPr>
          <p:txBody>
            <a:bodyPr tIns="0" bIns="0" anchor="ctr"/>
            <a:lstStyle/>
            <a:p>
              <a:endParaRPr lang="en-GB"/>
            </a:p>
          </p:txBody>
        </p:sp>
      </p:grpSp>
      <p:grpSp>
        <p:nvGrpSpPr>
          <p:cNvPr id="16" name="Group 16"/>
          <p:cNvGrpSpPr>
            <a:grpSpLocks/>
          </p:cNvGrpSpPr>
          <p:nvPr/>
        </p:nvGrpSpPr>
        <p:grpSpPr bwMode="auto">
          <a:xfrm>
            <a:off x="6906015" y="4002227"/>
            <a:ext cx="4897437" cy="1704975"/>
            <a:chOff x="2501" y="2013"/>
            <a:chExt cx="3085" cy="1074"/>
          </a:xfrm>
        </p:grpSpPr>
        <p:grpSp>
          <p:nvGrpSpPr>
            <p:cNvPr id="17" name="Group 17"/>
            <p:cNvGrpSpPr>
              <a:grpSpLocks noChangeAspect="1"/>
            </p:cNvGrpSpPr>
            <p:nvPr/>
          </p:nvGrpSpPr>
          <p:grpSpPr bwMode="auto">
            <a:xfrm>
              <a:off x="2501" y="2013"/>
              <a:ext cx="3085" cy="1074"/>
              <a:chOff x="657" y="2568"/>
              <a:chExt cx="4464" cy="1554"/>
            </a:xfrm>
          </p:grpSpPr>
          <p:pic>
            <p:nvPicPr>
              <p:cNvPr id="23" name="Picture 18" descr="wingbox1"/>
              <p:cNvPicPr>
                <a:picLocks noChangeAspect="1" noChangeArrowheads="1"/>
              </p:cNvPicPr>
              <p:nvPr/>
            </p:nvPicPr>
            <p:blipFill>
              <a:blip r:embed="rId4" cstate="print"/>
              <a:srcRect/>
              <a:stretch>
                <a:fillRect/>
              </a:stretch>
            </p:blipFill>
            <p:spPr bwMode="auto">
              <a:xfrm>
                <a:off x="657" y="2568"/>
                <a:ext cx="4464" cy="1554"/>
              </a:xfrm>
              <a:prstGeom prst="rect">
                <a:avLst/>
              </a:prstGeom>
              <a:noFill/>
              <a:ln w="9525">
                <a:solidFill>
                  <a:schemeClr val="tx1"/>
                </a:solidFill>
                <a:miter lim="800000"/>
                <a:headEnd/>
                <a:tailEnd/>
              </a:ln>
            </p:spPr>
          </p:pic>
          <p:sp>
            <p:nvSpPr>
              <p:cNvPr id="24" name="Freeform 19"/>
              <p:cNvSpPr>
                <a:spLocks noChangeAspect="1"/>
              </p:cNvSpPr>
              <p:nvPr/>
            </p:nvSpPr>
            <p:spPr bwMode="auto">
              <a:xfrm>
                <a:off x="2109" y="2886"/>
                <a:ext cx="2676" cy="1043"/>
              </a:xfrm>
              <a:custGeom>
                <a:avLst/>
                <a:gdLst>
                  <a:gd name="T0" fmla="*/ 2676 w 2676"/>
                  <a:gd name="T1" fmla="*/ 1043 h 1043"/>
                  <a:gd name="T2" fmla="*/ 2404 w 2676"/>
                  <a:gd name="T3" fmla="*/ 771 h 1043"/>
                  <a:gd name="T4" fmla="*/ 2041 w 2676"/>
                  <a:gd name="T5" fmla="*/ 499 h 1043"/>
                  <a:gd name="T6" fmla="*/ 1587 w 2676"/>
                  <a:gd name="T7" fmla="*/ 363 h 1043"/>
                  <a:gd name="T8" fmla="*/ 0 w 2676"/>
                  <a:gd name="T9" fmla="*/ 0 h 1043"/>
                  <a:gd name="T10" fmla="*/ 0 60000 65536"/>
                  <a:gd name="T11" fmla="*/ 0 60000 65536"/>
                  <a:gd name="T12" fmla="*/ 0 60000 65536"/>
                  <a:gd name="T13" fmla="*/ 0 60000 65536"/>
                  <a:gd name="T14" fmla="*/ 0 60000 65536"/>
                  <a:gd name="T15" fmla="*/ 0 w 2676"/>
                  <a:gd name="T16" fmla="*/ 0 h 1043"/>
                  <a:gd name="T17" fmla="*/ 2676 w 2676"/>
                  <a:gd name="T18" fmla="*/ 1043 h 1043"/>
                </a:gdLst>
                <a:ahLst/>
                <a:cxnLst>
                  <a:cxn ang="T10">
                    <a:pos x="T0" y="T1"/>
                  </a:cxn>
                  <a:cxn ang="T11">
                    <a:pos x="T2" y="T3"/>
                  </a:cxn>
                  <a:cxn ang="T12">
                    <a:pos x="T4" y="T5"/>
                  </a:cxn>
                  <a:cxn ang="T13">
                    <a:pos x="T6" y="T7"/>
                  </a:cxn>
                  <a:cxn ang="T14">
                    <a:pos x="T8" y="T9"/>
                  </a:cxn>
                </a:cxnLst>
                <a:rect l="T15" t="T16" r="T17" b="T18"/>
                <a:pathLst>
                  <a:path w="2676" h="1043">
                    <a:moveTo>
                      <a:pt x="2676" y="1043"/>
                    </a:moveTo>
                    <a:cubicBezTo>
                      <a:pt x="2593" y="952"/>
                      <a:pt x="2510" y="862"/>
                      <a:pt x="2404" y="771"/>
                    </a:cubicBezTo>
                    <a:cubicBezTo>
                      <a:pt x="2298" y="680"/>
                      <a:pt x="2177" y="567"/>
                      <a:pt x="2041" y="499"/>
                    </a:cubicBezTo>
                    <a:cubicBezTo>
                      <a:pt x="1905" y="431"/>
                      <a:pt x="1927" y="446"/>
                      <a:pt x="1587" y="363"/>
                    </a:cubicBezTo>
                    <a:cubicBezTo>
                      <a:pt x="1247" y="280"/>
                      <a:pt x="623" y="140"/>
                      <a:pt x="0" y="0"/>
                    </a:cubicBezTo>
                  </a:path>
                </a:pathLst>
              </a:custGeom>
              <a:noFill/>
              <a:ln w="28575" cap="flat" cmpd="sng">
                <a:solidFill>
                  <a:srgbClr val="FF0000"/>
                </a:solidFill>
                <a:prstDash val="dash"/>
                <a:round/>
                <a:headEnd/>
                <a:tailEnd/>
              </a:ln>
            </p:spPr>
            <p:txBody>
              <a:bodyPr tIns="0" bIns="0" anchor="ctr"/>
              <a:lstStyle/>
              <a:p>
                <a:endParaRPr lang="en-GB"/>
              </a:p>
            </p:txBody>
          </p:sp>
          <p:sp>
            <p:nvSpPr>
              <p:cNvPr id="25" name="Freeform 20"/>
              <p:cNvSpPr>
                <a:spLocks noChangeAspect="1"/>
              </p:cNvSpPr>
              <p:nvPr/>
            </p:nvSpPr>
            <p:spPr bwMode="auto">
              <a:xfrm>
                <a:off x="748" y="2886"/>
                <a:ext cx="1361" cy="90"/>
              </a:xfrm>
              <a:custGeom>
                <a:avLst/>
                <a:gdLst>
                  <a:gd name="T0" fmla="*/ 3023 w 1043"/>
                  <a:gd name="T1" fmla="*/ 0 h 105"/>
                  <a:gd name="T2" fmla="*/ 1446 w 1043"/>
                  <a:gd name="T3" fmla="*/ 49 h 105"/>
                  <a:gd name="T4" fmla="*/ 0 w 1043"/>
                  <a:gd name="T5" fmla="*/ 49 h 105"/>
                  <a:gd name="T6" fmla="*/ 0 60000 65536"/>
                  <a:gd name="T7" fmla="*/ 0 60000 65536"/>
                  <a:gd name="T8" fmla="*/ 0 60000 65536"/>
                  <a:gd name="T9" fmla="*/ 0 w 1043"/>
                  <a:gd name="T10" fmla="*/ 0 h 105"/>
                  <a:gd name="T11" fmla="*/ 1043 w 1043"/>
                  <a:gd name="T12" fmla="*/ 105 h 105"/>
                </a:gdLst>
                <a:ahLst/>
                <a:cxnLst>
                  <a:cxn ang="T6">
                    <a:pos x="T0" y="T1"/>
                  </a:cxn>
                  <a:cxn ang="T7">
                    <a:pos x="T2" y="T3"/>
                  </a:cxn>
                  <a:cxn ang="T8">
                    <a:pos x="T4" y="T5"/>
                  </a:cxn>
                </a:cxnLst>
                <a:rect l="T9" t="T10" r="T11" b="T12"/>
                <a:pathLst>
                  <a:path w="1043" h="105">
                    <a:moveTo>
                      <a:pt x="1043" y="0"/>
                    </a:moveTo>
                    <a:cubicBezTo>
                      <a:pt x="858" y="37"/>
                      <a:pt x="673" y="75"/>
                      <a:pt x="499" y="90"/>
                    </a:cubicBezTo>
                    <a:cubicBezTo>
                      <a:pt x="325" y="105"/>
                      <a:pt x="162" y="97"/>
                      <a:pt x="0" y="90"/>
                    </a:cubicBezTo>
                  </a:path>
                </a:pathLst>
              </a:custGeom>
              <a:noFill/>
              <a:ln w="28575" cap="flat" cmpd="sng">
                <a:solidFill>
                  <a:srgbClr val="FF0000"/>
                </a:solidFill>
                <a:prstDash val="dash"/>
                <a:round/>
                <a:headEnd/>
                <a:tailEnd/>
              </a:ln>
            </p:spPr>
            <p:txBody>
              <a:bodyPr tIns="0" bIns="0" anchor="ctr"/>
              <a:lstStyle/>
              <a:p>
                <a:endParaRPr lang="en-GB"/>
              </a:p>
            </p:txBody>
          </p:sp>
          <p:sp>
            <p:nvSpPr>
              <p:cNvPr id="26" name="Freeform 21"/>
              <p:cNvSpPr>
                <a:spLocks noChangeAspect="1"/>
              </p:cNvSpPr>
              <p:nvPr/>
            </p:nvSpPr>
            <p:spPr bwMode="auto">
              <a:xfrm>
                <a:off x="3787" y="3929"/>
                <a:ext cx="998" cy="45"/>
              </a:xfrm>
              <a:custGeom>
                <a:avLst/>
                <a:gdLst>
                  <a:gd name="T0" fmla="*/ 998 w 998"/>
                  <a:gd name="T1" fmla="*/ 0 h 45"/>
                  <a:gd name="T2" fmla="*/ 499 w 998"/>
                  <a:gd name="T3" fmla="*/ 45 h 45"/>
                  <a:gd name="T4" fmla="*/ 0 w 998"/>
                  <a:gd name="T5" fmla="*/ 0 h 45"/>
                  <a:gd name="T6" fmla="*/ 0 60000 65536"/>
                  <a:gd name="T7" fmla="*/ 0 60000 65536"/>
                  <a:gd name="T8" fmla="*/ 0 60000 65536"/>
                  <a:gd name="T9" fmla="*/ 0 w 998"/>
                  <a:gd name="T10" fmla="*/ 0 h 45"/>
                  <a:gd name="T11" fmla="*/ 998 w 998"/>
                  <a:gd name="T12" fmla="*/ 45 h 45"/>
                </a:gdLst>
                <a:ahLst/>
                <a:cxnLst>
                  <a:cxn ang="T6">
                    <a:pos x="T0" y="T1"/>
                  </a:cxn>
                  <a:cxn ang="T7">
                    <a:pos x="T2" y="T3"/>
                  </a:cxn>
                  <a:cxn ang="T8">
                    <a:pos x="T4" y="T5"/>
                  </a:cxn>
                </a:cxnLst>
                <a:rect l="T9" t="T10" r="T11" b="T12"/>
                <a:pathLst>
                  <a:path w="998" h="45">
                    <a:moveTo>
                      <a:pt x="998" y="0"/>
                    </a:moveTo>
                    <a:cubicBezTo>
                      <a:pt x="831" y="22"/>
                      <a:pt x="665" y="45"/>
                      <a:pt x="499" y="45"/>
                    </a:cubicBezTo>
                    <a:cubicBezTo>
                      <a:pt x="333" y="45"/>
                      <a:pt x="166" y="22"/>
                      <a:pt x="0" y="0"/>
                    </a:cubicBezTo>
                  </a:path>
                </a:pathLst>
              </a:custGeom>
              <a:noFill/>
              <a:ln w="28575" cap="flat" cmpd="sng">
                <a:solidFill>
                  <a:srgbClr val="FF0000"/>
                </a:solidFill>
                <a:prstDash val="dash"/>
                <a:round/>
                <a:headEnd/>
                <a:tailEnd/>
              </a:ln>
            </p:spPr>
            <p:txBody>
              <a:bodyPr tIns="0" bIns="0" anchor="ctr"/>
              <a:lstStyle/>
              <a:p>
                <a:endParaRPr lang="en-GB"/>
              </a:p>
            </p:txBody>
          </p:sp>
          <p:sp>
            <p:nvSpPr>
              <p:cNvPr id="27" name="Freeform 22"/>
              <p:cNvSpPr>
                <a:spLocks noChangeAspect="1"/>
              </p:cNvSpPr>
              <p:nvPr/>
            </p:nvSpPr>
            <p:spPr bwMode="auto">
              <a:xfrm>
                <a:off x="748" y="2976"/>
                <a:ext cx="3039" cy="953"/>
              </a:xfrm>
              <a:custGeom>
                <a:avLst/>
                <a:gdLst>
                  <a:gd name="T0" fmla="*/ 3039 w 3039"/>
                  <a:gd name="T1" fmla="*/ 953 h 953"/>
                  <a:gd name="T2" fmla="*/ 2858 w 3039"/>
                  <a:gd name="T3" fmla="*/ 726 h 953"/>
                  <a:gd name="T4" fmla="*/ 2586 w 3039"/>
                  <a:gd name="T5" fmla="*/ 545 h 953"/>
                  <a:gd name="T6" fmla="*/ 2132 w 3039"/>
                  <a:gd name="T7" fmla="*/ 409 h 953"/>
                  <a:gd name="T8" fmla="*/ 1225 w 3039"/>
                  <a:gd name="T9" fmla="*/ 182 h 953"/>
                  <a:gd name="T10" fmla="*/ 817 w 3039"/>
                  <a:gd name="T11" fmla="*/ 91 h 953"/>
                  <a:gd name="T12" fmla="*/ 0 w 3039"/>
                  <a:gd name="T13" fmla="*/ 0 h 953"/>
                  <a:gd name="T14" fmla="*/ 0 60000 65536"/>
                  <a:gd name="T15" fmla="*/ 0 60000 65536"/>
                  <a:gd name="T16" fmla="*/ 0 60000 65536"/>
                  <a:gd name="T17" fmla="*/ 0 60000 65536"/>
                  <a:gd name="T18" fmla="*/ 0 60000 65536"/>
                  <a:gd name="T19" fmla="*/ 0 60000 65536"/>
                  <a:gd name="T20" fmla="*/ 0 60000 65536"/>
                  <a:gd name="T21" fmla="*/ 0 w 3039"/>
                  <a:gd name="T22" fmla="*/ 0 h 953"/>
                  <a:gd name="T23" fmla="*/ 3039 w 3039"/>
                  <a:gd name="T24" fmla="*/ 953 h 9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39" h="953">
                    <a:moveTo>
                      <a:pt x="3039" y="953"/>
                    </a:moveTo>
                    <a:cubicBezTo>
                      <a:pt x="2986" y="873"/>
                      <a:pt x="2933" y="794"/>
                      <a:pt x="2858" y="726"/>
                    </a:cubicBezTo>
                    <a:cubicBezTo>
                      <a:pt x="2783" y="658"/>
                      <a:pt x="2707" y="598"/>
                      <a:pt x="2586" y="545"/>
                    </a:cubicBezTo>
                    <a:cubicBezTo>
                      <a:pt x="2465" y="492"/>
                      <a:pt x="2359" y="470"/>
                      <a:pt x="2132" y="409"/>
                    </a:cubicBezTo>
                    <a:cubicBezTo>
                      <a:pt x="1905" y="348"/>
                      <a:pt x="1444" y="235"/>
                      <a:pt x="1225" y="182"/>
                    </a:cubicBezTo>
                    <a:cubicBezTo>
                      <a:pt x="1006" y="129"/>
                      <a:pt x="1021" y="121"/>
                      <a:pt x="817" y="91"/>
                    </a:cubicBezTo>
                    <a:cubicBezTo>
                      <a:pt x="613" y="61"/>
                      <a:pt x="306" y="30"/>
                      <a:pt x="0" y="0"/>
                    </a:cubicBezTo>
                  </a:path>
                </a:pathLst>
              </a:custGeom>
              <a:noFill/>
              <a:ln w="28575" cap="flat" cmpd="sng">
                <a:solidFill>
                  <a:srgbClr val="FF0000"/>
                </a:solidFill>
                <a:prstDash val="dash"/>
                <a:round/>
                <a:headEnd/>
                <a:tailEnd/>
              </a:ln>
            </p:spPr>
            <p:txBody>
              <a:bodyPr tIns="0" bIns="0" anchor="ctr"/>
              <a:lstStyle/>
              <a:p>
                <a:endParaRPr lang="en-GB"/>
              </a:p>
            </p:txBody>
          </p:sp>
        </p:grpSp>
        <p:sp>
          <p:nvSpPr>
            <p:cNvPr id="18" name="Freeform 23"/>
            <p:cNvSpPr>
              <a:spLocks/>
            </p:cNvSpPr>
            <p:nvPr/>
          </p:nvSpPr>
          <p:spPr bwMode="auto">
            <a:xfrm>
              <a:off x="3505" y="2077"/>
              <a:ext cx="1" cy="154"/>
            </a:xfrm>
            <a:custGeom>
              <a:avLst/>
              <a:gdLst>
                <a:gd name="T0" fmla="*/ 0 w 1"/>
                <a:gd name="T1" fmla="*/ 0 h 154"/>
                <a:gd name="T2" fmla="*/ 0 w 1"/>
                <a:gd name="T3" fmla="*/ 154 h 154"/>
                <a:gd name="T4" fmla="*/ 0 60000 65536"/>
                <a:gd name="T5" fmla="*/ 0 60000 65536"/>
                <a:gd name="T6" fmla="*/ 0 w 1"/>
                <a:gd name="T7" fmla="*/ 0 h 154"/>
                <a:gd name="T8" fmla="*/ 1 w 1"/>
                <a:gd name="T9" fmla="*/ 154 h 154"/>
              </a:gdLst>
              <a:ahLst/>
              <a:cxnLst>
                <a:cxn ang="T4">
                  <a:pos x="T0" y="T1"/>
                </a:cxn>
                <a:cxn ang="T5">
                  <a:pos x="T2" y="T3"/>
                </a:cxn>
              </a:cxnLst>
              <a:rect l="T6" t="T7" r="T8" b="T9"/>
              <a:pathLst>
                <a:path w="1" h="154">
                  <a:moveTo>
                    <a:pt x="0" y="0"/>
                  </a:moveTo>
                  <a:cubicBezTo>
                    <a:pt x="0" y="0"/>
                    <a:pt x="0" y="77"/>
                    <a:pt x="0" y="154"/>
                  </a:cubicBezTo>
                </a:path>
              </a:pathLst>
            </a:custGeom>
            <a:noFill/>
            <a:ln w="28575" cap="flat" cmpd="sng">
              <a:solidFill>
                <a:srgbClr val="FF0000"/>
              </a:solidFill>
              <a:prstDash val="dash"/>
              <a:round/>
              <a:headEnd/>
              <a:tailEnd/>
            </a:ln>
          </p:spPr>
          <p:txBody>
            <a:bodyPr tIns="0" bIns="0" anchor="ctr"/>
            <a:lstStyle/>
            <a:p>
              <a:endParaRPr lang="en-GB"/>
            </a:p>
          </p:txBody>
        </p:sp>
        <p:sp>
          <p:nvSpPr>
            <p:cNvPr id="19" name="Freeform 24"/>
            <p:cNvSpPr>
              <a:spLocks/>
            </p:cNvSpPr>
            <p:nvPr/>
          </p:nvSpPr>
          <p:spPr bwMode="auto">
            <a:xfrm>
              <a:off x="2539" y="2065"/>
              <a:ext cx="974" cy="134"/>
            </a:xfrm>
            <a:custGeom>
              <a:avLst/>
              <a:gdLst>
                <a:gd name="T0" fmla="*/ 974 w 974"/>
                <a:gd name="T1" fmla="*/ 12 h 134"/>
                <a:gd name="T2" fmla="*/ 633 w 974"/>
                <a:gd name="T3" fmla="*/ 4 h 134"/>
                <a:gd name="T4" fmla="*/ 349 w 974"/>
                <a:gd name="T5" fmla="*/ 36 h 134"/>
                <a:gd name="T6" fmla="*/ 0 w 974"/>
                <a:gd name="T7" fmla="*/ 134 h 134"/>
                <a:gd name="T8" fmla="*/ 0 60000 65536"/>
                <a:gd name="T9" fmla="*/ 0 60000 65536"/>
                <a:gd name="T10" fmla="*/ 0 60000 65536"/>
                <a:gd name="T11" fmla="*/ 0 60000 65536"/>
                <a:gd name="T12" fmla="*/ 0 w 974"/>
                <a:gd name="T13" fmla="*/ 0 h 134"/>
                <a:gd name="T14" fmla="*/ 974 w 974"/>
                <a:gd name="T15" fmla="*/ 134 h 134"/>
              </a:gdLst>
              <a:ahLst/>
              <a:cxnLst>
                <a:cxn ang="T8">
                  <a:pos x="T0" y="T1"/>
                </a:cxn>
                <a:cxn ang="T9">
                  <a:pos x="T2" y="T3"/>
                </a:cxn>
                <a:cxn ang="T10">
                  <a:pos x="T4" y="T5"/>
                </a:cxn>
                <a:cxn ang="T11">
                  <a:pos x="T6" y="T7"/>
                </a:cxn>
              </a:cxnLst>
              <a:rect l="T12" t="T13" r="T14" b="T15"/>
              <a:pathLst>
                <a:path w="974" h="134">
                  <a:moveTo>
                    <a:pt x="974" y="12"/>
                  </a:moveTo>
                  <a:cubicBezTo>
                    <a:pt x="855" y="6"/>
                    <a:pt x="737" y="0"/>
                    <a:pt x="633" y="4"/>
                  </a:cubicBezTo>
                  <a:cubicBezTo>
                    <a:pt x="529" y="8"/>
                    <a:pt x="454" y="14"/>
                    <a:pt x="349" y="36"/>
                  </a:cubicBezTo>
                  <a:cubicBezTo>
                    <a:pt x="244" y="58"/>
                    <a:pt x="122" y="96"/>
                    <a:pt x="0" y="134"/>
                  </a:cubicBezTo>
                </a:path>
              </a:pathLst>
            </a:custGeom>
            <a:noFill/>
            <a:ln w="28575" cap="flat" cmpd="sng">
              <a:solidFill>
                <a:srgbClr val="FF0000"/>
              </a:solidFill>
              <a:prstDash val="dash"/>
              <a:round/>
              <a:headEnd/>
              <a:tailEnd/>
            </a:ln>
          </p:spPr>
          <p:txBody>
            <a:bodyPr tIns="0" bIns="0" anchor="ctr"/>
            <a:lstStyle/>
            <a:p>
              <a:endParaRPr lang="en-GB"/>
            </a:p>
          </p:txBody>
        </p:sp>
        <p:sp>
          <p:nvSpPr>
            <p:cNvPr id="20" name="Freeform 25"/>
            <p:cNvSpPr>
              <a:spLocks/>
            </p:cNvSpPr>
            <p:nvPr/>
          </p:nvSpPr>
          <p:spPr bwMode="auto">
            <a:xfrm>
              <a:off x="2555" y="2199"/>
              <a:ext cx="1" cy="89"/>
            </a:xfrm>
            <a:custGeom>
              <a:avLst/>
              <a:gdLst>
                <a:gd name="T0" fmla="*/ 0 w 1"/>
                <a:gd name="T1" fmla="*/ 0 h 89"/>
                <a:gd name="T2" fmla="*/ 0 w 1"/>
                <a:gd name="T3" fmla="*/ 89 h 89"/>
                <a:gd name="T4" fmla="*/ 0 60000 65536"/>
                <a:gd name="T5" fmla="*/ 0 60000 65536"/>
                <a:gd name="T6" fmla="*/ 0 w 1"/>
                <a:gd name="T7" fmla="*/ 0 h 89"/>
                <a:gd name="T8" fmla="*/ 1 w 1"/>
                <a:gd name="T9" fmla="*/ 89 h 89"/>
              </a:gdLst>
              <a:ahLst/>
              <a:cxnLst>
                <a:cxn ang="T4">
                  <a:pos x="T0" y="T1"/>
                </a:cxn>
                <a:cxn ang="T5">
                  <a:pos x="T2" y="T3"/>
                </a:cxn>
              </a:cxnLst>
              <a:rect l="T6" t="T7" r="T8" b="T9"/>
              <a:pathLst>
                <a:path w="1" h="89">
                  <a:moveTo>
                    <a:pt x="0" y="0"/>
                  </a:moveTo>
                  <a:cubicBezTo>
                    <a:pt x="0" y="0"/>
                    <a:pt x="0" y="44"/>
                    <a:pt x="0" y="89"/>
                  </a:cubicBezTo>
                </a:path>
              </a:pathLst>
            </a:custGeom>
            <a:noFill/>
            <a:ln w="28575" cap="flat" cmpd="sng">
              <a:solidFill>
                <a:srgbClr val="FF0000"/>
              </a:solidFill>
              <a:prstDash val="dash"/>
              <a:round/>
              <a:headEnd/>
              <a:tailEnd/>
            </a:ln>
          </p:spPr>
          <p:txBody>
            <a:bodyPr tIns="0" bIns="0" anchor="ctr"/>
            <a:lstStyle/>
            <a:p>
              <a:endParaRPr lang="en-GB"/>
            </a:p>
          </p:txBody>
        </p:sp>
        <p:sp>
          <p:nvSpPr>
            <p:cNvPr id="21" name="Freeform 26"/>
            <p:cNvSpPr>
              <a:spLocks/>
            </p:cNvSpPr>
            <p:nvPr/>
          </p:nvSpPr>
          <p:spPr bwMode="auto">
            <a:xfrm>
              <a:off x="5337" y="2644"/>
              <a:ext cx="27" cy="325"/>
            </a:xfrm>
            <a:custGeom>
              <a:avLst/>
              <a:gdLst>
                <a:gd name="T0" fmla="*/ 1036 w 8"/>
                <a:gd name="T1" fmla="*/ 1334 h 203"/>
                <a:gd name="T2" fmla="*/ 0 w 8"/>
                <a:gd name="T3" fmla="*/ 0 h 203"/>
                <a:gd name="T4" fmla="*/ 0 60000 65536"/>
                <a:gd name="T5" fmla="*/ 0 60000 65536"/>
                <a:gd name="T6" fmla="*/ 0 w 8"/>
                <a:gd name="T7" fmla="*/ 0 h 203"/>
                <a:gd name="T8" fmla="*/ 8 w 8"/>
                <a:gd name="T9" fmla="*/ 203 h 203"/>
              </a:gdLst>
              <a:ahLst/>
              <a:cxnLst>
                <a:cxn ang="T4">
                  <a:pos x="T0" y="T1"/>
                </a:cxn>
                <a:cxn ang="T5">
                  <a:pos x="T2" y="T3"/>
                </a:cxn>
              </a:cxnLst>
              <a:rect l="T6" t="T7" r="T8" b="T9"/>
              <a:pathLst>
                <a:path w="8" h="203">
                  <a:moveTo>
                    <a:pt x="8" y="203"/>
                  </a:moveTo>
                  <a:cubicBezTo>
                    <a:pt x="8" y="203"/>
                    <a:pt x="4" y="101"/>
                    <a:pt x="0" y="0"/>
                  </a:cubicBezTo>
                </a:path>
              </a:pathLst>
            </a:custGeom>
            <a:noFill/>
            <a:ln w="28575" cap="flat" cmpd="sng">
              <a:solidFill>
                <a:srgbClr val="FF0000"/>
              </a:solidFill>
              <a:prstDash val="dash"/>
              <a:round/>
              <a:headEnd/>
              <a:tailEnd/>
            </a:ln>
          </p:spPr>
          <p:txBody>
            <a:bodyPr tIns="0" bIns="0" anchor="ctr"/>
            <a:lstStyle/>
            <a:p>
              <a:endParaRPr lang="en-GB"/>
            </a:p>
          </p:txBody>
        </p:sp>
        <p:sp>
          <p:nvSpPr>
            <p:cNvPr id="22" name="Freeform 27"/>
            <p:cNvSpPr>
              <a:spLocks/>
            </p:cNvSpPr>
            <p:nvPr/>
          </p:nvSpPr>
          <p:spPr bwMode="auto">
            <a:xfrm>
              <a:off x="3497" y="2077"/>
              <a:ext cx="1849" cy="568"/>
            </a:xfrm>
            <a:custGeom>
              <a:avLst/>
              <a:gdLst>
                <a:gd name="T0" fmla="*/ 0 w 1849"/>
                <a:gd name="T1" fmla="*/ 0 h 568"/>
                <a:gd name="T2" fmla="*/ 543 w 1849"/>
                <a:gd name="T3" fmla="*/ 113 h 568"/>
                <a:gd name="T4" fmla="*/ 1030 w 1849"/>
                <a:gd name="T5" fmla="*/ 227 h 568"/>
                <a:gd name="T6" fmla="*/ 1371 w 1849"/>
                <a:gd name="T7" fmla="*/ 341 h 568"/>
                <a:gd name="T8" fmla="*/ 1849 w 1849"/>
                <a:gd name="T9" fmla="*/ 568 h 568"/>
                <a:gd name="T10" fmla="*/ 0 60000 65536"/>
                <a:gd name="T11" fmla="*/ 0 60000 65536"/>
                <a:gd name="T12" fmla="*/ 0 60000 65536"/>
                <a:gd name="T13" fmla="*/ 0 60000 65536"/>
                <a:gd name="T14" fmla="*/ 0 60000 65536"/>
                <a:gd name="T15" fmla="*/ 0 w 1849"/>
                <a:gd name="T16" fmla="*/ 0 h 568"/>
                <a:gd name="T17" fmla="*/ 1849 w 1849"/>
                <a:gd name="T18" fmla="*/ 568 h 568"/>
              </a:gdLst>
              <a:ahLst/>
              <a:cxnLst>
                <a:cxn ang="T10">
                  <a:pos x="T0" y="T1"/>
                </a:cxn>
                <a:cxn ang="T11">
                  <a:pos x="T2" y="T3"/>
                </a:cxn>
                <a:cxn ang="T12">
                  <a:pos x="T4" y="T5"/>
                </a:cxn>
                <a:cxn ang="T13">
                  <a:pos x="T6" y="T7"/>
                </a:cxn>
                <a:cxn ang="T14">
                  <a:pos x="T8" y="T9"/>
                </a:cxn>
              </a:cxnLst>
              <a:rect l="T15" t="T16" r="T17" b="T18"/>
              <a:pathLst>
                <a:path w="1849" h="568">
                  <a:moveTo>
                    <a:pt x="0" y="0"/>
                  </a:moveTo>
                  <a:cubicBezTo>
                    <a:pt x="185" y="37"/>
                    <a:pt x="371" y="75"/>
                    <a:pt x="543" y="113"/>
                  </a:cubicBezTo>
                  <a:cubicBezTo>
                    <a:pt x="715" y="151"/>
                    <a:pt x="892" y="189"/>
                    <a:pt x="1030" y="227"/>
                  </a:cubicBezTo>
                  <a:cubicBezTo>
                    <a:pt x="1168" y="265"/>
                    <a:pt x="1235" y="284"/>
                    <a:pt x="1371" y="341"/>
                  </a:cubicBezTo>
                  <a:cubicBezTo>
                    <a:pt x="1507" y="398"/>
                    <a:pt x="1678" y="483"/>
                    <a:pt x="1849" y="568"/>
                  </a:cubicBezTo>
                </a:path>
              </a:pathLst>
            </a:custGeom>
            <a:noFill/>
            <a:ln w="28575" cap="flat" cmpd="sng">
              <a:solidFill>
                <a:srgbClr val="FF0000"/>
              </a:solidFill>
              <a:prstDash val="dash"/>
              <a:round/>
              <a:headEnd/>
              <a:tailEnd/>
            </a:ln>
          </p:spPr>
          <p:txBody>
            <a:bodyPr tIns="0" bIns="0" anchor="ctr"/>
            <a:lstStyle/>
            <a:p>
              <a:endParaRPr lang="en-GB"/>
            </a:p>
          </p:txBody>
        </p:sp>
      </p:grpSp>
      <p:sp>
        <p:nvSpPr>
          <p:cNvPr id="29" name="Text Box 12"/>
          <p:cNvSpPr txBox="1">
            <a:spLocks noChangeArrowheads="1"/>
          </p:cNvSpPr>
          <p:nvPr/>
        </p:nvSpPr>
        <p:spPr bwMode="auto">
          <a:xfrm>
            <a:off x="3399460" y="5024890"/>
            <a:ext cx="1440578" cy="553998"/>
          </a:xfrm>
          <a:prstGeom prst="rect">
            <a:avLst/>
          </a:prstGeom>
          <a:noFill/>
          <a:ln w="9525" algn="ctr">
            <a:noFill/>
            <a:miter lim="800000"/>
            <a:headEnd/>
            <a:tailEnd/>
          </a:ln>
        </p:spPr>
        <p:txBody>
          <a:bodyPr wrap="square" tIns="0" bIns="0">
            <a:spAutoFit/>
          </a:bodyPr>
          <a:lstStyle/>
          <a:p>
            <a:pPr algn="ctr" eaLnBrk="1" hangingPunct="1">
              <a:buClr>
                <a:schemeClr val="tx2"/>
              </a:buClr>
              <a:buSzPct val="80000"/>
              <a:buFont typeface="Wingdings" pitchFamily="2" charset="2"/>
              <a:buNone/>
            </a:pPr>
            <a:r>
              <a:rPr lang="en-GB" b="1" dirty="0">
                <a:solidFill>
                  <a:srgbClr val="002060"/>
                </a:solidFill>
                <a:latin typeface="Arial" panose="020B0604020202020204" pitchFamily="34" charset="0"/>
                <a:cs typeface="Arial" panose="020B0604020202020204" pitchFamily="34" charset="0"/>
              </a:rPr>
              <a:t>Wing in Plan View</a:t>
            </a:r>
          </a:p>
        </p:txBody>
      </p:sp>
      <p:sp>
        <p:nvSpPr>
          <p:cNvPr id="30" name="Text Box 12"/>
          <p:cNvSpPr txBox="1">
            <a:spLocks noChangeArrowheads="1"/>
          </p:cNvSpPr>
          <p:nvPr/>
        </p:nvSpPr>
        <p:spPr bwMode="auto">
          <a:xfrm>
            <a:off x="6633434" y="5805946"/>
            <a:ext cx="3912646" cy="276999"/>
          </a:xfrm>
          <a:prstGeom prst="rect">
            <a:avLst/>
          </a:prstGeom>
          <a:noFill/>
          <a:ln w="9525" algn="ctr">
            <a:noFill/>
            <a:miter lim="800000"/>
            <a:headEnd/>
            <a:tailEnd/>
          </a:ln>
        </p:spPr>
        <p:txBody>
          <a:bodyPr wrap="square" tIns="0" bIns="0">
            <a:spAutoFit/>
          </a:bodyPr>
          <a:lstStyle/>
          <a:p>
            <a:pPr algn="ctr" eaLnBrk="1" hangingPunct="1">
              <a:buClr>
                <a:schemeClr val="tx2"/>
              </a:buClr>
              <a:buSzPct val="80000"/>
              <a:buFont typeface="Wingdings" pitchFamily="2" charset="2"/>
              <a:buNone/>
            </a:pPr>
            <a:r>
              <a:rPr lang="en-GB" b="1" dirty="0">
                <a:solidFill>
                  <a:srgbClr val="FF0000"/>
                </a:solidFill>
                <a:latin typeface="Arial" panose="020B0604020202020204" pitchFamily="34" charset="0"/>
                <a:cs typeface="Arial" panose="020B0604020202020204" pitchFamily="34" charset="0"/>
              </a:rPr>
              <a:t>A380 </a:t>
            </a:r>
            <a:r>
              <a:rPr lang="en-GB" b="1" dirty="0" err="1">
                <a:solidFill>
                  <a:srgbClr val="FF0000"/>
                </a:solidFill>
                <a:latin typeface="Arial" panose="020B0604020202020204" pitchFamily="34" charset="0"/>
                <a:cs typeface="Arial" panose="020B0604020202020204" pitchFamily="34" charset="0"/>
              </a:rPr>
              <a:t>Wingbox</a:t>
            </a:r>
            <a:r>
              <a:rPr lang="en-GB" b="1" dirty="0">
                <a:solidFill>
                  <a:srgbClr val="FF0000"/>
                </a:solidFill>
                <a:latin typeface="Arial" panose="020B0604020202020204" pitchFamily="34" charset="0"/>
                <a:cs typeface="Arial" panose="020B0604020202020204" pitchFamily="34" charset="0"/>
              </a:rPr>
              <a:t> in Production</a:t>
            </a:r>
          </a:p>
        </p:txBody>
      </p:sp>
    </p:spTree>
    <p:extLst>
      <p:ext uri="{BB962C8B-B14F-4D97-AF65-F5344CB8AC3E}">
        <p14:creationId xmlns:p14="http://schemas.microsoft.com/office/powerpoint/2010/main" val="3107921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Wing loads</a:t>
            </a:r>
          </a:p>
        </p:txBody>
      </p:sp>
      <p:sp>
        <p:nvSpPr>
          <p:cNvPr id="3" name="Content Placeholder 2"/>
          <p:cNvSpPr>
            <a:spLocks noGrp="1"/>
          </p:cNvSpPr>
          <p:nvPr>
            <p:ph idx="1"/>
          </p:nvPr>
        </p:nvSpPr>
        <p:spPr>
          <a:xfrm>
            <a:off x="581193" y="2180496"/>
            <a:ext cx="4587156" cy="3678303"/>
          </a:xfrm>
        </p:spPr>
        <p:txBody>
          <a:bodyPr/>
          <a:lstStyle/>
          <a:p>
            <a:r>
              <a:rPr lang="en-GB" dirty="0"/>
              <a:t>In Wing Finite Element Models the external loads are applied as Shear, Moment and Torque</a:t>
            </a:r>
          </a:p>
          <a:p>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5" name="Picture 4"/>
          <p:cNvPicPr>
            <a:picLocks noChangeAspect="1"/>
          </p:cNvPicPr>
          <p:nvPr/>
        </p:nvPicPr>
        <p:blipFill rotWithShape="1">
          <a:blip r:embed="rId2"/>
          <a:srcRect l="4740" t="10637" b="8933"/>
          <a:stretch/>
        </p:blipFill>
        <p:spPr>
          <a:xfrm>
            <a:off x="5168349" y="2387802"/>
            <a:ext cx="6667744" cy="3470997"/>
          </a:xfrm>
          <a:prstGeom prst="rect">
            <a:avLst/>
          </a:prstGeom>
        </p:spPr>
      </p:pic>
    </p:spTree>
    <p:extLst>
      <p:ext uri="{BB962C8B-B14F-4D97-AF65-F5344CB8AC3E}">
        <p14:creationId xmlns:p14="http://schemas.microsoft.com/office/powerpoint/2010/main" val="358030898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solidFill>
          <a:schemeClr val="bg1">
            <a:lumMod val="50000"/>
          </a:schemeClr>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rgbClr val="FFFF00"/>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headEnd w="lg" len="lg"/>
          <a:tailEnd type="triangle" w="lg" len="lg"/>
        </a:ln>
      </a:spPr>
      <a:bodyPr/>
      <a:lstStyle/>
      <a:style>
        <a:lnRef idx="1">
          <a:schemeClr val="accent6"/>
        </a:lnRef>
        <a:fillRef idx="0">
          <a:schemeClr val="accent6"/>
        </a:fillRef>
        <a:effectRef idx="0">
          <a:schemeClr val="accent6"/>
        </a:effectRef>
        <a:fontRef idx="minor">
          <a:schemeClr val="tx1"/>
        </a:fontRef>
      </a:style>
    </a:lnDef>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3533</TotalTime>
  <Words>2994</Words>
  <Application>Microsoft Office PowerPoint</Application>
  <PresentationFormat>Widescreen</PresentationFormat>
  <Paragraphs>465</Paragraphs>
  <Slides>55</Slides>
  <Notes>4</Notes>
  <HiddenSlides>0</HiddenSlides>
  <MMClips>2</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5" baseType="lpstr">
      <vt:lpstr>Arial</vt:lpstr>
      <vt:lpstr>Calibri</vt:lpstr>
      <vt:lpstr>Cambria Math</vt:lpstr>
      <vt:lpstr>Gill Sans MT</vt:lpstr>
      <vt:lpstr>NimbusRomNo9L-Regu</vt:lpstr>
      <vt:lpstr>Times New Roman</vt:lpstr>
      <vt:lpstr>Wingdings</vt:lpstr>
      <vt:lpstr>Wingdings 2</vt:lpstr>
      <vt:lpstr>Dividend</vt:lpstr>
      <vt:lpstr>Equation</vt:lpstr>
      <vt:lpstr>Structural idealisation</vt:lpstr>
      <vt:lpstr>Suggested Readings</vt:lpstr>
      <vt:lpstr>Learning objectives</vt:lpstr>
      <vt:lpstr>Note to the students</vt:lpstr>
      <vt:lpstr>overview</vt:lpstr>
      <vt:lpstr>lift loads</vt:lpstr>
      <vt:lpstr>Wing structure</vt:lpstr>
      <vt:lpstr>Wing-box</vt:lpstr>
      <vt:lpstr>Wing loads</vt:lpstr>
      <vt:lpstr>Wing complexity (spars)</vt:lpstr>
      <vt:lpstr>Wing complexity (spars)</vt:lpstr>
      <vt:lpstr>Load carrying mechanism of spars</vt:lpstr>
      <vt:lpstr>Wing complexity (RIBS)</vt:lpstr>
      <vt:lpstr>Load carrying mechanism of ribs</vt:lpstr>
      <vt:lpstr>Wing complexity (skins and stringers)</vt:lpstr>
      <vt:lpstr>Load carrying mechanism of skins</vt:lpstr>
      <vt:lpstr>Root joint</vt:lpstr>
      <vt:lpstr>Watch </vt:lpstr>
      <vt:lpstr>Wing tip</vt:lpstr>
      <vt:lpstr>Wingtip (Winglet &amp; Wing Fence)</vt:lpstr>
      <vt:lpstr>slats</vt:lpstr>
      <vt:lpstr>flaps</vt:lpstr>
      <vt:lpstr>ailerons</vt:lpstr>
      <vt:lpstr>Wing structure categorisation</vt:lpstr>
      <vt:lpstr>watch</vt:lpstr>
      <vt:lpstr>What is the point?</vt:lpstr>
      <vt:lpstr>idealisation</vt:lpstr>
      <vt:lpstr>Panel idealisation</vt:lpstr>
      <vt:lpstr>Panel idealisation</vt:lpstr>
      <vt:lpstr>notes</vt:lpstr>
      <vt:lpstr>Wing idealisation as done in industry (Global FEM)</vt:lpstr>
      <vt:lpstr>GFEM of A section through the wing</vt:lpstr>
      <vt:lpstr>Example </vt:lpstr>
      <vt:lpstr>solution</vt:lpstr>
      <vt:lpstr>solution</vt:lpstr>
      <vt:lpstr>solution</vt:lpstr>
      <vt:lpstr>FEA of original section</vt:lpstr>
      <vt:lpstr>Second moment of area for idealised sections</vt:lpstr>
      <vt:lpstr>example</vt:lpstr>
      <vt:lpstr>solution</vt:lpstr>
      <vt:lpstr>solution</vt:lpstr>
      <vt:lpstr>TUTORIAL</vt:lpstr>
      <vt:lpstr>Example </vt:lpstr>
      <vt:lpstr>Solution (Boom cross section areas)</vt:lpstr>
      <vt:lpstr>Solution (Boom cross section areas)</vt:lpstr>
      <vt:lpstr>Solution (Boom cross section areas)</vt:lpstr>
      <vt:lpstr>Solution (second moment of areas)</vt:lpstr>
      <vt:lpstr>Solution (direct stresses)</vt:lpstr>
      <vt:lpstr>Solution (FEA-displacements)</vt:lpstr>
      <vt:lpstr>Solution (fea-direct stresses)</vt:lpstr>
      <vt:lpstr>Solution (FEA-shear flow)</vt:lpstr>
      <vt:lpstr>Tutorial 1</vt:lpstr>
      <vt:lpstr>Solution</vt:lpstr>
      <vt:lpstr>solution</vt:lpstr>
      <vt:lpstr>solution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Mahdi Damghani</dc:creator>
  <cp:lastModifiedBy>Mahdi Damghani</cp:lastModifiedBy>
  <cp:revision>327</cp:revision>
  <cp:lastPrinted>2017-07-12T13:27:21Z</cp:lastPrinted>
  <dcterms:created xsi:type="dcterms:W3CDTF">2017-07-10T08:25:54Z</dcterms:created>
  <dcterms:modified xsi:type="dcterms:W3CDTF">2021-11-12T08:31:51Z</dcterms:modified>
</cp:coreProperties>
</file>