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57" r:id="rId4"/>
    <p:sldId id="285" r:id="rId5"/>
    <p:sldId id="288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297" r:id="rId19"/>
  </p:sldIdLst>
  <p:sldSz cx="4610100" cy="346075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/>
    <p:restoredTop sz="93792" autoAdjust="0"/>
  </p:normalViewPr>
  <p:slideViewPr>
    <p:cSldViewPr>
      <p:cViewPr>
        <p:scale>
          <a:sx n="180" d="100"/>
          <a:sy n="180" d="100"/>
        </p:scale>
        <p:origin x="144" y="688"/>
      </p:cViewPr>
      <p:guideLst>
        <p:guide orient="horz" pos="2880"/>
        <p:guide pos="145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219" d="100"/>
          <a:sy n="219" d="100"/>
        </p:scale>
        <p:origin x="245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0D943-5CE9-2440-A9BD-EBFCF62FC3AD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1CD9B9A-0DEA-0545-96F3-C6C786E337A9}">
      <dgm:prSet phldrT="[Text]" custT="1"/>
      <dgm:spPr/>
      <dgm:t>
        <a:bodyPr/>
        <a:lstStyle/>
        <a:p>
          <a:r>
            <a:rPr lang="en-GB" sz="1300" b="1" dirty="0">
              <a:latin typeface="Arial" panose="020B0604020202020204" pitchFamily="34" charset="0"/>
              <a:cs typeface="Arial" panose="020B0604020202020204" pitchFamily="34" charset="0"/>
            </a:rPr>
            <a:t>Cut-out size</a:t>
          </a:r>
        </a:p>
      </dgm:t>
    </dgm:pt>
    <dgm:pt modelId="{4F8837CC-F473-2945-8A01-B93DE0D2ED4B}" type="parTrans" cxnId="{8520EDBE-8824-0741-8838-F1333742F560}">
      <dgm:prSet/>
      <dgm:spPr/>
      <dgm:t>
        <a:bodyPr/>
        <a:lstStyle/>
        <a:p>
          <a:endParaRPr lang="en-GB"/>
        </a:p>
      </dgm:t>
    </dgm:pt>
    <dgm:pt modelId="{94B6E4CC-A42E-A24D-8A60-716805D63735}" type="sibTrans" cxnId="{8520EDBE-8824-0741-8838-F1333742F560}">
      <dgm:prSet/>
      <dgm:spPr/>
      <dgm:t>
        <a:bodyPr/>
        <a:lstStyle/>
        <a:p>
          <a:endParaRPr lang="en-GB"/>
        </a:p>
      </dgm:t>
    </dgm:pt>
    <dgm:pt modelId="{EAB528E9-AF0B-C24E-A5E3-3E13EB66AD15}">
      <dgm:prSet phldrT="[Text]" custT="1"/>
      <dgm:spPr/>
      <dgm:t>
        <a:bodyPr/>
        <a:lstStyle/>
        <a:p>
          <a:r>
            <a:rPr lang="en-GB" sz="900" i="1" dirty="0">
              <a:latin typeface="Arial" panose="020B0604020202020204" pitchFamily="34" charset="0"/>
              <a:cs typeface="Arial" panose="020B0604020202020204" pitchFamily="34" charset="0"/>
            </a:rPr>
            <a:t>Small</a:t>
          </a:r>
        </a:p>
      </dgm:t>
    </dgm:pt>
    <dgm:pt modelId="{1EEA260F-CAA5-E040-BDF1-86B3C7EBED0A}" type="parTrans" cxnId="{2BCEF25A-634F-B740-9A13-2ECE4D30E55F}">
      <dgm:prSet/>
      <dgm:spPr/>
      <dgm:t>
        <a:bodyPr/>
        <a:lstStyle/>
        <a:p>
          <a:endParaRPr lang="en-GB"/>
        </a:p>
      </dgm:t>
    </dgm:pt>
    <dgm:pt modelId="{3B88EA54-760B-D141-828B-AA7ECE17E090}" type="sibTrans" cxnId="{2BCEF25A-634F-B740-9A13-2ECE4D30E55F}">
      <dgm:prSet/>
      <dgm:spPr/>
      <dgm:t>
        <a:bodyPr/>
        <a:lstStyle/>
        <a:p>
          <a:endParaRPr lang="en-GB"/>
        </a:p>
      </dgm:t>
    </dgm:pt>
    <dgm:pt modelId="{9BDF0199-5536-8F48-B774-E01585BDDE2B}">
      <dgm:prSet phldrT="[Text]" custT="1"/>
      <dgm:spPr/>
      <dgm:t>
        <a:bodyPr/>
        <a:lstStyle/>
        <a:p>
          <a:r>
            <a:rPr lang="en-GB" sz="1200" b="1" i="1" dirty="0">
              <a:latin typeface="Arial" panose="020B0604020202020204" pitchFamily="34" charset="0"/>
              <a:cs typeface="Arial" panose="020B0604020202020204" pitchFamily="34" charset="0"/>
            </a:rPr>
            <a:t>Large </a:t>
          </a:r>
        </a:p>
      </dgm:t>
    </dgm:pt>
    <dgm:pt modelId="{4635C328-6AD4-2149-83DD-181F93AFD858}" type="parTrans" cxnId="{D20C666F-C3EA-B847-BCE0-CD14649F9AEB}">
      <dgm:prSet/>
      <dgm:spPr/>
      <dgm:t>
        <a:bodyPr/>
        <a:lstStyle/>
        <a:p>
          <a:endParaRPr lang="en-GB"/>
        </a:p>
      </dgm:t>
    </dgm:pt>
    <dgm:pt modelId="{2BF62E43-22DC-6D49-891B-BEE5FA5015EB}" type="sibTrans" cxnId="{D20C666F-C3EA-B847-BCE0-CD14649F9AEB}">
      <dgm:prSet/>
      <dgm:spPr/>
      <dgm:t>
        <a:bodyPr/>
        <a:lstStyle/>
        <a:p>
          <a:endParaRPr lang="en-GB"/>
        </a:p>
      </dgm:t>
    </dgm:pt>
    <dgm:pt modelId="{161F9348-0E05-264A-B637-FDB6F84A8B33}" type="pres">
      <dgm:prSet presAssocID="{9D90D943-5CE9-2440-A9BD-EBFCF62FC3A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1B9E70-BEC4-6645-9E5B-B288DF3794EB}" type="pres">
      <dgm:prSet presAssocID="{F1CD9B9A-0DEA-0545-96F3-C6C786E337A9}" presName="vertOne" presStyleCnt="0"/>
      <dgm:spPr/>
    </dgm:pt>
    <dgm:pt modelId="{CBCFA950-1961-F348-AE9F-62CFA6C86408}" type="pres">
      <dgm:prSet presAssocID="{F1CD9B9A-0DEA-0545-96F3-C6C786E337A9}" presName="txOne" presStyleLbl="node0" presStyleIdx="0" presStyleCnt="1" custFlipHor="1" custScaleX="53899" custScaleY="58534">
        <dgm:presLayoutVars>
          <dgm:chPref val="3"/>
        </dgm:presLayoutVars>
      </dgm:prSet>
      <dgm:spPr/>
    </dgm:pt>
    <dgm:pt modelId="{2D6DE2AD-93DE-864D-9DB1-6B755E683986}" type="pres">
      <dgm:prSet presAssocID="{F1CD9B9A-0DEA-0545-96F3-C6C786E337A9}" presName="parTransOne" presStyleCnt="0"/>
      <dgm:spPr/>
    </dgm:pt>
    <dgm:pt modelId="{26C1A060-CEB7-FF48-8EEA-4DF9F7DF8C65}" type="pres">
      <dgm:prSet presAssocID="{F1CD9B9A-0DEA-0545-96F3-C6C786E337A9}" presName="horzOne" presStyleCnt="0"/>
      <dgm:spPr/>
    </dgm:pt>
    <dgm:pt modelId="{AE417D55-46F0-824E-A427-C22300E2A3F6}" type="pres">
      <dgm:prSet presAssocID="{EAB528E9-AF0B-C24E-A5E3-3E13EB66AD15}" presName="vertTwo" presStyleCnt="0"/>
      <dgm:spPr/>
    </dgm:pt>
    <dgm:pt modelId="{45FE9411-E0AE-EA4D-814D-A8970B588AE1}" type="pres">
      <dgm:prSet presAssocID="{EAB528E9-AF0B-C24E-A5E3-3E13EB66AD15}" presName="txTwo" presStyleLbl="node2" presStyleIdx="0" presStyleCnt="2" custFlipHor="1" custScaleX="23094" custScaleY="58534">
        <dgm:presLayoutVars>
          <dgm:chPref val="3"/>
        </dgm:presLayoutVars>
      </dgm:prSet>
      <dgm:spPr/>
    </dgm:pt>
    <dgm:pt modelId="{1449FD9B-BB44-CB4B-B8D9-38275FACA7E0}" type="pres">
      <dgm:prSet presAssocID="{EAB528E9-AF0B-C24E-A5E3-3E13EB66AD15}" presName="horzTwo" presStyleCnt="0"/>
      <dgm:spPr/>
    </dgm:pt>
    <dgm:pt modelId="{F8EACC9A-07F8-3D46-AC4C-CDA20DE11C25}" type="pres">
      <dgm:prSet presAssocID="{3B88EA54-760B-D141-828B-AA7ECE17E090}" presName="sibSpaceTwo" presStyleCnt="0"/>
      <dgm:spPr/>
    </dgm:pt>
    <dgm:pt modelId="{746EB5BD-63FF-7147-BC8B-7164C4186D03}" type="pres">
      <dgm:prSet presAssocID="{9BDF0199-5536-8F48-B774-E01585BDDE2B}" presName="vertTwo" presStyleCnt="0"/>
      <dgm:spPr/>
    </dgm:pt>
    <dgm:pt modelId="{38D97F41-243D-7849-A3D4-3A4E449E772C}" type="pres">
      <dgm:prSet presAssocID="{9BDF0199-5536-8F48-B774-E01585BDDE2B}" presName="txTwo" presStyleLbl="node2" presStyleIdx="1" presStyleCnt="2" custFlipHor="1" custScaleX="23094" custScaleY="58534">
        <dgm:presLayoutVars>
          <dgm:chPref val="3"/>
        </dgm:presLayoutVars>
      </dgm:prSet>
      <dgm:spPr/>
    </dgm:pt>
    <dgm:pt modelId="{5DE8CF13-FB15-5C49-AFA5-D4821818D213}" type="pres">
      <dgm:prSet presAssocID="{9BDF0199-5536-8F48-B774-E01585BDDE2B}" presName="horzTwo" presStyleCnt="0"/>
      <dgm:spPr/>
    </dgm:pt>
  </dgm:ptLst>
  <dgm:cxnLst>
    <dgm:cxn modelId="{BC071A16-80C1-B142-8699-E5B8CA9A20BE}" type="presOf" srcId="{9D90D943-5CE9-2440-A9BD-EBFCF62FC3AD}" destId="{161F9348-0E05-264A-B637-FDB6F84A8B33}" srcOrd="0" destOrd="0" presId="urn:microsoft.com/office/officeart/2005/8/layout/hierarchy4"/>
    <dgm:cxn modelId="{2BCEF25A-634F-B740-9A13-2ECE4D30E55F}" srcId="{F1CD9B9A-0DEA-0545-96F3-C6C786E337A9}" destId="{EAB528E9-AF0B-C24E-A5E3-3E13EB66AD15}" srcOrd="0" destOrd="0" parTransId="{1EEA260F-CAA5-E040-BDF1-86B3C7EBED0A}" sibTransId="{3B88EA54-760B-D141-828B-AA7ECE17E090}"/>
    <dgm:cxn modelId="{D20C666F-C3EA-B847-BCE0-CD14649F9AEB}" srcId="{F1CD9B9A-0DEA-0545-96F3-C6C786E337A9}" destId="{9BDF0199-5536-8F48-B774-E01585BDDE2B}" srcOrd="1" destOrd="0" parTransId="{4635C328-6AD4-2149-83DD-181F93AFD858}" sibTransId="{2BF62E43-22DC-6D49-891B-BEE5FA5015EB}"/>
    <dgm:cxn modelId="{59928090-EFBA-9A41-AEFB-81F316A1DFB1}" type="presOf" srcId="{9BDF0199-5536-8F48-B774-E01585BDDE2B}" destId="{38D97F41-243D-7849-A3D4-3A4E449E772C}" srcOrd="0" destOrd="0" presId="urn:microsoft.com/office/officeart/2005/8/layout/hierarchy4"/>
    <dgm:cxn modelId="{402DB3AC-6D95-0E4A-B4AD-391B7BED2B9C}" type="presOf" srcId="{EAB528E9-AF0B-C24E-A5E3-3E13EB66AD15}" destId="{45FE9411-E0AE-EA4D-814D-A8970B588AE1}" srcOrd="0" destOrd="0" presId="urn:microsoft.com/office/officeart/2005/8/layout/hierarchy4"/>
    <dgm:cxn modelId="{8520EDBE-8824-0741-8838-F1333742F560}" srcId="{9D90D943-5CE9-2440-A9BD-EBFCF62FC3AD}" destId="{F1CD9B9A-0DEA-0545-96F3-C6C786E337A9}" srcOrd="0" destOrd="0" parTransId="{4F8837CC-F473-2945-8A01-B93DE0D2ED4B}" sibTransId="{94B6E4CC-A42E-A24D-8A60-716805D63735}"/>
    <dgm:cxn modelId="{8FABB7F8-7E0A-A84D-9E28-8B1FCA168112}" type="presOf" srcId="{F1CD9B9A-0DEA-0545-96F3-C6C786E337A9}" destId="{CBCFA950-1961-F348-AE9F-62CFA6C86408}" srcOrd="0" destOrd="0" presId="urn:microsoft.com/office/officeart/2005/8/layout/hierarchy4"/>
    <dgm:cxn modelId="{1C49AFEB-CA0E-5046-874F-3DFCFBD18DA3}" type="presParOf" srcId="{161F9348-0E05-264A-B637-FDB6F84A8B33}" destId="{421B9E70-BEC4-6645-9E5B-B288DF3794EB}" srcOrd="0" destOrd="0" presId="urn:microsoft.com/office/officeart/2005/8/layout/hierarchy4"/>
    <dgm:cxn modelId="{3F116C43-5492-C746-AB20-1B906352BFDA}" type="presParOf" srcId="{421B9E70-BEC4-6645-9E5B-B288DF3794EB}" destId="{CBCFA950-1961-F348-AE9F-62CFA6C86408}" srcOrd="0" destOrd="0" presId="urn:microsoft.com/office/officeart/2005/8/layout/hierarchy4"/>
    <dgm:cxn modelId="{1DCBB539-19F3-DE4B-8A20-3FDAF5830C5F}" type="presParOf" srcId="{421B9E70-BEC4-6645-9E5B-B288DF3794EB}" destId="{2D6DE2AD-93DE-864D-9DB1-6B755E683986}" srcOrd="1" destOrd="0" presId="urn:microsoft.com/office/officeart/2005/8/layout/hierarchy4"/>
    <dgm:cxn modelId="{7A568692-B031-5F40-A90D-806C99E3BCB8}" type="presParOf" srcId="{421B9E70-BEC4-6645-9E5B-B288DF3794EB}" destId="{26C1A060-CEB7-FF48-8EEA-4DF9F7DF8C65}" srcOrd="2" destOrd="0" presId="urn:microsoft.com/office/officeart/2005/8/layout/hierarchy4"/>
    <dgm:cxn modelId="{3341AEAA-5083-E542-BBE2-9A2AA9CCA226}" type="presParOf" srcId="{26C1A060-CEB7-FF48-8EEA-4DF9F7DF8C65}" destId="{AE417D55-46F0-824E-A427-C22300E2A3F6}" srcOrd="0" destOrd="0" presId="urn:microsoft.com/office/officeart/2005/8/layout/hierarchy4"/>
    <dgm:cxn modelId="{F7A6C927-B17D-9D41-825D-89780FC9F2C5}" type="presParOf" srcId="{AE417D55-46F0-824E-A427-C22300E2A3F6}" destId="{45FE9411-E0AE-EA4D-814D-A8970B588AE1}" srcOrd="0" destOrd="0" presId="urn:microsoft.com/office/officeart/2005/8/layout/hierarchy4"/>
    <dgm:cxn modelId="{A9EE6C4E-5A24-FD4B-9879-B8278D5782E7}" type="presParOf" srcId="{AE417D55-46F0-824E-A427-C22300E2A3F6}" destId="{1449FD9B-BB44-CB4B-B8D9-38275FACA7E0}" srcOrd="1" destOrd="0" presId="urn:microsoft.com/office/officeart/2005/8/layout/hierarchy4"/>
    <dgm:cxn modelId="{D4BFE059-264E-A742-B2DC-3527D1DEA212}" type="presParOf" srcId="{26C1A060-CEB7-FF48-8EEA-4DF9F7DF8C65}" destId="{F8EACC9A-07F8-3D46-AC4C-CDA20DE11C25}" srcOrd="1" destOrd="0" presId="urn:microsoft.com/office/officeart/2005/8/layout/hierarchy4"/>
    <dgm:cxn modelId="{AF949AF9-F364-F542-9F48-8C4C22800ED9}" type="presParOf" srcId="{26C1A060-CEB7-FF48-8EEA-4DF9F7DF8C65}" destId="{746EB5BD-63FF-7147-BC8B-7164C4186D03}" srcOrd="2" destOrd="0" presId="urn:microsoft.com/office/officeart/2005/8/layout/hierarchy4"/>
    <dgm:cxn modelId="{5089FAF4-DAEF-3244-949A-F117260EB592}" type="presParOf" srcId="{746EB5BD-63FF-7147-BC8B-7164C4186D03}" destId="{38D97F41-243D-7849-A3D4-3A4E449E772C}" srcOrd="0" destOrd="0" presId="urn:microsoft.com/office/officeart/2005/8/layout/hierarchy4"/>
    <dgm:cxn modelId="{DB3C0521-3F63-2642-9231-D32909514B2F}" type="presParOf" srcId="{746EB5BD-63FF-7147-BC8B-7164C4186D03}" destId="{5DE8CF13-FB15-5C49-AFA5-D4821818D21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FA950-1961-F348-AE9F-62CFA6C86408}">
      <dsp:nvSpPr>
        <dsp:cNvPr id="0" name=""/>
        <dsp:cNvSpPr/>
      </dsp:nvSpPr>
      <dsp:spPr>
        <a:xfrm flipH="1">
          <a:off x="773719" y="183"/>
          <a:ext cx="1805360" cy="43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Arial" panose="020B0604020202020204" pitchFamily="34" charset="0"/>
              <a:cs typeface="Arial" panose="020B0604020202020204" pitchFamily="34" charset="0"/>
            </a:rPr>
            <a:t>Cut-out size</a:t>
          </a:r>
        </a:p>
      </dsp:txBody>
      <dsp:txXfrm>
        <a:off x="786400" y="12864"/>
        <a:ext cx="1779998" cy="407586"/>
      </dsp:txXfrm>
    </dsp:sp>
    <dsp:sp modelId="{45FE9411-E0AE-EA4D-814D-A8970B588AE1}">
      <dsp:nvSpPr>
        <dsp:cNvPr id="0" name=""/>
        <dsp:cNvSpPr/>
      </dsp:nvSpPr>
      <dsp:spPr>
        <a:xfrm flipH="1">
          <a:off x="762180" y="571382"/>
          <a:ext cx="773539" cy="43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 dirty="0">
              <a:latin typeface="Arial" panose="020B0604020202020204" pitchFamily="34" charset="0"/>
              <a:cs typeface="Arial" panose="020B0604020202020204" pitchFamily="34" charset="0"/>
            </a:rPr>
            <a:t>Small</a:t>
          </a:r>
        </a:p>
      </dsp:txBody>
      <dsp:txXfrm>
        <a:off x="774861" y="584063"/>
        <a:ext cx="748177" cy="407586"/>
      </dsp:txXfrm>
    </dsp:sp>
    <dsp:sp modelId="{38D97F41-243D-7849-A3D4-3A4E449E772C}">
      <dsp:nvSpPr>
        <dsp:cNvPr id="0" name=""/>
        <dsp:cNvSpPr/>
      </dsp:nvSpPr>
      <dsp:spPr>
        <a:xfrm flipH="1">
          <a:off x="1817080" y="571382"/>
          <a:ext cx="773539" cy="43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Large </a:t>
          </a:r>
        </a:p>
      </dsp:txBody>
      <dsp:txXfrm>
        <a:off x="1829761" y="584063"/>
        <a:ext cx="748177" cy="407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95" cy="337107"/>
          </a:xfrm>
          <a:prstGeom prst="rect">
            <a:avLst/>
          </a:prstGeom>
        </p:spPr>
        <p:txBody>
          <a:bodyPr vert="horz" lIns="187406" tIns="93703" rIns="187406" bIns="93703" rtlCol="0"/>
          <a:lstStyle>
            <a:lvl1pPr algn="l">
              <a:defRPr sz="25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472" y="0"/>
            <a:ext cx="4276795" cy="337107"/>
          </a:xfrm>
          <a:prstGeom prst="rect">
            <a:avLst/>
          </a:prstGeom>
        </p:spPr>
        <p:txBody>
          <a:bodyPr vert="horz" lIns="187406" tIns="93703" rIns="187406" bIns="93703" rtlCol="0"/>
          <a:lstStyle>
            <a:lvl1pPr algn="r">
              <a:defRPr sz="2500"/>
            </a:lvl1pPr>
          </a:lstStyle>
          <a:p>
            <a:fld id="{F99D5BCE-C254-4313-9DAB-5F0E1C0ABFD6}" type="datetimeFigureOut">
              <a:rPr lang="en-GB" smtClean="0"/>
              <a:t>31/07/2023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05009"/>
            <a:ext cx="4276795" cy="337104"/>
          </a:xfrm>
          <a:prstGeom prst="rect">
            <a:avLst/>
          </a:prstGeom>
        </p:spPr>
        <p:txBody>
          <a:bodyPr vert="horz" lIns="187406" tIns="93703" rIns="187406" bIns="93703" rtlCol="0" anchor="b"/>
          <a:lstStyle>
            <a:lvl1pPr algn="l">
              <a:defRPr sz="25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472" y="6405009"/>
            <a:ext cx="4276795" cy="337104"/>
          </a:xfrm>
          <a:prstGeom prst="rect">
            <a:avLst/>
          </a:prstGeom>
        </p:spPr>
        <p:txBody>
          <a:bodyPr vert="horz" lIns="187406" tIns="93703" rIns="187406" bIns="93703" rtlCol="0" anchor="b"/>
          <a:lstStyle>
            <a:lvl1pPr algn="r">
              <a:defRPr sz="2500"/>
            </a:lvl1pPr>
          </a:lstStyle>
          <a:p>
            <a:fld id="{A12D4420-2376-4DB0-A3E7-81542D71C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95" cy="337107"/>
          </a:xfrm>
          <a:prstGeom prst="rect">
            <a:avLst/>
          </a:prstGeom>
        </p:spPr>
        <p:txBody>
          <a:bodyPr vert="horz" lIns="187406" tIns="93703" rIns="187406" bIns="93703" rtlCol="0"/>
          <a:lstStyle>
            <a:lvl1pPr algn="l">
              <a:defRPr sz="25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472" y="0"/>
            <a:ext cx="4276795" cy="337107"/>
          </a:xfrm>
          <a:prstGeom prst="rect">
            <a:avLst/>
          </a:prstGeom>
        </p:spPr>
        <p:txBody>
          <a:bodyPr vert="horz" lIns="187406" tIns="93703" rIns="187406" bIns="93703" rtlCol="0"/>
          <a:lstStyle>
            <a:lvl1pPr algn="r">
              <a:defRPr sz="2500"/>
            </a:lvl1pPr>
          </a:lstStyle>
          <a:p>
            <a:fld id="{9DDB8504-3135-4333-A2E5-E9F3D6A6E0DA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46138"/>
            <a:ext cx="3024187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7406" tIns="93703" rIns="187406" bIns="937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911" y="3244257"/>
            <a:ext cx="7900849" cy="2656639"/>
          </a:xfrm>
          <a:prstGeom prst="rect">
            <a:avLst/>
          </a:prstGeom>
        </p:spPr>
        <p:txBody>
          <a:bodyPr vert="horz" lIns="187406" tIns="93703" rIns="187406" bIns="937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05009"/>
            <a:ext cx="4276795" cy="337104"/>
          </a:xfrm>
          <a:prstGeom prst="rect">
            <a:avLst/>
          </a:prstGeom>
        </p:spPr>
        <p:txBody>
          <a:bodyPr vert="horz" lIns="187406" tIns="93703" rIns="187406" bIns="93703" rtlCol="0" anchor="b"/>
          <a:lstStyle>
            <a:lvl1pPr algn="l">
              <a:defRPr sz="25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472" y="6405009"/>
            <a:ext cx="4276795" cy="337104"/>
          </a:xfrm>
          <a:prstGeom prst="rect">
            <a:avLst/>
          </a:prstGeom>
        </p:spPr>
        <p:txBody>
          <a:bodyPr vert="horz" lIns="187406" tIns="93703" rIns="187406" bIns="93703" rtlCol="0" anchor="b"/>
          <a:lstStyle>
            <a:lvl1pPr algn="r">
              <a:defRPr sz="2500"/>
            </a:lvl1pPr>
          </a:lstStyle>
          <a:p>
            <a:fld id="{74DBFC15-24CD-4910-9E46-C5576D6F86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4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4610441" cy="346075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975" y="914320"/>
            <a:ext cx="2676553" cy="764783"/>
          </a:xfrm>
        </p:spPr>
        <p:txBody>
          <a:bodyPr anchor="b">
            <a:noAutofit/>
          </a:bodyPr>
          <a:lstStyle>
            <a:lvl1pPr algn="ctr">
              <a:defRPr sz="24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75" y="1815822"/>
            <a:ext cx="2676553" cy="695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2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5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8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13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44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7981" y="2550702"/>
            <a:ext cx="339443" cy="140994"/>
          </a:xfrm>
        </p:spPr>
        <p:txBody>
          <a:bodyPr/>
          <a:lstStyle/>
          <a:p>
            <a:fld id="{7A8B9290-4F1B-46A2-9499-1F5E575ACE22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8975" y="2550702"/>
            <a:ext cx="2049367" cy="1409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7064" y="2550702"/>
            <a:ext cx="208464" cy="14099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18329" y="1751735"/>
            <a:ext cx="25778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21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" y="2430001"/>
            <a:ext cx="3427695" cy="285993"/>
          </a:xfrm>
        </p:spPr>
        <p:txBody>
          <a:bodyPr anchor="b">
            <a:normAutofit/>
          </a:bodyPr>
          <a:lstStyle>
            <a:lvl1pPr algn="ctr">
              <a:defRPr sz="121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406" y="521249"/>
            <a:ext cx="3575289" cy="169619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807"/>
            </a:lvl2pPr>
            <a:lvl3pPr marL="461040" indent="0">
              <a:buNone/>
              <a:defRPr sz="807"/>
            </a:lvl3pPr>
            <a:lvl4pPr marL="691561" indent="0">
              <a:buNone/>
              <a:defRPr sz="807"/>
            </a:lvl4pPr>
            <a:lvl5pPr marL="922081" indent="0">
              <a:buNone/>
              <a:defRPr sz="807"/>
            </a:lvl5pPr>
            <a:lvl6pPr marL="1152601" indent="0">
              <a:buNone/>
              <a:defRPr sz="807"/>
            </a:lvl6pPr>
            <a:lvl7pPr marL="1383121" indent="0">
              <a:buNone/>
              <a:defRPr sz="807"/>
            </a:lvl7pPr>
            <a:lvl8pPr marL="1613642" indent="0">
              <a:buNone/>
              <a:defRPr sz="807"/>
            </a:lvl8pPr>
            <a:lvl9pPr marL="1844162" indent="0">
              <a:buNone/>
              <a:defRPr sz="8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37" y="2715994"/>
            <a:ext cx="3427695" cy="249142"/>
          </a:xfrm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6535-ED83-4223-A3F0-62F990ACB6B5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9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" y="457635"/>
            <a:ext cx="3427695" cy="1563272"/>
          </a:xfrm>
        </p:spPr>
        <p:txBody>
          <a:bodyPr anchor="ctr">
            <a:normAutofit/>
          </a:bodyPr>
          <a:lstStyle>
            <a:lvl1pPr algn="ctr">
              <a:defRPr sz="16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2157628"/>
            <a:ext cx="3427696" cy="8075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BA45-FBBF-4A2E-A509-81D06606A985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4560" y="2089267"/>
            <a:ext cx="33307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0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26" y="495613"/>
            <a:ext cx="3226793" cy="1196309"/>
          </a:xfrm>
        </p:spPr>
        <p:txBody>
          <a:bodyPr anchor="ctr">
            <a:normAutofit/>
          </a:bodyPr>
          <a:lstStyle>
            <a:lvl1pPr algn="ctr">
              <a:defRPr sz="16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6768" y="1691922"/>
            <a:ext cx="2970952" cy="32898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908"/>
            </a:lvl1pPr>
            <a:lvl2pPr marL="230520" indent="0">
              <a:buFontTx/>
              <a:buNone/>
              <a:defRPr/>
            </a:lvl2pPr>
            <a:lvl3pPr marL="461040" indent="0">
              <a:buFontTx/>
              <a:buNone/>
              <a:defRPr/>
            </a:lvl3pPr>
            <a:lvl4pPr marL="691561" indent="0">
              <a:buFontTx/>
              <a:buNone/>
              <a:defRPr/>
            </a:lvl4pPr>
            <a:lvl5pPr marL="9220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5" y="2191809"/>
            <a:ext cx="3427697" cy="773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B104-2E02-40C4-B677-026C51190C76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526" y="456873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/>
            <a:r>
              <a:rPr lang="en-US" sz="363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8558" y="1427027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 algn="r"/>
            <a:r>
              <a:rPr lang="en-US" sz="363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44560" y="2089267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5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8" y="1669608"/>
            <a:ext cx="3427692" cy="741200"/>
          </a:xfrm>
        </p:spPr>
        <p:txBody>
          <a:bodyPr anchor="b">
            <a:normAutofit/>
          </a:bodyPr>
          <a:lstStyle>
            <a:lvl1pPr algn="l">
              <a:defRPr sz="16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8" y="2410808"/>
            <a:ext cx="3427693" cy="434183"/>
          </a:xfrm>
        </p:spPr>
        <p:txBody>
          <a:bodyPr anchor="t">
            <a:normAutofit/>
          </a:bodyPr>
          <a:lstStyle>
            <a:lvl1pPr marL="0" indent="0" algn="l">
              <a:buNone/>
              <a:defRPr sz="9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416B-9627-434E-B603-7AAE7A14E83F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4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81" y="495613"/>
            <a:ext cx="3188939" cy="1132221"/>
          </a:xfrm>
        </p:spPr>
        <p:txBody>
          <a:bodyPr anchor="ctr">
            <a:normAutofit/>
          </a:bodyPr>
          <a:lstStyle>
            <a:lvl1pPr algn="ctr">
              <a:defRPr sz="16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593338" y="1836505"/>
            <a:ext cx="3427693" cy="44759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2285804"/>
            <a:ext cx="3427696" cy="679332"/>
          </a:xfrm>
        </p:spPr>
        <p:txBody>
          <a:bodyPr anchor="t">
            <a:normAutofit/>
          </a:bodyPr>
          <a:lstStyle>
            <a:lvl1pPr marL="0" indent="0" algn="l">
              <a:buNone/>
              <a:defRPr sz="807">
                <a:solidFill>
                  <a:schemeClr val="tx1"/>
                </a:solidFill>
              </a:defRPr>
            </a:lvl1pPr>
            <a:lvl2pPr marL="23052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284E-E4E0-4B0B-85FB-F123D985F0E9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689" y="452600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/>
            <a:r>
              <a:rPr lang="en-US" sz="40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6772" y="1315937"/>
            <a:ext cx="230565" cy="295095"/>
          </a:xfrm>
          <a:prstGeom prst="rect">
            <a:avLst/>
          </a:prstGeom>
        </p:spPr>
        <p:txBody>
          <a:bodyPr vert="horz" lIns="46101" tIns="23051" rIns="46101" bIns="23051" rtlCol="0" anchor="ctr">
            <a:noAutofit/>
          </a:bodyPr>
          <a:lstStyle/>
          <a:p>
            <a:pPr lvl="0" algn="r"/>
            <a:r>
              <a:rPr lang="en-US" sz="40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44560" y="1730375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9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495613"/>
            <a:ext cx="3427695" cy="11578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593338" y="1799590"/>
            <a:ext cx="3427693" cy="45681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008">
                <a:solidFill>
                  <a:schemeClr val="tx1"/>
                </a:solidFill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7" y="2255897"/>
            <a:ext cx="3427695" cy="709240"/>
          </a:xfrm>
        </p:spPr>
        <p:txBody>
          <a:bodyPr anchor="t">
            <a:normAutofit/>
          </a:bodyPr>
          <a:lstStyle>
            <a:lvl1pPr marL="0" indent="0" algn="l">
              <a:buNone/>
              <a:defRPr sz="807">
                <a:solidFill>
                  <a:schemeClr val="tx1"/>
                </a:solidFill>
              </a:defRPr>
            </a:lvl1pPr>
            <a:lvl2pPr marL="23052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FF9-5C02-48B1-BDBB-87874611E79D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4562" y="1730375"/>
            <a:ext cx="33307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9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336" y="1256596"/>
            <a:ext cx="3427696" cy="170854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CADE-618B-4857-8177-8E2348AC9667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560" y="1188236"/>
            <a:ext cx="33307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9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04819" y="457635"/>
            <a:ext cx="816211" cy="2507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337" y="457635"/>
            <a:ext cx="2478236" cy="25075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40A-BB50-4935-9403-C71D832E75AE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48779" y="457635"/>
            <a:ext cx="0" cy="250750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00050" y="815975"/>
            <a:ext cx="381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06375"/>
            <a:ext cx="3886200" cy="657970"/>
          </a:xfrm>
        </p:spPr>
        <p:txBody>
          <a:bodyPr>
            <a:normAutofit/>
          </a:bodyPr>
          <a:lstStyle>
            <a:lvl1pPr algn="l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8375"/>
            <a:ext cx="3962400" cy="2026669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4821" y="3330575"/>
            <a:ext cx="578926" cy="140994"/>
          </a:xfrm>
        </p:spPr>
        <p:txBody>
          <a:bodyPr/>
          <a:lstStyle/>
          <a:p>
            <a:fld id="{9E12C306-70F4-4AE8-AFB7-D3C7D182B7B6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21629" y="3330575"/>
            <a:ext cx="388421" cy="14099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128A9C2-0F19-E135-B1FF-7513CA2FC0B4}"/>
              </a:ext>
            </a:extLst>
          </p:cNvPr>
          <p:cNvSpPr txBox="1">
            <a:spLocks/>
          </p:cNvSpPr>
          <p:nvPr userDrawn="1"/>
        </p:nvSpPr>
        <p:spPr>
          <a:xfrm>
            <a:off x="165173" y="43464"/>
            <a:ext cx="4114800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500" b="0" i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</a:rPr>
              <a:t>This document and its contents is subject to COPYRIGHT protection for Damghani Stress Engineering (DSE) Ltd &amp; </a:t>
            </a:r>
            <a:r>
              <a:rPr lang="en-US" dirty="0" err="1">
                <a:solidFill>
                  <a:srgbClr val="002060"/>
                </a:solidFill>
                <a:ea typeface="Times New Roman" panose="02020603050405020304" pitchFamily="18" charset="0"/>
              </a:rPr>
              <a:t>Belcan</a:t>
            </a: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</a:rPr>
              <a:t>Unauthorized retention, duplication, distribution, or modification of copyrighted materials is strictly prohibited by law.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E9A9F34-8850-3E77-124D-53CE451C631B}"/>
              </a:ext>
            </a:extLst>
          </p:cNvPr>
          <p:cNvSpPr txBox="1">
            <a:spLocks/>
          </p:cNvSpPr>
          <p:nvPr userDrawn="1"/>
        </p:nvSpPr>
        <p:spPr>
          <a:xfrm>
            <a:off x="171450" y="3276292"/>
            <a:ext cx="4114800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500" b="0" i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</a:rPr>
              <a:t>This document and its contents is subject to COPYRIGHT protection for Damghani Stress Engineering (DSE) Ltd &amp; </a:t>
            </a:r>
            <a:r>
              <a:rPr lang="en-US" dirty="0" err="1">
                <a:solidFill>
                  <a:srgbClr val="002060"/>
                </a:solidFill>
                <a:ea typeface="Times New Roman" panose="02020603050405020304" pitchFamily="18" charset="0"/>
              </a:rPr>
              <a:t>Belcan</a:t>
            </a: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</a:rPr>
              <a:t>Unauthorized retention, duplication, distribution, or modification of copyrighted materials is strictly prohibited by law.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2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60" y="828305"/>
            <a:ext cx="3325248" cy="919695"/>
          </a:xfrm>
        </p:spPr>
        <p:txBody>
          <a:bodyPr anchor="b">
            <a:normAutofit/>
          </a:bodyPr>
          <a:lstStyle>
            <a:lvl1pPr algn="ctr">
              <a:defRPr sz="2017" b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60" y="1884721"/>
            <a:ext cx="3325248" cy="550054"/>
          </a:xfrm>
        </p:spPr>
        <p:txBody>
          <a:bodyPr anchor="t">
            <a:normAutofit/>
          </a:bodyPr>
          <a:lstStyle>
            <a:lvl1pPr marL="0" indent="0" algn="ctr">
              <a:buNone/>
              <a:defRPr sz="121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52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040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156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08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260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3121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364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416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15A6-B076-4816-B119-14CD14710A55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44560" y="1816360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7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44560" y="1189039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7" y="461906"/>
            <a:ext cx="3427695" cy="65797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336" y="1255099"/>
            <a:ext cx="1682687" cy="1739604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1931" y="1255099"/>
            <a:ext cx="1682687" cy="1739604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5F90F0-3C3C-45CE-B88C-F7ECE914EEC7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3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7" y="1341574"/>
            <a:ext cx="1682687" cy="290799"/>
          </a:xfrm>
        </p:spPr>
        <p:txBody>
          <a:bodyPr anchor="b">
            <a:noAutofit/>
          </a:bodyPr>
          <a:lstStyle>
            <a:lvl1pPr marL="0" indent="0">
              <a:buNone/>
              <a:defRPr sz="1210" b="0">
                <a:solidFill>
                  <a:schemeClr val="accent1"/>
                </a:solidFill>
              </a:defRPr>
            </a:lvl1pPr>
            <a:lvl2pPr marL="230520" indent="0">
              <a:buNone/>
              <a:defRPr sz="1008" b="1"/>
            </a:lvl2pPr>
            <a:lvl3pPr marL="461040" indent="0">
              <a:buNone/>
              <a:defRPr sz="908" b="1"/>
            </a:lvl3pPr>
            <a:lvl4pPr marL="691561" indent="0">
              <a:buNone/>
              <a:defRPr sz="807" b="1"/>
            </a:lvl4pPr>
            <a:lvl5pPr marL="922081" indent="0">
              <a:buNone/>
              <a:defRPr sz="807" b="1"/>
            </a:lvl5pPr>
            <a:lvl6pPr marL="1152601" indent="0">
              <a:buNone/>
              <a:defRPr sz="807" b="1"/>
            </a:lvl6pPr>
            <a:lvl7pPr marL="1383121" indent="0">
              <a:buNone/>
              <a:defRPr sz="807" b="1"/>
            </a:lvl7pPr>
            <a:lvl8pPr marL="1613642" indent="0">
              <a:buNone/>
              <a:defRPr sz="807" b="1"/>
            </a:lvl8pPr>
            <a:lvl9pPr marL="1844162" indent="0">
              <a:buNone/>
              <a:defRPr sz="8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337" y="1636646"/>
            <a:ext cx="1682687" cy="1365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0257" y="1341574"/>
            <a:ext cx="1682687" cy="290799"/>
          </a:xfrm>
        </p:spPr>
        <p:txBody>
          <a:bodyPr anchor="b">
            <a:noAutofit/>
          </a:bodyPr>
          <a:lstStyle>
            <a:lvl1pPr marL="0" indent="0">
              <a:buNone/>
              <a:defRPr sz="1210" b="0">
                <a:solidFill>
                  <a:schemeClr val="accent1"/>
                </a:solidFill>
              </a:defRPr>
            </a:lvl1pPr>
            <a:lvl2pPr marL="230520" indent="0">
              <a:buNone/>
              <a:defRPr sz="1008" b="1"/>
            </a:lvl2pPr>
            <a:lvl3pPr marL="461040" indent="0">
              <a:buNone/>
              <a:defRPr sz="908" b="1"/>
            </a:lvl3pPr>
            <a:lvl4pPr marL="691561" indent="0">
              <a:buNone/>
              <a:defRPr sz="807" b="1"/>
            </a:lvl4pPr>
            <a:lvl5pPr marL="922081" indent="0">
              <a:buNone/>
              <a:defRPr sz="807" b="1"/>
            </a:lvl5pPr>
            <a:lvl6pPr marL="1152601" indent="0">
              <a:buNone/>
              <a:defRPr sz="807" b="1"/>
            </a:lvl6pPr>
            <a:lvl7pPr marL="1383121" indent="0">
              <a:buNone/>
              <a:defRPr sz="807" b="1"/>
            </a:lvl7pPr>
            <a:lvl8pPr marL="1613642" indent="0">
              <a:buNone/>
              <a:defRPr sz="807" b="1"/>
            </a:lvl8pPr>
            <a:lvl9pPr marL="1844162" indent="0">
              <a:buNone/>
              <a:defRPr sz="8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0257" y="1636646"/>
            <a:ext cx="1682687" cy="1365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CF56-4BF4-4F75-8990-EB2171168366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44560" y="1188236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4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461906"/>
            <a:ext cx="3427696" cy="657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AB2C-E817-4DC9-9298-19D3F114A45C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4560" y="1188236"/>
            <a:ext cx="33252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4B37-2D1E-4CC7-9A60-36C4E4043E68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7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35" y="263224"/>
            <a:ext cx="1278969" cy="692150"/>
          </a:xfrm>
        </p:spPr>
        <p:txBody>
          <a:bodyPr anchor="b">
            <a:noAutofit/>
          </a:bodyPr>
          <a:lstStyle>
            <a:lvl1pPr algn="ctr"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198" y="358775"/>
            <a:ext cx="1943834" cy="2606362"/>
          </a:xfrm>
        </p:spPr>
        <p:txBody>
          <a:bodyPr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735" y="1120775"/>
            <a:ext cx="1278969" cy="184436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3C7273-E4A9-40F0-A34A-27C97E7C8853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3007861"/>
            <a:ext cx="2766889" cy="1409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3959" y="955374"/>
            <a:ext cx="11765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28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36" y="950637"/>
            <a:ext cx="1831235" cy="692150"/>
          </a:xfrm>
        </p:spPr>
        <p:txBody>
          <a:bodyPr anchor="b">
            <a:normAutofit/>
          </a:bodyPr>
          <a:lstStyle>
            <a:lvl1pPr algn="ctr">
              <a:defRPr sz="121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3131" y="521249"/>
            <a:ext cx="1476938" cy="24182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807"/>
            </a:lvl2pPr>
            <a:lvl3pPr marL="461040" indent="0">
              <a:buNone/>
              <a:defRPr sz="807"/>
            </a:lvl3pPr>
            <a:lvl4pPr marL="691561" indent="0">
              <a:buNone/>
              <a:defRPr sz="807"/>
            </a:lvl4pPr>
            <a:lvl5pPr marL="922081" indent="0">
              <a:buNone/>
              <a:defRPr sz="807"/>
            </a:lvl5pPr>
            <a:lvl6pPr marL="1152601" indent="0">
              <a:buNone/>
              <a:defRPr sz="807"/>
            </a:lvl6pPr>
            <a:lvl7pPr marL="1383121" indent="0">
              <a:buNone/>
              <a:defRPr sz="807"/>
            </a:lvl7pPr>
            <a:lvl8pPr marL="1613642" indent="0">
              <a:buNone/>
              <a:defRPr sz="807"/>
            </a:lvl8pPr>
            <a:lvl9pPr marL="1844162" indent="0">
              <a:buNone/>
              <a:defRPr sz="8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36" y="1642787"/>
            <a:ext cx="1831235" cy="922867"/>
          </a:xfrm>
        </p:spPr>
        <p:txBody>
          <a:bodyPr anchor="t">
            <a:normAutofit/>
          </a:bodyPr>
          <a:lstStyle>
            <a:lvl1pPr marL="0" indent="0" algn="ctr">
              <a:buNone/>
              <a:defRPr sz="807"/>
            </a:lvl1pPr>
            <a:lvl2pPr marL="230520" indent="0">
              <a:buNone/>
              <a:defRPr sz="605"/>
            </a:lvl2pPr>
            <a:lvl3pPr marL="461040" indent="0">
              <a:buNone/>
              <a:defRPr sz="504"/>
            </a:lvl3pPr>
            <a:lvl4pPr marL="691561" indent="0">
              <a:buNone/>
              <a:defRPr sz="454"/>
            </a:lvl4pPr>
            <a:lvl5pPr marL="922081" indent="0">
              <a:buNone/>
              <a:defRPr sz="454"/>
            </a:lvl5pPr>
            <a:lvl6pPr marL="1152601" indent="0">
              <a:buNone/>
              <a:defRPr sz="454"/>
            </a:lvl6pPr>
            <a:lvl7pPr marL="1383121" indent="0">
              <a:buNone/>
              <a:defRPr sz="454"/>
            </a:lvl7pPr>
            <a:lvl8pPr marL="1613642" indent="0">
              <a:buNone/>
              <a:defRPr sz="454"/>
            </a:lvl8pPr>
            <a:lvl9pPr marL="1844162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79D6-B0ED-4824-86BE-2F530F2C7ADF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4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4614369" cy="346075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337" y="461906"/>
            <a:ext cx="3427695" cy="6579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336" y="1256596"/>
            <a:ext cx="3427696" cy="1738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4821" y="3007861"/>
            <a:ext cx="578926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28A461-D281-45A5-8F4D-041B070E494B}" type="datetime1">
              <a:rPr lang="en-US" smtClean="0"/>
              <a:pPr/>
              <a:t>7/31/23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336" y="3007861"/>
            <a:ext cx="2573603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21629" y="3007861"/>
            <a:ext cx="199403" cy="140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hf hdr="0" ftr="0" dt="0"/>
  <p:txStyles>
    <p:titleStyle>
      <a:lvl1pPr algn="ctr" defTabSz="230520" rtl="0" eaLnBrk="1" latinLnBrk="0" hangingPunct="1">
        <a:spcBef>
          <a:spcPct val="0"/>
        </a:spcBef>
        <a:buNone/>
        <a:defRPr sz="201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4075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121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374595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100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605116" indent="-14407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90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778006" indent="-8644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8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008526" indent="-86445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267861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149838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172890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1959422" indent="-115260" algn="l" defTabSz="230520" rtl="0" eaLnBrk="1" latinLnBrk="0" hangingPunct="1">
        <a:spcBef>
          <a:spcPct val="20000"/>
        </a:spcBef>
        <a:spcAft>
          <a:spcPts val="303"/>
        </a:spcAft>
        <a:buClr>
          <a:schemeClr val="accent1"/>
        </a:buClr>
        <a:buSzPct val="115000"/>
        <a:buFont typeface="Arial"/>
        <a:buChar char="•"/>
        <a:defRPr sz="70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1pPr>
      <a:lvl2pPr marL="23052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2pPr>
      <a:lvl3pPr marL="461040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3pPr>
      <a:lvl4pPr marL="69156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2208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5260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83121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613642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844162" algn="l" defTabSz="230520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0932" y="311135"/>
            <a:ext cx="4045318" cy="507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6700"/>
              </a:lnSpc>
            </a:pPr>
            <a:r>
              <a:rPr lang="en-GB" spc="20" dirty="0"/>
              <a:t>Aero Structures </a:t>
            </a:r>
            <a:r>
              <a:rPr lang="en-GB" spc="5" dirty="0"/>
              <a:t>– Impact of </a:t>
            </a:r>
            <a:r>
              <a:rPr lang="en-GB" spc="-5" dirty="0"/>
              <a:t>cut-outs on aircraft structural panels</a:t>
            </a:r>
            <a:endParaRPr spc="15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390650" y="1654175"/>
            <a:ext cx="19812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>
              <a:lnSpc>
                <a:spcPct val="100000"/>
              </a:lnSpc>
            </a:pPr>
            <a:endParaRPr lang="en-GB" sz="1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000" spc="2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 Mahdi Damghani</a:t>
            </a:r>
          </a:p>
          <a:p>
            <a:pPr algn="ctr">
              <a:lnSpc>
                <a:spcPct val="100000"/>
              </a:lnSpc>
            </a:pPr>
            <a:endParaRPr lang="en-GB" sz="1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0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Copyrighted to DSE Ltd &amp; </a:t>
            </a:r>
            <a:r>
              <a:rPr lang="en-GB" sz="1000" i="1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Belcan</a:t>
            </a:r>
            <a:endParaRPr lang="en-GB" sz="1000" i="1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GB" sz="10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1000" spc="20" dirty="0">
                <a:latin typeface="Arial" panose="020B0604020202020204" pitchFamily="34" charset="0"/>
                <a:cs typeface="Arial" panose="020B0604020202020204" pitchFamily="34" charset="0"/>
              </a:rPr>
              <a:t>Nov 2023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01E2-5097-9410-B26F-9FC22A6E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1-</a:t>
            </a:r>
            <a:br>
              <a:rPr lang="en-US" dirty="0"/>
            </a:br>
            <a:r>
              <a:rPr lang="en-US" sz="1000" dirty="0"/>
              <a:t>(structural idealization-material can be provided upon request)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8DFE7-C514-26FA-AC07-7CCFA75C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D68DD9-3813-A6A5-8AE1-5D0ADDEED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615" y="968375"/>
            <a:ext cx="3684869" cy="2027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126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01E2-5097-9410-B26F-9FC22A6E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2-</a:t>
            </a:r>
            <a:br>
              <a:rPr lang="en-US" dirty="0"/>
            </a:br>
            <a:r>
              <a:rPr lang="en-US" sz="1000" dirty="0"/>
              <a:t>(structural idealization-material can be provided upon request)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8DFE7-C514-26FA-AC07-7CCFA75C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4D2240-D103-F91E-0823-D675F9DBC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615" y="968375"/>
            <a:ext cx="3684869" cy="2027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235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01E2-5097-9410-B26F-9FC22A6E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3-</a:t>
            </a:r>
            <a:br>
              <a:rPr lang="en-US" dirty="0"/>
            </a:br>
            <a:r>
              <a:rPr lang="en-US" sz="1000" dirty="0"/>
              <a:t>(structural idealization-material can be provided upon request)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8DFE7-C514-26FA-AC07-7CCFA75C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D1F10A-A455-1901-529A-7B8A500C8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615" y="968375"/>
            <a:ext cx="3684869" cy="2027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542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A882-655F-93C3-2685-C5127E16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Fuselage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EC38B-E27F-9B5F-2B51-1109FCBBA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864345"/>
            <a:ext cx="1828799" cy="1905000"/>
          </a:xfrm>
        </p:spPr>
        <p:txBody>
          <a:bodyPr>
            <a:normAutofit/>
          </a:bodyPr>
          <a:lstStyle/>
          <a:p>
            <a:r>
              <a:rPr lang="en-US" sz="900" dirty="0"/>
              <a:t>Comprised of thin sheets stiffened by large number of longitudinal stringers combined with transverse frames.</a:t>
            </a:r>
          </a:p>
          <a:p>
            <a:r>
              <a:rPr lang="en-US" sz="900" dirty="0"/>
              <a:t>The fuselage is exposed to bending moments, shear forces and torsional load.</a:t>
            </a:r>
          </a:p>
          <a:p>
            <a:r>
              <a:rPr lang="en-US" sz="900" dirty="0"/>
              <a:t>This leads to axial stresses in stringers and skin and shear stress in the skin.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65DD6-19AD-3A75-F986-3E5B91F9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8D140-1280-E401-EC93-5F03B5D1DA50}"/>
              </a:ext>
            </a:extLst>
          </p:cNvPr>
          <p:cNvSpPr txBox="1">
            <a:spLocks/>
          </p:cNvSpPr>
          <p:nvPr/>
        </p:nvSpPr>
        <p:spPr>
          <a:xfrm>
            <a:off x="321714" y="2577192"/>
            <a:ext cx="3964535" cy="758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4407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4595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5116" indent="-14407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800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526" indent="-86445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67861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49838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172890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1959422" indent="-115260" algn="l" defTabSz="230520" rtl="0" eaLnBrk="1" latinLnBrk="0" hangingPunct="1">
              <a:spcBef>
                <a:spcPct val="20000"/>
              </a:spcBef>
              <a:spcAft>
                <a:spcPts val="303"/>
              </a:spcAft>
              <a:buClr>
                <a:schemeClr val="accent1"/>
              </a:buClr>
              <a:buSzPct val="115000"/>
              <a:buFont typeface="Arial"/>
              <a:buChar char="•"/>
              <a:defRPr sz="706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The resistance of stringers to shear is ignored.</a:t>
            </a:r>
          </a:p>
          <a:p>
            <a:r>
              <a:rPr lang="en-US" sz="900" i="1" dirty="0">
                <a:solidFill>
                  <a:srgbClr val="FF0000"/>
                </a:solidFill>
                <a:latin typeface="Times" pitchFamily="2" charset="0"/>
              </a:rPr>
              <a:t>To understand the effect(s) of cut-outs on the stress distribution we need a bench mark analysis for the case without cut-out (next examples).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A15044-D3A8-13D6-DBD4-93DF0438A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981806"/>
            <a:ext cx="2104566" cy="1477925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95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C847-C531-388B-E7D9-7C767B6A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F6DC7-8CCB-C13C-51C5-BE38F777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62EA3-CDBD-40AB-0BCF-F7E55EA1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92175"/>
            <a:ext cx="3962400" cy="91440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effectLst/>
              </a:rPr>
              <a:t>The fuselage of a light passenger carrying aircraft has the circular cross-section. The cross-sectional area of each stringer is 100 mm</a:t>
            </a:r>
            <a:r>
              <a:rPr lang="en-GB" baseline="30000" dirty="0">
                <a:effectLst/>
              </a:rPr>
              <a:t>2</a:t>
            </a:r>
            <a:r>
              <a:rPr lang="en-GB" dirty="0">
                <a:effectLst/>
              </a:rPr>
              <a:t> and the vertical distances are to the mid-line of the section wall at the corresponding stringer position. If the fuselage is subjected to a bending moment of 200 </a:t>
            </a:r>
            <a:r>
              <a:rPr lang="en-GB" dirty="0" err="1">
                <a:effectLst/>
              </a:rPr>
              <a:t>kN.m</a:t>
            </a:r>
            <a:r>
              <a:rPr lang="en-GB" dirty="0">
                <a:effectLst/>
              </a:rPr>
              <a:t> applied in the vertical plane of symmetry, at this section, calculate the direct stress distribution.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A181270-C263-024C-5DC5-72AB6FAE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672329"/>
            <a:ext cx="3746035" cy="142964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73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0A2B-D8B8-8F71-4A3F-6A786EEA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Solution-</a:t>
            </a:r>
            <a:br>
              <a:rPr lang="en-US" dirty="0"/>
            </a:br>
            <a:r>
              <a:rPr lang="en-US" sz="1000" dirty="0"/>
              <a:t>(bending stresses)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92CFD-C3C3-7246-7FAE-7A18BE4D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78021E6-AF74-A7FA-8BC7-658FE32A4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890" y="2584"/>
            <a:ext cx="1654210" cy="910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6AE1D-C839-26AF-9EEB-E9EE937ED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45" y="2111375"/>
            <a:ext cx="2492071" cy="317461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98858C9-49B4-E0CC-9DFC-6643C8130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45" y="945483"/>
            <a:ext cx="2968905" cy="113306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F224F1-40AD-D9CF-5E46-E90DFA4F8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45" y="2487604"/>
            <a:ext cx="2206905" cy="30545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C43944-2FCB-55BA-6727-8818986EBFA7}"/>
                  </a:ext>
                </a:extLst>
              </p:cNvPr>
              <p:cNvSpPr txBox="1"/>
              <p:nvPr/>
            </p:nvSpPr>
            <p:spPr>
              <a:xfrm>
                <a:off x="326745" y="2858722"/>
                <a:ext cx="739937" cy="1804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=216.6 </m:t>
                      </m:r>
                      <m:sSup>
                        <m:sSupPr>
                          <m:ctrlPr>
                            <a:rPr lang="en-GB" sz="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7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C43944-2FCB-55BA-6727-8818986EB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5" y="2858722"/>
                <a:ext cx="739937" cy="1804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3FA845-402E-664D-C061-76357E647607}"/>
                  </a:ext>
                </a:extLst>
              </p:cNvPr>
              <p:cNvSpPr txBox="1"/>
              <p:nvPr/>
            </p:nvSpPr>
            <p:spPr>
              <a:xfrm>
                <a:off x="1181736" y="2858722"/>
                <a:ext cx="739937" cy="1804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none" lIns="36000" tIns="36000" rIns="36000" bIns="3600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=216.6 </m:t>
                      </m:r>
                      <m:sSup>
                        <m:sSupPr>
                          <m:ctrlPr>
                            <a:rPr lang="en-GB" sz="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7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3FA845-402E-664D-C061-76357E64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36" y="2858722"/>
                <a:ext cx="739937" cy="1804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89FDC1-77CA-3480-6498-5598E77087A0}"/>
                  </a:ext>
                </a:extLst>
              </p:cNvPr>
              <p:cNvSpPr txBox="1"/>
              <p:nvPr/>
            </p:nvSpPr>
            <p:spPr>
              <a:xfrm>
                <a:off x="2036728" y="2858722"/>
                <a:ext cx="782088" cy="1804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700" b="0" i="1" smtClean="0">
                          <a:latin typeface="Cambria Math" panose="02040503050406030204" pitchFamily="18" charset="0"/>
                        </a:rPr>
                        <m:t>=216.7 </m:t>
                      </m:r>
                      <m:sSup>
                        <m:sSupPr>
                          <m:ctrlPr>
                            <a:rPr lang="en-GB" sz="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GB" sz="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7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89FDC1-77CA-3480-6498-5598E7708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728" y="2858722"/>
                <a:ext cx="782088" cy="180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ED6B1AA-1162-55F1-799A-0AFFE5DC46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6566" y="2116981"/>
            <a:ext cx="513534" cy="293448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2C8E8B-7DAE-A700-A76C-2432332A76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46" y="3089713"/>
            <a:ext cx="2612006" cy="303722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EF08CE-2A70-203F-F5B5-AB04186524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2701" y="2443159"/>
            <a:ext cx="1637399" cy="95027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3186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C847-C531-388B-E7D9-7C767B6A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F6DC7-8CCB-C13C-51C5-BE38F777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62EA3-CDBD-40AB-0BCF-F7E55EA1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92175"/>
            <a:ext cx="3962400" cy="914400"/>
          </a:xfrm>
        </p:spPr>
        <p:txBody>
          <a:bodyPr>
            <a:normAutofit/>
          </a:bodyPr>
          <a:lstStyle/>
          <a:p>
            <a:r>
              <a:rPr lang="en-GB" sz="900" dirty="0">
                <a:effectLst/>
                <a:latin typeface="Helvetica" pitchFamily="2" charset="0"/>
              </a:rPr>
              <a:t>Assuming a vertical shear load of 100kN applied at a distance of 150 mm from the vertical axis of symmetry, obtain distribution of shear flow in the section.</a:t>
            </a:r>
          </a:p>
          <a:p>
            <a:endParaRPr lang="en-US" sz="9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A181270-C263-024C-5DC5-72AB6FAE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13" y="1730375"/>
            <a:ext cx="3593937" cy="1371599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9F3B67-D55B-B3DF-85C2-81C0150F859B}"/>
              </a:ext>
            </a:extLst>
          </p:cNvPr>
          <p:cNvCxnSpPr/>
          <p:nvPr/>
        </p:nvCxnSpPr>
        <p:spPr>
          <a:xfrm flipV="1">
            <a:off x="3524250" y="1730375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CCB3BA-A48B-FFFB-3652-041EC08EFB91}"/>
              </a:ext>
            </a:extLst>
          </p:cNvPr>
          <p:cNvCxnSpPr/>
          <p:nvPr/>
        </p:nvCxnSpPr>
        <p:spPr>
          <a:xfrm>
            <a:off x="3295650" y="2339975"/>
            <a:ext cx="228600" cy="0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93359C8-7703-FDF3-869F-F7B61E0A69E9}"/>
              </a:ext>
            </a:extLst>
          </p:cNvPr>
          <p:cNvSpPr txBox="1"/>
          <p:nvPr/>
        </p:nvSpPr>
        <p:spPr>
          <a:xfrm>
            <a:off x="3139683" y="2131108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93C1D-B76F-899C-3735-D7FBDE4E47A4}"/>
              </a:ext>
            </a:extLst>
          </p:cNvPr>
          <p:cNvSpPr txBox="1"/>
          <p:nvPr/>
        </p:nvSpPr>
        <p:spPr>
          <a:xfrm>
            <a:off x="3246096" y="1518623"/>
            <a:ext cx="489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100kN</a:t>
            </a:r>
          </a:p>
        </p:txBody>
      </p:sp>
    </p:spTree>
    <p:extLst>
      <p:ext uri="{BB962C8B-B14F-4D97-AF65-F5344CB8AC3E}">
        <p14:creationId xmlns:p14="http://schemas.microsoft.com/office/powerpoint/2010/main" val="206518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1BC2-2986-90BB-C072-81E2FDDE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Solution-</a:t>
            </a:r>
            <a:br>
              <a:rPr lang="en-US" sz="1000" dirty="0"/>
            </a:br>
            <a:r>
              <a:rPr lang="en-US" sz="1000" dirty="0"/>
              <a:t>(shear flow distribution due to shear load)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A6F3F-8F2F-4150-948C-C22C2CB1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4D3D2-4491-EBFA-1EC2-D2C85A980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5" y="864345"/>
            <a:ext cx="2686050" cy="340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5EDE07-353C-66DD-26E3-30967B068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864345"/>
            <a:ext cx="1561589" cy="1475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DA76C3-B2D3-3034-9B73-08FDB8E30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75" y="1248658"/>
            <a:ext cx="1045354" cy="340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BE5AAA-5FFE-4E2C-3621-D9A0628D2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75" y="1620660"/>
            <a:ext cx="1317075" cy="3117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DC68E-7A64-F0C9-D670-26248F6EB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031" y="1611064"/>
            <a:ext cx="1405819" cy="321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539737-5706-31D6-A374-FB5F54B53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75" y="1974110"/>
            <a:ext cx="1561589" cy="1356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19D98B25-E603-C29A-6FFC-F89EC3E3AED4}"/>
              </a:ext>
            </a:extLst>
          </p:cNvPr>
          <p:cNvSpPr/>
          <p:nvPr/>
        </p:nvSpPr>
        <p:spPr>
          <a:xfrm>
            <a:off x="400050" y="2097244"/>
            <a:ext cx="1101019" cy="555098"/>
          </a:xfrm>
          <a:prstGeom prst="wedgeEllipseCallout">
            <a:avLst>
              <a:gd name="adj1" fmla="val 46122"/>
              <a:gd name="adj2" fmla="val -47318"/>
            </a:avLst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section shear flows by cutting fuselage at 12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C7FCC7-1601-58E3-C1D8-2C21F68B3EFD}"/>
              </a:ext>
            </a:extLst>
          </p:cNvPr>
          <p:cNvCxnSpPr/>
          <p:nvPr/>
        </p:nvCxnSpPr>
        <p:spPr>
          <a:xfrm flipH="1">
            <a:off x="3721395" y="1120775"/>
            <a:ext cx="50249" cy="155132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220E72D6-02E8-BACF-2E99-6089D0027272}"/>
              </a:ext>
            </a:extLst>
          </p:cNvPr>
          <p:cNvSpPr/>
          <p:nvPr/>
        </p:nvSpPr>
        <p:spPr>
          <a:xfrm>
            <a:off x="1834078" y="1974110"/>
            <a:ext cx="1101019" cy="555098"/>
          </a:xfrm>
          <a:prstGeom prst="wedgeEllipseCallout">
            <a:avLst>
              <a:gd name="adj1" fmla="val 46122"/>
              <a:gd name="adj2" fmla="val -47318"/>
            </a:avLst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section shear flows by cutting fuselage at 12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62BF06-B36F-5D1C-20F2-3DF56A36A6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0" y="2626341"/>
            <a:ext cx="1405820" cy="2392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860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264F-8D3A-6985-F64B-442F3FD0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3846-2103-024F-7B20-116C9B65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AD76B-B7C3-3FC7-F130-9959CC16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2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Suggested Readings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9941" y="2528757"/>
            <a:ext cx="121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Chapter 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7A3955-7BE7-59C7-95E4-CD34DC7C5C05}"/>
              </a:ext>
            </a:extLst>
          </p:cNvPr>
          <p:cNvSpPr/>
          <p:nvPr/>
        </p:nvSpPr>
        <p:spPr>
          <a:xfrm>
            <a:off x="1733550" y="2528757"/>
            <a:ext cx="121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Chapter 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FD3DF-4BAA-89F6-1CD9-EC7EF7E5E411}"/>
              </a:ext>
            </a:extLst>
          </p:cNvPr>
          <p:cNvSpPr/>
          <p:nvPr/>
        </p:nvSpPr>
        <p:spPr>
          <a:xfrm>
            <a:off x="3030959" y="2528758"/>
            <a:ext cx="121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Chapters 22 &amp; 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E6862-434F-EA69-AEBF-1E5E2271A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19" y="900526"/>
            <a:ext cx="1231518" cy="1566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0EE260-6E54-C799-5CDA-03F073289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25" y="900067"/>
            <a:ext cx="1055037" cy="1567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1DC3E4-B4CA-7A8E-1314-566A2B912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902613"/>
            <a:ext cx="1147018" cy="15626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2F7F0D-08F7-5290-6EC3-7A61DEA80D17}"/>
              </a:ext>
            </a:extLst>
          </p:cNvPr>
          <p:cNvSpPr txBox="1"/>
          <p:nvPr/>
        </p:nvSpPr>
        <p:spPr>
          <a:xfrm>
            <a:off x="2192307" y="1958975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</a:p>
          <a:p>
            <a:pPr algn="ctr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</a:p>
        </p:txBody>
      </p:sp>
    </p:spTree>
    <p:extLst>
      <p:ext uri="{BB962C8B-B14F-4D97-AF65-F5344CB8AC3E}">
        <p14:creationId xmlns:p14="http://schemas.microsoft.com/office/powerpoint/2010/main" val="376190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</a:p>
          <a:p>
            <a:r>
              <a:rPr lang="en-GB" dirty="0"/>
              <a:t>Fuselage</a:t>
            </a:r>
          </a:p>
          <a:p>
            <a:r>
              <a:rPr lang="en-GB" dirty="0"/>
              <a:t>Wing</a:t>
            </a:r>
          </a:p>
          <a:p>
            <a:r>
              <a:rPr lang="en-GB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E4F1-BBBA-08D0-9F55-8DE3B2DB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6D214-DCB6-B0FE-4740-2F24B9D9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Aircraft is often required to accommodate for openings in load bearing structures.</a:t>
            </a:r>
          </a:p>
          <a:p>
            <a:r>
              <a:rPr lang="en-US" dirty="0"/>
              <a:t>These openings serves many purposes amongst which are:</a:t>
            </a:r>
          </a:p>
          <a:p>
            <a:pPr lvl="1"/>
            <a:r>
              <a:rPr lang="en-US" dirty="0"/>
              <a:t>Access openings in webs and panels.</a:t>
            </a:r>
          </a:p>
          <a:p>
            <a:pPr lvl="1"/>
            <a:r>
              <a:rPr lang="en-US" dirty="0"/>
              <a:t>Passage for control rods or cables, hydraulic lines, electrical wire bundles.</a:t>
            </a:r>
          </a:p>
          <a:p>
            <a:pPr lvl="1"/>
            <a:r>
              <a:rPr lang="en-US" dirty="0"/>
              <a:t>Windows, doors, servicing panels, hatches, bomb bays, inspection access holes, cockpits.</a:t>
            </a:r>
          </a:p>
          <a:p>
            <a:pPr lvl="1"/>
            <a:r>
              <a:rPr lang="en-US" dirty="0"/>
              <a:t>Lightening holes (holes in ribs).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83FFB-116D-44CB-9582-65766CB7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1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066C-DB08-58C4-594A-8621938F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aircraft opening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7A614A-C41F-CB70-FB94-7C308859B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109323"/>
            <a:ext cx="3962400" cy="1745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C0D56-2167-D867-6139-026DBA66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DFB49-B366-9097-34F9-FA1D68378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2178906"/>
            <a:ext cx="3505200" cy="1227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EE0BC-658F-28EE-C6BA-9A4101C8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654"/>
            <a:ext cx="4610100" cy="2947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575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8260-3717-3F6C-E813-79591A5A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221A-7F96-B609-EFE2-215AA70A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Existence of openings (otherwise known as discontinuities) lead to high stress concentrations.</a:t>
            </a:r>
          </a:p>
          <a:p>
            <a:r>
              <a:rPr lang="en-US" dirty="0"/>
              <a:t>The value of stress concentration is generally very high depending on the size of the opening, the size of the panel and loading type (</a:t>
            </a:r>
            <a:r>
              <a:rPr lang="en-US" dirty="0" err="1"/>
              <a:t>uni</a:t>
            </a:r>
            <a:r>
              <a:rPr lang="en-US" dirty="0"/>
              <a:t>-axial, bi-axial, bi-axial and shear)</a:t>
            </a:r>
          </a:p>
          <a:p>
            <a:r>
              <a:rPr lang="en-US" dirty="0"/>
              <a:t>The stress concentration values for metallic structures could reach &gt; 4 and for composites even higher &gt; 5.</a:t>
            </a:r>
          </a:p>
          <a:p>
            <a:r>
              <a:rPr lang="en-US" dirty="0"/>
              <a:t>See next slide for some examples in metallic 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2DB1A-BCEA-07DE-DBF4-C0F5E79C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5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C1EF-8B0E-E6F3-8AE2-85574AF6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concentration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46C94-565A-32D6-2668-D41A525C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9753D4-25A8-2644-9577-565A89576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494" y="968375"/>
            <a:ext cx="3175111" cy="2027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43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98E7-6A83-7030-5D9B-CB5E8985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AEAD1-F60D-9F92-106E-99D6F933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efficient structure, the load path must be direct.</a:t>
            </a:r>
          </a:p>
          <a:p>
            <a:r>
              <a:rPr lang="en-US" dirty="0"/>
              <a:t>Cut-outs do lead to increase in weight as the surrounding structure needs to be reinforced to redistribute the load from the cut-out to the surrounding 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E1375-E092-DA0F-3E4B-BE94B9FA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EAA1-C4DE-BC69-3DB9-1ED00D10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A449ED-5ACC-FD9F-7B5E-EF617B889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633696"/>
              </p:ext>
            </p:extLst>
          </p:nvPr>
        </p:nvGraphicFramePr>
        <p:xfrm>
          <a:off x="654259" y="846758"/>
          <a:ext cx="3352800" cy="100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7600D-E57B-4ACF-51C0-A99B90DD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4B00-1C9A-0500-D184-CBCBB80E8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49" y="934135"/>
            <a:ext cx="939800" cy="1141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C769C-27E2-0B2A-BBC7-EEAAA34D2A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49" y="2259886"/>
            <a:ext cx="939800" cy="994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28D2E1-58F8-A17F-1978-6A7A53635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6603" y="1378120"/>
            <a:ext cx="1112047" cy="1342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AA8194-E635-DC7E-E28D-635EEDFC0093}"/>
              </a:ext>
            </a:extLst>
          </p:cNvPr>
          <p:cNvSpPr txBox="1"/>
          <p:nvPr/>
        </p:nvSpPr>
        <p:spPr>
          <a:xfrm>
            <a:off x="323850" y="739775"/>
            <a:ext cx="939800" cy="2265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Doubler or integrally machined </a:t>
            </a:r>
          </a:p>
          <a:p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doubler around the cut-out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C2F52-5904-7F27-A013-9FB921F7F723}"/>
              </a:ext>
            </a:extLst>
          </p:cNvPr>
          <p:cNvSpPr txBox="1"/>
          <p:nvPr/>
        </p:nvSpPr>
        <p:spPr>
          <a:xfrm>
            <a:off x="323850" y="2114128"/>
            <a:ext cx="939800" cy="1496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Standard round flanged holes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B86DA-70FC-9B8C-2395-8C01252BF0FF}"/>
              </a:ext>
            </a:extLst>
          </p:cNvPr>
          <p:cNvSpPr txBox="1"/>
          <p:nvPr/>
        </p:nvSpPr>
        <p:spPr>
          <a:xfrm>
            <a:off x="3326603" y="1197247"/>
            <a:ext cx="1112047" cy="2265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Shear beam with framing members and doubler around the large cut-out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A167B-5EF7-52A5-2AED-93AFB9E2311A}"/>
              </a:ext>
            </a:extLst>
          </p:cNvPr>
          <p:cNvSpPr txBox="1"/>
          <p:nvPr/>
        </p:nvSpPr>
        <p:spPr>
          <a:xfrm>
            <a:off x="1390648" y="1957320"/>
            <a:ext cx="838203" cy="288147"/>
          </a:xfrm>
          <a:prstGeom prst="rect">
            <a:avLst/>
          </a:prstGeom>
          <a:solidFill>
            <a:srgbClr val="00B0F0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Local reinforcing is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6F13D-BBE4-0518-F48A-854BDC968128}"/>
              </a:ext>
            </a:extLst>
          </p:cNvPr>
          <p:cNvSpPr txBox="1"/>
          <p:nvPr/>
        </p:nvSpPr>
        <p:spPr>
          <a:xfrm>
            <a:off x="2461707" y="1957319"/>
            <a:ext cx="757743" cy="395869"/>
          </a:xfrm>
          <a:prstGeom prst="rect">
            <a:avLst/>
          </a:prstGeom>
          <a:solidFill>
            <a:srgbClr val="00B0F0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The entire section is affected</a:t>
            </a:r>
          </a:p>
        </p:txBody>
      </p:sp>
    </p:spTree>
    <p:extLst>
      <p:ext uri="{BB962C8B-B14F-4D97-AF65-F5344CB8AC3E}">
        <p14:creationId xmlns:p14="http://schemas.microsoft.com/office/powerpoint/2010/main" val="802927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10472</TotalTime>
  <Words>562</Words>
  <Application>Microsoft Macintosh PowerPoint</Application>
  <PresentationFormat>Custom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Garamond</vt:lpstr>
      <vt:lpstr>Helvetica</vt:lpstr>
      <vt:lpstr>Times</vt:lpstr>
      <vt:lpstr>Times New Roman</vt:lpstr>
      <vt:lpstr>Organic</vt:lpstr>
      <vt:lpstr>Aero Structures – Impact of cut-outs on aircraft structural panels</vt:lpstr>
      <vt:lpstr>Suggested Readings</vt:lpstr>
      <vt:lpstr>Topics </vt:lpstr>
      <vt:lpstr>Introduction </vt:lpstr>
      <vt:lpstr>Examples of aircraft opening</vt:lpstr>
      <vt:lpstr>Introduction </vt:lpstr>
      <vt:lpstr>Stress concentration </vt:lpstr>
      <vt:lpstr>Introduction </vt:lpstr>
      <vt:lpstr>Introduction </vt:lpstr>
      <vt:lpstr>Reminder 1- (structural idealization-material can be provided upon request)</vt:lpstr>
      <vt:lpstr>Reminder 2- (structural idealization-material can be provided upon request)</vt:lpstr>
      <vt:lpstr>Reminder 3- (structural idealization-material can be provided upon request)</vt:lpstr>
      <vt:lpstr>Fuselage </vt:lpstr>
      <vt:lpstr>Example </vt:lpstr>
      <vt:lpstr>Solution- (bending stresses) </vt:lpstr>
      <vt:lpstr>Example </vt:lpstr>
      <vt:lpstr>Solution- (shear flow distribution due to shear load)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Design and Inspection - Beam Deflection and Slope</dc:title>
  <dc:creator>Rui Cardoso</dc:creator>
  <cp:lastModifiedBy>Mahdi Damghani</cp:lastModifiedBy>
  <cp:revision>694</cp:revision>
  <cp:lastPrinted>2016-11-24T07:43:46Z</cp:lastPrinted>
  <dcterms:created xsi:type="dcterms:W3CDTF">2016-07-14T08:35:22Z</dcterms:created>
  <dcterms:modified xsi:type="dcterms:W3CDTF">2023-07-31T15:11:17Z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2015-09-21T00:00:00Z</vt:filetime>
  </property>
  <property fmtid="{D5CDD505-2E9C-101B-9397-08002B2CF9AE}" pid="3" name="Creator">
    <vt:lpwstr>LaTeX with Beamer class version 3.26</vt:lpwstr>
  </property>
  <property fmtid="{D5CDD505-2E9C-101B-9397-08002B2CF9AE}" pid="4" name="LastSaved">
    <vt:filetime>2016-07-14T00:00:00Z</vt:filetime>
  </property>
</Properties>
</file>