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59"/>
  </p:notesMasterIdLst>
  <p:handoutMasterIdLst>
    <p:handoutMasterId r:id="rId60"/>
  </p:handoutMasterIdLst>
  <p:sldIdLst>
    <p:sldId id="256" r:id="rId2"/>
    <p:sldId id="284" r:id="rId3"/>
    <p:sldId id="339" r:id="rId4"/>
    <p:sldId id="257" r:id="rId5"/>
    <p:sldId id="307" r:id="rId6"/>
    <p:sldId id="285" r:id="rId7"/>
    <p:sldId id="328" r:id="rId8"/>
    <p:sldId id="306" r:id="rId9"/>
    <p:sldId id="340" r:id="rId10"/>
    <p:sldId id="287" r:id="rId11"/>
    <p:sldId id="286" r:id="rId12"/>
    <p:sldId id="288" r:id="rId13"/>
    <p:sldId id="289" r:id="rId14"/>
    <p:sldId id="290" r:id="rId15"/>
    <p:sldId id="291" r:id="rId16"/>
    <p:sldId id="292" r:id="rId17"/>
    <p:sldId id="293" r:id="rId18"/>
    <p:sldId id="294" r:id="rId19"/>
    <p:sldId id="295" r:id="rId20"/>
    <p:sldId id="296" r:id="rId21"/>
    <p:sldId id="297" r:id="rId22"/>
    <p:sldId id="341" r:id="rId23"/>
    <p:sldId id="299" r:id="rId24"/>
    <p:sldId id="298" r:id="rId25"/>
    <p:sldId id="331" r:id="rId26"/>
    <p:sldId id="332" r:id="rId27"/>
    <p:sldId id="333" r:id="rId28"/>
    <p:sldId id="334" r:id="rId29"/>
    <p:sldId id="335" r:id="rId30"/>
    <p:sldId id="336" r:id="rId31"/>
    <p:sldId id="337" r:id="rId32"/>
    <p:sldId id="338" r:id="rId33"/>
    <p:sldId id="300" r:id="rId34"/>
    <p:sldId id="301" r:id="rId35"/>
    <p:sldId id="302" r:id="rId36"/>
    <p:sldId id="303" r:id="rId37"/>
    <p:sldId id="304" r:id="rId38"/>
    <p:sldId id="305" r:id="rId39"/>
    <p:sldId id="308" r:id="rId40"/>
    <p:sldId id="310" r:id="rId41"/>
    <p:sldId id="311" r:id="rId42"/>
    <p:sldId id="312" r:id="rId43"/>
    <p:sldId id="313" r:id="rId44"/>
    <p:sldId id="314" r:id="rId45"/>
    <p:sldId id="315" r:id="rId46"/>
    <p:sldId id="316" r:id="rId47"/>
    <p:sldId id="317" r:id="rId48"/>
    <p:sldId id="319" r:id="rId49"/>
    <p:sldId id="324" r:id="rId50"/>
    <p:sldId id="320" r:id="rId51"/>
    <p:sldId id="321" r:id="rId52"/>
    <p:sldId id="322" r:id="rId53"/>
    <p:sldId id="325" r:id="rId54"/>
    <p:sldId id="330" r:id="rId55"/>
    <p:sldId id="326" r:id="rId56"/>
    <p:sldId id="327" r:id="rId57"/>
    <p:sldId id="329" r:id="rId58"/>
  </p:sldIdLst>
  <p:sldSz cx="4610100" cy="346075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47" autoAdjust="0"/>
  </p:normalViewPr>
  <p:slideViewPr>
    <p:cSldViewPr>
      <p:cViewPr varScale="1">
        <p:scale>
          <a:sx n="168" d="100"/>
          <a:sy n="168" d="100"/>
        </p:scale>
        <p:origin x="759" y="66"/>
      </p:cViewPr>
      <p:guideLst>
        <p:guide orient="horz" pos="2880"/>
        <p:guide pos="2160"/>
      </p:guideLst>
    </p:cSldViewPr>
  </p:slideViewPr>
  <p:notesTextViewPr>
    <p:cViewPr>
      <p:scale>
        <a:sx n="100" d="100"/>
        <a:sy n="100" d="100"/>
      </p:scale>
      <p:origin x="0" y="0"/>
    </p:cViewPr>
  </p:notesTextViewPr>
  <p:notesViewPr>
    <p:cSldViewPr>
      <p:cViewPr varScale="1">
        <p:scale>
          <a:sx n="90" d="100"/>
          <a:sy n="90" d="100"/>
        </p:scale>
        <p:origin x="188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image" Target="../media/image76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21711-D34F-41A4-95A6-A1415C74D5D5}" type="doc">
      <dgm:prSet loTypeId="urn:microsoft.com/office/officeart/2005/8/layout/hProcess9" loCatId="process" qsTypeId="urn:microsoft.com/office/officeart/2005/8/quickstyle/3d3" qsCatId="3D" csTypeId="urn:microsoft.com/office/officeart/2005/8/colors/colorful3" csCatId="colorful" phldr="1"/>
      <dgm:spPr/>
      <dgm:t>
        <a:bodyPr/>
        <a:lstStyle/>
        <a:p>
          <a:endParaRPr lang="en-US"/>
        </a:p>
      </dgm:t>
    </dgm:pt>
    <dgm:pt modelId="{69E96035-3943-4F21-BDE6-0E9666549A4D}">
      <dgm:prSet phldrT="[Text]" custT="1"/>
      <dgm:spPr/>
      <dgm:t>
        <a:bodyPr/>
        <a:lstStyle/>
        <a:p>
          <a:r>
            <a:rPr lang="en-US" sz="900" dirty="0">
              <a:latin typeface="Arial" panose="020B0604020202020204" pitchFamily="34" charset="0"/>
              <a:cs typeface="Arial" panose="020B0604020202020204" pitchFamily="34" charset="0"/>
            </a:rPr>
            <a:t>Convert the closed section to an open section</a:t>
          </a:r>
        </a:p>
      </dgm:t>
    </dgm:pt>
    <dgm:pt modelId="{6BDDDC8A-D2C8-48BF-8E13-15FEA842509F}" type="parTrans" cxnId="{80A26D06-6D87-48FF-8B38-69FE9C9257B1}">
      <dgm:prSet/>
      <dgm:spPr/>
      <dgm:t>
        <a:bodyPr/>
        <a:lstStyle/>
        <a:p>
          <a:endParaRPr lang="en-US"/>
        </a:p>
      </dgm:t>
    </dgm:pt>
    <dgm:pt modelId="{7DCA13E9-22A5-4E04-B772-98C07372261F}" type="sibTrans" cxnId="{80A26D06-6D87-48FF-8B38-69FE9C9257B1}">
      <dgm:prSet/>
      <dgm:spPr/>
      <dgm:t>
        <a:bodyPr/>
        <a:lstStyle/>
        <a:p>
          <a:endParaRPr lang="en-US"/>
        </a:p>
      </dgm:t>
    </dgm:pt>
    <dgm:pt modelId="{6A1107B2-00AA-43F9-9DBD-31EE2F0C81EA}">
      <dgm:prSet phldrT="[Text]" custT="1"/>
      <dgm:spPr/>
      <dgm:t>
        <a:bodyPr/>
        <a:lstStyle/>
        <a:p>
          <a:r>
            <a:rPr lang="en-US" sz="900" dirty="0">
              <a:latin typeface="Arial" panose="020B0604020202020204" pitchFamily="34" charset="0"/>
              <a:cs typeface="Arial" panose="020B0604020202020204" pitchFamily="34" charset="0"/>
            </a:rPr>
            <a:t>Equate torsion created by external shear force with that generated by internal shear flow</a:t>
          </a:r>
        </a:p>
      </dgm:t>
    </dgm:pt>
    <dgm:pt modelId="{28D74B23-3307-4A9D-ACBC-1BCCE24966E0}" type="parTrans" cxnId="{FDA6BDFB-B233-4888-82F8-B2EA53080955}">
      <dgm:prSet/>
      <dgm:spPr/>
      <dgm:t>
        <a:bodyPr/>
        <a:lstStyle/>
        <a:p>
          <a:endParaRPr lang="en-US"/>
        </a:p>
      </dgm:t>
    </dgm:pt>
    <dgm:pt modelId="{A2E8754A-F1D6-477D-BF15-1C1D8FF26981}" type="sibTrans" cxnId="{FDA6BDFB-B233-4888-82F8-B2EA53080955}">
      <dgm:prSet/>
      <dgm:spPr/>
      <dgm:t>
        <a:bodyPr/>
        <a:lstStyle/>
        <a:p>
          <a:endParaRPr lang="en-US"/>
        </a:p>
      </dgm:t>
    </dgm:pt>
    <mc:AlternateContent xmlns:mc="http://schemas.openxmlformats.org/markup-compatibility/2006" xmlns:a14="http://schemas.microsoft.com/office/drawing/2010/main">
      <mc:Choice Requires="a14">
        <dgm:pt modelId="{F8FEAECD-C198-47C8-B8C5-415748CD44A3}">
          <dgm:prSet phldrT="[Text]" custT="1"/>
          <dgm:spPr/>
          <dgm:t>
            <a:bodyPr/>
            <a:lstStyle/>
            <a:p>
              <a14:m>
                <m:oMath xmlns:m="http://schemas.openxmlformats.org/officeDocument/2006/math">
                  <m:sSub>
                    <m:sSubPr>
                      <m:ctrlPr>
                        <a:rPr lang="en-US" sz="900" i="1" smtClean="0">
                          <a:latin typeface="Cambria Math" panose="02040503050406030204" pitchFamily="18" charset="0"/>
                          <a:cs typeface="Arial" panose="020B0604020202020204" pitchFamily="34" charset="0"/>
                        </a:rPr>
                      </m:ctrlPr>
                    </m:sSubPr>
                    <m:e>
                      <m:r>
                        <a:rPr lang="en-GB" sz="900" b="0" i="1" smtClean="0">
                          <a:latin typeface="Cambria Math" panose="02040503050406030204" pitchFamily="18" charset="0"/>
                          <a:cs typeface="Arial" panose="020B0604020202020204" pitchFamily="34" charset="0"/>
                        </a:rPr>
                        <m:t>𝑞</m:t>
                      </m:r>
                    </m:e>
                    <m:sub>
                      <m:r>
                        <a:rPr lang="en-GB" sz="900" b="0" i="1" smtClean="0">
                          <a:latin typeface="Cambria Math" panose="02040503050406030204" pitchFamily="18" charset="0"/>
                          <a:cs typeface="Arial" panose="020B0604020202020204" pitchFamily="34" charset="0"/>
                        </a:rPr>
                        <m:t>𝑠</m:t>
                      </m:r>
                      <m:r>
                        <a:rPr lang="en-GB" sz="900" b="0" i="1" smtClean="0">
                          <a:latin typeface="Cambria Math" panose="02040503050406030204" pitchFamily="18" charset="0"/>
                          <a:cs typeface="Arial" panose="020B0604020202020204" pitchFamily="34" charset="0"/>
                        </a:rPr>
                        <m:t>,0</m:t>
                      </m:r>
                    </m:sub>
                  </m:sSub>
                </m:oMath>
              </a14:m>
              <a:r>
                <a:rPr lang="en-US" sz="900" dirty="0">
                  <a:latin typeface="Arial" panose="020B0604020202020204" pitchFamily="34" charset="0"/>
                  <a:cs typeface="Arial" panose="020B0604020202020204" pitchFamily="34" charset="0"/>
                </a:rPr>
                <a:t> is obtained</a:t>
              </a:r>
            </a:p>
          </dgm:t>
        </dgm:pt>
      </mc:Choice>
      <mc:Fallback xmlns="">
        <dgm:pt modelId="{F8FEAECD-C198-47C8-B8C5-415748CD44A3}">
          <dgm:prSet phldrT="[Text]" custT="1"/>
          <dgm:spPr/>
          <dgm:t>
            <a:bodyPr/>
            <a:lstStyle/>
            <a:p>
              <a:r>
                <a:rPr lang="en-GB" sz="900" b="0" i="0" smtClean="0">
                  <a:latin typeface="Cambria Math" panose="02040503050406030204" pitchFamily="18" charset="0"/>
                  <a:cs typeface="Arial" panose="020B0604020202020204" pitchFamily="34" charset="0"/>
                </a:rPr>
                <a:t>𝑞</a:t>
              </a:r>
              <a:r>
                <a:rPr lang="en-US" sz="900" b="0" i="0" smtClean="0">
                  <a:latin typeface="Cambria Math" panose="02040503050406030204" pitchFamily="18" charset="0"/>
                  <a:cs typeface="Arial" panose="020B0604020202020204" pitchFamily="34" charset="0"/>
                </a:rPr>
                <a:t>_(</a:t>
              </a:r>
              <a:r>
                <a:rPr lang="en-GB" sz="900" b="0" i="0" smtClean="0">
                  <a:latin typeface="Cambria Math" panose="02040503050406030204" pitchFamily="18" charset="0"/>
                  <a:cs typeface="Arial" panose="020B0604020202020204" pitchFamily="34" charset="0"/>
                </a:rPr>
                <a:t>𝑠,0</a:t>
              </a:r>
              <a:r>
                <a:rPr lang="en-US" sz="900" b="0" i="0" smtClean="0">
                  <a:latin typeface="Cambria Math" panose="02040503050406030204" pitchFamily="18" charset="0"/>
                  <a:cs typeface="Arial" panose="020B0604020202020204" pitchFamily="34" charset="0"/>
                </a:rPr>
                <a:t>)</a:t>
              </a:r>
              <a:r>
                <a:rPr lang="en-US" sz="900" dirty="0" smtClean="0">
                  <a:latin typeface="Arial" panose="020B0604020202020204" pitchFamily="34" charset="0"/>
                  <a:cs typeface="Arial" panose="020B0604020202020204" pitchFamily="34" charset="0"/>
                </a:rPr>
                <a:t> is obtained</a:t>
              </a:r>
              <a:endParaRPr lang="en-US" sz="900" dirty="0">
                <a:latin typeface="Arial" panose="020B0604020202020204" pitchFamily="34" charset="0"/>
                <a:cs typeface="Arial" panose="020B0604020202020204" pitchFamily="34" charset="0"/>
              </a:endParaRPr>
            </a:p>
          </dgm:t>
        </dgm:pt>
      </mc:Fallback>
    </mc:AlternateContent>
    <dgm:pt modelId="{7BE8BD6F-8D02-40D1-B9A0-04262B983BB2}" type="parTrans" cxnId="{5E3DB692-1E76-458C-9C2A-203889907A7F}">
      <dgm:prSet/>
      <dgm:spPr/>
      <dgm:t>
        <a:bodyPr/>
        <a:lstStyle/>
        <a:p>
          <a:endParaRPr lang="en-US"/>
        </a:p>
      </dgm:t>
    </dgm:pt>
    <dgm:pt modelId="{1E28AEBB-802E-4014-B000-82082085C45E}" type="sibTrans" cxnId="{5E3DB692-1E76-458C-9C2A-203889907A7F}">
      <dgm:prSet/>
      <dgm:spPr/>
      <dgm:t>
        <a:bodyPr/>
        <a:lstStyle/>
        <a:p>
          <a:endParaRPr lang="en-US"/>
        </a:p>
      </dgm:t>
    </dgm:pt>
    <dgm:pt modelId="{F08D4C9E-784F-4E71-ACAF-D3BB695D603D}">
      <dgm:prSet phldrT="[Text]" custT="1"/>
      <dgm:spPr/>
      <dgm:t>
        <a:bodyPr/>
        <a:lstStyle/>
        <a:p>
          <a:r>
            <a:rPr lang="en-US" sz="800" dirty="0">
              <a:solidFill>
                <a:srgbClr val="FFFF00"/>
              </a:solidFill>
              <a:latin typeface="Arial" panose="020B0604020202020204" pitchFamily="34" charset="0"/>
              <a:cs typeface="Arial" panose="020B0604020202020204" pitchFamily="34" charset="0"/>
            </a:rPr>
            <a:t>Cut the section at a convenient point</a:t>
          </a:r>
        </a:p>
      </dgm:t>
    </dgm:pt>
    <dgm:pt modelId="{EAC07D30-8556-42F5-95A3-D5FA67DF64D9}" type="parTrans" cxnId="{7B222EEB-8FA4-4364-AB51-793E2D3D98CF}">
      <dgm:prSet/>
      <dgm:spPr/>
      <dgm:t>
        <a:bodyPr/>
        <a:lstStyle/>
        <a:p>
          <a:endParaRPr lang="en-US"/>
        </a:p>
      </dgm:t>
    </dgm:pt>
    <dgm:pt modelId="{0574F85C-78BF-485B-A341-DE824D54FA91}" type="sibTrans" cxnId="{7B222EEB-8FA4-4364-AB51-793E2D3D98CF}">
      <dgm:prSet/>
      <dgm:spPr/>
      <dgm:t>
        <a:bodyPr/>
        <a:lstStyle/>
        <a:p>
          <a:endParaRPr lang="en-US"/>
        </a:p>
      </dgm:t>
    </dgm:pt>
    <mc:AlternateContent xmlns:mc="http://schemas.openxmlformats.org/markup-compatibility/2006" xmlns:a14="http://schemas.microsoft.com/office/drawing/2010/main">
      <mc:Choice Requires="a14">
        <dgm:pt modelId="{3CD2E493-71DC-4DA8-9D8D-B1D288BFA734}">
          <dgm:prSet phldrT="[Text]" custT="1"/>
          <dgm:spPr/>
          <dgm:t>
            <a:bodyPr/>
            <a:lstStyle/>
            <a:p>
              <a:r>
                <a:rPr lang="en-US" sz="800" dirty="0">
                  <a:solidFill>
                    <a:srgbClr val="FFFF00"/>
                  </a:solidFill>
                  <a:latin typeface="Arial" panose="020B0604020202020204" pitchFamily="34" charset="0"/>
                  <a:cs typeface="Arial" panose="020B0604020202020204" pitchFamily="34" charset="0"/>
                </a:rPr>
                <a:t>At the cut </a:t>
              </a:r>
              <a14:m>
                <m:oMath xmlns:m="http://schemas.openxmlformats.org/officeDocument/2006/math">
                  <m:r>
                    <a:rPr lang="en-GB" sz="800" b="0" i="1" smtClean="0">
                      <a:solidFill>
                        <a:srgbClr val="FFFF00"/>
                      </a:solidFill>
                      <a:latin typeface="Cambria Math" panose="02040503050406030204" pitchFamily="18" charset="0"/>
                      <a:cs typeface="Arial" panose="020B0604020202020204" pitchFamily="34" charset="0"/>
                    </a:rPr>
                    <m:t>𝑠</m:t>
                  </m:r>
                  <m:r>
                    <a:rPr lang="en-GB" sz="800" b="0" i="1" smtClean="0">
                      <a:solidFill>
                        <a:srgbClr val="FFFF00"/>
                      </a:solidFill>
                      <a:latin typeface="Cambria Math" panose="02040503050406030204" pitchFamily="18" charset="0"/>
                      <a:cs typeface="Arial" panose="020B0604020202020204" pitchFamily="34" charset="0"/>
                    </a:rPr>
                    <m:t>=0</m:t>
                  </m:r>
                </m:oMath>
              </a14:m>
              <a:r>
                <a:rPr lang="en-US" sz="800" dirty="0">
                  <a:solidFill>
                    <a:srgbClr val="FFFF00"/>
                  </a:solidFill>
                  <a:latin typeface="Arial" panose="020B0604020202020204" pitchFamily="34" charset="0"/>
                  <a:cs typeface="Arial" panose="020B0604020202020204" pitchFamily="34" charset="0"/>
                </a:rPr>
                <a:t> and </a:t>
              </a:r>
              <a14:m>
                <m:oMath xmlns:m="http://schemas.openxmlformats.org/officeDocument/2006/math">
                  <m:r>
                    <a:rPr lang="en-GB" sz="800" b="0" i="1" smtClean="0">
                      <a:solidFill>
                        <a:srgbClr val="FFFF00"/>
                      </a:solidFill>
                      <a:latin typeface="Cambria Math" panose="02040503050406030204" pitchFamily="18" charset="0"/>
                      <a:cs typeface="Arial" panose="020B0604020202020204" pitchFamily="34" charset="0"/>
                    </a:rPr>
                    <m:t>𝑞</m:t>
                  </m:r>
                  <m:r>
                    <a:rPr lang="en-GB" sz="800" b="0" i="1" smtClean="0">
                      <a:solidFill>
                        <a:srgbClr val="FFFF00"/>
                      </a:solidFill>
                      <a:latin typeface="Cambria Math" panose="02040503050406030204" pitchFamily="18" charset="0"/>
                      <a:cs typeface="Arial" panose="020B0604020202020204" pitchFamily="34" charset="0"/>
                    </a:rPr>
                    <m:t>=0</m:t>
                  </m:r>
                </m:oMath>
              </a14:m>
              <a:endParaRPr lang="en-US" sz="800" dirty="0">
                <a:solidFill>
                  <a:srgbClr val="FFFF00"/>
                </a:solidFill>
                <a:latin typeface="Arial" panose="020B0604020202020204" pitchFamily="34" charset="0"/>
                <a:cs typeface="Arial" panose="020B0604020202020204" pitchFamily="34" charset="0"/>
              </a:endParaRPr>
            </a:p>
          </dgm:t>
        </dgm:pt>
      </mc:Choice>
      <mc:Fallback xmlns="">
        <dgm:pt modelId="{3CD2E493-71DC-4DA8-9D8D-B1D288BFA734}">
          <dgm:prSet phldrT="[Text]" custT="1"/>
          <dgm:spPr/>
          <dgm:t>
            <a:bodyPr/>
            <a:lstStyle/>
            <a:p>
              <a:r>
                <a:rPr lang="en-US" sz="800" dirty="0" smtClean="0">
                  <a:solidFill>
                    <a:srgbClr val="FFFF00"/>
                  </a:solidFill>
                  <a:latin typeface="Arial" panose="020B0604020202020204" pitchFamily="34" charset="0"/>
                  <a:cs typeface="Arial" panose="020B0604020202020204" pitchFamily="34" charset="0"/>
                </a:rPr>
                <a:t>At the cut </a:t>
              </a:r>
              <a:r>
                <a:rPr lang="en-GB" sz="800" b="0" i="0" smtClean="0">
                  <a:solidFill>
                    <a:srgbClr val="FFFF00"/>
                  </a:solidFill>
                  <a:latin typeface="Cambria Math" panose="02040503050406030204" pitchFamily="18" charset="0"/>
                  <a:cs typeface="Arial" panose="020B0604020202020204" pitchFamily="34" charset="0"/>
                </a:rPr>
                <a:t>𝑠=0</a:t>
              </a:r>
              <a:r>
                <a:rPr lang="en-US" sz="800" dirty="0" smtClean="0">
                  <a:solidFill>
                    <a:srgbClr val="FFFF00"/>
                  </a:solidFill>
                  <a:latin typeface="Arial" panose="020B0604020202020204" pitchFamily="34" charset="0"/>
                  <a:cs typeface="Arial" panose="020B0604020202020204" pitchFamily="34" charset="0"/>
                </a:rPr>
                <a:t> and </a:t>
              </a:r>
              <a:r>
                <a:rPr lang="en-GB" sz="800" b="0" i="0" smtClean="0">
                  <a:solidFill>
                    <a:srgbClr val="FFFF00"/>
                  </a:solidFill>
                  <a:latin typeface="Cambria Math" panose="02040503050406030204" pitchFamily="18" charset="0"/>
                  <a:cs typeface="Arial" panose="020B0604020202020204" pitchFamily="34" charset="0"/>
                </a:rPr>
                <a:t>𝑞=0</a:t>
              </a:r>
              <a:endParaRPr lang="en-US" sz="800" dirty="0">
                <a:solidFill>
                  <a:srgbClr val="FFFF00"/>
                </a:solidFill>
                <a:latin typeface="Arial" panose="020B0604020202020204" pitchFamily="34" charset="0"/>
                <a:cs typeface="Arial" panose="020B0604020202020204" pitchFamily="34" charset="0"/>
              </a:endParaRPr>
            </a:p>
          </dgm:t>
        </dgm:pt>
      </mc:Fallback>
    </mc:AlternateContent>
    <dgm:pt modelId="{9D140AC9-CAA9-475A-9C68-94C17AEE52A3}" type="parTrans" cxnId="{28BBA441-ADE8-47C5-B1FC-942A3FBDB4C0}">
      <dgm:prSet/>
      <dgm:spPr/>
      <dgm:t>
        <a:bodyPr/>
        <a:lstStyle/>
        <a:p>
          <a:endParaRPr lang="en-US"/>
        </a:p>
      </dgm:t>
    </dgm:pt>
    <dgm:pt modelId="{7B0F2690-D540-4C68-837A-6D29266AEA3C}" type="sibTrans" cxnId="{28BBA441-ADE8-47C5-B1FC-942A3FBDB4C0}">
      <dgm:prSet/>
      <dgm:spPr/>
      <dgm:t>
        <a:bodyPr/>
        <a:lstStyle/>
        <a:p>
          <a:endParaRPr lang="en-US"/>
        </a:p>
      </dgm:t>
    </dgm:pt>
    <mc:AlternateContent xmlns:mc="http://schemas.openxmlformats.org/markup-compatibility/2006" xmlns:a14="http://schemas.microsoft.com/office/drawing/2010/main">
      <mc:Choice Requires="a14">
        <dgm:pt modelId="{0EE92E63-2681-42F6-8798-9F79FB95F87C}">
          <dgm:prSet phldrT="[Text]" custT="1"/>
          <dgm:spPr/>
          <dgm:t>
            <a:bodyPr/>
            <a:lstStyle/>
            <a:p>
              <a:r>
                <a:rPr lang="en-US" sz="800" dirty="0">
                  <a:solidFill>
                    <a:srgbClr val="FFFF00"/>
                  </a:solidFill>
                  <a:latin typeface="Arial" panose="020B0604020202020204" pitchFamily="34" charset="0"/>
                  <a:cs typeface="Arial" panose="020B0604020202020204" pitchFamily="34" charset="0"/>
                </a:rPr>
                <a:t>Obtain </a:t>
              </a:r>
              <a14:m>
                <m:oMath xmlns:m="http://schemas.openxmlformats.org/officeDocument/2006/math">
                  <m:sSub>
                    <m:sSubPr>
                      <m:ctrlPr>
                        <a:rPr lang="en-US" sz="800" i="1" smtClean="0">
                          <a:solidFill>
                            <a:srgbClr val="FFFF00"/>
                          </a:solidFill>
                          <a:latin typeface="Cambria Math" panose="02040503050406030204" pitchFamily="18" charset="0"/>
                          <a:cs typeface="Arial" panose="020B0604020202020204" pitchFamily="34" charset="0"/>
                        </a:rPr>
                      </m:ctrlPr>
                    </m:sSubPr>
                    <m:e>
                      <m:r>
                        <a:rPr lang="en-GB" sz="800" b="0" i="1" smtClean="0">
                          <a:solidFill>
                            <a:srgbClr val="FFFF00"/>
                          </a:solidFill>
                          <a:latin typeface="Cambria Math" panose="02040503050406030204" pitchFamily="18" charset="0"/>
                          <a:cs typeface="Arial" panose="020B0604020202020204" pitchFamily="34" charset="0"/>
                        </a:rPr>
                        <m:t>𝑞</m:t>
                      </m:r>
                    </m:e>
                    <m:sub>
                      <m:r>
                        <a:rPr lang="en-GB" sz="800" b="0" i="1" smtClean="0">
                          <a:solidFill>
                            <a:srgbClr val="FFFF00"/>
                          </a:solidFill>
                          <a:latin typeface="Cambria Math" panose="02040503050406030204" pitchFamily="18" charset="0"/>
                          <a:cs typeface="Arial" panose="020B0604020202020204" pitchFamily="34" charset="0"/>
                        </a:rPr>
                        <m:t>𝑏</m:t>
                      </m:r>
                    </m:sub>
                  </m:sSub>
                </m:oMath>
              </a14:m>
              <a:r>
                <a:rPr lang="en-US" sz="800" dirty="0">
                  <a:solidFill>
                    <a:srgbClr val="FFFF00"/>
                  </a:solidFill>
                  <a:latin typeface="Arial" panose="020B0604020202020204" pitchFamily="34" charset="0"/>
                  <a:cs typeface="Arial" panose="020B0604020202020204" pitchFamily="34" charset="0"/>
                </a:rPr>
                <a:t> as you did for an open section</a:t>
              </a:r>
            </a:p>
          </dgm:t>
        </dgm:pt>
      </mc:Choice>
      <mc:Fallback xmlns="">
        <dgm:pt modelId="{0EE92E63-2681-42F6-8798-9F79FB95F87C}">
          <dgm:prSet phldrT="[Text]" custT="1"/>
          <dgm:spPr/>
          <dgm:t>
            <a:bodyPr/>
            <a:lstStyle/>
            <a:p>
              <a:r>
                <a:rPr lang="en-US" sz="800" dirty="0" smtClean="0">
                  <a:solidFill>
                    <a:srgbClr val="FFFF00"/>
                  </a:solidFill>
                  <a:latin typeface="Arial" panose="020B0604020202020204" pitchFamily="34" charset="0"/>
                  <a:cs typeface="Arial" panose="020B0604020202020204" pitchFamily="34" charset="0"/>
                </a:rPr>
                <a:t>Obtain </a:t>
              </a:r>
              <a:r>
                <a:rPr lang="en-GB" sz="800" b="0" i="0" smtClean="0">
                  <a:solidFill>
                    <a:srgbClr val="FFFF00"/>
                  </a:solidFill>
                  <a:latin typeface="Cambria Math" panose="02040503050406030204" pitchFamily="18" charset="0"/>
                  <a:cs typeface="Arial" panose="020B0604020202020204" pitchFamily="34" charset="0"/>
                </a:rPr>
                <a:t>𝑞</a:t>
              </a:r>
              <a:r>
                <a:rPr lang="en-US" sz="800" b="0" i="0" smtClean="0">
                  <a:solidFill>
                    <a:srgbClr val="FFFF00"/>
                  </a:solidFill>
                  <a:latin typeface="Cambria Math" panose="02040503050406030204" pitchFamily="18" charset="0"/>
                  <a:cs typeface="Arial" panose="020B0604020202020204" pitchFamily="34" charset="0"/>
                </a:rPr>
                <a:t>_</a:t>
              </a:r>
              <a:r>
                <a:rPr lang="en-GB" sz="800" b="0" i="0" smtClean="0">
                  <a:solidFill>
                    <a:srgbClr val="FFFF00"/>
                  </a:solidFill>
                  <a:latin typeface="Cambria Math" panose="02040503050406030204" pitchFamily="18" charset="0"/>
                  <a:cs typeface="Arial" panose="020B0604020202020204" pitchFamily="34" charset="0"/>
                </a:rPr>
                <a:t>𝑏</a:t>
              </a:r>
              <a:r>
                <a:rPr lang="en-US" sz="800" dirty="0" smtClean="0">
                  <a:solidFill>
                    <a:srgbClr val="FFFF00"/>
                  </a:solidFill>
                  <a:latin typeface="Arial" panose="020B0604020202020204" pitchFamily="34" charset="0"/>
                  <a:cs typeface="Arial" panose="020B0604020202020204" pitchFamily="34" charset="0"/>
                </a:rPr>
                <a:t> as you did for an open section</a:t>
              </a:r>
              <a:endParaRPr lang="en-US" sz="800" dirty="0">
                <a:solidFill>
                  <a:srgbClr val="FFFF00"/>
                </a:solidFill>
                <a:latin typeface="Arial" panose="020B0604020202020204" pitchFamily="34" charset="0"/>
                <a:cs typeface="Arial" panose="020B0604020202020204" pitchFamily="34" charset="0"/>
              </a:endParaRPr>
            </a:p>
          </dgm:t>
        </dgm:pt>
      </mc:Fallback>
    </mc:AlternateContent>
    <dgm:pt modelId="{ABD9DF40-AE68-4263-8466-A0A9FF37FA9E}" type="parTrans" cxnId="{9B8730F0-72DC-4313-A984-0AAC53F735EE}">
      <dgm:prSet/>
      <dgm:spPr/>
      <dgm:t>
        <a:bodyPr/>
        <a:lstStyle/>
        <a:p>
          <a:endParaRPr lang="en-US"/>
        </a:p>
      </dgm:t>
    </dgm:pt>
    <dgm:pt modelId="{A5C06723-CC1E-451E-B8B5-2C9227974120}" type="sibTrans" cxnId="{9B8730F0-72DC-4313-A984-0AAC53F735EE}">
      <dgm:prSet/>
      <dgm:spPr/>
      <dgm:t>
        <a:bodyPr/>
        <a:lstStyle/>
        <a:p>
          <a:endParaRPr lang="en-US"/>
        </a:p>
      </dgm:t>
    </dgm:pt>
    <dgm:pt modelId="{77F9BDF6-0A08-4725-B920-FC92E5FEC410}" type="pres">
      <dgm:prSet presAssocID="{79921711-D34F-41A4-95A6-A1415C74D5D5}" presName="CompostProcess" presStyleCnt="0">
        <dgm:presLayoutVars>
          <dgm:dir/>
          <dgm:resizeHandles val="exact"/>
        </dgm:presLayoutVars>
      </dgm:prSet>
      <dgm:spPr/>
    </dgm:pt>
    <dgm:pt modelId="{E3C9E3F7-6BD1-4F78-968C-3B60752602EF}" type="pres">
      <dgm:prSet presAssocID="{79921711-D34F-41A4-95A6-A1415C74D5D5}" presName="arrow" presStyleLbl="bgShp" presStyleIdx="0" presStyleCnt="1"/>
      <dgm:spPr/>
    </dgm:pt>
    <dgm:pt modelId="{04B4FBF9-A843-4106-B4DF-3B82F87034A7}" type="pres">
      <dgm:prSet presAssocID="{79921711-D34F-41A4-95A6-A1415C74D5D5}" presName="linearProcess" presStyleCnt="0"/>
      <dgm:spPr/>
    </dgm:pt>
    <dgm:pt modelId="{AEB0FACF-4887-478C-8114-540C5320529B}" type="pres">
      <dgm:prSet presAssocID="{69E96035-3943-4F21-BDE6-0E9666549A4D}" presName="textNode" presStyleLbl="node1" presStyleIdx="0" presStyleCnt="3" custScaleY="159774">
        <dgm:presLayoutVars>
          <dgm:bulletEnabled val="1"/>
        </dgm:presLayoutVars>
      </dgm:prSet>
      <dgm:spPr/>
    </dgm:pt>
    <dgm:pt modelId="{A883709D-3180-4B15-B195-C8493A6CE80A}" type="pres">
      <dgm:prSet presAssocID="{7DCA13E9-22A5-4E04-B772-98C07372261F}" presName="sibTrans" presStyleCnt="0"/>
      <dgm:spPr/>
    </dgm:pt>
    <dgm:pt modelId="{BE1F5201-5996-482B-9CE4-2BFD09DB1D12}" type="pres">
      <dgm:prSet presAssocID="{6A1107B2-00AA-43F9-9DBD-31EE2F0C81EA}" presName="textNode" presStyleLbl="node1" presStyleIdx="1" presStyleCnt="3">
        <dgm:presLayoutVars>
          <dgm:bulletEnabled val="1"/>
        </dgm:presLayoutVars>
      </dgm:prSet>
      <dgm:spPr/>
    </dgm:pt>
    <dgm:pt modelId="{C01467AA-830C-4324-AA0B-12A7291F970D}" type="pres">
      <dgm:prSet presAssocID="{A2E8754A-F1D6-477D-BF15-1C1D8FF26981}" presName="sibTrans" presStyleCnt="0"/>
      <dgm:spPr/>
    </dgm:pt>
    <dgm:pt modelId="{A4552973-A37A-4F02-9C61-1C4380D995FA}" type="pres">
      <dgm:prSet presAssocID="{F8FEAECD-C198-47C8-B8C5-415748CD44A3}" presName="textNode" presStyleLbl="node1" presStyleIdx="2" presStyleCnt="3">
        <dgm:presLayoutVars>
          <dgm:bulletEnabled val="1"/>
        </dgm:presLayoutVars>
      </dgm:prSet>
      <dgm:spPr/>
    </dgm:pt>
  </dgm:ptLst>
  <dgm:cxnLst>
    <dgm:cxn modelId="{80A26D06-6D87-48FF-8B38-69FE9C9257B1}" srcId="{79921711-D34F-41A4-95A6-A1415C74D5D5}" destId="{69E96035-3943-4F21-BDE6-0E9666549A4D}" srcOrd="0" destOrd="0" parTransId="{6BDDDC8A-D2C8-48BF-8E13-15FEA842509F}" sibTransId="{7DCA13E9-22A5-4E04-B772-98C07372261F}"/>
    <dgm:cxn modelId="{468FCA25-2DE6-4AB1-A08B-1EEBBCF552F9}" type="presOf" srcId="{69E96035-3943-4F21-BDE6-0E9666549A4D}" destId="{AEB0FACF-4887-478C-8114-540C5320529B}" srcOrd="0" destOrd="0" presId="urn:microsoft.com/office/officeart/2005/8/layout/hProcess9"/>
    <dgm:cxn modelId="{28BBA441-ADE8-47C5-B1FC-942A3FBDB4C0}" srcId="{69E96035-3943-4F21-BDE6-0E9666549A4D}" destId="{3CD2E493-71DC-4DA8-9D8D-B1D288BFA734}" srcOrd="1" destOrd="0" parTransId="{9D140AC9-CAA9-475A-9C68-94C17AEE52A3}" sibTransId="{7B0F2690-D540-4C68-837A-6D29266AEA3C}"/>
    <dgm:cxn modelId="{42B5AB41-307C-4B53-8C2B-B8DE4E558A7E}" type="presOf" srcId="{3CD2E493-71DC-4DA8-9D8D-B1D288BFA734}" destId="{AEB0FACF-4887-478C-8114-540C5320529B}" srcOrd="0" destOrd="2" presId="urn:microsoft.com/office/officeart/2005/8/layout/hProcess9"/>
    <dgm:cxn modelId="{EBD72344-0994-4463-9EDC-687D32F7FCBF}" type="presOf" srcId="{F8FEAECD-C198-47C8-B8C5-415748CD44A3}" destId="{A4552973-A37A-4F02-9C61-1C4380D995FA}" srcOrd="0" destOrd="0" presId="urn:microsoft.com/office/officeart/2005/8/layout/hProcess9"/>
    <dgm:cxn modelId="{78912D6F-560E-4E2C-AC8E-A0D5667152F7}" type="presOf" srcId="{6A1107B2-00AA-43F9-9DBD-31EE2F0C81EA}" destId="{BE1F5201-5996-482B-9CE4-2BFD09DB1D12}" srcOrd="0" destOrd="0" presId="urn:microsoft.com/office/officeart/2005/8/layout/hProcess9"/>
    <dgm:cxn modelId="{5E3DB692-1E76-458C-9C2A-203889907A7F}" srcId="{79921711-D34F-41A4-95A6-A1415C74D5D5}" destId="{F8FEAECD-C198-47C8-B8C5-415748CD44A3}" srcOrd="2" destOrd="0" parTransId="{7BE8BD6F-8D02-40D1-B9A0-04262B983BB2}" sibTransId="{1E28AEBB-802E-4014-B000-82082085C45E}"/>
    <dgm:cxn modelId="{87AB0694-0755-4C7B-9B43-3F283B998A2C}" type="presOf" srcId="{F08D4C9E-784F-4E71-ACAF-D3BB695D603D}" destId="{AEB0FACF-4887-478C-8114-540C5320529B}" srcOrd="0" destOrd="1" presId="urn:microsoft.com/office/officeart/2005/8/layout/hProcess9"/>
    <dgm:cxn modelId="{45EB85A3-2CD3-4577-BE2A-12F250F82F6C}" type="presOf" srcId="{0EE92E63-2681-42F6-8798-9F79FB95F87C}" destId="{AEB0FACF-4887-478C-8114-540C5320529B}" srcOrd="0" destOrd="3" presId="urn:microsoft.com/office/officeart/2005/8/layout/hProcess9"/>
    <dgm:cxn modelId="{473F5AAD-79F6-4CDB-8C0B-1622C9731DFF}" type="presOf" srcId="{79921711-D34F-41A4-95A6-A1415C74D5D5}" destId="{77F9BDF6-0A08-4725-B920-FC92E5FEC410}" srcOrd="0" destOrd="0" presId="urn:microsoft.com/office/officeart/2005/8/layout/hProcess9"/>
    <dgm:cxn modelId="{7B222EEB-8FA4-4364-AB51-793E2D3D98CF}" srcId="{69E96035-3943-4F21-BDE6-0E9666549A4D}" destId="{F08D4C9E-784F-4E71-ACAF-D3BB695D603D}" srcOrd="0" destOrd="0" parTransId="{EAC07D30-8556-42F5-95A3-D5FA67DF64D9}" sibTransId="{0574F85C-78BF-485B-A341-DE824D54FA91}"/>
    <dgm:cxn modelId="{9B8730F0-72DC-4313-A984-0AAC53F735EE}" srcId="{69E96035-3943-4F21-BDE6-0E9666549A4D}" destId="{0EE92E63-2681-42F6-8798-9F79FB95F87C}" srcOrd="2" destOrd="0" parTransId="{ABD9DF40-AE68-4263-8466-A0A9FF37FA9E}" sibTransId="{A5C06723-CC1E-451E-B8B5-2C9227974120}"/>
    <dgm:cxn modelId="{FDA6BDFB-B233-4888-82F8-B2EA53080955}" srcId="{79921711-D34F-41A4-95A6-A1415C74D5D5}" destId="{6A1107B2-00AA-43F9-9DBD-31EE2F0C81EA}" srcOrd="1" destOrd="0" parTransId="{28D74B23-3307-4A9D-ACBC-1BCCE24966E0}" sibTransId="{A2E8754A-F1D6-477D-BF15-1C1D8FF26981}"/>
    <dgm:cxn modelId="{8C766A1E-6C6D-4E79-A6A7-3288E17C7573}" type="presParOf" srcId="{77F9BDF6-0A08-4725-B920-FC92E5FEC410}" destId="{E3C9E3F7-6BD1-4F78-968C-3B60752602EF}" srcOrd="0" destOrd="0" presId="urn:microsoft.com/office/officeart/2005/8/layout/hProcess9"/>
    <dgm:cxn modelId="{25241FA7-ABD1-4528-9C3C-E72668CEEF99}" type="presParOf" srcId="{77F9BDF6-0A08-4725-B920-FC92E5FEC410}" destId="{04B4FBF9-A843-4106-B4DF-3B82F87034A7}" srcOrd="1" destOrd="0" presId="urn:microsoft.com/office/officeart/2005/8/layout/hProcess9"/>
    <dgm:cxn modelId="{AA675CC0-3E1B-4EB3-975F-3B9EA844B9AD}" type="presParOf" srcId="{04B4FBF9-A843-4106-B4DF-3B82F87034A7}" destId="{AEB0FACF-4887-478C-8114-540C5320529B}" srcOrd="0" destOrd="0" presId="urn:microsoft.com/office/officeart/2005/8/layout/hProcess9"/>
    <dgm:cxn modelId="{EDA2252A-9A6B-4B9D-AEDA-F474F3821C48}" type="presParOf" srcId="{04B4FBF9-A843-4106-B4DF-3B82F87034A7}" destId="{A883709D-3180-4B15-B195-C8493A6CE80A}" srcOrd="1" destOrd="0" presId="urn:microsoft.com/office/officeart/2005/8/layout/hProcess9"/>
    <dgm:cxn modelId="{53C0358E-1766-4B52-AA33-A30FCC677D46}" type="presParOf" srcId="{04B4FBF9-A843-4106-B4DF-3B82F87034A7}" destId="{BE1F5201-5996-482B-9CE4-2BFD09DB1D12}" srcOrd="2" destOrd="0" presId="urn:microsoft.com/office/officeart/2005/8/layout/hProcess9"/>
    <dgm:cxn modelId="{682524B2-0332-40FD-8823-C671880DA668}" type="presParOf" srcId="{04B4FBF9-A843-4106-B4DF-3B82F87034A7}" destId="{C01467AA-830C-4324-AA0B-12A7291F970D}" srcOrd="3" destOrd="0" presId="urn:microsoft.com/office/officeart/2005/8/layout/hProcess9"/>
    <dgm:cxn modelId="{5217DF5F-2395-49A5-B678-15B29D3F673E}" type="presParOf" srcId="{04B4FBF9-A843-4106-B4DF-3B82F87034A7}" destId="{A4552973-A37A-4F02-9C61-1C4380D995F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21711-D34F-41A4-95A6-A1415C74D5D5}" type="doc">
      <dgm:prSet loTypeId="urn:microsoft.com/office/officeart/2005/8/layout/hProcess9" loCatId="process" qsTypeId="urn:microsoft.com/office/officeart/2005/8/quickstyle/3d3" qsCatId="3D" csTypeId="urn:microsoft.com/office/officeart/2005/8/colors/colorful3" csCatId="colorful" phldr="1"/>
      <dgm:spPr/>
      <dgm:t>
        <a:bodyPr/>
        <a:lstStyle/>
        <a:p>
          <a:endParaRPr lang="en-US"/>
        </a:p>
      </dgm:t>
    </dgm:pt>
    <dgm:pt modelId="{69E96035-3943-4F21-BDE6-0E9666549A4D}">
      <dgm:prSet phldrT="[Text]" custT="1"/>
      <dgm:spPr>
        <a:blipFill>
          <a:blip xmlns:r="http://schemas.openxmlformats.org/officeDocument/2006/relationships" r:embed="rId1"/>
          <a:stretch>
            <a:fillRect/>
          </a:stretch>
        </a:blipFill>
      </dgm:spPr>
      <dgm:t>
        <a:bodyPr/>
        <a:lstStyle/>
        <a:p>
          <a:r>
            <a:rPr lang="en-GB">
              <a:noFill/>
            </a:rPr>
            <a:t> </a:t>
          </a:r>
        </a:p>
      </dgm:t>
    </dgm:pt>
    <dgm:pt modelId="{6BDDDC8A-D2C8-48BF-8E13-15FEA842509F}" type="parTrans" cxnId="{80A26D06-6D87-48FF-8B38-69FE9C9257B1}">
      <dgm:prSet/>
      <dgm:spPr/>
      <dgm:t>
        <a:bodyPr/>
        <a:lstStyle/>
        <a:p>
          <a:endParaRPr lang="en-US"/>
        </a:p>
      </dgm:t>
    </dgm:pt>
    <dgm:pt modelId="{7DCA13E9-22A5-4E04-B772-98C07372261F}" type="sibTrans" cxnId="{80A26D06-6D87-48FF-8B38-69FE9C9257B1}">
      <dgm:prSet/>
      <dgm:spPr/>
      <dgm:t>
        <a:bodyPr/>
        <a:lstStyle/>
        <a:p>
          <a:endParaRPr lang="en-US"/>
        </a:p>
      </dgm:t>
    </dgm:pt>
    <dgm:pt modelId="{6A1107B2-00AA-43F9-9DBD-31EE2F0C81EA}">
      <dgm:prSet phldrT="[Text]" custT="1"/>
      <dgm:spPr/>
      <dgm:t>
        <a:bodyPr/>
        <a:lstStyle/>
        <a:p>
          <a:r>
            <a:rPr lang="en-US" sz="900" dirty="0" smtClean="0">
              <a:latin typeface="Arial" panose="020B0604020202020204" pitchFamily="34" charset="0"/>
              <a:cs typeface="Arial" panose="020B0604020202020204" pitchFamily="34" charset="0"/>
            </a:rPr>
            <a:t>Equate torsion created by external shear force with that generated by internal shear flow</a:t>
          </a:r>
          <a:endParaRPr lang="en-US" sz="900" dirty="0">
            <a:latin typeface="Arial" panose="020B0604020202020204" pitchFamily="34" charset="0"/>
            <a:cs typeface="Arial" panose="020B0604020202020204" pitchFamily="34" charset="0"/>
          </a:endParaRPr>
        </a:p>
      </dgm:t>
    </dgm:pt>
    <dgm:pt modelId="{28D74B23-3307-4A9D-ACBC-1BCCE24966E0}" type="parTrans" cxnId="{FDA6BDFB-B233-4888-82F8-B2EA53080955}">
      <dgm:prSet/>
      <dgm:spPr/>
      <dgm:t>
        <a:bodyPr/>
        <a:lstStyle/>
        <a:p>
          <a:endParaRPr lang="en-US"/>
        </a:p>
      </dgm:t>
    </dgm:pt>
    <dgm:pt modelId="{A2E8754A-F1D6-477D-BF15-1C1D8FF26981}" type="sibTrans" cxnId="{FDA6BDFB-B233-4888-82F8-B2EA53080955}">
      <dgm:prSet/>
      <dgm:spPr/>
      <dgm:t>
        <a:bodyPr/>
        <a:lstStyle/>
        <a:p>
          <a:endParaRPr lang="en-US"/>
        </a:p>
      </dgm:t>
    </dgm:pt>
    <dgm:pt modelId="{F8FEAECD-C198-47C8-B8C5-415748CD44A3}">
      <dgm:prSet phldrT="[Text]" custT="1"/>
      <dgm:spPr>
        <a:blipFill>
          <a:blip xmlns:r="http://schemas.openxmlformats.org/officeDocument/2006/relationships" r:embed="rId2"/>
          <a:stretch>
            <a:fillRect/>
          </a:stretch>
        </a:blipFill>
      </dgm:spPr>
      <dgm:t>
        <a:bodyPr/>
        <a:lstStyle/>
        <a:p>
          <a:r>
            <a:rPr lang="en-GB">
              <a:noFill/>
            </a:rPr>
            <a:t> </a:t>
          </a:r>
        </a:p>
      </dgm:t>
    </dgm:pt>
    <dgm:pt modelId="{7BE8BD6F-8D02-40D1-B9A0-04262B983BB2}" type="parTrans" cxnId="{5E3DB692-1E76-458C-9C2A-203889907A7F}">
      <dgm:prSet/>
      <dgm:spPr/>
      <dgm:t>
        <a:bodyPr/>
        <a:lstStyle/>
        <a:p>
          <a:endParaRPr lang="en-US"/>
        </a:p>
      </dgm:t>
    </dgm:pt>
    <dgm:pt modelId="{1E28AEBB-802E-4014-B000-82082085C45E}" type="sibTrans" cxnId="{5E3DB692-1E76-458C-9C2A-203889907A7F}">
      <dgm:prSet/>
      <dgm:spPr/>
      <dgm:t>
        <a:bodyPr/>
        <a:lstStyle/>
        <a:p>
          <a:endParaRPr lang="en-US"/>
        </a:p>
      </dgm:t>
    </dgm:pt>
    <dgm:pt modelId="{F08D4C9E-784F-4E71-ACAF-D3BB695D603D}">
      <dgm:prSet phldrT="[Text]" custT="1"/>
      <dgm:spPr/>
      <dgm:t>
        <a:bodyPr/>
        <a:lstStyle/>
        <a:p>
          <a:r>
            <a:rPr lang="en-GB">
              <a:noFill/>
            </a:rPr>
            <a:t> </a:t>
          </a:r>
        </a:p>
      </dgm:t>
    </dgm:pt>
    <dgm:pt modelId="{EAC07D30-8556-42F5-95A3-D5FA67DF64D9}" type="parTrans" cxnId="{7B222EEB-8FA4-4364-AB51-793E2D3D98CF}">
      <dgm:prSet/>
      <dgm:spPr/>
      <dgm:t>
        <a:bodyPr/>
        <a:lstStyle/>
        <a:p>
          <a:endParaRPr lang="en-US"/>
        </a:p>
      </dgm:t>
    </dgm:pt>
    <dgm:pt modelId="{0574F85C-78BF-485B-A341-DE824D54FA91}" type="sibTrans" cxnId="{7B222EEB-8FA4-4364-AB51-793E2D3D98CF}">
      <dgm:prSet/>
      <dgm:spPr/>
      <dgm:t>
        <a:bodyPr/>
        <a:lstStyle/>
        <a:p>
          <a:endParaRPr lang="en-US"/>
        </a:p>
      </dgm:t>
    </dgm:pt>
    <dgm:pt modelId="{3CD2E493-71DC-4DA8-9D8D-B1D288BFA734}">
      <dgm:prSet phldrT="[Text]" custT="1"/>
      <dgm:spPr/>
      <dgm:t>
        <a:bodyPr/>
        <a:lstStyle/>
        <a:p>
          <a:r>
            <a:rPr lang="en-GB">
              <a:noFill/>
            </a:rPr>
            <a:t> </a:t>
          </a:r>
        </a:p>
      </dgm:t>
    </dgm:pt>
    <dgm:pt modelId="{9D140AC9-CAA9-475A-9C68-94C17AEE52A3}" type="parTrans" cxnId="{28BBA441-ADE8-47C5-B1FC-942A3FBDB4C0}">
      <dgm:prSet/>
      <dgm:spPr/>
      <dgm:t>
        <a:bodyPr/>
        <a:lstStyle/>
        <a:p>
          <a:endParaRPr lang="en-US"/>
        </a:p>
      </dgm:t>
    </dgm:pt>
    <dgm:pt modelId="{7B0F2690-D540-4C68-837A-6D29266AEA3C}" type="sibTrans" cxnId="{28BBA441-ADE8-47C5-B1FC-942A3FBDB4C0}">
      <dgm:prSet/>
      <dgm:spPr/>
      <dgm:t>
        <a:bodyPr/>
        <a:lstStyle/>
        <a:p>
          <a:endParaRPr lang="en-US"/>
        </a:p>
      </dgm:t>
    </dgm:pt>
    <dgm:pt modelId="{0EE92E63-2681-42F6-8798-9F79FB95F87C}">
      <dgm:prSet phldrT="[Text]" custT="1"/>
      <dgm:spPr/>
      <dgm:t>
        <a:bodyPr/>
        <a:lstStyle/>
        <a:p>
          <a:r>
            <a:rPr lang="en-GB">
              <a:noFill/>
            </a:rPr>
            <a:t> </a:t>
          </a:r>
        </a:p>
      </dgm:t>
    </dgm:pt>
    <dgm:pt modelId="{ABD9DF40-AE68-4263-8466-A0A9FF37FA9E}" type="parTrans" cxnId="{9B8730F0-72DC-4313-A984-0AAC53F735EE}">
      <dgm:prSet/>
      <dgm:spPr/>
      <dgm:t>
        <a:bodyPr/>
        <a:lstStyle/>
        <a:p>
          <a:endParaRPr lang="en-US"/>
        </a:p>
      </dgm:t>
    </dgm:pt>
    <dgm:pt modelId="{A5C06723-CC1E-451E-B8B5-2C9227974120}" type="sibTrans" cxnId="{9B8730F0-72DC-4313-A984-0AAC53F735EE}">
      <dgm:prSet/>
      <dgm:spPr/>
      <dgm:t>
        <a:bodyPr/>
        <a:lstStyle/>
        <a:p>
          <a:endParaRPr lang="en-US"/>
        </a:p>
      </dgm:t>
    </dgm:pt>
    <dgm:pt modelId="{77F9BDF6-0A08-4725-B920-FC92E5FEC410}" type="pres">
      <dgm:prSet presAssocID="{79921711-D34F-41A4-95A6-A1415C74D5D5}" presName="CompostProcess" presStyleCnt="0">
        <dgm:presLayoutVars>
          <dgm:dir/>
          <dgm:resizeHandles val="exact"/>
        </dgm:presLayoutVars>
      </dgm:prSet>
      <dgm:spPr/>
      <dgm:t>
        <a:bodyPr/>
        <a:lstStyle/>
        <a:p>
          <a:endParaRPr lang="en-US"/>
        </a:p>
      </dgm:t>
    </dgm:pt>
    <dgm:pt modelId="{E3C9E3F7-6BD1-4F78-968C-3B60752602EF}" type="pres">
      <dgm:prSet presAssocID="{79921711-D34F-41A4-95A6-A1415C74D5D5}" presName="arrow" presStyleLbl="bgShp" presStyleIdx="0" presStyleCnt="1"/>
      <dgm:spPr/>
    </dgm:pt>
    <dgm:pt modelId="{04B4FBF9-A843-4106-B4DF-3B82F87034A7}" type="pres">
      <dgm:prSet presAssocID="{79921711-D34F-41A4-95A6-A1415C74D5D5}" presName="linearProcess" presStyleCnt="0"/>
      <dgm:spPr/>
    </dgm:pt>
    <dgm:pt modelId="{AEB0FACF-4887-478C-8114-540C5320529B}" type="pres">
      <dgm:prSet presAssocID="{69E96035-3943-4F21-BDE6-0E9666549A4D}" presName="textNode" presStyleLbl="node1" presStyleIdx="0" presStyleCnt="3" custScaleY="159774">
        <dgm:presLayoutVars>
          <dgm:bulletEnabled val="1"/>
        </dgm:presLayoutVars>
      </dgm:prSet>
      <dgm:spPr/>
      <dgm:t>
        <a:bodyPr/>
        <a:lstStyle/>
        <a:p>
          <a:endParaRPr lang="en-US"/>
        </a:p>
      </dgm:t>
    </dgm:pt>
    <dgm:pt modelId="{A883709D-3180-4B15-B195-C8493A6CE80A}" type="pres">
      <dgm:prSet presAssocID="{7DCA13E9-22A5-4E04-B772-98C07372261F}" presName="sibTrans" presStyleCnt="0"/>
      <dgm:spPr/>
    </dgm:pt>
    <dgm:pt modelId="{BE1F5201-5996-482B-9CE4-2BFD09DB1D12}" type="pres">
      <dgm:prSet presAssocID="{6A1107B2-00AA-43F9-9DBD-31EE2F0C81EA}" presName="textNode" presStyleLbl="node1" presStyleIdx="1" presStyleCnt="3">
        <dgm:presLayoutVars>
          <dgm:bulletEnabled val="1"/>
        </dgm:presLayoutVars>
      </dgm:prSet>
      <dgm:spPr/>
      <dgm:t>
        <a:bodyPr/>
        <a:lstStyle/>
        <a:p>
          <a:endParaRPr lang="en-US"/>
        </a:p>
      </dgm:t>
    </dgm:pt>
    <dgm:pt modelId="{C01467AA-830C-4324-AA0B-12A7291F970D}" type="pres">
      <dgm:prSet presAssocID="{A2E8754A-F1D6-477D-BF15-1C1D8FF26981}" presName="sibTrans" presStyleCnt="0"/>
      <dgm:spPr/>
    </dgm:pt>
    <dgm:pt modelId="{A4552973-A37A-4F02-9C61-1C4380D995FA}" type="pres">
      <dgm:prSet presAssocID="{F8FEAECD-C198-47C8-B8C5-415748CD44A3}" presName="textNode" presStyleLbl="node1" presStyleIdx="2" presStyleCnt="3">
        <dgm:presLayoutVars>
          <dgm:bulletEnabled val="1"/>
        </dgm:presLayoutVars>
      </dgm:prSet>
      <dgm:spPr/>
      <dgm:t>
        <a:bodyPr/>
        <a:lstStyle/>
        <a:p>
          <a:endParaRPr lang="en-US"/>
        </a:p>
      </dgm:t>
    </dgm:pt>
  </dgm:ptLst>
  <dgm:cxnLst>
    <dgm:cxn modelId="{468FCA25-2DE6-4AB1-A08B-1EEBBCF552F9}" type="presOf" srcId="{69E96035-3943-4F21-BDE6-0E9666549A4D}" destId="{AEB0FACF-4887-478C-8114-540C5320529B}" srcOrd="0" destOrd="0" presId="urn:microsoft.com/office/officeart/2005/8/layout/hProcess9"/>
    <dgm:cxn modelId="{5E3DB692-1E76-458C-9C2A-203889907A7F}" srcId="{79921711-D34F-41A4-95A6-A1415C74D5D5}" destId="{F8FEAECD-C198-47C8-B8C5-415748CD44A3}" srcOrd="2" destOrd="0" parTransId="{7BE8BD6F-8D02-40D1-B9A0-04262B983BB2}" sibTransId="{1E28AEBB-802E-4014-B000-82082085C45E}"/>
    <dgm:cxn modelId="{9B8730F0-72DC-4313-A984-0AAC53F735EE}" srcId="{69E96035-3943-4F21-BDE6-0E9666549A4D}" destId="{0EE92E63-2681-42F6-8798-9F79FB95F87C}" srcOrd="2" destOrd="0" parTransId="{ABD9DF40-AE68-4263-8466-A0A9FF37FA9E}" sibTransId="{A5C06723-CC1E-451E-B8B5-2C9227974120}"/>
    <dgm:cxn modelId="{7B222EEB-8FA4-4364-AB51-793E2D3D98CF}" srcId="{69E96035-3943-4F21-BDE6-0E9666549A4D}" destId="{F08D4C9E-784F-4E71-ACAF-D3BB695D603D}" srcOrd="0" destOrd="0" parTransId="{EAC07D30-8556-42F5-95A3-D5FA67DF64D9}" sibTransId="{0574F85C-78BF-485B-A341-DE824D54FA91}"/>
    <dgm:cxn modelId="{42B5AB41-307C-4B53-8C2B-B8DE4E558A7E}" type="presOf" srcId="{3CD2E493-71DC-4DA8-9D8D-B1D288BFA734}" destId="{AEB0FACF-4887-478C-8114-540C5320529B}" srcOrd="0" destOrd="2" presId="urn:microsoft.com/office/officeart/2005/8/layout/hProcess9"/>
    <dgm:cxn modelId="{80A26D06-6D87-48FF-8B38-69FE9C9257B1}" srcId="{79921711-D34F-41A4-95A6-A1415C74D5D5}" destId="{69E96035-3943-4F21-BDE6-0E9666549A4D}" srcOrd="0" destOrd="0" parTransId="{6BDDDC8A-D2C8-48BF-8E13-15FEA842509F}" sibTransId="{7DCA13E9-22A5-4E04-B772-98C07372261F}"/>
    <dgm:cxn modelId="{87AB0694-0755-4C7B-9B43-3F283B998A2C}" type="presOf" srcId="{F08D4C9E-784F-4E71-ACAF-D3BB695D603D}" destId="{AEB0FACF-4887-478C-8114-540C5320529B}" srcOrd="0" destOrd="1" presId="urn:microsoft.com/office/officeart/2005/8/layout/hProcess9"/>
    <dgm:cxn modelId="{FDA6BDFB-B233-4888-82F8-B2EA53080955}" srcId="{79921711-D34F-41A4-95A6-A1415C74D5D5}" destId="{6A1107B2-00AA-43F9-9DBD-31EE2F0C81EA}" srcOrd="1" destOrd="0" parTransId="{28D74B23-3307-4A9D-ACBC-1BCCE24966E0}" sibTransId="{A2E8754A-F1D6-477D-BF15-1C1D8FF26981}"/>
    <dgm:cxn modelId="{473F5AAD-79F6-4CDB-8C0B-1622C9731DFF}" type="presOf" srcId="{79921711-D34F-41A4-95A6-A1415C74D5D5}" destId="{77F9BDF6-0A08-4725-B920-FC92E5FEC410}" srcOrd="0" destOrd="0" presId="urn:microsoft.com/office/officeart/2005/8/layout/hProcess9"/>
    <dgm:cxn modelId="{EBD72344-0994-4463-9EDC-687D32F7FCBF}" type="presOf" srcId="{F8FEAECD-C198-47C8-B8C5-415748CD44A3}" destId="{A4552973-A37A-4F02-9C61-1C4380D995FA}" srcOrd="0" destOrd="0" presId="urn:microsoft.com/office/officeart/2005/8/layout/hProcess9"/>
    <dgm:cxn modelId="{28BBA441-ADE8-47C5-B1FC-942A3FBDB4C0}" srcId="{69E96035-3943-4F21-BDE6-0E9666549A4D}" destId="{3CD2E493-71DC-4DA8-9D8D-B1D288BFA734}" srcOrd="1" destOrd="0" parTransId="{9D140AC9-CAA9-475A-9C68-94C17AEE52A3}" sibTransId="{7B0F2690-D540-4C68-837A-6D29266AEA3C}"/>
    <dgm:cxn modelId="{78912D6F-560E-4E2C-AC8E-A0D5667152F7}" type="presOf" srcId="{6A1107B2-00AA-43F9-9DBD-31EE2F0C81EA}" destId="{BE1F5201-5996-482B-9CE4-2BFD09DB1D12}" srcOrd="0" destOrd="0" presId="urn:microsoft.com/office/officeart/2005/8/layout/hProcess9"/>
    <dgm:cxn modelId="{45EB85A3-2CD3-4577-BE2A-12F250F82F6C}" type="presOf" srcId="{0EE92E63-2681-42F6-8798-9F79FB95F87C}" destId="{AEB0FACF-4887-478C-8114-540C5320529B}" srcOrd="0" destOrd="3" presId="urn:microsoft.com/office/officeart/2005/8/layout/hProcess9"/>
    <dgm:cxn modelId="{8C766A1E-6C6D-4E79-A6A7-3288E17C7573}" type="presParOf" srcId="{77F9BDF6-0A08-4725-B920-FC92E5FEC410}" destId="{E3C9E3F7-6BD1-4F78-968C-3B60752602EF}" srcOrd="0" destOrd="0" presId="urn:microsoft.com/office/officeart/2005/8/layout/hProcess9"/>
    <dgm:cxn modelId="{25241FA7-ABD1-4528-9C3C-E72668CEEF99}" type="presParOf" srcId="{77F9BDF6-0A08-4725-B920-FC92E5FEC410}" destId="{04B4FBF9-A843-4106-B4DF-3B82F87034A7}" srcOrd="1" destOrd="0" presId="urn:microsoft.com/office/officeart/2005/8/layout/hProcess9"/>
    <dgm:cxn modelId="{AA675CC0-3E1B-4EB3-975F-3B9EA844B9AD}" type="presParOf" srcId="{04B4FBF9-A843-4106-B4DF-3B82F87034A7}" destId="{AEB0FACF-4887-478C-8114-540C5320529B}" srcOrd="0" destOrd="0" presId="urn:microsoft.com/office/officeart/2005/8/layout/hProcess9"/>
    <dgm:cxn modelId="{EDA2252A-9A6B-4B9D-AEDA-F474F3821C48}" type="presParOf" srcId="{04B4FBF9-A843-4106-B4DF-3B82F87034A7}" destId="{A883709D-3180-4B15-B195-C8493A6CE80A}" srcOrd="1" destOrd="0" presId="urn:microsoft.com/office/officeart/2005/8/layout/hProcess9"/>
    <dgm:cxn modelId="{53C0358E-1766-4B52-AA33-A30FCC677D46}" type="presParOf" srcId="{04B4FBF9-A843-4106-B4DF-3B82F87034A7}" destId="{BE1F5201-5996-482B-9CE4-2BFD09DB1D12}" srcOrd="2" destOrd="0" presId="urn:microsoft.com/office/officeart/2005/8/layout/hProcess9"/>
    <dgm:cxn modelId="{682524B2-0332-40FD-8823-C671880DA668}" type="presParOf" srcId="{04B4FBF9-A843-4106-B4DF-3B82F87034A7}" destId="{C01467AA-830C-4324-AA0B-12A7291F970D}" srcOrd="3" destOrd="0" presId="urn:microsoft.com/office/officeart/2005/8/layout/hProcess9"/>
    <dgm:cxn modelId="{5217DF5F-2395-49A5-B678-15B29D3F673E}" type="presParOf" srcId="{04B4FBF9-A843-4106-B4DF-3B82F87034A7}" destId="{A4552973-A37A-4F02-9C61-1C4380D995F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E3F7-6BD1-4F78-968C-3B60752602EF}">
      <dsp:nvSpPr>
        <dsp:cNvPr id="0" name=""/>
        <dsp:cNvSpPr/>
      </dsp:nvSpPr>
      <dsp:spPr>
        <a:xfrm>
          <a:off x="331469" y="0"/>
          <a:ext cx="3756660" cy="2111376"/>
        </a:xfrm>
        <a:prstGeom prst="rightArrow">
          <a:avLst/>
        </a:prstGeom>
        <a:solidFill>
          <a:schemeClr val="accent3">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EB0FACF-4887-478C-8114-540C5320529B}">
      <dsp:nvSpPr>
        <dsp:cNvPr id="0" name=""/>
        <dsp:cNvSpPr/>
      </dsp:nvSpPr>
      <dsp:spPr>
        <a:xfrm>
          <a:off x="2158" y="381002"/>
          <a:ext cx="1333648" cy="1349371"/>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Convert the closed section to an open section</a:t>
          </a:r>
        </a:p>
        <a:p>
          <a:pPr marL="57150" lvl="1" indent="-57150" algn="l" defTabSz="355600">
            <a:lnSpc>
              <a:spcPct val="90000"/>
            </a:lnSpc>
            <a:spcBef>
              <a:spcPct val="0"/>
            </a:spcBef>
            <a:spcAft>
              <a:spcPct val="15000"/>
            </a:spcAft>
            <a:buChar char="•"/>
          </a:pPr>
          <a:r>
            <a:rPr lang="en-US" sz="800" kern="1200" dirty="0">
              <a:solidFill>
                <a:srgbClr val="FFFF00"/>
              </a:solidFill>
              <a:latin typeface="Arial" panose="020B0604020202020204" pitchFamily="34" charset="0"/>
              <a:cs typeface="Arial" panose="020B0604020202020204" pitchFamily="34" charset="0"/>
            </a:rPr>
            <a:t>Cut the section at a convenient point</a:t>
          </a:r>
        </a:p>
        <a:p>
          <a:pPr marL="57150" lvl="1" indent="-57150" algn="l" defTabSz="355600">
            <a:lnSpc>
              <a:spcPct val="90000"/>
            </a:lnSpc>
            <a:spcBef>
              <a:spcPct val="0"/>
            </a:spcBef>
            <a:spcAft>
              <a:spcPct val="15000"/>
            </a:spcAft>
            <a:buChar char="•"/>
          </a:pPr>
          <a:r>
            <a:rPr lang="en-US" sz="800" kern="1200" dirty="0">
              <a:solidFill>
                <a:srgbClr val="FFFF00"/>
              </a:solidFill>
              <a:latin typeface="Arial" panose="020B0604020202020204" pitchFamily="34" charset="0"/>
              <a:cs typeface="Arial" panose="020B0604020202020204" pitchFamily="34" charset="0"/>
            </a:rPr>
            <a:t>At the cut </a:t>
          </a:r>
          <a14:m xmlns:a14="http://schemas.microsoft.com/office/drawing/2010/main">
            <m:oMath xmlns:m="http://schemas.openxmlformats.org/officeDocument/2006/math">
              <m:r>
                <a:rPr lang="en-GB" sz="800" b="0" i="1" kern="1200" smtClean="0">
                  <a:solidFill>
                    <a:srgbClr val="FFFF00"/>
                  </a:solidFill>
                  <a:latin typeface="Cambria Math" panose="02040503050406030204" pitchFamily="18" charset="0"/>
                  <a:cs typeface="Arial" panose="020B0604020202020204" pitchFamily="34" charset="0"/>
                </a:rPr>
                <m:t>𝑠</m:t>
              </m:r>
              <m:r>
                <a:rPr lang="en-GB" sz="800" b="0" i="1" kern="1200" smtClean="0">
                  <a:solidFill>
                    <a:srgbClr val="FFFF00"/>
                  </a:solidFill>
                  <a:latin typeface="Cambria Math" panose="02040503050406030204" pitchFamily="18" charset="0"/>
                  <a:cs typeface="Arial" panose="020B0604020202020204" pitchFamily="34" charset="0"/>
                </a:rPr>
                <m:t>=0</m:t>
              </m:r>
            </m:oMath>
          </a14:m>
          <a:r>
            <a:rPr lang="en-US" sz="800" kern="1200" dirty="0">
              <a:solidFill>
                <a:srgbClr val="FFFF00"/>
              </a:solidFill>
              <a:latin typeface="Arial" panose="020B0604020202020204" pitchFamily="34" charset="0"/>
              <a:cs typeface="Arial" panose="020B0604020202020204" pitchFamily="34" charset="0"/>
            </a:rPr>
            <a:t> and </a:t>
          </a:r>
          <a14:m xmlns:a14="http://schemas.microsoft.com/office/drawing/2010/main">
            <m:oMath xmlns:m="http://schemas.openxmlformats.org/officeDocument/2006/math">
              <m:r>
                <a:rPr lang="en-GB" sz="800" b="0" i="1" kern="1200" smtClean="0">
                  <a:solidFill>
                    <a:srgbClr val="FFFF00"/>
                  </a:solidFill>
                  <a:latin typeface="Cambria Math" panose="02040503050406030204" pitchFamily="18" charset="0"/>
                  <a:cs typeface="Arial" panose="020B0604020202020204" pitchFamily="34" charset="0"/>
                </a:rPr>
                <m:t>𝑞</m:t>
              </m:r>
              <m:r>
                <a:rPr lang="en-GB" sz="800" b="0" i="1" kern="1200" smtClean="0">
                  <a:solidFill>
                    <a:srgbClr val="FFFF00"/>
                  </a:solidFill>
                  <a:latin typeface="Cambria Math" panose="02040503050406030204" pitchFamily="18" charset="0"/>
                  <a:cs typeface="Arial" panose="020B0604020202020204" pitchFamily="34" charset="0"/>
                </a:rPr>
                <m:t>=0</m:t>
              </m:r>
            </m:oMath>
          </a14:m>
          <a:endParaRPr lang="en-US" sz="800" kern="1200" dirty="0">
            <a:solidFill>
              <a:srgbClr val="FFFF00"/>
            </a:solidFill>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solidFill>
                <a:srgbClr val="FFFF00"/>
              </a:solidFill>
              <a:latin typeface="Arial" panose="020B0604020202020204" pitchFamily="34" charset="0"/>
              <a:cs typeface="Arial" panose="020B0604020202020204" pitchFamily="34" charset="0"/>
            </a:rPr>
            <a:t>Obtain </a:t>
          </a:r>
          <a14:m xmlns:a14="http://schemas.microsoft.com/office/drawing/2010/main">
            <m:oMath xmlns:m="http://schemas.openxmlformats.org/officeDocument/2006/math">
              <m:sSub>
                <m:sSubPr>
                  <m:ctrlPr>
                    <a:rPr lang="en-US" sz="800" i="1" kern="1200" smtClean="0">
                      <a:solidFill>
                        <a:srgbClr val="FFFF00"/>
                      </a:solidFill>
                      <a:latin typeface="Cambria Math" panose="02040503050406030204" pitchFamily="18" charset="0"/>
                      <a:cs typeface="Arial" panose="020B0604020202020204" pitchFamily="34" charset="0"/>
                    </a:rPr>
                  </m:ctrlPr>
                </m:sSubPr>
                <m:e>
                  <m:r>
                    <a:rPr lang="en-GB" sz="800" b="0" i="1" kern="1200" smtClean="0">
                      <a:solidFill>
                        <a:srgbClr val="FFFF00"/>
                      </a:solidFill>
                      <a:latin typeface="Cambria Math" panose="02040503050406030204" pitchFamily="18" charset="0"/>
                      <a:cs typeface="Arial" panose="020B0604020202020204" pitchFamily="34" charset="0"/>
                    </a:rPr>
                    <m:t>𝑞</m:t>
                  </m:r>
                </m:e>
                <m:sub>
                  <m:r>
                    <a:rPr lang="en-GB" sz="800" b="0" i="1" kern="1200" smtClean="0">
                      <a:solidFill>
                        <a:srgbClr val="FFFF00"/>
                      </a:solidFill>
                      <a:latin typeface="Cambria Math" panose="02040503050406030204" pitchFamily="18" charset="0"/>
                      <a:cs typeface="Arial" panose="020B0604020202020204" pitchFamily="34" charset="0"/>
                    </a:rPr>
                    <m:t>𝑏</m:t>
                  </m:r>
                </m:sub>
              </m:sSub>
            </m:oMath>
          </a14:m>
          <a:r>
            <a:rPr lang="en-US" sz="800" kern="1200" dirty="0">
              <a:solidFill>
                <a:srgbClr val="FFFF00"/>
              </a:solidFill>
              <a:latin typeface="Arial" panose="020B0604020202020204" pitchFamily="34" charset="0"/>
              <a:cs typeface="Arial" panose="020B0604020202020204" pitchFamily="34" charset="0"/>
            </a:rPr>
            <a:t> as you did for an open section</a:t>
          </a:r>
        </a:p>
      </dsp:txBody>
      <dsp:txXfrm>
        <a:off x="67261" y="446105"/>
        <a:ext cx="1203442" cy="1219165"/>
      </dsp:txXfrm>
    </dsp:sp>
    <dsp:sp modelId="{BE1F5201-5996-482B-9CE4-2BFD09DB1D12}">
      <dsp:nvSpPr>
        <dsp:cNvPr id="0" name=""/>
        <dsp:cNvSpPr/>
      </dsp:nvSpPr>
      <dsp:spPr>
        <a:xfrm>
          <a:off x="1542975" y="633412"/>
          <a:ext cx="1333648" cy="844550"/>
        </a:xfrm>
        <a:prstGeom prst="roundRect">
          <a:avLst/>
        </a:prstGeom>
        <a:solidFill>
          <a:schemeClr val="accent3">
            <a:hueOff val="-6164083"/>
            <a:satOff val="6281"/>
            <a:lumOff val="-117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Equate torsion created by external shear force with that generated by internal shear flow</a:t>
          </a:r>
        </a:p>
      </dsp:txBody>
      <dsp:txXfrm>
        <a:off x="1584203" y="674640"/>
        <a:ext cx="1251192" cy="762094"/>
      </dsp:txXfrm>
    </dsp:sp>
    <dsp:sp modelId="{A4552973-A37A-4F02-9C61-1C4380D995FA}">
      <dsp:nvSpPr>
        <dsp:cNvPr id="0" name=""/>
        <dsp:cNvSpPr/>
      </dsp:nvSpPr>
      <dsp:spPr>
        <a:xfrm>
          <a:off x="3083793" y="633412"/>
          <a:ext cx="1333648" cy="844550"/>
        </a:xfrm>
        <a:prstGeom prst="roundRect">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14:m xmlns:a14="http://schemas.microsoft.com/office/drawing/2010/main">
            <m:oMath xmlns:m="http://schemas.openxmlformats.org/officeDocument/2006/math">
              <m:sSub>
                <m:sSubPr>
                  <m:ctrlPr>
                    <a:rPr lang="en-US" sz="900" i="1" kern="1200" smtClean="0">
                      <a:latin typeface="Cambria Math" panose="02040503050406030204" pitchFamily="18" charset="0"/>
                      <a:cs typeface="Arial" panose="020B0604020202020204" pitchFamily="34" charset="0"/>
                    </a:rPr>
                  </m:ctrlPr>
                </m:sSubPr>
                <m:e>
                  <m:r>
                    <a:rPr lang="en-GB" sz="900" b="0" i="1" kern="1200" smtClean="0">
                      <a:latin typeface="Cambria Math" panose="02040503050406030204" pitchFamily="18" charset="0"/>
                      <a:cs typeface="Arial" panose="020B0604020202020204" pitchFamily="34" charset="0"/>
                    </a:rPr>
                    <m:t>𝑞</m:t>
                  </m:r>
                </m:e>
                <m:sub>
                  <m:r>
                    <a:rPr lang="en-GB" sz="900" b="0" i="1" kern="1200" smtClean="0">
                      <a:latin typeface="Cambria Math" panose="02040503050406030204" pitchFamily="18" charset="0"/>
                      <a:cs typeface="Arial" panose="020B0604020202020204" pitchFamily="34" charset="0"/>
                    </a:rPr>
                    <m:t>𝑠</m:t>
                  </m:r>
                  <m:r>
                    <a:rPr lang="en-GB" sz="900" b="0" i="1" kern="1200" smtClean="0">
                      <a:latin typeface="Cambria Math" panose="02040503050406030204" pitchFamily="18" charset="0"/>
                      <a:cs typeface="Arial" panose="020B0604020202020204" pitchFamily="34" charset="0"/>
                    </a:rPr>
                    <m:t>,0</m:t>
                  </m:r>
                </m:sub>
              </m:sSub>
            </m:oMath>
          </a14:m>
          <a:r>
            <a:rPr lang="en-US" sz="900" kern="1200" dirty="0">
              <a:latin typeface="Arial" panose="020B0604020202020204" pitchFamily="34" charset="0"/>
              <a:cs typeface="Arial" panose="020B0604020202020204" pitchFamily="34" charset="0"/>
            </a:rPr>
            <a:t> is obtained</a:t>
          </a:r>
        </a:p>
      </dsp:txBody>
      <dsp:txXfrm>
        <a:off x="3125021" y="674640"/>
        <a:ext cx="1251192" cy="7620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sz="quarter" idx="1"/>
          </p:nvPr>
        </p:nvSpPr>
        <p:spPr>
          <a:xfrm>
            <a:off x="5592474" y="0"/>
            <a:ext cx="4276795" cy="337107"/>
          </a:xfrm>
          <a:prstGeom prst="rect">
            <a:avLst/>
          </a:prstGeom>
        </p:spPr>
        <p:txBody>
          <a:bodyPr vert="horz" lIns="187406" tIns="93703" rIns="187406" bIns="93703" rtlCol="0"/>
          <a:lstStyle>
            <a:lvl1pPr algn="r">
              <a:defRPr sz="2500"/>
            </a:lvl1pPr>
          </a:lstStyle>
          <a:p>
            <a:fld id="{F99D5BCE-C254-4313-9DAB-5F0E1C0ABFD6}" type="datetimeFigureOut">
              <a:rPr lang="en-GB" smtClean="0"/>
              <a:t>01/08/2022</a:t>
            </a:fld>
            <a:endParaRPr lang="en-GB"/>
          </a:p>
        </p:txBody>
      </p:sp>
      <p:sp>
        <p:nvSpPr>
          <p:cNvPr id="4" name="Footer Placeholder 3"/>
          <p:cNvSpPr>
            <a:spLocks noGrp="1"/>
          </p:cNvSpPr>
          <p:nvPr>
            <p:ph type="ftr" sz="quarter" idx="2"/>
          </p:nvPr>
        </p:nvSpPr>
        <p:spPr>
          <a:xfrm>
            <a:off x="3"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5" name="Slide Number Placeholder 4"/>
          <p:cNvSpPr>
            <a:spLocks noGrp="1"/>
          </p:cNvSpPr>
          <p:nvPr>
            <p:ph type="sldNum" sz="quarter" idx="3"/>
          </p:nvPr>
        </p:nvSpPr>
        <p:spPr>
          <a:xfrm>
            <a:off x="5592474" y="6405009"/>
            <a:ext cx="4276795" cy="337104"/>
          </a:xfrm>
          <a:prstGeom prst="rect">
            <a:avLst/>
          </a:prstGeom>
        </p:spPr>
        <p:txBody>
          <a:bodyPr vert="horz" lIns="187406" tIns="93703" rIns="187406" bIns="93703" rtlCol="0" anchor="b"/>
          <a:lstStyle>
            <a:lvl1pPr algn="r">
              <a:defRPr sz="2500"/>
            </a:lvl1pPr>
          </a:lstStyle>
          <a:p>
            <a:fld id="{A12D4420-2376-4DB0-A3E7-81542D71CA89}" type="slidenum">
              <a:rPr lang="en-GB" smtClean="0"/>
              <a:t>‹#›</a:t>
            </a:fld>
            <a:endParaRPr lang="en-GB"/>
          </a:p>
        </p:txBody>
      </p:sp>
    </p:spTree>
    <p:extLst>
      <p:ext uri="{BB962C8B-B14F-4D97-AF65-F5344CB8AC3E}">
        <p14:creationId xmlns:p14="http://schemas.microsoft.com/office/powerpoint/2010/main" val="903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idx="1"/>
          </p:nvPr>
        </p:nvSpPr>
        <p:spPr>
          <a:xfrm>
            <a:off x="5592474" y="0"/>
            <a:ext cx="4276795" cy="337107"/>
          </a:xfrm>
          <a:prstGeom prst="rect">
            <a:avLst/>
          </a:prstGeom>
        </p:spPr>
        <p:txBody>
          <a:bodyPr vert="horz" lIns="187406" tIns="93703" rIns="187406" bIns="93703" rtlCol="0"/>
          <a:lstStyle>
            <a:lvl1pPr algn="r">
              <a:defRPr sz="2500"/>
            </a:lvl1pPr>
          </a:lstStyle>
          <a:p>
            <a:fld id="{9DDB8504-3135-4333-A2E5-E9F3D6A6E0DA}" type="datetimeFigureOut">
              <a:rPr lang="en-GB" smtClean="0"/>
              <a:pPr/>
              <a:t>01/08/2022</a:t>
            </a:fld>
            <a:endParaRPr lang="en-GB"/>
          </a:p>
        </p:txBody>
      </p:sp>
      <p:sp>
        <p:nvSpPr>
          <p:cNvPr id="4" name="Slide Image Placeholder 3"/>
          <p:cNvSpPr>
            <a:spLocks noGrp="1" noRot="1" noChangeAspect="1"/>
          </p:cNvSpPr>
          <p:nvPr>
            <p:ph type="sldImg" idx="2"/>
          </p:nvPr>
        </p:nvSpPr>
        <p:spPr>
          <a:xfrm>
            <a:off x="3424238" y="846138"/>
            <a:ext cx="3024187" cy="2271712"/>
          </a:xfrm>
          <a:prstGeom prst="rect">
            <a:avLst/>
          </a:prstGeom>
          <a:noFill/>
          <a:ln w="12700">
            <a:solidFill>
              <a:prstClr val="black"/>
            </a:solidFill>
          </a:ln>
        </p:spPr>
        <p:txBody>
          <a:bodyPr vert="horz" lIns="187406" tIns="93703" rIns="187406" bIns="93703" rtlCol="0" anchor="ctr"/>
          <a:lstStyle/>
          <a:p>
            <a:endParaRPr lang="en-GB"/>
          </a:p>
        </p:txBody>
      </p:sp>
      <p:sp>
        <p:nvSpPr>
          <p:cNvPr id="5" name="Notes Placeholder 4"/>
          <p:cNvSpPr>
            <a:spLocks noGrp="1"/>
          </p:cNvSpPr>
          <p:nvPr>
            <p:ph type="body" sz="quarter" idx="3"/>
          </p:nvPr>
        </p:nvSpPr>
        <p:spPr>
          <a:xfrm>
            <a:off x="985911" y="3244258"/>
            <a:ext cx="7900849" cy="2656639"/>
          </a:xfrm>
          <a:prstGeom prst="rect">
            <a:avLst/>
          </a:prstGeom>
        </p:spPr>
        <p:txBody>
          <a:bodyPr vert="horz" lIns="187406" tIns="93703" rIns="187406" bIns="937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7" name="Slide Number Placeholder 6"/>
          <p:cNvSpPr>
            <a:spLocks noGrp="1"/>
          </p:cNvSpPr>
          <p:nvPr>
            <p:ph type="sldNum" sz="quarter" idx="5"/>
          </p:nvPr>
        </p:nvSpPr>
        <p:spPr>
          <a:xfrm>
            <a:off x="5592474" y="6405009"/>
            <a:ext cx="4276795" cy="337104"/>
          </a:xfrm>
          <a:prstGeom prst="rect">
            <a:avLst/>
          </a:prstGeom>
        </p:spPr>
        <p:txBody>
          <a:bodyPr vert="horz" lIns="187406" tIns="93703" rIns="187406" bIns="93703" rtlCol="0" anchor="b"/>
          <a:lstStyle>
            <a:lvl1pPr algn="r">
              <a:defRPr sz="2500"/>
            </a:lvl1pPr>
          </a:lstStyle>
          <a:p>
            <a:fld id="{74DBFC15-24CD-4910-9E46-C5576D6F865A}" type="slidenum">
              <a:rPr lang="en-GB" smtClean="0"/>
              <a:pPr/>
              <a:t>‹#›</a:t>
            </a:fld>
            <a:endParaRPr lang="en-GB"/>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here please:</a:t>
            </a:r>
          </a:p>
          <a:p>
            <a:r>
              <a:rPr lang="en-GB"/>
              <a:t>https://padlet.com/mahdi_damghani/SDIAero</a:t>
            </a:r>
          </a:p>
          <a:p>
            <a:endParaRPr lang="en-GB"/>
          </a:p>
        </p:txBody>
      </p:sp>
      <p:sp>
        <p:nvSpPr>
          <p:cNvPr id="4" name="Slide Number Placeholder 3"/>
          <p:cNvSpPr>
            <a:spLocks noGrp="1"/>
          </p:cNvSpPr>
          <p:nvPr>
            <p:ph type="sldNum" sz="quarter" idx="10"/>
          </p:nvPr>
        </p:nvSpPr>
        <p:spPr/>
        <p:txBody>
          <a:bodyPr/>
          <a:lstStyle/>
          <a:p>
            <a:fld id="{74DBFC15-24CD-4910-9E46-C5576D6F865A}" type="slidenum">
              <a:rPr lang="en-GB" smtClean="0"/>
              <a:pPr/>
              <a:t>2</a:t>
            </a:fld>
            <a:endParaRPr lang="en-GB"/>
          </a:p>
        </p:txBody>
      </p:sp>
    </p:spTree>
    <p:extLst>
      <p:ext uri="{BB962C8B-B14F-4D97-AF65-F5344CB8AC3E}">
        <p14:creationId xmlns:p14="http://schemas.microsoft.com/office/powerpoint/2010/main" val="288191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https://www.youtube.com/watch?v=YyeX6ArxCYI</a:t>
            </a:r>
          </a:p>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7</a:t>
            </a:fld>
            <a:endParaRPr lang="en-GB"/>
          </a:p>
        </p:txBody>
      </p:sp>
    </p:spTree>
    <p:extLst>
      <p:ext uri="{BB962C8B-B14F-4D97-AF65-F5344CB8AC3E}">
        <p14:creationId xmlns:p14="http://schemas.microsoft.com/office/powerpoint/2010/main" val="278027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19</a:t>
            </a:fld>
            <a:endParaRPr lang="en-GB"/>
          </a:p>
        </p:txBody>
      </p:sp>
    </p:spTree>
    <p:extLst>
      <p:ext uri="{BB962C8B-B14F-4D97-AF65-F5344CB8AC3E}">
        <p14:creationId xmlns:p14="http://schemas.microsoft.com/office/powerpoint/2010/main" val="58997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Assuming there is no hoop stress and body forces</a:t>
            </a:r>
          </a:p>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34</a:t>
            </a:fld>
            <a:endParaRPr lang="en-GB"/>
          </a:p>
        </p:txBody>
      </p:sp>
    </p:spTree>
    <p:extLst>
      <p:ext uri="{BB962C8B-B14F-4D97-AF65-F5344CB8AC3E}">
        <p14:creationId xmlns:p14="http://schemas.microsoft.com/office/powerpoint/2010/main" val="168607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47</a:t>
            </a:fld>
            <a:endParaRPr lang="en-GB"/>
          </a:p>
        </p:txBody>
      </p:sp>
    </p:spTree>
    <p:extLst>
      <p:ext uri="{BB962C8B-B14F-4D97-AF65-F5344CB8AC3E}">
        <p14:creationId xmlns:p14="http://schemas.microsoft.com/office/powerpoint/2010/main" val="247841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7A8B9290-4F1B-46A2-9499-1F5E575ACE22}" type="datetime1">
              <a:rPr lang="en-US" smtClean="0"/>
              <a:pPr/>
              <a:t>8/1/2022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E3066535-ED83-4223-A3F0-62F990ACB6B5}" type="datetime1">
              <a:rPr lang="en-US" smtClean="0"/>
              <a:pPr/>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BA45-FBBF-4A2E-A509-81D06606A985}"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2B104-2E02-40C4-B677-026C51190C76}"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F416B-9627-434E-B603-7AAE7A14E83F}"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3284E-E4E0-4B0B-85FB-F123D985F0E9}"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02FF9-5C02-48B1-BDBB-87874611E79D}"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4CADE-618B-4857-8177-8E2348AC9667}"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1040A-BB50-4935-9403-C71D832E75AE}"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204821" y="3330575"/>
            <a:ext cx="578926" cy="140994"/>
          </a:xfrm>
        </p:spPr>
        <p:txBody>
          <a:bodyPr/>
          <a:lstStyle/>
          <a:p>
            <a:fld id="{9E12C306-70F4-4AE8-AFB7-D3C7D182B7B6}" type="datetime1">
              <a:rPr lang="en-US" smtClean="0"/>
              <a:pPr/>
              <a:t>8/1/2022</a:t>
            </a:fld>
            <a:endParaRPr lang="en-US" dirty="0"/>
          </a:p>
        </p:txBody>
      </p:sp>
      <p:sp>
        <p:nvSpPr>
          <p:cNvPr id="5" name="Footer Placeholder 4"/>
          <p:cNvSpPr>
            <a:spLocks noGrp="1"/>
          </p:cNvSpPr>
          <p:nvPr>
            <p:ph type="ftr" sz="quarter" idx="11"/>
          </p:nvPr>
        </p:nvSpPr>
        <p:spPr>
          <a:xfrm>
            <a:off x="593336" y="3330575"/>
            <a:ext cx="2573603" cy="140994"/>
          </a:xfrm>
        </p:spPr>
        <p:txBody>
          <a:bodyPr/>
          <a:lstStyle/>
          <a:p>
            <a:endParaRPr lang="en-US" dirty="0"/>
          </a:p>
        </p:txBody>
      </p:sp>
      <p:sp>
        <p:nvSpPr>
          <p:cNvPr id="6" name="Slide Number Placeholder 5"/>
          <p:cNvSpPr>
            <a:spLocks noGrp="1"/>
          </p:cNvSpPr>
          <p:nvPr>
            <p:ph type="sldNum" sz="quarter" idx="12"/>
          </p:nvPr>
        </p:nvSpPr>
        <p:spPr>
          <a:xfrm>
            <a:off x="3821629" y="3330575"/>
            <a:ext cx="3884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C15A6-B076-4816-B119-14CD14710A55}" type="datetime1">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F90F0-3C3C-45CE-B88C-F7ECE914EEC7}" type="datetime1">
              <a:rPr lang="en-US" smtClean="0"/>
              <a:pPr/>
              <a:t>8/1/2022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8CF56-4BF4-4F75-8990-EB2171168366}" type="datetime1">
              <a:rPr lang="en-US" smtClean="0"/>
              <a:pPr/>
              <a:t>8/1/2022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AAB2C-E817-4DC9-9298-19D3F114A45C}" type="datetime1">
              <a:rPr lang="en-US" smtClean="0"/>
              <a:pPr/>
              <a:t>8/1/2022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4B37-2D1E-4CC7-9A60-36C4E4043E68}" type="datetime1">
              <a:rPr lang="en-US" smtClean="0"/>
              <a:pPr/>
              <a:t>8/1/2022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3C7273-E4A9-40F0-A34A-27C97E7C8853}" type="datetime1">
              <a:rPr lang="en-US" smtClean="0"/>
              <a:pPr/>
              <a:t>8/1/2022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97A79D6-B0ED-4824-86BE-2F530F2C7ADF}" type="datetime1">
              <a:rPr lang="en-US" smtClean="0"/>
              <a:pPr/>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5628A461-D281-45A5-8F4D-041B070E494B}" type="datetime1">
              <a:rPr lang="en-US" smtClean="0"/>
              <a:pPr/>
              <a:t>8/1/2022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9.w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oleObject" Target="../embeddings/oleObject1.bin"/><Relationship Id="rId5" Type="http://schemas.openxmlformats.org/officeDocument/2006/relationships/image" Target="../media/image25.png"/><Relationship Id="rId10" Type="http://schemas.openxmlformats.org/officeDocument/2006/relationships/image" Target="../media/image26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1.png"/><Relationship Id="rId7" Type="http://schemas.openxmlformats.org/officeDocument/2006/relationships/oleObject" Target="../embeddings/oleObject4.bin"/><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image" Target="../media/image40.png"/><Relationship Id="rId5" Type="http://schemas.openxmlformats.org/officeDocument/2006/relationships/oleObject" Target="../embeddings/oleObject3.bin"/><Relationship Id="rId10" Type="http://schemas.openxmlformats.org/officeDocument/2006/relationships/image" Target="../media/image39.wmf"/><Relationship Id="rId4" Type="http://schemas.openxmlformats.org/officeDocument/2006/relationships/image" Target="../media/image36.png"/><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4.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0.bin"/><Relationship Id="rId17"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oleObject" Target="../embeddings/oleObject7.bin"/><Relationship Id="rId15" Type="http://schemas.openxmlformats.org/officeDocument/2006/relationships/image" Target="../media/image45.wmf"/><Relationship Id="rId10" Type="http://schemas.openxmlformats.org/officeDocument/2006/relationships/oleObject" Target="../embeddings/oleObject9.bin"/><Relationship Id="rId19" Type="http://schemas.openxmlformats.org/officeDocument/2006/relationships/image" Target="../media/image460.png"/><Relationship Id="rId4" Type="http://schemas.openxmlformats.org/officeDocument/2006/relationships/image" Target="../media/image37.wmf"/><Relationship Id="rId9" Type="http://schemas.openxmlformats.org/officeDocument/2006/relationships/image" Target="../media/image36.png"/><Relationship Id="rId1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34.png"/><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56.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22.bin"/><Relationship Id="rId18" Type="http://schemas.openxmlformats.org/officeDocument/2006/relationships/image" Target="../media/image65.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62.wmf"/><Relationship Id="rId17" Type="http://schemas.openxmlformats.org/officeDocument/2006/relationships/oleObject" Target="../embeddings/oleObject24.bin"/><Relationship Id="rId2" Type="http://schemas.openxmlformats.org/officeDocument/2006/relationships/image" Target="../media/image34.png"/><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61.wmf"/><Relationship Id="rId19" Type="http://schemas.openxmlformats.org/officeDocument/2006/relationships/oleObject" Target="../embeddings/oleObject25.bin"/><Relationship Id="rId4" Type="http://schemas.openxmlformats.org/officeDocument/2006/relationships/image" Target="../media/image58.wmf"/><Relationship Id="rId9" Type="http://schemas.openxmlformats.org/officeDocument/2006/relationships/oleObject" Target="../embeddings/oleObject20.bin"/><Relationship Id="rId14" Type="http://schemas.openxmlformats.org/officeDocument/2006/relationships/image" Target="../media/image63.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7.wmf"/><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oleObject" Target="../embeddings/oleObject31.bin"/><Relationship Id="rId17" Type="http://schemas.openxmlformats.org/officeDocument/2006/relationships/image" Target="../media/image66.wmf"/><Relationship Id="rId2" Type="http://schemas.openxmlformats.org/officeDocument/2006/relationships/oleObject" Target="../embeddings/oleObject26.bin"/><Relationship Id="rId16"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63.wmf"/><Relationship Id="rId5" Type="http://schemas.openxmlformats.org/officeDocument/2006/relationships/image" Target="../media/image59.wmf"/><Relationship Id="rId15" Type="http://schemas.openxmlformats.org/officeDocument/2006/relationships/image" Target="../media/image61.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2.wmf"/><Relationship Id="rId1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61.wmf"/><Relationship Id="rId18" Type="http://schemas.openxmlformats.org/officeDocument/2006/relationships/oleObject" Target="../embeddings/oleObject42.bin"/><Relationship Id="rId3" Type="http://schemas.openxmlformats.org/officeDocument/2006/relationships/image" Target="../media/image68.wmf"/><Relationship Id="rId7" Type="http://schemas.openxmlformats.org/officeDocument/2006/relationships/image" Target="../media/image60.wmf"/><Relationship Id="rId12" Type="http://schemas.openxmlformats.org/officeDocument/2006/relationships/oleObject" Target="../embeddings/oleObject39.bin"/><Relationship Id="rId17" Type="http://schemas.openxmlformats.org/officeDocument/2006/relationships/image" Target="../media/image69.wmf"/><Relationship Id="rId2" Type="http://schemas.openxmlformats.org/officeDocument/2006/relationships/oleObject" Target="../embeddings/oleObject34.bin"/><Relationship Id="rId16"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63.wmf"/><Relationship Id="rId5" Type="http://schemas.openxmlformats.org/officeDocument/2006/relationships/image" Target="../media/image59.wmf"/><Relationship Id="rId15" Type="http://schemas.openxmlformats.org/officeDocument/2006/relationships/image" Target="../media/image66.wmf"/><Relationship Id="rId10" Type="http://schemas.openxmlformats.org/officeDocument/2006/relationships/oleObject" Target="../embeddings/oleObject38.bin"/><Relationship Id="rId19" Type="http://schemas.openxmlformats.org/officeDocument/2006/relationships/image" Target="../media/image70.wmf"/><Relationship Id="rId4" Type="http://schemas.openxmlformats.org/officeDocument/2006/relationships/oleObject" Target="../embeddings/oleObject35.bin"/><Relationship Id="rId9" Type="http://schemas.openxmlformats.org/officeDocument/2006/relationships/image" Target="../media/image62.wmf"/><Relationship Id="rId14" Type="http://schemas.openxmlformats.org/officeDocument/2006/relationships/oleObject" Target="../embeddings/oleObject40.bin"/></Relationships>
</file>

<file path=ppt/slides/_rels/slide31.x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72.wmf"/><Relationship Id="rId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28.pn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93.w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90.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50.bin"/><Relationship Id="rId14" Type="http://schemas.openxmlformats.org/officeDocument/2006/relationships/image" Target="../media/image94.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7.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98.wmf"/><Relationship Id="rId14" Type="http://schemas.openxmlformats.org/officeDocument/2006/relationships/oleObject" Target="../embeddings/oleObject59.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105.wmf"/></Relationships>
</file>

<file path=ppt/slides/_rels/slide45.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65.bin"/><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66.bin"/></Relationships>
</file>

<file path=ppt/slides/_rels/slide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71.bin"/><Relationship Id="rId18" Type="http://schemas.openxmlformats.org/officeDocument/2006/relationships/image" Target="../media/image115.wmf"/><Relationship Id="rId3" Type="http://schemas.openxmlformats.org/officeDocument/2006/relationships/image" Target="../media/image86.png"/><Relationship Id="rId7" Type="http://schemas.openxmlformats.org/officeDocument/2006/relationships/oleObject" Target="../embeddings/oleObject68.bin"/><Relationship Id="rId12" Type="http://schemas.openxmlformats.org/officeDocument/2006/relationships/image" Target="../media/image112.wmf"/><Relationship Id="rId17" Type="http://schemas.openxmlformats.org/officeDocument/2006/relationships/oleObject" Target="../embeddings/oleObject73.bin"/><Relationship Id="rId2" Type="http://schemas.openxmlformats.org/officeDocument/2006/relationships/notesSlide" Target="../notesSlides/notesSlide5.xml"/><Relationship Id="rId16" Type="http://schemas.openxmlformats.org/officeDocument/2006/relationships/image" Target="../media/image114.wmf"/><Relationship Id="rId20" Type="http://schemas.openxmlformats.org/officeDocument/2006/relationships/image" Target="../media/image116.wmf"/><Relationship Id="rId1" Type="http://schemas.openxmlformats.org/officeDocument/2006/relationships/slideLayout" Target="../slideLayouts/slideLayout2.xml"/><Relationship Id="rId6" Type="http://schemas.openxmlformats.org/officeDocument/2006/relationships/image" Target="../media/image109.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111.wmf"/><Relationship Id="rId19" Type="http://schemas.openxmlformats.org/officeDocument/2006/relationships/oleObject" Target="../embeddings/oleObject74.bin"/><Relationship Id="rId4" Type="http://schemas.openxmlformats.org/officeDocument/2006/relationships/image" Target="../media/image81.png"/><Relationship Id="rId9" Type="http://schemas.openxmlformats.org/officeDocument/2006/relationships/oleObject" Target="../embeddings/oleObject69.bin"/><Relationship Id="rId14" Type="http://schemas.openxmlformats.org/officeDocument/2006/relationships/image" Target="../media/image113.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121.png"/><Relationship Id="rId5" Type="http://schemas.openxmlformats.org/officeDocument/2006/relationships/image" Target="../media/image118.wmf"/><Relationship Id="rId4" Type="http://schemas.openxmlformats.org/officeDocument/2006/relationships/oleObject" Target="../embeddings/oleObject76.bin"/><Relationship Id="rId9" Type="http://schemas.openxmlformats.org/officeDocument/2006/relationships/image" Target="../media/image120.wmf"/></Relationships>
</file>

<file path=ppt/slides/_rels/slide49.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122.wmf"/><Relationship Id="rId4" Type="http://schemas.openxmlformats.org/officeDocument/2006/relationships/oleObject" Target="../embeddings/oleObject80.bin"/></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6.png"/><Relationship Id="rId7" Type="http://schemas.openxmlformats.org/officeDocument/2006/relationships/image" Target="../media/image124.wmf"/><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123.wmf"/><Relationship Id="rId4" Type="http://schemas.openxmlformats.org/officeDocument/2006/relationships/oleObject" Target="../embeddings/oleObject81.bin"/></Relationships>
</file>

<file path=ppt/slides/_rels/slide5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yeX6ArxCYI"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442870"/>
            <a:ext cx="4045318" cy="244298"/>
          </a:xfrm>
          <a:prstGeom prst="rect">
            <a:avLst/>
          </a:prstGeom>
        </p:spPr>
        <p:txBody>
          <a:bodyPr vert="horz" wrap="square" lIns="0" tIns="0" rIns="0" bIns="0" rtlCol="0">
            <a:spAutoFit/>
          </a:bodyPr>
          <a:lstStyle/>
          <a:p>
            <a:pPr marR="5080" algn="ctr">
              <a:lnSpc>
                <a:spcPct val="106700"/>
              </a:lnSpc>
            </a:pPr>
            <a:r>
              <a:rPr lang="en-GB" spc="20" dirty="0"/>
              <a:t>Aero Structures</a:t>
            </a:r>
            <a:r>
              <a:rPr lang="en-GB" spc="5" dirty="0"/>
              <a:t>-</a:t>
            </a:r>
            <a:r>
              <a:rPr lang="en-GB" spc="-5" dirty="0"/>
              <a:t>Shear of beams</a:t>
            </a:r>
            <a:endParaRPr spc="15" dirty="0"/>
          </a:p>
        </p:txBody>
      </p:sp>
      <p:sp>
        <p:nvSpPr>
          <p:cNvPr id="11" name="object 11"/>
          <p:cNvSpPr txBox="1"/>
          <p:nvPr/>
        </p:nvSpPr>
        <p:spPr>
          <a:xfrm>
            <a:off x="1709991" y="1425575"/>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err="1">
                <a:latin typeface="Arial" panose="020B0604020202020204" pitchFamily="34" charset="0"/>
                <a:cs typeface="Arial" panose="020B0604020202020204" pitchFamily="34" charset="0"/>
              </a:rPr>
              <a:t>Dr.</a:t>
            </a:r>
            <a:r>
              <a:rPr lang="en-GB" sz="1000" spc="20" dirty="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3" name="Picture 2"/>
          <p:cNvPicPr>
            <a:picLocks noChangeAspect="1"/>
          </p:cNvPicPr>
          <p:nvPr/>
        </p:nvPicPr>
        <p:blipFill rotWithShape="1">
          <a:blip r:embed="rId2"/>
          <a:srcRect l="12346" t="13065" r="76383" b="78347"/>
          <a:stretch/>
        </p:blipFill>
        <p:spPr>
          <a:xfrm>
            <a:off x="1550320" y="2446819"/>
            <a:ext cx="1600200" cy="685800"/>
          </a:xfrm>
          <a:prstGeom prst="rect">
            <a:avLst/>
          </a:prstGeom>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system on element of a beam</a:t>
            </a:r>
          </a:p>
        </p:txBody>
      </p:sp>
      <p:pic>
        <p:nvPicPr>
          <p:cNvPr id="5" name="Content Placeholder 4"/>
          <p:cNvPicPr>
            <a:picLocks noGrp="1" noChangeAspect="1"/>
          </p:cNvPicPr>
          <p:nvPr>
            <p:ph idx="1"/>
          </p:nvPr>
        </p:nvPicPr>
        <p:blipFill>
          <a:blip r:embed="rId2"/>
          <a:stretch>
            <a:fillRect/>
          </a:stretch>
        </p:blipFill>
        <p:spPr>
          <a:xfrm>
            <a:off x="792730" y="968375"/>
            <a:ext cx="3024639" cy="202723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
        <p:nvSpPr>
          <p:cNvPr id="8" name="Freeform 7"/>
          <p:cNvSpPr/>
          <p:nvPr/>
        </p:nvSpPr>
        <p:spPr>
          <a:xfrm>
            <a:off x="2167224" y="1808480"/>
            <a:ext cx="264403" cy="203654"/>
          </a:xfrm>
          <a:custGeom>
            <a:avLst/>
            <a:gdLst>
              <a:gd name="connsiteX0" fmla="*/ 243 w 264403"/>
              <a:gd name="connsiteY0" fmla="*/ 67733 h 203654"/>
              <a:gd name="connsiteX1" fmla="*/ 243 w 264403"/>
              <a:gd name="connsiteY1" fmla="*/ 67733 h 203654"/>
              <a:gd name="connsiteX2" fmla="*/ 67976 w 264403"/>
              <a:gd name="connsiteY2" fmla="*/ 40640 h 203654"/>
              <a:gd name="connsiteX3" fmla="*/ 108616 w 264403"/>
              <a:gd name="connsiteY3" fmla="*/ 33867 h 203654"/>
              <a:gd name="connsiteX4" fmla="*/ 156029 w 264403"/>
              <a:gd name="connsiteY4" fmla="*/ 20320 h 203654"/>
              <a:gd name="connsiteX5" fmla="*/ 183123 w 264403"/>
              <a:gd name="connsiteY5" fmla="*/ 13547 h 203654"/>
              <a:gd name="connsiteX6" fmla="*/ 223763 w 264403"/>
              <a:gd name="connsiteY6" fmla="*/ 0 h 203654"/>
              <a:gd name="connsiteX7" fmla="*/ 230536 w 264403"/>
              <a:gd name="connsiteY7" fmla="*/ 33867 h 203654"/>
              <a:gd name="connsiteX8" fmla="*/ 250856 w 264403"/>
              <a:gd name="connsiteY8" fmla="*/ 54187 h 203654"/>
              <a:gd name="connsiteX9" fmla="*/ 257629 w 264403"/>
              <a:gd name="connsiteY9" fmla="*/ 135467 h 203654"/>
              <a:gd name="connsiteX10" fmla="*/ 264403 w 264403"/>
              <a:gd name="connsiteY10" fmla="*/ 155787 h 203654"/>
              <a:gd name="connsiteX11" fmla="*/ 189896 w 264403"/>
              <a:gd name="connsiteY11" fmla="*/ 176107 h 203654"/>
              <a:gd name="connsiteX12" fmla="*/ 149256 w 264403"/>
              <a:gd name="connsiteY12" fmla="*/ 189653 h 203654"/>
              <a:gd name="connsiteX13" fmla="*/ 81523 w 264403"/>
              <a:gd name="connsiteY13" fmla="*/ 196427 h 203654"/>
              <a:gd name="connsiteX14" fmla="*/ 61203 w 264403"/>
              <a:gd name="connsiteY14" fmla="*/ 203200 h 203654"/>
              <a:gd name="connsiteX15" fmla="*/ 40883 w 264403"/>
              <a:gd name="connsiteY15" fmla="*/ 182880 h 203654"/>
              <a:gd name="connsiteX16" fmla="*/ 27336 w 264403"/>
              <a:gd name="connsiteY16" fmla="*/ 155787 h 203654"/>
              <a:gd name="connsiteX17" fmla="*/ 243 w 264403"/>
              <a:gd name="connsiteY17" fmla="*/ 101600 h 203654"/>
              <a:gd name="connsiteX18" fmla="*/ 243 w 264403"/>
              <a:gd name="connsiteY18" fmla="*/ 67733 h 2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403" h="203654">
                <a:moveTo>
                  <a:pt x="243" y="67733"/>
                </a:moveTo>
                <a:lnTo>
                  <a:pt x="243" y="67733"/>
                </a:lnTo>
                <a:cubicBezTo>
                  <a:pt x="22821" y="58702"/>
                  <a:pt x="44766" y="47893"/>
                  <a:pt x="67976" y="40640"/>
                </a:cubicBezTo>
                <a:cubicBezTo>
                  <a:pt x="81084" y="36544"/>
                  <a:pt x="95149" y="36560"/>
                  <a:pt x="108616" y="33867"/>
                </a:cubicBezTo>
                <a:cubicBezTo>
                  <a:pt x="143899" y="26810"/>
                  <a:pt x="125908" y="28925"/>
                  <a:pt x="156029" y="20320"/>
                </a:cubicBezTo>
                <a:cubicBezTo>
                  <a:pt x="164980" y="17763"/>
                  <a:pt x="174206" y="16222"/>
                  <a:pt x="183123" y="13547"/>
                </a:cubicBezTo>
                <a:cubicBezTo>
                  <a:pt x="196800" y="9444"/>
                  <a:pt x="223763" y="0"/>
                  <a:pt x="223763" y="0"/>
                </a:cubicBezTo>
                <a:cubicBezTo>
                  <a:pt x="226021" y="11289"/>
                  <a:pt x="225388" y="23570"/>
                  <a:pt x="230536" y="33867"/>
                </a:cubicBezTo>
                <a:cubicBezTo>
                  <a:pt x="234820" y="42435"/>
                  <a:pt x="248388" y="44931"/>
                  <a:pt x="250856" y="54187"/>
                </a:cubicBezTo>
                <a:cubicBezTo>
                  <a:pt x="257861" y="80456"/>
                  <a:pt x="254036" y="108518"/>
                  <a:pt x="257629" y="135467"/>
                </a:cubicBezTo>
                <a:cubicBezTo>
                  <a:pt x="258573" y="142544"/>
                  <a:pt x="262145" y="149014"/>
                  <a:pt x="264403" y="155787"/>
                </a:cubicBezTo>
                <a:cubicBezTo>
                  <a:pt x="208843" y="174306"/>
                  <a:pt x="296844" y="145551"/>
                  <a:pt x="189896" y="176107"/>
                </a:cubicBezTo>
                <a:cubicBezTo>
                  <a:pt x="176166" y="180030"/>
                  <a:pt x="163464" y="188232"/>
                  <a:pt x="149256" y="189653"/>
                </a:cubicBezTo>
                <a:lnTo>
                  <a:pt x="81523" y="196427"/>
                </a:lnTo>
                <a:cubicBezTo>
                  <a:pt x="74750" y="198685"/>
                  <a:pt x="67976" y="205458"/>
                  <a:pt x="61203" y="203200"/>
                </a:cubicBezTo>
                <a:cubicBezTo>
                  <a:pt x="52116" y="200171"/>
                  <a:pt x="46451" y="190675"/>
                  <a:pt x="40883" y="182880"/>
                </a:cubicBezTo>
                <a:cubicBezTo>
                  <a:pt x="35014" y="174664"/>
                  <a:pt x="32240" y="164613"/>
                  <a:pt x="27336" y="155787"/>
                </a:cubicBezTo>
                <a:cubicBezTo>
                  <a:pt x="11054" y="126480"/>
                  <a:pt x="6997" y="128616"/>
                  <a:pt x="243" y="101600"/>
                </a:cubicBezTo>
                <a:cubicBezTo>
                  <a:pt x="-305" y="99410"/>
                  <a:pt x="243" y="73377"/>
                  <a:pt x="243" y="67733"/>
                </a:cubicBezTo>
                <a:close/>
              </a:path>
            </a:pathLst>
          </a:cu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ular Callout 8"/>
          <p:cNvSpPr/>
          <p:nvPr/>
        </p:nvSpPr>
        <p:spPr>
          <a:xfrm>
            <a:off x="400050" y="892175"/>
            <a:ext cx="1447800" cy="533400"/>
          </a:xfrm>
          <a:prstGeom prst="wedgeRectCallout">
            <a:avLst>
              <a:gd name="adj1" fmla="val 78420"/>
              <a:gd name="adj2" fmla="val 123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We isolate this element of the beam as of the next slide</a:t>
            </a:r>
          </a:p>
        </p:txBody>
      </p:sp>
      <p:sp>
        <p:nvSpPr>
          <p:cNvPr id="7" name="Rectangular Callout 6"/>
          <p:cNvSpPr/>
          <p:nvPr/>
        </p:nvSpPr>
        <p:spPr>
          <a:xfrm>
            <a:off x="2838450" y="2398593"/>
            <a:ext cx="1447800" cy="533400"/>
          </a:xfrm>
          <a:prstGeom prst="wedgeRectCallout">
            <a:avLst>
              <a:gd name="adj1" fmla="val -79373"/>
              <a:gd name="adj2" fmla="val 2754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Direction of positive shears</a:t>
            </a:r>
          </a:p>
        </p:txBody>
      </p:sp>
      <p:sp>
        <p:nvSpPr>
          <p:cNvPr id="10" name="Rectangular Callout 9"/>
          <p:cNvSpPr/>
          <p:nvPr/>
        </p:nvSpPr>
        <p:spPr>
          <a:xfrm>
            <a:off x="2838450" y="2398593"/>
            <a:ext cx="1447800" cy="533400"/>
          </a:xfrm>
          <a:prstGeom prst="wedgeRectCallout">
            <a:avLst>
              <a:gd name="adj1" fmla="val -93385"/>
              <a:gd name="adj2" fmla="val -20948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Direction of positive shears</a:t>
            </a:r>
          </a:p>
        </p:txBody>
      </p:sp>
    </p:spTree>
    <p:extLst>
      <p:ext uri="{BB962C8B-B14F-4D97-AF65-F5344CB8AC3E}">
        <p14:creationId xmlns:p14="http://schemas.microsoft.com/office/powerpoint/2010/main" val="42353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system on element of a beam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323850" y="847541"/>
            <a:ext cx="3962400" cy="1389513"/>
          </a:xfrm>
          <a:prstGeom prst="rect">
            <a:avLst/>
          </a:prstGeom>
          <a:ln>
            <a:solidFill>
              <a:schemeClr val="bg1">
                <a:lumMod val="50000"/>
              </a:schemeClr>
            </a:solidFill>
          </a:ln>
        </p:spPr>
      </p:pic>
      <p:sp>
        <p:nvSpPr>
          <p:cNvPr id="6" name="Rectangle 5"/>
          <p:cNvSpPr/>
          <p:nvPr/>
        </p:nvSpPr>
        <p:spPr>
          <a:xfrm>
            <a:off x="323850" y="2187575"/>
            <a:ext cx="1905000" cy="358242"/>
          </a:xfrm>
          <a:prstGeom prst="rect">
            <a:avLst/>
          </a:prstGeom>
          <a:solidFill>
            <a:srgbClr val="00B0F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i="1" dirty="0">
                <a:solidFill>
                  <a:schemeClr val="tx1"/>
                </a:solidFill>
                <a:latin typeface="Arial" panose="020B0604020202020204" pitchFamily="34" charset="0"/>
                <a:cs typeface="Arial" panose="020B0604020202020204" pitchFamily="34" charset="0"/>
              </a:rPr>
              <a:t>s</a:t>
            </a:r>
            <a:r>
              <a:rPr lang="en-GB" sz="800" dirty="0">
                <a:solidFill>
                  <a:schemeClr val="tx1"/>
                </a:solidFill>
                <a:latin typeface="Arial" panose="020B0604020202020204" pitchFamily="34" charset="0"/>
                <a:cs typeface="Arial" panose="020B0604020202020204" pitchFamily="34" charset="0"/>
              </a:rPr>
              <a:t> is distance measured around the cross section from some convenient origin</a:t>
            </a:r>
          </a:p>
        </p:txBody>
      </p:sp>
      <p:sp>
        <p:nvSpPr>
          <p:cNvPr id="7" name="Rectangle 6"/>
          <p:cNvSpPr/>
          <p:nvPr/>
        </p:nvSpPr>
        <p:spPr>
          <a:xfrm>
            <a:off x="2284731" y="1349375"/>
            <a:ext cx="228600" cy="179121"/>
          </a:xfrm>
          <a:prstGeom prst="rect">
            <a:avLst/>
          </a:prstGeom>
          <a:solidFill>
            <a:srgbClr val="00B0F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23850" y="2569069"/>
                <a:ext cx="1905000" cy="358242"/>
              </a:xfrm>
              <a:prstGeom prst="rect">
                <a:avLst/>
              </a:prstGeom>
              <a:solidFill>
                <a:srgbClr val="FFFF0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An element of size </a:t>
                </a:r>
                <a14:m>
                  <m:oMath xmlns:m="http://schemas.openxmlformats.org/officeDocument/2006/math">
                    <m:r>
                      <a:rPr lang="en-GB" sz="8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𝑠</m:t>
                    </m:r>
                    <m:r>
                      <a:rPr lang="en-GB" sz="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800" i="1">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𝑧</m:t>
                    </m:r>
                    <m:r>
                      <a:rPr lang="en-GB" sz="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oMath>
                </a14:m>
                <a:r>
                  <a:rPr lang="en-GB" sz="800" dirty="0">
                    <a:solidFill>
                      <a:schemeClr val="tx1"/>
                    </a:solidFill>
                    <a:latin typeface="Arial" panose="020B0604020202020204" pitchFamily="34" charset="0"/>
                    <a:cs typeface="Arial" panose="020B0604020202020204" pitchFamily="34" charset="0"/>
                  </a:rPr>
                  <a:t> is in equilibrium by a system of stresses</a:t>
                </a:r>
              </a:p>
            </p:txBody>
          </p:sp>
        </mc:Choice>
        <mc:Fallback xmlns="">
          <p:sp>
            <p:nvSpPr>
              <p:cNvPr id="8" name="Rectangle 7"/>
              <p:cNvSpPr>
                <a:spLocks noRot="1" noChangeAspect="1" noMove="1" noResize="1" noEditPoints="1" noAdjustHandles="1" noChangeArrowheads="1" noChangeShapeType="1" noTextEdit="1"/>
              </p:cNvSpPr>
              <p:nvPr/>
            </p:nvSpPr>
            <p:spPr>
              <a:xfrm>
                <a:off x="323850" y="2569069"/>
                <a:ext cx="1905000" cy="358242"/>
              </a:xfrm>
              <a:prstGeom prst="rect">
                <a:avLst/>
              </a:prstGeom>
              <a:blipFill>
                <a:blip r:embed="rId3"/>
                <a:stretch>
                  <a:fillRect/>
                </a:stretch>
              </a:blipFill>
              <a:ln>
                <a:solidFill>
                  <a:schemeClr val="bg1">
                    <a:lumMod val="50000"/>
                  </a:schemeClr>
                </a:solidFill>
              </a:ln>
            </p:spPr>
            <p:txBody>
              <a:bodyPr/>
              <a:lstStyle/>
              <a:p>
                <a:r>
                  <a:rPr lang="en-GB">
                    <a:noFill/>
                  </a:rPr>
                  <a:t> </a:t>
                </a:r>
              </a:p>
            </p:txBody>
          </p:sp>
        </mc:Fallback>
      </mc:AlternateContent>
      <p:sp>
        <p:nvSpPr>
          <p:cNvPr id="9" name="Parallelogram 8"/>
          <p:cNvSpPr/>
          <p:nvPr/>
        </p:nvSpPr>
        <p:spPr>
          <a:xfrm rot="19800000" flipH="1">
            <a:off x="1020811" y="1242992"/>
            <a:ext cx="885285" cy="533400"/>
          </a:xfrm>
          <a:prstGeom prst="parallelogram">
            <a:avLst>
              <a:gd name="adj" fmla="val 55613"/>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Rectangle 9"/>
              <p:cNvSpPr/>
              <p:nvPr/>
            </p:nvSpPr>
            <p:spPr>
              <a:xfrm>
                <a:off x="323850" y="2950563"/>
                <a:ext cx="1905000" cy="204360"/>
              </a:xfrm>
              <a:prstGeom prst="rect">
                <a:avLst/>
              </a:prstGeom>
              <a:solidFill>
                <a:srgbClr val="92D05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i="1" dirty="0">
                    <a:solidFill>
                      <a:schemeClr val="tx1"/>
                    </a:solidFill>
                    <a:latin typeface="Arial" panose="020B0604020202020204" pitchFamily="34" charset="0"/>
                    <a:cs typeface="Arial" panose="020B0604020202020204" pitchFamily="34" charset="0"/>
                  </a:rPr>
                  <a:t>t</a:t>
                </a:r>
                <a:r>
                  <a:rPr lang="en-GB" sz="800" dirty="0">
                    <a:solidFill>
                      <a:schemeClr val="tx1"/>
                    </a:solidFill>
                    <a:latin typeface="Arial" panose="020B0604020202020204" pitchFamily="34" charset="0"/>
                    <a:cs typeface="Arial" panose="020B0604020202020204" pitchFamily="34" charset="0"/>
                  </a:rPr>
                  <a:t> is assumed to be constant along </a:t>
                </a:r>
                <a14:m>
                  <m:oMath xmlns:m="http://schemas.openxmlformats.org/officeDocument/2006/math">
                    <m:r>
                      <a:rPr lang="en-GB" sz="800" i="1">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800" i="1">
                        <a:solidFill>
                          <a:schemeClr val="tx1"/>
                        </a:solidFill>
                        <a:latin typeface="Cambria Math" panose="02040503050406030204" pitchFamily="18" charset="0"/>
                        <a:ea typeface="Cambria Math" panose="02040503050406030204" pitchFamily="18" charset="0"/>
                        <a:cs typeface="Arial" panose="020B0604020202020204" pitchFamily="34" charset="0"/>
                      </a:rPr>
                      <m:t>𝑠</m:t>
                    </m:r>
                  </m:oMath>
                </a14:m>
                <a:endParaRPr lang="en-GB" sz="800" i="1"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850" y="2950563"/>
                <a:ext cx="1905000" cy="204360"/>
              </a:xfrm>
              <a:prstGeom prst="rect">
                <a:avLst/>
              </a:prstGeom>
              <a:blipFill>
                <a:blip r:embed="rId4"/>
                <a:stretch>
                  <a:fillRect b="-2703"/>
                </a:stretch>
              </a:blipFill>
              <a:ln>
                <a:solidFill>
                  <a:schemeClr val="bg1">
                    <a:lumMod val="50000"/>
                  </a:schemeClr>
                </a:solidFill>
              </a:ln>
            </p:spPr>
            <p:txBody>
              <a:bodyPr/>
              <a:lstStyle/>
              <a:p>
                <a:r>
                  <a:rPr lang="en-GB">
                    <a:noFill/>
                  </a:rPr>
                  <a:t> </a:t>
                </a:r>
              </a:p>
            </p:txBody>
          </p:sp>
        </mc:Fallback>
      </mc:AlternateContent>
      <p:sp>
        <p:nvSpPr>
          <p:cNvPr id="11" name="Rectangle 10"/>
          <p:cNvSpPr/>
          <p:nvPr/>
        </p:nvSpPr>
        <p:spPr>
          <a:xfrm>
            <a:off x="3371850" y="1555750"/>
            <a:ext cx="152400" cy="384008"/>
          </a:xfrm>
          <a:prstGeom prst="rect">
            <a:avLst/>
          </a:prstGeom>
          <a:solidFill>
            <a:srgbClr val="92D05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23850" y="3178175"/>
                <a:ext cx="802638" cy="204360"/>
              </a:xfrm>
              <a:prstGeom prst="rect">
                <a:avLst/>
              </a:prstGeom>
              <a:solidFill>
                <a:srgbClr val="FF000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GB" sz="1000" i="1" smtClean="0">
                            <a:solidFill>
                              <a:schemeClr val="tx1"/>
                            </a:solidFill>
                            <a:latin typeface="Cambria Math" panose="02040503050406030204" pitchFamily="18" charset="0"/>
                            <a:cs typeface="Arial" panose="020B0604020202020204" pitchFamily="34" charset="0"/>
                          </a:rPr>
                        </m:ctrlPr>
                      </m:sSubPr>
                      <m:e>
                        <m:r>
                          <a:rPr lang="en-GB" sz="10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e>
                      <m:sub>
                        <m:r>
                          <a:rPr lang="en-GB" sz="1000" b="0" i="1" smtClean="0">
                            <a:solidFill>
                              <a:schemeClr val="tx1"/>
                            </a:solidFill>
                            <a:latin typeface="Cambria Math" panose="02040503050406030204" pitchFamily="18" charset="0"/>
                            <a:cs typeface="Arial" panose="020B0604020202020204" pitchFamily="34" charset="0"/>
                          </a:rPr>
                          <m:t>𝑧𝑠</m:t>
                        </m:r>
                      </m:sub>
                    </m:sSub>
                    <m:r>
                      <a:rPr lang="en-GB" sz="1000" b="0" i="1" smtClean="0">
                        <a:solidFill>
                          <a:schemeClr val="tx1"/>
                        </a:solidFill>
                        <a:latin typeface="Cambria Math" panose="02040503050406030204" pitchFamily="18" charset="0"/>
                        <a:cs typeface="Arial" panose="020B0604020202020204" pitchFamily="34" charset="0"/>
                      </a:rPr>
                      <m:t>=</m:t>
                    </m:r>
                    <m:sSub>
                      <m:sSubPr>
                        <m:ctrlPr>
                          <a:rPr lang="en-GB" sz="1000" i="1">
                            <a:solidFill>
                              <a:schemeClr val="tx1"/>
                            </a:solidFill>
                            <a:latin typeface="Cambria Math" panose="02040503050406030204" pitchFamily="18" charset="0"/>
                            <a:cs typeface="Arial" panose="020B0604020202020204" pitchFamily="34" charset="0"/>
                          </a:rPr>
                        </m:ctrlPr>
                      </m:sSubPr>
                      <m:e>
                        <m:r>
                          <a:rPr lang="en-GB" sz="1000" i="1">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e>
                      <m:sub>
                        <m:r>
                          <a:rPr lang="en-GB" sz="1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𝑠𝑧</m:t>
                        </m:r>
                      </m:sub>
                    </m:sSub>
                    <m:r>
                      <a:rPr lang="en-GB" sz="1000" b="0" i="1" smtClean="0">
                        <a:solidFill>
                          <a:schemeClr val="tx1"/>
                        </a:solidFill>
                        <a:latin typeface="Cambria Math" panose="02040503050406030204" pitchFamily="18" charset="0"/>
                        <a:cs typeface="Arial" panose="020B0604020202020204" pitchFamily="34" charset="0"/>
                      </a:rPr>
                      <m:t>=</m:t>
                    </m:r>
                    <m:r>
                      <a:rPr lang="en-GB" sz="1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oMath>
                </a14:m>
                <a:endParaRPr lang="en-GB" sz="1000" i="1"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3850" y="3178175"/>
                <a:ext cx="802638" cy="204360"/>
              </a:xfrm>
              <a:prstGeom prst="rect">
                <a:avLst/>
              </a:prstGeom>
              <a:blipFill>
                <a:blip r:embed="rId5"/>
                <a:stretch>
                  <a:fillRect/>
                </a:stretch>
              </a:blipFill>
              <a:ln>
                <a:solidFill>
                  <a:schemeClr val="bg1">
                    <a:lumMod val="50000"/>
                  </a:schemeClr>
                </a:solidFill>
              </a:ln>
            </p:spPr>
            <p:txBody>
              <a:bodyPr/>
              <a:lstStyle/>
              <a:p>
                <a:r>
                  <a:rPr lang="en-GB">
                    <a:noFill/>
                  </a:rPr>
                  <a:t> </a:t>
                </a:r>
              </a:p>
            </p:txBody>
          </p:sp>
        </mc:Fallback>
      </mc:AlternateContent>
      <p:sp>
        <p:nvSpPr>
          <p:cNvPr id="14" name="Rectangle 13"/>
          <p:cNvSpPr/>
          <p:nvPr/>
        </p:nvSpPr>
        <p:spPr>
          <a:xfrm>
            <a:off x="974088" y="1948437"/>
            <a:ext cx="152400" cy="225592"/>
          </a:xfrm>
          <a:prstGeom prst="rect">
            <a:avLst/>
          </a:prstGeom>
          <a:solidFill>
            <a:srgbClr val="FF000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00050" y="1273175"/>
            <a:ext cx="152400" cy="225592"/>
          </a:xfrm>
          <a:prstGeom prst="rect">
            <a:avLst/>
          </a:prstGeom>
          <a:solidFill>
            <a:srgbClr val="FF000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2343150" y="2187575"/>
                <a:ext cx="1943100" cy="432709"/>
              </a:xfrm>
              <a:prstGeom prst="rect">
                <a:avLst/>
              </a:prstGeom>
              <a:solidFill>
                <a:srgbClr val="7030A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14:m>
                  <m:oMath xmlns:m="http://schemas.openxmlformats.org/officeDocument/2006/math">
                    <m:r>
                      <a:rPr lang="en-GB" sz="1000" b="0" i="1" smtClean="0">
                        <a:solidFill>
                          <a:schemeClr val="bg1"/>
                        </a:solidFill>
                        <a:latin typeface="Cambria Math" panose="02040503050406030204" pitchFamily="18" charset="0"/>
                        <a:cs typeface="Arial" panose="020B0604020202020204" pitchFamily="34" charset="0"/>
                      </a:rPr>
                      <m:t>𝑞</m:t>
                    </m:r>
                    <m:r>
                      <a:rPr lang="en-GB" sz="1000" b="0" i="1" smtClean="0">
                        <a:solidFill>
                          <a:schemeClr val="bg1"/>
                        </a:solidFill>
                        <a:latin typeface="Cambria Math" panose="02040503050406030204" pitchFamily="18" charset="0"/>
                        <a:cs typeface="Arial" panose="020B0604020202020204" pitchFamily="34" charset="0"/>
                      </a:rPr>
                      <m:t>=</m:t>
                    </m:r>
                    <m:r>
                      <a:rPr lang="en-GB" sz="10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𝜏</m:t>
                    </m:r>
                    <m:r>
                      <a:rPr lang="en-GB" sz="10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𝑡</m:t>
                    </m:r>
                  </m:oMath>
                </a14:m>
                <a:r>
                  <a:rPr lang="en-GB" sz="1000" i="1" dirty="0">
                    <a:solidFill>
                      <a:schemeClr val="bg1"/>
                    </a:solidFill>
                    <a:latin typeface="Arial" panose="020B0604020202020204" pitchFamily="34" charset="0"/>
                    <a:cs typeface="Arial" panose="020B0604020202020204" pitchFamily="34" charset="0"/>
                  </a:rPr>
                  <a:t> </a:t>
                </a:r>
                <a:endParaRPr lang="en-GB" sz="800" dirty="0">
                  <a:solidFill>
                    <a:schemeClr val="bg1"/>
                  </a:solidFill>
                  <a:latin typeface="Arial" panose="020B0604020202020204" pitchFamily="34" charset="0"/>
                  <a:cs typeface="Arial" panose="020B0604020202020204" pitchFamily="34" charset="0"/>
                </a:endParaRPr>
              </a:p>
              <a:p>
                <a:pPr algn="ctr"/>
                <a:r>
                  <a:rPr lang="en-GB" sz="800" dirty="0">
                    <a:solidFill>
                      <a:schemeClr val="bg1"/>
                    </a:solidFill>
                    <a:latin typeface="Arial" panose="020B0604020202020204" pitchFamily="34" charset="0"/>
                    <a:cs typeface="Arial" panose="020B0604020202020204" pitchFamily="34" charset="0"/>
                  </a:rPr>
                  <a:t>shear flow which is positive in the direction of increasing </a:t>
                </a:r>
                <a14:m>
                  <m:oMath xmlns:m="http://schemas.openxmlformats.org/officeDocument/2006/math">
                    <m:r>
                      <a:rPr lang="en-GB" sz="800" b="0" i="1" smtClean="0">
                        <a:solidFill>
                          <a:schemeClr val="bg1"/>
                        </a:solidFill>
                        <a:latin typeface="Cambria Math" panose="02040503050406030204" pitchFamily="18" charset="0"/>
                        <a:cs typeface="Arial" panose="020B0604020202020204" pitchFamily="34" charset="0"/>
                      </a:rPr>
                      <m:t>𝑠</m:t>
                    </m:r>
                  </m:oMath>
                </a14:m>
                <a:endParaRPr lang="en-GB" sz="800" dirty="0">
                  <a:solidFill>
                    <a:schemeClr val="bg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43150" y="2187575"/>
                <a:ext cx="1943100" cy="432709"/>
              </a:xfrm>
              <a:prstGeom prst="rect">
                <a:avLst/>
              </a:prstGeom>
              <a:blipFill>
                <a:blip r:embed="rId6"/>
                <a:stretch>
                  <a:fillRect l="-2174" r="-3727" b="-6757"/>
                </a:stretch>
              </a:blipFill>
              <a:ln>
                <a:solidFill>
                  <a:schemeClr val="bg1">
                    <a:lumMod val="50000"/>
                  </a:schemeClr>
                </a:solidFill>
              </a:ln>
            </p:spPr>
            <p:txBody>
              <a:bodyPr/>
              <a:lstStyle/>
              <a:p>
                <a:r>
                  <a:rPr lang="en-GB">
                    <a:noFill/>
                  </a:rPr>
                  <a:t> </a:t>
                </a:r>
              </a:p>
            </p:txBody>
          </p:sp>
        </mc:Fallback>
      </mc:AlternateContent>
      <p:sp>
        <p:nvSpPr>
          <p:cNvPr id="17" name="Rectangle 16"/>
          <p:cNvSpPr/>
          <p:nvPr/>
        </p:nvSpPr>
        <p:spPr>
          <a:xfrm>
            <a:off x="3910540" y="1526679"/>
            <a:ext cx="147110" cy="203696"/>
          </a:xfrm>
          <a:prstGeom prst="rect">
            <a:avLst/>
          </a:prstGeom>
          <a:solidFill>
            <a:srgbClr val="7030A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system on element of a beam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Picture 4"/>
          <p:cNvPicPr>
            <a:picLocks noChangeAspect="1"/>
          </p:cNvPicPr>
          <p:nvPr/>
        </p:nvPicPr>
        <p:blipFill rotWithShape="1">
          <a:blip r:embed="rId2"/>
          <a:srcRect l="46154"/>
          <a:stretch/>
        </p:blipFill>
        <p:spPr>
          <a:xfrm>
            <a:off x="2457450" y="1053754"/>
            <a:ext cx="2133600" cy="1389513"/>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6" name="Rectangle 5"/>
              <p:cNvSpPr/>
              <p:nvPr/>
            </p:nvSpPr>
            <p:spPr>
              <a:xfrm>
                <a:off x="323850" y="843067"/>
                <a:ext cx="1905000" cy="152400"/>
              </a:xfrm>
              <a:prstGeom prst="rect">
                <a:avLst/>
              </a:prstGeom>
              <a:solidFill>
                <a:schemeClr val="bg1">
                  <a:lumMod val="5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Equilibrium of forces in </a:t>
                </a:r>
                <a14:m>
                  <m:oMath xmlns:m="http://schemas.openxmlformats.org/officeDocument/2006/math">
                    <m:r>
                      <a:rPr lang="en-GB" sz="800" b="0" i="1" smtClean="0">
                        <a:solidFill>
                          <a:schemeClr val="tx1"/>
                        </a:solidFill>
                        <a:latin typeface="Cambria Math" panose="02040503050406030204" pitchFamily="18" charset="0"/>
                        <a:cs typeface="Arial" panose="020B0604020202020204" pitchFamily="34" charset="0"/>
                      </a:rPr>
                      <m:t>𝑧</m:t>
                    </m:r>
                    <m:r>
                      <a:rPr lang="en-GB" sz="800" b="0" i="1" smtClean="0">
                        <a:solidFill>
                          <a:schemeClr val="tx1"/>
                        </a:solidFill>
                        <a:latin typeface="Cambria Math" panose="02040503050406030204" pitchFamily="18" charset="0"/>
                        <a:cs typeface="Arial" panose="020B0604020202020204" pitchFamily="34" charset="0"/>
                      </a:rPr>
                      <m:t> </m:t>
                    </m:r>
                  </m:oMath>
                </a14:m>
                <a:r>
                  <a:rPr lang="en-GB" sz="800" dirty="0">
                    <a:solidFill>
                      <a:schemeClr val="tx1"/>
                    </a:solidFill>
                    <a:latin typeface="Arial" panose="020B0604020202020204" pitchFamily="34" charset="0"/>
                    <a:cs typeface="Arial" panose="020B0604020202020204" pitchFamily="34" charset="0"/>
                  </a:rPr>
                  <a:t>direction</a:t>
                </a:r>
              </a:p>
            </p:txBody>
          </p:sp>
        </mc:Choice>
        <mc:Fallback xmlns="">
          <p:sp>
            <p:nvSpPr>
              <p:cNvPr id="6" name="Rectangle 5"/>
              <p:cNvSpPr>
                <a:spLocks noRot="1" noChangeAspect="1" noMove="1" noResize="1" noEditPoints="1" noAdjustHandles="1" noChangeArrowheads="1" noChangeShapeType="1" noTextEdit="1"/>
              </p:cNvSpPr>
              <p:nvPr/>
            </p:nvSpPr>
            <p:spPr>
              <a:xfrm>
                <a:off x="323850" y="843067"/>
                <a:ext cx="1905000" cy="152400"/>
              </a:xfrm>
              <a:prstGeom prst="rect">
                <a:avLst/>
              </a:prstGeom>
              <a:blipFill>
                <a:blip r:embed="rId3"/>
                <a:stretch>
                  <a:fillRect t="-7143" b="-21429"/>
                </a:stretch>
              </a:blipFill>
              <a:ln>
                <a:solidFill>
                  <a:schemeClr val="bg1">
                    <a:lumMod val="50000"/>
                  </a:schemeClr>
                </a:solidFill>
              </a:ln>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323850" y="1051779"/>
            <a:ext cx="2604771" cy="387527"/>
          </a:xfrm>
          <a:prstGeom prst="rect">
            <a:avLst/>
          </a:prstGeom>
          <a:ln>
            <a:solidFill>
              <a:schemeClr val="bg1">
                <a:lumMod val="50000"/>
              </a:schemeClr>
            </a:solidFill>
          </a:ln>
        </p:spPr>
      </p:pic>
      <p:sp>
        <p:nvSpPr>
          <p:cNvPr id="8" name="Rectangle 7"/>
          <p:cNvSpPr/>
          <p:nvPr/>
        </p:nvSpPr>
        <p:spPr>
          <a:xfrm>
            <a:off x="323849" y="1051594"/>
            <a:ext cx="883491" cy="387527"/>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762250" y="1841759"/>
            <a:ext cx="685800" cy="387527"/>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695450" y="1051594"/>
            <a:ext cx="685800" cy="387527"/>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762250" y="1419049"/>
            <a:ext cx="685800" cy="331892"/>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300903" y="1051594"/>
            <a:ext cx="273893" cy="38752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404784" y="1300267"/>
            <a:ext cx="132084" cy="21505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04860" y="1051594"/>
            <a:ext cx="181189" cy="387527"/>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181261" y="1750940"/>
            <a:ext cx="181189" cy="158927"/>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5"/>
          <a:stretch>
            <a:fillRect/>
          </a:stretch>
        </p:blipFill>
        <p:spPr>
          <a:xfrm>
            <a:off x="453796" y="1477473"/>
            <a:ext cx="919066" cy="405302"/>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17" name="Rectangle 16"/>
              <p:cNvSpPr/>
              <p:nvPr/>
            </p:nvSpPr>
            <p:spPr>
              <a:xfrm>
                <a:off x="323850" y="2263775"/>
                <a:ext cx="1905000" cy="152400"/>
              </a:xfrm>
              <a:prstGeom prst="rect">
                <a:avLst/>
              </a:prstGeom>
              <a:solidFill>
                <a:schemeClr val="bg1">
                  <a:lumMod val="5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Equilibrium of forces in </a:t>
                </a:r>
                <a:r>
                  <a:rPr lang="en-GB" sz="800" i="1" dirty="0">
                    <a:solidFill>
                      <a:schemeClr val="tx1"/>
                    </a:solidFill>
                    <a:latin typeface="Arial" panose="020B0604020202020204" pitchFamily="34" charset="0"/>
                    <a:cs typeface="Arial" panose="020B0604020202020204" pitchFamily="34" charset="0"/>
                  </a:rPr>
                  <a:t>s</a:t>
                </a:r>
                <a14:m>
                  <m:oMath xmlns:m="http://schemas.openxmlformats.org/officeDocument/2006/math">
                    <m:r>
                      <a:rPr lang="en-GB" sz="800" b="0" i="1" smtClean="0">
                        <a:solidFill>
                          <a:schemeClr val="tx1"/>
                        </a:solidFill>
                        <a:latin typeface="Cambria Math" panose="02040503050406030204" pitchFamily="18" charset="0"/>
                        <a:cs typeface="Arial" panose="020B0604020202020204" pitchFamily="34" charset="0"/>
                      </a:rPr>
                      <m:t> </m:t>
                    </m:r>
                  </m:oMath>
                </a14:m>
                <a:r>
                  <a:rPr lang="en-GB" sz="800" dirty="0">
                    <a:solidFill>
                      <a:schemeClr val="tx1"/>
                    </a:solidFill>
                    <a:latin typeface="Arial" panose="020B0604020202020204" pitchFamily="34" charset="0"/>
                    <a:cs typeface="Arial" panose="020B0604020202020204" pitchFamily="34" charset="0"/>
                  </a:rPr>
                  <a:t>direction</a:t>
                </a:r>
              </a:p>
            </p:txBody>
          </p:sp>
        </mc:Choice>
        <mc:Fallback xmlns="">
          <p:sp>
            <p:nvSpPr>
              <p:cNvPr id="17" name="Rectangle 16"/>
              <p:cNvSpPr>
                <a:spLocks noRot="1" noChangeAspect="1" noMove="1" noResize="1" noEditPoints="1" noAdjustHandles="1" noChangeArrowheads="1" noChangeShapeType="1" noTextEdit="1"/>
              </p:cNvSpPr>
              <p:nvPr/>
            </p:nvSpPr>
            <p:spPr>
              <a:xfrm>
                <a:off x="323850" y="2263775"/>
                <a:ext cx="1905000" cy="152400"/>
              </a:xfrm>
              <a:prstGeom prst="rect">
                <a:avLst/>
              </a:prstGeom>
              <a:blipFill>
                <a:blip r:embed="rId6"/>
                <a:stretch>
                  <a:fillRect t="-7143" b="-21429"/>
                </a:stretch>
              </a:blipFill>
              <a:ln>
                <a:solidFill>
                  <a:schemeClr val="bg1">
                    <a:lumMod val="50000"/>
                  </a:schemeClr>
                </a:solidFill>
              </a:ln>
            </p:spPr>
            <p:txBody>
              <a:bodyPr/>
              <a:lstStyle/>
              <a:p>
                <a:r>
                  <a:rPr lang="en-GB">
                    <a:noFill/>
                  </a:rPr>
                  <a:t> </a:t>
                </a:r>
              </a:p>
            </p:txBody>
          </p:sp>
        </mc:Fallback>
      </mc:AlternateContent>
      <p:pic>
        <p:nvPicPr>
          <p:cNvPr id="18" name="Picture 17"/>
          <p:cNvPicPr>
            <a:picLocks noChangeAspect="1"/>
          </p:cNvPicPr>
          <p:nvPr/>
        </p:nvPicPr>
        <p:blipFill>
          <a:blip r:embed="rId7"/>
          <a:stretch>
            <a:fillRect/>
          </a:stretch>
        </p:blipFill>
        <p:spPr>
          <a:xfrm>
            <a:off x="445435" y="2472909"/>
            <a:ext cx="928617" cy="400466"/>
          </a:xfrm>
          <a:prstGeom prst="rect">
            <a:avLst/>
          </a:prstGeom>
          <a:ln>
            <a:solidFill>
              <a:schemeClr val="bg1">
                <a:lumMod val="50000"/>
              </a:schemeClr>
            </a:solidFill>
          </a:ln>
        </p:spPr>
      </p:pic>
    </p:spTree>
    <p:extLst>
      <p:ext uri="{BB962C8B-B14F-4D97-AF65-F5344CB8AC3E}">
        <p14:creationId xmlns:p14="http://schemas.microsoft.com/office/powerpoint/2010/main" val="42020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850" y="873808"/>
                <a:ext cx="1981200" cy="2026669"/>
              </a:xfrm>
            </p:spPr>
            <p:txBody>
              <a:bodyPr/>
              <a:lstStyle/>
              <a:p>
                <a:r>
                  <a:rPr lang="en-GB" dirty="0"/>
                  <a:t>Shear forces </a:t>
                </a:r>
                <a:r>
                  <a:rPr lang="en-GB" i="1" dirty="0" err="1"/>
                  <a:t>S</a:t>
                </a:r>
                <a:r>
                  <a:rPr lang="en-GB" i="1" baseline="-25000" dirty="0" err="1"/>
                  <a:t>x</a:t>
                </a:r>
                <a:r>
                  <a:rPr lang="en-GB" dirty="0"/>
                  <a:t> and </a:t>
                </a:r>
                <a:r>
                  <a:rPr lang="en-GB" i="1" dirty="0" err="1"/>
                  <a:t>S</a:t>
                </a:r>
                <a:r>
                  <a:rPr lang="en-GB" i="1" baseline="-25000" dirty="0" err="1"/>
                  <a:t>y</a:t>
                </a:r>
                <a:r>
                  <a:rPr lang="en-GB" dirty="0"/>
                  <a:t> are applied at the point that does not create torsion in the section, i.e. shear centre </a:t>
                </a:r>
              </a:p>
              <a:p>
                <a:r>
                  <a:rPr lang="en-GB" dirty="0"/>
                  <a:t>In the absence of hoop stresses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𝑠</m:t>
                        </m:r>
                      </m:sub>
                    </m:sSub>
                  </m:oMath>
                </a14:m>
                <a:r>
                  <a:rPr lang="en-GB" dirty="0"/>
                  <a:t> (assumed)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850" y="873808"/>
                <a:ext cx="1981200" cy="2026669"/>
              </a:xfrm>
              <a:blipFill>
                <a:blip r:embed="rId2"/>
                <a:stretch>
                  <a:fillRect l="-308" t="-90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Content Placeholder 4"/>
          <p:cNvPicPr>
            <a:picLocks noChangeAspect="1"/>
          </p:cNvPicPr>
          <p:nvPr/>
        </p:nvPicPr>
        <p:blipFill>
          <a:blip r:embed="rId3"/>
          <a:stretch>
            <a:fillRect/>
          </a:stretch>
        </p:blipFill>
        <p:spPr>
          <a:xfrm>
            <a:off x="2239823" y="864345"/>
            <a:ext cx="2046427" cy="1371600"/>
          </a:xfrm>
          <a:prstGeom prst="rect">
            <a:avLst/>
          </a:prstGeom>
        </p:spPr>
      </p:pic>
    </p:spTree>
    <p:extLst>
      <p:ext uri="{BB962C8B-B14F-4D97-AF65-F5344CB8AC3E}">
        <p14:creationId xmlns:p14="http://schemas.microsoft.com/office/powerpoint/2010/main" val="212131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310304" y="899859"/>
            <a:ext cx="919066" cy="405302"/>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310303" y="1363133"/>
            <a:ext cx="3449095" cy="367242"/>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1628639" y="836294"/>
            <a:ext cx="2234933" cy="468867"/>
          </a:xfrm>
          <a:prstGeom prst="rect">
            <a:avLst/>
          </a:prstGeom>
          <a:ln w="6350">
            <a:solidFill>
              <a:schemeClr val="bg1">
                <a:lumMod val="50000"/>
              </a:schemeClr>
            </a:solidFill>
          </a:ln>
        </p:spPr>
      </p:pic>
      <p:pic>
        <p:nvPicPr>
          <p:cNvPr id="8" name="Picture 7"/>
          <p:cNvPicPr>
            <a:picLocks noChangeAspect="1"/>
          </p:cNvPicPr>
          <p:nvPr/>
        </p:nvPicPr>
        <p:blipFill>
          <a:blip r:embed="rId5"/>
          <a:stretch>
            <a:fillRect/>
          </a:stretch>
        </p:blipFill>
        <p:spPr>
          <a:xfrm>
            <a:off x="375073" y="1684273"/>
            <a:ext cx="739264" cy="218143"/>
          </a:xfrm>
          <a:prstGeom prst="rect">
            <a:avLst/>
          </a:prstGeom>
          <a:ln>
            <a:solidFill>
              <a:schemeClr val="bg1">
                <a:lumMod val="50000"/>
              </a:schemeClr>
            </a:solidFill>
          </a:ln>
        </p:spPr>
      </p:pic>
      <p:sp>
        <p:nvSpPr>
          <p:cNvPr id="9" name="Rectangular Callout 8"/>
          <p:cNvSpPr/>
          <p:nvPr/>
        </p:nvSpPr>
        <p:spPr>
          <a:xfrm>
            <a:off x="769837" y="892175"/>
            <a:ext cx="163613" cy="196333"/>
          </a:xfrm>
          <a:prstGeom prst="wedgeRectCallout">
            <a:avLst>
              <a:gd name="adj1" fmla="val 484228"/>
              <a:gd name="adj2" fmla="val -16848"/>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ular Callout 9"/>
          <p:cNvSpPr/>
          <p:nvPr/>
        </p:nvSpPr>
        <p:spPr>
          <a:xfrm>
            <a:off x="699253" y="874394"/>
            <a:ext cx="310397" cy="425769"/>
          </a:xfrm>
          <a:prstGeom prst="wedgeRectCallout">
            <a:avLst>
              <a:gd name="adj1" fmla="val -107721"/>
              <a:gd name="adj2" fmla="val 81164"/>
            </a:avLst>
          </a:prstGeom>
          <a:solidFill>
            <a:srgbClr val="7030A0">
              <a:alpha val="40000"/>
            </a:srgb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ular Callout 10"/>
          <p:cNvSpPr/>
          <p:nvPr/>
        </p:nvSpPr>
        <p:spPr>
          <a:xfrm>
            <a:off x="697984" y="1369906"/>
            <a:ext cx="460804" cy="149099"/>
          </a:xfrm>
          <a:prstGeom prst="wedgeRectCallout">
            <a:avLst>
              <a:gd name="adj1" fmla="val -62154"/>
              <a:gd name="adj2" fmla="val 181107"/>
            </a:avLst>
          </a:prstGeom>
          <a:solidFill>
            <a:srgbClr val="0070C0">
              <a:alpha val="40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a:stretch>
            <a:fillRect/>
          </a:stretch>
        </p:blipFill>
        <p:spPr>
          <a:xfrm>
            <a:off x="334433" y="2020713"/>
            <a:ext cx="2642924" cy="405686"/>
          </a:xfrm>
          <a:prstGeom prst="rect">
            <a:avLst/>
          </a:prstGeom>
          <a:ln>
            <a:solidFill>
              <a:schemeClr val="bg1">
                <a:lumMod val="50000"/>
              </a:schemeClr>
            </a:solidFill>
          </a:ln>
        </p:spPr>
      </p:pic>
      <p:cxnSp>
        <p:nvCxnSpPr>
          <p:cNvPr id="14" name="Elbow Connector 13"/>
          <p:cNvCxnSpPr>
            <a:stCxn id="5" idx="1"/>
            <a:endCxn id="12" idx="1"/>
          </p:cNvCxnSpPr>
          <p:nvPr/>
        </p:nvCxnSpPr>
        <p:spPr>
          <a:xfrm rot="10800000" flipH="1" flipV="1">
            <a:off x="310303" y="1102510"/>
            <a:ext cx="24129" cy="1121046"/>
          </a:xfrm>
          <a:prstGeom prst="bentConnector3">
            <a:avLst>
              <a:gd name="adj1" fmla="val -947408"/>
            </a:avLst>
          </a:prstGeom>
          <a:ln w="25400">
            <a:tailEnd type="triangle"/>
          </a:ln>
        </p:spPr>
        <p:style>
          <a:lnRef idx="1">
            <a:schemeClr val="accent4"/>
          </a:lnRef>
          <a:fillRef idx="0">
            <a:schemeClr val="accent4"/>
          </a:fillRef>
          <a:effectRef idx="0">
            <a:schemeClr val="accent4"/>
          </a:effectRef>
          <a:fontRef idx="minor">
            <a:schemeClr val="tx1"/>
          </a:fontRef>
        </p:style>
      </p:cxnSp>
      <p:pic>
        <p:nvPicPr>
          <p:cNvPr id="15" name="Picture 14"/>
          <p:cNvPicPr>
            <a:picLocks noChangeAspect="1"/>
          </p:cNvPicPr>
          <p:nvPr/>
        </p:nvPicPr>
        <p:blipFill>
          <a:blip r:embed="rId7"/>
          <a:stretch>
            <a:fillRect/>
          </a:stretch>
        </p:blipFill>
        <p:spPr>
          <a:xfrm>
            <a:off x="333163" y="2461659"/>
            <a:ext cx="3180971" cy="510156"/>
          </a:xfrm>
          <a:prstGeom prst="rect">
            <a:avLst/>
          </a:prstGeom>
          <a:ln>
            <a:solidFill>
              <a:schemeClr val="bg1">
                <a:lumMod val="50000"/>
              </a:schemeClr>
            </a:solidFill>
          </a:ln>
        </p:spPr>
      </p:pic>
      <p:pic>
        <p:nvPicPr>
          <p:cNvPr id="16" name="Picture 15"/>
          <p:cNvPicPr>
            <a:picLocks noChangeAspect="1"/>
          </p:cNvPicPr>
          <p:nvPr/>
        </p:nvPicPr>
        <p:blipFill>
          <a:blip r:embed="rId8"/>
          <a:stretch>
            <a:fillRect/>
          </a:stretch>
        </p:blipFill>
        <p:spPr>
          <a:xfrm>
            <a:off x="333163" y="3007075"/>
            <a:ext cx="2429087" cy="438992"/>
          </a:xfrm>
          <a:prstGeom prst="rect">
            <a:avLst/>
          </a:prstGeom>
          <a:ln w="19050">
            <a:solidFill>
              <a:srgbClr val="FF0000"/>
            </a:solidFill>
          </a:ln>
        </p:spPr>
      </p:pic>
      <p:cxnSp>
        <p:nvCxnSpPr>
          <p:cNvPr id="17" name="Elbow Connector 16"/>
          <p:cNvCxnSpPr>
            <a:stCxn id="12" idx="3"/>
            <a:endCxn id="15" idx="3"/>
          </p:cNvCxnSpPr>
          <p:nvPr/>
        </p:nvCxnSpPr>
        <p:spPr>
          <a:xfrm>
            <a:off x="2977357" y="2223556"/>
            <a:ext cx="536777" cy="493181"/>
          </a:xfrm>
          <a:prstGeom prst="bentConnector3">
            <a:avLst>
              <a:gd name="adj1" fmla="val 142588"/>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20" name="Elbow Connector 19"/>
          <p:cNvCxnSpPr>
            <a:stCxn id="15" idx="1"/>
            <a:endCxn id="16" idx="1"/>
          </p:cNvCxnSpPr>
          <p:nvPr/>
        </p:nvCxnSpPr>
        <p:spPr>
          <a:xfrm rot="10800000" flipV="1">
            <a:off x="333163" y="2716737"/>
            <a:ext cx="12700" cy="509834"/>
          </a:xfrm>
          <a:prstGeom prst="bentConnector3">
            <a:avLst>
              <a:gd name="adj1" fmla="val 1800000"/>
            </a:avLst>
          </a:prstGeom>
          <a:ln w="25400">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3" name="Rectangular Callout 22"/>
              <p:cNvSpPr/>
              <p:nvPr/>
            </p:nvSpPr>
            <p:spPr>
              <a:xfrm>
                <a:off x="3002699" y="2956348"/>
                <a:ext cx="1600200" cy="483053"/>
              </a:xfrm>
              <a:prstGeom prst="wedgeRectCallout">
                <a:avLst>
                  <a:gd name="adj1" fmla="val -95541"/>
                  <a:gd name="adj2" fmla="val -61473"/>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If we take the origin of </a:t>
                </a:r>
                <a14:m>
                  <m:oMath xmlns:m="http://schemas.openxmlformats.org/officeDocument/2006/math">
                    <m:r>
                      <a:rPr lang="en-GB" sz="800" b="0" i="1" smtClean="0">
                        <a:solidFill>
                          <a:schemeClr val="tx1"/>
                        </a:solidFill>
                        <a:latin typeface="Cambria Math" panose="02040503050406030204" pitchFamily="18" charset="0"/>
                        <a:cs typeface="Arial" panose="020B0604020202020204" pitchFamily="34" charset="0"/>
                      </a:rPr>
                      <m:t>𝑠</m:t>
                    </m:r>
                  </m:oMath>
                </a14:m>
                <a:r>
                  <a:rPr lang="en-GB" sz="800" dirty="0">
                    <a:solidFill>
                      <a:schemeClr val="tx1"/>
                    </a:solidFill>
                    <a:latin typeface="Arial" panose="020B0604020202020204" pitchFamily="34" charset="0"/>
                    <a:cs typeface="Arial" panose="020B0604020202020204" pitchFamily="34" charset="0"/>
                  </a:rPr>
                  <a:t> at the open edge of the cross section then </a:t>
                </a:r>
                <a14:m>
                  <m:oMath xmlns:m="http://schemas.openxmlformats.org/officeDocument/2006/math">
                    <m:r>
                      <a:rPr lang="en-GB" sz="800" b="0" i="1" smtClean="0">
                        <a:solidFill>
                          <a:schemeClr val="tx1"/>
                        </a:solidFill>
                        <a:latin typeface="Cambria Math" panose="02040503050406030204" pitchFamily="18" charset="0"/>
                      </a:rPr>
                      <m:t>𝑞</m:t>
                    </m:r>
                    <m:r>
                      <a:rPr lang="en-GB" sz="800" b="0" i="1" smtClean="0">
                        <a:solidFill>
                          <a:schemeClr val="tx1"/>
                        </a:solidFill>
                        <a:latin typeface="Cambria Math" panose="02040503050406030204" pitchFamily="18" charset="0"/>
                      </a:rPr>
                      <m:t>=0</m:t>
                    </m:r>
                  </m:oMath>
                </a14:m>
                <a:r>
                  <a:rPr lang="en-GB" sz="800" dirty="0">
                    <a:solidFill>
                      <a:schemeClr val="tx1"/>
                    </a:solidFill>
                    <a:latin typeface="Arial" panose="020B0604020202020204" pitchFamily="34" charset="0"/>
                    <a:cs typeface="Arial" panose="020B0604020202020204" pitchFamily="34" charset="0"/>
                  </a:rPr>
                  <a:t> when </a:t>
                </a:r>
                <a14:m>
                  <m:oMath xmlns:m="http://schemas.openxmlformats.org/officeDocument/2006/math">
                    <m:r>
                      <a:rPr lang="en-GB" sz="800" b="0" i="1" smtClean="0">
                        <a:solidFill>
                          <a:schemeClr val="tx1"/>
                        </a:solidFill>
                        <a:latin typeface="Cambria Math" panose="02040503050406030204" pitchFamily="18" charset="0"/>
                      </a:rPr>
                      <m:t>𝑠</m:t>
                    </m:r>
                    <m:r>
                      <a:rPr lang="en-GB" sz="800" b="0" i="1" smtClean="0">
                        <a:solidFill>
                          <a:schemeClr val="tx1"/>
                        </a:solidFill>
                        <a:latin typeface="Cambria Math" panose="02040503050406030204" pitchFamily="18" charset="0"/>
                      </a:rPr>
                      <m:t>=0</m:t>
                    </m:r>
                  </m:oMath>
                </a14:m>
                <a:endParaRPr lang="en-GB" sz="800" dirty="0">
                  <a:solidFill>
                    <a:schemeClr val="tx1"/>
                  </a:solidFill>
                  <a:latin typeface="Arial" panose="020B0604020202020204" pitchFamily="34" charset="0"/>
                  <a:cs typeface="Arial" panose="020B0604020202020204" pitchFamily="34" charset="0"/>
                </a:endParaRPr>
              </a:p>
            </p:txBody>
          </p:sp>
        </mc:Choice>
        <mc:Fallback xmlns="">
          <p:sp>
            <p:nvSpPr>
              <p:cNvPr id="23" name="Rectangular Callout 22"/>
              <p:cNvSpPr>
                <a:spLocks noRot="1" noChangeAspect="1" noMove="1" noResize="1" noEditPoints="1" noAdjustHandles="1" noChangeArrowheads="1" noChangeShapeType="1" noTextEdit="1"/>
              </p:cNvSpPr>
              <p:nvPr/>
            </p:nvSpPr>
            <p:spPr>
              <a:xfrm>
                <a:off x="3002699" y="2956348"/>
                <a:ext cx="1600200" cy="483053"/>
              </a:xfrm>
              <a:prstGeom prst="wedgeRectCallout">
                <a:avLst>
                  <a:gd name="adj1" fmla="val -95541"/>
                  <a:gd name="adj2" fmla="val -61473"/>
                </a:avLst>
              </a:prstGeom>
              <a:blipFill>
                <a:blip r:embed="rId10"/>
                <a:stretch>
                  <a:fillRect/>
                </a:stretch>
              </a:blipFill>
              <a:ln w="6350">
                <a:solidFill>
                  <a:srgbClr val="0070C0"/>
                </a:solidFill>
              </a:ln>
            </p:spPr>
            <p:txBody>
              <a:bodyPr/>
              <a:lstStyle/>
              <a:p>
                <a:r>
                  <a:rPr lang="en-GB">
                    <a:noFill/>
                  </a:rPr>
                  <a:t> </a:t>
                </a:r>
              </a:p>
            </p:txBody>
          </p:sp>
        </mc:Fallback>
      </mc:AlternateContent>
      <p:graphicFrame>
        <p:nvGraphicFramePr>
          <p:cNvPr id="24" name="Object 23"/>
          <p:cNvGraphicFramePr>
            <a:graphicFrameLocks noChangeAspect="1"/>
          </p:cNvGraphicFramePr>
          <p:nvPr>
            <p:extLst>
              <p:ext uri="{D42A27DB-BD31-4B8C-83A1-F6EECF244321}">
                <p14:modId xmlns:p14="http://schemas.microsoft.com/office/powerpoint/2010/main" val="3744183840"/>
              </p:ext>
            </p:extLst>
          </p:nvPr>
        </p:nvGraphicFramePr>
        <p:xfrm>
          <a:off x="1771650" y="1677831"/>
          <a:ext cx="768350" cy="221032"/>
        </p:xfrm>
        <a:graphic>
          <a:graphicData uri="http://schemas.openxmlformats.org/presentationml/2006/ole">
            <mc:AlternateContent xmlns:mc="http://schemas.openxmlformats.org/markup-compatibility/2006">
              <mc:Choice xmlns:v="urn:schemas-microsoft-com:vml" Requires="v">
                <p:oleObj name="Equation" r:id="rId11" imgW="927000" imgH="266400" progId="Equation.3">
                  <p:embed/>
                </p:oleObj>
              </mc:Choice>
              <mc:Fallback>
                <p:oleObj name="Equation" r:id="rId11" imgW="927000" imgH="266400" progId="Equation.3">
                  <p:embed/>
                  <p:pic>
                    <p:nvPicPr>
                      <p:cNvPr id="0" name=""/>
                      <p:cNvPicPr/>
                      <p:nvPr/>
                    </p:nvPicPr>
                    <p:blipFill>
                      <a:blip r:embed="rId12"/>
                      <a:stretch>
                        <a:fillRect/>
                      </a:stretch>
                    </p:blipFill>
                    <p:spPr>
                      <a:xfrm>
                        <a:off x="1771650" y="1677831"/>
                        <a:ext cx="768350" cy="221032"/>
                      </a:xfrm>
                      <a:prstGeom prst="rect">
                        <a:avLst/>
                      </a:prstGeom>
                      <a:solidFill>
                        <a:schemeClr val="bg1"/>
                      </a:solidFill>
                      <a:ln>
                        <a:solidFill>
                          <a:schemeClr val="bg1">
                            <a:lumMod val="50000"/>
                          </a:schemeClr>
                        </a:solidFill>
                      </a:ln>
                    </p:spPr>
                  </p:pic>
                </p:oleObj>
              </mc:Fallback>
            </mc:AlternateContent>
          </a:graphicData>
        </a:graphic>
      </p:graphicFrame>
      <p:sp>
        <p:nvSpPr>
          <p:cNvPr id="25" name="Rectangular Callout 24"/>
          <p:cNvSpPr/>
          <p:nvPr/>
        </p:nvSpPr>
        <p:spPr>
          <a:xfrm>
            <a:off x="1439431" y="1358901"/>
            <a:ext cx="460804" cy="149099"/>
          </a:xfrm>
          <a:prstGeom prst="wedgeRectCallout">
            <a:avLst>
              <a:gd name="adj1" fmla="val 89774"/>
              <a:gd name="adj2" fmla="val 158747"/>
            </a:avLst>
          </a:prstGeom>
          <a:solidFill>
            <a:srgbClr val="FFC000">
              <a:alpha val="40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3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par>
                                <p:cTn id="32" presetID="21"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2000"/>
                                        <p:tgtEl>
                                          <p:spTgt spid="24"/>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open section beams</a:t>
            </a:r>
          </a:p>
        </p:txBody>
      </p:sp>
      <p:sp>
        <p:nvSpPr>
          <p:cNvPr id="3" name="Content Placeholder 2"/>
          <p:cNvSpPr>
            <a:spLocks noGrp="1"/>
          </p:cNvSpPr>
          <p:nvPr>
            <p:ph idx="1"/>
          </p:nvPr>
        </p:nvSpPr>
        <p:spPr/>
        <p:txBody>
          <a:bodyPr/>
          <a:lstStyle/>
          <a:p>
            <a:r>
              <a:rPr lang="en-GB" dirty="0"/>
              <a:t>For a section having either </a:t>
            </a:r>
            <a:r>
              <a:rPr lang="en-GB" dirty="0" err="1"/>
              <a:t>Cx</a:t>
            </a:r>
            <a:r>
              <a:rPr lang="en-GB" dirty="0"/>
              <a:t> or Cy as an axis of symmetry </a:t>
            </a:r>
            <a:r>
              <a:rPr lang="en-GB" i="1" dirty="0" err="1"/>
              <a:t>I</a:t>
            </a:r>
            <a:r>
              <a:rPr lang="en-GB" i="1" baseline="-25000" dirty="0" err="1"/>
              <a:t>xy</a:t>
            </a:r>
            <a:r>
              <a:rPr lang="en-GB" dirty="0"/>
              <a:t>=0 and hence the relationship simplifies to;</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771717" y="2339975"/>
            <a:ext cx="1761934" cy="486994"/>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771716" y="1632547"/>
            <a:ext cx="3071147" cy="555027"/>
          </a:xfrm>
          <a:prstGeom prst="rect">
            <a:avLst/>
          </a:prstGeom>
          <a:ln w="19050">
            <a:solidFill>
              <a:srgbClr val="FF0000"/>
            </a:solidFill>
          </a:ln>
        </p:spPr>
      </p:pic>
      <p:sp>
        <p:nvSpPr>
          <p:cNvPr id="7" name="Rectangle 6"/>
          <p:cNvSpPr/>
          <p:nvPr/>
        </p:nvSpPr>
        <p:spPr>
          <a:xfrm>
            <a:off x="1746250" y="1914525"/>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
        <p:nvSpPr>
          <p:cNvPr id="10" name="Rectangle 9"/>
          <p:cNvSpPr/>
          <p:nvPr/>
        </p:nvSpPr>
        <p:spPr>
          <a:xfrm>
            <a:off x="1803400" y="1730375"/>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
        <p:nvSpPr>
          <p:cNvPr id="11" name="Rectangle 10"/>
          <p:cNvSpPr/>
          <p:nvPr/>
        </p:nvSpPr>
        <p:spPr>
          <a:xfrm>
            <a:off x="3079750" y="1914525"/>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
        <p:nvSpPr>
          <p:cNvPr id="12" name="Rectangle 11"/>
          <p:cNvSpPr/>
          <p:nvPr/>
        </p:nvSpPr>
        <p:spPr>
          <a:xfrm>
            <a:off x="3136900" y="1730375"/>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21683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Determine the shear flow distribution in the thin-walled Z-section shown in the figure due to a shear load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𝑦</m:t>
                        </m:r>
                      </m:sub>
                    </m:sSub>
                  </m:oMath>
                </a14:m>
                <a:r>
                  <a:rPr lang="en-GB" i="1" dirty="0"/>
                  <a:t> </a:t>
                </a:r>
                <a:r>
                  <a:rPr lang="en-GB" dirty="0"/>
                  <a:t>applied through the shear centre of the section.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2609849" y="1577975"/>
            <a:ext cx="1431389" cy="1537039"/>
          </a:xfrm>
          <a:prstGeom prst="rect">
            <a:avLst/>
          </a:prstGeom>
        </p:spPr>
      </p:pic>
      <p:pic>
        <p:nvPicPr>
          <p:cNvPr id="6" name="Picture 5"/>
          <p:cNvPicPr>
            <a:picLocks noChangeAspect="1"/>
          </p:cNvPicPr>
          <p:nvPr/>
        </p:nvPicPr>
        <p:blipFill>
          <a:blip r:embed="rId4"/>
          <a:stretch>
            <a:fillRect/>
          </a:stretch>
        </p:blipFill>
        <p:spPr>
          <a:xfrm>
            <a:off x="523547" y="2141790"/>
            <a:ext cx="2071485" cy="409408"/>
          </a:xfrm>
          <a:prstGeom prst="rect">
            <a:avLst/>
          </a:prstGeom>
        </p:spPr>
      </p:pic>
    </p:spTree>
    <p:extLst>
      <p:ext uri="{BB962C8B-B14F-4D97-AF65-F5344CB8AC3E}">
        <p14:creationId xmlns:p14="http://schemas.microsoft.com/office/powerpoint/2010/main" val="81986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p:txBody>
          <a:bodyPr/>
          <a:lstStyle/>
          <a:p>
            <a:r>
              <a:rPr lang="en-GB" dirty="0"/>
              <a:t>Since the load is applied at shear centre that means no torsion takes place in the section</a:t>
            </a:r>
          </a:p>
          <a:p>
            <a:r>
              <a:rPr lang="en-GB" dirty="0"/>
              <a:t>Therefore, shear stress and shear flow as the result of torsion does not exist</a:t>
            </a:r>
          </a:p>
          <a:p>
            <a:r>
              <a:rPr lang="en-GB" dirty="0"/>
              <a:t>There is no axis of symmetry, hence we use the following equation for shear flow determination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608333" y="2339975"/>
            <a:ext cx="3373117" cy="609600"/>
          </a:xfrm>
          <a:prstGeom prst="rect">
            <a:avLst/>
          </a:prstGeom>
          <a:ln w="19050">
            <a:solidFill>
              <a:srgbClr val="FF0000"/>
            </a:solidFill>
          </a:ln>
        </p:spPr>
      </p:pic>
    </p:spTree>
    <p:extLst>
      <p:ext uri="{BB962C8B-B14F-4D97-AF65-F5344CB8AC3E}">
        <p14:creationId xmlns:p14="http://schemas.microsoft.com/office/powerpoint/2010/main" val="189880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2172969" y="843214"/>
            <a:ext cx="2143758" cy="2301988"/>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56519" y="892175"/>
            <a:ext cx="2529838" cy="457200"/>
          </a:xfrm>
          <a:prstGeom prst="rect">
            <a:avLst/>
          </a:prstGeom>
          <a:ln w="19050">
            <a:solidFill>
              <a:srgbClr val="FF0000"/>
            </a:solidFill>
          </a:ln>
        </p:spPr>
      </p:pic>
      <p:graphicFrame>
        <p:nvGraphicFramePr>
          <p:cNvPr id="7" name="Object 6"/>
          <p:cNvGraphicFramePr>
            <a:graphicFrameLocks noChangeAspect="1"/>
          </p:cNvGraphicFramePr>
          <p:nvPr>
            <p:extLst>
              <p:ext uri="{D42A27DB-BD31-4B8C-83A1-F6EECF244321}">
                <p14:modId xmlns:p14="http://schemas.microsoft.com/office/powerpoint/2010/main" val="2873317195"/>
              </p:ext>
            </p:extLst>
          </p:nvPr>
        </p:nvGraphicFramePr>
        <p:xfrm>
          <a:off x="56519" y="1390497"/>
          <a:ext cx="469900" cy="241300"/>
        </p:xfrm>
        <a:graphic>
          <a:graphicData uri="http://schemas.openxmlformats.org/presentationml/2006/ole">
            <mc:AlternateContent xmlns:mc="http://schemas.openxmlformats.org/markup-compatibility/2006">
              <mc:Choice xmlns:v="urn:schemas-microsoft-com:vml" Requires="v">
                <p:oleObj name="Equation" r:id="rId4" imgW="469800" imgH="241200" progId="Equation.3">
                  <p:embed/>
                </p:oleObj>
              </mc:Choice>
              <mc:Fallback>
                <p:oleObj name="Equation" r:id="rId4" imgW="469800" imgH="241200" progId="Equation.3">
                  <p:embed/>
                  <p:pic>
                    <p:nvPicPr>
                      <p:cNvPr id="0" name=""/>
                      <p:cNvPicPr/>
                      <p:nvPr/>
                    </p:nvPicPr>
                    <p:blipFill>
                      <a:blip r:embed="rId5"/>
                      <a:stretch>
                        <a:fillRect/>
                      </a:stretch>
                    </p:blipFill>
                    <p:spPr>
                      <a:xfrm>
                        <a:off x="56519" y="1390497"/>
                        <a:ext cx="469900" cy="241300"/>
                      </a:xfrm>
                      <a:prstGeom prst="rect">
                        <a:avLst/>
                      </a:prstGeom>
                      <a:solidFill>
                        <a:schemeClr val="bg1"/>
                      </a:solidFill>
                      <a:ln>
                        <a:solidFill>
                          <a:schemeClr val="tx1"/>
                        </a:solidFill>
                      </a:ln>
                    </p:spPr>
                  </p:pic>
                </p:oleObj>
              </mc:Fallback>
            </mc:AlternateContent>
          </a:graphicData>
        </a:graphic>
      </p:graphicFrame>
      <p:pic>
        <p:nvPicPr>
          <p:cNvPr id="8" name="Picture 7"/>
          <p:cNvPicPr>
            <a:picLocks noChangeAspect="1"/>
          </p:cNvPicPr>
          <p:nvPr/>
        </p:nvPicPr>
        <p:blipFill>
          <a:blip r:embed="rId6"/>
          <a:stretch>
            <a:fillRect/>
          </a:stretch>
        </p:blipFill>
        <p:spPr>
          <a:xfrm>
            <a:off x="56519" y="1672919"/>
            <a:ext cx="2143510" cy="566793"/>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56519" y="2280834"/>
            <a:ext cx="2143510" cy="446160"/>
          </a:xfrm>
          <a:prstGeom prst="rect">
            <a:avLst/>
          </a:prstGeom>
          <a:ln>
            <a:solidFill>
              <a:schemeClr val="tx1"/>
            </a:solidFill>
          </a:ln>
        </p:spPr>
      </p:pic>
      <p:pic>
        <p:nvPicPr>
          <p:cNvPr id="11" name="Picture 10"/>
          <p:cNvPicPr>
            <a:picLocks noChangeAspect="1"/>
          </p:cNvPicPr>
          <p:nvPr/>
        </p:nvPicPr>
        <p:blipFill>
          <a:blip r:embed="rId8"/>
          <a:stretch>
            <a:fillRect/>
          </a:stretch>
        </p:blipFill>
        <p:spPr>
          <a:xfrm>
            <a:off x="56519" y="2768115"/>
            <a:ext cx="1943731" cy="594770"/>
          </a:xfrm>
          <a:prstGeom prst="rect">
            <a:avLst/>
          </a:prstGeom>
          <a:ln>
            <a:solidFill>
              <a:schemeClr val="tx1"/>
            </a:solidFill>
          </a:ln>
        </p:spPr>
      </p:pic>
      <p:sp>
        <p:nvSpPr>
          <p:cNvPr id="12" name="Rectangle 11">
            <a:extLst>
              <a:ext uri="{FF2B5EF4-FFF2-40B4-BE49-F238E27FC236}">
                <a16:creationId xmlns:a16="http://schemas.microsoft.com/office/drawing/2014/main" id="{F552DE28-304A-44B0-86B5-D62823FFD69C}"/>
              </a:ext>
            </a:extLst>
          </p:cNvPr>
          <p:cNvSpPr/>
          <p:nvPr/>
        </p:nvSpPr>
        <p:spPr>
          <a:xfrm>
            <a:off x="411643" y="949917"/>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
        <p:nvSpPr>
          <p:cNvPr id="13" name="Rectangle 12">
            <a:extLst>
              <a:ext uri="{FF2B5EF4-FFF2-40B4-BE49-F238E27FC236}">
                <a16:creationId xmlns:a16="http://schemas.microsoft.com/office/drawing/2014/main" id="{B33289F9-E50C-46CA-AD6E-BF95CC659185}"/>
              </a:ext>
            </a:extLst>
          </p:cNvPr>
          <p:cNvSpPr/>
          <p:nvPr/>
        </p:nvSpPr>
        <p:spPr>
          <a:xfrm>
            <a:off x="1858010" y="968375"/>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424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2172969" y="843214"/>
            <a:ext cx="2143758" cy="2301988"/>
          </a:xfrm>
          <a:prstGeom prst="rect">
            <a:avLst/>
          </a:prstGeom>
          <a:ln>
            <a:solidFill>
              <a:schemeClr val="bg1">
                <a:lumMod val="50000"/>
              </a:schemeClr>
            </a:solidFill>
          </a:ln>
        </p:spPr>
      </p:pic>
      <p:pic>
        <p:nvPicPr>
          <p:cNvPr id="6" name="Picture 5"/>
          <p:cNvPicPr>
            <a:picLocks noChangeAspect="1"/>
          </p:cNvPicPr>
          <p:nvPr/>
        </p:nvPicPr>
        <p:blipFill>
          <a:blip r:embed="rId4"/>
          <a:stretch>
            <a:fillRect/>
          </a:stretch>
        </p:blipFill>
        <p:spPr>
          <a:xfrm>
            <a:off x="49746" y="830805"/>
            <a:ext cx="1638931" cy="501503"/>
          </a:xfrm>
          <a:prstGeom prst="rect">
            <a:avLst/>
          </a:prstGeom>
          <a:ln>
            <a:solidFill>
              <a:schemeClr val="tx1"/>
            </a:solidFill>
          </a:ln>
        </p:spPr>
      </p:pic>
      <p:sp>
        <p:nvSpPr>
          <p:cNvPr id="7" name="Rectangle 6"/>
          <p:cNvSpPr/>
          <p:nvPr/>
        </p:nvSpPr>
        <p:spPr>
          <a:xfrm>
            <a:off x="49746" y="1425087"/>
            <a:ext cx="1905000" cy="447386"/>
          </a:xfrm>
          <a:prstGeom prst="rect">
            <a:avLst/>
          </a:prstGeom>
          <a:solidFill>
            <a:srgbClr val="00B0F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Integration must be performed for the whole length of the cross section, i.e. path 12, 23 and 34</a:t>
            </a:r>
          </a:p>
        </p:txBody>
      </p:sp>
      <p:graphicFrame>
        <p:nvGraphicFramePr>
          <p:cNvPr id="8" name="Object 7"/>
          <p:cNvGraphicFramePr>
            <a:graphicFrameLocks noChangeAspect="1"/>
          </p:cNvGraphicFramePr>
          <p:nvPr>
            <p:extLst>
              <p:ext uri="{D42A27DB-BD31-4B8C-83A1-F6EECF244321}">
                <p14:modId xmlns:p14="http://schemas.microsoft.com/office/powerpoint/2010/main" val="1285781959"/>
              </p:ext>
            </p:extLst>
          </p:nvPr>
        </p:nvGraphicFramePr>
        <p:xfrm>
          <a:off x="2174666" y="3101975"/>
          <a:ext cx="603794" cy="330200"/>
        </p:xfrm>
        <a:graphic>
          <a:graphicData uri="http://schemas.openxmlformats.org/presentationml/2006/ole">
            <mc:AlternateContent xmlns:mc="http://schemas.openxmlformats.org/markup-compatibility/2006">
              <mc:Choice xmlns:v="urn:schemas-microsoft-com:vml" Requires="v">
                <p:oleObj name="Equation" r:id="rId5" imgW="812520" imgH="444240" progId="Equation.3">
                  <p:embed/>
                </p:oleObj>
              </mc:Choice>
              <mc:Fallback>
                <p:oleObj name="Equation" r:id="rId5" imgW="812520" imgH="444240" progId="Equation.3">
                  <p:embed/>
                  <p:pic>
                    <p:nvPicPr>
                      <p:cNvPr id="7" name="Object 6"/>
                      <p:cNvPicPr/>
                      <p:nvPr/>
                    </p:nvPicPr>
                    <p:blipFill>
                      <a:blip r:embed="rId6"/>
                      <a:stretch>
                        <a:fillRect/>
                      </a:stretch>
                    </p:blipFill>
                    <p:spPr>
                      <a:xfrm>
                        <a:off x="2174666" y="3101975"/>
                        <a:ext cx="603794" cy="330200"/>
                      </a:xfrm>
                      <a:prstGeom prst="rect">
                        <a:avLst/>
                      </a:prstGeom>
                      <a:solidFill>
                        <a:srgbClr val="FFC000"/>
                      </a:solidFill>
                      <a:ln>
                        <a:solidFill>
                          <a:schemeClr val="tx1"/>
                        </a:solidFill>
                      </a:ln>
                    </p:spPr>
                  </p:pic>
                </p:oleObj>
              </mc:Fallback>
            </mc:AlternateContent>
          </a:graphicData>
        </a:graphic>
      </p:graphicFrame>
      <p:cxnSp>
        <p:nvCxnSpPr>
          <p:cNvPr id="10" name="Straight Connector 9"/>
          <p:cNvCxnSpPr/>
          <p:nvPr/>
        </p:nvCxnSpPr>
        <p:spPr>
          <a:xfrm>
            <a:off x="2565313" y="2541483"/>
            <a:ext cx="50851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628182372"/>
              </p:ext>
            </p:extLst>
          </p:nvPr>
        </p:nvGraphicFramePr>
        <p:xfrm>
          <a:off x="2812325" y="3101975"/>
          <a:ext cx="414337" cy="330200"/>
        </p:xfrm>
        <a:graphic>
          <a:graphicData uri="http://schemas.openxmlformats.org/presentationml/2006/ole">
            <mc:AlternateContent xmlns:mc="http://schemas.openxmlformats.org/markup-compatibility/2006">
              <mc:Choice xmlns:v="urn:schemas-microsoft-com:vml" Requires="v">
                <p:oleObj name="Equation" r:id="rId7" imgW="558720" imgH="444240" progId="Equation.3">
                  <p:embed/>
                </p:oleObj>
              </mc:Choice>
              <mc:Fallback>
                <p:oleObj name="Equation" r:id="rId7" imgW="558720" imgH="444240" progId="Equation.3">
                  <p:embed/>
                  <p:pic>
                    <p:nvPicPr>
                      <p:cNvPr id="8" name="Object 7"/>
                      <p:cNvPicPr/>
                      <p:nvPr/>
                    </p:nvPicPr>
                    <p:blipFill>
                      <a:blip r:embed="rId8"/>
                      <a:stretch>
                        <a:fillRect/>
                      </a:stretch>
                    </p:blipFill>
                    <p:spPr>
                      <a:xfrm>
                        <a:off x="2812325" y="3101975"/>
                        <a:ext cx="414337" cy="330200"/>
                      </a:xfrm>
                      <a:prstGeom prst="rect">
                        <a:avLst/>
                      </a:prstGeom>
                      <a:solidFill>
                        <a:srgbClr val="FFC000"/>
                      </a:solidFill>
                      <a:ln>
                        <a:solidFill>
                          <a:schemeClr val="tx1"/>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16554779"/>
              </p:ext>
            </p:extLst>
          </p:nvPr>
        </p:nvGraphicFramePr>
        <p:xfrm>
          <a:off x="3259138" y="3101975"/>
          <a:ext cx="611187" cy="330200"/>
        </p:xfrm>
        <a:graphic>
          <a:graphicData uri="http://schemas.openxmlformats.org/presentationml/2006/ole">
            <mc:AlternateContent xmlns:mc="http://schemas.openxmlformats.org/markup-compatibility/2006">
              <mc:Choice xmlns:v="urn:schemas-microsoft-com:vml" Requires="v">
                <p:oleObj name="Equation" r:id="rId9" imgW="825480" imgH="444240" progId="Equation.3">
                  <p:embed/>
                </p:oleObj>
              </mc:Choice>
              <mc:Fallback>
                <p:oleObj name="Equation" r:id="rId9" imgW="825480" imgH="444240" progId="Equation.3">
                  <p:embed/>
                  <p:pic>
                    <p:nvPicPr>
                      <p:cNvPr id="11" name="Object 10"/>
                      <p:cNvPicPr/>
                      <p:nvPr/>
                    </p:nvPicPr>
                    <p:blipFill>
                      <a:blip r:embed="rId10"/>
                      <a:stretch>
                        <a:fillRect/>
                      </a:stretch>
                    </p:blipFill>
                    <p:spPr>
                      <a:xfrm>
                        <a:off x="3259138" y="3101975"/>
                        <a:ext cx="611187" cy="330200"/>
                      </a:xfrm>
                      <a:prstGeom prst="rect">
                        <a:avLst/>
                      </a:prstGeom>
                      <a:solidFill>
                        <a:srgbClr val="FFC000"/>
                      </a:solidFill>
                      <a:ln>
                        <a:solidFill>
                          <a:schemeClr val="tx1"/>
                        </a:solidFill>
                      </a:ln>
                    </p:spPr>
                  </p:pic>
                </p:oleObj>
              </mc:Fallback>
            </mc:AlternateContent>
          </a:graphicData>
        </a:graphic>
      </p:graphicFrame>
      <p:pic>
        <p:nvPicPr>
          <p:cNvPr id="13" name="Picture 12"/>
          <p:cNvPicPr>
            <a:picLocks noChangeAspect="1"/>
          </p:cNvPicPr>
          <p:nvPr/>
        </p:nvPicPr>
        <p:blipFill>
          <a:blip r:embed="rId11"/>
          <a:stretch>
            <a:fillRect/>
          </a:stretch>
        </p:blipFill>
        <p:spPr>
          <a:xfrm>
            <a:off x="49746" y="1965252"/>
            <a:ext cx="1969351" cy="550260"/>
          </a:xfrm>
          <a:prstGeom prst="rect">
            <a:avLst/>
          </a:prstGeom>
          <a:ln w="28575">
            <a:solidFill>
              <a:srgbClr val="FFC000"/>
            </a:solidFill>
          </a:ln>
        </p:spPr>
      </p:pic>
      <p:pic>
        <p:nvPicPr>
          <p:cNvPr id="14" name="Picture 13"/>
          <p:cNvPicPr>
            <a:picLocks noChangeAspect="1"/>
          </p:cNvPicPr>
          <p:nvPr/>
        </p:nvPicPr>
        <p:blipFill>
          <a:blip r:embed="rId12"/>
          <a:stretch>
            <a:fillRect/>
          </a:stretch>
        </p:blipFill>
        <p:spPr>
          <a:xfrm>
            <a:off x="49746" y="2608292"/>
            <a:ext cx="1493304" cy="417483"/>
          </a:xfrm>
          <a:prstGeom prst="rect">
            <a:avLst/>
          </a:prstGeom>
          <a:ln w="34925">
            <a:solidFill>
              <a:srgbClr val="FFC000"/>
            </a:solidFill>
          </a:ln>
        </p:spPr>
      </p:pic>
    </p:spTree>
    <p:extLst>
      <p:ext uri="{BB962C8B-B14F-4D97-AF65-F5344CB8AC3E}">
        <p14:creationId xmlns:p14="http://schemas.microsoft.com/office/powerpoint/2010/main" val="352395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3" cstate="print"/>
          <a:srcRect l="2661" t="2351" r="2089" b="1223"/>
          <a:stretch/>
        </p:blipFill>
        <p:spPr>
          <a:xfrm>
            <a:off x="1619250" y="861725"/>
            <a:ext cx="1286882" cy="1811830"/>
          </a:xfrm>
          <a:prstGeom prst="rect">
            <a:avLst/>
          </a:prstGeom>
          <a:ln w="6350">
            <a:solidFill>
              <a:schemeClr val="tx1"/>
            </a:solidFill>
          </a:ln>
        </p:spPr>
      </p:pic>
      <p:sp>
        <p:nvSpPr>
          <p:cNvPr id="11" name="TextBox 10"/>
          <p:cNvSpPr txBox="1"/>
          <p:nvPr/>
        </p:nvSpPr>
        <p:spPr>
          <a:xfrm>
            <a:off x="409003" y="2662550"/>
            <a:ext cx="3868293" cy="553998"/>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Chapter 16 </a:t>
            </a:r>
          </a:p>
          <a:p>
            <a:pPr algn="ctr"/>
            <a:r>
              <a:rPr lang="en-GB" sz="1000" dirty="0">
                <a:latin typeface="Arial" panose="020B0604020202020204" pitchFamily="34" charset="0"/>
                <a:cs typeface="Arial" panose="020B0604020202020204" pitchFamily="34" charset="0"/>
              </a:rPr>
              <a:t>of </a:t>
            </a:r>
          </a:p>
          <a:p>
            <a:pPr algn="ctr"/>
            <a:r>
              <a:rPr lang="en-GB" sz="1000" dirty="0">
                <a:latin typeface="Arial" panose="020B0604020202020204" pitchFamily="34" charset="0"/>
                <a:cs typeface="Arial" panose="020B0604020202020204" pitchFamily="34" charset="0"/>
              </a:rPr>
              <a:t>Aircraft Structural Analysis</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
        <p:nvSpPr>
          <p:cNvPr id="5" name="Slide Number Placeholder 3"/>
          <p:cNvSpPr txBox="1">
            <a:spLocks/>
          </p:cNvSpPr>
          <p:nvPr/>
        </p:nvSpPr>
        <p:spPr>
          <a:xfrm>
            <a:off x="3821629" y="3330575"/>
            <a:ext cx="388421" cy="140994"/>
          </a:xfrm>
          <a:prstGeom prst="rect">
            <a:avLst/>
          </a:prstGeom>
        </p:spPr>
        <p:txBody>
          <a:bodyPr vert="horz" lIns="91440" tIns="45720" rIns="91440" bIns="45720" rtlCol="0" anchor="ctr"/>
          <a:lstStyle>
            <a:defPPr>
              <a:defRPr lang="en-US"/>
            </a:defPPr>
            <a:lvl1pPr marL="0" algn="r" defTabSz="914400" rtl="0" eaLnBrk="1" latinLnBrk="0" hangingPunct="1">
              <a:defRPr sz="504"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2172969" y="843214"/>
            <a:ext cx="2143758" cy="2301988"/>
          </a:xfrm>
          <a:prstGeom prst="rect">
            <a:avLst/>
          </a:prstGeom>
          <a:ln>
            <a:solidFill>
              <a:schemeClr val="bg1">
                <a:lumMod val="50000"/>
              </a:schemeClr>
            </a:solidFill>
          </a:ln>
        </p:spPr>
      </p:pic>
      <p:graphicFrame>
        <p:nvGraphicFramePr>
          <p:cNvPr id="7" name="Object 6"/>
          <p:cNvGraphicFramePr>
            <a:graphicFrameLocks noChangeAspect="1"/>
          </p:cNvGraphicFramePr>
          <p:nvPr>
            <p:extLst>
              <p:ext uri="{D42A27DB-BD31-4B8C-83A1-F6EECF244321}">
                <p14:modId xmlns:p14="http://schemas.microsoft.com/office/powerpoint/2010/main" val="1968166889"/>
              </p:ext>
            </p:extLst>
          </p:nvPr>
        </p:nvGraphicFramePr>
        <p:xfrm>
          <a:off x="2174666" y="3101975"/>
          <a:ext cx="603794" cy="330200"/>
        </p:xfrm>
        <a:graphic>
          <a:graphicData uri="http://schemas.openxmlformats.org/presentationml/2006/ole">
            <mc:AlternateContent xmlns:mc="http://schemas.openxmlformats.org/markup-compatibility/2006">
              <mc:Choice xmlns:v="urn:schemas-microsoft-com:vml" Requires="v">
                <p:oleObj name="Equation" r:id="rId3" imgW="812520" imgH="444240" progId="Equation.3">
                  <p:embed/>
                </p:oleObj>
              </mc:Choice>
              <mc:Fallback>
                <p:oleObj name="Equation" r:id="rId3" imgW="812520" imgH="444240" progId="Equation.3">
                  <p:embed/>
                  <p:pic>
                    <p:nvPicPr>
                      <p:cNvPr id="8" name="Object 7"/>
                      <p:cNvPicPr/>
                      <p:nvPr/>
                    </p:nvPicPr>
                    <p:blipFill>
                      <a:blip r:embed="rId4"/>
                      <a:stretch>
                        <a:fillRect/>
                      </a:stretch>
                    </p:blipFill>
                    <p:spPr>
                      <a:xfrm>
                        <a:off x="2174666" y="3101975"/>
                        <a:ext cx="603794" cy="330200"/>
                      </a:xfrm>
                      <a:prstGeom prst="rect">
                        <a:avLst/>
                      </a:prstGeom>
                      <a:solidFill>
                        <a:srgbClr val="FFC000"/>
                      </a:solidFill>
                      <a:ln>
                        <a:solidFill>
                          <a:schemeClr val="tx1"/>
                        </a:solidFill>
                      </a:ln>
                    </p:spPr>
                  </p:pic>
                </p:oleObj>
              </mc:Fallback>
            </mc:AlternateContent>
          </a:graphicData>
        </a:graphic>
      </p:graphicFrame>
      <p:cxnSp>
        <p:nvCxnSpPr>
          <p:cNvPr id="8" name="Straight Connector 7"/>
          <p:cNvCxnSpPr/>
          <p:nvPr/>
        </p:nvCxnSpPr>
        <p:spPr>
          <a:xfrm>
            <a:off x="2565313" y="2541483"/>
            <a:ext cx="50851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1233191558"/>
              </p:ext>
            </p:extLst>
          </p:nvPr>
        </p:nvGraphicFramePr>
        <p:xfrm>
          <a:off x="2812325" y="3101975"/>
          <a:ext cx="414337" cy="330200"/>
        </p:xfrm>
        <a:graphic>
          <a:graphicData uri="http://schemas.openxmlformats.org/presentationml/2006/ole">
            <mc:AlternateContent xmlns:mc="http://schemas.openxmlformats.org/markup-compatibility/2006">
              <mc:Choice xmlns:v="urn:schemas-microsoft-com:vml" Requires="v">
                <p:oleObj name="Equation" r:id="rId5" imgW="558720" imgH="444240" progId="Equation.3">
                  <p:embed/>
                </p:oleObj>
              </mc:Choice>
              <mc:Fallback>
                <p:oleObj name="Equation" r:id="rId5" imgW="558720" imgH="444240" progId="Equation.3">
                  <p:embed/>
                  <p:pic>
                    <p:nvPicPr>
                      <p:cNvPr id="11" name="Object 10"/>
                      <p:cNvPicPr/>
                      <p:nvPr/>
                    </p:nvPicPr>
                    <p:blipFill>
                      <a:blip r:embed="rId6"/>
                      <a:stretch>
                        <a:fillRect/>
                      </a:stretch>
                    </p:blipFill>
                    <p:spPr>
                      <a:xfrm>
                        <a:off x="2812325" y="3101975"/>
                        <a:ext cx="414337" cy="330200"/>
                      </a:xfrm>
                      <a:prstGeom prst="rect">
                        <a:avLst/>
                      </a:prstGeom>
                      <a:solidFill>
                        <a:srgbClr val="FFC000"/>
                      </a:solidFill>
                      <a:ln>
                        <a:solidFill>
                          <a:schemeClr val="tx1"/>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20519616"/>
              </p:ext>
            </p:extLst>
          </p:nvPr>
        </p:nvGraphicFramePr>
        <p:xfrm>
          <a:off x="3259138" y="3101975"/>
          <a:ext cx="611187" cy="330200"/>
        </p:xfrm>
        <a:graphic>
          <a:graphicData uri="http://schemas.openxmlformats.org/presentationml/2006/ole">
            <mc:AlternateContent xmlns:mc="http://schemas.openxmlformats.org/markup-compatibility/2006">
              <mc:Choice xmlns:v="urn:schemas-microsoft-com:vml" Requires="v">
                <p:oleObj name="Equation" r:id="rId7" imgW="825480" imgH="444240" progId="Equation.3">
                  <p:embed/>
                </p:oleObj>
              </mc:Choice>
              <mc:Fallback>
                <p:oleObj name="Equation" r:id="rId7" imgW="825480" imgH="444240" progId="Equation.3">
                  <p:embed/>
                  <p:pic>
                    <p:nvPicPr>
                      <p:cNvPr id="12" name="Object 11"/>
                      <p:cNvPicPr/>
                      <p:nvPr/>
                    </p:nvPicPr>
                    <p:blipFill>
                      <a:blip r:embed="rId8"/>
                      <a:stretch>
                        <a:fillRect/>
                      </a:stretch>
                    </p:blipFill>
                    <p:spPr>
                      <a:xfrm>
                        <a:off x="3259138" y="3101975"/>
                        <a:ext cx="611187" cy="330200"/>
                      </a:xfrm>
                      <a:prstGeom prst="rect">
                        <a:avLst/>
                      </a:prstGeom>
                      <a:solidFill>
                        <a:srgbClr val="FFC000"/>
                      </a:solidFill>
                      <a:ln>
                        <a:solidFill>
                          <a:schemeClr val="tx1"/>
                        </a:solidFill>
                      </a:ln>
                    </p:spPr>
                  </p:pic>
                </p:oleObj>
              </mc:Fallback>
            </mc:AlternateContent>
          </a:graphicData>
        </a:graphic>
      </p:graphicFrame>
      <p:pic>
        <p:nvPicPr>
          <p:cNvPr id="11" name="Picture 10"/>
          <p:cNvPicPr>
            <a:picLocks noChangeAspect="1"/>
          </p:cNvPicPr>
          <p:nvPr/>
        </p:nvPicPr>
        <p:blipFill>
          <a:blip r:embed="rId9"/>
          <a:stretch>
            <a:fillRect/>
          </a:stretch>
        </p:blipFill>
        <p:spPr>
          <a:xfrm>
            <a:off x="49746" y="830805"/>
            <a:ext cx="1638931" cy="501503"/>
          </a:xfrm>
          <a:prstGeom prst="rect">
            <a:avLst/>
          </a:prstGeom>
          <a:ln>
            <a:solidFill>
              <a:schemeClr val="tx1"/>
            </a:solidFill>
          </a:ln>
        </p:spPr>
      </p:pic>
      <p:sp>
        <p:nvSpPr>
          <p:cNvPr id="12" name="Rectangle 11"/>
          <p:cNvSpPr/>
          <p:nvPr/>
        </p:nvSpPr>
        <p:spPr>
          <a:xfrm>
            <a:off x="49746" y="1359189"/>
            <a:ext cx="1905000" cy="447386"/>
          </a:xfrm>
          <a:prstGeom prst="rect">
            <a:avLst/>
          </a:prstGeom>
          <a:solidFill>
            <a:srgbClr val="00B0F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Integration must be performed for the whole length of the cross section, i.e. path 12, 23 and 34</a:t>
            </a:r>
          </a:p>
        </p:txBody>
      </p:sp>
      <p:cxnSp>
        <p:nvCxnSpPr>
          <p:cNvPr id="13" name="Straight Connector 12"/>
          <p:cNvCxnSpPr/>
          <p:nvPr/>
        </p:nvCxnSpPr>
        <p:spPr>
          <a:xfrm rot="5400000">
            <a:off x="2596968" y="2031334"/>
            <a:ext cx="972000"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1399328724"/>
              </p:ext>
            </p:extLst>
          </p:nvPr>
        </p:nvGraphicFramePr>
        <p:xfrm>
          <a:off x="3451225" y="1701800"/>
          <a:ext cx="292100" cy="141288"/>
        </p:xfrm>
        <a:graphic>
          <a:graphicData uri="http://schemas.openxmlformats.org/presentationml/2006/ole">
            <mc:AlternateContent xmlns:mc="http://schemas.openxmlformats.org/markup-compatibility/2006">
              <mc:Choice xmlns:v="urn:schemas-microsoft-com:vml" Requires="v">
                <p:oleObj name="Equation" r:id="rId10" imgW="393480" imgH="190440" progId="Equation.3">
                  <p:embed/>
                </p:oleObj>
              </mc:Choice>
              <mc:Fallback>
                <p:oleObj name="Equation" r:id="rId10" imgW="393480" imgH="190440" progId="Equation.3">
                  <p:embed/>
                  <p:pic>
                    <p:nvPicPr>
                      <p:cNvPr id="7" name="Object 6"/>
                      <p:cNvPicPr/>
                      <p:nvPr/>
                    </p:nvPicPr>
                    <p:blipFill>
                      <a:blip r:embed="rId11"/>
                      <a:stretch>
                        <a:fillRect/>
                      </a:stretch>
                    </p:blipFill>
                    <p:spPr>
                      <a:xfrm>
                        <a:off x="3451225" y="1701800"/>
                        <a:ext cx="292100" cy="141288"/>
                      </a:xfrm>
                      <a:prstGeom prst="rect">
                        <a:avLst/>
                      </a:prstGeom>
                      <a:solidFill>
                        <a:srgbClr val="0070C0"/>
                      </a:solidFill>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97214408"/>
              </p:ext>
            </p:extLst>
          </p:nvPr>
        </p:nvGraphicFramePr>
        <p:xfrm>
          <a:off x="3451225" y="1882775"/>
          <a:ext cx="620713" cy="330200"/>
        </p:xfrm>
        <a:graphic>
          <a:graphicData uri="http://schemas.openxmlformats.org/presentationml/2006/ole">
            <mc:AlternateContent xmlns:mc="http://schemas.openxmlformats.org/markup-compatibility/2006">
              <mc:Choice xmlns:v="urn:schemas-microsoft-com:vml" Requires="v">
                <p:oleObj name="Equation" r:id="rId12" imgW="838080" imgH="444240" progId="Equation.3">
                  <p:embed/>
                </p:oleObj>
              </mc:Choice>
              <mc:Fallback>
                <p:oleObj name="Equation" r:id="rId12" imgW="838080" imgH="444240" progId="Equation.3">
                  <p:embed/>
                  <p:pic>
                    <p:nvPicPr>
                      <p:cNvPr id="9" name="Object 8"/>
                      <p:cNvPicPr/>
                      <p:nvPr/>
                    </p:nvPicPr>
                    <p:blipFill>
                      <a:blip r:embed="rId13"/>
                      <a:stretch>
                        <a:fillRect/>
                      </a:stretch>
                    </p:blipFill>
                    <p:spPr>
                      <a:xfrm>
                        <a:off x="3451225" y="1882775"/>
                        <a:ext cx="620713" cy="330200"/>
                      </a:xfrm>
                      <a:prstGeom prst="rect">
                        <a:avLst/>
                      </a:prstGeom>
                      <a:solidFill>
                        <a:srgbClr val="0070C0"/>
                      </a:solidFill>
                      <a:ln>
                        <a:solidFill>
                          <a:schemeClr val="tx1"/>
                        </a:solid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92190357"/>
              </p:ext>
            </p:extLst>
          </p:nvPr>
        </p:nvGraphicFramePr>
        <p:xfrm>
          <a:off x="3451225" y="2263775"/>
          <a:ext cx="517525" cy="179388"/>
        </p:xfrm>
        <a:graphic>
          <a:graphicData uri="http://schemas.openxmlformats.org/presentationml/2006/ole">
            <mc:AlternateContent xmlns:mc="http://schemas.openxmlformats.org/markup-compatibility/2006">
              <mc:Choice xmlns:v="urn:schemas-microsoft-com:vml" Requires="v">
                <p:oleObj name="Equation" r:id="rId14" imgW="698400" imgH="241200" progId="Equation.3">
                  <p:embed/>
                </p:oleObj>
              </mc:Choice>
              <mc:Fallback>
                <p:oleObj name="Equation" r:id="rId14" imgW="698400" imgH="241200" progId="Equation.3">
                  <p:embed/>
                  <p:pic>
                    <p:nvPicPr>
                      <p:cNvPr id="10" name="Object 9"/>
                      <p:cNvPicPr/>
                      <p:nvPr/>
                    </p:nvPicPr>
                    <p:blipFill>
                      <a:blip r:embed="rId15"/>
                      <a:stretch>
                        <a:fillRect/>
                      </a:stretch>
                    </p:blipFill>
                    <p:spPr>
                      <a:xfrm>
                        <a:off x="3451225" y="2263775"/>
                        <a:ext cx="517525" cy="179388"/>
                      </a:xfrm>
                      <a:prstGeom prst="rect">
                        <a:avLst/>
                      </a:prstGeom>
                      <a:solidFill>
                        <a:srgbClr val="0070C0"/>
                      </a:solidFill>
                      <a:ln>
                        <a:solidFill>
                          <a:schemeClr val="tx1"/>
                        </a:solidFill>
                      </a:ln>
                    </p:spPr>
                  </p:pic>
                </p:oleObj>
              </mc:Fallback>
            </mc:AlternateContent>
          </a:graphicData>
        </a:graphic>
      </p:graphicFrame>
      <p:pic>
        <p:nvPicPr>
          <p:cNvPr id="18" name="Picture 17"/>
          <p:cNvPicPr>
            <a:picLocks noChangeAspect="1"/>
          </p:cNvPicPr>
          <p:nvPr/>
        </p:nvPicPr>
        <p:blipFill>
          <a:blip r:embed="rId16"/>
          <a:stretch>
            <a:fillRect/>
          </a:stretch>
        </p:blipFill>
        <p:spPr>
          <a:xfrm>
            <a:off x="49746" y="1866781"/>
            <a:ext cx="2136018" cy="592389"/>
          </a:xfrm>
          <a:prstGeom prst="rect">
            <a:avLst/>
          </a:prstGeom>
          <a:ln w="25400">
            <a:solidFill>
              <a:srgbClr val="0070C0"/>
            </a:solidFill>
          </a:ln>
        </p:spPr>
      </p:pic>
      <p:sp>
        <p:nvSpPr>
          <p:cNvPr id="19" name="Rectangle 18"/>
          <p:cNvSpPr/>
          <p:nvPr/>
        </p:nvSpPr>
        <p:spPr>
          <a:xfrm>
            <a:off x="1954746" y="2031334"/>
            <a:ext cx="218223" cy="2324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17"/>
          <a:stretch>
            <a:fillRect/>
          </a:stretch>
        </p:blipFill>
        <p:spPr>
          <a:xfrm>
            <a:off x="49747" y="2558645"/>
            <a:ext cx="2331504" cy="448845"/>
          </a:xfrm>
          <a:prstGeom prst="rect">
            <a:avLst/>
          </a:prstGeom>
          <a:ln w="25400">
            <a:solidFill>
              <a:srgbClr val="0070C0"/>
            </a:solidFill>
          </a:ln>
        </p:spPr>
      </p:pic>
      <mc:AlternateContent xmlns:mc="http://schemas.openxmlformats.org/markup-compatibility/2006" xmlns:a14="http://schemas.microsoft.com/office/drawing/2010/main">
        <mc:Choice Requires="a14">
          <p:sp>
            <p:nvSpPr>
              <p:cNvPr id="21" name="Rectangular Callout 20"/>
              <p:cNvSpPr/>
              <p:nvPr/>
            </p:nvSpPr>
            <p:spPr>
              <a:xfrm>
                <a:off x="1771650" y="657841"/>
                <a:ext cx="1219200" cy="371056"/>
              </a:xfrm>
              <a:prstGeom prst="wedgeRectCallout">
                <a:avLst>
                  <a:gd name="adj1" fmla="val -23055"/>
                  <a:gd name="adj2" fmla="val 31788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Obtained by </a:t>
                </a:r>
                <a14:m>
                  <m:oMath xmlns:m="http://schemas.openxmlformats.org/officeDocument/2006/math">
                    <m:sSub>
                      <m:sSubPr>
                        <m:ctrlPr>
                          <a:rPr lang="en-GB" sz="800" i="1" smtClean="0">
                            <a:solidFill>
                              <a:schemeClr val="tx1"/>
                            </a:solidFill>
                            <a:latin typeface="Cambria Math" panose="02040503050406030204" pitchFamily="18" charset="0"/>
                            <a:cs typeface="Arial" panose="020B0604020202020204" pitchFamily="34" charset="0"/>
                          </a:rPr>
                        </m:ctrlPr>
                      </m:sSubPr>
                      <m:e>
                        <m:r>
                          <a:rPr lang="en-GB" sz="800" b="0" i="1" smtClean="0">
                            <a:solidFill>
                              <a:schemeClr val="tx1"/>
                            </a:solidFill>
                            <a:latin typeface="Cambria Math" panose="02040503050406030204" pitchFamily="18" charset="0"/>
                            <a:cs typeface="Arial" panose="020B0604020202020204" pitchFamily="34" charset="0"/>
                          </a:rPr>
                          <m:t>𝑆</m:t>
                        </m:r>
                      </m:e>
                      <m:sub>
                        <m:r>
                          <a:rPr lang="en-GB" sz="800" b="0" i="1" smtClean="0">
                            <a:solidFill>
                              <a:schemeClr val="tx1"/>
                            </a:solidFill>
                            <a:latin typeface="Cambria Math" panose="02040503050406030204" pitchFamily="18" charset="0"/>
                            <a:cs typeface="Arial" panose="020B0604020202020204" pitchFamily="34" charset="0"/>
                          </a:rPr>
                          <m:t>1</m:t>
                        </m:r>
                      </m:sub>
                    </m:sSub>
                    <m:r>
                      <a:rPr lang="en-GB" sz="800" b="0" i="1" smtClean="0">
                        <a:solidFill>
                          <a:schemeClr val="tx1"/>
                        </a:solidFill>
                        <a:latin typeface="Cambria Math" panose="02040503050406030204" pitchFamily="18" charset="0"/>
                        <a:cs typeface="Arial" panose="020B0604020202020204" pitchFamily="34" charset="0"/>
                      </a:rPr>
                      <m:t>=0.5</m:t>
                    </m:r>
                    <m:r>
                      <a:rPr lang="en-GB" sz="800" b="0" i="1" smtClean="0">
                        <a:solidFill>
                          <a:schemeClr val="tx1"/>
                        </a:solidFill>
                        <a:latin typeface="Cambria Math" panose="02040503050406030204" pitchFamily="18" charset="0"/>
                        <a:cs typeface="Arial" panose="020B0604020202020204" pitchFamily="34" charset="0"/>
                      </a:rPr>
                      <m:t>h</m:t>
                    </m:r>
                  </m:oMath>
                </a14:m>
                <a:r>
                  <a:rPr lang="en-GB" sz="800" dirty="0">
                    <a:solidFill>
                      <a:schemeClr val="tx1"/>
                    </a:solidFill>
                    <a:latin typeface="Arial" panose="020B0604020202020204" pitchFamily="34" charset="0"/>
                    <a:cs typeface="Arial" panose="020B0604020202020204" pitchFamily="34" charset="0"/>
                  </a:rPr>
                  <a:t> in </a:t>
                </a:r>
                <a14:m>
                  <m:oMath xmlns:m="http://schemas.openxmlformats.org/officeDocument/2006/math">
                    <m:sSub>
                      <m:sSubPr>
                        <m:ctrlPr>
                          <a:rPr lang="en-GB" sz="800" i="1" smtClean="0">
                            <a:solidFill>
                              <a:schemeClr val="tx1"/>
                            </a:solidFill>
                            <a:latin typeface="Cambria Math" panose="02040503050406030204" pitchFamily="18" charset="0"/>
                            <a:cs typeface="Arial" panose="020B0604020202020204" pitchFamily="34" charset="0"/>
                          </a:rPr>
                        </m:ctrlPr>
                      </m:sSubPr>
                      <m:e>
                        <m:r>
                          <a:rPr lang="en-GB" sz="800" b="0" i="1" smtClean="0">
                            <a:solidFill>
                              <a:schemeClr val="tx1"/>
                            </a:solidFill>
                            <a:latin typeface="Cambria Math" panose="02040503050406030204" pitchFamily="18" charset="0"/>
                            <a:cs typeface="Arial" panose="020B0604020202020204" pitchFamily="34" charset="0"/>
                          </a:rPr>
                          <m:t>𝑞</m:t>
                        </m:r>
                      </m:e>
                      <m:sub>
                        <m:r>
                          <a:rPr lang="en-GB" sz="800" b="0" i="1" smtClean="0">
                            <a:solidFill>
                              <a:schemeClr val="tx1"/>
                            </a:solidFill>
                            <a:latin typeface="Cambria Math" panose="02040503050406030204" pitchFamily="18" charset="0"/>
                            <a:cs typeface="Arial" panose="020B0604020202020204" pitchFamily="34" charset="0"/>
                          </a:rPr>
                          <m:t>12</m:t>
                        </m:r>
                      </m:sub>
                    </m:sSub>
                  </m:oMath>
                </a14:m>
                <a:r>
                  <a:rPr lang="en-GB" sz="800" dirty="0">
                    <a:solidFill>
                      <a:schemeClr val="tx1"/>
                    </a:solidFill>
                    <a:latin typeface="Arial" panose="020B0604020202020204" pitchFamily="34" charset="0"/>
                    <a:cs typeface="Arial" panose="020B0604020202020204" pitchFamily="34" charset="0"/>
                  </a:rPr>
                  <a:t> (shear flow at point 2)</a:t>
                </a:r>
              </a:p>
            </p:txBody>
          </p:sp>
        </mc:Choice>
        <mc:Fallback xmlns="">
          <p:sp>
            <p:nvSpPr>
              <p:cNvPr id="21" name="Rectangular Callout 20"/>
              <p:cNvSpPr>
                <a:spLocks noRot="1" noChangeAspect="1" noMove="1" noResize="1" noEditPoints="1" noAdjustHandles="1" noChangeArrowheads="1" noChangeShapeType="1" noTextEdit="1"/>
              </p:cNvSpPr>
              <p:nvPr/>
            </p:nvSpPr>
            <p:spPr>
              <a:xfrm>
                <a:off x="1771650" y="657841"/>
                <a:ext cx="1219200" cy="371056"/>
              </a:xfrm>
              <a:prstGeom prst="wedgeRectCallout">
                <a:avLst>
                  <a:gd name="adj1" fmla="val -23055"/>
                  <a:gd name="adj2" fmla="val 317883"/>
                </a:avLst>
              </a:prstGeom>
              <a:blipFill>
                <a:blip r:embed="rId19"/>
                <a:stretch>
                  <a:fillRect l="-995" r="-1990"/>
                </a:stretch>
              </a:blipFill>
              <a:ln w="635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3996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1905000" cy="2362200"/>
          </a:xfrm>
        </p:spPr>
        <p:txBody>
          <a:bodyPr>
            <a:normAutofit fontScale="92500" lnSpcReduction="20000"/>
          </a:bodyPr>
          <a:lstStyle/>
          <a:p>
            <a:r>
              <a:rPr lang="en-GB" dirty="0"/>
              <a:t>Positive </a:t>
            </a:r>
            <a:r>
              <a:rPr lang="en-GB" i="1" dirty="0"/>
              <a:t>q</a:t>
            </a:r>
            <a:r>
              <a:rPr lang="en-GB" dirty="0"/>
              <a:t> means that the shear flows in direction of </a:t>
            </a:r>
            <a:r>
              <a:rPr lang="en-GB" i="1" dirty="0"/>
              <a:t>s</a:t>
            </a:r>
          </a:p>
          <a:p>
            <a:r>
              <a:rPr lang="en-GB" dirty="0"/>
              <a:t>You may use the following analogy to have a physical understanding of this phenomenon;</a:t>
            </a:r>
          </a:p>
          <a:p>
            <a:pPr lvl="1"/>
            <a:r>
              <a:rPr lang="en-GB" dirty="0"/>
              <a:t>Emptying a bucket of water at points of zero shear flow (brown spot) causes some of the water to go to the left and some to the right. Each path continues flowing until it gets drained, i.e. reach another zero point (red spot)</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2228850" y="939376"/>
            <a:ext cx="1995137" cy="2033413"/>
          </a:xfrm>
          <a:prstGeom prst="rect">
            <a:avLst/>
          </a:prstGeom>
        </p:spPr>
      </p:pic>
      <p:sp>
        <p:nvSpPr>
          <p:cNvPr id="6" name="Oval 5"/>
          <p:cNvSpPr/>
          <p:nvPr/>
        </p:nvSpPr>
        <p:spPr>
          <a:xfrm>
            <a:off x="2775796" y="2393283"/>
            <a:ext cx="72000" cy="720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073823" y="1416229"/>
            <a:ext cx="72000" cy="7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stretch>
            <a:fillRect/>
          </a:stretch>
        </p:blipFill>
        <p:spPr>
          <a:xfrm rot="1482472">
            <a:off x="2262516" y="2543017"/>
            <a:ext cx="557606" cy="537533"/>
          </a:xfrm>
          <a:prstGeom prst="rect">
            <a:avLst/>
          </a:prstGeom>
        </p:spPr>
      </p:pic>
      <p:cxnSp>
        <p:nvCxnSpPr>
          <p:cNvPr id="11" name="Straight Arrow Connector 10"/>
          <p:cNvCxnSpPr>
            <a:stCxn id="9" idx="0"/>
            <a:endCxn id="6" idx="3"/>
          </p:cNvCxnSpPr>
          <p:nvPr/>
        </p:nvCxnSpPr>
        <p:spPr>
          <a:xfrm flipV="1">
            <a:off x="2653661" y="2454739"/>
            <a:ext cx="132679" cy="112883"/>
          </a:xfrm>
          <a:prstGeom prst="straightConnector1">
            <a:avLst/>
          </a:prstGeom>
          <a:ln w="12700">
            <a:headEnd w="sm" len="sm"/>
            <a:tailEnd type="stealth"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736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177F-5B32-46B6-A3E4-9B878728D054}"/>
              </a:ext>
            </a:extLst>
          </p:cNvPr>
          <p:cNvSpPr>
            <a:spLocks noGrp="1"/>
          </p:cNvSpPr>
          <p:nvPr>
            <p:ph type="title"/>
          </p:nvPr>
        </p:nvSpPr>
        <p:spPr/>
        <p:txBody>
          <a:bodyPr/>
          <a:lstStyle/>
          <a:p>
            <a:r>
              <a:rPr lang="en-GB" dirty="0"/>
              <a:t>Finite element simulation of previous example </a:t>
            </a:r>
          </a:p>
        </p:txBody>
      </p:sp>
      <p:pic>
        <p:nvPicPr>
          <p:cNvPr id="6" name="Picture 5">
            <a:extLst>
              <a:ext uri="{FF2B5EF4-FFF2-40B4-BE49-F238E27FC236}">
                <a16:creationId xmlns:a16="http://schemas.microsoft.com/office/drawing/2014/main" id="{6787430C-61E6-4470-AB97-B37509CAA0B9}"/>
              </a:ext>
            </a:extLst>
          </p:cNvPr>
          <p:cNvPicPr>
            <a:picLocks noChangeAspect="1"/>
          </p:cNvPicPr>
          <p:nvPr/>
        </p:nvPicPr>
        <p:blipFill>
          <a:blip r:embed="rId2"/>
          <a:stretch>
            <a:fillRect/>
          </a:stretch>
        </p:blipFill>
        <p:spPr>
          <a:xfrm>
            <a:off x="389349" y="844550"/>
            <a:ext cx="3793891" cy="2315751"/>
          </a:xfrm>
          <a:prstGeom prst="rect">
            <a:avLst/>
          </a:prstGeom>
        </p:spPr>
      </p:pic>
      <p:sp>
        <p:nvSpPr>
          <p:cNvPr id="4" name="Slide Number Placeholder 3">
            <a:extLst>
              <a:ext uri="{FF2B5EF4-FFF2-40B4-BE49-F238E27FC236}">
                <a16:creationId xmlns:a16="http://schemas.microsoft.com/office/drawing/2014/main" id="{C45FFB19-0684-4B70-A831-953DB244C0B9}"/>
              </a:ext>
            </a:extLst>
          </p:cNvPr>
          <p:cNvSpPr>
            <a:spLocks noGrp="1"/>
          </p:cNvSpPr>
          <p:nvPr>
            <p:ph type="sldNum" sz="quarter" idx="12"/>
          </p:nvPr>
        </p:nvSpPr>
        <p:spPr/>
        <p:txBody>
          <a:bodyPr/>
          <a:lstStyle/>
          <a:p>
            <a:fld id="{6D22F896-40B5-4ADD-8801-0D06FADFA095}" type="slidenum">
              <a:rPr lang="en-US" smtClean="0"/>
              <a:pPr/>
              <a:t>22</a:t>
            </a:fld>
            <a:endParaRPr lang="en-US" dirty="0"/>
          </a:p>
        </p:txBody>
      </p:sp>
      <p:graphicFrame>
        <p:nvGraphicFramePr>
          <p:cNvPr id="5" name="Object 4">
            <a:extLst>
              <a:ext uri="{FF2B5EF4-FFF2-40B4-BE49-F238E27FC236}">
                <a16:creationId xmlns:a16="http://schemas.microsoft.com/office/drawing/2014/main" id="{9F8BC55D-8A6E-4A7D-8C32-31C8C3DCE3A4}"/>
              </a:ext>
            </a:extLst>
          </p:cNvPr>
          <p:cNvGraphicFramePr>
            <a:graphicFrameLocks noChangeAspect="1"/>
          </p:cNvGraphicFramePr>
          <p:nvPr>
            <p:extLst>
              <p:ext uri="{D42A27DB-BD31-4B8C-83A1-F6EECF244321}">
                <p14:modId xmlns:p14="http://schemas.microsoft.com/office/powerpoint/2010/main" val="1407939181"/>
              </p:ext>
            </p:extLst>
          </p:nvPr>
        </p:nvGraphicFramePr>
        <p:xfrm>
          <a:off x="3371850" y="1739672"/>
          <a:ext cx="762000" cy="685800"/>
        </p:xfrm>
        <a:graphic>
          <a:graphicData uri="http://schemas.openxmlformats.org/presentationml/2006/ole">
            <mc:AlternateContent xmlns:mc="http://schemas.openxmlformats.org/markup-compatibility/2006">
              <mc:Choice xmlns:v="urn:schemas-microsoft-com:vml" Requires="v">
                <p:oleObj name="Equation" r:id="rId3" imgW="761760" imgH="685800" progId="Equation.DSMT4">
                  <p:embed/>
                </p:oleObj>
              </mc:Choice>
              <mc:Fallback>
                <p:oleObj name="Equation" r:id="rId3" imgW="761760" imgH="685800" progId="Equation.DSMT4">
                  <p:embed/>
                  <p:pic>
                    <p:nvPicPr>
                      <p:cNvPr id="0" name=""/>
                      <p:cNvPicPr/>
                      <p:nvPr/>
                    </p:nvPicPr>
                    <p:blipFill>
                      <a:blip r:embed="rId4"/>
                      <a:stretch>
                        <a:fillRect/>
                      </a:stretch>
                    </p:blipFill>
                    <p:spPr>
                      <a:xfrm>
                        <a:off x="3371850" y="1739672"/>
                        <a:ext cx="762000" cy="685800"/>
                      </a:xfrm>
                      <a:prstGeom prst="rect">
                        <a:avLst/>
                      </a:prstGeom>
                      <a:solidFill>
                        <a:srgbClr val="FFFF00"/>
                      </a:solidFill>
                    </p:spPr>
                  </p:pic>
                </p:oleObj>
              </mc:Fallback>
            </mc:AlternateContent>
          </a:graphicData>
        </a:graphic>
      </p:graphicFrame>
      <p:sp>
        <p:nvSpPr>
          <p:cNvPr id="7" name="Speech Bubble: Rectangle 6">
            <a:extLst>
              <a:ext uri="{FF2B5EF4-FFF2-40B4-BE49-F238E27FC236}">
                <a16:creationId xmlns:a16="http://schemas.microsoft.com/office/drawing/2014/main" id="{646B1983-76A8-43D9-8DE9-F11D4F60BFBC}"/>
              </a:ext>
            </a:extLst>
          </p:cNvPr>
          <p:cNvSpPr/>
          <p:nvPr/>
        </p:nvSpPr>
        <p:spPr>
          <a:xfrm>
            <a:off x="2914650" y="2644775"/>
            <a:ext cx="914400" cy="381000"/>
          </a:xfrm>
          <a:prstGeom prst="wedgeRectCallout">
            <a:avLst>
              <a:gd name="adj1" fmla="val -103895"/>
              <a:gd name="adj2" fmla="val -1047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Undeformed shape</a:t>
            </a:r>
          </a:p>
        </p:txBody>
      </p:sp>
      <p:sp>
        <p:nvSpPr>
          <p:cNvPr id="8" name="Speech Bubble: Rectangle 7">
            <a:extLst>
              <a:ext uri="{FF2B5EF4-FFF2-40B4-BE49-F238E27FC236}">
                <a16:creationId xmlns:a16="http://schemas.microsoft.com/office/drawing/2014/main" id="{2D9B643A-6711-4970-BB01-7B20E28F125B}"/>
              </a:ext>
            </a:extLst>
          </p:cNvPr>
          <p:cNvSpPr/>
          <p:nvPr/>
        </p:nvSpPr>
        <p:spPr>
          <a:xfrm>
            <a:off x="2076450" y="893148"/>
            <a:ext cx="914400" cy="381000"/>
          </a:xfrm>
          <a:prstGeom prst="wedgeRectCallout">
            <a:avLst>
              <a:gd name="adj1" fmla="val -60247"/>
              <a:gd name="adj2" fmla="val 13364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Deformed shape</a:t>
            </a:r>
          </a:p>
        </p:txBody>
      </p:sp>
      <p:sp>
        <p:nvSpPr>
          <p:cNvPr id="9" name="Speech Bubble: Rectangle 8">
            <a:extLst>
              <a:ext uri="{FF2B5EF4-FFF2-40B4-BE49-F238E27FC236}">
                <a16:creationId xmlns:a16="http://schemas.microsoft.com/office/drawing/2014/main" id="{96EAC161-C3FA-4881-B4B7-BDEA77B2B76B}"/>
              </a:ext>
            </a:extLst>
          </p:cNvPr>
          <p:cNvSpPr/>
          <p:nvPr/>
        </p:nvSpPr>
        <p:spPr>
          <a:xfrm>
            <a:off x="1466850" y="892175"/>
            <a:ext cx="533400" cy="381000"/>
          </a:xfrm>
          <a:prstGeom prst="wedgeRectCallout">
            <a:avLst>
              <a:gd name="adj1" fmla="val -166855"/>
              <a:gd name="adj2" fmla="val -148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Shear flow</a:t>
            </a:r>
          </a:p>
        </p:txBody>
      </p:sp>
    </p:spTree>
    <p:extLst>
      <p:ext uri="{BB962C8B-B14F-4D97-AF65-F5344CB8AC3E}">
        <p14:creationId xmlns:p14="http://schemas.microsoft.com/office/powerpoint/2010/main" val="13596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centre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sp>
        <p:nvSpPr>
          <p:cNvPr id="6" name="Content Placeholder 5"/>
          <p:cNvSpPr>
            <a:spLocks noGrp="1"/>
          </p:cNvSpPr>
          <p:nvPr>
            <p:ph idx="1"/>
          </p:nvPr>
        </p:nvSpPr>
        <p:spPr>
          <a:xfrm>
            <a:off x="323850" y="843067"/>
            <a:ext cx="1447800" cy="2151977"/>
          </a:xfrm>
        </p:spPr>
        <p:txBody>
          <a:bodyPr>
            <a:normAutofit lnSpcReduction="10000"/>
          </a:bodyPr>
          <a:lstStyle/>
          <a:p>
            <a:r>
              <a:rPr lang="en-GB" dirty="0"/>
              <a:t>Shear load applied at shear centre does not create torsion in the section</a:t>
            </a:r>
          </a:p>
          <a:p>
            <a:r>
              <a:rPr lang="en-GB" dirty="0"/>
              <a:t>You could see the wooden support as fuselage and the channel beam as wing</a:t>
            </a:r>
          </a:p>
        </p:txBody>
      </p:sp>
      <p:pic>
        <p:nvPicPr>
          <p:cNvPr id="7" name="Picture 6"/>
          <p:cNvPicPr>
            <a:picLocks noChangeAspect="1"/>
          </p:cNvPicPr>
          <p:nvPr/>
        </p:nvPicPr>
        <p:blipFill>
          <a:blip r:embed="rId2"/>
          <a:stretch>
            <a:fillRect/>
          </a:stretch>
        </p:blipFill>
        <p:spPr>
          <a:xfrm>
            <a:off x="1736088" y="843067"/>
            <a:ext cx="2508522" cy="2264047"/>
          </a:xfrm>
          <a:prstGeom prst="rect">
            <a:avLst/>
          </a:prstGeom>
        </p:spPr>
      </p:pic>
      <p:sp>
        <p:nvSpPr>
          <p:cNvPr id="8" name="Rectangle 7"/>
          <p:cNvSpPr/>
          <p:nvPr/>
        </p:nvSpPr>
        <p:spPr>
          <a:xfrm>
            <a:off x="2381250" y="1273175"/>
            <a:ext cx="1219200" cy="457200"/>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831176" y="1438414"/>
            <a:ext cx="249420" cy="228600"/>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5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centre</a:t>
            </a:r>
          </a:p>
        </p:txBody>
      </p:sp>
      <p:sp>
        <p:nvSpPr>
          <p:cNvPr id="3" name="Content Placeholder 2"/>
          <p:cNvSpPr>
            <a:spLocks noGrp="1"/>
          </p:cNvSpPr>
          <p:nvPr>
            <p:ph idx="1"/>
          </p:nvPr>
        </p:nvSpPr>
        <p:spPr>
          <a:xfrm>
            <a:off x="323850" y="892175"/>
            <a:ext cx="4038600" cy="2286000"/>
          </a:xfrm>
        </p:spPr>
        <p:txBody>
          <a:bodyPr>
            <a:normAutofit lnSpcReduction="10000"/>
          </a:bodyPr>
          <a:lstStyle/>
          <a:p>
            <a:r>
              <a:rPr lang="en-GB" dirty="0"/>
              <a:t>For cruciform or angle sections below, the shear centre lies at the intersection of the sides</a:t>
            </a:r>
          </a:p>
          <a:p>
            <a:endParaRPr lang="en-GB" dirty="0"/>
          </a:p>
          <a:p>
            <a:endParaRPr lang="en-GB" dirty="0"/>
          </a:p>
          <a:p>
            <a:endParaRPr lang="en-GB" dirty="0"/>
          </a:p>
          <a:p>
            <a:endParaRPr lang="en-GB" dirty="0"/>
          </a:p>
          <a:p>
            <a:endParaRPr lang="en-GB" dirty="0"/>
          </a:p>
          <a:p>
            <a:r>
              <a:rPr lang="en-GB" b="1" i="1" dirty="0">
                <a:solidFill>
                  <a:srgbClr val="FF0000"/>
                </a:solidFill>
              </a:rPr>
              <a:t>Students are required to go through section 16.2.1 of Ref [1] (student centred activity) for obtaining the location of shear centre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400050" y="1315510"/>
            <a:ext cx="3841889" cy="1072488"/>
          </a:xfrm>
          <a:prstGeom prst="rect">
            <a:avLst/>
          </a:prstGeom>
          <a:ln>
            <a:solidFill>
              <a:schemeClr val="bg1">
                <a:lumMod val="50000"/>
              </a:schemeClr>
            </a:solidFill>
          </a:ln>
        </p:spPr>
      </p:pic>
    </p:spTree>
    <p:extLst>
      <p:ext uri="{BB962C8B-B14F-4D97-AF65-F5344CB8AC3E}">
        <p14:creationId xmlns:p14="http://schemas.microsoft.com/office/powerpoint/2010/main" val="26156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850" y="815975"/>
                <a:ext cx="3962400" cy="2026669"/>
              </a:xfrm>
            </p:spPr>
            <p:txBody>
              <a:bodyPr>
                <a:normAutofit/>
              </a:bodyPr>
              <a:lstStyle/>
              <a:p>
                <a:r>
                  <a:rPr lang="en-GB" sz="1000" dirty="0"/>
                  <a:t>Obtain shear flow distribution for a cantilevered beam with the C channel section with constant thickness </a:t>
                </a:r>
                <a14:m>
                  <m:oMath xmlns:m="http://schemas.openxmlformats.org/officeDocument/2006/math">
                    <m:r>
                      <a:rPr lang="en-GB" sz="1000" b="0" i="1" smtClean="0">
                        <a:latin typeface="Cambria Math" panose="02040503050406030204" pitchFamily="18" charset="0"/>
                      </a:rPr>
                      <m:t>𝑡</m:t>
                    </m:r>
                  </m:oMath>
                </a14:m>
                <a:r>
                  <a:rPr lang="en-GB" sz="1000" dirty="0"/>
                  <a:t>. Assume the value of shear force acting on the section is </a:t>
                </a:r>
                <a14:m>
                  <m:oMath xmlns:m="http://schemas.openxmlformats.org/officeDocument/2006/math">
                    <m:sSub>
                      <m:sSubPr>
                        <m:ctrlPr>
                          <a:rPr lang="en-GB" sz="1000" i="1" smtClean="0">
                            <a:latin typeface="Cambria Math" panose="02040503050406030204" pitchFamily="18" charset="0"/>
                          </a:rPr>
                        </m:ctrlPr>
                      </m:sSubPr>
                      <m:e>
                        <m:r>
                          <a:rPr lang="en-GB" sz="1000" b="0" i="1" smtClean="0">
                            <a:latin typeface="Cambria Math" panose="02040503050406030204" pitchFamily="18" charset="0"/>
                          </a:rPr>
                          <m:t>𝑆</m:t>
                        </m:r>
                      </m:e>
                      <m:sub>
                        <m:r>
                          <a:rPr lang="en-GB" sz="1000" b="0" i="1" smtClean="0">
                            <a:latin typeface="Cambria Math" panose="02040503050406030204" pitchFamily="18" charset="0"/>
                          </a:rPr>
                          <m:t>𝑦</m:t>
                        </m:r>
                      </m:sub>
                    </m:sSub>
                  </m:oMath>
                </a14:m>
                <a:r>
                  <a:rPr lang="en-GB" sz="1000" dirty="0"/>
                  <a:t>. The section can be treated as thin wall section.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850" y="815975"/>
                <a:ext cx="3962400" cy="2026669"/>
              </a:xfrm>
              <a:blipFill>
                <a:blip r:embed="rId2"/>
                <a:stretch>
                  <a:fillRect t="-60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sp>
        <p:nvSpPr>
          <p:cNvPr id="5" name="Rectangle 4"/>
          <p:cNvSpPr/>
          <p:nvPr/>
        </p:nvSpPr>
        <p:spPr>
          <a:xfrm>
            <a:off x="1847850" y="178508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000250" y="193748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62250" y="1445832"/>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8" name="TextBox 7"/>
          <p:cNvSpPr txBox="1"/>
          <p:nvPr/>
        </p:nvSpPr>
        <p:spPr>
          <a:xfrm>
            <a:off x="1733550" y="142557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9" name="TextBox 8"/>
          <p:cNvSpPr txBox="1"/>
          <p:nvPr/>
        </p:nvSpPr>
        <p:spPr>
          <a:xfrm>
            <a:off x="1720273" y="2953746"/>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10" name="TextBox 9"/>
          <p:cNvSpPr txBox="1"/>
          <p:nvPr/>
        </p:nvSpPr>
        <p:spPr>
          <a:xfrm>
            <a:off x="2762250" y="2953746"/>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12" name="Straight Arrow Connector 11"/>
          <p:cNvCxnSpPr/>
          <p:nvPr/>
        </p:nvCxnSpPr>
        <p:spPr>
          <a:xfrm>
            <a:off x="1847850" y="1736443"/>
            <a:ext cx="1066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28850" y="143188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4" name="Straight Arrow Connector 13"/>
          <p:cNvCxnSpPr/>
          <p:nvPr/>
        </p:nvCxnSpPr>
        <p:spPr>
          <a:xfrm rot="5400000">
            <a:off x="1177650" y="2409102"/>
            <a:ext cx="1188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43050" y="219388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162782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
        <p:nvSpPr>
          <p:cNvPr id="14" name="TextBox 13"/>
          <p:cNvSpPr txBox="1"/>
          <p:nvPr/>
        </p:nvSpPr>
        <p:spPr>
          <a:xfrm>
            <a:off x="2883860"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sp>
        <p:nvSpPr>
          <p:cNvPr id="25" name="Content Placeholder 24"/>
          <p:cNvSpPr>
            <a:spLocks noGrp="1"/>
          </p:cNvSpPr>
          <p:nvPr>
            <p:ph idx="1"/>
          </p:nvPr>
        </p:nvSpPr>
        <p:spPr>
          <a:xfrm>
            <a:off x="323850" y="801203"/>
            <a:ext cx="2639013" cy="2193842"/>
          </a:xfrm>
        </p:spPr>
        <p:txBody>
          <a:bodyPr/>
          <a:lstStyle/>
          <a:p>
            <a:r>
              <a:rPr lang="en-GB" dirty="0"/>
              <a:t>The location of centroid from the mid line of BC; </a:t>
            </a:r>
          </a:p>
          <a:p>
            <a:endParaRPr lang="en-GB" dirty="0"/>
          </a:p>
          <a:p>
            <a:endParaRPr lang="en-GB" dirty="0"/>
          </a:p>
          <a:p>
            <a:endParaRPr lang="en-GB" dirty="0"/>
          </a:p>
          <a:p>
            <a:endParaRPr lang="en-GB" dirty="0"/>
          </a:p>
        </p:txBody>
      </p:sp>
      <p:graphicFrame>
        <p:nvGraphicFramePr>
          <p:cNvPr id="26" name="Content Placeholder 23"/>
          <p:cNvGraphicFramePr>
            <a:graphicFrameLocks noChangeAspect="1"/>
          </p:cNvGraphicFramePr>
          <p:nvPr>
            <p:extLst>
              <p:ext uri="{D42A27DB-BD31-4B8C-83A1-F6EECF244321}">
                <p14:modId xmlns:p14="http://schemas.microsoft.com/office/powerpoint/2010/main" val="3192643625"/>
              </p:ext>
            </p:extLst>
          </p:nvPr>
        </p:nvGraphicFramePr>
        <p:xfrm>
          <a:off x="426684" y="1246329"/>
          <a:ext cx="973177" cy="217653"/>
        </p:xfrm>
        <a:graphic>
          <a:graphicData uri="http://schemas.openxmlformats.org/presentationml/2006/ole">
            <mc:AlternateContent xmlns:mc="http://schemas.openxmlformats.org/markup-compatibility/2006">
              <mc:Choice xmlns:v="urn:schemas-microsoft-com:vml" Requires="v">
                <p:oleObj name="Equation" r:id="rId2" imgW="965160" imgH="215640" progId="Equation.3">
                  <p:embed/>
                </p:oleObj>
              </mc:Choice>
              <mc:Fallback>
                <p:oleObj name="Equation" r:id="rId2" imgW="965160" imgH="215640" progId="Equation.3">
                  <p:embed/>
                  <p:pic>
                    <p:nvPicPr>
                      <p:cNvPr id="24" name="Content Placeholder 23"/>
                      <p:cNvPicPr/>
                      <p:nvPr/>
                    </p:nvPicPr>
                    <p:blipFill>
                      <a:blip r:embed="rId3"/>
                      <a:stretch>
                        <a:fillRect/>
                      </a:stretch>
                    </p:blipFill>
                    <p:spPr>
                      <a:xfrm>
                        <a:off x="426684" y="1246329"/>
                        <a:ext cx="973177" cy="217653"/>
                      </a:xfrm>
                      <a:prstGeom prst="rect">
                        <a:avLst/>
                      </a:prstGeom>
                      <a:ln>
                        <a:solidFill>
                          <a:schemeClr val="tx1"/>
                        </a:solidFill>
                      </a:ln>
                    </p:spPr>
                  </p:pic>
                </p:oleObj>
              </mc:Fallback>
            </mc:AlternateContent>
          </a:graphicData>
        </a:graphic>
      </p:graphicFrame>
      <p:pic>
        <p:nvPicPr>
          <p:cNvPr id="27" name="Picture 26"/>
          <p:cNvPicPr>
            <a:picLocks noChangeAspect="1"/>
          </p:cNvPicPr>
          <p:nvPr/>
        </p:nvPicPr>
        <p:blipFill>
          <a:blip r:embed="rId4"/>
          <a:stretch>
            <a:fillRect/>
          </a:stretch>
        </p:blipFill>
        <p:spPr>
          <a:xfrm>
            <a:off x="426684" y="1516640"/>
            <a:ext cx="2529838" cy="457200"/>
          </a:xfrm>
          <a:prstGeom prst="rect">
            <a:avLst/>
          </a:prstGeom>
          <a:ln w="19050">
            <a:solidFill>
              <a:srgbClr val="FF0000"/>
            </a:solidFill>
          </a:ln>
        </p:spPr>
      </p:pic>
      <p:graphicFrame>
        <p:nvGraphicFramePr>
          <p:cNvPr id="28" name="Object 27"/>
          <p:cNvGraphicFramePr>
            <a:graphicFrameLocks noChangeAspect="1"/>
          </p:cNvGraphicFramePr>
          <p:nvPr>
            <p:extLst>
              <p:ext uri="{D42A27DB-BD31-4B8C-83A1-F6EECF244321}">
                <p14:modId xmlns:p14="http://schemas.microsoft.com/office/powerpoint/2010/main" val="2896318400"/>
              </p:ext>
            </p:extLst>
          </p:nvPr>
        </p:nvGraphicFramePr>
        <p:xfrm>
          <a:off x="426684" y="2018374"/>
          <a:ext cx="367823" cy="188882"/>
        </p:xfrm>
        <a:graphic>
          <a:graphicData uri="http://schemas.openxmlformats.org/presentationml/2006/ole">
            <mc:AlternateContent xmlns:mc="http://schemas.openxmlformats.org/markup-compatibility/2006">
              <mc:Choice xmlns:v="urn:schemas-microsoft-com:vml" Requires="v">
                <p:oleObj name="Equation" r:id="rId5" imgW="469800" imgH="241200" progId="Equation.3">
                  <p:embed/>
                </p:oleObj>
              </mc:Choice>
              <mc:Fallback>
                <p:oleObj name="Equation" r:id="rId5" imgW="469800" imgH="241200" progId="Equation.3">
                  <p:embed/>
                  <p:pic>
                    <p:nvPicPr>
                      <p:cNvPr id="7" name="Object 6"/>
                      <p:cNvPicPr/>
                      <p:nvPr/>
                    </p:nvPicPr>
                    <p:blipFill>
                      <a:blip r:embed="rId6"/>
                      <a:stretch>
                        <a:fillRect/>
                      </a:stretch>
                    </p:blipFill>
                    <p:spPr>
                      <a:xfrm>
                        <a:off x="426684" y="2018374"/>
                        <a:ext cx="367823" cy="188882"/>
                      </a:xfrm>
                      <a:prstGeom prst="rect">
                        <a:avLst/>
                      </a:prstGeom>
                      <a:solidFill>
                        <a:schemeClr val="bg1"/>
                      </a:solidFill>
                      <a:ln>
                        <a:solidFill>
                          <a:schemeClr val="tx1"/>
                        </a:solidFill>
                      </a:ln>
                    </p:spPr>
                  </p:pic>
                </p:oleObj>
              </mc:Fallback>
            </mc:AlternateContent>
          </a:graphicData>
        </a:graphic>
      </p:graphicFrame>
      <p:pic>
        <p:nvPicPr>
          <p:cNvPr id="29" name="Picture 28"/>
          <p:cNvPicPr>
            <a:picLocks noChangeAspect="1"/>
          </p:cNvPicPr>
          <p:nvPr/>
        </p:nvPicPr>
        <p:blipFill>
          <a:blip r:embed="rId7"/>
          <a:stretch>
            <a:fillRect/>
          </a:stretch>
        </p:blipFill>
        <p:spPr>
          <a:xfrm>
            <a:off x="426684" y="2251790"/>
            <a:ext cx="2143510" cy="566793"/>
          </a:xfrm>
          <a:prstGeom prst="rect">
            <a:avLst/>
          </a:prstGeom>
          <a:ln>
            <a:solidFill>
              <a:schemeClr val="tx1"/>
            </a:solidFill>
          </a:ln>
        </p:spPr>
      </p:pic>
      <p:sp>
        <p:nvSpPr>
          <p:cNvPr id="30" name="Rectangle 29"/>
          <p:cNvSpPr/>
          <p:nvPr/>
        </p:nvSpPr>
        <p:spPr>
          <a:xfrm>
            <a:off x="3143250" y="114045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295650" y="129285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057650" y="824943"/>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33" name="TextBox 32"/>
          <p:cNvSpPr txBox="1"/>
          <p:nvPr/>
        </p:nvSpPr>
        <p:spPr>
          <a:xfrm>
            <a:off x="3028950" y="824943"/>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34" name="TextBox 33"/>
          <p:cNvSpPr txBox="1"/>
          <p:nvPr/>
        </p:nvSpPr>
        <p:spPr>
          <a:xfrm>
            <a:off x="3015673"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35" name="TextBox 34"/>
          <p:cNvSpPr txBox="1"/>
          <p:nvPr/>
        </p:nvSpPr>
        <p:spPr>
          <a:xfrm>
            <a:off x="4057650"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36" name="Straight Arrow Connector 35"/>
          <p:cNvCxnSpPr/>
          <p:nvPr/>
        </p:nvCxnSpPr>
        <p:spPr>
          <a:xfrm>
            <a:off x="3183277" y="1091813"/>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24250" y="870385"/>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38" name="Straight Arrow Connector 37"/>
          <p:cNvCxnSpPr/>
          <p:nvPr/>
        </p:nvCxnSpPr>
        <p:spPr>
          <a:xfrm rot="5400000">
            <a:off x="2506445" y="1771104"/>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883860"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cxnSp>
        <p:nvCxnSpPr>
          <p:cNvPr id="40" name="Straight Arrow Connector 39"/>
          <p:cNvCxnSpPr/>
          <p:nvPr/>
        </p:nvCxnSpPr>
        <p:spPr>
          <a:xfrm flipV="1">
            <a:off x="3560432" y="1730375"/>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V="1">
            <a:off x="3344431" y="1514374"/>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016176" y="1576565"/>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43" name="TextBox 42"/>
          <p:cNvSpPr txBox="1"/>
          <p:nvPr/>
        </p:nvSpPr>
        <p:spPr>
          <a:xfrm>
            <a:off x="3438237" y="107815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44" name="Straight Arrow Connector 43"/>
          <p:cNvCxnSpPr/>
          <p:nvPr/>
        </p:nvCxnSpPr>
        <p:spPr>
          <a:xfrm>
            <a:off x="3219450" y="1654175"/>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17913" y="1403798"/>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46" name="Straight Arrow Connector 45"/>
          <p:cNvCxnSpPr/>
          <p:nvPr/>
        </p:nvCxnSpPr>
        <p:spPr>
          <a:xfrm rot="5400000">
            <a:off x="3473125" y="2018374"/>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14750" y="1856370"/>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2795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
        <p:nvSpPr>
          <p:cNvPr id="5" name="Rectangle 4"/>
          <p:cNvSpPr/>
          <p:nvPr/>
        </p:nvSpPr>
        <p:spPr>
          <a:xfrm>
            <a:off x="3143250" y="114045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95650" y="129285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0576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8" name="TextBox 7"/>
          <p:cNvSpPr txBox="1"/>
          <p:nvPr/>
        </p:nvSpPr>
        <p:spPr>
          <a:xfrm>
            <a:off x="30289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9" name="TextBox 8"/>
          <p:cNvSpPr txBox="1"/>
          <p:nvPr/>
        </p:nvSpPr>
        <p:spPr>
          <a:xfrm>
            <a:off x="3015673"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10" name="TextBox 9"/>
          <p:cNvSpPr txBox="1"/>
          <p:nvPr/>
        </p:nvSpPr>
        <p:spPr>
          <a:xfrm>
            <a:off x="4057650"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11" name="Straight Arrow Connector 10"/>
          <p:cNvCxnSpPr/>
          <p:nvPr/>
        </p:nvCxnSpPr>
        <p:spPr>
          <a:xfrm>
            <a:off x="3183277" y="1091813"/>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24250" y="870385"/>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3" name="Straight Arrow Connector 12"/>
          <p:cNvCxnSpPr/>
          <p:nvPr/>
        </p:nvCxnSpPr>
        <p:spPr>
          <a:xfrm rot="5400000">
            <a:off x="2506445" y="1771104"/>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83860"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cxnSp>
        <p:nvCxnSpPr>
          <p:cNvPr id="15" name="Straight Arrow Connector 14"/>
          <p:cNvCxnSpPr/>
          <p:nvPr/>
        </p:nvCxnSpPr>
        <p:spPr>
          <a:xfrm flipV="1">
            <a:off x="3560432" y="1730375"/>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3344431" y="1514374"/>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16176" y="1576565"/>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8" name="TextBox 17"/>
          <p:cNvSpPr txBox="1"/>
          <p:nvPr/>
        </p:nvSpPr>
        <p:spPr>
          <a:xfrm>
            <a:off x="3438237" y="107815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19" name="Straight Arrow Connector 18"/>
          <p:cNvCxnSpPr/>
          <p:nvPr/>
        </p:nvCxnSpPr>
        <p:spPr>
          <a:xfrm>
            <a:off x="3219450" y="1654175"/>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17913" y="1403798"/>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21" name="Straight Arrow Connector 20"/>
          <p:cNvCxnSpPr/>
          <p:nvPr/>
        </p:nvCxnSpPr>
        <p:spPr>
          <a:xfrm rot="5400000">
            <a:off x="3473125" y="2018374"/>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14750" y="1856370"/>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graphicFrame>
        <p:nvGraphicFramePr>
          <p:cNvPr id="23" name="Content Placeholder 23"/>
          <p:cNvGraphicFramePr>
            <a:graphicFrameLocks noChangeAspect="1"/>
          </p:cNvGraphicFramePr>
          <p:nvPr>
            <p:extLst>
              <p:ext uri="{D42A27DB-BD31-4B8C-83A1-F6EECF244321}">
                <p14:modId xmlns:p14="http://schemas.microsoft.com/office/powerpoint/2010/main" val="375743158"/>
              </p:ext>
            </p:extLst>
          </p:nvPr>
        </p:nvGraphicFramePr>
        <p:xfrm>
          <a:off x="453736" y="875754"/>
          <a:ext cx="1844675" cy="895350"/>
        </p:xfrm>
        <a:graphic>
          <a:graphicData uri="http://schemas.openxmlformats.org/presentationml/2006/ole">
            <mc:AlternateContent xmlns:mc="http://schemas.openxmlformats.org/markup-compatibility/2006">
              <mc:Choice xmlns:v="urn:schemas-microsoft-com:vml" Requires="v">
                <p:oleObj name="Equation" r:id="rId2" imgW="1828800" imgH="888840" progId="Equation.3">
                  <p:embed/>
                </p:oleObj>
              </mc:Choice>
              <mc:Fallback>
                <p:oleObj name="Equation" r:id="rId2" imgW="1828800" imgH="888840" progId="Equation.3">
                  <p:embed/>
                  <p:pic>
                    <p:nvPicPr>
                      <p:cNvPr id="26" name="Content Placeholder 23"/>
                      <p:cNvPicPr/>
                      <p:nvPr/>
                    </p:nvPicPr>
                    <p:blipFill>
                      <a:blip r:embed="rId3"/>
                      <a:stretch>
                        <a:fillRect/>
                      </a:stretch>
                    </p:blipFill>
                    <p:spPr>
                      <a:xfrm>
                        <a:off x="453736" y="875754"/>
                        <a:ext cx="1844675" cy="895350"/>
                      </a:xfrm>
                      <a:prstGeom prst="rect">
                        <a:avLst/>
                      </a:prstGeom>
                      <a:ln>
                        <a:solidFill>
                          <a:schemeClr val="tx1"/>
                        </a:solidFill>
                      </a:ln>
                    </p:spPr>
                  </p:pic>
                </p:oleObj>
              </mc:Fallback>
            </mc:AlternateContent>
          </a:graphicData>
        </a:graphic>
      </p:graphicFrame>
      <p:graphicFrame>
        <p:nvGraphicFramePr>
          <p:cNvPr id="24" name="Content Placeholder 23"/>
          <p:cNvGraphicFramePr>
            <a:graphicFrameLocks noChangeAspect="1"/>
          </p:cNvGraphicFramePr>
          <p:nvPr>
            <p:extLst>
              <p:ext uri="{D42A27DB-BD31-4B8C-83A1-F6EECF244321}">
                <p14:modId xmlns:p14="http://schemas.microsoft.com/office/powerpoint/2010/main" val="105679247"/>
              </p:ext>
            </p:extLst>
          </p:nvPr>
        </p:nvGraphicFramePr>
        <p:xfrm>
          <a:off x="453736" y="1797880"/>
          <a:ext cx="1998662" cy="536575"/>
        </p:xfrm>
        <a:graphic>
          <a:graphicData uri="http://schemas.openxmlformats.org/presentationml/2006/ole">
            <mc:AlternateContent xmlns:mc="http://schemas.openxmlformats.org/markup-compatibility/2006">
              <mc:Choice xmlns:v="urn:schemas-microsoft-com:vml" Requires="v">
                <p:oleObj name="Equation" r:id="rId4" imgW="1981080" imgH="533160" progId="Equation.3">
                  <p:embed/>
                </p:oleObj>
              </mc:Choice>
              <mc:Fallback>
                <p:oleObj name="Equation" r:id="rId4" imgW="1981080" imgH="533160" progId="Equation.3">
                  <p:embed/>
                  <p:pic>
                    <p:nvPicPr>
                      <p:cNvPr id="23" name="Content Placeholder 23"/>
                      <p:cNvPicPr/>
                      <p:nvPr/>
                    </p:nvPicPr>
                    <p:blipFill>
                      <a:blip r:embed="rId5"/>
                      <a:stretch>
                        <a:fillRect/>
                      </a:stretch>
                    </p:blipFill>
                    <p:spPr>
                      <a:xfrm>
                        <a:off x="453736" y="1797880"/>
                        <a:ext cx="1998662" cy="536575"/>
                      </a:xfrm>
                      <a:prstGeom prst="rect">
                        <a:avLst/>
                      </a:prstGeom>
                      <a:ln>
                        <a:solidFill>
                          <a:schemeClr val="tx1"/>
                        </a:solidFill>
                      </a:ln>
                    </p:spPr>
                  </p:pic>
                </p:oleObj>
              </mc:Fallback>
            </mc:AlternateContent>
          </a:graphicData>
        </a:graphic>
      </p:graphicFrame>
      <p:graphicFrame>
        <p:nvGraphicFramePr>
          <p:cNvPr id="25" name="Content Placeholder 23"/>
          <p:cNvGraphicFramePr>
            <a:graphicFrameLocks noChangeAspect="1"/>
          </p:cNvGraphicFramePr>
          <p:nvPr>
            <p:extLst>
              <p:ext uri="{D42A27DB-BD31-4B8C-83A1-F6EECF244321}">
                <p14:modId xmlns:p14="http://schemas.microsoft.com/office/powerpoint/2010/main" val="1785800108"/>
              </p:ext>
            </p:extLst>
          </p:nvPr>
        </p:nvGraphicFramePr>
        <p:xfrm>
          <a:off x="448156" y="2359656"/>
          <a:ext cx="449263" cy="242888"/>
        </p:xfrm>
        <a:graphic>
          <a:graphicData uri="http://schemas.openxmlformats.org/presentationml/2006/ole">
            <mc:AlternateContent xmlns:mc="http://schemas.openxmlformats.org/markup-compatibility/2006">
              <mc:Choice xmlns:v="urn:schemas-microsoft-com:vml" Requires="v">
                <p:oleObj name="Equation" r:id="rId6" imgW="444240" imgH="241200" progId="Equation.3">
                  <p:embed/>
                </p:oleObj>
              </mc:Choice>
              <mc:Fallback>
                <p:oleObj name="Equation" r:id="rId6" imgW="444240" imgH="241200" progId="Equation.3">
                  <p:embed/>
                  <p:pic>
                    <p:nvPicPr>
                      <p:cNvPr id="24" name="Content Placeholder 23"/>
                      <p:cNvPicPr/>
                      <p:nvPr/>
                    </p:nvPicPr>
                    <p:blipFill>
                      <a:blip r:embed="rId7"/>
                      <a:stretch>
                        <a:fillRect/>
                      </a:stretch>
                    </p:blipFill>
                    <p:spPr>
                      <a:xfrm>
                        <a:off x="448156" y="2359656"/>
                        <a:ext cx="449263" cy="24288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31772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45" y="203996"/>
            <a:ext cx="3886200" cy="657970"/>
          </a:xfrm>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390452" y="837006"/>
            <a:ext cx="2024305" cy="535272"/>
          </a:xfrm>
          <a:prstGeom prst="rect">
            <a:avLst/>
          </a:prstGeom>
          <a:ln>
            <a:solidFill>
              <a:schemeClr val="tx1"/>
            </a:solidFill>
          </a:ln>
        </p:spPr>
      </p:pic>
      <p:sp>
        <p:nvSpPr>
          <p:cNvPr id="6" name="Rectangle 5"/>
          <p:cNvSpPr/>
          <p:nvPr/>
        </p:nvSpPr>
        <p:spPr>
          <a:xfrm>
            <a:off x="3143250" y="114045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95650" y="129285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0576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9" name="TextBox 8"/>
          <p:cNvSpPr txBox="1"/>
          <p:nvPr/>
        </p:nvSpPr>
        <p:spPr>
          <a:xfrm>
            <a:off x="30289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10" name="TextBox 9"/>
          <p:cNvSpPr txBox="1"/>
          <p:nvPr/>
        </p:nvSpPr>
        <p:spPr>
          <a:xfrm>
            <a:off x="3015673"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11" name="TextBox 10"/>
          <p:cNvSpPr txBox="1"/>
          <p:nvPr/>
        </p:nvSpPr>
        <p:spPr>
          <a:xfrm>
            <a:off x="4057650"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12" name="Straight Arrow Connector 11"/>
          <p:cNvCxnSpPr/>
          <p:nvPr/>
        </p:nvCxnSpPr>
        <p:spPr>
          <a:xfrm>
            <a:off x="3183277" y="1091813"/>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24250" y="870385"/>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4" name="Straight Arrow Connector 13"/>
          <p:cNvCxnSpPr/>
          <p:nvPr/>
        </p:nvCxnSpPr>
        <p:spPr>
          <a:xfrm rot="5400000">
            <a:off x="2506445" y="1771104"/>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83860"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cxnSp>
        <p:nvCxnSpPr>
          <p:cNvPr id="16" name="Straight Arrow Connector 15"/>
          <p:cNvCxnSpPr/>
          <p:nvPr/>
        </p:nvCxnSpPr>
        <p:spPr>
          <a:xfrm flipV="1">
            <a:off x="3560432" y="1730375"/>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V="1">
            <a:off x="3344431" y="1514374"/>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16176" y="1576565"/>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9" name="TextBox 18"/>
          <p:cNvSpPr txBox="1"/>
          <p:nvPr/>
        </p:nvSpPr>
        <p:spPr>
          <a:xfrm>
            <a:off x="3438237" y="107815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20" name="Straight Arrow Connector 19"/>
          <p:cNvCxnSpPr/>
          <p:nvPr/>
        </p:nvCxnSpPr>
        <p:spPr>
          <a:xfrm>
            <a:off x="3219450" y="1654175"/>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17913" y="1403798"/>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22" name="Straight Arrow Connector 21"/>
          <p:cNvCxnSpPr/>
          <p:nvPr/>
        </p:nvCxnSpPr>
        <p:spPr>
          <a:xfrm rot="5400000">
            <a:off x="3473125" y="2018374"/>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14750" y="1856370"/>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graphicFrame>
        <p:nvGraphicFramePr>
          <p:cNvPr id="24" name="Object 23"/>
          <p:cNvGraphicFramePr>
            <a:graphicFrameLocks noChangeAspect="1"/>
          </p:cNvGraphicFramePr>
          <p:nvPr>
            <p:extLst>
              <p:ext uri="{D42A27DB-BD31-4B8C-83A1-F6EECF244321}">
                <p14:modId xmlns:p14="http://schemas.microsoft.com/office/powerpoint/2010/main" val="497100288"/>
              </p:ext>
            </p:extLst>
          </p:nvPr>
        </p:nvGraphicFramePr>
        <p:xfrm>
          <a:off x="390452" y="1398050"/>
          <a:ext cx="1871663" cy="450850"/>
        </p:xfrm>
        <a:graphic>
          <a:graphicData uri="http://schemas.openxmlformats.org/presentationml/2006/ole">
            <mc:AlternateContent xmlns:mc="http://schemas.openxmlformats.org/markup-compatibility/2006">
              <mc:Choice xmlns:v="urn:schemas-microsoft-com:vml" Requires="v">
                <p:oleObj name="Equation" r:id="rId3" imgW="2006280" imgH="482400" progId="Equation.3">
                  <p:embed/>
                </p:oleObj>
              </mc:Choice>
              <mc:Fallback>
                <p:oleObj name="Equation" r:id="rId3" imgW="2006280" imgH="482400" progId="Equation.3">
                  <p:embed/>
                  <p:pic>
                    <p:nvPicPr>
                      <p:cNvPr id="0" name=""/>
                      <p:cNvPicPr/>
                      <p:nvPr/>
                    </p:nvPicPr>
                    <p:blipFill>
                      <a:blip r:embed="rId4"/>
                      <a:stretch>
                        <a:fillRect/>
                      </a:stretch>
                    </p:blipFill>
                    <p:spPr>
                      <a:xfrm>
                        <a:off x="390452" y="1398050"/>
                        <a:ext cx="1871663" cy="450850"/>
                      </a:xfrm>
                      <a:prstGeom prst="rect">
                        <a:avLst/>
                      </a:prstGeom>
                      <a:ln>
                        <a:solidFill>
                          <a:schemeClr val="tx1"/>
                        </a:solidFill>
                      </a:ln>
                    </p:spPr>
                  </p:pic>
                </p:oleObj>
              </mc:Fallback>
            </mc:AlternateContent>
          </a:graphicData>
        </a:graphic>
      </p:graphicFrame>
      <p:cxnSp>
        <p:nvCxnSpPr>
          <p:cNvPr id="26" name="Straight Connector 25"/>
          <p:cNvCxnSpPr/>
          <p:nvPr/>
        </p:nvCxnSpPr>
        <p:spPr>
          <a:xfrm flipH="1" flipV="1">
            <a:off x="3143250" y="2303802"/>
            <a:ext cx="1080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2305834739"/>
              </p:ext>
            </p:extLst>
          </p:nvPr>
        </p:nvGraphicFramePr>
        <p:xfrm>
          <a:off x="3496807" y="2408298"/>
          <a:ext cx="378016" cy="300474"/>
        </p:xfrm>
        <a:graphic>
          <a:graphicData uri="http://schemas.openxmlformats.org/presentationml/2006/ole">
            <mc:AlternateContent xmlns:mc="http://schemas.openxmlformats.org/markup-compatibility/2006">
              <mc:Choice xmlns:v="urn:schemas-microsoft-com:vml" Requires="v">
                <p:oleObj name="Equation" r:id="rId5" imgW="495000" imgH="393480" progId="Equation.3">
                  <p:embed/>
                </p:oleObj>
              </mc:Choice>
              <mc:Fallback>
                <p:oleObj name="Equation" r:id="rId5" imgW="495000" imgH="393480" progId="Equation.3">
                  <p:embed/>
                  <p:pic>
                    <p:nvPicPr>
                      <p:cNvPr id="24" name="Object 23"/>
                      <p:cNvPicPr/>
                      <p:nvPr/>
                    </p:nvPicPr>
                    <p:blipFill>
                      <a:blip r:embed="rId6"/>
                      <a:stretch>
                        <a:fillRect/>
                      </a:stretch>
                    </p:blipFill>
                    <p:spPr>
                      <a:xfrm>
                        <a:off x="3496807" y="2408298"/>
                        <a:ext cx="378016" cy="300474"/>
                      </a:xfrm>
                      <a:prstGeom prst="rect">
                        <a:avLst/>
                      </a:prstGeom>
                      <a:solidFill>
                        <a:srgbClr val="FFC000"/>
                      </a:solidFill>
                      <a:ln>
                        <a:solidFill>
                          <a:schemeClr val="tx1"/>
                        </a:solidFill>
                      </a:ln>
                    </p:spPr>
                  </p:pic>
                </p:oleObj>
              </mc:Fallback>
            </mc:AlternateContent>
          </a:graphicData>
        </a:graphic>
      </p:graphicFrame>
      <p:cxnSp>
        <p:nvCxnSpPr>
          <p:cNvPr id="29" name="Straight Arrow Connector 28"/>
          <p:cNvCxnSpPr>
            <a:stCxn id="11" idx="0"/>
          </p:cNvCxnSpPr>
          <p:nvPr/>
        </p:nvCxnSpPr>
        <p:spPr>
          <a:xfrm flipH="1">
            <a:off x="3981450" y="2302958"/>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83216" y="2018374"/>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1</a:t>
            </a:r>
          </a:p>
        </p:txBody>
      </p:sp>
      <p:graphicFrame>
        <p:nvGraphicFramePr>
          <p:cNvPr id="31" name="Object 30"/>
          <p:cNvGraphicFramePr>
            <a:graphicFrameLocks noChangeAspect="1"/>
          </p:cNvGraphicFramePr>
          <p:nvPr>
            <p:extLst>
              <p:ext uri="{D42A27DB-BD31-4B8C-83A1-F6EECF244321}">
                <p14:modId xmlns:p14="http://schemas.microsoft.com/office/powerpoint/2010/main" val="2244579009"/>
              </p:ext>
            </p:extLst>
          </p:nvPr>
        </p:nvGraphicFramePr>
        <p:xfrm>
          <a:off x="3427847" y="2742878"/>
          <a:ext cx="515937" cy="182728"/>
        </p:xfrm>
        <a:graphic>
          <a:graphicData uri="http://schemas.openxmlformats.org/presentationml/2006/ole">
            <mc:AlternateContent xmlns:mc="http://schemas.openxmlformats.org/markup-compatibility/2006">
              <mc:Choice xmlns:v="urn:schemas-microsoft-com:vml" Requires="v">
                <p:oleObj name="Equation" r:id="rId7" imgW="609480" imgH="215640" progId="Equation.3">
                  <p:embed/>
                </p:oleObj>
              </mc:Choice>
              <mc:Fallback>
                <p:oleObj name="Equation" r:id="rId7" imgW="609480" imgH="215640" progId="Equation.3">
                  <p:embed/>
                  <p:pic>
                    <p:nvPicPr>
                      <p:cNvPr id="27" name="Object 26"/>
                      <p:cNvPicPr/>
                      <p:nvPr/>
                    </p:nvPicPr>
                    <p:blipFill>
                      <a:blip r:embed="rId8"/>
                      <a:stretch>
                        <a:fillRect/>
                      </a:stretch>
                    </p:blipFill>
                    <p:spPr>
                      <a:xfrm>
                        <a:off x="3427847" y="2742878"/>
                        <a:ext cx="515937" cy="182728"/>
                      </a:xfrm>
                      <a:prstGeom prst="rect">
                        <a:avLst/>
                      </a:prstGeom>
                      <a:solidFill>
                        <a:srgbClr val="FFC000"/>
                      </a:solidFill>
                      <a:ln>
                        <a:solidFill>
                          <a:schemeClr val="tx1"/>
                        </a:solidFill>
                      </a:ln>
                    </p:spPr>
                  </p:pic>
                </p:oleObj>
              </mc:Fallback>
            </mc:AlternateContent>
          </a:graphicData>
        </a:graphic>
      </p:graphicFrame>
      <p:cxnSp>
        <p:nvCxnSpPr>
          <p:cNvPr id="32" name="Straight Connector 31"/>
          <p:cNvCxnSpPr/>
          <p:nvPr/>
        </p:nvCxnSpPr>
        <p:spPr>
          <a:xfrm rot="5400000" flipH="1" flipV="1">
            <a:off x="2678413" y="1730374"/>
            <a:ext cx="10800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497636440"/>
              </p:ext>
            </p:extLst>
          </p:nvPr>
        </p:nvGraphicFramePr>
        <p:xfrm>
          <a:off x="2511040" y="1301819"/>
          <a:ext cx="546867" cy="287337"/>
        </p:xfrm>
        <a:graphic>
          <a:graphicData uri="http://schemas.openxmlformats.org/presentationml/2006/ole">
            <mc:AlternateContent xmlns:mc="http://schemas.openxmlformats.org/markup-compatibility/2006">
              <mc:Choice xmlns:v="urn:schemas-microsoft-com:vml" Requires="v">
                <p:oleObj name="Equation" r:id="rId9" imgW="749160" imgH="393480" progId="Equation.3">
                  <p:embed/>
                </p:oleObj>
              </mc:Choice>
              <mc:Fallback>
                <p:oleObj name="Equation" r:id="rId9" imgW="749160" imgH="393480" progId="Equation.3">
                  <p:embed/>
                  <p:pic>
                    <p:nvPicPr>
                      <p:cNvPr id="27" name="Object 26"/>
                      <p:cNvPicPr/>
                      <p:nvPr/>
                    </p:nvPicPr>
                    <p:blipFill>
                      <a:blip r:embed="rId10"/>
                      <a:stretch>
                        <a:fillRect/>
                      </a:stretch>
                    </p:blipFill>
                    <p:spPr>
                      <a:xfrm>
                        <a:off x="2511040" y="1301819"/>
                        <a:ext cx="546867" cy="287337"/>
                      </a:xfrm>
                      <a:prstGeom prst="rect">
                        <a:avLst/>
                      </a:prstGeom>
                      <a:solidFill>
                        <a:srgbClr val="00B0F0"/>
                      </a:solidFill>
                      <a:ln>
                        <a:solidFill>
                          <a:schemeClr val="tx1"/>
                        </a:solidFill>
                      </a:ln>
                    </p:spPr>
                  </p:pic>
                </p:oleObj>
              </mc:Fallback>
            </mc:AlternateContent>
          </a:graphicData>
        </a:graphic>
      </p:graphicFrame>
      <p:sp>
        <p:nvSpPr>
          <p:cNvPr id="34" name="TextBox 33"/>
          <p:cNvSpPr txBox="1"/>
          <p:nvPr/>
        </p:nvSpPr>
        <p:spPr>
          <a:xfrm>
            <a:off x="3181350" y="1932997"/>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2</a:t>
            </a:r>
          </a:p>
        </p:txBody>
      </p:sp>
      <p:cxnSp>
        <p:nvCxnSpPr>
          <p:cNvPr id="35" name="Straight Arrow Connector 34"/>
          <p:cNvCxnSpPr/>
          <p:nvPr/>
        </p:nvCxnSpPr>
        <p:spPr>
          <a:xfrm rot="5400000" flipH="1">
            <a:off x="3122663" y="2193169"/>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156277" y="1190374"/>
            <a:ext cx="1080000"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H="1">
            <a:off x="3219450" y="1195421"/>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62513" y="1153143"/>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3</a:t>
            </a:r>
          </a:p>
        </p:txBody>
      </p:sp>
      <p:graphicFrame>
        <p:nvGraphicFramePr>
          <p:cNvPr id="40" name="Object 39"/>
          <p:cNvGraphicFramePr>
            <a:graphicFrameLocks noChangeAspect="1"/>
          </p:cNvGraphicFramePr>
          <p:nvPr>
            <p:extLst>
              <p:ext uri="{D42A27DB-BD31-4B8C-83A1-F6EECF244321}">
                <p14:modId xmlns:p14="http://schemas.microsoft.com/office/powerpoint/2010/main" val="1714379204"/>
              </p:ext>
            </p:extLst>
          </p:nvPr>
        </p:nvGraphicFramePr>
        <p:xfrm>
          <a:off x="3458273" y="380328"/>
          <a:ext cx="378016" cy="300474"/>
        </p:xfrm>
        <a:graphic>
          <a:graphicData uri="http://schemas.openxmlformats.org/presentationml/2006/ole">
            <mc:AlternateContent xmlns:mc="http://schemas.openxmlformats.org/markup-compatibility/2006">
              <mc:Choice xmlns:v="urn:schemas-microsoft-com:vml" Requires="v">
                <p:oleObj name="Equation" r:id="rId11" imgW="495000" imgH="393480" progId="Equation.3">
                  <p:embed/>
                </p:oleObj>
              </mc:Choice>
              <mc:Fallback>
                <p:oleObj name="Equation" r:id="rId11" imgW="495000" imgH="393480" progId="Equation.3">
                  <p:embed/>
                  <p:pic>
                    <p:nvPicPr>
                      <p:cNvPr id="27" name="Object 26"/>
                      <p:cNvPicPr/>
                      <p:nvPr/>
                    </p:nvPicPr>
                    <p:blipFill>
                      <a:blip r:embed="rId12"/>
                      <a:stretch>
                        <a:fillRect/>
                      </a:stretch>
                    </p:blipFill>
                    <p:spPr>
                      <a:xfrm>
                        <a:off x="3458273" y="380328"/>
                        <a:ext cx="378016" cy="300474"/>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047566972"/>
              </p:ext>
            </p:extLst>
          </p:nvPr>
        </p:nvGraphicFramePr>
        <p:xfrm>
          <a:off x="3389313" y="709613"/>
          <a:ext cx="515937" cy="193675"/>
        </p:xfrm>
        <a:graphic>
          <a:graphicData uri="http://schemas.openxmlformats.org/presentationml/2006/ole">
            <mc:AlternateContent xmlns:mc="http://schemas.openxmlformats.org/markup-compatibility/2006">
              <mc:Choice xmlns:v="urn:schemas-microsoft-com:vml" Requires="v">
                <p:oleObj name="Equation" r:id="rId13" imgW="609480" imgH="228600" progId="Equation.3">
                  <p:embed/>
                </p:oleObj>
              </mc:Choice>
              <mc:Fallback>
                <p:oleObj name="Equation" r:id="rId13" imgW="609480" imgH="228600" progId="Equation.3">
                  <p:embed/>
                  <p:pic>
                    <p:nvPicPr>
                      <p:cNvPr id="31" name="Object 30"/>
                      <p:cNvPicPr/>
                      <p:nvPr/>
                    </p:nvPicPr>
                    <p:blipFill>
                      <a:blip r:embed="rId14"/>
                      <a:stretch>
                        <a:fillRect/>
                      </a:stretch>
                    </p:blipFill>
                    <p:spPr>
                      <a:xfrm>
                        <a:off x="3389313" y="709613"/>
                        <a:ext cx="515937" cy="193675"/>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976396215"/>
              </p:ext>
            </p:extLst>
          </p:nvPr>
        </p:nvGraphicFramePr>
        <p:xfrm>
          <a:off x="388402" y="1874838"/>
          <a:ext cx="2565400" cy="854075"/>
        </p:xfrm>
        <a:graphic>
          <a:graphicData uri="http://schemas.openxmlformats.org/presentationml/2006/ole">
            <mc:AlternateContent xmlns:mc="http://schemas.openxmlformats.org/markup-compatibility/2006">
              <mc:Choice xmlns:v="urn:schemas-microsoft-com:vml" Requires="v">
                <p:oleObj name="Equation" r:id="rId15" imgW="2755800" imgH="914400" progId="Equation.DSMT4">
                  <p:embed/>
                </p:oleObj>
              </mc:Choice>
              <mc:Fallback>
                <p:oleObj name="Equation" r:id="rId15" imgW="2755800" imgH="914400" progId="Equation.DSMT4">
                  <p:embed/>
                  <p:pic>
                    <p:nvPicPr>
                      <p:cNvPr id="24" name="Object 23"/>
                      <p:cNvPicPr/>
                      <p:nvPr/>
                    </p:nvPicPr>
                    <p:blipFill>
                      <a:blip r:embed="rId16"/>
                      <a:stretch>
                        <a:fillRect/>
                      </a:stretch>
                    </p:blipFill>
                    <p:spPr>
                      <a:xfrm>
                        <a:off x="388402" y="1874838"/>
                        <a:ext cx="2565400" cy="854075"/>
                      </a:xfrm>
                      <a:prstGeom prst="rect">
                        <a:avLst/>
                      </a:prstGeom>
                      <a:ln>
                        <a:solidFill>
                          <a:schemeClr val="tx1"/>
                        </a:solid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26258430"/>
              </p:ext>
            </p:extLst>
          </p:nvPr>
        </p:nvGraphicFramePr>
        <p:xfrm>
          <a:off x="393164" y="2754313"/>
          <a:ext cx="909638" cy="390525"/>
        </p:xfrm>
        <a:graphic>
          <a:graphicData uri="http://schemas.openxmlformats.org/presentationml/2006/ole">
            <mc:AlternateContent xmlns:mc="http://schemas.openxmlformats.org/markup-compatibility/2006">
              <mc:Choice xmlns:v="urn:schemas-microsoft-com:vml" Requires="v">
                <p:oleObj name="Equation" r:id="rId17" imgW="977760" imgH="419040" progId="Equation.DSMT4">
                  <p:embed/>
                </p:oleObj>
              </mc:Choice>
              <mc:Fallback>
                <p:oleObj name="Equation" r:id="rId17" imgW="977760" imgH="419040" progId="Equation.DSMT4">
                  <p:embed/>
                  <p:pic>
                    <p:nvPicPr>
                      <p:cNvPr id="42" name="Object 41"/>
                      <p:cNvPicPr/>
                      <p:nvPr/>
                    </p:nvPicPr>
                    <p:blipFill>
                      <a:blip r:embed="rId18"/>
                      <a:stretch>
                        <a:fillRect/>
                      </a:stretch>
                    </p:blipFill>
                    <p:spPr>
                      <a:xfrm>
                        <a:off x="393164" y="2754313"/>
                        <a:ext cx="909638" cy="390525"/>
                      </a:xfrm>
                      <a:prstGeom prst="rect">
                        <a:avLst/>
                      </a:prstGeom>
                      <a:ln>
                        <a:solidFill>
                          <a:schemeClr val="tx1"/>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071842187"/>
              </p:ext>
            </p:extLst>
          </p:nvPr>
        </p:nvGraphicFramePr>
        <p:xfrm>
          <a:off x="2509983" y="1777837"/>
          <a:ext cx="527050" cy="182563"/>
        </p:xfrm>
        <a:graphic>
          <a:graphicData uri="http://schemas.openxmlformats.org/presentationml/2006/ole">
            <mc:AlternateContent xmlns:mc="http://schemas.openxmlformats.org/markup-compatibility/2006">
              <mc:Choice xmlns:v="urn:schemas-microsoft-com:vml" Requires="v">
                <p:oleObj name="Equation" r:id="rId19" imgW="622080" imgH="215640" progId="Equation.3">
                  <p:embed/>
                </p:oleObj>
              </mc:Choice>
              <mc:Fallback>
                <p:oleObj name="Equation" r:id="rId19" imgW="622080" imgH="215640" progId="Equation.3">
                  <p:embed/>
                  <p:pic>
                    <p:nvPicPr>
                      <p:cNvPr id="31" name="Object 30"/>
                      <p:cNvPicPr/>
                      <p:nvPr/>
                    </p:nvPicPr>
                    <p:blipFill>
                      <a:blip r:embed="rId20"/>
                      <a:stretch>
                        <a:fillRect/>
                      </a:stretch>
                    </p:blipFill>
                    <p:spPr>
                      <a:xfrm>
                        <a:off x="2509983" y="1777837"/>
                        <a:ext cx="527050" cy="182563"/>
                      </a:xfrm>
                      <a:prstGeom prst="rect">
                        <a:avLst/>
                      </a:prstGeom>
                      <a:solidFill>
                        <a:srgbClr val="00B0F0"/>
                      </a:solidFill>
                      <a:ln>
                        <a:solidFill>
                          <a:schemeClr val="tx1"/>
                        </a:solidFill>
                      </a:ln>
                    </p:spPr>
                  </p:pic>
                </p:oleObj>
              </mc:Fallback>
            </mc:AlternateContent>
          </a:graphicData>
        </a:graphic>
      </p:graphicFrame>
    </p:spTree>
    <p:extLst>
      <p:ext uri="{BB962C8B-B14F-4D97-AF65-F5344CB8AC3E}">
        <p14:creationId xmlns:p14="http://schemas.microsoft.com/office/powerpoint/2010/main" val="10602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45" y="203996"/>
            <a:ext cx="3886200" cy="657970"/>
          </a:xfrm>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
        <p:nvSpPr>
          <p:cNvPr id="6" name="Rectangle 5"/>
          <p:cNvSpPr/>
          <p:nvPr/>
        </p:nvSpPr>
        <p:spPr>
          <a:xfrm>
            <a:off x="3143250" y="114045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95650" y="129285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0576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9" name="TextBox 8"/>
          <p:cNvSpPr txBox="1"/>
          <p:nvPr/>
        </p:nvSpPr>
        <p:spPr>
          <a:xfrm>
            <a:off x="3028950"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10" name="TextBox 9"/>
          <p:cNvSpPr txBox="1"/>
          <p:nvPr/>
        </p:nvSpPr>
        <p:spPr>
          <a:xfrm>
            <a:off x="3015673"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11" name="TextBox 10"/>
          <p:cNvSpPr txBox="1"/>
          <p:nvPr/>
        </p:nvSpPr>
        <p:spPr>
          <a:xfrm>
            <a:off x="4057650"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12" name="Straight Arrow Connector 11"/>
          <p:cNvCxnSpPr/>
          <p:nvPr/>
        </p:nvCxnSpPr>
        <p:spPr>
          <a:xfrm>
            <a:off x="3183277" y="1091813"/>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24250" y="870385"/>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4" name="Straight Arrow Connector 13"/>
          <p:cNvCxnSpPr/>
          <p:nvPr/>
        </p:nvCxnSpPr>
        <p:spPr>
          <a:xfrm rot="5400000">
            <a:off x="2506445" y="1771104"/>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83860"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cxnSp>
        <p:nvCxnSpPr>
          <p:cNvPr id="16" name="Straight Arrow Connector 15"/>
          <p:cNvCxnSpPr/>
          <p:nvPr/>
        </p:nvCxnSpPr>
        <p:spPr>
          <a:xfrm flipV="1">
            <a:off x="3560432" y="1730375"/>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V="1">
            <a:off x="3344431" y="1514374"/>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16176" y="1576565"/>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9" name="TextBox 18"/>
          <p:cNvSpPr txBox="1"/>
          <p:nvPr/>
        </p:nvSpPr>
        <p:spPr>
          <a:xfrm>
            <a:off x="3438237" y="107815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20" name="Straight Arrow Connector 19"/>
          <p:cNvCxnSpPr/>
          <p:nvPr/>
        </p:nvCxnSpPr>
        <p:spPr>
          <a:xfrm>
            <a:off x="3219450" y="1654175"/>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17913" y="1403798"/>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22" name="Straight Arrow Connector 21"/>
          <p:cNvCxnSpPr/>
          <p:nvPr/>
        </p:nvCxnSpPr>
        <p:spPr>
          <a:xfrm rot="5400000">
            <a:off x="3473125" y="2018374"/>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14750" y="1856370"/>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graphicFrame>
        <p:nvGraphicFramePr>
          <p:cNvPr id="24" name="Object 23"/>
          <p:cNvGraphicFramePr>
            <a:graphicFrameLocks noChangeAspect="1"/>
          </p:cNvGraphicFramePr>
          <p:nvPr>
            <p:extLst>
              <p:ext uri="{D42A27DB-BD31-4B8C-83A1-F6EECF244321}">
                <p14:modId xmlns:p14="http://schemas.microsoft.com/office/powerpoint/2010/main" val="2974970175"/>
              </p:ext>
            </p:extLst>
          </p:nvPr>
        </p:nvGraphicFramePr>
        <p:xfrm>
          <a:off x="376674" y="866388"/>
          <a:ext cx="1871663" cy="450850"/>
        </p:xfrm>
        <a:graphic>
          <a:graphicData uri="http://schemas.openxmlformats.org/presentationml/2006/ole">
            <mc:AlternateContent xmlns:mc="http://schemas.openxmlformats.org/markup-compatibility/2006">
              <mc:Choice xmlns:v="urn:schemas-microsoft-com:vml" Requires="v">
                <p:oleObj name="Equation" r:id="rId2" imgW="2006280" imgH="482400" progId="Equation.3">
                  <p:embed/>
                </p:oleObj>
              </mc:Choice>
              <mc:Fallback>
                <p:oleObj name="Equation" r:id="rId2" imgW="2006280" imgH="482400" progId="Equation.3">
                  <p:embed/>
                  <p:pic>
                    <p:nvPicPr>
                      <p:cNvPr id="24" name="Object 23"/>
                      <p:cNvPicPr/>
                      <p:nvPr/>
                    </p:nvPicPr>
                    <p:blipFill>
                      <a:blip r:embed="rId3"/>
                      <a:stretch>
                        <a:fillRect/>
                      </a:stretch>
                    </p:blipFill>
                    <p:spPr>
                      <a:xfrm>
                        <a:off x="376674" y="866388"/>
                        <a:ext cx="1871663" cy="450850"/>
                      </a:xfrm>
                      <a:prstGeom prst="rect">
                        <a:avLst/>
                      </a:prstGeom>
                      <a:ln>
                        <a:solidFill>
                          <a:schemeClr val="tx1"/>
                        </a:solidFill>
                      </a:ln>
                    </p:spPr>
                  </p:pic>
                </p:oleObj>
              </mc:Fallback>
            </mc:AlternateContent>
          </a:graphicData>
        </a:graphic>
      </p:graphicFrame>
      <p:cxnSp>
        <p:nvCxnSpPr>
          <p:cNvPr id="26" name="Straight Connector 25"/>
          <p:cNvCxnSpPr/>
          <p:nvPr/>
        </p:nvCxnSpPr>
        <p:spPr>
          <a:xfrm flipH="1" flipV="1">
            <a:off x="3143250" y="2303802"/>
            <a:ext cx="1080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3496807" y="2408298"/>
          <a:ext cx="378016" cy="300474"/>
        </p:xfrm>
        <a:graphic>
          <a:graphicData uri="http://schemas.openxmlformats.org/presentationml/2006/ole">
            <mc:AlternateContent xmlns:mc="http://schemas.openxmlformats.org/markup-compatibility/2006">
              <mc:Choice xmlns:v="urn:schemas-microsoft-com:vml" Requires="v">
                <p:oleObj name="Equation" r:id="rId4" imgW="495000" imgH="393480" progId="Equation.3">
                  <p:embed/>
                </p:oleObj>
              </mc:Choice>
              <mc:Fallback>
                <p:oleObj name="Equation" r:id="rId4" imgW="495000" imgH="393480" progId="Equation.3">
                  <p:embed/>
                  <p:pic>
                    <p:nvPicPr>
                      <p:cNvPr id="27" name="Object 26"/>
                      <p:cNvPicPr/>
                      <p:nvPr/>
                    </p:nvPicPr>
                    <p:blipFill>
                      <a:blip r:embed="rId5"/>
                      <a:stretch>
                        <a:fillRect/>
                      </a:stretch>
                    </p:blipFill>
                    <p:spPr>
                      <a:xfrm>
                        <a:off x="3496807" y="2408298"/>
                        <a:ext cx="378016" cy="300474"/>
                      </a:xfrm>
                      <a:prstGeom prst="rect">
                        <a:avLst/>
                      </a:prstGeom>
                      <a:solidFill>
                        <a:srgbClr val="FFC000"/>
                      </a:solidFill>
                      <a:ln>
                        <a:solidFill>
                          <a:schemeClr val="tx1"/>
                        </a:solidFill>
                      </a:ln>
                    </p:spPr>
                  </p:pic>
                </p:oleObj>
              </mc:Fallback>
            </mc:AlternateContent>
          </a:graphicData>
        </a:graphic>
      </p:graphicFrame>
      <p:cxnSp>
        <p:nvCxnSpPr>
          <p:cNvPr id="29" name="Straight Arrow Connector 28"/>
          <p:cNvCxnSpPr>
            <a:stCxn id="11" idx="0"/>
          </p:cNvCxnSpPr>
          <p:nvPr/>
        </p:nvCxnSpPr>
        <p:spPr>
          <a:xfrm flipH="1">
            <a:off x="3981450" y="2302958"/>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83216" y="2018374"/>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1</a:t>
            </a:r>
          </a:p>
        </p:txBody>
      </p:sp>
      <p:graphicFrame>
        <p:nvGraphicFramePr>
          <p:cNvPr id="31" name="Object 30"/>
          <p:cNvGraphicFramePr>
            <a:graphicFrameLocks noChangeAspect="1"/>
          </p:cNvGraphicFramePr>
          <p:nvPr/>
        </p:nvGraphicFramePr>
        <p:xfrm>
          <a:off x="3427847" y="2742878"/>
          <a:ext cx="515937" cy="182728"/>
        </p:xfrm>
        <a:graphic>
          <a:graphicData uri="http://schemas.openxmlformats.org/presentationml/2006/ole">
            <mc:AlternateContent xmlns:mc="http://schemas.openxmlformats.org/markup-compatibility/2006">
              <mc:Choice xmlns:v="urn:schemas-microsoft-com:vml" Requires="v">
                <p:oleObj name="Equation" r:id="rId6" imgW="609480" imgH="215640" progId="Equation.3">
                  <p:embed/>
                </p:oleObj>
              </mc:Choice>
              <mc:Fallback>
                <p:oleObj name="Equation" r:id="rId6" imgW="609480" imgH="215640" progId="Equation.3">
                  <p:embed/>
                  <p:pic>
                    <p:nvPicPr>
                      <p:cNvPr id="31" name="Object 30"/>
                      <p:cNvPicPr/>
                      <p:nvPr/>
                    </p:nvPicPr>
                    <p:blipFill>
                      <a:blip r:embed="rId7"/>
                      <a:stretch>
                        <a:fillRect/>
                      </a:stretch>
                    </p:blipFill>
                    <p:spPr>
                      <a:xfrm>
                        <a:off x="3427847" y="2742878"/>
                        <a:ext cx="515937" cy="182728"/>
                      </a:xfrm>
                      <a:prstGeom prst="rect">
                        <a:avLst/>
                      </a:prstGeom>
                      <a:solidFill>
                        <a:srgbClr val="FFC000"/>
                      </a:solidFill>
                      <a:ln>
                        <a:solidFill>
                          <a:schemeClr val="tx1"/>
                        </a:solidFill>
                      </a:ln>
                    </p:spPr>
                  </p:pic>
                </p:oleObj>
              </mc:Fallback>
            </mc:AlternateContent>
          </a:graphicData>
        </a:graphic>
      </p:graphicFrame>
      <p:cxnSp>
        <p:nvCxnSpPr>
          <p:cNvPr id="32" name="Straight Connector 31"/>
          <p:cNvCxnSpPr/>
          <p:nvPr/>
        </p:nvCxnSpPr>
        <p:spPr>
          <a:xfrm rot="5400000" flipH="1" flipV="1">
            <a:off x="2678413" y="1730374"/>
            <a:ext cx="10800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81350" y="1932997"/>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2</a:t>
            </a:r>
          </a:p>
        </p:txBody>
      </p:sp>
      <p:cxnSp>
        <p:nvCxnSpPr>
          <p:cNvPr id="35" name="Straight Arrow Connector 34"/>
          <p:cNvCxnSpPr/>
          <p:nvPr/>
        </p:nvCxnSpPr>
        <p:spPr>
          <a:xfrm rot="5400000" flipH="1">
            <a:off x="3122663" y="2193169"/>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156277" y="1190374"/>
            <a:ext cx="1080000"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H="1">
            <a:off x="3219450" y="1195421"/>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62513" y="1153143"/>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3</a:t>
            </a:r>
          </a:p>
        </p:txBody>
      </p:sp>
      <p:graphicFrame>
        <p:nvGraphicFramePr>
          <p:cNvPr id="40" name="Object 39"/>
          <p:cNvGraphicFramePr>
            <a:graphicFrameLocks noChangeAspect="1"/>
          </p:cNvGraphicFramePr>
          <p:nvPr/>
        </p:nvGraphicFramePr>
        <p:xfrm>
          <a:off x="3458273" y="380328"/>
          <a:ext cx="378016" cy="300474"/>
        </p:xfrm>
        <a:graphic>
          <a:graphicData uri="http://schemas.openxmlformats.org/presentationml/2006/ole">
            <mc:AlternateContent xmlns:mc="http://schemas.openxmlformats.org/markup-compatibility/2006">
              <mc:Choice xmlns:v="urn:schemas-microsoft-com:vml" Requires="v">
                <p:oleObj name="Equation" r:id="rId8" imgW="495000" imgH="393480" progId="Equation.3">
                  <p:embed/>
                </p:oleObj>
              </mc:Choice>
              <mc:Fallback>
                <p:oleObj name="Equation" r:id="rId8" imgW="495000" imgH="393480" progId="Equation.3">
                  <p:embed/>
                  <p:pic>
                    <p:nvPicPr>
                      <p:cNvPr id="40" name="Object 39"/>
                      <p:cNvPicPr/>
                      <p:nvPr/>
                    </p:nvPicPr>
                    <p:blipFill>
                      <a:blip r:embed="rId9"/>
                      <a:stretch>
                        <a:fillRect/>
                      </a:stretch>
                    </p:blipFill>
                    <p:spPr>
                      <a:xfrm>
                        <a:off x="3458273" y="380328"/>
                        <a:ext cx="378016" cy="300474"/>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41" name="Object 40"/>
          <p:cNvGraphicFramePr>
            <a:graphicFrameLocks noChangeAspect="1"/>
          </p:cNvGraphicFramePr>
          <p:nvPr/>
        </p:nvGraphicFramePr>
        <p:xfrm>
          <a:off x="3389313" y="709613"/>
          <a:ext cx="515937" cy="193675"/>
        </p:xfrm>
        <a:graphic>
          <a:graphicData uri="http://schemas.openxmlformats.org/presentationml/2006/ole">
            <mc:AlternateContent xmlns:mc="http://schemas.openxmlformats.org/markup-compatibility/2006">
              <mc:Choice xmlns:v="urn:schemas-microsoft-com:vml" Requires="v">
                <p:oleObj name="Equation" r:id="rId10" imgW="609480" imgH="228600" progId="Equation.3">
                  <p:embed/>
                </p:oleObj>
              </mc:Choice>
              <mc:Fallback>
                <p:oleObj name="Equation" r:id="rId10" imgW="609480" imgH="228600" progId="Equation.3">
                  <p:embed/>
                  <p:pic>
                    <p:nvPicPr>
                      <p:cNvPr id="41" name="Object 40"/>
                      <p:cNvPicPr/>
                      <p:nvPr/>
                    </p:nvPicPr>
                    <p:blipFill>
                      <a:blip r:embed="rId11"/>
                      <a:stretch>
                        <a:fillRect/>
                      </a:stretch>
                    </p:blipFill>
                    <p:spPr>
                      <a:xfrm>
                        <a:off x="3389313" y="709613"/>
                        <a:ext cx="515937" cy="193675"/>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313219731"/>
              </p:ext>
            </p:extLst>
          </p:nvPr>
        </p:nvGraphicFramePr>
        <p:xfrm>
          <a:off x="380290" y="1349375"/>
          <a:ext cx="2187575" cy="900113"/>
        </p:xfrm>
        <a:graphic>
          <a:graphicData uri="http://schemas.openxmlformats.org/presentationml/2006/ole">
            <mc:AlternateContent xmlns:mc="http://schemas.openxmlformats.org/markup-compatibility/2006">
              <mc:Choice xmlns:v="urn:schemas-microsoft-com:vml" Requires="v">
                <p:oleObj name="Equation" r:id="rId12" imgW="2349360" imgH="965160" progId="Equation.DSMT4">
                  <p:embed/>
                </p:oleObj>
              </mc:Choice>
              <mc:Fallback>
                <p:oleObj name="Equation" r:id="rId12" imgW="2349360" imgH="965160" progId="Equation.DSMT4">
                  <p:embed/>
                  <p:pic>
                    <p:nvPicPr>
                      <p:cNvPr id="42" name="Object 41"/>
                      <p:cNvPicPr/>
                      <p:nvPr/>
                    </p:nvPicPr>
                    <p:blipFill>
                      <a:blip r:embed="rId13"/>
                      <a:stretch>
                        <a:fillRect/>
                      </a:stretch>
                    </p:blipFill>
                    <p:spPr>
                      <a:xfrm>
                        <a:off x="380290" y="1349375"/>
                        <a:ext cx="2187575" cy="900113"/>
                      </a:xfrm>
                      <a:prstGeom prst="rect">
                        <a:avLst/>
                      </a:prstGeom>
                      <a:ln>
                        <a:solidFill>
                          <a:schemeClr val="tx1"/>
                        </a:solidFill>
                      </a:ln>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141845296"/>
              </p:ext>
            </p:extLst>
          </p:nvPr>
        </p:nvGraphicFramePr>
        <p:xfrm>
          <a:off x="2422724" y="1395560"/>
          <a:ext cx="546867" cy="287337"/>
        </p:xfrm>
        <a:graphic>
          <a:graphicData uri="http://schemas.openxmlformats.org/presentationml/2006/ole">
            <mc:AlternateContent xmlns:mc="http://schemas.openxmlformats.org/markup-compatibility/2006">
              <mc:Choice xmlns:v="urn:schemas-microsoft-com:vml" Requires="v">
                <p:oleObj name="Equation" r:id="rId14" imgW="749160" imgH="393480" progId="Equation.3">
                  <p:embed/>
                </p:oleObj>
              </mc:Choice>
              <mc:Fallback>
                <p:oleObj name="Equation" r:id="rId14" imgW="749160" imgH="393480" progId="Equation.3">
                  <p:embed/>
                  <p:pic>
                    <p:nvPicPr>
                      <p:cNvPr id="33" name="Object 32"/>
                      <p:cNvPicPr/>
                      <p:nvPr/>
                    </p:nvPicPr>
                    <p:blipFill>
                      <a:blip r:embed="rId15"/>
                      <a:stretch>
                        <a:fillRect/>
                      </a:stretch>
                    </p:blipFill>
                    <p:spPr>
                      <a:xfrm>
                        <a:off x="2422724" y="1395560"/>
                        <a:ext cx="546867" cy="287337"/>
                      </a:xfrm>
                      <a:prstGeom prst="rect">
                        <a:avLst/>
                      </a:prstGeom>
                      <a:solidFill>
                        <a:srgbClr val="00B0F0"/>
                      </a:solidFill>
                      <a:ln>
                        <a:solidFill>
                          <a:schemeClr val="tx1"/>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462589379"/>
              </p:ext>
            </p:extLst>
          </p:nvPr>
        </p:nvGraphicFramePr>
        <p:xfrm>
          <a:off x="2432632" y="1728116"/>
          <a:ext cx="527050" cy="182563"/>
        </p:xfrm>
        <a:graphic>
          <a:graphicData uri="http://schemas.openxmlformats.org/presentationml/2006/ole">
            <mc:AlternateContent xmlns:mc="http://schemas.openxmlformats.org/markup-compatibility/2006">
              <mc:Choice xmlns:v="urn:schemas-microsoft-com:vml" Requires="v">
                <p:oleObj name="Equation" r:id="rId16" imgW="622080" imgH="215640" progId="Equation.3">
                  <p:embed/>
                </p:oleObj>
              </mc:Choice>
              <mc:Fallback>
                <p:oleObj name="Equation" r:id="rId16" imgW="622080" imgH="215640" progId="Equation.3">
                  <p:embed/>
                  <p:pic>
                    <p:nvPicPr>
                      <p:cNvPr id="36" name="Object 35"/>
                      <p:cNvPicPr/>
                      <p:nvPr/>
                    </p:nvPicPr>
                    <p:blipFill>
                      <a:blip r:embed="rId17"/>
                      <a:stretch>
                        <a:fillRect/>
                      </a:stretch>
                    </p:blipFill>
                    <p:spPr>
                      <a:xfrm>
                        <a:off x="2432632" y="1728116"/>
                        <a:ext cx="527050" cy="182563"/>
                      </a:xfrm>
                      <a:prstGeom prst="rect">
                        <a:avLst/>
                      </a:prstGeom>
                      <a:solidFill>
                        <a:srgbClr val="00B0F0"/>
                      </a:solidFill>
                      <a:ln>
                        <a:solidFill>
                          <a:schemeClr val="tx1"/>
                        </a:solidFill>
                      </a:ln>
                    </p:spPr>
                  </p:pic>
                </p:oleObj>
              </mc:Fallback>
            </mc:AlternateContent>
          </a:graphicData>
        </a:graphic>
      </p:graphicFrame>
    </p:spTree>
    <p:extLst>
      <p:ext uri="{BB962C8B-B14F-4D97-AF65-F5344CB8AC3E}">
        <p14:creationId xmlns:p14="http://schemas.microsoft.com/office/powerpoint/2010/main" val="214938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B170-F8E8-46AE-813E-A1C9AF3E1A32}"/>
              </a:ext>
            </a:extLst>
          </p:cNvPr>
          <p:cNvSpPr>
            <a:spLocks noGrp="1"/>
          </p:cNvSpPr>
          <p:nvPr>
            <p:ph type="title"/>
          </p:nvPr>
        </p:nvSpPr>
        <p:spPr/>
        <p:txBody>
          <a:bodyPr/>
          <a:lstStyle/>
          <a:p>
            <a:r>
              <a:rPr lang="en-GB" dirty="0"/>
              <a:t>Comments </a:t>
            </a:r>
          </a:p>
        </p:txBody>
      </p:sp>
      <p:sp>
        <p:nvSpPr>
          <p:cNvPr id="3" name="Content Placeholder 2">
            <a:extLst>
              <a:ext uri="{FF2B5EF4-FFF2-40B4-BE49-F238E27FC236}">
                <a16:creationId xmlns:a16="http://schemas.microsoft.com/office/drawing/2014/main" id="{A30D930D-64B2-4324-868D-6EE383AB6C9D}"/>
              </a:ext>
            </a:extLst>
          </p:cNvPr>
          <p:cNvSpPr>
            <a:spLocks noGrp="1"/>
          </p:cNvSpPr>
          <p:nvPr>
            <p:ph idx="1"/>
          </p:nvPr>
        </p:nvSpPr>
        <p:spPr/>
        <p:txBody>
          <a:bodyPr/>
          <a:lstStyle/>
          <a:p>
            <a:r>
              <a:rPr lang="en-GB" dirty="0"/>
              <a:t>https://padlet.com/damghani_mahdi/aerostructures</a:t>
            </a:r>
          </a:p>
        </p:txBody>
      </p:sp>
      <p:sp>
        <p:nvSpPr>
          <p:cNvPr id="4" name="Slide Number Placeholder 3">
            <a:extLst>
              <a:ext uri="{FF2B5EF4-FFF2-40B4-BE49-F238E27FC236}">
                <a16:creationId xmlns:a16="http://schemas.microsoft.com/office/drawing/2014/main" id="{047C9143-90DA-4AF5-8DF3-F1FF427BA11D}"/>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81499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5244636"/>
              </p:ext>
            </p:extLst>
          </p:nvPr>
        </p:nvGraphicFramePr>
        <p:xfrm>
          <a:off x="357605" y="863600"/>
          <a:ext cx="2295525" cy="1362075"/>
        </p:xfrm>
        <a:graphic>
          <a:graphicData uri="http://schemas.openxmlformats.org/presentationml/2006/ole">
            <mc:AlternateContent xmlns:mc="http://schemas.openxmlformats.org/markup-compatibility/2006">
              <mc:Choice xmlns:v="urn:schemas-microsoft-com:vml" Requires="v">
                <p:oleObj name="Equation" r:id="rId2" imgW="2463480" imgH="1460160" progId="Equation.DSMT4">
                  <p:embed/>
                </p:oleObj>
              </mc:Choice>
              <mc:Fallback>
                <p:oleObj name="Equation" r:id="rId2" imgW="2463480" imgH="1460160" progId="Equation.DSMT4">
                  <p:embed/>
                  <p:pic>
                    <p:nvPicPr>
                      <p:cNvPr id="44" name="Object 43"/>
                      <p:cNvPicPr/>
                      <p:nvPr/>
                    </p:nvPicPr>
                    <p:blipFill>
                      <a:blip r:embed="rId3"/>
                      <a:stretch>
                        <a:fillRect/>
                      </a:stretch>
                    </p:blipFill>
                    <p:spPr>
                      <a:xfrm>
                        <a:off x="357605" y="863600"/>
                        <a:ext cx="2295525" cy="1362075"/>
                      </a:xfrm>
                      <a:prstGeom prst="rect">
                        <a:avLst/>
                      </a:prstGeom>
                      <a:ln>
                        <a:solidFill>
                          <a:schemeClr val="tx1"/>
                        </a:solidFill>
                      </a:ln>
                    </p:spPr>
                  </p:pic>
                </p:oleObj>
              </mc:Fallback>
            </mc:AlternateContent>
          </a:graphicData>
        </a:graphic>
      </p:graphicFrame>
      <p:sp>
        <p:nvSpPr>
          <p:cNvPr id="6" name="Rectangle 5"/>
          <p:cNvSpPr/>
          <p:nvPr/>
        </p:nvSpPr>
        <p:spPr>
          <a:xfrm>
            <a:off x="3175905" y="1140456"/>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28305" y="129285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090305"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9" name="TextBox 8"/>
          <p:cNvSpPr txBox="1"/>
          <p:nvPr/>
        </p:nvSpPr>
        <p:spPr>
          <a:xfrm>
            <a:off x="3061605" y="818785"/>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sp>
        <p:nvSpPr>
          <p:cNvPr id="10" name="TextBox 9"/>
          <p:cNvSpPr txBox="1"/>
          <p:nvPr/>
        </p:nvSpPr>
        <p:spPr>
          <a:xfrm>
            <a:off x="3048328"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t>
            </a:r>
          </a:p>
        </p:txBody>
      </p:sp>
      <p:sp>
        <p:nvSpPr>
          <p:cNvPr id="11" name="TextBox 10"/>
          <p:cNvSpPr txBox="1"/>
          <p:nvPr/>
        </p:nvSpPr>
        <p:spPr>
          <a:xfrm>
            <a:off x="4090305" y="2302958"/>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
            </a:r>
          </a:p>
        </p:txBody>
      </p:sp>
      <p:cxnSp>
        <p:nvCxnSpPr>
          <p:cNvPr id="12" name="Straight Arrow Connector 11"/>
          <p:cNvCxnSpPr/>
          <p:nvPr/>
        </p:nvCxnSpPr>
        <p:spPr>
          <a:xfrm>
            <a:off x="3215932" y="1091813"/>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56905" y="870385"/>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4" name="Straight Arrow Connector 13"/>
          <p:cNvCxnSpPr/>
          <p:nvPr/>
        </p:nvCxnSpPr>
        <p:spPr>
          <a:xfrm rot="5400000">
            <a:off x="2539100" y="1771104"/>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16515" y="154925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a:t>
            </a:r>
          </a:p>
        </p:txBody>
      </p:sp>
      <p:cxnSp>
        <p:nvCxnSpPr>
          <p:cNvPr id="16" name="Straight Arrow Connector 15"/>
          <p:cNvCxnSpPr/>
          <p:nvPr/>
        </p:nvCxnSpPr>
        <p:spPr>
          <a:xfrm flipV="1">
            <a:off x="3593087" y="1730375"/>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3377086" y="1514374"/>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48831" y="1576565"/>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9" name="TextBox 18"/>
          <p:cNvSpPr txBox="1"/>
          <p:nvPr/>
        </p:nvSpPr>
        <p:spPr>
          <a:xfrm>
            <a:off x="3470892" y="107815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20" name="Straight Arrow Connector 19"/>
          <p:cNvCxnSpPr/>
          <p:nvPr/>
        </p:nvCxnSpPr>
        <p:spPr>
          <a:xfrm>
            <a:off x="3252105" y="1654175"/>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50568" y="1403798"/>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22" name="Straight Arrow Connector 21"/>
          <p:cNvCxnSpPr/>
          <p:nvPr/>
        </p:nvCxnSpPr>
        <p:spPr>
          <a:xfrm rot="5400000">
            <a:off x="3505780" y="2018374"/>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47405" y="1856370"/>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cxnSp>
        <p:nvCxnSpPr>
          <p:cNvPr id="24" name="Straight Connector 23"/>
          <p:cNvCxnSpPr/>
          <p:nvPr/>
        </p:nvCxnSpPr>
        <p:spPr>
          <a:xfrm flipH="1" flipV="1">
            <a:off x="3175905" y="2303802"/>
            <a:ext cx="1080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4184794976"/>
              </p:ext>
            </p:extLst>
          </p:nvPr>
        </p:nvGraphicFramePr>
        <p:xfrm>
          <a:off x="3529462" y="2408298"/>
          <a:ext cx="378016" cy="300474"/>
        </p:xfrm>
        <a:graphic>
          <a:graphicData uri="http://schemas.openxmlformats.org/presentationml/2006/ole">
            <mc:AlternateContent xmlns:mc="http://schemas.openxmlformats.org/markup-compatibility/2006">
              <mc:Choice xmlns:v="urn:schemas-microsoft-com:vml" Requires="v">
                <p:oleObj name="Equation" r:id="rId4" imgW="495000" imgH="393480" progId="Equation.3">
                  <p:embed/>
                </p:oleObj>
              </mc:Choice>
              <mc:Fallback>
                <p:oleObj name="Equation" r:id="rId4" imgW="495000" imgH="393480" progId="Equation.3">
                  <p:embed/>
                  <p:pic>
                    <p:nvPicPr>
                      <p:cNvPr id="27" name="Object 26"/>
                      <p:cNvPicPr/>
                      <p:nvPr/>
                    </p:nvPicPr>
                    <p:blipFill>
                      <a:blip r:embed="rId5"/>
                      <a:stretch>
                        <a:fillRect/>
                      </a:stretch>
                    </p:blipFill>
                    <p:spPr>
                      <a:xfrm>
                        <a:off x="3529462" y="2408298"/>
                        <a:ext cx="378016" cy="300474"/>
                      </a:xfrm>
                      <a:prstGeom prst="rect">
                        <a:avLst/>
                      </a:prstGeom>
                      <a:solidFill>
                        <a:srgbClr val="FFC000"/>
                      </a:solidFill>
                      <a:ln>
                        <a:solidFill>
                          <a:schemeClr val="tx1"/>
                        </a:solidFill>
                      </a:ln>
                    </p:spPr>
                  </p:pic>
                </p:oleObj>
              </mc:Fallback>
            </mc:AlternateContent>
          </a:graphicData>
        </a:graphic>
      </p:graphicFrame>
      <p:cxnSp>
        <p:nvCxnSpPr>
          <p:cNvPr id="26" name="Straight Arrow Connector 25"/>
          <p:cNvCxnSpPr>
            <a:stCxn id="11" idx="0"/>
          </p:cNvCxnSpPr>
          <p:nvPr/>
        </p:nvCxnSpPr>
        <p:spPr>
          <a:xfrm flipH="1">
            <a:off x="4014105" y="2302958"/>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15871" y="2018374"/>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1</a:t>
            </a:r>
          </a:p>
        </p:txBody>
      </p:sp>
      <p:graphicFrame>
        <p:nvGraphicFramePr>
          <p:cNvPr id="28" name="Object 27"/>
          <p:cNvGraphicFramePr>
            <a:graphicFrameLocks noChangeAspect="1"/>
          </p:cNvGraphicFramePr>
          <p:nvPr>
            <p:extLst>
              <p:ext uri="{D42A27DB-BD31-4B8C-83A1-F6EECF244321}">
                <p14:modId xmlns:p14="http://schemas.microsoft.com/office/powerpoint/2010/main" val="727448221"/>
              </p:ext>
            </p:extLst>
          </p:nvPr>
        </p:nvGraphicFramePr>
        <p:xfrm>
          <a:off x="2970736" y="2520757"/>
          <a:ext cx="515937" cy="182728"/>
        </p:xfrm>
        <a:graphic>
          <a:graphicData uri="http://schemas.openxmlformats.org/presentationml/2006/ole">
            <mc:AlternateContent xmlns:mc="http://schemas.openxmlformats.org/markup-compatibility/2006">
              <mc:Choice xmlns:v="urn:schemas-microsoft-com:vml" Requires="v">
                <p:oleObj name="Equation" r:id="rId6" imgW="609480" imgH="215640" progId="Equation.3">
                  <p:embed/>
                </p:oleObj>
              </mc:Choice>
              <mc:Fallback>
                <p:oleObj name="Equation" r:id="rId6" imgW="609480" imgH="215640" progId="Equation.3">
                  <p:embed/>
                  <p:pic>
                    <p:nvPicPr>
                      <p:cNvPr id="31" name="Object 30"/>
                      <p:cNvPicPr/>
                      <p:nvPr/>
                    </p:nvPicPr>
                    <p:blipFill>
                      <a:blip r:embed="rId7"/>
                      <a:stretch>
                        <a:fillRect/>
                      </a:stretch>
                    </p:blipFill>
                    <p:spPr>
                      <a:xfrm>
                        <a:off x="2970736" y="2520757"/>
                        <a:ext cx="515937" cy="182728"/>
                      </a:xfrm>
                      <a:prstGeom prst="rect">
                        <a:avLst/>
                      </a:prstGeom>
                      <a:solidFill>
                        <a:srgbClr val="FFC000"/>
                      </a:solidFill>
                      <a:ln>
                        <a:solidFill>
                          <a:schemeClr val="tx1"/>
                        </a:solidFill>
                      </a:ln>
                    </p:spPr>
                  </p:pic>
                </p:oleObj>
              </mc:Fallback>
            </mc:AlternateContent>
          </a:graphicData>
        </a:graphic>
      </p:graphicFrame>
      <p:cxnSp>
        <p:nvCxnSpPr>
          <p:cNvPr id="29" name="Straight Connector 28"/>
          <p:cNvCxnSpPr/>
          <p:nvPr/>
        </p:nvCxnSpPr>
        <p:spPr>
          <a:xfrm rot="5400000" flipH="1" flipV="1">
            <a:off x="2711068" y="1730374"/>
            <a:ext cx="10800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14005" y="1932997"/>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2</a:t>
            </a:r>
          </a:p>
        </p:txBody>
      </p:sp>
      <p:cxnSp>
        <p:nvCxnSpPr>
          <p:cNvPr id="31" name="Straight Arrow Connector 30"/>
          <p:cNvCxnSpPr/>
          <p:nvPr/>
        </p:nvCxnSpPr>
        <p:spPr>
          <a:xfrm rot="5400000" flipH="1">
            <a:off x="3155318" y="2193169"/>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188932" y="1190374"/>
            <a:ext cx="1080000"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H="1">
            <a:off x="3252105" y="1195421"/>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95168" y="1153143"/>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3</a:t>
            </a:r>
          </a:p>
        </p:txBody>
      </p:sp>
      <p:graphicFrame>
        <p:nvGraphicFramePr>
          <p:cNvPr id="35" name="Object 34"/>
          <p:cNvGraphicFramePr>
            <a:graphicFrameLocks noChangeAspect="1"/>
          </p:cNvGraphicFramePr>
          <p:nvPr>
            <p:extLst>
              <p:ext uri="{D42A27DB-BD31-4B8C-83A1-F6EECF244321}">
                <p14:modId xmlns:p14="http://schemas.microsoft.com/office/powerpoint/2010/main" val="2186137065"/>
              </p:ext>
            </p:extLst>
          </p:nvPr>
        </p:nvGraphicFramePr>
        <p:xfrm>
          <a:off x="3490928" y="380328"/>
          <a:ext cx="378016" cy="300474"/>
        </p:xfrm>
        <a:graphic>
          <a:graphicData uri="http://schemas.openxmlformats.org/presentationml/2006/ole">
            <mc:AlternateContent xmlns:mc="http://schemas.openxmlformats.org/markup-compatibility/2006">
              <mc:Choice xmlns:v="urn:schemas-microsoft-com:vml" Requires="v">
                <p:oleObj name="Equation" r:id="rId8" imgW="495000" imgH="393480" progId="Equation.3">
                  <p:embed/>
                </p:oleObj>
              </mc:Choice>
              <mc:Fallback>
                <p:oleObj name="Equation" r:id="rId8" imgW="495000" imgH="393480" progId="Equation.3">
                  <p:embed/>
                  <p:pic>
                    <p:nvPicPr>
                      <p:cNvPr id="40" name="Object 39"/>
                      <p:cNvPicPr/>
                      <p:nvPr/>
                    </p:nvPicPr>
                    <p:blipFill>
                      <a:blip r:embed="rId9"/>
                      <a:stretch>
                        <a:fillRect/>
                      </a:stretch>
                    </p:blipFill>
                    <p:spPr>
                      <a:xfrm>
                        <a:off x="3490928" y="380328"/>
                        <a:ext cx="378016" cy="300474"/>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413538157"/>
              </p:ext>
            </p:extLst>
          </p:nvPr>
        </p:nvGraphicFramePr>
        <p:xfrm>
          <a:off x="3421968" y="709613"/>
          <a:ext cx="515937" cy="193675"/>
        </p:xfrm>
        <a:graphic>
          <a:graphicData uri="http://schemas.openxmlformats.org/presentationml/2006/ole">
            <mc:AlternateContent xmlns:mc="http://schemas.openxmlformats.org/markup-compatibility/2006">
              <mc:Choice xmlns:v="urn:schemas-microsoft-com:vml" Requires="v">
                <p:oleObj name="Equation" r:id="rId10" imgW="609480" imgH="228600" progId="Equation.3">
                  <p:embed/>
                </p:oleObj>
              </mc:Choice>
              <mc:Fallback>
                <p:oleObj name="Equation" r:id="rId10" imgW="609480" imgH="228600" progId="Equation.3">
                  <p:embed/>
                  <p:pic>
                    <p:nvPicPr>
                      <p:cNvPr id="41" name="Object 40"/>
                      <p:cNvPicPr/>
                      <p:nvPr/>
                    </p:nvPicPr>
                    <p:blipFill>
                      <a:blip r:embed="rId11"/>
                      <a:stretch>
                        <a:fillRect/>
                      </a:stretch>
                    </p:blipFill>
                    <p:spPr>
                      <a:xfrm>
                        <a:off x="3421968" y="709613"/>
                        <a:ext cx="515937" cy="193675"/>
                      </a:xfrm>
                      <a:prstGeom prst="rect">
                        <a:avLst/>
                      </a:prstGeom>
                      <a:solidFill>
                        <a:schemeClr val="bg1">
                          <a:lumMod val="50000"/>
                        </a:schemeClr>
                      </a:solidFill>
                      <a:ln>
                        <a:solidFill>
                          <a:schemeClr val="tx1"/>
                        </a:solidFill>
                      </a:ln>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752927519"/>
              </p:ext>
            </p:extLst>
          </p:nvPr>
        </p:nvGraphicFramePr>
        <p:xfrm>
          <a:off x="2455379" y="1395560"/>
          <a:ext cx="546867" cy="287337"/>
        </p:xfrm>
        <a:graphic>
          <a:graphicData uri="http://schemas.openxmlformats.org/presentationml/2006/ole">
            <mc:AlternateContent xmlns:mc="http://schemas.openxmlformats.org/markup-compatibility/2006">
              <mc:Choice xmlns:v="urn:schemas-microsoft-com:vml" Requires="v">
                <p:oleObj name="Equation" r:id="rId12" imgW="749160" imgH="393480" progId="Equation.3">
                  <p:embed/>
                </p:oleObj>
              </mc:Choice>
              <mc:Fallback>
                <p:oleObj name="Equation" r:id="rId12" imgW="749160" imgH="393480" progId="Equation.3">
                  <p:embed/>
                  <p:pic>
                    <p:nvPicPr>
                      <p:cNvPr id="33" name="Object 32"/>
                      <p:cNvPicPr/>
                      <p:nvPr/>
                    </p:nvPicPr>
                    <p:blipFill>
                      <a:blip r:embed="rId13"/>
                      <a:stretch>
                        <a:fillRect/>
                      </a:stretch>
                    </p:blipFill>
                    <p:spPr>
                      <a:xfrm>
                        <a:off x="2455379" y="1395560"/>
                        <a:ext cx="546867" cy="287337"/>
                      </a:xfrm>
                      <a:prstGeom prst="rect">
                        <a:avLst/>
                      </a:prstGeom>
                      <a:solidFill>
                        <a:srgbClr val="00B0F0"/>
                      </a:solidFill>
                      <a:ln>
                        <a:solidFill>
                          <a:schemeClr val="tx1"/>
                        </a:solidFill>
                      </a:ln>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950118689"/>
              </p:ext>
            </p:extLst>
          </p:nvPr>
        </p:nvGraphicFramePr>
        <p:xfrm>
          <a:off x="2465287" y="1728116"/>
          <a:ext cx="527050" cy="182563"/>
        </p:xfrm>
        <a:graphic>
          <a:graphicData uri="http://schemas.openxmlformats.org/presentationml/2006/ole">
            <mc:AlternateContent xmlns:mc="http://schemas.openxmlformats.org/markup-compatibility/2006">
              <mc:Choice xmlns:v="urn:schemas-microsoft-com:vml" Requires="v">
                <p:oleObj name="Equation" r:id="rId14" imgW="622080" imgH="215640" progId="Equation.3">
                  <p:embed/>
                </p:oleObj>
              </mc:Choice>
              <mc:Fallback>
                <p:oleObj name="Equation" r:id="rId14" imgW="622080" imgH="215640" progId="Equation.3">
                  <p:embed/>
                  <p:pic>
                    <p:nvPicPr>
                      <p:cNvPr id="36" name="Object 35"/>
                      <p:cNvPicPr/>
                      <p:nvPr/>
                    </p:nvPicPr>
                    <p:blipFill>
                      <a:blip r:embed="rId15"/>
                      <a:stretch>
                        <a:fillRect/>
                      </a:stretch>
                    </p:blipFill>
                    <p:spPr>
                      <a:xfrm>
                        <a:off x="2465287" y="1728116"/>
                        <a:ext cx="527050" cy="182563"/>
                      </a:xfrm>
                      <a:prstGeom prst="rect">
                        <a:avLst/>
                      </a:prstGeom>
                      <a:solidFill>
                        <a:srgbClr val="00B0F0"/>
                      </a:solidFill>
                      <a:ln>
                        <a:solidFill>
                          <a:schemeClr val="tx1"/>
                        </a:solidFill>
                      </a:ln>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922349915"/>
              </p:ext>
            </p:extLst>
          </p:nvPr>
        </p:nvGraphicFramePr>
        <p:xfrm>
          <a:off x="360460" y="2259013"/>
          <a:ext cx="1939925" cy="900112"/>
        </p:xfrm>
        <a:graphic>
          <a:graphicData uri="http://schemas.openxmlformats.org/presentationml/2006/ole">
            <mc:AlternateContent xmlns:mc="http://schemas.openxmlformats.org/markup-compatibility/2006">
              <mc:Choice xmlns:v="urn:schemas-microsoft-com:vml" Requires="v">
                <p:oleObj name="Equation" r:id="rId16" imgW="2082600" imgH="965160" progId="Equation.DSMT4">
                  <p:embed/>
                </p:oleObj>
              </mc:Choice>
              <mc:Fallback>
                <p:oleObj name="Equation" r:id="rId16" imgW="2082600" imgH="965160" progId="Equation.DSMT4">
                  <p:embed/>
                  <p:pic>
                    <p:nvPicPr>
                      <p:cNvPr id="42" name="Object 41"/>
                      <p:cNvPicPr/>
                      <p:nvPr/>
                    </p:nvPicPr>
                    <p:blipFill>
                      <a:blip r:embed="rId17"/>
                      <a:stretch>
                        <a:fillRect/>
                      </a:stretch>
                    </p:blipFill>
                    <p:spPr>
                      <a:xfrm>
                        <a:off x="360460" y="2259013"/>
                        <a:ext cx="1939925" cy="900112"/>
                      </a:xfrm>
                      <a:prstGeom prst="rect">
                        <a:avLst/>
                      </a:prstGeom>
                      <a:ln>
                        <a:solidFill>
                          <a:schemeClr val="tx1"/>
                        </a:solidFill>
                      </a:ln>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659018709"/>
              </p:ext>
            </p:extLst>
          </p:nvPr>
        </p:nvGraphicFramePr>
        <p:xfrm>
          <a:off x="2366963" y="2762250"/>
          <a:ext cx="1749425" cy="390525"/>
        </p:xfrm>
        <a:graphic>
          <a:graphicData uri="http://schemas.openxmlformats.org/presentationml/2006/ole">
            <mc:AlternateContent xmlns:mc="http://schemas.openxmlformats.org/markup-compatibility/2006">
              <mc:Choice xmlns:v="urn:schemas-microsoft-com:vml" Requires="v">
                <p:oleObj name="Equation" r:id="rId18" imgW="1879560" imgH="419040" progId="Equation.DSMT4">
                  <p:embed/>
                </p:oleObj>
              </mc:Choice>
              <mc:Fallback>
                <p:oleObj name="Equation" r:id="rId18" imgW="1879560" imgH="419040" progId="Equation.DSMT4">
                  <p:embed/>
                  <p:pic>
                    <p:nvPicPr>
                      <p:cNvPr id="39" name="Object 38"/>
                      <p:cNvPicPr/>
                      <p:nvPr/>
                    </p:nvPicPr>
                    <p:blipFill>
                      <a:blip r:embed="rId19"/>
                      <a:stretch>
                        <a:fillRect/>
                      </a:stretch>
                    </p:blipFill>
                    <p:spPr>
                      <a:xfrm>
                        <a:off x="2366963" y="2762250"/>
                        <a:ext cx="1749425" cy="39052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21299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3" name="Content Placeholder 32"/>
          <p:cNvSpPr>
            <a:spLocks noGrp="1"/>
          </p:cNvSpPr>
          <p:nvPr>
            <p:ph idx="1"/>
          </p:nvPr>
        </p:nvSpPr>
        <p:spPr>
          <a:xfrm>
            <a:off x="323850" y="815975"/>
            <a:ext cx="3962400" cy="2026669"/>
          </a:xfrm>
        </p:spPr>
        <p:txBody>
          <a:bodyPr/>
          <a:lstStyle/>
          <a:p>
            <a:r>
              <a:rPr lang="en-GB" dirty="0"/>
              <a:t>Shear flow distribution becomes;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
        <p:nvSpPr>
          <p:cNvPr id="5" name="Rectangle 4"/>
          <p:cNvSpPr/>
          <p:nvPr/>
        </p:nvSpPr>
        <p:spPr>
          <a:xfrm>
            <a:off x="2716840" y="1551618"/>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69240" y="1704018"/>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V="1">
            <a:off x="3134022" y="2141537"/>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2918021" y="1925536"/>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89766" y="1987727"/>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8" name="TextBox 17"/>
          <p:cNvSpPr txBox="1"/>
          <p:nvPr/>
        </p:nvSpPr>
        <p:spPr>
          <a:xfrm>
            <a:off x="3011827" y="1489319"/>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37" name="Straight Connector 36"/>
          <p:cNvCxnSpPr/>
          <p:nvPr/>
        </p:nvCxnSpPr>
        <p:spPr>
          <a:xfrm flipH="1">
            <a:off x="2792266" y="2720975"/>
            <a:ext cx="991374" cy="39117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extLst>
              <p:ext uri="{D42A27DB-BD31-4B8C-83A1-F6EECF244321}">
                <p14:modId xmlns:p14="http://schemas.microsoft.com/office/powerpoint/2010/main" val="181650330"/>
              </p:ext>
            </p:extLst>
          </p:nvPr>
        </p:nvGraphicFramePr>
        <p:xfrm>
          <a:off x="1873250" y="2797175"/>
          <a:ext cx="809625" cy="320675"/>
        </p:xfrm>
        <a:graphic>
          <a:graphicData uri="http://schemas.openxmlformats.org/presentationml/2006/ole">
            <mc:AlternateContent xmlns:mc="http://schemas.openxmlformats.org/markup-compatibility/2006">
              <mc:Choice xmlns:v="urn:schemas-microsoft-com:vml" Requires="v">
                <p:oleObj name="Equation" r:id="rId2" imgW="1066680" imgH="419040" progId="Equation.DSMT4">
                  <p:embed/>
                </p:oleObj>
              </mc:Choice>
              <mc:Fallback>
                <p:oleObj name="Equation" r:id="rId2" imgW="1066680" imgH="419040" progId="Equation.DSMT4">
                  <p:embed/>
                  <p:pic>
                    <p:nvPicPr>
                      <p:cNvPr id="42" name="Object 41"/>
                      <p:cNvPicPr/>
                      <p:nvPr/>
                    </p:nvPicPr>
                    <p:blipFill>
                      <a:blip r:embed="rId3"/>
                      <a:stretch>
                        <a:fillRect/>
                      </a:stretch>
                    </p:blipFill>
                    <p:spPr>
                      <a:xfrm>
                        <a:off x="1873250" y="2797175"/>
                        <a:ext cx="809625" cy="320675"/>
                      </a:xfrm>
                      <a:prstGeom prst="rect">
                        <a:avLst/>
                      </a:prstGeom>
                      <a:ln>
                        <a:solidFill>
                          <a:schemeClr val="tx1"/>
                        </a:solidFill>
                      </a:ln>
                    </p:spPr>
                  </p:pic>
                </p:oleObj>
              </mc:Fallback>
            </mc:AlternateContent>
          </a:graphicData>
        </a:graphic>
      </p:graphicFrame>
      <p:cxnSp>
        <p:nvCxnSpPr>
          <p:cNvPr id="40" name="Straight Connector 39"/>
          <p:cNvCxnSpPr/>
          <p:nvPr/>
        </p:nvCxnSpPr>
        <p:spPr>
          <a:xfrm flipH="1" flipV="1">
            <a:off x="2792266" y="1165245"/>
            <a:ext cx="991374" cy="4721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2784693604"/>
              </p:ext>
            </p:extLst>
          </p:nvPr>
        </p:nvGraphicFramePr>
        <p:xfrm>
          <a:off x="1327150" y="1120775"/>
          <a:ext cx="1387475" cy="309563"/>
        </p:xfrm>
        <a:graphic>
          <a:graphicData uri="http://schemas.openxmlformats.org/presentationml/2006/ole">
            <mc:AlternateContent xmlns:mc="http://schemas.openxmlformats.org/markup-compatibility/2006">
              <mc:Choice xmlns:v="urn:schemas-microsoft-com:vml" Requires="v">
                <p:oleObj name="Equation" r:id="rId4" imgW="1879560" imgH="419040" progId="Equation.DSMT4">
                  <p:embed/>
                </p:oleObj>
              </mc:Choice>
              <mc:Fallback>
                <p:oleObj name="Equation" r:id="rId4" imgW="1879560" imgH="419040" progId="Equation.DSMT4">
                  <p:embed/>
                  <p:pic>
                    <p:nvPicPr>
                      <p:cNvPr id="40" name="Object 39"/>
                      <p:cNvPicPr/>
                      <p:nvPr/>
                    </p:nvPicPr>
                    <p:blipFill>
                      <a:blip r:embed="rId5"/>
                      <a:stretch>
                        <a:fillRect/>
                      </a:stretch>
                    </p:blipFill>
                    <p:spPr>
                      <a:xfrm>
                        <a:off x="1327150" y="1120775"/>
                        <a:ext cx="1387475" cy="309563"/>
                      </a:xfrm>
                      <a:prstGeom prst="rect">
                        <a:avLst/>
                      </a:prstGeom>
                      <a:ln>
                        <a:solidFill>
                          <a:schemeClr val="tx1"/>
                        </a:solid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986256768"/>
              </p:ext>
            </p:extLst>
          </p:nvPr>
        </p:nvGraphicFramePr>
        <p:xfrm>
          <a:off x="314325" y="1944688"/>
          <a:ext cx="1811338" cy="330200"/>
        </p:xfrm>
        <a:graphic>
          <a:graphicData uri="http://schemas.openxmlformats.org/presentationml/2006/ole">
            <mc:AlternateContent xmlns:mc="http://schemas.openxmlformats.org/markup-compatibility/2006">
              <mc:Choice xmlns:v="urn:schemas-microsoft-com:vml" Requires="v">
                <p:oleObj name="Equation" r:id="rId6" imgW="2641320" imgH="482400" progId="Equation.DSMT4">
                  <p:embed/>
                </p:oleObj>
              </mc:Choice>
              <mc:Fallback>
                <p:oleObj name="Equation" r:id="rId6" imgW="2641320" imgH="482400" progId="Equation.DSMT4">
                  <p:embed/>
                  <p:pic>
                    <p:nvPicPr>
                      <p:cNvPr id="5" name="Object 4"/>
                      <p:cNvPicPr/>
                      <p:nvPr/>
                    </p:nvPicPr>
                    <p:blipFill>
                      <a:blip r:embed="rId7"/>
                      <a:stretch>
                        <a:fillRect/>
                      </a:stretch>
                    </p:blipFill>
                    <p:spPr>
                      <a:xfrm>
                        <a:off x="314325" y="1944688"/>
                        <a:ext cx="1811338" cy="330200"/>
                      </a:xfrm>
                      <a:prstGeom prst="rect">
                        <a:avLst/>
                      </a:prstGeom>
                      <a:ln>
                        <a:solidFill>
                          <a:schemeClr val="tx1"/>
                        </a:solidFill>
                      </a:ln>
                    </p:spPr>
                  </p:pic>
                </p:oleObj>
              </mc:Fallback>
            </mc:AlternateContent>
          </a:graphicData>
        </a:graphic>
      </p:graphicFrame>
      <p:cxnSp>
        <p:nvCxnSpPr>
          <p:cNvPr id="46" name="Straight Arrow Connector 45"/>
          <p:cNvCxnSpPr/>
          <p:nvPr/>
        </p:nvCxnSpPr>
        <p:spPr>
          <a:xfrm flipH="1">
            <a:off x="2792266" y="2699422"/>
            <a:ext cx="9451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H="1">
            <a:off x="2762250" y="1635199"/>
            <a:ext cx="9451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a:off x="2319671" y="2140443"/>
            <a:ext cx="9451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792266" y="1165245"/>
            <a:ext cx="0" cy="4127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792266" y="2699422"/>
            <a:ext cx="0" cy="4127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585901" y="1371620"/>
            <a:ext cx="0" cy="4127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585901" y="2490084"/>
            <a:ext cx="0" cy="4127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2216705" y="1577974"/>
            <a:ext cx="160119" cy="1115503"/>
          </a:xfrm>
          <a:custGeom>
            <a:avLst/>
            <a:gdLst>
              <a:gd name="connsiteX0" fmla="*/ 160119 w 160119"/>
              <a:gd name="connsiteY0" fmla="*/ 0 h 1117600"/>
              <a:gd name="connsiteX1" fmla="*/ 22 w 160119"/>
              <a:gd name="connsiteY1" fmla="*/ 563418 h 1117600"/>
              <a:gd name="connsiteX2" fmla="*/ 150883 w 160119"/>
              <a:gd name="connsiteY2" fmla="*/ 1117600 h 1117600"/>
            </a:gdLst>
            <a:ahLst/>
            <a:cxnLst>
              <a:cxn ang="0">
                <a:pos x="connsiteX0" y="connsiteY0"/>
              </a:cxn>
              <a:cxn ang="0">
                <a:pos x="connsiteX1" y="connsiteY1"/>
              </a:cxn>
              <a:cxn ang="0">
                <a:pos x="connsiteX2" y="connsiteY2"/>
              </a:cxn>
            </a:cxnLst>
            <a:rect l="l" t="t" r="r" b="b"/>
            <a:pathLst>
              <a:path w="160119" h="1117600">
                <a:moveTo>
                  <a:pt x="160119" y="0"/>
                </a:moveTo>
                <a:cubicBezTo>
                  <a:pt x="80840" y="188575"/>
                  <a:pt x="1561" y="377151"/>
                  <a:pt x="22" y="563418"/>
                </a:cubicBezTo>
                <a:cubicBezTo>
                  <a:pt x="-1517" y="749685"/>
                  <a:pt x="74683" y="933642"/>
                  <a:pt x="150883" y="111760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Plus 60"/>
          <p:cNvSpPr/>
          <p:nvPr/>
        </p:nvSpPr>
        <p:spPr>
          <a:xfrm>
            <a:off x="2376824" y="2035175"/>
            <a:ext cx="156826" cy="152400"/>
          </a:xfrm>
          <a:prstGeom prst="mathPlus">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lus 61"/>
          <p:cNvSpPr/>
          <p:nvPr/>
        </p:nvSpPr>
        <p:spPr>
          <a:xfrm>
            <a:off x="2921045" y="2815472"/>
            <a:ext cx="156826" cy="152400"/>
          </a:xfrm>
          <a:prstGeom prst="mathPlus">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lus 62"/>
          <p:cNvSpPr/>
          <p:nvPr/>
        </p:nvSpPr>
        <p:spPr>
          <a:xfrm>
            <a:off x="2912528" y="1345039"/>
            <a:ext cx="156826" cy="152400"/>
          </a:xfrm>
          <a:prstGeom prst="mathPlus">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7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 task</a:t>
            </a:r>
          </a:p>
        </p:txBody>
      </p:sp>
      <p:sp>
        <p:nvSpPr>
          <p:cNvPr id="3" name="Content Placeholder 2"/>
          <p:cNvSpPr>
            <a:spLocks noGrp="1"/>
          </p:cNvSpPr>
          <p:nvPr>
            <p:ph idx="1"/>
          </p:nvPr>
        </p:nvSpPr>
        <p:spPr>
          <a:xfrm>
            <a:off x="323850" y="892175"/>
            <a:ext cx="3962400" cy="2026669"/>
          </a:xfrm>
        </p:spPr>
        <p:txBody>
          <a:bodyPr/>
          <a:lstStyle/>
          <a:p>
            <a:r>
              <a:rPr lang="en-GB" dirty="0"/>
              <a:t>Find the location of shear centre (distance </a:t>
            </a:r>
            <a:r>
              <a:rPr lang="en-GB" i="1" dirty="0"/>
              <a:t>e</a:t>
            </a:r>
            <a:r>
              <a:rPr lang="en-GB" dirty="0"/>
              <a:t>) for the C section of previous example.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sp>
        <p:nvSpPr>
          <p:cNvPr id="5" name="Rectangle 4"/>
          <p:cNvSpPr/>
          <p:nvPr/>
        </p:nvSpPr>
        <p:spPr>
          <a:xfrm>
            <a:off x="3105150" y="1654175"/>
            <a:ext cx="10668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57550" y="180657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019550" y="1332504"/>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a:t>
            </a:r>
          </a:p>
        </p:txBody>
      </p:sp>
      <p:sp>
        <p:nvSpPr>
          <p:cNvPr id="8" name="TextBox 7"/>
          <p:cNvSpPr txBox="1"/>
          <p:nvPr/>
        </p:nvSpPr>
        <p:spPr>
          <a:xfrm>
            <a:off x="2990850" y="1332504"/>
            <a:ext cx="2286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t>
            </a:r>
          </a:p>
        </p:txBody>
      </p:sp>
      <p:cxnSp>
        <p:nvCxnSpPr>
          <p:cNvPr id="9" name="Straight Arrow Connector 8"/>
          <p:cNvCxnSpPr/>
          <p:nvPr/>
        </p:nvCxnSpPr>
        <p:spPr>
          <a:xfrm>
            <a:off x="3145177" y="1605532"/>
            <a:ext cx="102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86150" y="1384104"/>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a:t>
            </a:r>
          </a:p>
        </p:txBody>
      </p:sp>
      <p:cxnSp>
        <p:nvCxnSpPr>
          <p:cNvPr id="11" name="Straight Arrow Connector 10"/>
          <p:cNvCxnSpPr/>
          <p:nvPr/>
        </p:nvCxnSpPr>
        <p:spPr>
          <a:xfrm rot="5400000">
            <a:off x="2468345" y="2284823"/>
            <a:ext cx="11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22332" y="2244094"/>
            <a:ext cx="5259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306331" y="2028093"/>
            <a:ext cx="43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8076" y="2090284"/>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x</a:t>
            </a:r>
          </a:p>
        </p:txBody>
      </p:sp>
      <p:sp>
        <p:nvSpPr>
          <p:cNvPr id="15" name="TextBox 14"/>
          <p:cNvSpPr txBox="1"/>
          <p:nvPr/>
        </p:nvSpPr>
        <p:spPr>
          <a:xfrm>
            <a:off x="3400137" y="1591876"/>
            <a:ext cx="228600" cy="276999"/>
          </a:xfrm>
          <a:prstGeom prst="rect">
            <a:avLst/>
          </a:prstGeom>
          <a:noFill/>
        </p:spPr>
        <p:txBody>
          <a:bodyPr wrap="square" rtlCol="0">
            <a:spAutoFit/>
          </a:bodyPr>
          <a:lstStyle/>
          <a:p>
            <a:r>
              <a:rPr lang="en-GB" sz="1200" i="1" dirty="0">
                <a:solidFill>
                  <a:srgbClr val="FF0000"/>
                </a:solidFill>
                <a:latin typeface="Times New Roman" panose="02020603050405020304" pitchFamily="18" charset="0"/>
                <a:cs typeface="Times New Roman" panose="02020603050405020304" pitchFamily="18" charset="0"/>
              </a:rPr>
              <a:t>y</a:t>
            </a:r>
          </a:p>
        </p:txBody>
      </p:sp>
      <p:cxnSp>
        <p:nvCxnSpPr>
          <p:cNvPr id="16" name="Straight Arrow Connector 15"/>
          <p:cNvCxnSpPr/>
          <p:nvPr/>
        </p:nvCxnSpPr>
        <p:spPr>
          <a:xfrm>
            <a:off x="3181350" y="2167894"/>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79813" y="1917517"/>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d</a:t>
            </a:r>
          </a:p>
        </p:txBody>
      </p:sp>
      <p:cxnSp>
        <p:nvCxnSpPr>
          <p:cNvPr id="18" name="Straight Arrow Connector 17"/>
          <p:cNvCxnSpPr/>
          <p:nvPr/>
        </p:nvCxnSpPr>
        <p:spPr>
          <a:xfrm rot="5400000">
            <a:off x="3435025" y="2532093"/>
            <a:ext cx="57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76650" y="2370089"/>
            <a:ext cx="4572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h/2</a:t>
            </a:r>
          </a:p>
        </p:txBody>
      </p:sp>
      <p:cxnSp>
        <p:nvCxnSpPr>
          <p:cNvPr id="20" name="Straight Connector 19"/>
          <p:cNvCxnSpPr/>
          <p:nvPr/>
        </p:nvCxnSpPr>
        <p:spPr>
          <a:xfrm flipH="1" flipV="1">
            <a:off x="3105150" y="2817521"/>
            <a:ext cx="1080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943350" y="2816677"/>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45116" y="2532093"/>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1</a:t>
            </a:r>
          </a:p>
        </p:txBody>
      </p:sp>
      <p:cxnSp>
        <p:nvCxnSpPr>
          <p:cNvPr id="23" name="Straight Connector 22"/>
          <p:cNvCxnSpPr/>
          <p:nvPr/>
        </p:nvCxnSpPr>
        <p:spPr>
          <a:xfrm rot="5400000" flipH="1" flipV="1">
            <a:off x="2640313" y="2244093"/>
            <a:ext cx="10800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43250" y="2446716"/>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2</a:t>
            </a:r>
          </a:p>
        </p:txBody>
      </p:sp>
      <p:cxnSp>
        <p:nvCxnSpPr>
          <p:cNvPr id="25" name="Straight Arrow Connector 24"/>
          <p:cNvCxnSpPr/>
          <p:nvPr/>
        </p:nvCxnSpPr>
        <p:spPr>
          <a:xfrm rot="5400000" flipH="1">
            <a:off x="3084563" y="2706888"/>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118177" y="1704093"/>
            <a:ext cx="1080000"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H="1">
            <a:off x="3181350" y="1709140"/>
            <a:ext cx="1905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24413" y="1666862"/>
            <a:ext cx="457200" cy="276999"/>
          </a:xfrm>
          <a:prstGeom prst="rect">
            <a:avLst/>
          </a:prstGeom>
          <a:noFill/>
        </p:spPr>
        <p:txBody>
          <a:bodyPr wrap="square" rtlCol="0">
            <a:spAutoFit/>
          </a:bodyPr>
          <a:lstStyle/>
          <a:p>
            <a:r>
              <a:rPr lang="en-GB" sz="1200" b="1" i="1" dirty="0">
                <a:solidFill>
                  <a:srgbClr val="C00000"/>
                </a:solidFill>
                <a:latin typeface="Arial" panose="020B0604020202020204" pitchFamily="34" charset="0"/>
                <a:cs typeface="Arial" panose="020B0604020202020204" pitchFamily="34" charset="0"/>
              </a:rPr>
              <a:t>s</a:t>
            </a:r>
            <a:r>
              <a:rPr lang="en-GB" sz="1200" b="1" i="1" baseline="-25000" dirty="0">
                <a:solidFill>
                  <a:srgbClr val="C00000"/>
                </a:solidFill>
                <a:latin typeface="Arial" panose="020B0604020202020204" pitchFamily="34" charset="0"/>
                <a:cs typeface="Arial" panose="020B0604020202020204" pitchFamily="34" charset="0"/>
              </a:rPr>
              <a:t>3</a:t>
            </a:r>
          </a:p>
        </p:txBody>
      </p:sp>
      <p:graphicFrame>
        <p:nvGraphicFramePr>
          <p:cNvPr id="30" name="Object 29"/>
          <p:cNvGraphicFramePr>
            <a:graphicFrameLocks noChangeAspect="1"/>
          </p:cNvGraphicFramePr>
          <p:nvPr>
            <p:extLst>
              <p:ext uri="{D42A27DB-BD31-4B8C-83A1-F6EECF244321}">
                <p14:modId xmlns:p14="http://schemas.microsoft.com/office/powerpoint/2010/main" val="1231166386"/>
              </p:ext>
            </p:extLst>
          </p:nvPr>
        </p:nvGraphicFramePr>
        <p:xfrm>
          <a:off x="493172" y="1798886"/>
          <a:ext cx="1691004" cy="859793"/>
        </p:xfrm>
        <a:graphic>
          <a:graphicData uri="http://schemas.openxmlformats.org/presentationml/2006/ole">
            <mc:AlternateContent xmlns:mc="http://schemas.openxmlformats.org/markup-compatibility/2006">
              <mc:Choice xmlns:v="urn:schemas-microsoft-com:vml" Requires="v">
                <p:oleObj name="Equation" r:id="rId2" imgW="1803240" imgH="914400" progId="Equation.DSMT4">
                  <p:embed/>
                </p:oleObj>
              </mc:Choice>
              <mc:Fallback>
                <p:oleObj name="Equation" r:id="rId2" imgW="1803240" imgH="914400" progId="Equation.DSMT4">
                  <p:embed/>
                  <p:pic>
                    <p:nvPicPr>
                      <p:cNvPr id="42" name="Object 41"/>
                      <p:cNvPicPr/>
                      <p:nvPr/>
                    </p:nvPicPr>
                    <p:blipFill>
                      <a:blip r:embed="rId3"/>
                      <a:stretch>
                        <a:fillRect/>
                      </a:stretch>
                    </p:blipFill>
                    <p:spPr>
                      <a:xfrm>
                        <a:off x="493172" y="1798886"/>
                        <a:ext cx="1691004" cy="859793"/>
                      </a:xfrm>
                      <a:prstGeom prst="rect">
                        <a:avLst/>
                      </a:prstGeom>
                      <a:ln>
                        <a:solidFill>
                          <a:schemeClr val="tx1"/>
                        </a:solidFill>
                      </a:ln>
                    </p:spPr>
                  </p:pic>
                </p:oleObj>
              </mc:Fallback>
            </mc:AlternateContent>
          </a:graphicData>
        </a:graphic>
      </p:graphicFrame>
      <p:cxnSp>
        <p:nvCxnSpPr>
          <p:cNvPr id="32" name="Straight Arrow Connector 31"/>
          <p:cNvCxnSpPr/>
          <p:nvPr/>
        </p:nvCxnSpPr>
        <p:spPr>
          <a:xfrm>
            <a:off x="2838450" y="1772993"/>
            <a:ext cx="0" cy="4711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55813" y="2169531"/>
            <a:ext cx="3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53553" y="1917516"/>
            <a:ext cx="22860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e</a:t>
            </a:r>
          </a:p>
        </p:txBody>
      </p:sp>
      <p:sp>
        <p:nvSpPr>
          <p:cNvPr id="35" name="TextBox 34"/>
          <p:cNvSpPr txBox="1"/>
          <p:nvPr/>
        </p:nvSpPr>
        <p:spPr>
          <a:xfrm>
            <a:off x="2653692" y="1462706"/>
            <a:ext cx="385368" cy="276999"/>
          </a:xfrm>
          <a:prstGeom prst="rect">
            <a:avLst/>
          </a:prstGeom>
          <a:noFill/>
        </p:spPr>
        <p:txBody>
          <a:bodyPr wrap="square" rtlCol="0">
            <a:spAutoFit/>
          </a:bodyPr>
          <a:lstStyle/>
          <a:p>
            <a:r>
              <a:rPr lang="en-GB" sz="1200" i="1" dirty="0" err="1">
                <a:solidFill>
                  <a:srgbClr val="7030A0"/>
                </a:solidFill>
                <a:latin typeface="Arial" panose="020B0604020202020204" pitchFamily="34" charset="0"/>
                <a:cs typeface="Arial" panose="020B0604020202020204" pitchFamily="34" charset="0"/>
              </a:rPr>
              <a:t>S</a:t>
            </a:r>
            <a:r>
              <a:rPr lang="en-GB" sz="1200" i="1" baseline="-25000" dirty="0" err="1">
                <a:solidFill>
                  <a:srgbClr val="7030A0"/>
                </a:solidFill>
                <a:latin typeface="Arial" panose="020B0604020202020204" pitchFamily="34" charset="0"/>
                <a:cs typeface="Arial" panose="020B0604020202020204" pitchFamily="34" charset="0"/>
              </a:rPr>
              <a:t>y</a:t>
            </a:r>
            <a:endParaRPr lang="en-GB" sz="1200" i="1" baseline="-25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5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Similar to open section beams with two differences:</a:t>
                </a:r>
              </a:p>
              <a:p>
                <a:pPr lvl="1"/>
                <a:r>
                  <a:rPr lang="en-GB" dirty="0"/>
                  <a:t>The shear loads may be applied through points in the cross section other than the shear centre so that torsional as well as shear effects are included;</a:t>
                </a:r>
              </a:p>
              <a:p>
                <a:pPr lvl="1"/>
                <a:r>
                  <a:rPr lang="en-GB" dirty="0"/>
                  <a:t>It is generally not possible to choose an origin for </a:t>
                </a:r>
                <a14:m>
                  <m:oMath xmlns:m="http://schemas.openxmlformats.org/officeDocument/2006/math">
                    <m:r>
                      <a:rPr lang="en-GB" b="0" i="1" smtClean="0">
                        <a:latin typeface="Cambria Math" panose="02040503050406030204" pitchFamily="18" charset="0"/>
                      </a:rPr>
                      <m:t>𝑠</m:t>
                    </m:r>
                  </m:oMath>
                </a14:m>
                <a:r>
                  <a:rPr lang="en-GB" i="1" dirty="0"/>
                  <a:t> </a:t>
                </a:r>
                <a:r>
                  <a:rPr lang="en-GB" dirty="0"/>
                  <a:t>at which the value of shear flow is 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28745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5" name="Picture 4"/>
          <p:cNvPicPr>
            <a:picLocks noChangeAspect="1"/>
          </p:cNvPicPr>
          <p:nvPr/>
        </p:nvPicPr>
        <p:blipFill>
          <a:blip r:embed="rId3"/>
          <a:stretch>
            <a:fillRect/>
          </a:stretch>
        </p:blipFill>
        <p:spPr>
          <a:xfrm>
            <a:off x="1604868" y="836294"/>
            <a:ext cx="2992955" cy="1877709"/>
          </a:xfrm>
          <a:prstGeom prst="rect">
            <a:avLst/>
          </a:prstGeom>
          <a:ln>
            <a:solidFill>
              <a:schemeClr val="bg1">
                <a:lumMod val="50000"/>
              </a:schemeClr>
            </a:solidFill>
          </a:ln>
        </p:spPr>
      </p:pic>
      <p:pic>
        <p:nvPicPr>
          <p:cNvPr id="6" name="Picture 5"/>
          <p:cNvPicPr>
            <a:picLocks noChangeAspect="1"/>
          </p:cNvPicPr>
          <p:nvPr/>
        </p:nvPicPr>
        <p:blipFill>
          <a:blip r:embed="rId4"/>
          <a:stretch>
            <a:fillRect/>
          </a:stretch>
        </p:blipFill>
        <p:spPr>
          <a:xfrm>
            <a:off x="54612" y="837253"/>
            <a:ext cx="919066" cy="405302"/>
          </a:xfrm>
          <a:prstGeom prst="rect">
            <a:avLst/>
          </a:prstGeom>
          <a:ln>
            <a:solidFill>
              <a:schemeClr val="bg1">
                <a:lumMod val="50000"/>
              </a:schemeClr>
            </a:solidFill>
          </a:ln>
        </p:spPr>
      </p:pic>
      <p:pic>
        <p:nvPicPr>
          <p:cNvPr id="7" name="Picture 6"/>
          <p:cNvPicPr>
            <a:picLocks noChangeAspect="1"/>
          </p:cNvPicPr>
          <p:nvPr/>
        </p:nvPicPr>
        <p:blipFill>
          <a:blip r:embed="rId5"/>
          <a:stretch>
            <a:fillRect/>
          </a:stretch>
        </p:blipFill>
        <p:spPr>
          <a:xfrm>
            <a:off x="54612" y="1300047"/>
            <a:ext cx="2741762" cy="442635"/>
          </a:xfrm>
          <a:prstGeom prst="rect">
            <a:avLst/>
          </a:prstGeom>
          <a:ln>
            <a:solidFill>
              <a:schemeClr val="bg1">
                <a:lumMod val="50000"/>
              </a:schemeClr>
            </a:solidFill>
          </a:ln>
        </p:spPr>
      </p:pic>
      <p:sp>
        <p:nvSpPr>
          <p:cNvPr id="9" name="Rectangular Callout 8"/>
          <p:cNvSpPr/>
          <p:nvPr/>
        </p:nvSpPr>
        <p:spPr>
          <a:xfrm>
            <a:off x="1882247" y="892820"/>
            <a:ext cx="1184803" cy="236813"/>
          </a:xfrm>
          <a:prstGeom prst="wedgeRectCallout">
            <a:avLst>
              <a:gd name="adj1" fmla="val -78652"/>
              <a:gd name="adj2" fmla="val 138364"/>
            </a:avLst>
          </a:prstGeom>
          <a:solidFill>
            <a:srgbClr val="00B0F0">
              <a:alpha val="4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Just the same as open section beams</a:t>
            </a:r>
          </a:p>
        </p:txBody>
      </p:sp>
      <p:pic>
        <p:nvPicPr>
          <p:cNvPr id="10" name="Picture 9"/>
          <p:cNvPicPr>
            <a:picLocks noChangeAspect="1"/>
          </p:cNvPicPr>
          <p:nvPr/>
        </p:nvPicPr>
        <p:blipFill>
          <a:blip r:embed="rId6"/>
          <a:stretch>
            <a:fillRect/>
          </a:stretch>
        </p:blipFill>
        <p:spPr>
          <a:xfrm>
            <a:off x="54612" y="1800174"/>
            <a:ext cx="3100009" cy="468663"/>
          </a:xfrm>
          <a:prstGeom prst="rect">
            <a:avLst/>
          </a:prstGeom>
          <a:ln>
            <a:solidFill>
              <a:schemeClr val="bg1">
                <a:lumMod val="50000"/>
              </a:schemeClr>
            </a:solidFill>
          </a:ln>
        </p:spPr>
      </p:pic>
      <p:sp>
        <p:nvSpPr>
          <p:cNvPr id="11" name="Rectangular Callout 10"/>
          <p:cNvSpPr/>
          <p:nvPr/>
        </p:nvSpPr>
        <p:spPr>
          <a:xfrm>
            <a:off x="3371850" y="2111376"/>
            <a:ext cx="1219200" cy="551300"/>
          </a:xfrm>
          <a:prstGeom prst="wedgeRectCallout">
            <a:avLst>
              <a:gd name="adj1" fmla="val -286713"/>
              <a:gd name="adj2" fmla="val -55713"/>
            </a:avLst>
          </a:prstGeom>
          <a:solidFill>
            <a:srgbClr val="0070C0">
              <a:alpha val="5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Unknown value of shear flow at origin (we choose where origin is)</a:t>
            </a:r>
          </a:p>
        </p:txBody>
      </p:sp>
      <p:pic>
        <p:nvPicPr>
          <p:cNvPr id="12" name="Picture 11"/>
          <p:cNvPicPr>
            <a:picLocks noChangeAspect="1"/>
          </p:cNvPicPr>
          <p:nvPr/>
        </p:nvPicPr>
        <p:blipFill>
          <a:blip r:embed="rId7"/>
          <a:stretch>
            <a:fillRect/>
          </a:stretch>
        </p:blipFill>
        <p:spPr>
          <a:xfrm>
            <a:off x="54612" y="2339874"/>
            <a:ext cx="3266695" cy="450579"/>
          </a:xfrm>
          <a:prstGeom prst="rect">
            <a:avLst/>
          </a:prstGeom>
          <a:ln w="22225">
            <a:solidFill>
              <a:srgbClr val="7030A0"/>
            </a:solidFill>
          </a:ln>
        </p:spPr>
      </p:pic>
    </p:spTree>
    <p:extLst>
      <p:ext uri="{BB962C8B-B14F-4D97-AF65-F5344CB8AC3E}">
        <p14:creationId xmlns:p14="http://schemas.microsoft.com/office/powerpoint/2010/main" val="27221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2790769" y="2207894"/>
            <a:ext cx="1800281" cy="1129453"/>
          </a:xfrm>
          <a:prstGeom prst="rect">
            <a:avLst/>
          </a:prstGeom>
          <a:ln>
            <a:solidFill>
              <a:schemeClr val="bg1">
                <a:lumMod val="50000"/>
              </a:schemeClr>
            </a:solidFill>
          </a:ln>
        </p:spPr>
      </p:pic>
      <p:pic>
        <p:nvPicPr>
          <p:cNvPr id="7" name="Picture 6"/>
          <p:cNvPicPr>
            <a:picLocks noChangeAspect="1"/>
          </p:cNvPicPr>
          <p:nvPr/>
        </p:nvPicPr>
        <p:blipFill>
          <a:blip r:embed="rId3"/>
          <a:stretch>
            <a:fillRect/>
          </a:stretch>
        </p:blipFill>
        <p:spPr>
          <a:xfrm>
            <a:off x="409955" y="1468857"/>
            <a:ext cx="3266695" cy="450579"/>
          </a:xfrm>
          <a:prstGeom prst="rect">
            <a:avLst/>
          </a:prstGeom>
          <a:ln w="22225">
            <a:solidFill>
              <a:srgbClr val="7030A0"/>
            </a:solidFill>
          </a:ln>
        </p:spPr>
      </p:pic>
      <p:pic>
        <p:nvPicPr>
          <p:cNvPr id="8" name="Picture 7"/>
          <p:cNvPicPr>
            <a:picLocks noChangeAspect="1"/>
          </p:cNvPicPr>
          <p:nvPr/>
        </p:nvPicPr>
        <p:blipFill>
          <a:blip r:embed="rId4"/>
          <a:stretch>
            <a:fillRect/>
          </a:stretch>
        </p:blipFill>
        <p:spPr>
          <a:xfrm>
            <a:off x="418905" y="871595"/>
            <a:ext cx="2951478" cy="533400"/>
          </a:xfrm>
          <a:prstGeom prst="rect">
            <a:avLst/>
          </a:prstGeom>
          <a:ln w="19050">
            <a:solidFill>
              <a:srgbClr val="FF0000"/>
            </a:solidFill>
          </a:ln>
        </p:spPr>
      </p:pic>
      <p:sp>
        <p:nvSpPr>
          <p:cNvPr id="9" name="Rectangle 8"/>
          <p:cNvSpPr/>
          <p:nvPr/>
        </p:nvSpPr>
        <p:spPr>
          <a:xfrm>
            <a:off x="3310900" y="1560575"/>
            <a:ext cx="365749" cy="228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stretch>
            <a:fillRect/>
          </a:stretch>
        </p:blipFill>
        <p:spPr>
          <a:xfrm>
            <a:off x="409955" y="1969746"/>
            <a:ext cx="1114481" cy="286151"/>
          </a:xfrm>
          <a:prstGeom prst="rect">
            <a:avLst/>
          </a:prstGeom>
          <a:ln>
            <a:solidFill>
              <a:schemeClr val="accent1">
                <a:shade val="50000"/>
              </a:schemeClr>
            </a:solidFill>
          </a:ln>
        </p:spPr>
      </p:pic>
      <p:sp>
        <p:nvSpPr>
          <p:cNvPr id="11" name="Rectangular Callout 10"/>
          <p:cNvSpPr/>
          <p:nvPr/>
        </p:nvSpPr>
        <p:spPr>
          <a:xfrm>
            <a:off x="1143436" y="2627375"/>
            <a:ext cx="1219200" cy="304800"/>
          </a:xfrm>
          <a:prstGeom prst="wedgeRectCallout">
            <a:avLst>
              <a:gd name="adj1" fmla="val -65071"/>
              <a:gd name="adj2" fmla="val -183935"/>
            </a:avLst>
          </a:prstGeom>
          <a:solidFill>
            <a:srgbClr val="00B0F0">
              <a:alpha val="4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Basic shear flow (that of an open section)</a:t>
            </a:r>
          </a:p>
        </p:txBody>
      </p:sp>
      <p:sp>
        <p:nvSpPr>
          <p:cNvPr id="12" name="Rectangular Callout 11"/>
          <p:cNvSpPr/>
          <p:nvPr/>
        </p:nvSpPr>
        <p:spPr>
          <a:xfrm>
            <a:off x="1695450" y="1982758"/>
            <a:ext cx="1066800" cy="433417"/>
          </a:xfrm>
          <a:prstGeom prst="wedgeRectCallout">
            <a:avLst>
              <a:gd name="adj1" fmla="val -71166"/>
              <a:gd name="adj2" fmla="val -10341"/>
            </a:avLst>
          </a:prstGeom>
          <a:solidFill>
            <a:srgbClr val="92D050">
              <a:alpha val="4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Unknown shear flow at an assumed origin</a:t>
            </a:r>
          </a:p>
        </p:txBody>
      </p:sp>
      <p:sp>
        <p:nvSpPr>
          <p:cNvPr id="13" name="Rectangular Callout 12"/>
          <p:cNvSpPr/>
          <p:nvPr/>
        </p:nvSpPr>
        <p:spPr>
          <a:xfrm>
            <a:off x="381436" y="3084575"/>
            <a:ext cx="1143000" cy="304800"/>
          </a:xfrm>
          <a:prstGeom prst="wedgeRectCallout">
            <a:avLst>
              <a:gd name="adj1" fmla="val -33207"/>
              <a:gd name="adj2" fmla="val -335046"/>
            </a:avLst>
          </a:prstGeom>
          <a:solidFill>
            <a:srgbClr val="7030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Shear flow of a closed section beam</a:t>
            </a:r>
          </a:p>
        </p:txBody>
      </p:sp>
    </p:spTree>
    <p:extLst>
      <p:ext uri="{BB962C8B-B14F-4D97-AF65-F5344CB8AC3E}">
        <p14:creationId xmlns:p14="http://schemas.microsoft.com/office/powerpoint/2010/main" val="211149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850" y="815975"/>
                <a:ext cx="3962400" cy="2026669"/>
              </a:xfrm>
            </p:spPr>
            <p:txBody>
              <a:bodyPr/>
              <a:lstStyle/>
              <a:p>
                <a:r>
                  <a:rPr lang="en-GB" dirty="0"/>
                  <a:t>Now the question arises as how do we find the unknown shear flow at an assumed origin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𝑠</m:t>
                        </m:r>
                        <m:r>
                          <a:rPr lang="en-GB" b="0" i="1" smtClean="0">
                            <a:latin typeface="Cambria Math" panose="02040503050406030204" pitchFamily="18" charset="0"/>
                          </a:rPr>
                          <m:t>,0</m:t>
                        </m:r>
                      </m:sub>
                    </m:sSub>
                  </m:oMath>
                </a14:m>
                <a:r>
                  <a:rPr lang="en-GB" dirty="0"/>
                  <a:t>) and open section flow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𝑞</m:t>
                        </m:r>
                      </m:e>
                      <m:sub>
                        <m:r>
                          <a:rPr lang="en-GB" b="0" i="1" smtClean="0">
                            <a:latin typeface="Cambria Math" panose="02040503050406030204" pitchFamily="18" charset="0"/>
                          </a:rPr>
                          <m:t>𝑏</m:t>
                        </m:r>
                      </m:sub>
                    </m:sSub>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850" y="815975"/>
                <a:ext cx="3962400" cy="2026669"/>
              </a:xfrm>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3158307745"/>
                  </p:ext>
                </p:extLst>
              </p:nvPr>
            </p:nvGraphicFramePr>
            <p:xfrm>
              <a:off x="95250" y="1273175"/>
              <a:ext cx="4419600" cy="2111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Diagram 4"/>
              <p:cNvGraphicFramePr/>
              <p:nvPr>
                <p:extLst>
                  <p:ext uri="{D42A27DB-BD31-4B8C-83A1-F6EECF244321}">
                    <p14:modId xmlns:p14="http://schemas.microsoft.com/office/powerpoint/2010/main" val="3158307745"/>
                  </p:ext>
                </p:extLst>
              </p:nvPr>
            </p:nvGraphicFramePr>
            <p:xfrm>
              <a:off x="95250" y="1273175"/>
              <a:ext cx="4419600" cy="2111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220949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850" y="834017"/>
                <a:ext cx="2209800" cy="2523650"/>
              </a:xfrm>
            </p:spPr>
            <p:txBody>
              <a:bodyPr>
                <a:normAutofit/>
              </a:bodyPr>
              <a:lstStyle/>
              <a:p>
                <a:r>
                  <a:rPr lang="en-GB" sz="1000" dirty="0"/>
                  <a:t>For open section we had;</a:t>
                </a:r>
              </a:p>
              <a:p>
                <a:endParaRPr lang="en-GB" sz="1000" dirty="0"/>
              </a:p>
              <a:p>
                <a:endParaRPr lang="en-GB" sz="1000" dirty="0"/>
              </a:p>
              <a:p>
                <a:r>
                  <a:rPr lang="en-GB" sz="1000" dirty="0"/>
                  <a:t>Value of shear flow at the cut (</a:t>
                </a:r>
                <a14:m>
                  <m:oMath xmlns:m="http://schemas.openxmlformats.org/officeDocument/2006/math">
                    <m:r>
                      <a:rPr lang="en-GB" sz="1000" b="0" i="1" smtClean="0">
                        <a:latin typeface="Cambria Math" panose="02040503050406030204" pitchFamily="18" charset="0"/>
                      </a:rPr>
                      <m:t>𝑠</m:t>
                    </m:r>
                    <m:r>
                      <a:rPr lang="en-GB" sz="1000" b="0" i="1" smtClean="0">
                        <a:latin typeface="Cambria Math" panose="02040503050406030204" pitchFamily="18" charset="0"/>
                      </a:rPr>
                      <m:t>=0</m:t>
                    </m:r>
                  </m:oMath>
                </a14:m>
                <a:r>
                  <a:rPr lang="en-GB" sz="1000" dirty="0"/>
                  <a:t>) can be found by;</a:t>
                </a:r>
              </a:p>
              <a:p>
                <a:endParaRPr lang="en-GB" sz="1000" dirty="0"/>
              </a:p>
              <a:p>
                <a:endParaRPr lang="en-GB" sz="1000" dirty="0"/>
              </a:p>
              <a:p>
                <a:r>
                  <a:rPr lang="en-GB" sz="1000" dirty="0"/>
                  <a:t>We also know;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850" y="834017"/>
                <a:ext cx="2209800" cy="2523650"/>
              </a:xfrm>
              <a:blipFill>
                <a:blip r:embed="rId2"/>
                <a:stretch>
                  <a:fillRect t="-48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5" name="Picture 4"/>
          <p:cNvPicPr>
            <a:picLocks noChangeAspect="1"/>
          </p:cNvPicPr>
          <p:nvPr/>
        </p:nvPicPr>
        <p:blipFill>
          <a:blip r:embed="rId3"/>
          <a:stretch>
            <a:fillRect/>
          </a:stretch>
        </p:blipFill>
        <p:spPr>
          <a:xfrm>
            <a:off x="2880761" y="834017"/>
            <a:ext cx="1546449" cy="1150868"/>
          </a:xfrm>
          <a:prstGeom prst="rect">
            <a:avLst/>
          </a:prstGeom>
        </p:spPr>
      </p:pic>
      <p:pic>
        <p:nvPicPr>
          <p:cNvPr id="6" name="Picture 5"/>
          <p:cNvPicPr>
            <a:picLocks noChangeAspect="1"/>
          </p:cNvPicPr>
          <p:nvPr/>
        </p:nvPicPr>
        <p:blipFill>
          <a:blip r:embed="rId4"/>
          <a:stretch>
            <a:fillRect/>
          </a:stretch>
        </p:blipFill>
        <p:spPr>
          <a:xfrm>
            <a:off x="2880761" y="1984260"/>
            <a:ext cx="1550621" cy="1373407"/>
          </a:xfrm>
          <a:prstGeom prst="rect">
            <a:avLst/>
          </a:prstGeom>
        </p:spPr>
      </p:pic>
      <p:pic>
        <p:nvPicPr>
          <p:cNvPr id="7" name="Picture 6"/>
          <p:cNvPicPr>
            <a:picLocks noChangeAspect="1"/>
          </p:cNvPicPr>
          <p:nvPr/>
        </p:nvPicPr>
        <p:blipFill>
          <a:blip r:embed="rId5"/>
          <a:stretch>
            <a:fillRect/>
          </a:stretch>
        </p:blipFill>
        <p:spPr>
          <a:xfrm>
            <a:off x="50738" y="1058121"/>
            <a:ext cx="2529838" cy="457200"/>
          </a:xfrm>
          <a:prstGeom prst="rect">
            <a:avLst/>
          </a:prstGeom>
          <a:ln w="19050">
            <a:solidFill>
              <a:srgbClr val="FF0000"/>
            </a:solidFill>
          </a:ln>
        </p:spPr>
      </p:pic>
      <p:pic>
        <p:nvPicPr>
          <p:cNvPr id="8" name="Picture 7"/>
          <p:cNvPicPr>
            <a:picLocks noChangeAspect="1"/>
          </p:cNvPicPr>
          <p:nvPr/>
        </p:nvPicPr>
        <p:blipFill>
          <a:blip r:embed="rId6"/>
          <a:stretch>
            <a:fillRect/>
          </a:stretch>
        </p:blipFill>
        <p:spPr>
          <a:xfrm>
            <a:off x="50738" y="1882775"/>
            <a:ext cx="2833400" cy="416504"/>
          </a:xfrm>
          <a:prstGeom prst="rect">
            <a:avLst/>
          </a:prstGeom>
          <a:ln>
            <a:solidFill>
              <a:schemeClr val="bg1">
                <a:lumMod val="50000"/>
              </a:schemeClr>
            </a:solidFill>
          </a:ln>
        </p:spPr>
      </p:pic>
      <p:pic>
        <p:nvPicPr>
          <p:cNvPr id="9" name="Picture 8"/>
          <p:cNvPicPr>
            <a:picLocks noChangeAspect="1"/>
          </p:cNvPicPr>
          <p:nvPr/>
        </p:nvPicPr>
        <p:blipFill>
          <a:blip r:embed="rId7"/>
          <a:stretch>
            <a:fillRect/>
          </a:stretch>
        </p:blipFill>
        <p:spPr>
          <a:xfrm>
            <a:off x="50738" y="2593085"/>
            <a:ext cx="738114" cy="366056"/>
          </a:xfrm>
          <a:prstGeom prst="rect">
            <a:avLst/>
          </a:prstGeom>
          <a:ln>
            <a:solidFill>
              <a:schemeClr val="bg1">
                <a:lumMod val="50000"/>
              </a:schemeClr>
            </a:solidFill>
          </a:ln>
        </p:spPr>
      </p:pic>
      <p:pic>
        <p:nvPicPr>
          <p:cNvPr id="10" name="Picture 9"/>
          <p:cNvPicPr>
            <a:picLocks noChangeAspect="1"/>
          </p:cNvPicPr>
          <p:nvPr/>
        </p:nvPicPr>
        <p:blipFill>
          <a:blip r:embed="rId8"/>
          <a:stretch>
            <a:fillRect/>
          </a:stretch>
        </p:blipFill>
        <p:spPr>
          <a:xfrm>
            <a:off x="968169" y="2568575"/>
            <a:ext cx="983076" cy="415077"/>
          </a:xfrm>
          <a:prstGeom prst="rect">
            <a:avLst/>
          </a:prstGeom>
          <a:ln>
            <a:solidFill>
              <a:schemeClr val="bg1">
                <a:lumMod val="50000"/>
              </a:schemeClr>
            </a:solidFill>
          </a:ln>
        </p:spPr>
      </p:pic>
      <p:pic>
        <p:nvPicPr>
          <p:cNvPr id="11" name="Picture 10"/>
          <p:cNvPicPr>
            <a:picLocks noChangeAspect="1"/>
          </p:cNvPicPr>
          <p:nvPr/>
        </p:nvPicPr>
        <p:blipFill>
          <a:blip r:embed="rId9"/>
          <a:stretch>
            <a:fillRect/>
          </a:stretch>
        </p:blipFill>
        <p:spPr>
          <a:xfrm>
            <a:off x="2124781" y="2580230"/>
            <a:ext cx="676200" cy="391767"/>
          </a:xfrm>
          <a:prstGeom prst="rect">
            <a:avLst/>
          </a:prstGeom>
          <a:ln>
            <a:solidFill>
              <a:schemeClr val="bg1">
                <a:lumMod val="50000"/>
              </a:schemeClr>
            </a:solidFill>
          </a:ln>
        </p:spPr>
      </p:pic>
      <p:cxnSp>
        <p:nvCxnSpPr>
          <p:cNvPr id="13" name="Straight Arrow Connector 12"/>
          <p:cNvCxnSpPr>
            <a:stCxn id="9" idx="3"/>
            <a:endCxn id="10" idx="1"/>
          </p:cNvCxnSpPr>
          <p:nvPr/>
        </p:nvCxnSpPr>
        <p:spPr>
          <a:xfrm>
            <a:off x="788852" y="2776113"/>
            <a:ext cx="179317"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10" idx="3"/>
            <a:endCxn id="11" idx="1"/>
          </p:cNvCxnSpPr>
          <p:nvPr/>
        </p:nvCxnSpPr>
        <p:spPr>
          <a:xfrm>
            <a:off x="1951245" y="2776114"/>
            <a:ext cx="17353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7" name="Picture 16"/>
          <p:cNvPicPr>
            <a:picLocks noChangeAspect="1"/>
          </p:cNvPicPr>
          <p:nvPr/>
        </p:nvPicPr>
        <p:blipFill>
          <a:blip r:embed="rId10"/>
          <a:stretch>
            <a:fillRect/>
          </a:stretch>
        </p:blipFill>
        <p:spPr>
          <a:xfrm>
            <a:off x="50738" y="3046591"/>
            <a:ext cx="1785031" cy="360184"/>
          </a:xfrm>
          <a:prstGeom prst="rect">
            <a:avLst/>
          </a:prstGeom>
          <a:ln w="25400">
            <a:solidFill>
              <a:srgbClr val="7030A0"/>
            </a:solidFill>
          </a:ln>
        </p:spPr>
      </p:pic>
      <p:cxnSp>
        <p:nvCxnSpPr>
          <p:cNvPr id="18" name="Straight Arrow Connector 17"/>
          <p:cNvCxnSpPr>
            <a:stCxn id="11" idx="0"/>
          </p:cNvCxnSpPr>
          <p:nvPr/>
        </p:nvCxnSpPr>
        <p:spPr>
          <a:xfrm flipV="1">
            <a:off x="2462881" y="2149691"/>
            <a:ext cx="182353" cy="43053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Elbow Connector 22"/>
          <p:cNvCxnSpPr>
            <a:stCxn id="8" idx="2"/>
            <a:endCxn id="17" idx="3"/>
          </p:cNvCxnSpPr>
          <p:nvPr/>
        </p:nvCxnSpPr>
        <p:spPr>
          <a:xfrm rot="16200000" flipH="1">
            <a:off x="1187901" y="2578815"/>
            <a:ext cx="927404" cy="368331"/>
          </a:xfrm>
          <a:prstGeom prst="bentConnector4">
            <a:avLst>
              <a:gd name="adj1" fmla="val 19841"/>
              <a:gd name="adj2" fmla="val 224180"/>
            </a:avLst>
          </a:prstGeom>
          <a:ln>
            <a:tailEnd type="triangle"/>
          </a:ln>
        </p:spPr>
        <p:style>
          <a:lnRef idx="1">
            <a:schemeClr val="accent4"/>
          </a:lnRef>
          <a:fillRef idx="0">
            <a:schemeClr val="accent4"/>
          </a:fillRef>
          <a:effectRef idx="0">
            <a:schemeClr val="accent4"/>
          </a:effectRef>
          <a:fontRef idx="minor">
            <a:schemeClr val="tx1"/>
          </a:fontRef>
        </p:style>
      </p:cxnSp>
      <p:sp>
        <p:nvSpPr>
          <p:cNvPr id="28" name="Rectangular Callout 27"/>
          <p:cNvSpPr/>
          <p:nvPr/>
        </p:nvSpPr>
        <p:spPr>
          <a:xfrm>
            <a:off x="3511250" y="1882775"/>
            <a:ext cx="995740" cy="416503"/>
          </a:xfrm>
          <a:prstGeom prst="wedgeRectCallout">
            <a:avLst>
              <a:gd name="adj1" fmla="val -22118"/>
              <a:gd name="adj2" fmla="val 17402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i="1" dirty="0">
                <a:solidFill>
                  <a:schemeClr val="tx1"/>
                </a:solidFill>
                <a:latin typeface="Arial" panose="020B0604020202020204" pitchFamily="34" charset="0"/>
                <a:cs typeface="Arial" panose="020B0604020202020204" pitchFamily="34" charset="0"/>
              </a:rPr>
              <a:t>A</a:t>
            </a:r>
            <a:r>
              <a:rPr lang="en-GB" sz="800" dirty="0">
                <a:solidFill>
                  <a:schemeClr val="tx1"/>
                </a:solidFill>
                <a:latin typeface="Arial" panose="020B0604020202020204" pitchFamily="34" charset="0"/>
                <a:cs typeface="Arial" panose="020B0604020202020204" pitchFamily="34" charset="0"/>
              </a:rPr>
              <a:t> is the area enclosed by midline of the beam section</a:t>
            </a:r>
          </a:p>
        </p:txBody>
      </p:sp>
    </p:spTree>
    <p:extLst>
      <p:ext uri="{BB962C8B-B14F-4D97-AF65-F5344CB8AC3E}">
        <p14:creationId xmlns:p14="http://schemas.microsoft.com/office/powerpoint/2010/main" val="14343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Shear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Note that if the moment centre chosen coincide with point of action of shear forces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𝑥</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b="0" i="1" smtClean="0">
                            <a:latin typeface="Cambria Math" panose="02040503050406030204" pitchFamily="18" charset="0"/>
                          </a:rPr>
                          <m:t>𝑦</m:t>
                        </m:r>
                      </m:sub>
                    </m:sSub>
                  </m:oMath>
                </a14:m>
                <a:r>
                  <a:rPr lang="en-GB" dirty="0"/>
                  <a:t> then the equation can be simplified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596219" y="1730375"/>
            <a:ext cx="1785031" cy="360184"/>
          </a:xfrm>
          <a:prstGeom prst="rect">
            <a:avLst/>
          </a:prstGeom>
          <a:ln w="25400">
            <a:solidFill>
              <a:srgbClr val="7030A0"/>
            </a:solidFill>
          </a:ln>
        </p:spPr>
      </p:pic>
      <p:pic>
        <p:nvPicPr>
          <p:cNvPr id="6" name="Picture 5"/>
          <p:cNvPicPr>
            <a:picLocks noChangeAspect="1"/>
          </p:cNvPicPr>
          <p:nvPr/>
        </p:nvPicPr>
        <p:blipFill>
          <a:blip r:embed="rId4"/>
          <a:stretch>
            <a:fillRect/>
          </a:stretch>
        </p:blipFill>
        <p:spPr>
          <a:xfrm>
            <a:off x="724424" y="2363614"/>
            <a:ext cx="1528619" cy="532797"/>
          </a:xfrm>
          <a:prstGeom prst="rect">
            <a:avLst/>
          </a:prstGeom>
          <a:ln>
            <a:solidFill>
              <a:schemeClr val="bg1">
                <a:lumMod val="50000"/>
              </a:schemeClr>
            </a:solidFill>
          </a:ln>
        </p:spPr>
      </p:pic>
      <p:cxnSp>
        <p:nvCxnSpPr>
          <p:cNvPr id="8" name="Straight Arrow Connector 7"/>
          <p:cNvCxnSpPr>
            <a:stCxn id="5" idx="2"/>
            <a:endCxn id="6" idx="0"/>
          </p:cNvCxnSpPr>
          <p:nvPr/>
        </p:nvCxnSpPr>
        <p:spPr>
          <a:xfrm flipH="1">
            <a:off x="1488734" y="2090559"/>
            <a:ext cx="1" cy="27305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9" name="Picture 8"/>
          <p:cNvPicPr>
            <a:picLocks noChangeAspect="1"/>
          </p:cNvPicPr>
          <p:nvPr/>
        </p:nvPicPr>
        <p:blipFill>
          <a:blip r:embed="rId5"/>
          <a:stretch>
            <a:fillRect/>
          </a:stretch>
        </p:blipFill>
        <p:spPr>
          <a:xfrm>
            <a:off x="2659429" y="1730375"/>
            <a:ext cx="1550621" cy="1373407"/>
          </a:xfrm>
          <a:prstGeom prst="rect">
            <a:avLst/>
          </a:prstGeom>
        </p:spPr>
      </p:pic>
      <p:sp>
        <p:nvSpPr>
          <p:cNvPr id="11" name="Rectangle 10"/>
          <p:cNvSpPr/>
          <p:nvPr/>
        </p:nvSpPr>
        <p:spPr>
          <a:xfrm>
            <a:off x="1199045" y="1771510"/>
            <a:ext cx="134017" cy="2839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0</a:t>
            </a:r>
          </a:p>
        </p:txBody>
      </p:sp>
      <p:sp>
        <p:nvSpPr>
          <p:cNvPr id="12" name="Rectangle 11"/>
          <p:cNvSpPr/>
          <p:nvPr/>
        </p:nvSpPr>
        <p:spPr>
          <a:xfrm>
            <a:off x="828222" y="1771013"/>
            <a:ext cx="134017" cy="2839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4484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Twist of shear loaded closed section beams</a:t>
            </a:r>
          </a:p>
        </p:txBody>
      </p:sp>
      <p:sp>
        <p:nvSpPr>
          <p:cNvPr id="3" name="Content Placeholder 2"/>
          <p:cNvSpPr>
            <a:spLocks noGrp="1"/>
          </p:cNvSpPr>
          <p:nvPr>
            <p:ph idx="1"/>
          </p:nvPr>
        </p:nvSpPr>
        <p:spPr/>
        <p:txBody>
          <a:bodyPr/>
          <a:lstStyle/>
          <a:p>
            <a:r>
              <a:rPr lang="en-GB" dirty="0"/>
              <a:t>If shear load is not applied to shear centre, twist of the section takes place</a:t>
            </a:r>
          </a:p>
          <a:p>
            <a:r>
              <a:rPr lang="en-GB" dirty="0"/>
              <a:t>For detailed information of extracting the twist formula refer to section 16.3.1 of Ref [1]</a:t>
            </a:r>
          </a:p>
          <a:p>
            <a:r>
              <a:rPr lang="en-GB" dirty="0"/>
              <a:t>The final twist equation is;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1695450" y="2187575"/>
            <a:ext cx="1319502" cy="490495"/>
          </a:xfrm>
          <a:prstGeom prst="rect">
            <a:avLst/>
          </a:prstGeom>
          <a:ln>
            <a:solidFill>
              <a:schemeClr val="tx1"/>
            </a:solidFill>
          </a:ln>
        </p:spPr>
      </p:pic>
      <p:sp>
        <p:nvSpPr>
          <p:cNvPr id="6" name="Rectangular Callout 5"/>
          <p:cNvSpPr/>
          <p:nvPr/>
        </p:nvSpPr>
        <p:spPr>
          <a:xfrm>
            <a:off x="400050" y="2111375"/>
            <a:ext cx="838200" cy="304800"/>
          </a:xfrm>
          <a:prstGeom prst="wedgeRectCallout">
            <a:avLst>
              <a:gd name="adj1" fmla="val 111819"/>
              <a:gd name="adj2" fmla="val 59028"/>
            </a:avLst>
          </a:prstGeom>
          <a:solidFill>
            <a:srgbClr val="00B05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Rate of twist</a:t>
            </a:r>
          </a:p>
        </p:txBody>
      </p:sp>
    </p:spTree>
    <p:extLst>
      <p:ext uri="{BB962C8B-B14F-4D97-AF65-F5344CB8AC3E}">
        <p14:creationId xmlns:p14="http://schemas.microsoft.com/office/powerpoint/2010/main" val="351777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Topics </a:t>
            </a:r>
          </a:p>
        </p:txBody>
      </p:sp>
      <p:sp>
        <p:nvSpPr>
          <p:cNvPr id="7" name="Content Placeholder 6"/>
          <p:cNvSpPr>
            <a:spLocks noGrp="1"/>
          </p:cNvSpPr>
          <p:nvPr>
            <p:ph idx="1"/>
          </p:nvPr>
        </p:nvSpPr>
        <p:spPr/>
        <p:txBody>
          <a:bodyPr/>
          <a:lstStyle/>
          <a:p>
            <a:r>
              <a:rPr lang="en-GB" dirty="0"/>
              <a:t>Familiarisation with the following concepts;</a:t>
            </a:r>
          </a:p>
          <a:p>
            <a:pPr lvl="1"/>
            <a:endParaRPr lang="en-GB" dirty="0"/>
          </a:p>
        </p:txBody>
      </p:sp>
      <p:sp>
        <p:nvSpPr>
          <p:cNvPr id="2" name="Slide Number Placeholder 1"/>
          <p:cNvSpPr>
            <a:spLocks noGrp="1"/>
          </p:cNvSpPr>
          <p:nvPr>
            <p:ph type="sldNum" sz="quarter" idx="12"/>
          </p:nvPr>
        </p:nvSpPr>
        <p:spPr/>
        <p:txBody>
          <a:bodyPr/>
          <a:lstStyle/>
          <a:p>
            <a:fld id="{6D22F896-40B5-4ADD-8801-0D06FADFA095}" type="slidenum">
              <a:rPr lang="en-US" smtClean="0"/>
              <a:pPr/>
              <a:t>4</a:t>
            </a:fld>
            <a:endParaRPr lang="en-US" dirty="0"/>
          </a:p>
        </p:txBody>
      </p:sp>
      <p:sp>
        <p:nvSpPr>
          <p:cNvPr id="3" name="Rectangle 2"/>
          <p:cNvSpPr/>
          <p:nvPr/>
        </p:nvSpPr>
        <p:spPr>
          <a:xfrm>
            <a:off x="438150" y="1425575"/>
            <a:ext cx="3695700" cy="707886"/>
          </a:xfrm>
          <a:prstGeom prst="rect">
            <a:avLst/>
          </a:prstGeom>
        </p:spPr>
        <p:txBody>
          <a:bodyPr wrap="square">
            <a:spAutoFit/>
          </a:bodyPr>
          <a:lstStyle/>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Shear of </a:t>
            </a:r>
            <a:r>
              <a:rPr lang="en-GB" sz="800" b="1" i="1" dirty="0">
                <a:solidFill>
                  <a:srgbClr val="00B050"/>
                </a:solidFill>
                <a:latin typeface="Arial" panose="020B0604020202020204" pitchFamily="34" charset="0"/>
                <a:cs typeface="Arial" panose="020B0604020202020204" pitchFamily="34" charset="0"/>
              </a:rPr>
              <a:t>open section </a:t>
            </a:r>
            <a:r>
              <a:rPr lang="en-GB" sz="800" dirty="0">
                <a:latin typeface="Arial" panose="020B0604020202020204" pitchFamily="34" charset="0"/>
                <a:cs typeface="Arial" panose="020B0604020202020204" pitchFamily="34" charset="0"/>
              </a:rPr>
              <a:t>beams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Shear centre of </a:t>
            </a:r>
            <a:r>
              <a:rPr lang="en-GB" sz="800" b="1" i="1" dirty="0">
                <a:solidFill>
                  <a:srgbClr val="00B050"/>
                </a:solidFill>
                <a:latin typeface="Arial" panose="020B0604020202020204" pitchFamily="34" charset="0"/>
                <a:cs typeface="Arial" panose="020B0604020202020204" pitchFamily="34" charset="0"/>
              </a:rPr>
              <a:t>open section </a:t>
            </a:r>
            <a:r>
              <a:rPr lang="en-GB" sz="800" dirty="0">
                <a:latin typeface="Arial" panose="020B0604020202020204" pitchFamily="34" charset="0"/>
                <a:cs typeface="Arial" panose="020B0604020202020204" pitchFamily="34" charset="0"/>
              </a:rPr>
              <a:t>beams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Shear of </a:t>
            </a:r>
            <a:r>
              <a:rPr lang="en-GB" sz="800" b="1" i="1" dirty="0">
                <a:solidFill>
                  <a:srgbClr val="FF0000"/>
                </a:solidFill>
                <a:latin typeface="Arial" panose="020B0604020202020204" pitchFamily="34" charset="0"/>
                <a:cs typeface="Arial" panose="020B0604020202020204" pitchFamily="34" charset="0"/>
              </a:rPr>
              <a:t>closed section </a:t>
            </a:r>
            <a:r>
              <a:rPr lang="en-GB" sz="800" dirty="0">
                <a:latin typeface="Arial" panose="020B0604020202020204" pitchFamily="34" charset="0"/>
                <a:cs typeface="Arial" panose="020B0604020202020204" pitchFamily="34" charset="0"/>
              </a:rPr>
              <a:t>beams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Shear centre of </a:t>
            </a:r>
            <a:r>
              <a:rPr lang="en-GB" sz="800" b="1" i="1" dirty="0">
                <a:solidFill>
                  <a:srgbClr val="FF0000"/>
                </a:solidFill>
                <a:latin typeface="Arial" panose="020B0604020202020204" pitchFamily="34" charset="0"/>
                <a:cs typeface="Arial" panose="020B0604020202020204" pitchFamily="34" charset="0"/>
              </a:rPr>
              <a:t>closed section </a:t>
            </a:r>
            <a:r>
              <a:rPr lang="en-GB" sz="800" dirty="0">
                <a:latin typeface="Arial" panose="020B0604020202020204" pitchFamily="34" charset="0"/>
                <a:cs typeface="Arial" panose="020B0604020202020204" pitchFamily="34" charset="0"/>
              </a:rPr>
              <a:t>beams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Twist of shear loaded closed section beams</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Example/Tutorial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Determine the shear flow distribution for a boxed beam under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𝑦</m:t>
                        </m:r>
                      </m:sub>
                    </m:sSub>
                  </m:oMath>
                </a14:m>
                <a:r>
                  <a:rPr lang="en-GB" dirty="0"/>
                  <a:t> shear loading passing through the shear centre of the cross section.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
        <p:nvSpPr>
          <p:cNvPr id="6" name="Rectangle 5"/>
          <p:cNvSpPr/>
          <p:nvPr/>
        </p:nvSpPr>
        <p:spPr>
          <a:xfrm>
            <a:off x="1771650" y="18827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24050" y="19970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2305050" y="1654175"/>
            <a:ext cx="0" cy="6858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2000250" y="1593850"/>
            <a:ext cx="381000" cy="276999"/>
          </a:xfrm>
          <a:prstGeom prst="rect">
            <a:avLst/>
          </a:prstGeom>
          <a:noFill/>
        </p:spPr>
        <p:txBody>
          <a:bodyPr wrap="square" rtlCol="0">
            <a:spAutoFit/>
          </a:bodyPr>
          <a:lstStyle/>
          <a:p>
            <a:r>
              <a:rPr lang="en-GB" sz="1200" i="1" dirty="0" err="1">
                <a:solidFill>
                  <a:srgbClr val="002060"/>
                </a:solidFill>
                <a:latin typeface="Arial" panose="020B0604020202020204" pitchFamily="34" charset="0"/>
                <a:cs typeface="Arial" panose="020B0604020202020204" pitchFamily="34" charset="0"/>
              </a:rPr>
              <a:t>S</a:t>
            </a:r>
            <a:r>
              <a:rPr lang="en-GB" sz="1200" i="1" baseline="-25000" dirty="0" err="1">
                <a:solidFill>
                  <a:srgbClr val="002060"/>
                </a:solidFill>
                <a:latin typeface="Arial" panose="020B0604020202020204" pitchFamily="34" charset="0"/>
                <a:cs typeface="Arial" panose="020B0604020202020204" pitchFamily="34" charset="0"/>
              </a:rPr>
              <a:t>y</a:t>
            </a:r>
            <a:r>
              <a:rPr lang="en-GB" sz="1200" i="1" dirty="0">
                <a:solidFill>
                  <a:srgbClr val="002060"/>
                </a:solidFill>
                <a:latin typeface="Arial" panose="020B0604020202020204" pitchFamily="34" charset="0"/>
                <a:cs typeface="Arial" panose="020B0604020202020204" pitchFamily="34" charset="0"/>
              </a:rPr>
              <a:t> </a:t>
            </a:r>
          </a:p>
        </p:txBody>
      </p:sp>
      <p:cxnSp>
        <p:nvCxnSpPr>
          <p:cNvPr id="12" name="Straight Arrow Connector 11"/>
          <p:cNvCxnSpPr>
            <a:stCxn id="7" idx="3"/>
            <a:endCxn id="6" idx="3"/>
          </p:cNvCxnSpPr>
          <p:nvPr/>
        </p:nvCxnSpPr>
        <p:spPr>
          <a:xfrm>
            <a:off x="2686050" y="2378075"/>
            <a:ext cx="15240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8100" y="2136775"/>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t</a:t>
            </a:r>
          </a:p>
        </p:txBody>
      </p:sp>
      <p:cxnSp>
        <p:nvCxnSpPr>
          <p:cNvPr id="14" name="Straight Arrow Connector 13"/>
          <p:cNvCxnSpPr/>
          <p:nvPr/>
        </p:nvCxnSpPr>
        <p:spPr>
          <a:xfrm>
            <a:off x="2959100" y="1892300"/>
            <a:ext cx="0" cy="981075"/>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38450" y="2244338"/>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a</a:t>
            </a:r>
          </a:p>
        </p:txBody>
      </p:sp>
      <p:cxnSp>
        <p:nvCxnSpPr>
          <p:cNvPr id="17" name="Straight Arrow Connector 16"/>
          <p:cNvCxnSpPr/>
          <p:nvPr/>
        </p:nvCxnSpPr>
        <p:spPr>
          <a:xfrm flipV="1">
            <a:off x="1765300" y="2973510"/>
            <a:ext cx="107315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11375" y="2939276"/>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440830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6"/>
            <a:ext cx="3962400" cy="1435100"/>
          </a:xfrm>
        </p:spPr>
        <p:txBody>
          <a:bodyPr>
            <a:normAutofit fontScale="92500" lnSpcReduction="10000"/>
          </a:bodyPr>
          <a:lstStyle/>
          <a:p>
            <a:r>
              <a:rPr lang="en-GB" dirty="0"/>
              <a:t>The shear load passes through the shear centre, so there is no torsion in the section;</a:t>
            </a:r>
          </a:p>
          <a:p>
            <a:r>
              <a:rPr lang="en-GB" dirty="0"/>
              <a:t>The section is a closed section, hence we need to make it an open section first;</a:t>
            </a:r>
          </a:p>
          <a:p>
            <a:r>
              <a:rPr lang="en-GB" dirty="0"/>
              <a:t>For this, we cut the section at an arbitrary point;</a:t>
            </a:r>
          </a:p>
          <a:p>
            <a:r>
              <a:rPr lang="en-GB" dirty="0"/>
              <a:t>It is best to cut it at a point that passes through the neutral axis as normally shear flow is maximum at that point.</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
        <p:nvSpPr>
          <p:cNvPr id="5" name="Rectangle 4"/>
          <p:cNvSpPr/>
          <p:nvPr/>
        </p:nvSpPr>
        <p:spPr>
          <a:xfrm>
            <a:off x="2990850" y="21621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43250" y="22764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2"/>
          <a:stretch>
            <a:fillRect/>
          </a:stretch>
        </p:blipFill>
        <p:spPr>
          <a:xfrm>
            <a:off x="314539" y="2632075"/>
            <a:ext cx="2600111" cy="469900"/>
          </a:xfrm>
          <a:prstGeom prst="rect">
            <a:avLst/>
          </a:prstGeom>
          <a:ln w="19050">
            <a:solidFill>
              <a:srgbClr val="FF0000"/>
            </a:solidFill>
          </a:ln>
        </p:spPr>
      </p:pic>
      <p:cxnSp>
        <p:nvCxnSpPr>
          <p:cNvPr id="17" name="Straight Connector 16"/>
          <p:cNvCxnSpPr/>
          <p:nvPr/>
        </p:nvCxnSpPr>
        <p:spPr>
          <a:xfrm flipV="1">
            <a:off x="3641725" y="2644775"/>
            <a:ext cx="6096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8563" y="2422525"/>
            <a:ext cx="415925" cy="276999"/>
          </a:xfrm>
          <a:prstGeom prst="rect">
            <a:avLst/>
          </a:prstGeom>
          <a:noFill/>
        </p:spPr>
        <p:txBody>
          <a:bodyPr wrap="square" rtlCol="0">
            <a:spAutoFit/>
          </a:bodyPr>
          <a:lstStyle/>
          <a:p>
            <a:pPr algn="ctr"/>
            <a:r>
              <a:rPr lang="en-GB" sz="1200" i="1" dirty="0">
                <a:solidFill>
                  <a:srgbClr val="FF0000"/>
                </a:solidFill>
                <a:latin typeface="Arial" panose="020B0604020202020204" pitchFamily="34" charset="0"/>
                <a:cs typeface="Arial" panose="020B0604020202020204" pitchFamily="34" charset="0"/>
              </a:rPr>
              <a:t>cut</a:t>
            </a:r>
          </a:p>
        </p:txBody>
      </p:sp>
      <p:pic>
        <p:nvPicPr>
          <p:cNvPr id="19" name="Picture 18"/>
          <p:cNvPicPr>
            <a:picLocks noChangeAspect="1"/>
          </p:cNvPicPr>
          <p:nvPr/>
        </p:nvPicPr>
        <p:blipFill>
          <a:blip r:embed="rId3"/>
          <a:stretch>
            <a:fillRect/>
          </a:stretch>
        </p:blipFill>
        <p:spPr>
          <a:xfrm>
            <a:off x="323850" y="2298500"/>
            <a:ext cx="1114481" cy="286151"/>
          </a:xfrm>
          <a:prstGeom prst="rect">
            <a:avLst/>
          </a:prstGeom>
          <a:ln>
            <a:solidFill>
              <a:schemeClr val="accent1">
                <a:shade val="50000"/>
              </a:schemeClr>
            </a:solidFill>
          </a:ln>
        </p:spPr>
      </p:pic>
    </p:spTree>
    <p:extLst>
      <p:ext uri="{BB962C8B-B14F-4D97-AF65-F5344CB8AC3E}">
        <p14:creationId xmlns:p14="http://schemas.microsoft.com/office/powerpoint/2010/main" val="13107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3962400" cy="2026669"/>
          </a:xfrm>
        </p:spPr>
        <p:txBody>
          <a:bodyPr/>
          <a:lstStyle/>
          <a:p>
            <a:r>
              <a:rPr lang="en-GB" dirty="0"/>
              <a:t>Let’s deal with basic shear flow first (open section shear flow);</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sp>
        <p:nvSpPr>
          <p:cNvPr id="5" name="Rectangle 4"/>
          <p:cNvSpPr/>
          <p:nvPr/>
        </p:nvSpPr>
        <p:spPr>
          <a:xfrm>
            <a:off x="3143250" y="12731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95650" y="13874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390739" y="1273175"/>
            <a:ext cx="2600111" cy="469900"/>
          </a:xfrm>
          <a:prstGeom prst="rect">
            <a:avLst/>
          </a:prstGeom>
          <a:ln w="19050">
            <a:solidFill>
              <a:srgbClr val="FF0000"/>
            </a:solidFill>
          </a:ln>
        </p:spPr>
      </p:pic>
      <p:cxnSp>
        <p:nvCxnSpPr>
          <p:cNvPr id="8" name="Straight Connector 7"/>
          <p:cNvCxnSpPr/>
          <p:nvPr/>
        </p:nvCxnSpPr>
        <p:spPr>
          <a:xfrm flipV="1">
            <a:off x="3794125" y="1768475"/>
            <a:ext cx="6096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21125" y="1527175"/>
            <a:ext cx="415925" cy="276999"/>
          </a:xfrm>
          <a:prstGeom prst="rect">
            <a:avLst/>
          </a:prstGeom>
          <a:noFill/>
        </p:spPr>
        <p:txBody>
          <a:bodyPr wrap="square" rtlCol="0">
            <a:spAutoFit/>
          </a:bodyPr>
          <a:lstStyle/>
          <a:p>
            <a:pPr algn="ctr"/>
            <a:r>
              <a:rPr lang="en-GB" sz="1200" i="1" dirty="0">
                <a:solidFill>
                  <a:srgbClr val="FF0000"/>
                </a:solidFill>
                <a:latin typeface="Arial" panose="020B0604020202020204" pitchFamily="34" charset="0"/>
                <a:cs typeface="Arial" panose="020B0604020202020204" pitchFamily="34" charset="0"/>
              </a:rPr>
              <a:t>cut</a:t>
            </a:r>
          </a:p>
        </p:txBody>
      </p:sp>
      <p:cxnSp>
        <p:nvCxnSpPr>
          <p:cNvPr id="10" name="Straight Arrow Connector 9"/>
          <p:cNvCxnSpPr/>
          <p:nvPr/>
        </p:nvCxnSpPr>
        <p:spPr>
          <a:xfrm flipV="1">
            <a:off x="3676650" y="1468050"/>
            <a:ext cx="0" cy="3258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3632200" y="136765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y </a:t>
            </a:r>
          </a:p>
        </p:txBody>
      </p:sp>
      <p:cxnSp>
        <p:nvCxnSpPr>
          <p:cNvPr id="13" name="Straight Arrow Connector 12"/>
          <p:cNvCxnSpPr/>
          <p:nvPr/>
        </p:nvCxnSpPr>
        <p:spPr>
          <a:xfrm rot="5400000" flipH="1" flipV="1">
            <a:off x="3829050" y="1597025"/>
            <a:ext cx="0" cy="3429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3822700" y="171690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x </a:t>
            </a:r>
          </a:p>
        </p:txBody>
      </p:sp>
      <p:graphicFrame>
        <p:nvGraphicFramePr>
          <p:cNvPr id="17" name="Object 16"/>
          <p:cNvGraphicFramePr>
            <a:graphicFrameLocks noChangeAspect="1"/>
          </p:cNvGraphicFramePr>
          <p:nvPr>
            <p:extLst>
              <p:ext uri="{D42A27DB-BD31-4B8C-83A1-F6EECF244321}">
                <p14:modId xmlns:p14="http://schemas.microsoft.com/office/powerpoint/2010/main" val="3294207766"/>
              </p:ext>
            </p:extLst>
          </p:nvPr>
        </p:nvGraphicFramePr>
        <p:xfrm>
          <a:off x="390739" y="1786192"/>
          <a:ext cx="390311" cy="200430"/>
        </p:xfrm>
        <a:graphic>
          <a:graphicData uri="http://schemas.openxmlformats.org/presentationml/2006/ole">
            <mc:AlternateContent xmlns:mc="http://schemas.openxmlformats.org/markup-compatibility/2006">
              <mc:Choice xmlns:v="urn:schemas-microsoft-com:vml" Requires="v">
                <p:oleObj name="Equation" r:id="rId3" imgW="469800" imgH="241200" progId="Equation.3">
                  <p:embed/>
                </p:oleObj>
              </mc:Choice>
              <mc:Fallback>
                <p:oleObj name="Equation" r:id="rId3" imgW="469800" imgH="241200" progId="Equation.3">
                  <p:embed/>
                  <p:pic>
                    <p:nvPicPr>
                      <p:cNvPr id="0" name=""/>
                      <p:cNvPicPr/>
                      <p:nvPr/>
                    </p:nvPicPr>
                    <p:blipFill>
                      <a:blip r:embed="rId4"/>
                      <a:stretch>
                        <a:fillRect/>
                      </a:stretch>
                    </p:blipFill>
                    <p:spPr>
                      <a:xfrm>
                        <a:off x="390739" y="1786192"/>
                        <a:ext cx="390311" cy="200430"/>
                      </a:xfrm>
                      <a:prstGeom prst="rect">
                        <a:avLst/>
                      </a:prstGeom>
                      <a:ln>
                        <a:solidFill>
                          <a:schemeClr val="tx1"/>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56703755"/>
              </p:ext>
            </p:extLst>
          </p:nvPr>
        </p:nvGraphicFramePr>
        <p:xfrm>
          <a:off x="1023996" y="1779588"/>
          <a:ext cx="396758" cy="213639"/>
        </p:xfrm>
        <a:graphic>
          <a:graphicData uri="http://schemas.openxmlformats.org/presentationml/2006/ole">
            <mc:AlternateContent xmlns:mc="http://schemas.openxmlformats.org/markup-compatibility/2006">
              <mc:Choice xmlns:v="urn:schemas-microsoft-com:vml" Requires="v">
                <p:oleObj name="Equation" r:id="rId5" imgW="495000" imgH="266400" progId="Equation.3">
                  <p:embed/>
                </p:oleObj>
              </mc:Choice>
              <mc:Fallback>
                <p:oleObj name="Equation" r:id="rId5" imgW="495000" imgH="266400" progId="Equation.3">
                  <p:embed/>
                  <p:pic>
                    <p:nvPicPr>
                      <p:cNvPr id="17" name="Object 16"/>
                      <p:cNvPicPr/>
                      <p:nvPr/>
                    </p:nvPicPr>
                    <p:blipFill>
                      <a:blip r:embed="rId6"/>
                      <a:stretch>
                        <a:fillRect/>
                      </a:stretch>
                    </p:blipFill>
                    <p:spPr>
                      <a:xfrm>
                        <a:off x="1023996" y="1779588"/>
                        <a:ext cx="396758" cy="213639"/>
                      </a:xfrm>
                      <a:prstGeom prst="rect">
                        <a:avLst/>
                      </a:prstGeom>
                      <a:ln>
                        <a:solidFill>
                          <a:schemeClr val="tx1"/>
                        </a:solid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6523549"/>
              </p:ext>
            </p:extLst>
          </p:nvPr>
        </p:nvGraphicFramePr>
        <p:xfrm>
          <a:off x="1663700" y="1774825"/>
          <a:ext cx="403821" cy="223164"/>
        </p:xfrm>
        <a:graphic>
          <a:graphicData uri="http://schemas.openxmlformats.org/presentationml/2006/ole">
            <mc:AlternateContent xmlns:mc="http://schemas.openxmlformats.org/markup-compatibility/2006">
              <mc:Choice xmlns:v="urn:schemas-microsoft-com:vml" Requires="v">
                <p:oleObj name="Equation" r:id="rId7" imgW="482400" imgH="266400" progId="Equation.3">
                  <p:embed/>
                </p:oleObj>
              </mc:Choice>
              <mc:Fallback>
                <p:oleObj name="Equation" r:id="rId7" imgW="482400" imgH="266400" progId="Equation.3">
                  <p:embed/>
                  <p:pic>
                    <p:nvPicPr>
                      <p:cNvPr id="18" name="Object 17"/>
                      <p:cNvPicPr/>
                      <p:nvPr/>
                    </p:nvPicPr>
                    <p:blipFill>
                      <a:blip r:embed="rId8"/>
                      <a:stretch>
                        <a:fillRect/>
                      </a:stretch>
                    </p:blipFill>
                    <p:spPr>
                      <a:xfrm>
                        <a:off x="1663700" y="1774825"/>
                        <a:ext cx="403821" cy="223164"/>
                      </a:xfrm>
                      <a:prstGeom prst="rect">
                        <a:avLst/>
                      </a:prstGeom>
                      <a:ln>
                        <a:solidFill>
                          <a:schemeClr val="tx1"/>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30950957"/>
              </p:ext>
            </p:extLst>
          </p:nvPr>
        </p:nvGraphicFramePr>
        <p:xfrm>
          <a:off x="400050" y="2068513"/>
          <a:ext cx="1646238" cy="323850"/>
        </p:xfrm>
        <a:graphic>
          <a:graphicData uri="http://schemas.openxmlformats.org/presentationml/2006/ole">
            <mc:AlternateContent xmlns:mc="http://schemas.openxmlformats.org/markup-compatibility/2006">
              <mc:Choice xmlns:v="urn:schemas-microsoft-com:vml" Requires="v">
                <p:oleObj name="Equation" r:id="rId9" imgW="1993680" imgH="393480" progId="Equation.DSMT4">
                  <p:embed/>
                </p:oleObj>
              </mc:Choice>
              <mc:Fallback>
                <p:oleObj name="Equation" r:id="rId9" imgW="1993680" imgH="393480" progId="Equation.DSMT4">
                  <p:embed/>
                  <p:pic>
                    <p:nvPicPr>
                      <p:cNvPr id="19" name="Object 18"/>
                      <p:cNvPicPr/>
                      <p:nvPr/>
                    </p:nvPicPr>
                    <p:blipFill>
                      <a:blip r:embed="rId10"/>
                      <a:stretch>
                        <a:fillRect/>
                      </a:stretch>
                    </p:blipFill>
                    <p:spPr>
                      <a:xfrm>
                        <a:off x="400050" y="2068513"/>
                        <a:ext cx="1646238" cy="323850"/>
                      </a:xfrm>
                      <a:prstGeom prst="rect">
                        <a:avLst/>
                      </a:prstGeom>
                      <a:ln>
                        <a:solidFill>
                          <a:schemeClr val="tx1"/>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00977049"/>
              </p:ext>
            </p:extLst>
          </p:nvPr>
        </p:nvGraphicFramePr>
        <p:xfrm>
          <a:off x="400050" y="2474913"/>
          <a:ext cx="1641475" cy="325437"/>
        </p:xfrm>
        <a:graphic>
          <a:graphicData uri="http://schemas.openxmlformats.org/presentationml/2006/ole">
            <mc:AlternateContent xmlns:mc="http://schemas.openxmlformats.org/markup-compatibility/2006">
              <mc:Choice xmlns:v="urn:schemas-microsoft-com:vml" Requires="v">
                <p:oleObj name="Equation" r:id="rId11" imgW="1993680" imgH="393480" progId="Equation.DSMT4">
                  <p:embed/>
                </p:oleObj>
              </mc:Choice>
              <mc:Fallback>
                <p:oleObj name="Equation" r:id="rId11" imgW="1993680" imgH="393480" progId="Equation.DSMT4">
                  <p:embed/>
                  <p:pic>
                    <p:nvPicPr>
                      <p:cNvPr id="20" name="Object 19"/>
                      <p:cNvPicPr/>
                      <p:nvPr/>
                    </p:nvPicPr>
                    <p:blipFill>
                      <a:blip r:embed="rId12"/>
                      <a:stretch>
                        <a:fillRect/>
                      </a:stretch>
                    </p:blipFill>
                    <p:spPr>
                      <a:xfrm>
                        <a:off x="400050" y="2474913"/>
                        <a:ext cx="1641475" cy="325437"/>
                      </a:xfrm>
                      <a:prstGeom prst="rect">
                        <a:avLst/>
                      </a:prstGeom>
                      <a:ln>
                        <a:solidFill>
                          <a:schemeClr val="tx1"/>
                        </a:solid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2279684"/>
              </p:ext>
            </p:extLst>
          </p:nvPr>
        </p:nvGraphicFramePr>
        <p:xfrm>
          <a:off x="2557463" y="2703513"/>
          <a:ext cx="898525" cy="417513"/>
        </p:xfrm>
        <a:graphic>
          <a:graphicData uri="http://schemas.openxmlformats.org/presentationml/2006/ole">
            <mc:AlternateContent xmlns:mc="http://schemas.openxmlformats.org/markup-compatibility/2006">
              <mc:Choice xmlns:v="urn:schemas-microsoft-com:vml" Requires="v">
                <p:oleObj name="Equation" r:id="rId13" imgW="1091880" imgH="507960" progId="Equation.3">
                  <p:embed/>
                </p:oleObj>
              </mc:Choice>
              <mc:Fallback>
                <p:oleObj name="Equation" r:id="rId13" imgW="1091880" imgH="507960" progId="Equation.3">
                  <p:embed/>
                  <p:pic>
                    <p:nvPicPr>
                      <p:cNvPr id="21" name="Object 20"/>
                      <p:cNvPicPr/>
                      <p:nvPr/>
                    </p:nvPicPr>
                    <p:blipFill>
                      <a:blip r:embed="rId14"/>
                      <a:stretch>
                        <a:fillRect/>
                      </a:stretch>
                    </p:blipFill>
                    <p:spPr>
                      <a:xfrm>
                        <a:off x="2557463" y="2703513"/>
                        <a:ext cx="898525" cy="417513"/>
                      </a:xfrm>
                      <a:prstGeom prst="rect">
                        <a:avLst/>
                      </a:prstGeom>
                      <a:ln>
                        <a:solidFill>
                          <a:schemeClr val="tx1"/>
                        </a:solidFill>
                      </a:ln>
                    </p:spPr>
                  </p:pic>
                </p:oleObj>
              </mc:Fallback>
            </mc:AlternateContent>
          </a:graphicData>
        </a:graphic>
      </p:graphicFrame>
      <p:cxnSp>
        <p:nvCxnSpPr>
          <p:cNvPr id="24" name="Straight Arrow Connector 23"/>
          <p:cNvCxnSpPr>
            <a:stCxn id="7" idx="3"/>
            <a:endCxn id="22" idx="0"/>
          </p:cNvCxnSpPr>
          <p:nvPr/>
        </p:nvCxnSpPr>
        <p:spPr>
          <a:xfrm>
            <a:off x="2990850" y="1508125"/>
            <a:ext cx="15875" cy="1195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cxnSpLocks/>
          </p:cNvCxnSpPr>
          <p:nvPr/>
        </p:nvCxnSpPr>
        <p:spPr>
          <a:xfrm rot="5400000" flipH="1" flipV="1">
            <a:off x="1957686" y="1840210"/>
            <a:ext cx="533401" cy="313732"/>
          </a:xfrm>
          <a:prstGeom prst="bentConnector3">
            <a:avLst>
              <a:gd name="adj1" fmla="val 15059"/>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Elbow Connector 30"/>
          <p:cNvCxnSpPr>
            <a:cxnSpLocks/>
            <a:stCxn id="21" idx="3"/>
          </p:cNvCxnSpPr>
          <p:nvPr/>
        </p:nvCxnSpPr>
        <p:spPr>
          <a:xfrm flipV="1">
            <a:off x="2041525" y="1716903"/>
            <a:ext cx="637906" cy="92072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5" name="Elbow Connector 34"/>
          <p:cNvCxnSpPr/>
          <p:nvPr/>
        </p:nvCxnSpPr>
        <p:spPr>
          <a:xfrm rot="5400000" flipH="1" flipV="1">
            <a:off x="769547" y="1671811"/>
            <a:ext cx="230406" cy="176892"/>
          </a:xfrm>
          <a:prstGeom prst="bentConnector3">
            <a:avLst>
              <a:gd name="adj1" fmla="val 19684"/>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Elbow Connector 38"/>
          <p:cNvCxnSpPr/>
          <p:nvPr/>
        </p:nvCxnSpPr>
        <p:spPr>
          <a:xfrm rot="5400000" flipH="1" flipV="1">
            <a:off x="1394936" y="1668832"/>
            <a:ext cx="269183" cy="179445"/>
          </a:xfrm>
          <a:prstGeom prst="bentConnector3">
            <a:avLst>
              <a:gd name="adj1" fmla="val 2405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5" name="Elbow Connector 44"/>
          <p:cNvCxnSpPr/>
          <p:nvPr/>
        </p:nvCxnSpPr>
        <p:spPr>
          <a:xfrm rot="5400000" flipH="1" flipV="1">
            <a:off x="2057565" y="1659633"/>
            <a:ext cx="251498" cy="180157"/>
          </a:xfrm>
          <a:prstGeom prst="bentConnector3">
            <a:avLst>
              <a:gd name="adj1" fmla="val 17175"/>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724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2000"/>
                                        <p:tgtEl>
                                          <p:spTgt spid="31"/>
                                        </p:tgtEl>
                                      </p:cBhvr>
                                    </p:animEffect>
                                  </p:childTnLst>
                                </p:cTn>
                              </p:par>
                              <p:par>
                                <p:cTn id="38" presetID="21" presetClass="entr" presetSubtype="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2000"/>
                                        <p:tgtEl>
                                          <p:spTgt spid="27"/>
                                        </p:tgtEl>
                                      </p:cBhvr>
                                    </p:animEffect>
                                  </p:childTnLst>
                                </p:cTn>
                              </p:par>
                              <p:par>
                                <p:cTn id="41" presetID="21" presetClass="entr" presetSubtype="1"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heel(1)">
                                      <p:cBhvr>
                                        <p:cTn id="43" dur="2000"/>
                                        <p:tgtEl>
                                          <p:spTgt spid="45"/>
                                        </p:tgtEl>
                                      </p:cBhvr>
                                    </p:animEffect>
                                  </p:childTnLst>
                                </p:cTn>
                              </p:par>
                              <p:par>
                                <p:cTn id="44" presetID="21"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heel(1)">
                                      <p:cBhvr>
                                        <p:cTn id="46" dur="2000"/>
                                        <p:tgtEl>
                                          <p:spTgt spid="39"/>
                                        </p:tgtEl>
                                      </p:cBhvr>
                                    </p:animEffect>
                                  </p:childTnLst>
                                </p:cTn>
                              </p:par>
                              <p:par>
                                <p:cTn id="47" presetID="21"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20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
        <p:nvSpPr>
          <p:cNvPr id="5" name="Rectangle 4"/>
          <p:cNvSpPr/>
          <p:nvPr/>
        </p:nvSpPr>
        <p:spPr>
          <a:xfrm>
            <a:off x="3022600" y="93662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75000" y="105092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3556000" y="1131500"/>
            <a:ext cx="0" cy="3258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511550" y="103110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y </a:t>
            </a:r>
          </a:p>
        </p:txBody>
      </p:sp>
      <p:cxnSp>
        <p:nvCxnSpPr>
          <p:cNvPr id="11" name="Straight Arrow Connector 10"/>
          <p:cNvCxnSpPr/>
          <p:nvPr/>
        </p:nvCxnSpPr>
        <p:spPr>
          <a:xfrm rot="5400000" flipH="1" flipV="1">
            <a:off x="3708400" y="1260475"/>
            <a:ext cx="0" cy="3429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3702050" y="138035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x </a:t>
            </a:r>
          </a:p>
        </p:txBody>
      </p:sp>
      <p:graphicFrame>
        <p:nvGraphicFramePr>
          <p:cNvPr id="13" name="Object 12"/>
          <p:cNvGraphicFramePr>
            <a:graphicFrameLocks noChangeAspect="1"/>
          </p:cNvGraphicFramePr>
          <p:nvPr>
            <p:extLst>
              <p:ext uri="{D42A27DB-BD31-4B8C-83A1-F6EECF244321}">
                <p14:modId xmlns:p14="http://schemas.microsoft.com/office/powerpoint/2010/main" val="3654558937"/>
              </p:ext>
            </p:extLst>
          </p:nvPr>
        </p:nvGraphicFramePr>
        <p:xfrm>
          <a:off x="368300" y="849313"/>
          <a:ext cx="900113" cy="417512"/>
        </p:xfrm>
        <a:graphic>
          <a:graphicData uri="http://schemas.openxmlformats.org/presentationml/2006/ole">
            <mc:AlternateContent xmlns:mc="http://schemas.openxmlformats.org/markup-compatibility/2006">
              <mc:Choice xmlns:v="urn:schemas-microsoft-com:vml" Requires="v">
                <p:oleObj name="Equation" r:id="rId2" imgW="1091880" imgH="507960" progId="Equation.3">
                  <p:embed/>
                </p:oleObj>
              </mc:Choice>
              <mc:Fallback>
                <p:oleObj name="Equation" r:id="rId2" imgW="1091880" imgH="507960" progId="Equation.3">
                  <p:embed/>
                  <p:pic>
                    <p:nvPicPr>
                      <p:cNvPr id="22" name="Object 21"/>
                      <p:cNvPicPr/>
                      <p:nvPr/>
                    </p:nvPicPr>
                    <p:blipFill>
                      <a:blip r:embed="rId3"/>
                      <a:stretch>
                        <a:fillRect/>
                      </a:stretch>
                    </p:blipFill>
                    <p:spPr>
                      <a:xfrm>
                        <a:off x="368300" y="849313"/>
                        <a:ext cx="900113" cy="417512"/>
                      </a:xfrm>
                      <a:prstGeom prst="rect">
                        <a:avLst/>
                      </a:prstGeom>
                      <a:solidFill>
                        <a:schemeClr val="bg1"/>
                      </a:solidFill>
                      <a:ln w="6350">
                        <a:solidFill>
                          <a:schemeClr val="tx1"/>
                        </a:solidFill>
                      </a:ln>
                    </p:spPr>
                  </p:pic>
                </p:oleObj>
              </mc:Fallback>
            </mc:AlternateContent>
          </a:graphicData>
        </a:graphic>
      </p:graphicFrame>
      <p:sp>
        <p:nvSpPr>
          <p:cNvPr id="14" name="Oval 13"/>
          <p:cNvSpPr/>
          <p:nvPr/>
        </p:nvSpPr>
        <p:spPr>
          <a:xfrm>
            <a:off x="4146500" y="13176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15" name="Rectangle 14"/>
          <p:cNvSpPr/>
          <p:nvPr/>
        </p:nvSpPr>
        <p:spPr>
          <a:xfrm>
            <a:off x="3937000" y="139940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1465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17" name="Oval 16"/>
          <p:cNvSpPr/>
          <p:nvPr/>
        </p:nvSpPr>
        <p:spPr>
          <a:xfrm>
            <a:off x="28829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18" name="Oval 17"/>
          <p:cNvSpPr/>
          <p:nvPr/>
        </p:nvSpPr>
        <p:spPr>
          <a:xfrm>
            <a:off x="28829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19" name="Oval 18"/>
          <p:cNvSpPr/>
          <p:nvPr/>
        </p:nvSpPr>
        <p:spPr>
          <a:xfrm>
            <a:off x="41465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20" name="Oval 19"/>
          <p:cNvSpPr/>
          <p:nvPr/>
        </p:nvSpPr>
        <p:spPr>
          <a:xfrm>
            <a:off x="4146500" y="14700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graphicFrame>
        <p:nvGraphicFramePr>
          <p:cNvPr id="21" name="Object 20"/>
          <p:cNvGraphicFramePr>
            <a:graphicFrameLocks noChangeAspect="1"/>
          </p:cNvGraphicFramePr>
          <p:nvPr>
            <p:extLst>
              <p:ext uri="{D42A27DB-BD31-4B8C-83A1-F6EECF244321}">
                <p14:modId xmlns:p14="http://schemas.microsoft.com/office/powerpoint/2010/main" val="3016040805"/>
              </p:ext>
            </p:extLst>
          </p:nvPr>
        </p:nvGraphicFramePr>
        <p:xfrm>
          <a:off x="388938" y="1330325"/>
          <a:ext cx="2322512" cy="882650"/>
        </p:xfrm>
        <a:graphic>
          <a:graphicData uri="http://schemas.openxmlformats.org/presentationml/2006/ole">
            <mc:AlternateContent xmlns:mc="http://schemas.openxmlformats.org/markup-compatibility/2006">
              <mc:Choice xmlns:v="urn:schemas-microsoft-com:vml" Requires="v">
                <p:oleObj name="Equation" r:id="rId4" imgW="2819160" imgH="1079280" progId="Equation.3">
                  <p:embed/>
                </p:oleObj>
              </mc:Choice>
              <mc:Fallback>
                <p:oleObj name="Equation" r:id="rId4" imgW="2819160" imgH="1079280" progId="Equation.3">
                  <p:embed/>
                  <p:pic>
                    <p:nvPicPr>
                      <p:cNvPr id="13" name="Object 12"/>
                      <p:cNvPicPr/>
                      <p:nvPr/>
                    </p:nvPicPr>
                    <p:blipFill>
                      <a:blip r:embed="rId5"/>
                      <a:stretch>
                        <a:fillRect/>
                      </a:stretch>
                    </p:blipFill>
                    <p:spPr>
                      <a:xfrm>
                        <a:off x="388938" y="1330325"/>
                        <a:ext cx="2322512" cy="882650"/>
                      </a:xfrm>
                      <a:prstGeom prst="rect">
                        <a:avLst/>
                      </a:prstGeom>
                      <a:solidFill>
                        <a:schemeClr val="bg1"/>
                      </a:solidFill>
                      <a:ln w="6350">
                        <a:solidFill>
                          <a:schemeClr val="tx1"/>
                        </a:solidFill>
                      </a:ln>
                    </p:spPr>
                  </p:pic>
                </p:oleObj>
              </mc:Fallback>
            </mc:AlternateContent>
          </a:graphicData>
        </a:graphic>
      </p:graphicFrame>
      <p:cxnSp>
        <p:nvCxnSpPr>
          <p:cNvPr id="23" name="Straight Arrow Connector 22"/>
          <p:cNvCxnSpPr>
            <a:stCxn id="15" idx="0"/>
          </p:cNvCxnSpPr>
          <p:nvPr/>
        </p:nvCxnSpPr>
        <p:spPr>
          <a:xfrm flipV="1">
            <a:off x="4013200" y="1131500"/>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78250" y="12350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1</a:t>
            </a:r>
          </a:p>
        </p:txBody>
      </p:sp>
      <p:cxnSp>
        <p:nvCxnSpPr>
          <p:cNvPr id="25" name="Straight Arrow Connector 24"/>
          <p:cNvCxnSpPr/>
          <p:nvPr/>
        </p:nvCxnSpPr>
        <p:spPr>
          <a:xfrm rot="-5400000" flipV="1">
            <a:off x="3872899" y="866775"/>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829050" y="8286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2</a:t>
            </a:r>
          </a:p>
        </p:txBody>
      </p:sp>
      <p:graphicFrame>
        <p:nvGraphicFramePr>
          <p:cNvPr id="27" name="Object 26"/>
          <p:cNvGraphicFramePr>
            <a:graphicFrameLocks noChangeAspect="1"/>
          </p:cNvGraphicFramePr>
          <p:nvPr>
            <p:extLst>
              <p:ext uri="{D42A27DB-BD31-4B8C-83A1-F6EECF244321}">
                <p14:modId xmlns:p14="http://schemas.microsoft.com/office/powerpoint/2010/main" val="2626139358"/>
              </p:ext>
            </p:extLst>
          </p:nvPr>
        </p:nvGraphicFramePr>
        <p:xfrm>
          <a:off x="368300" y="2276475"/>
          <a:ext cx="3619500" cy="863600"/>
        </p:xfrm>
        <a:graphic>
          <a:graphicData uri="http://schemas.openxmlformats.org/presentationml/2006/ole">
            <mc:AlternateContent xmlns:mc="http://schemas.openxmlformats.org/markup-compatibility/2006">
              <mc:Choice xmlns:v="urn:schemas-microsoft-com:vml" Requires="v">
                <p:oleObj name="Equation" r:id="rId6" imgW="4394160" imgH="1054080" progId="Equation.3">
                  <p:embed/>
                </p:oleObj>
              </mc:Choice>
              <mc:Fallback>
                <p:oleObj name="Equation" r:id="rId6" imgW="4394160" imgH="1054080" progId="Equation.3">
                  <p:embed/>
                  <p:pic>
                    <p:nvPicPr>
                      <p:cNvPr id="21" name="Object 20"/>
                      <p:cNvPicPr/>
                      <p:nvPr/>
                    </p:nvPicPr>
                    <p:blipFill>
                      <a:blip r:embed="rId7"/>
                      <a:stretch>
                        <a:fillRect/>
                      </a:stretch>
                    </p:blipFill>
                    <p:spPr>
                      <a:xfrm>
                        <a:off x="368300" y="2276475"/>
                        <a:ext cx="3619500" cy="863600"/>
                      </a:xfrm>
                      <a:prstGeom prst="rect">
                        <a:avLst/>
                      </a:prstGeom>
                      <a:solidFill>
                        <a:schemeClr val="bg1"/>
                      </a:solidFill>
                      <a:ln w="6350">
                        <a:solidFill>
                          <a:schemeClr val="tx1"/>
                        </a:solid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27513049"/>
              </p:ext>
            </p:extLst>
          </p:nvPr>
        </p:nvGraphicFramePr>
        <p:xfrm>
          <a:off x="2994025" y="2460625"/>
          <a:ext cx="1355725" cy="336550"/>
        </p:xfrm>
        <a:graphic>
          <a:graphicData uri="http://schemas.openxmlformats.org/presentationml/2006/ole">
            <mc:AlternateContent xmlns:mc="http://schemas.openxmlformats.org/markup-compatibility/2006">
              <mc:Choice xmlns:v="urn:schemas-microsoft-com:vml" Requires="v">
                <p:oleObj name="Equation" r:id="rId8" imgW="2044440" imgH="507960" progId="Equation.3">
                  <p:embed/>
                </p:oleObj>
              </mc:Choice>
              <mc:Fallback>
                <p:oleObj name="Equation" r:id="rId8" imgW="2044440" imgH="507960" progId="Equation.3">
                  <p:embed/>
                  <p:pic>
                    <p:nvPicPr>
                      <p:cNvPr id="0" name=""/>
                      <p:cNvPicPr/>
                      <p:nvPr/>
                    </p:nvPicPr>
                    <p:blipFill>
                      <a:blip r:embed="rId9"/>
                      <a:stretch>
                        <a:fillRect/>
                      </a:stretch>
                    </p:blipFill>
                    <p:spPr>
                      <a:xfrm>
                        <a:off x="2994025" y="2460625"/>
                        <a:ext cx="1355725" cy="336550"/>
                      </a:xfrm>
                      <a:prstGeom prst="rect">
                        <a:avLst/>
                      </a:prstGeom>
                      <a:solidFill>
                        <a:schemeClr val="bg1"/>
                      </a:solidFill>
                      <a:ln w="0">
                        <a:solidFill>
                          <a:schemeClr val="tx1"/>
                        </a:solid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4304228"/>
              </p:ext>
            </p:extLst>
          </p:nvPr>
        </p:nvGraphicFramePr>
        <p:xfrm>
          <a:off x="1367632" y="958887"/>
          <a:ext cx="430212" cy="207963"/>
        </p:xfrm>
        <a:graphic>
          <a:graphicData uri="http://schemas.openxmlformats.org/presentationml/2006/ole">
            <mc:AlternateContent xmlns:mc="http://schemas.openxmlformats.org/markup-compatibility/2006">
              <mc:Choice xmlns:v="urn:schemas-microsoft-com:vml" Requires="v">
                <p:oleObj name="Equation" r:id="rId10" imgW="520560" imgH="253800" progId="Equation.3">
                  <p:embed/>
                </p:oleObj>
              </mc:Choice>
              <mc:Fallback>
                <p:oleObj name="Equation" r:id="rId10" imgW="520560" imgH="253800" progId="Equation.3">
                  <p:embed/>
                  <p:pic>
                    <p:nvPicPr>
                      <p:cNvPr id="21" name="Object 20"/>
                      <p:cNvPicPr/>
                      <p:nvPr/>
                    </p:nvPicPr>
                    <p:blipFill>
                      <a:blip r:embed="rId11"/>
                      <a:stretch>
                        <a:fillRect/>
                      </a:stretch>
                    </p:blipFill>
                    <p:spPr>
                      <a:xfrm>
                        <a:off x="1367632" y="958887"/>
                        <a:ext cx="430212" cy="207963"/>
                      </a:xfrm>
                      <a:prstGeom prst="rect">
                        <a:avLst/>
                      </a:prstGeom>
                      <a:solidFill>
                        <a:schemeClr val="bg1"/>
                      </a:solidFill>
                      <a:ln w="6350">
                        <a:solidFill>
                          <a:schemeClr val="tx1"/>
                        </a:solidFill>
                      </a:ln>
                    </p:spPr>
                  </p:pic>
                </p:oleObj>
              </mc:Fallback>
            </mc:AlternateContent>
          </a:graphicData>
        </a:graphic>
      </p:graphicFrame>
      <p:sp>
        <p:nvSpPr>
          <p:cNvPr id="30" name="Rectangular Callout 29"/>
          <p:cNvSpPr/>
          <p:nvPr/>
        </p:nvSpPr>
        <p:spPr>
          <a:xfrm>
            <a:off x="1816100" y="511175"/>
            <a:ext cx="914450" cy="365924"/>
          </a:xfrm>
          <a:prstGeom prst="wedgeRectCallout">
            <a:avLst>
              <a:gd name="adj1" fmla="val -90509"/>
              <a:gd name="adj2" fmla="val 77457"/>
            </a:avLst>
          </a:prstGeom>
          <a:solidFill>
            <a:srgbClr val="FFFF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Shear flow at the cut is zero</a:t>
            </a:r>
          </a:p>
        </p:txBody>
      </p:sp>
      <p:graphicFrame>
        <p:nvGraphicFramePr>
          <p:cNvPr id="31" name="Object 30"/>
          <p:cNvGraphicFramePr>
            <a:graphicFrameLocks noChangeAspect="1"/>
          </p:cNvGraphicFramePr>
          <p:nvPr>
            <p:extLst>
              <p:ext uri="{D42A27DB-BD31-4B8C-83A1-F6EECF244321}">
                <p14:modId xmlns:p14="http://schemas.microsoft.com/office/powerpoint/2010/main" val="3983267799"/>
              </p:ext>
            </p:extLst>
          </p:nvPr>
        </p:nvGraphicFramePr>
        <p:xfrm>
          <a:off x="357932" y="1299062"/>
          <a:ext cx="320675" cy="179387"/>
        </p:xfrm>
        <a:graphic>
          <a:graphicData uri="http://schemas.openxmlformats.org/presentationml/2006/ole">
            <mc:AlternateContent xmlns:mc="http://schemas.openxmlformats.org/markup-compatibility/2006">
              <mc:Choice xmlns:v="urn:schemas-microsoft-com:vml" Requires="v">
                <p:oleObj name="Equation" r:id="rId12" imgW="431640" imgH="241200" progId="Equation.3">
                  <p:embed/>
                </p:oleObj>
              </mc:Choice>
              <mc:Fallback>
                <p:oleObj name="Equation" r:id="rId12" imgW="431640" imgH="241200" progId="Equation.3">
                  <p:embed/>
                  <p:pic>
                    <p:nvPicPr>
                      <p:cNvPr id="16" name="Object 15"/>
                      <p:cNvPicPr/>
                      <p:nvPr/>
                    </p:nvPicPr>
                    <p:blipFill>
                      <a:blip r:embed="rId13"/>
                      <a:stretch>
                        <a:fillRect/>
                      </a:stretch>
                    </p:blipFill>
                    <p:spPr>
                      <a:xfrm>
                        <a:off x="357932" y="1299062"/>
                        <a:ext cx="320675" cy="179387"/>
                      </a:xfrm>
                      <a:prstGeom prst="rect">
                        <a:avLst/>
                      </a:prstGeom>
                      <a:solidFill>
                        <a:srgbClr val="0070C0"/>
                      </a:solidFill>
                      <a:ln>
                        <a:solidFill>
                          <a:schemeClr val="tx1"/>
                        </a:solid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139839079"/>
              </p:ext>
            </p:extLst>
          </p:nvPr>
        </p:nvGraphicFramePr>
        <p:xfrm>
          <a:off x="292100" y="2244163"/>
          <a:ext cx="546100" cy="169863"/>
        </p:xfrm>
        <a:graphic>
          <a:graphicData uri="http://schemas.openxmlformats.org/presentationml/2006/ole">
            <mc:AlternateContent xmlns:mc="http://schemas.openxmlformats.org/markup-compatibility/2006">
              <mc:Choice xmlns:v="urn:schemas-microsoft-com:vml" Requires="v">
                <p:oleObj name="Equation" r:id="rId14" imgW="736560" imgH="228600" progId="Equation.3">
                  <p:embed/>
                </p:oleObj>
              </mc:Choice>
              <mc:Fallback>
                <p:oleObj name="Equation" r:id="rId14" imgW="736560" imgH="228600" progId="Equation.3">
                  <p:embed/>
                  <p:pic>
                    <p:nvPicPr>
                      <p:cNvPr id="31" name="Object 30"/>
                      <p:cNvPicPr/>
                      <p:nvPr/>
                    </p:nvPicPr>
                    <p:blipFill>
                      <a:blip r:embed="rId15"/>
                      <a:stretch>
                        <a:fillRect/>
                      </a:stretch>
                    </p:blipFill>
                    <p:spPr>
                      <a:xfrm>
                        <a:off x="292100" y="2244163"/>
                        <a:ext cx="546100" cy="169863"/>
                      </a:xfrm>
                      <a:prstGeom prst="rect">
                        <a:avLst/>
                      </a:prstGeom>
                      <a:solidFill>
                        <a:srgbClr val="0070C0"/>
                      </a:solidFill>
                      <a:ln>
                        <a:solidFill>
                          <a:schemeClr val="tx1"/>
                        </a:solidFill>
                      </a:ln>
                    </p:spPr>
                  </p:pic>
                </p:oleObj>
              </mc:Fallback>
            </mc:AlternateContent>
          </a:graphicData>
        </a:graphic>
      </p:graphicFrame>
    </p:spTree>
    <p:extLst>
      <p:ext uri="{BB962C8B-B14F-4D97-AF65-F5344CB8AC3E}">
        <p14:creationId xmlns:p14="http://schemas.microsoft.com/office/powerpoint/2010/main" val="41006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par>
                                <p:cTn id="40" presetID="6"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sp>
        <p:nvSpPr>
          <p:cNvPr id="5" name="Rectangle 4"/>
          <p:cNvSpPr/>
          <p:nvPr/>
        </p:nvSpPr>
        <p:spPr>
          <a:xfrm>
            <a:off x="3022600" y="93662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75000" y="105092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3556000" y="1131500"/>
            <a:ext cx="0" cy="3258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511550" y="103110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y </a:t>
            </a:r>
          </a:p>
        </p:txBody>
      </p:sp>
      <p:cxnSp>
        <p:nvCxnSpPr>
          <p:cNvPr id="11" name="Straight Arrow Connector 10"/>
          <p:cNvCxnSpPr/>
          <p:nvPr/>
        </p:nvCxnSpPr>
        <p:spPr>
          <a:xfrm rot="5400000" flipH="1" flipV="1">
            <a:off x="3708400" y="1260475"/>
            <a:ext cx="0" cy="3429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3702050" y="138035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x </a:t>
            </a:r>
          </a:p>
        </p:txBody>
      </p:sp>
      <p:sp>
        <p:nvSpPr>
          <p:cNvPr id="14" name="Oval 13"/>
          <p:cNvSpPr/>
          <p:nvPr/>
        </p:nvSpPr>
        <p:spPr>
          <a:xfrm>
            <a:off x="4146500" y="13176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15" name="Rectangle 14"/>
          <p:cNvSpPr/>
          <p:nvPr/>
        </p:nvSpPr>
        <p:spPr>
          <a:xfrm>
            <a:off x="3937000" y="139940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1465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17" name="Oval 16"/>
          <p:cNvSpPr/>
          <p:nvPr/>
        </p:nvSpPr>
        <p:spPr>
          <a:xfrm>
            <a:off x="28829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18" name="Oval 17"/>
          <p:cNvSpPr/>
          <p:nvPr/>
        </p:nvSpPr>
        <p:spPr>
          <a:xfrm>
            <a:off x="28829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19" name="Oval 18"/>
          <p:cNvSpPr/>
          <p:nvPr/>
        </p:nvSpPr>
        <p:spPr>
          <a:xfrm>
            <a:off x="41465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20" name="Oval 19"/>
          <p:cNvSpPr/>
          <p:nvPr/>
        </p:nvSpPr>
        <p:spPr>
          <a:xfrm>
            <a:off x="4146500" y="14700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graphicFrame>
        <p:nvGraphicFramePr>
          <p:cNvPr id="21" name="Object 20"/>
          <p:cNvGraphicFramePr>
            <a:graphicFrameLocks noChangeAspect="1"/>
          </p:cNvGraphicFramePr>
          <p:nvPr>
            <p:extLst>
              <p:ext uri="{D42A27DB-BD31-4B8C-83A1-F6EECF244321}">
                <p14:modId xmlns:p14="http://schemas.microsoft.com/office/powerpoint/2010/main" val="4080762079"/>
              </p:ext>
            </p:extLst>
          </p:nvPr>
        </p:nvGraphicFramePr>
        <p:xfrm>
          <a:off x="427038" y="831850"/>
          <a:ext cx="2374900" cy="1287463"/>
        </p:xfrm>
        <a:graphic>
          <a:graphicData uri="http://schemas.openxmlformats.org/presentationml/2006/ole">
            <mc:AlternateContent xmlns:mc="http://schemas.openxmlformats.org/markup-compatibility/2006">
              <mc:Choice xmlns:v="urn:schemas-microsoft-com:vml" Requires="v">
                <p:oleObj name="Equation" r:id="rId2" imgW="2882880" imgH="1574640" progId="Equation.3">
                  <p:embed/>
                </p:oleObj>
              </mc:Choice>
              <mc:Fallback>
                <p:oleObj name="Equation" r:id="rId2" imgW="2882880" imgH="1574640" progId="Equation.3">
                  <p:embed/>
                  <p:pic>
                    <p:nvPicPr>
                      <p:cNvPr id="21" name="Object 20"/>
                      <p:cNvPicPr/>
                      <p:nvPr/>
                    </p:nvPicPr>
                    <p:blipFill>
                      <a:blip r:embed="rId3"/>
                      <a:stretch>
                        <a:fillRect/>
                      </a:stretch>
                    </p:blipFill>
                    <p:spPr>
                      <a:xfrm>
                        <a:off x="427038" y="831850"/>
                        <a:ext cx="2374900" cy="1287463"/>
                      </a:xfrm>
                      <a:prstGeom prst="rect">
                        <a:avLst/>
                      </a:prstGeom>
                      <a:solidFill>
                        <a:schemeClr val="bg1"/>
                      </a:solidFill>
                      <a:ln w="6350">
                        <a:solidFill>
                          <a:schemeClr val="tx1"/>
                        </a:solidFill>
                      </a:ln>
                    </p:spPr>
                  </p:pic>
                </p:oleObj>
              </mc:Fallback>
            </mc:AlternateContent>
          </a:graphicData>
        </a:graphic>
      </p:graphicFrame>
      <p:cxnSp>
        <p:nvCxnSpPr>
          <p:cNvPr id="23" name="Straight Arrow Connector 22"/>
          <p:cNvCxnSpPr>
            <a:stCxn id="15" idx="0"/>
          </p:cNvCxnSpPr>
          <p:nvPr/>
        </p:nvCxnSpPr>
        <p:spPr>
          <a:xfrm flipV="1">
            <a:off x="4019550" y="1131500"/>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78250" y="12350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1</a:t>
            </a:r>
          </a:p>
        </p:txBody>
      </p:sp>
      <p:cxnSp>
        <p:nvCxnSpPr>
          <p:cNvPr id="25" name="Straight Arrow Connector 24"/>
          <p:cNvCxnSpPr/>
          <p:nvPr/>
        </p:nvCxnSpPr>
        <p:spPr>
          <a:xfrm rot="-5400000" flipV="1">
            <a:off x="3872899" y="866775"/>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829050" y="8286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2</a:t>
            </a:r>
          </a:p>
        </p:txBody>
      </p:sp>
      <p:cxnSp>
        <p:nvCxnSpPr>
          <p:cNvPr id="28" name="Straight Arrow Connector 27"/>
          <p:cNvCxnSpPr/>
          <p:nvPr/>
        </p:nvCxnSpPr>
        <p:spPr>
          <a:xfrm rot="10800000" flipV="1">
            <a:off x="3105150" y="1005274"/>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38450" y="1056451"/>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3</a:t>
            </a:r>
          </a:p>
        </p:txBody>
      </p:sp>
      <p:graphicFrame>
        <p:nvGraphicFramePr>
          <p:cNvPr id="30" name="Object 29"/>
          <p:cNvGraphicFramePr>
            <a:graphicFrameLocks noChangeAspect="1"/>
          </p:cNvGraphicFramePr>
          <p:nvPr>
            <p:extLst>
              <p:ext uri="{D42A27DB-BD31-4B8C-83A1-F6EECF244321}">
                <p14:modId xmlns:p14="http://schemas.microsoft.com/office/powerpoint/2010/main" val="292690189"/>
              </p:ext>
            </p:extLst>
          </p:nvPr>
        </p:nvGraphicFramePr>
        <p:xfrm>
          <a:off x="439738" y="2154238"/>
          <a:ext cx="2271712" cy="1287462"/>
        </p:xfrm>
        <a:graphic>
          <a:graphicData uri="http://schemas.openxmlformats.org/presentationml/2006/ole">
            <mc:AlternateContent xmlns:mc="http://schemas.openxmlformats.org/markup-compatibility/2006">
              <mc:Choice xmlns:v="urn:schemas-microsoft-com:vml" Requires="v">
                <p:oleObj name="Equation" r:id="rId4" imgW="2755800" imgH="1574640" progId="Equation.3">
                  <p:embed/>
                </p:oleObj>
              </mc:Choice>
              <mc:Fallback>
                <p:oleObj name="Equation" r:id="rId4" imgW="2755800" imgH="1574640" progId="Equation.3">
                  <p:embed/>
                  <p:pic>
                    <p:nvPicPr>
                      <p:cNvPr id="21" name="Object 20"/>
                      <p:cNvPicPr/>
                      <p:nvPr/>
                    </p:nvPicPr>
                    <p:blipFill>
                      <a:blip r:embed="rId5"/>
                      <a:stretch>
                        <a:fillRect/>
                      </a:stretch>
                    </p:blipFill>
                    <p:spPr>
                      <a:xfrm>
                        <a:off x="439738" y="2154238"/>
                        <a:ext cx="2271712" cy="1287462"/>
                      </a:xfrm>
                      <a:prstGeom prst="rect">
                        <a:avLst/>
                      </a:prstGeom>
                      <a:solidFill>
                        <a:schemeClr val="bg1"/>
                      </a:solidFill>
                      <a:ln w="6350">
                        <a:solidFill>
                          <a:schemeClr val="tx1"/>
                        </a:solidFill>
                      </a:ln>
                    </p:spPr>
                  </p:pic>
                </p:oleObj>
              </mc:Fallback>
            </mc:AlternateContent>
          </a:graphicData>
        </a:graphic>
      </p:graphicFrame>
      <p:cxnSp>
        <p:nvCxnSpPr>
          <p:cNvPr id="31" name="Straight Arrow Connector 30"/>
          <p:cNvCxnSpPr/>
          <p:nvPr/>
        </p:nvCxnSpPr>
        <p:spPr>
          <a:xfrm rot="5400000" flipV="1">
            <a:off x="3239101" y="1748824"/>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089229" y="1913701"/>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4</a:t>
            </a:r>
          </a:p>
        </p:txBody>
      </p:sp>
      <p:graphicFrame>
        <p:nvGraphicFramePr>
          <p:cNvPr id="34" name="Object 33"/>
          <p:cNvGraphicFramePr>
            <a:graphicFrameLocks noChangeAspect="1"/>
          </p:cNvGraphicFramePr>
          <p:nvPr>
            <p:extLst>
              <p:ext uri="{D42A27DB-BD31-4B8C-83A1-F6EECF244321}">
                <p14:modId xmlns:p14="http://schemas.microsoft.com/office/powerpoint/2010/main" val="3809106706"/>
              </p:ext>
            </p:extLst>
          </p:nvPr>
        </p:nvGraphicFramePr>
        <p:xfrm>
          <a:off x="2814638" y="2481263"/>
          <a:ext cx="1216025" cy="633412"/>
        </p:xfrm>
        <a:graphic>
          <a:graphicData uri="http://schemas.openxmlformats.org/presentationml/2006/ole">
            <mc:AlternateContent xmlns:mc="http://schemas.openxmlformats.org/markup-compatibility/2006">
              <mc:Choice xmlns:v="urn:schemas-microsoft-com:vml" Requires="v">
                <p:oleObj name="Equation" r:id="rId6" imgW="1473120" imgH="774360" progId="Equation.3">
                  <p:embed/>
                </p:oleObj>
              </mc:Choice>
              <mc:Fallback>
                <p:oleObj name="Equation" r:id="rId6" imgW="1473120" imgH="774360" progId="Equation.3">
                  <p:embed/>
                  <p:pic>
                    <p:nvPicPr>
                      <p:cNvPr id="30" name="Object 29"/>
                      <p:cNvPicPr/>
                      <p:nvPr/>
                    </p:nvPicPr>
                    <p:blipFill>
                      <a:blip r:embed="rId7"/>
                      <a:stretch>
                        <a:fillRect/>
                      </a:stretch>
                    </p:blipFill>
                    <p:spPr>
                      <a:xfrm>
                        <a:off x="2814638" y="2481263"/>
                        <a:ext cx="1216025" cy="633412"/>
                      </a:xfrm>
                      <a:prstGeom prst="rect">
                        <a:avLst/>
                      </a:prstGeom>
                      <a:solidFill>
                        <a:schemeClr val="bg1"/>
                      </a:solidFill>
                      <a:ln w="6350">
                        <a:solidFill>
                          <a:schemeClr val="tx1"/>
                        </a:solid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041159135"/>
              </p:ext>
            </p:extLst>
          </p:nvPr>
        </p:nvGraphicFramePr>
        <p:xfrm>
          <a:off x="214313" y="765175"/>
          <a:ext cx="677862" cy="179388"/>
        </p:xfrm>
        <a:graphic>
          <a:graphicData uri="http://schemas.openxmlformats.org/presentationml/2006/ole">
            <mc:AlternateContent xmlns:mc="http://schemas.openxmlformats.org/markup-compatibility/2006">
              <mc:Choice xmlns:v="urn:schemas-microsoft-com:vml" Requires="v">
                <p:oleObj name="Equation" r:id="rId8" imgW="914400" imgH="241200" progId="Equation.3">
                  <p:embed/>
                </p:oleObj>
              </mc:Choice>
              <mc:Fallback>
                <p:oleObj name="Equation" r:id="rId8" imgW="914400" imgH="241200" progId="Equation.3">
                  <p:embed/>
                  <p:pic>
                    <p:nvPicPr>
                      <p:cNvPr id="32" name="Object 31"/>
                      <p:cNvPicPr/>
                      <p:nvPr/>
                    </p:nvPicPr>
                    <p:blipFill>
                      <a:blip r:embed="rId9"/>
                      <a:stretch>
                        <a:fillRect/>
                      </a:stretch>
                    </p:blipFill>
                    <p:spPr>
                      <a:xfrm>
                        <a:off x="214313" y="765175"/>
                        <a:ext cx="677862" cy="179388"/>
                      </a:xfrm>
                      <a:prstGeom prst="rect">
                        <a:avLst/>
                      </a:prstGeom>
                      <a:solidFill>
                        <a:srgbClr val="0070C0"/>
                      </a:solidFill>
                      <a:ln>
                        <a:solidFill>
                          <a:schemeClr val="tx1"/>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493743362"/>
              </p:ext>
            </p:extLst>
          </p:nvPr>
        </p:nvGraphicFramePr>
        <p:xfrm>
          <a:off x="368300" y="2107406"/>
          <a:ext cx="546100" cy="169863"/>
        </p:xfrm>
        <a:graphic>
          <a:graphicData uri="http://schemas.openxmlformats.org/presentationml/2006/ole">
            <mc:AlternateContent xmlns:mc="http://schemas.openxmlformats.org/markup-compatibility/2006">
              <mc:Choice xmlns:v="urn:schemas-microsoft-com:vml" Requires="v">
                <p:oleObj name="Equation" r:id="rId10" imgW="736560" imgH="228600" progId="Equation.3">
                  <p:embed/>
                </p:oleObj>
              </mc:Choice>
              <mc:Fallback>
                <p:oleObj name="Equation" r:id="rId10" imgW="736560" imgH="228600" progId="Equation.3">
                  <p:embed/>
                  <p:pic>
                    <p:nvPicPr>
                      <p:cNvPr id="35" name="Object 34"/>
                      <p:cNvPicPr/>
                      <p:nvPr/>
                    </p:nvPicPr>
                    <p:blipFill>
                      <a:blip r:embed="rId11"/>
                      <a:stretch>
                        <a:fillRect/>
                      </a:stretch>
                    </p:blipFill>
                    <p:spPr>
                      <a:xfrm>
                        <a:off x="368300" y="2107406"/>
                        <a:ext cx="546100" cy="169863"/>
                      </a:xfrm>
                      <a:prstGeom prst="rect">
                        <a:avLst/>
                      </a:prstGeom>
                      <a:solidFill>
                        <a:srgbClr val="0070C0"/>
                      </a:solidFill>
                      <a:ln>
                        <a:solidFill>
                          <a:schemeClr val="tx1"/>
                        </a:solidFill>
                      </a:ln>
                    </p:spPr>
                  </p:pic>
                </p:oleObj>
              </mc:Fallback>
            </mc:AlternateContent>
          </a:graphicData>
        </a:graphic>
      </p:graphicFrame>
    </p:spTree>
    <p:extLst>
      <p:ext uri="{BB962C8B-B14F-4D97-AF65-F5344CB8AC3E}">
        <p14:creationId xmlns:p14="http://schemas.microsoft.com/office/powerpoint/2010/main" val="34045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in)">
                                      <p:cBhvr>
                                        <p:cTn id="30" dur="2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p:cNvGraphicFramePr>
            <a:graphicFrameLocks noChangeAspect="1"/>
          </p:cNvGraphicFramePr>
          <p:nvPr>
            <p:extLst>
              <p:ext uri="{D42A27DB-BD31-4B8C-83A1-F6EECF244321}">
                <p14:modId xmlns:p14="http://schemas.microsoft.com/office/powerpoint/2010/main" val="3508115142"/>
              </p:ext>
            </p:extLst>
          </p:nvPr>
        </p:nvGraphicFramePr>
        <p:xfrm>
          <a:off x="312738" y="1179513"/>
          <a:ext cx="2582862" cy="1525587"/>
        </p:xfrm>
        <a:graphic>
          <a:graphicData uri="http://schemas.openxmlformats.org/presentationml/2006/ole">
            <mc:AlternateContent xmlns:mc="http://schemas.openxmlformats.org/markup-compatibility/2006">
              <mc:Choice xmlns:v="urn:schemas-microsoft-com:vml" Requires="v">
                <p:oleObj name="Equation" r:id="rId2" imgW="3136680" imgH="1866600" progId="Equation.3">
                  <p:embed/>
                </p:oleObj>
              </mc:Choice>
              <mc:Fallback>
                <p:oleObj name="Equation" r:id="rId2" imgW="3136680" imgH="1866600" progId="Equation.3">
                  <p:embed/>
                  <p:pic>
                    <p:nvPicPr>
                      <p:cNvPr id="21" name="Object 20"/>
                      <p:cNvPicPr/>
                      <p:nvPr/>
                    </p:nvPicPr>
                    <p:blipFill>
                      <a:blip r:embed="rId3"/>
                      <a:stretch>
                        <a:fillRect/>
                      </a:stretch>
                    </p:blipFill>
                    <p:spPr>
                      <a:xfrm>
                        <a:off x="312738" y="1179513"/>
                        <a:ext cx="2582862" cy="1525587"/>
                      </a:xfrm>
                      <a:prstGeom prst="rect">
                        <a:avLst/>
                      </a:prstGeom>
                      <a:solidFill>
                        <a:schemeClr val="bg1"/>
                      </a:solidFill>
                      <a:ln w="6350">
                        <a:solidFill>
                          <a:schemeClr val="tx1"/>
                        </a:solidFill>
                      </a:ln>
                    </p:spPr>
                  </p:pic>
                </p:oleObj>
              </mc:Fallback>
            </mc:AlternateContent>
          </a:graphicData>
        </a:graphic>
      </p:graphicFrame>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sp>
        <p:nvSpPr>
          <p:cNvPr id="5" name="Rectangle 4"/>
          <p:cNvSpPr/>
          <p:nvPr/>
        </p:nvSpPr>
        <p:spPr>
          <a:xfrm>
            <a:off x="3022600" y="93662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75000" y="105092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3556000" y="1131500"/>
            <a:ext cx="0" cy="3258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511550" y="103110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y </a:t>
            </a:r>
          </a:p>
        </p:txBody>
      </p:sp>
      <p:cxnSp>
        <p:nvCxnSpPr>
          <p:cNvPr id="11" name="Straight Arrow Connector 10"/>
          <p:cNvCxnSpPr/>
          <p:nvPr/>
        </p:nvCxnSpPr>
        <p:spPr>
          <a:xfrm rot="5400000" flipH="1" flipV="1">
            <a:off x="3708400" y="1260475"/>
            <a:ext cx="0" cy="3429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3702050" y="1380351"/>
            <a:ext cx="381000" cy="276999"/>
          </a:xfrm>
          <a:prstGeom prst="rect">
            <a:avLst/>
          </a:prstGeom>
          <a:noFill/>
        </p:spPr>
        <p:txBody>
          <a:bodyPr wrap="square" rtlCol="0">
            <a:spAutoFit/>
          </a:bodyPr>
          <a:lstStyle/>
          <a:p>
            <a:r>
              <a:rPr lang="en-GB" sz="1200" i="1" dirty="0">
                <a:solidFill>
                  <a:srgbClr val="002060"/>
                </a:solidFill>
                <a:latin typeface="Arial" panose="020B0604020202020204" pitchFamily="34" charset="0"/>
                <a:cs typeface="Arial" panose="020B0604020202020204" pitchFamily="34" charset="0"/>
              </a:rPr>
              <a:t>x </a:t>
            </a:r>
          </a:p>
        </p:txBody>
      </p:sp>
      <p:sp>
        <p:nvSpPr>
          <p:cNvPr id="14" name="Oval 13"/>
          <p:cNvSpPr/>
          <p:nvPr/>
        </p:nvSpPr>
        <p:spPr>
          <a:xfrm>
            <a:off x="4146500" y="13176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15" name="Rectangle 14"/>
          <p:cNvSpPr/>
          <p:nvPr/>
        </p:nvSpPr>
        <p:spPr>
          <a:xfrm>
            <a:off x="3937000" y="139940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1465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17" name="Oval 16"/>
          <p:cNvSpPr/>
          <p:nvPr/>
        </p:nvSpPr>
        <p:spPr>
          <a:xfrm>
            <a:off x="2882900" y="9048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18" name="Oval 17"/>
          <p:cNvSpPr/>
          <p:nvPr/>
        </p:nvSpPr>
        <p:spPr>
          <a:xfrm>
            <a:off x="28829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19" name="Oval 18"/>
          <p:cNvSpPr/>
          <p:nvPr/>
        </p:nvSpPr>
        <p:spPr>
          <a:xfrm>
            <a:off x="4146500" y="18542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20" name="Oval 19"/>
          <p:cNvSpPr/>
          <p:nvPr/>
        </p:nvSpPr>
        <p:spPr>
          <a:xfrm>
            <a:off x="4146500" y="14700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cxnSp>
        <p:nvCxnSpPr>
          <p:cNvPr id="23" name="Straight Arrow Connector 22"/>
          <p:cNvCxnSpPr>
            <a:stCxn id="15" idx="0"/>
          </p:cNvCxnSpPr>
          <p:nvPr/>
        </p:nvCxnSpPr>
        <p:spPr>
          <a:xfrm flipV="1">
            <a:off x="4019550" y="1131500"/>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78250" y="12350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1</a:t>
            </a:r>
          </a:p>
        </p:txBody>
      </p:sp>
      <p:cxnSp>
        <p:nvCxnSpPr>
          <p:cNvPr id="25" name="Straight Arrow Connector 24"/>
          <p:cNvCxnSpPr/>
          <p:nvPr/>
        </p:nvCxnSpPr>
        <p:spPr>
          <a:xfrm rot="-5400000" flipV="1">
            <a:off x="3872899" y="866775"/>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829050" y="828675"/>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2</a:t>
            </a:r>
          </a:p>
        </p:txBody>
      </p:sp>
      <p:cxnSp>
        <p:nvCxnSpPr>
          <p:cNvPr id="28" name="Straight Arrow Connector 27"/>
          <p:cNvCxnSpPr/>
          <p:nvPr/>
        </p:nvCxnSpPr>
        <p:spPr>
          <a:xfrm rot="10800000" flipV="1">
            <a:off x="3105150" y="1005274"/>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38450" y="1056451"/>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3</a:t>
            </a:r>
          </a:p>
        </p:txBody>
      </p:sp>
      <p:cxnSp>
        <p:nvCxnSpPr>
          <p:cNvPr id="31" name="Straight Arrow Connector 30"/>
          <p:cNvCxnSpPr/>
          <p:nvPr/>
        </p:nvCxnSpPr>
        <p:spPr>
          <a:xfrm rot="5400000" flipV="1">
            <a:off x="3239101" y="1748824"/>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089229" y="1913701"/>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4</a:t>
            </a:r>
          </a:p>
        </p:txBody>
      </p:sp>
      <p:sp>
        <p:nvSpPr>
          <p:cNvPr id="32" name="Oval 31"/>
          <p:cNvSpPr/>
          <p:nvPr/>
        </p:nvSpPr>
        <p:spPr>
          <a:xfrm>
            <a:off x="3775029" y="1666051"/>
            <a:ext cx="206421" cy="140524"/>
          </a:xfrm>
          <a:prstGeom prst="ellipse">
            <a:avLst/>
          </a:prstGeom>
          <a:solidFill>
            <a:srgbClr val="00B0F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latin typeface="Arial" panose="020B0604020202020204" pitchFamily="34" charset="0"/>
                <a:cs typeface="Arial" panose="020B0604020202020204" pitchFamily="34" charset="0"/>
              </a:rPr>
              <a:t>s</a:t>
            </a:r>
            <a:r>
              <a:rPr lang="en-GB" sz="800" baseline="-25000" dirty="0">
                <a:solidFill>
                  <a:schemeClr val="tx1"/>
                </a:solidFill>
                <a:latin typeface="Arial" panose="020B0604020202020204" pitchFamily="34" charset="0"/>
                <a:cs typeface="Arial" panose="020B0604020202020204" pitchFamily="34" charset="0"/>
              </a:rPr>
              <a:t>5</a:t>
            </a:r>
          </a:p>
        </p:txBody>
      </p:sp>
      <p:cxnSp>
        <p:nvCxnSpPr>
          <p:cNvPr id="35" name="Straight Arrow Connector 34"/>
          <p:cNvCxnSpPr/>
          <p:nvPr/>
        </p:nvCxnSpPr>
        <p:spPr>
          <a:xfrm flipV="1">
            <a:off x="4019550" y="1614874"/>
            <a:ext cx="0" cy="2679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118711803"/>
              </p:ext>
            </p:extLst>
          </p:nvPr>
        </p:nvGraphicFramePr>
        <p:xfrm>
          <a:off x="309562" y="1017588"/>
          <a:ext cx="687388" cy="179387"/>
        </p:xfrm>
        <a:graphic>
          <a:graphicData uri="http://schemas.openxmlformats.org/presentationml/2006/ole">
            <mc:AlternateContent xmlns:mc="http://schemas.openxmlformats.org/markup-compatibility/2006">
              <mc:Choice xmlns:v="urn:schemas-microsoft-com:vml" Requires="v">
                <p:oleObj name="Equation" r:id="rId4" imgW="927000" imgH="241200" progId="Equation.3">
                  <p:embed/>
                </p:oleObj>
              </mc:Choice>
              <mc:Fallback>
                <p:oleObj name="Equation" r:id="rId4" imgW="927000" imgH="241200" progId="Equation.3">
                  <p:embed/>
                  <p:pic>
                    <p:nvPicPr>
                      <p:cNvPr id="35" name="Object 34"/>
                      <p:cNvPicPr/>
                      <p:nvPr/>
                    </p:nvPicPr>
                    <p:blipFill>
                      <a:blip r:embed="rId5"/>
                      <a:stretch>
                        <a:fillRect/>
                      </a:stretch>
                    </p:blipFill>
                    <p:spPr>
                      <a:xfrm>
                        <a:off x="309562" y="1017588"/>
                        <a:ext cx="687388" cy="179387"/>
                      </a:xfrm>
                      <a:prstGeom prst="rect">
                        <a:avLst/>
                      </a:prstGeom>
                      <a:solidFill>
                        <a:srgbClr val="0070C0"/>
                      </a:solidFill>
                      <a:ln>
                        <a:solidFill>
                          <a:schemeClr val="tx1"/>
                        </a:solidFill>
                      </a:ln>
                    </p:spPr>
                  </p:pic>
                </p:oleObj>
              </mc:Fallback>
            </mc:AlternateContent>
          </a:graphicData>
        </a:graphic>
      </p:graphicFrame>
    </p:spTree>
    <p:extLst>
      <p:ext uri="{BB962C8B-B14F-4D97-AF65-F5344CB8AC3E}">
        <p14:creationId xmlns:p14="http://schemas.microsoft.com/office/powerpoint/2010/main" val="38724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Now that we calculated basic shear flow we need to find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𝑠</m:t>
                        </m:r>
                        <m:r>
                          <a:rPr lang="en-GB" b="0" i="1" smtClean="0">
                            <a:latin typeface="Cambria Math" panose="02040503050406030204" pitchFamily="18" charset="0"/>
                          </a:rPr>
                          <m:t>,0</m:t>
                        </m:r>
                      </m:sub>
                    </m:sSub>
                  </m:oMath>
                </a14:m>
                <a:endParaRPr lang="en-GB" dirty="0"/>
              </a:p>
              <a:p>
                <a:r>
                  <a:rPr lang="en-GB" dirty="0"/>
                  <a:t>This is achieved by balancing internal moment and external moment about any point </a:t>
                </a:r>
                <a14:m>
                  <m:oMath xmlns:m="http://schemas.openxmlformats.org/officeDocument/2006/math">
                    <m:r>
                      <a:rPr lang="en-GB" b="0" i="1" smtClean="0">
                        <a:latin typeface="Cambria Math" panose="02040503050406030204" pitchFamily="18" charset="0"/>
                      </a:rPr>
                      <m:t>𝐵</m:t>
                    </m:r>
                  </m:oMath>
                </a14:m>
                <a:endParaRPr lang="en-GB" dirty="0"/>
              </a:p>
              <a:p>
                <a:r>
                  <a:rPr lang="en-GB" dirty="0"/>
                  <a:t>For convenience we will take point </a:t>
                </a:r>
                <a14:m>
                  <m:oMath xmlns:m="http://schemas.openxmlformats.org/officeDocument/2006/math">
                    <m:r>
                      <a:rPr lang="en-GB" b="0" i="1" smtClean="0">
                        <a:latin typeface="Cambria Math" panose="02040503050406030204" pitchFamily="18" charset="0"/>
                      </a:rPr>
                      <m:t>𝐵</m:t>
                    </m:r>
                  </m:oMath>
                </a14:m>
                <a:r>
                  <a:rPr lang="en-GB" dirty="0"/>
                  <a:t> as the point of action of shear load </a:t>
                </a:r>
              </a:p>
              <a:p>
                <a:r>
                  <a:rPr lang="en-GB" dirty="0"/>
                  <a:t>By doing this the moment resulting from shear load disappears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 t="-9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val="3024980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sp>
        <p:nvSpPr>
          <p:cNvPr id="5" name="Rectangle 4"/>
          <p:cNvSpPr/>
          <p:nvPr/>
        </p:nvSpPr>
        <p:spPr>
          <a:xfrm>
            <a:off x="2946400" y="10953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98800" y="12096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60800" y="155815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3"/>
          <a:stretch>
            <a:fillRect/>
          </a:stretch>
        </p:blipFill>
        <p:spPr>
          <a:xfrm>
            <a:off x="374650" y="856531"/>
            <a:ext cx="1622425" cy="327373"/>
          </a:xfrm>
          <a:prstGeom prst="rect">
            <a:avLst/>
          </a:prstGeom>
          <a:ln w="25400">
            <a:solidFill>
              <a:srgbClr val="7030A0"/>
            </a:solidFill>
          </a:ln>
        </p:spPr>
      </p:pic>
      <p:cxnSp>
        <p:nvCxnSpPr>
          <p:cNvPr id="29" name="Straight Arrow Connector 28"/>
          <p:cNvCxnSpPr/>
          <p:nvPr/>
        </p:nvCxnSpPr>
        <p:spPr>
          <a:xfrm flipV="1">
            <a:off x="3479800" y="850900"/>
            <a:ext cx="0" cy="6858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0" name="TextBox 29"/>
          <p:cNvSpPr txBox="1"/>
          <p:nvPr/>
        </p:nvSpPr>
        <p:spPr>
          <a:xfrm>
            <a:off x="3175000" y="790575"/>
            <a:ext cx="381000" cy="276999"/>
          </a:xfrm>
          <a:prstGeom prst="rect">
            <a:avLst/>
          </a:prstGeom>
          <a:noFill/>
        </p:spPr>
        <p:txBody>
          <a:bodyPr wrap="square" rtlCol="0">
            <a:spAutoFit/>
          </a:bodyPr>
          <a:lstStyle/>
          <a:p>
            <a:r>
              <a:rPr lang="en-GB" sz="1200" i="1" dirty="0" err="1">
                <a:solidFill>
                  <a:srgbClr val="002060"/>
                </a:solidFill>
                <a:latin typeface="Arial" panose="020B0604020202020204" pitchFamily="34" charset="0"/>
                <a:cs typeface="Arial" panose="020B0604020202020204" pitchFamily="34" charset="0"/>
              </a:rPr>
              <a:t>S</a:t>
            </a:r>
            <a:r>
              <a:rPr lang="en-GB" sz="1200" i="1" baseline="-25000" dirty="0" err="1">
                <a:solidFill>
                  <a:srgbClr val="002060"/>
                </a:solidFill>
                <a:latin typeface="Arial" panose="020B0604020202020204" pitchFamily="34" charset="0"/>
                <a:cs typeface="Arial" panose="020B0604020202020204" pitchFamily="34" charset="0"/>
              </a:rPr>
              <a:t>y</a:t>
            </a:r>
            <a:r>
              <a:rPr lang="en-GB" sz="1200" i="1" dirty="0">
                <a:solidFill>
                  <a:srgbClr val="002060"/>
                </a:solidFill>
                <a:latin typeface="Arial" panose="020B0604020202020204" pitchFamily="34" charset="0"/>
                <a:cs typeface="Arial" panose="020B0604020202020204" pitchFamily="34" charset="0"/>
              </a:rPr>
              <a:t> </a:t>
            </a:r>
          </a:p>
        </p:txBody>
      </p:sp>
      <p:sp>
        <p:nvSpPr>
          <p:cNvPr id="31" name="Oval 30"/>
          <p:cNvSpPr/>
          <p:nvPr/>
        </p:nvSpPr>
        <p:spPr>
          <a:xfrm>
            <a:off x="3443800" y="154978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136900" y="1426001"/>
            <a:ext cx="381000" cy="276999"/>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B</a:t>
            </a:r>
          </a:p>
        </p:txBody>
      </p:sp>
      <p:pic>
        <p:nvPicPr>
          <p:cNvPr id="33" name="Picture 32"/>
          <p:cNvPicPr>
            <a:picLocks noChangeAspect="1"/>
          </p:cNvPicPr>
          <p:nvPr/>
        </p:nvPicPr>
        <p:blipFill>
          <a:blip r:embed="rId4"/>
          <a:stretch>
            <a:fillRect/>
          </a:stretch>
        </p:blipFill>
        <p:spPr>
          <a:xfrm>
            <a:off x="2946400" y="2225675"/>
            <a:ext cx="1344710" cy="1191029"/>
          </a:xfrm>
          <a:prstGeom prst="rect">
            <a:avLst/>
          </a:prstGeom>
        </p:spPr>
      </p:pic>
      <p:graphicFrame>
        <p:nvGraphicFramePr>
          <p:cNvPr id="34" name="Object 33"/>
          <p:cNvGraphicFramePr>
            <a:graphicFrameLocks noChangeAspect="1"/>
          </p:cNvGraphicFramePr>
          <p:nvPr>
            <p:extLst>
              <p:ext uri="{D42A27DB-BD31-4B8C-83A1-F6EECF244321}">
                <p14:modId xmlns:p14="http://schemas.microsoft.com/office/powerpoint/2010/main" val="1559215442"/>
              </p:ext>
            </p:extLst>
          </p:nvPr>
        </p:nvGraphicFramePr>
        <p:xfrm>
          <a:off x="374650" y="1220033"/>
          <a:ext cx="603250" cy="180265"/>
        </p:xfrm>
        <a:graphic>
          <a:graphicData uri="http://schemas.openxmlformats.org/presentationml/2006/ole">
            <mc:AlternateContent xmlns:mc="http://schemas.openxmlformats.org/markup-compatibility/2006">
              <mc:Choice xmlns:v="urn:schemas-microsoft-com:vml" Requires="v">
                <p:oleObj name="Equation" r:id="rId5" imgW="812520" imgH="241200" progId="Equation.3">
                  <p:embed/>
                </p:oleObj>
              </mc:Choice>
              <mc:Fallback>
                <p:oleObj name="Equation" r:id="rId5" imgW="812520" imgH="241200" progId="Equation.3">
                  <p:embed/>
                  <p:pic>
                    <p:nvPicPr>
                      <p:cNvPr id="17" name="Object 16"/>
                      <p:cNvPicPr/>
                      <p:nvPr/>
                    </p:nvPicPr>
                    <p:blipFill>
                      <a:blip r:embed="rId6"/>
                      <a:stretch>
                        <a:fillRect/>
                      </a:stretch>
                    </p:blipFill>
                    <p:spPr>
                      <a:xfrm>
                        <a:off x="374650" y="1220033"/>
                        <a:ext cx="603250" cy="180265"/>
                      </a:xfrm>
                      <a:prstGeom prst="rect">
                        <a:avLst/>
                      </a:prstGeom>
                      <a:ln w="3175">
                        <a:solidFill>
                          <a:schemeClr val="tx1"/>
                        </a:solid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466891373"/>
              </p:ext>
            </p:extLst>
          </p:nvPr>
        </p:nvGraphicFramePr>
        <p:xfrm>
          <a:off x="1022350" y="1236663"/>
          <a:ext cx="1130300" cy="153987"/>
        </p:xfrm>
        <a:graphic>
          <a:graphicData uri="http://schemas.openxmlformats.org/presentationml/2006/ole">
            <mc:AlternateContent xmlns:mc="http://schemas.openxmlformats.org/markup-compatibility/2006">
              <mc:Choice xmlns:v="urn:schemas-microsoft-com:vml" Requires="v">
                <p:oleObj name="Equation" r:id="rId7" imgW="1600200" imgH="215640" progId="Equation.3">
                  <p:embed/>
                </p:oleObj>
              </mc:Choice>
              <mc:Fallback>
                <p:oleObj name="Equation" r:id="rId7" imgW="1600200" imgH="215640" progId="Equation.3">
                  <p:embed/>
                  <p:pic>
                    <p:nvPicPr>
                      <p:cNvPr id="34" name="Object 33"/>
                      <p:cNvPicPr/>
                      <p:nvPr/>
                    </p:nvPicPr>
                    <p:blipFill>
                      <a:blip r:embed="rId8"/>
                      <a:stretch>
                        <a:fillRect/>
                      </a:stretch>
                    </p:blipFill>
                    <p:spPr>
                      <a:xfrm>
                        <a:off x="1022350" y="1236663"/>
                        <a:ext cx="1130300" cy="153987"/>
                      </a:xfrm>
                      <a:prstGeom prst="rect">
                        <a:avLst/>
                      </a:prstGeom>
                      <a:ln w="3175">
                        <a:solidFill>
                          <a:schemeClr val="tx1"/>
                        </a:solidFill>
                      </a:ln>
                    </p:spPr>
                  </p:pic>
                </p:oleObj>
              </mc:Fallback>
            </mc:AlternateContent>
          </a:graphicData>
        </a:graphic>
      </p:graphicFrame>
      <p:sp>
        <p:nvSpPr>
          <p:cNvPr id="36" name="Rectangle 35"/>
          <p:cNvSpPr/>
          <p:nvPr/>
        </p:nvSpPr>
        <p:spPr>
          <a:xfrm>
            <a:off x="3022600" y="1171576"/>
            <a:ext cx="914400" cy="8382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a:off x="3860800" y="1581150"/>
            <a:ext cx="15240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52850" y="1339850"/>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t</a:t>
            </a:r>
          </a:p>
        </p:txBody>
      </p:sp>
      <p:cxnSp>
        <p:nvCxnSpPr>
          <p:cNvPr id="39" name="Straight Arrow Connector 38"/>
          <p:cNvCxnSpPr/>
          <p:nvPr/>
        </p:nvCxnSpPr>
        <p:spPr>
          <a:xfrm>
            <a:off x="4133850" y="1095375"/>
            <a:ext cx="0" cy="981075"/>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13200" y="1447413"/>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a</a:t>
            </a:r>
          </a:p>
        </p:txBody>
      </p:sp>
      <p:cxnSp>
        <p:nvCxnSpPr>
          <p:cNvPr id="41" name="Straight Arrow Connector 40"/>
          <p:cNvCxnSpPr/>
          <p:nvPr/>
        </p:nvCxnSpPr>
        <p:spPr>
          <a:xfrm flipV="1">
            <a:off x="2940050" y="2176585"/>
            <a:ext cx="107315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86125" y="1993126"/>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b</a:t>
            </a:r>
          </a:p>
        </p:txBody>
      </p:sp>
      <p:graphicFrame>
        <p:nvGraphicFramePr>
          <p:cNvPr id="43" name="Object 42"/>
          <p:cNvGraphicFramePr>
            <a:graphicFrameLocks noChangeAspect="1"/>
          </p:cNvGraphicFramePr>
          <p:nvPr>
            <p:extLst>
              <p:ext uri="{D42A27DB-BD31-4B8C-83A1-F6EECF244321}">
                <p14:modId xmlns:p14="http://schemas.microsoft.com/office/powerpoint/2010/main" val="1045206762"/>
              </p:ext>
            </p:extLst>
          </p:nvPr>
        </p:nvGraphicFramePr>
        <p:xfrm>
          <a:off x="374650" y="1436427"/>
          <a:ext cx="2244725" cy="401638"/>
        </p:xfrm>
        <a:graphic>
          <a:graphicData uri="http://schemas.openxmlformats.org/presentationml/2006/ole">
            <mc:AlternateContent xmlns:mc="http://schemas.openxmlformats.org/markup-compatibility/2006">
              <mc:Choice xmlns:v="urn:schemas-microsoft-com:vml" Requires="v">
                <p:oleObj name="Equation" r:id="rId9" imgW="2705040" imgH="482400" progId="Equation.3">
                  <p:embed/>
                </p:oleObj>
              </mc:Choice>
              <mc:Fallback>
                <p:oleObj name="Equation" r:id="rId9" imgW="2705040" imgH="482400" progId="Equation.3">
                  <p:embed/>
                  <p:pic>
                    <p:nvPicPr>
                      <p:cNvPr id="34" name="Object 33"/>
                      <p:cNvPicPr/>
                      <p:nvPr/>
                    </p:nvPicPr>
                    <p:blipFill>
                      <a:blip r:embed="rId10"/>
                      <a:stretch>
                        <a:fillRect/>
                      </a:stretch>
                    </p:blipFill>
                    <p:spPr>
                      <a:xfrm>
                        <a:off x="374650" y="1436427"/>
                        <a:ext cx="2244725" cy="401638"/>
                      </a:xfrm>
                      <a:prstGeom prst="rect">
                        <a:avLst/>
                      </a:prstGeom>
                      <a:ln w="3175">
                        <a:solidFill>
                          <a:schemeClr val="tx1"/>
                        </a:solidFill>
                      </a:ln>
                    </p:spPr>
                  </p:pic>
                </p:oleObj>
              </mc:Fallback>
            </mc:AlternateContent>
          </a:graphicData>
        </a:graphic>
      </p:graphicFrame>
      <p:sp>
        <p:nvSpPr>
          <p:cNvPr id="44" name="Oval 43"/>
          <p:cNvSpPr/>
          <p:nvPr/>
        </p:nvSpPr>
        <p:spPr>
          <a:xfrm>
            <a:off x="4063950" y="14637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45" name="Oval 44"/>
          <p:cNvSpPr/>
          <p:nvPr/>
        </p:nvSpPr>
        <p:spPr>
          <a:xfrm>
            <a:off x="4063950" y="10509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46" name="Oval 45"/>
          <p:cNvSpPr/>
          <p:nvPr/>
        </p:nvSpPr>
        <p:spPr>
          <a:xfrm>
            <a:off x="2800350" y="10509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47" name="Oval 46"/>
          <p:cNvSpPr/>
          <p:nvPr/>
        </p:nvSpPr>
        <p:spPr>
          <a:xfrm>
            <a:off x="2800350" y="20003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48" name="Oval 47"/>
          <p:cNvSpPr/>
          <p:nvPr/>
        </p:nvSpPr>
        <p:spPr>
          <a:xfrm>
            <a:off x="4063950" y="20003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49" name="Oval 48"/>
          <p:cNvSpPr/>
          <p:nvPr/>
        </p:nvSpPr>
        <p:spPr>
          <a:xfrm>
            <a:off x="4063950" y="161612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graphicFrame>
        <p:nvGraphicFramePr>
          <p:cNvPr id="50" name="Object 49"/>
          <p:cNvGraphicFramePr>
            <a:graphicFrameLocks noChangeAspect="1"/>
          </p:cNvGraphicFramePr>
          <p:nvPr>
            <p:extLst>
              <p:ext uri="{D42A27DB-BD31-4B8C-83A1-F6EECF244321}">
                <p14:modId xmlns:p14="http://schemas.microsoft.com/office/powerpoint/2010/main" val="416043508"/>
              </p:ext>
            </p:extLst>
          </p:nvPr>
        </p:nvGraphicFramePr>
        <p:xfrm>
          <a:off x="374650" y="1873147"/>
          <a:ext cx="635000" cy="338117"/>
        </p:xfrm>
        <a:graphic>
          <a:graphicData uri="http://schemas.openxmlformats.org/presentationml/2006/ole">
            <mc:AlternateContent xmlns:mc="http://schemas.openxmlformats.org/markup-compatibility/2006">
              <mc:Choice xmlns:v="urn:schemas-microsoft-com:vml" Requires="v">
                <p:oleObj name="Equation" r:id="rId11" imgW="977760" imgH="520560" progId="Equation.3">
                  <p:embed/>
                </p:oleObj>
              </mc:Choice>
              <mc:Fallback>
                <p:oleObj name="Equation" r:id="rId11" imgW="977760" imgH="520560" progId="Equation.3">
                  <p:embed/>
                  <p:pic>
                    <p:nvPicPr>
                      <p:cNvPr id="0" name=""/>
                      <p:cNvPicPr/>
                      <p:nvPr/>
                    </p:nvPicPr>
                    <p:blipFill>
                      <a:blip r:embed="rId12"/>
                      <a:stretch>
                        <a:fillRect/>
                      </a:stretch>
                    </p:blipFill>
                    <p:spPr>
                      <a:xfrm>
                        <a:off x="374650" y="1873147"/>
                        <a:ext cx="635000" cy="338117"/>
                      </a:xfrm>
                      <a:prstGeom prst="rect">
                        <a:avLst/>
                      </a:prstGeom>
                      <a:ln w="3175">
                        <a:solidFill>
                          <a:schemeClr val="tx1"/>
                        </a:solidFill>
                      </a:ln>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340472146"/>
              </p:ext>
            </p:extLst>
          </p:nvPr>
        </p:nvGraphicFramePr>
        <p:xfrm>
          <a:off x="1133475" y="1857375"/>
          <a:ext cx="1552575" cy="369661"/>
        </p:xfrm>
        <a:graphic>
          <a:graphicData uri="http://schemas.openxmlformats.org/presentationml/2006/ole">
            <mc:AlternateContent xmlns:mc="http://schemas.openxmlformats.org/markup-compatibility/2006">
              <mc:Choice xmlns:v="urn:schemas-microsoft-com:vml" Requires="v">
                <p:oleObj name="Equation" r:id="rId13" imgW="2133360" imgH="507960" progId="Equation.3">
                  <p:embed/>
                </p:oleObj>
              </mc:Choice>
              <mc:Fallback>
                <p:oleObj name="Equation" r:id="rId13" imgW="2133360" imgH="507960" progId="Equation.3">
                  <p:embed/>
                  <p:pic>
                    <p:nvPicPr>
                      <p:cNvPr id="0" name=""/>
                      <p:cNvPicPr/>
                      <p:nvPr/>
                    </p:nvPicPr>
                    <p:blipFill>
                      <a:blip r:embed="rId14"/>
                      <a:stretch>
                        <a:fillRect/>
                      </a:stretch>
                    </p:blipFill>
                    <p:spPr>
                      <a:xfrm>
                        <a:off x="1133475" y="1857375"/>
                        <a:ext cx="1552575" cy="369661"/>
                      </a:xfrm>
                      <a:prstGeom prst="rect">
                        <a:avLst/>
                      </a:prstGeom>
                      <a:ln w="3175">
                        <a:solidFill>
                          <a:schemeClr val="tx1"/>
                        </a:solidFill>
                      </a:ln>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793092760"/>
              </p:ext>
            </p:extLst>
          </p:nvPr>
        </p:nvGraphicFramePr>
        <p:xfrm>
          <a:off x="374650" y="2248440"/>
          <a:ext cx="2318313" cy="355297"/>
        </p:xfrm>
        <a:graphic>
          <a:graphicData uri="http://schemas.openxmlformats.org/presentationml/2006/ole">
            <mc:AlternateContent xmlns:mc="http://schemas.openxmlformats.org/markup-compatibility/2006">
              <mc:Choice xmlns:v="urn:schemas-microsoft-com:vml" Requires="v">
                <p:oleObj name="Equation" r:id="rId15" imgW="3314520" imgH="507960" progId="Equation.3">
                  <p:embed/>
                </p:oleObj>
              </mc:Choice>
              <mc:Fallback>
                <p:oleObj name="Equation" r:id="rId15" imgW="3314520" imgH="507960" progId="Equation.3">
                  <p:embed/>
                  <p:pic>
                    <p:nvPicPr>
                      <p:cNvPr id="0" name=""/>
                      <p:cNvPicPr/>
                      <p:nvPr/>
                    </p:nvPicPr>
                    <p:blipFill>
                      <a:blip r:embed="rId16"/>
                      <a:stretch>
                        <a:fillRect/>
                      </a:stretch>
                    </p:blipFill>
                    <p:spPr>
                      <a:xfrm>
                        <a:off x="374650" y="2248440"/>
                        <a:ext cx="2318313" cy="355297"/>
                      </a:xfrm>
                      <a:prstGeom prst="rect">
                        <a:avLst/>
                      </a:prstGeom>
                      <a:ln w="3175">
                        <a:solidFill>
                          <a:schemeClr val="tx1"/>
                        </a:solidFill>
                      </a:ln>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238826878"/>
              </p:ext>
            </p:extLst>
          </p:nvPr>
        </p:nvGraphicFramePr>
        <p:xfrm>
          <a:off x="374650" y="2639866"/>
          <a:ext cx="1968500" cy="387882"/>
        </p:xfrm>
        <a:graphic>
          <a:graphicData uri="http://schemas.openxmlformats.org/presentationml/2006/ole">
            <mc:AlternateContent xmlns:mc="http://schemas.openxmlformats.org/markup-compatibility/2006">
              <mc:Choice xmlns:v="urn:schemas-microsoft-com:vml" Requires="v">
                <p:oleObj name="Equation" r:id="rId17" imgW="2577960" imgH="507960" progId="Equation.3">
                  <p:embed/>
                </p:oleObj>
              </mc:Choice>
              <mc:Fallback>
                <p:oleObj name="Equation" r:id="rId17" imgW="2577960" imgH="507960" progId="Equation.3">
                  <p:embed/>
                  <p:pic>
                    <p:nvPicPr>
                      <p:cNvPr id="0" name=""/>
                      <p:cNvPicPr/>
                      <p:nvPr/>
                    </p:nvPicPr>
                    <p:blipFill>
                      <a:blip r:embed="rId18"/>
                      <a:stretch>
                        <a:fillRect/>
                      </a:stretch>
                    </p:blipFill>
                    <p:spPr>
                      <a:xfrm>
                        <a:off x="374650" y="2639866"/>
                        <a:ext cx="1968500" cy="387882"/>
                      </a:xfrm>
                      <a:prstGeom prst="rect">
                        <a:avLst/>
                      </a:prstGeom>
                      <a:ln w="3175">
                        <a:solidFill>
                          <a:schemeClr val="tx1"/>
                        </a:solidFill>
                      </a:ln>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594331468"/>
              </p:ext>
            </p:extLst>
          </p:nvPr>
        </p:nvGraphicFramePr>
        <p:xfrm>
          <a:off x="374772" y="3059113"/>
          <a:ext cx="1701678" cy="312552"/>
        </p:xfrm>
        <a:graphic>
          <a:graphicData uri="http://schemas.openxmlformats.org/presentationml/2006/ole">
            <mc:AlternateContent xmlns:mc="http://schemas.openxmlformats.org/markup-compatibility/2006">
              <mc:Choice xmlns:v="urn:schemas-microsoft-com:vml" Requires="v">
                <p:oleObj name="Equation" r:id="rId19" imgW="2831760" imgH="520560" progId="Equation.3">
                  <p:embed/>
                </p:oleObj>
              </mc:Choice>
              <mc:Fallback>
                <p:oleObj name="Equation" r:id="rId19" imgW="2831760" imgH="520560" progId="Equation.3">
                  <p:embed/>
                  <p:pic>
                    <p:nvPicPr>
                      <p:cNvPr id="0" name=""/>
                      <p:cNvPicPr/>
                      <p:nvPr/>
                    </p:nvPicPr>
                    <p:blipFill>
                      <a:blip r:embed="rId20"/>
                      <a:stretch>
                        <a:fillRect/>
                      </a:stretch>
                    </p:blipFill>
                    <p:spPr>
                      <a:xfrm>
                        <a:off x="374772" y="3059113"/>
                        <a:ext cx="1701678" cy="312552"/>
                      </a:xfrm>
                      <a:prstGeom prst="rect">
                        <a:avLst/>
                      </a:prstGeom>
                      <a:solidFill>
                        <a:schemeClr val="bg1"/>
                      </a:solidFill>
                      <a:ln w="3175">
                        <a:solidFill>
                          <a:schemeClr val="tx1"/>
                        </a:solidFill>
                      </a:ln>
                    </p:spPr>
                  </p:pic>
                </p:oleObj>
              </mc:Fallback>
            </mc:AlternateContent>
          </a:graphicData>
        </a:graphic>
      </p:graphicFrame>
      <p:sp>
        <p:nvSpPr>
          <p:cNvPr id="3" name="Rectangular Callout 2"/>
          <p:cNvSpPr/>
          <p:nvPr/>
        </p:nvSpPr>
        <p:spPr>
          <a:xfrm>
            <a:off x="2295525" y="320910"/>
            <a:ext cx="1981200" cy="405185"/>
          </a:xfrm>
          <a:prstGeom prst="wedgeRectCallout">
            <a:avLst>
              <a:gd name="adj1" fmla="val -59939"/>
              <a:gd name="adj2" fmla="val 170779"/>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Since it is a thin wall section, I could ignore thickness effects. This will have negligible impact on the final solution.</a:t>
            </a:r>
          </a:p>
        </p:txBody>
      </p:sp>
    </p:spTree>
    <p:extLst>
      <p:ext uri="{BB962C8B-B14F-4D97-AF65-F5344CB8AC3E}">
        <p14:creationId xmlns:p14="http://schemas.microsoft.com/office/powerpoint/2010/main" val="23507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1000" fill="hold"/>
                                        <p:tgtEl>
                                          <p:spTgt spid="43"/>
                                        </p:tgtEl>
                                        <p:attrNameLst>
                                          <p:attrName>ppt_w</p:attrName>
                                        </p:attrNameLst>
                                      </p:cBhvr>
                                      <p:tavLst>
                                        <p:tav tm="0">
                                          <p:val>
                                            <p:fltVal val="0"/>
                                          </p:val>
                                        </p:tav>
                                        <p:tav tm="100000">
                                          <p:val>
                                            <p:strVal val="#ppt_w"/>
                                          </p:val>
                                        </p:tav>
                                      </p:tavLst>
                                    </p:anim>
                                    <p:anim calcmode="lin" valueType="num">
                                      <p:cBhvr>
                                        <p:cTn id="24" dur="1000" fill="hold"/>
                                        <p:tgtEl>
                                          <p:spTgt spid="43"/>
                                        </p:tgtEl>
                                        <p:attrNameLst>
                                          <p:attrName>ppt_h</p:attrName>
                                        </p:attrNameLst>
                                      </p:cBhvr>
                                      <p:tavLst>
                                        <p:tav tm="0">
                                          <p:val>
                                            <p:fltVal val="0"/>
                                          </p:val>
                                        </p:tav>
                                        <p:tav tm="100000">
                                          <p:val>
                                            <p:strVal val="#ppt_h"/>
                                          </p:val>
                                        </p:tav>
                                      </p:tavLst>
                                    </p:anim>
                                    <p:anim calcmode="lin" valueType="num">
                                      <p:cBhvr>
                                        <p:cTn id="25" dur="1000" fill="hold"/>
                                        <p:tgtEl>
                                          <p:spTgt spid="43"/>
                                        </p:tgtEl>
                                        <p:attrNameLst>
                                          <p:attrName>style.rotation</p:attrName>
                                        </p:attrNameLst>
                                      </p:cBhvr>
                                      <p:tavLst>
                                        <p:tav tm="0">
                                          <p:val>
                                            <p:fltVal val="90"/>
                                          </p:val>
                                        </p:tav>
                                        <p:tav tm="100000">
                                          <p:val>
                                            <p:fltVal val="0"/>
                                          </p:val>
                                        </p:tav>
                                      </p:tavLst>
                                    </p:anim>
                                    <p:animEffect transition="in" filter="fade">
                                      <p:cBhvr>
                                        <p:cTn id="26" dur="10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sp>
        <p:nvSpPr>
          <p:cNvPr id="5" name="Rectangle 4"/>
          <p:cNvSpPr/>
          <p:nvPr/>
        </p:nvSpPr>
        <p:spPr>
          <a:xfrm>
            <a:off x="2946400" y="103822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98800" y="115252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60800" y="150100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V="1">
            <a:off x="3479800" y="869950"/>
            <a:ext cx="0" cy="612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0" name="TextBox 29"/>
          <p:cNvSpPr txBox="1"/>
          <p:nvPr/>
        </p:nvSpPr>
        <p:spPr>
          <a:xfrm>
            <a:off x="3175000" y="777875"/>
            <a:ext cx="381000" cy="276999"/>
          </a:xfrm>
          <a:prstGeom prst="rect">
            <a:avLst/>
          </a:prstGeom>
          <a:noFill/>
        </p:spPr>
        <p:txBody>
          <a:bodyPr wrap="square" rtlCol="0">
            <a:spAutoFit/>
          </a:bodyPr>
          <a:lstStyle/>
          <a:p>
            <a:r>
              <a:rPr lang="en-GB" sz="1200" i="1" dirty="0" err="1">
                <a:solidFill>
                  <a:srgbClr val="002060"/>
                </a:solidFill>
                <a:latin typeface="Arial" panose="020B0604020202020204" pitchFamily="34" charset="0"/>
                <a:cs typeface="Arial" panose="020B0604020202020204" pitchFamily="34" charset="0"/>
              </a:rPr>
              <a:t>S</a:t>
            </a:r>
            <a:r>
              <a:rPr lang="en-GB" sz="1200" i="1" baseline="-25000" dirty="0" err="1">
                <a:solidFill>
                  <a:srgbClr val="002060"/>
                </a:solidFill>
                <a:latin typeface="Arial" panose="020B0604020202020204" pitchFamily="34" charset="0"/>
                <a:cs typeface="Arial" panose="020B0604020202020204" pitchFamily="34" charset="0"/>
              </a:rPr>
              <a:t>y</a:t>
            </a:r>
            <a:r>
              <a:rPr lang="en-GB" sz="1200" i="1" dirty="0">
                <a:solidFill>
                  <a:srgbClr val="002060"/>
                </a:solidFill>
                <a:latin typeface="Arial" panose="020B0604020202020204" pitchFamily="34" charset="0"/>
                <a:cs typeface="Arial" panose="020B0604020202020204" pitchFamily="34" charset="0"/>
              </a:rPr>
              <a:t> </a:t>
            </a:r>
          </a:p>
        </p:txBody>
      </p:sp>
      <p:sp>
        <p:nvSpPr>
          <p:cNvPr id="31" name="Oval 30"/>
          <p:cNvSpPr/>
          <p:nvPr/>
        </p:nvSpPr>
        <p:spPr>
          <a:xfrm>
            <a:off x="3443800" y="149263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136900" y="1368851"/>
            <a:ext cx="381000" cy="276999"/>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B</a:t>
            </a:r>
          </a:p>
        </p:txBody>
      </p:sp>
      <p:sp>
        <p:nvSpPr>
          <p:cNvPr id="36" name="Rectangle 35"/>
          <p:cNvSpPr/>
          <p:nvPr/>
        </p:nvSpPr>
        <p:spPr>
          <a:xfrm>
            <a:off x="3022600" y="1114426"/>
            <a:ext cx="914400" cy="8382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a:off x="3860800" y="1524000"/>
            <a:ext cx="15240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52850" y="1282700"/>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t</a:t>
            </a:r>
          </a:p>
        </p:txBody>
      </p:sp>
      <p:cxnSp>
        <p:nvCxnSpPr>
          <p:cNvPr id="39" name="Straight Arrow Connector 38"/>
          <p:cNvCxnSpPr/>
          <p:nvPr/>
        </p:nvCxnSpPr>
        <p:spPr>
          <a:xfrm>
            <a:off x="4152900" y="1038225"/>
            <a:ext cx="0" cy="981075"/>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13200" y="1390263"/>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a</a:t>
            </a:r>
          </a:p>
        </p:txBody>
      </p:sp>
      <p:cxnSp>
        <p:nvCxnSpPr>
          <p:cNvPr id="41" name="Straight Arrow Connector 40"/>
          <p:cNvCxnSpPr/>
          <p:nvPr/>
        </p:nvCxnSpPr>
        <p:spPr>
          <a:xfrm flipV="1">
            <a:off x="2940050" y="2119435"/>
            <a:ext cx="107315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86125" y="1935976"/>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b</a:t>
            </a:r>
          </a:p>
        </p:txBody>
      </p:sp>
      <p:graphicFrame>
        <p:nvGraphicFramePr>
          <p:cNvPr id="43" name="Object 42"/>
          <p:cNvGraphicFramePr>
            <a:graphicFrameLocks noChangeAspect="1"/>
          </p:cNvGraphicFramePr>
          <p:nvPr>
            <p:extLst>
              <p:ext uri="{D42A27DB-BD31-4B8C-83A1-F6EECF244321}">
                <p14:modId xmlns:p14="http://schemas.microsoft.com/office/powerpoint/2010/main" val="3194871071"/>
              </p:ext>
            </p:extLst>
          </p:nvPr>
        </p:nvGraphicFramePr>
        <p:xfrm>
          <a:off x="74613" y="844777"/>
          <a:ext cx="2330501" cy="1011868"/>
        </p:xfrm>
        <a:graphic>
          <a:graphicData uri="http://schemas.openxmlformats.org/presentationml/2006/ole">
            <mc:AlternateContent xmlns:mc="http://schemas.openxmlformats.org/markup-compatibility/2006">
              <mc:Choice xmlns:v="urn:schemas-microsoft-com:vml" Requires="v">
                <p:oleObj name="Equation" r:id="rId2" imgW="3543120" imgH="1536480" progId="Equation.3">
                  <p:embed/>
                </p:oleObj>
              </mc:Choice>
              <mc:Fallback>
                <p:oleObj name="Equation" r:id="rId2" imgW="3543120" imgH="1536480" progId="Equation.3">
                  <p:embed/>
                  <p:pic>
                    <p:nvPicPr>
                      <p:cNvPr id="43" name="Object 42"/>
                      <p:cNvPicPr/>
                      <p:nvPr/>
                    </p:nvPicPr>
                    <p:blipFill>
                      <a:blip r:embed="rId3"/>
                      <a:stretch>
                        <a:fillRect/>
                      </a:stretch>
                    </p:blipFill>
                    <p:spPr>
                      <a:xfrm>
                        <a:off x="74613" y="844777"/>
                        <a:ext cx="2330501" cy="1011868"/>
                      </a:xfrm>
                      <a:prstGeom prst="rect">
                        <a:avLst/>
                      </a:prstGeom>
                      <a:solidFill>
                        <a:schemeClr val="bg1"/>
                      </a:solidFill>
                      <a:ln w="3175">
                        <a:solidFill>
                          <a:schemeClr val="tx1"/>
                        </a:solidFill>
                      </a:ln>
                    </p:spPr>
                  </p:pic>
                </p:oleObj>
              </mc:Fallback>
            </mc:AlternateContent>
          </a:graphicData>
        </a:graphic>
      </p:graphicFrame>
      <p:sp>
        <p:nvSpPr>
          <p:cNvPr id="44" name="Oval 43"/>
          <p:cNvSpPr/>
          <p:nvPr/>
        </p:nvSpPr>
        <p:spPr>
          <a:xfrm>
            <a:off x="4006800" y="14065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45" name="Oval 44"/>
          <p:cNvSpPr/>
          <p:nvPr/>
        </p:nvSpPr>
        <p:spPr>
          <a:xfrm>
            <a:off x="4006800" y="9937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46" name="Oval 45"/>
          <p:cNvSpPr/>
          <p:nvPr/>
        </p:nvSpPr>
        <p:spPr>
          <a:xfrm>
            <a:off x="2857500" y="9937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47" name="Oval 46"/>
          <p:cNvSpPr/>
          <p:nvPr/>
        </p:nvSpPr>
        <p:spPr>
          <a:xfrm>
            <a:off x="2857500" y="19431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48" name="Oval 47"/>
          <p:cNvSpPr/>
          <p:nvPr/>
        </p:nvSpPr>
        <p:spPr>
          <a:xfrm>
            <a:off x="4006800" y="19431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49" name="Oval 48"/>
          <p:cNvSpPr/>
          <p:nvPr/>
        </p:nvSpPr>
        <p:spPr>
          <a:xfrm>
            <a:off x="4006800" y="15589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graphicFrame>
        <p:nvGraphicFramePr>
          <p:cNvPr id="3" name="Object 2"/>
          <p:cNvGraphicFramePr>
            <a:graphicFrameLocks noChangeAspect="1"/>
          </p:cNvGraphicFramePr>
          <p:nvPr>
            <p:extLst>
              <p:ext uri="{D42A27DB-BD31-4B8C-83A1-F6EECF244321}">
                <p14:modId xmlns:p14="http://schemas.microsoft.com/office/powerpoint/2010/main" val="860803339"/>
              </p:ext>
            </p:extLst>
          </p:nvPr>
        </p:nvGraphicFramePr>
        <p:xfrm>
          <a:off x="74613" y="1894294"/>
          <a:ext cx="2330450" cy="406400"/>
        </p:xfrm>
        <a:graphic>
          <a:graphicData uri="http://schemas.openxmlformats.org/presentationml/2006/ole">
            <mc:AlternateContent xmlns:mc="http://schemas.openxmlformats.org/markup-compatibility/2006">
              <mc:Choice xmlns:v="urn:schemas-microsoft-com:vml" Requires="v">
                <p:oleObj name="Equation" r:id="rId4" imgW="3848040" imgH="672840" progId="Equation.3">
                  <p:embed/>
                </p:oleObj>
              </mc:Choice>
              <mc:Fallback>
                <p:oleObj name="Equation" r:id="rId4" imgW="3848040" imgH="672840" progId="Equation.3">
                  <p:embed/>
                  <p:pic>
                    <p:nvPicPr>
                      <p:cNvPr id="0" name=""/>
                      <p:cNvPicPr/>
                      <p:nvPr/>
                    </p:nvPicPr>
                    <p:blipFill>
                      <a:blip r:embed="rId5"/>
                      <a:stretch>
                        <a:fillRect/>
                      </a:stretch>
                    </p:blipFill>
                    <p:spPr>
                      <a:xfrm>
                        <a:off x="74613" y="1894294"/>
                        <a:ext cx="2330450" cy="406400"/>
                      </a:xfrm>
                      <a:prstGeom prst="rect">
                        <a:avLst/>
                      </a:prstGeom>
                      <a:solidFill>
                        <a:schemeClr val="bg1"/>
                      </a:solidFill>
                      <a:ln w="3175">
                        <a:solidFill>
                          <a:schemeClr val="tx1"/>
                        </a:solidFill>
                      </a:ln>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4252116897"/>
              </p:ext>
            </p:extLst>
          </p:nvPr>
        </p:nvGraphicFramePr>
        <p:xfrm>
          <a:off x="74613" y="2338343"/>
          <a:ext cx="3803650" cy="387350"/>
        </p:xfrm>
        <a:graphic>
          <a:graphicData uri="http://schemas.openxmlformats.org/presentationml/2006/ole">
            <mc:AlternateContent xmlns:mc="http://schemas.openxmlformats.org/markup-compatibility/2006">
              <mc:Choice xmlns:v="urn:schemas-microsoft-com:vml" Requires="v">
                <p:oleObj name="Equation" r:id="rId6" imgW="5981400" imgH="609480" progId="Equation.3">
                  <p:embed/>
                </p:oleObj>
              </mc:Choice>
              <mc:Fallback>
                <p:oleObj name="Equation" r:id="rId6" imgW="5981400" imgH="609480" progId="Equation.3">
                  <p:embed/>
                  <p:pic>
                    <p:nvPicPr>
                      <p:cNvPr id="3" name="Object 2"/>
                      <p:cNvPicPr/>
                      <p:nvPr/>
                    </p:nvPicPr>
                    <p:blipFill>
                      <a:blip r:embed="rId7"/>
                      <a:stretch>
                        <a:fillRect/>
                      </a:stretch>
                    </p:blipFill>
                    <p:spPr>
                      <a:xfrm>
                        <a:off x="74613" y="2338343"/>
                        <a:ext cx="3803650" cy="387350"/>
                      </a:xfrm>
                      <a:prstGeom prst="rect">
                        <a:avLst/>
                      </a:prstGeom>
                      <a:solidFill>
                        <a:schemeClr val="bg1"/>
                      </a:solidFill>
                      <a:ln w="3175">
                        <a:solidFill>
                          <a:schemeClr val="tx1"/>
                        </a:solidFill>
                      </a:ln>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357960729"/>
              </p:ext>
            </p:extLst>
          </p:nvPr>
        </p:nvGraphicFramePr>
        <p:xfrm>
          <a:off x="74613" y="2763343"/>
          <a:ext cx="2717800" cy="619125"/>
        </p:xfrm>
        <a:graphic>
          <a:graphicData uri="http://schemas.openxmlformats.org/presentationml/2006/ole">
            <mc:AlternateContent xmlns:mc="http://schemas.openxmlformats.org/markup-compatibility/2006">
              <mc:Choice xmlns:v="urn:schemas-microsoft-com:vml" Requires="v">
                <p:oleObj name="Equation" r:id="rId8" imgW="4736880" imgH="1079280" progId="Equation.3">
                  <p:embed/>
                </p:oleObj>
              </mc:Choice>
              <mc:Fallback>
                <p:oleObj name="Equation" r:id="rId8" imgW="4736880" imgH="1079280" progId="Equation.3">
                  <p:embed/>
                  <p:pic>
                    <p:nvPicPr>
                      <p:cNvPr id="55" name="Object 54"/>
                      <p:cNvPicPr/>
                      <p:nvPr/>
                    </p:nvPicPr>
                    <p:blipFill>
                      <a:blip r:embed="rId9"/>
                      <a:stretch>
                        <a:fillRect/>
                      </a:stretch>
                    </p:blipFill>
                    <p:spPr>
                      <a:xfrm>
                        <a:off x="74613" y="2763343"/>
                        <a:ext cx="2717800" cy="619125"/>
                      </a:xfrm>
                      <a:prstGeom prst="rect">
                        <a:avLst/>
                      </a:prstGeom>
                      <a:solidFill>
                        <a:schemeClr val="bg1"/>
                      </a:solidFill>
                      <a:ln w="3175">
                        <a:solidFill>
                          <a:schemeClr val="tx1"/>
                        </a:solidFill>
                      </a:ln>
                    </p:spPr>
                  </p:pic>
                </p:oleObj>
              </mc:Fallback>
            </mc:AlternateContent>
          </a:graphicData>
        </a:graphic>
      </p:graphicFrame>
      <mc:AlternateContent xmlns:mc="http://schemas.openxmlformats.org/markup-compatibility/2006" xmlns:a14="http://schemas.microsoft.com/office/drawing/2010/main">
        <mc:Choice Requires="a14">
          <p:sp>
            <p:nvSpPr>
              <p:cNvPr id="33" name="Rectangular Callout 32"/>
              <p:cNvSpPr/>
              <p:nvPr/>
            </p:nvSpPr>
            <p:spPr>
              <a:xfrm>
                <a:off x="2525200" y="338560"/>
                <a:ext cx="1761050" cy="405185"/>
              </a:xfrm>
              <a:prstGeom prst="wedgeRectCallout">
                <a:avLst>
                  <a:gd name="adj1" fmla="val -140182"/>
                  <a:gd name="adj2" fmla="val 365046"/>
                </a:avLst>
              </a:prstGeom>
              <a:solidFill>
                <a:srgbClr val="00B0F0">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If ultimate precision was intended, I should have used </a:t>
                </a:r>
                <a14:m>
                  <m:oMath xmlns:m="http://schemas.openxmlformats.org/officeDocument/2006/math">
                    <m:r>
                      <a:rPr lang="en-GB" sz="800" b="0" i="1" smtClean="0">
                        <a:solidFill>
                          <a:schemeClr val="tx1"/>
                        </a:solidFill>
                        <a:latin typeface="Cambria Math" panose="02040503050406030204" pitchFamily="18" charset="0"/>
                        <a:cs typeface="Arial" panose="020B0604020202020204" pitchFamily="34" charset="0"/>
                      </a:rPr>
                      <m:t>0.5</m:t>
                    </m:r>
                    <m:r>
                      <a:rPr lang="en-GB" sz="800" b="0" i="1" smtClean="0">
                        <a:solidFill>
                          <a:schemeClr val="tx1"/>
                        </a:solidFill>
                        <a:latin typeface="Cambria Math" panose="02040503050406030204" pitchFamily="18" charset="0"/>
                        <a:cs typeface="Arial" panose="020B0604020202020204" pitchFamily="34" charset="0"/>
                      </a:rPr>
                      <m:t>𝑏</m:t>
                    </m:r>
                    <m:r>
                      <a:rPr lang="en-GB" sz="800" b="0" i="1" smtClean="0">
                        <a:solidFill>
                          <a:schemeClr val="tx1"/>
                        </a:solidFill>
                        <a:latin typeface="Cambria Math" panose="02040503050406030204" pitchFamily="18" charset="0"/>
                        <a:cs typeface="Arial" panose="020B0604020202020204" pitchFamily="34" charset="0"/>
                      </a:rPr>
                      <m:t>−0.5</m:t>
                    </m:r>
                    <m:r>
                      <a:rPr lang="en-GB" sz="800" b="0" i="1" smtClean="0">
                        <a:solidFill>
                          <a:schemeClr val="tx1"/>
                        </a:solidFill>
                        <a:latin typeface="Cambria Math" panose="02040503050406030204" pitchFamily="18" charset="0"/>
                        <a:cs typeface="Arial" panose="020B0604020202020204" pitchFamily="34" charset="0"/>
                      </a:rPr>
                      <m:t>𝑡</m:t>
                    </m:r>
                  </m:oMath>
                </a14:m>
                <a:r>
                  <a:rPr lang="en-GB" sz="800" dirty="0">
                    <a:solidFill>
                      <a:schemeClr val="tx1"/>
                    </a:solidFill>
                    <a:latin typeface="Arial" panose="020B0604020202020204" pitchFamily="34" charset="0"/>
                    <a:cs typeface="Arial" panose="020B0604020202020204" pitchFamily="34" charset="0"/>
                  </a:rPr>
                  <a:t>.</a:t>
                </a:r>
              </a:p>
            </p:txBody>
          </p:sp>
        </mc:Choice>
        <mc:Fallback xmlns="">
          <p:sp>
            <p:nvSpPr>
              <p:cNvPr id="33" name="Rectangular Callout 32"/>
              <p:cNvSpPr>
                <a:spLocks noRot="1" noChangeAspect="1" noMove="1" noResize="1" noEditPoints="1" noAdjustHandles="1" noChangeArrowheads="1" noChangeShapeType="1" noTextEdit="1"/>
              </p:cNvSpPr>
              <p:nvPr/>
            </p:nvSpPr>
            <p:spPr>
              <a:xfrm>
                <a:off x="2525200" y="338560"/>
                <a:ext cx="1761050" cy="405185"/>
              </a:xfrm>
              <a:prstGeom prst="wedgeRectCallout">
                <a:avLst>
                  <a:gd name="adj1" fmla="val -140182"/>
                  <a:gd name="adj2" fmla="val 365046"/>
                </a:avLst>
              </a:prstGeom>
              <a:blipFill>
                <a:blip r:embed="rId11"/>
                <a:stretch>
                  <a:fillRect/>
                </a:stretch>
              </a:blipFill>
              <a:ln w="6350">
                <a:noFill/>
              </a:ln>
            </p:spPr>
            <p:txBody>
              <a:bodyPr/>
              <a:lstStyle/>
              <a:p>
                <a:r>
                  <a:rPr lang="en-GB">
                    <a:noFill/>
                  </a:rPr>
                  <a:t> </a:t>
                </a:r>
              </a:p>
            </p:txBody>
          </p:sp>
        </mc:Fallback>
      </mc:AlternateContent>
    </p:spTree>
    <p:extLst>
      <p:ext uri="{BB962C8B-B14F-4D97-AF65-F5344CB8AC3E}">
        <p14:creationId xmlns:p14="http://schemas.microsoft.com/office/powerpoint/2010/main" val="25738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sp>
        <p:nvSpPr>
          <p:cNvPr id="5" name="Rectangle 4"/>
          <p:cNvSpPr/>
          <p:nvPr/>
        </p:nvSpPr>
        <p:spPr>
          <a:xfrm>
            <a:off x="2946400" y="103822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98800" y="115252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60800" y="1501001"/>
            <a:ext cx="152400" cy="76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V="1">
            <a:off x="3479800" y="869950"/>
            <a:ext cx="0" cy="612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0" name="TextBox 29"/>
          <p:cNvSpPr txBox="1"/>
          <p:nvPr/>
        </p:nvSpPr>
        <p:spPr>
          <a:xfrm>
            <a:off x="3175000" y="777875"/>
            <a:ext cx="381000" cy="276999"/>
          </a:xfrm>
          <a:prstGeom prst="rect">
            <a:avLst/>
          </a:prstGeom>
          <a:noFill/>
        </p:spPr>
        <p:txBody>
          <a:bodyPr wrap="square" rtlCol="0">
            <a:spAutoFit/>
          </a:bodyPr>
          <a:lstStyle/>
          <a:p>
            <a:r>
              <a:rPr lang="en-GB" sz="1200" i="1" dirty="0" err="1">
                <a:solidFill>
                  <a:srgbClr val="002060"/>
                </a:solidFill>
                <a:latin typeface="Arial" panose="020B0604020202020204" pitchFamily="34" charset="0"/>
                <a:cs typeface="Arial" panose="020B0604020202020204" pitchFamily="34" charset="0"/>
              </a:rPr>
              <a:t>S</a:t>
            </a:r>
            <a:r>
              <a:rPr lang="en-GB" sz="1200" i="1" baseline="-25000" dirty="0" err="1">
                <a:solidFill>
                  <a:srgbClr val="002060"/>
                </a:solidFill>
                <a:latin typeface="Arial" panose="020B0604020202020204" pitchFamily="34" charset="0"/>
                <a:cs typeface="Arial" panose="020B0604020202020204" pitchFamily="34" charset="0"/>
              </a:rPr>
              <a:t>y</a:t>
            </a:r>
            <a:r>
              <a:rPr lang="en-GB" sz="1200" i="1" dirty="0">
                <a:solidFill>
                  <a:srgbClr val="002060"/>
                </a:solidFill>
                <a:latin typeface="Arial" panose="020B0604020202020204" pitchFamily="34" charset="0"/>
                <a:cs typeface="Arial" panose="020B0604020202020204" pitchFamily="34" charset="0"/>
              </a:rPr>
              <a:t> </a:t>
            </a:r>
          </a:p>
        </p:txBody>
      </p:sp>
      <p:sp>
        <p:nvSpPr>
          <p:cNvPr id="31" name="Oval 30"/>
          <p:cNvSpPr/>
          <p:nvPr/>
        </p:nvSpPr>
        <p:spPr>
          <a:xfrm>
            <a:off x="3443800" y="149263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136900" y="1368851"/>
            <a:ext cx="381000" cy="276999"/>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B</a:t>
            </a:r>
          </a:p>
        </p:txBody>
      </p:sp>
      <p:sp>
        <p:nvSpPr>
          <p:cNvPr id="36" name="Rectangle 35"/>
          <p:cNvSpPr/>
          <p:nvPr/>
        </p:nvSpPr>
        <p:spPr>
          <a:xfrm>
            <a:off x="3022600" y="1114426"/>
            <a:ext cx="914400" cy="8382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a:off x="3860800" y="1524000"/>
            <a:ext cx="15240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52850" y="1282700"/>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t</a:t>
            </a:r>
          </a:p>
        </p:txBody>
      </p:sp>
      <p:cxnSp>
        <p:nvCxnSpPr>
          <p:cNvPr id="39" name="Straight Arrow Connector 38"/>
          <p:cNvCxnSpPr/>
          <p:nvPr/>
        </p:nvCxnSpPr>
        <p:spPr>
          <a:xfrm>
            <a:off x="4152900" y="1038225"/>
            <a:ext cx="0" cy="981075"/>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13200" y="1390263"/>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a</a:t>
            </a:r>
          </a:p>
        </p:txBody>
      </p:sp>
      <p:cxnSp>
        <p:nvCxnSpPr>
          <p:cNvPr id="41" name="Straight Arrow Connector 40"/>
          <p:cNvCxnSpPr/>
          <p:nvPr/>
        </p:nvCxnSpPr>
        <p:spPr>
          <a:xfrm flipV="1">
            <a:off x="2940050" y="2119435"/>
            <a:ext cx="1073150" cy="0"/>
          </a:xfrm>
          <a:prstGeom prst="straightConnector1">
            <a:avLst/>
          </a:prstGeom>
          <a:ln w="6350">
            <a:solidFill>
              <a:schemeClr val="bg2">
                <a:lumMod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86125" y="1935976"/>
            <a:ext cx="381000" cy="276999"/>
          </a:xfrm>
          <a:prstGeom prst="rect">
            <a:avLst/>
          </a:prstGeom>
          <a:noFill/>
        </p:spPr>
        <p:txBody>
          <a:bodyPr wrap="square" rtlCol="0">
            <a:spAutoFit/>
          </a:bodyPr>
          <a:lstStyle/>
          <a:p>
            <a:pPr algn="ctr"/>
            <a:r>
              <a:rPr lang="en-GB" sz="1200" i="1" dirty="0">
                <a:solidFill>
                  <a:srgbClr val="002060"/>
                </a:solidFill>
                <a:latin typeface="Arial" panose="020B0604020202020204" pitchFamily="34" charset="0"/>
                <a:cs typeface="Arial" panose="020B0604020202020204" pitchFamily="34" charset="0"/>
              </a:rPr>
              <a:t>b</a:t>
            </a:r>
          </a:p>
        </p:txBody>
      </p:sp>
      <p:sp>
        <p:nvSpPr>
          <p:cNvPr id="44" name="Oval 43"/>
          <p:cNvSpPr/>
          <p:nvPr/>
        </p:nvSpPr>
        <p:spPr>
          <a:xfrm>
            <a:off x="4006800" y="14065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1</a:t>
            </a:r>
          </a:p>
        </p:txBody>
      </p:sp>
      <p:sp>
        <p:nvSpPr>
          <p:cNvPr id="45" name="Oval 44"/>
          <p:cNvSpPr/>
          <p:nvPr/>
        </p:nvSpPr>
        <p:spPr>
          <a:xfrm>
            <a:off x="4006800" y="9937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2</a:t>
            </a:r>
          </a:p>
        </p:txBody>
      </p:sp>
      <p:sp>
        <p:nvSpPr>
          <p:cNvPr id="46" name="Oval 45"/>
          <p:cNvSpPr/>
          <p:nvPr/>
        </p:nvSpPr>
        <p:spPr>
          <a:xfrm>
            <a:off x="2857500" y="9937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3</a:t>
            </a:r>
          </a:p>
        </p:txBody>
      </p:sp>
      <p:sp>
        <p:nvSpPr>
          <p:cNvPr id="47" name="Oval 46"/>
          <p:cNvSpPr/>
          <p:nvPr/>
        </p:nvSpPr>
        <p:spPr>
          <a:xfrm>
            <a:off x="2857500" y="19431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4</a:t>
            </a:r>
          </a:p>
        </p:txBody>
      </p:sp>
      <p:sp>
        <p:nvSpPr>
          <p:cNvPr id="48" name="Oval 47"/>
          <p:cNvSpPr/>
          <p:nvPr/>
        </p:nvSpPr>
        <p:spPr>
          <a:xfrm>
            <a:off x="4006800" y="19431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5</a:t>
            </a:r>
          </a:p>
        </p:txBody>
      </p:sp>
      <p:sp>
        <p:nvSpPr>
          <p:cNvPr id="49" name="Oval 48"/>
          <p:cNvSpPr/>
          <p:nvPr/>
        </p:nvSpPr>
        <p:spPr>
          <a:xfrm>
            <a:off x="4006800" y="1558975"/>
            <a:ext cx="108000" cy="108000"/>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6</a:t>
            </a:r>
          </a:p>
        </p:txBody>
      </p:sp>
      <p:graphicFrame>
        <p:nvGraphicFramePr>
          <p:cNvPr id="57" name="Object 56"/>
          <p:cNvGraphicFramePr>
            <a:graphicFrameLocks noChangeAspect="1"/>
          </p:cNvGraphicFramePr>
          <p:nvPr>
            <p:extLst>
              <p:ext uri="{D42A27DB-BD31-4B8C-83A1-F6EECF244321}">
                <p14:modId xmlns:p14="http://schemas.microsoft.com/office/powerpoint/2010/main" val="3262506369"/>
              </p:ext>
            </p:extLst>
          </p:nvPr>
        </p:nvGraphicFramePr>
        <p:xfrm>
          <a:off x="358724" y="863600"/>
          <a:ext cx="2327326" cy="660265"/>
        </p:xfrm>
        <a:graphic>
          <a:graphicData uri="http://schemas.openxmlformats.org/presentationml/2006/ole">
            <mc:AlternateContent xmlns:mc="http://schemas.openxmlformats.org/markup-compatibility/2006">
              <mc:Choice xmlns:v="urn:schemas-microsoft-com:vml" Requires="v">
                <p:oleObj name="Equation" r:id="rId2" imgW="4076640" imgH="1155600" progId="Equation.3">
                  <p:embed/>
                </p:oleObj>
              </mc:Choice>
              <mc:Fallback>
                <p:oleObj name="Equation" r:id="rId2" imgW="4076640" imgH="1155600" progId="Equation.3">
                  <p:embed/>
                  <p:pic>
                    <p:nvPicPr>
                      <p:cNvPr id="0" name=""/>
                      <p:cNvPicPr/>
                      <p:nvPr/>
                    </p:nvPicPr>
                    <p:blipFill>
                      <a:blip r:embed="rId3"/>
                      <a:stretch>
                        <a:fillRect/>
                      </a:stretch>
                    </p:blipFill>
                    <p:spPr>
                      <a:xfrm>
                        <a:off x="358724" y="863600"/>
                        <a:ext cx="2327326" cy="660265"/>
                      </a:xfrm>
                      <a:prstGeom prst="rect">
                        <a:avLst/>
                      </a:prstGeom>
                      <a:solidFill>
                        <a:schemeClr val="bg1"/>
                      </a:solidFill>
                      <a:ln w="3175">
                        <a:solidFill>
                          <a:schemeClr val="tx1"/>
                        </a:solidFill>
                      </a:ln>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934281343"/>
              </p:ext>
            </p:extLst>
          </p:nvPr>
        </p:nvGraphicFramePr>
        <p:xfrm>
          <a:off x="368300" y="1577975"/>
          <a:ext cx="2349500" cy="625543"/>
        </p:xfrm>
        <a:graphic>
          <a:graphicData uri="http://schemas.openxmlformats.org/presentationml/2006/ole">
            <mc:AlternateContent xmlns:mc="http://schemas.openxmlformats.org/markup-compatibility/2006">
              <mc:Choice xmlns:v="urn:schemas-microsoft-com:vml" Requires="v">
                <p:oleObj name="Equation" r:id="rId4" imgW="4356000" imgH="1155600" progId="Equation.3">
                  <p:embed/>
                </p:oleObj>
              </mc:Choice>
              <mc:Fallback>
                <p:oleObj name="Equation" r:id="rId4" imgW="4356000" imgH="1155600" progId="Equation.3">
                  <p:embed/>
                  <p:pic>
                    <p:nvPicPr>
                      <p:cNvPr id="0" name=""/>
                      <p:cNvPicPr/>
                      <p:nvPr/>
                    </p:nvPicPr>
                    <p:blipFill>
                      <a:blip r:embed="rId5"/>
                      <a:stretch>
                        <a:fillRect/>
                      </a:stretch>
                    </p:blipFill>
                    <p:spPr>
                      <a:xfrm>
                        <a:off x="368300" y="1577975"/>
                        <a:ext cx="2349500" cy="625543"/>
                      </a:xfrm>
                      <a:prstGeom prst="rect">
                        <a:avLst/>
                      </a:prstGeom>
                      <a:solidFill>
                        <a:schemeClr val="bg1"/>
                      </a:solidFill>
                      <a:ln w="3175">
                        <a:solidFill>
                          <a:schemeClr val="tx1"/>
                        </a:solidFill>
                      </a:ln>
                    </p:spPr>
                  </p:pic>
                </p:oleObj>
              </mc:Fallback>
            </mc:AlternateContent>
          </a:graphicData>
        </a:graphic>
      </p:graphicFrame>
    </p:spTree>
    <p:extLst>
      <p:ext uri="{BB962C8B-B14F-4D97-AF65-F5344CB8AC3E}">
        <p14:creationId xmlns:p14="http://schemas.microsoft.com/office/powerpoint/2010/main" val="70986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par>
                                <p:cTn id="11" presetID="3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1000" fill="hold"/>
                                        <p:tgtEl>
                                          <p:spTgt spid="58"/>
                                        </p:tgtEl>
                                        <p:attrNameLst>
                                          <p:attrName>ppt_w</p:attrName>
                                        </p:attrNameLst>
                                      </p:cBhvr>
                                      <p:tavLst>
                                        <p:tav tm="0">
                                          <p:val>
                                            <p:fltVal val="0"/>
                                          </p:val>
                                        </p:tav>
                                        <p:tav tm="100000">
                                          <p:val>
                                            <p:strVal val="#ppt_w"/>
                                          </p:val>
                                        </p:tav>
                                      </p:tavLst>
                                    </p:anim>
                                    <p:anim calcmode="lin" valueType="num">
                                      <p:cBhvr>
                                        <p:cTn id="14" dur="1000" fill="hold"/>
                                        <p:tgtEl>
                                          <p:spTgt spid="58"/>
                                        </p:tgtEl>
                                        <p:attrNameLst>
                                          <p:attrName>ppt_h</p:attrName>
                                        </p:attrNameLst>
                                      </p:cBhvr>
                                      <p:tavLst>
                                        <p:tav tm="0">
                                          <p:val>
                                            <p:fltVal val="0"/>
                                          </p:val>
                                        </p:tav>
                                        <p:tav tm="100000">
                                          <p:val>
                                            <p:strVal val="#ppt_h"/>
                                          </p:val>
                                        </p:tav>
                                      </p:tavLst>
                                    </p:anim>
                                    <p:anim calcmode="lin" valueType="num">
                                      <p:cBhvr>
                                        <p:cTn id="15" dur="1000" fill="hold"/>
                                        <p:tgtEl>
                                          <p:spTgt spid="58"/>
                                        </p:tgtEl>
                                        <p:attrNameLst>
                                          <p:attrName>style.rotation</p:attrName>
                                        </p:attrNameLst>
                                      </p:cBhvr>
                                      <p:tavLst>
                                        <p:tav tm="0">
                                          <p:val>
                                            <p:fltVal val="90"/>
                                          </p:val>
                                        </p:tav>
                                        <p:tav tm="100000">
                                          <p:val>
                                            <p:fltVal val="0"/>
                                          </p:val>
                                        </p:tav>
                                      </p:tavLst>
                                    </p:anim>
                                    <p:animEffect transition="in" filter="fade">
                                      <p:cBhvr>
                                        <p:cTn id="1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a:t>
            </a:r>
          </a:p>
        </p:txBody>
      </p:sp>
      <p:pic>
        <p:nvPicPr>
          <p:cNvPr id="5" name="Content Placeholder 4"/>
          <p:cNvPicPr>
            <a:picLocks noGrp="1" noChangeAspect="1"/>
          </p:cNvPicPr>
          <p:nvPr>
            <p:ph idx="1"/>
          </p:nvPr>
        </p:nvPicPr>
        <p:blipFill rotWithShape="1">
          <a:blip r:embed="rId2"/>
          <a:srcRect l="828" t="2113" r="1447" b="1232"/>
          <a:stretch/>
        </p:blipFill>
        <p:spPr>
          <a:xfrm>
            <a:off x="602303" y="826213"/>
            <a:ext cx="3399466" cy="2338416"/>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4156885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323850" y="968375"/>
                <a:ext cx="3962400" cy="2362200"/>
              </a:xfrm>
            </p:spPr>
            <p:txBody>
              <a:bodyPr>
                <a:normAutofit fontScale="92500" lnSpcReduction="10000"/>
              </a:bodyPr>
              <a:lstStyle/>
              <a:p>
                <a:endParaRPr lang="en-GB" sz="1000" dirty="0"/>
              </a:p>
              <a:p>
                <a:endParaRPr lang="en-GB" sz="1000" dirty="0"/>
              </a:p>
              <a:p>
                <a:pPr marL="0" indent="0">
                  <a:buNone/>
                </a:pPr>
                <a:endParaRPr lang="en-GB" sz="1000" dirty="0"/>
              </a:p>
              <a:p>
                <a:endParaRPr lang="en-GB" sz="1000" dirty="0"/>
              </a:p>
              <a:p>
                <a:endParaRPr lang="en-GB" sz="1000" dirty="0"/>
              </a:p>
              <a:p>
                <a:endParaRPr lang="en-GB" sz="1000" dirty="0"/>
              </a:p>
              <a:p>
                <a:endParaRPr lang="en-GB" sz="1000" dirty="0"/>
              </a:p>
              <a:p>
                <a:r>
                  <a:rPr lang="en-GB" sz="1000" dirty="0"/>
                  <a:t>Now the total shear flow will become (note that </a:t>
                </a:r>
                <a14:m>
                  <m:oMath xmlns:m="http://schemas.openxmlformats.org/officeDocument/2006/math">
                    <m:sSub>
                      <m:sSubPr>
                        <m:ctrlPr>
                          <a:rPr lang="en-GB" sz="1000" i="1" smtClean="0">
                            <a:latin typeface="Cambria Math" panose="02040503050406030204" pitchFamily="18" charset="0"/>
                          </a:rPr>
                        </m:ctrlPr>
                      </m:sSubPr>
                      <m:e>
                        <m:r>
                          <a:rPr lang="en-GB" sz="1000" b="0" i="1" smtClean="0">
                            <a:latin typeface="Cambria Math" panose="02040503050406030204" pitchFamily="18" charset="0"/>
                          </a:rPr>
                          <m:t>𝑞</m:t>
                        </m:r>
                      </m:e>
                      <m:sub>
                        <m:r>
                          <a:rPr lang="en-GB" sz="1000" b="0" i="1" smtClean="0">
                            <a:latin typeface="Cambria Math" panose="02040503050406030204" pitchFamily="18" charset="0"/>
                          </a:rPr>
                          <m:t>𝑠</m:t>
                        </m:r>
                        <m:r>
                          <a:rPr lang="en-GB" sz="1000" b="0" i="1" smtClean="0">
                            <a:latin typeface="Cambria Math" panose="02040503050406030204" pitchFamily="18" charset="0"/>
                          </a:rPr>
                          <m:t>,0</m:t>
                        </m:r>
                      </m:sub>
                    </m:sSub>
                    <m:r>
                      <a:rPr lang="en-GB" sz="1000" i="1" smtClean="0">
                        <a:latin typeface="Cambria Math" panose="02040503050406030204" pitchFamily="18" charset="0"/>
                        <a:ea typeface="Cambria Math" panose="02040503050406030204" pitchFamily="18" charset="0"/>
                      </a:rPr>
                      <m:t>&gt;</m:t>
                    </m:r>
                    <m:r>
                      <a:rPr lang="en-GB" sz="1000" b="0" i="1" smtClean="0">
                        <a:latin typeface="Cambria Math" panose="02040503050406030204" pitchFamily="18" charset="0"/>
                        <a:ea typeface="Cambria Math" panose="02040503050406030204" pitchFamily="18" charset="0"/>
                      </a:rPr>
                      <m:t>0</m:t>
                    </m:r>
                  </m:oMath>
                </a14:m>
                <a:r>
                  <a:rPr lang="en-GB" sz="1000" dirty="0"/>
                  <a:t>);</a:t>
                </a:r>
              </a:p>
              <a:p>
                <a:endParaRPr lang="en-GB" sz="1000" dirty="0"/>
              </a:p>
              <a:p>
                <a:endParaRPr lang="en-GB" sz="1000" dirty="0"/>
              </a:p>
              <a:p>
                <a:r>
                  <a:rPr lang="en-GB" sz="1000" dirty="0"/>
                  <a:t>So far, we solved this problem parametically, i.e. in terms of section variables, and now this could be used for optimisation process</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323850" y="968375"/>
                <a:ext cx="3962400" cy="2362200"/>
              </a:xfrm>
              <a:blipFill>
                <a:blip r:embed="rId3"/>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4755791"/>
              </p:ext>
            </p:extLst>
          </p:nvPr>
        </p:nvGraphicFramePr>
        <p:xfrm>
          <a:off x="571500" y="841375"/>
          <a:ext cx="2425700" cy="1052513"/>
        </p:xfrm>
        <a:graphic>
          <a:graphicData uri="http://schemas.openxmlformats.org/presentationml/2006/ole">
            <mc:AlternateContent xmlns:mc="http://schemas.openxmlformats.org/markup-compatibility/2006">
              <mc:Choice xmlns:v="urn:schemas-microsoft-com:vml" Requires="v">
                <p:oleObj name="Equation" r:id="rId4" imgW="3543120" imgH="1536480" progId="Equation.3">
                  <p:embed/>
                </p:oleObj>
              </mc:Choice>
              <mc:Fallback>
                <p:oleObj name="Equation" r:id="rId4" imgW="3543120" imgH="1536480" progId="Equation.3">
                  <p:embed/>
                  <p:pic>
                    <p:nvPicPr>
                      <p:cNvPr id="43" name="Object 42"/>
                      <p:cNvPicPr/>
                      <p:nvPr/>
                    </p:nvPicPr>
                    <p:blipFill>
                      <a:blip r:embed="rId5"/>
                      <a:stretch>
                        <a:fillRect/>
                      </a:stretch>
                    </p:blipFill>
                    <p:spPr>
                      <a:xfrm>
                        <a:off x="571500" y="841375"/>
                        <a:ext cx="2425700" cy="1052513"/>
                      </a:xfrm>
                      <a:prstGeom prst="rect">
                        <a:avLst/>
                      </a:prstGeom>
                      <a:solidFill>
                        <a:schemeClr val="bg1"/>
                      </a:solidFill>
                      <a:ln w="3175">
                        <a:solidFill>
                          <a:schemeClr val="tx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82189866"/>
              </p:ext>
            </p:extLst>
          </p:nvPr>
        </p:nvGraphicFramePr>
        <p:xfrm>
          <a:off x="571500" y="1944949"/>
          <a:ext cx="1984375" cy="330200"/>
        </p:xfrm>
        <a:graphic>
          <a:graphicData uri="http://schemas.openxmlformats.org/presentationml/2006/ole">
            <mc:AlternateContent xmlns:mc="http://schemas.openxmlformats.org/markup-compatibility/2006">
              <mc:Choice xmlns:v="urn:schemas-microsoft-com:vml" Requires="v">
                <p:oleObj name="Equation" r:id="rId6" imgW="3200400" imgH="533160" progId="Equation.3">
                  <p:embed/>
                </p:oleObj>
              </mc:Choice>
              <mc:Fallback>
                <p:oleObj name="Equation" r:id="rId6" imgW="3200400" imgH="533160" progId="Equation.3">
                  <p:embed/>
                  <p:pic>
                    <p:nvPicPr>
                      <p:cNvPr id="5" name="Object 4"/>
                      <p:cNvPicPr/>
                      <p:nvPr/>
                    </p:nvPicPr>
                    <p:blipFill>
                      <a:blip r:embed="rId7"/>
                      <a:stretch>
                        <a:fillRect/>
                      </a:stretch>
                    </p:blipFill>
                    <p:spPr>
                      <a:xfrm>
                        <a:off x="571500" y="1944949"/>
                        <a:ext cx="1984375" cy="330200"/>
                      </a:xfrm>
                      <a:prstGeom prst="rect">
                        <a:avLst/>
                      </a:prstGeom>
                      <a:solidFill>
                        <a:schemeClr val="bg1"/>
                      </a:solidFill>
                      <a:ln w="3175">
                        <a:solidFill>
                          <a:schemeClr val="tx1"/>
                        </a:solidFill>
                      </a:ln>
                    </p:spPr>
                  </p:pic>
                </p:oleObj>
              </mc:Fallback>
            </mc:AlternateContent>
          </a:graphicData>
        </a:graphic>
      </p:graphicFrame>
      <p:pic>
        <p:nvPicPr>
          <p:cNvPr id="8" name="Picture 7"/>
          <p:cNvPicPr>
            <a:picLocks noChangeAspect="1"/>
          </p:cNvPicPr>
          <p:nvPr/>
        </p:nvPicPr>
        <p:blipFill>
          <a:blip r:embed="rId8"/>
          <a:stretch>
            <a:fillRect/>
          </a:stretch>
        </p:blipFill>
        <p:spPr>
          <a:xfrm>
            <a:off x="573031" y="2523725"/>
            <a:ext cx="893819" cy="229494"/>
          </a:xfrm>
          <a:prstGeom prst="rect">
            <a:avLst/>
          </a:prstGeom>
          <a:ln>
            <a:solidFill>
              <a:schemeClr val="accent1">
                <a:shade val="50000"/>
              </a:schemeClr>
            </a:solidFill>
          </a:ln>
        </p:spPr>
      </p:pic>
    </p:spTree>
    <p:extLst>
      <p:ext uri="{BB962C8B-B14F-4D97-AF65-F5344CB8AC3E}">
        <p14:creationId xmlns:p14="http://schemas.microsoft.com/office/powerpoint/2010/main" val="4831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3962400" cy="2026669"/>
          </a:xfrm>
        </p:spPr>
        <p:txBody>
          <a:bodyPr/>
          <a:lstStyle/>
          <a:p>
            <a:r>
              <a:rPr lang="en-GB" dirty="0"/>
              <a:t>I now embed this into excel that enables me to find shear flow for any box section of any dimension;</a:t>
            </a:r>
          </a:p>
          <a:p>
            <a:r>
              <a:rPr lang="en-GB" dirty="0"/>
              <a:t>For illustration purposes I use the following values;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6" name="Picture 5"/>
          <p:cNvPicPr>
            <a:picLocks noChangeAspect="1"/>
          </p:cNvPicPr>
          <p:nvPr/>
        </p:nvPicPr>
        <p:blipFill>
          <a:blip r:embed="rId2"/>
          <a:stretch>
            <a:fillRect/>
          </a:stretch>
        </p:blipFill>
        <p:spPr>
          <a:xfrm>
            <a:off x="1369298" y="1577975"/>
            <a:ext cx="1947704" cy="1337668"/>
          </a:xfrm>
          <a:prstGeom prst="rect">
            <a:avLst/>
          </a:prstGeom>
        </p:spPr>
      </p:pic>
    </p:spTree>
    <p:extLst>
      <p:ext uri="{BB962C8B-B14F-4D97-AF65-F5344CB8AC3E}">
        <p14:creationId xmlns:p14="http://schemas.microsoft.com/office/powerpoint/2010/main" val="3033006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pic>
        <p:nvPicPr>
          <p:cNvPr id="5" name="Picture 4"/>
          <p:cNvPicPr>
            <a:picLocks noChangeAspect="1"/>
          </p:cNvPicPr>
          <p:nvPr/>
        </p:nvPicPr>
        <p:blipFill>
          <a:blip r:embed="rId2"/>
          <a:stretch>
            <a:fillRect/>
          </a:stretch>
        </p:blipFill>
        <p:spPr>
          <a:xfrm>
            <a:off x="2369739" y="1524495"/>
            <a:ext cx="2164360" cy="1447801"/>
          </a:xfrm>
          <a:prstGeom prst="rect">
            <a:avLst/>
          </a:prstGeom>
        </p:spPr>
      </p:pic>
      <p:pic>
        <p:nvPicPr>
          <p:cNvPr id="11" name="Picture 10"/>
          <p:cNvPicPr>
            <a:picLocks noChangeAspect="1"/>
          </p:cNvPicPr>
          <p:nvPr/>
        </p:nvPicPr>
        <p:blipFill>
          <a:blip r:embed="rId3"/>
          <a:stretch>
            <a:fillRect/>
          </a:stretch>
        </p:blipFill>
        <p:spPr>
          <a:xfrm>
            <a:off x="-37901" y="1451225"/>
            <a:ext cx="1828800" cy="1486991"/>
          </a:xfrm>
          <a:prstGeom prst="rect">
            <a:avLst/>
          </a:prstGeom>
        </p:spPr>
      </p:pic>
      <p:pic>
        <p:nvPicPr>
          <p:cNvPr id="3" name="Picture 2"/>
          <p:cNvPicPr>
            <a:picLocks noChangeAspect="1"/>
          </p:cNvPicPr>
          <p:nvPr/>
        </p:nvPicPr>
        <p:blipFill>
          <a:blip r:embed="rId4"/>
          <a:stretch>
            <a:fillRect/>
          </a:stretch>
        </p:blipFill>
        <p:spPr>
          <a:xfrm>
            <a:off x="1322224" y="827335"/>
            <a:ext cx="1504600" cy="903762"/>
          </a:xfrm>
          <a:prstGeom prst="rect">
            <a:avLst/>
          </a:prstGeom>
        </p:spPr>
      </p:pic>
      <p:pic>
        <p:nvPicPr>
          <p:cNvPr id="8" name="Picture 7"/>
          <p:cNvPicPr>
            <a:picLocks noChangeAspect="1"/>
          </p:cNvPicPr>
          <p:nvPr/>
        </p:nvPicPr>
        <p:blipFill>
          <a:blip r:embed="rId5"/>
          <a:stretch>
            <a:fillRect/>
          </a:stretch>
        </p:blipFill>
        <p:spPr>
          <a:xfrm>
            <a:off x="1511665" y="2557215"/>
            <a:ext cx="1486959" cy="892175"/>
          </a:xfrm>
          <a:prstGeom prst="rect">
            <a:avLst/>
          </a:prstGeom>
        </p:spPr>
      </p:pic>
      <p:grpSp>
        <p:nvGrpSpPr>
          <p:cNvPr id="9" name="Group 8"/>
          <p:cNvGrpSpPr/>
          <p:nvPr/>
        </p:nvGrpSpPr>
        <p:grpSpPr>
          <a:xfrm>
            <a:off x="1644771" y="1663889"/>
            <a:ext cx="1066800" cy="990600"/>
            <a:chOff x="1619250" y="1501775"/>
            <a:chExt cx="1066800" cy="990600"/>
          </a:xfrm>
        </p:grpSpPr>
        <p:sp>
          <p:nvSpPr>
            <p:cNvPr id="6" name="Rectangle 5"/>
            <p:cNvSpPr/>
            <p:nvPr/>
          </p:nvSpPr>
          <p:spPr>
            <a:xfrm>
              <a:off x="1619250" y="15017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771650" y="16160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ular Callout 11"/>
          <p:cNvSpPr/>
          <p:nvPr/>
        </p:nvSpPr>
        <p:spPr>
          <a:xfrm>
            <a:off x="3162499" y="663575"/>
            <a:ext cx="1066800" cy="304800"/>
          </a:xfrm>
          <a:prstGeom prst="wedgeRectCallout">
            <a:avLst>
              <a:gd name="adj1" fmla="val 52104"/>
              <a:gd name="adj2" fmla="val 321506"/>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latin typeface="Arial" panose="020B0604020202020204" pitchFamily="34" charset="0"/>
                <a:cs typeface="Arial" panose="020B0604020202020204" pitchFamily="34" charset="0"/>
              </a:rPr>
              <a:t>qs,o</a:t>
            </a:r>
            <a:r>
              <a:rPr lang="en-GB" sz="1000" dirty="0">
                <a:solidFill>
                  <a:schemeClr val="tx1"/>
                </a:solidFill>
                <a:latin typeface="Arial" panose="020B0604020202020204" pitchFamily="34" charset="0"/>
                <a:cs typeface="Arial" panose="020B0604020202020204" pitchFamily="34" charset="0"/>
              </a:rPr>
              <a:t> is constant</a:t>
            </a:r>
          </a:p>
        </p:txBody>
      </p:sp>
      <p:sp>
        <p:nvSpPr>
          <p:cNvPr id="13" name="Rectangular Callout 12"/>
          <p:cNvSpPr/>
          <p:nvPr/>
        </p:nvSpPr>
        <p:spPr>
          <a:xfrm>
            <a:off x="2096565" y="452838"/>
            <a:ext cx="1066800" cy="304800"/>
          </a:xfrm>
          <a:prstGeom prst="wedgeRectCallout">
            <a:avLst>
              <a:gd name="adj1" fmla="val 30276"/>
              <a:gd name="adj2" fmla="val 420264"/>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Basic shear flow</a:t>
            </a:r>
          </a:p>
        </p:txBody>
      </p:sp>
    </p:spTree>
    <p:extLst>
      <p:ext uri="{BB962C8B-B14F-4D97-AF65-F5344CB8AC3E}">
        <p14:creationId xmlns:p14="http://schemas.microsoft.com/office/powerpoint/2010/main" val="34046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p:txBody>
          <a:bodyPr/>
          <a:lstStyle/>
          <a:p>
            <a:r>
              <a:rPr lang="en-GB" dirty="0"/>
              <a:t>A tidier illustrative shear flow distribution is;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grpSp>
        <p:nvGrpSpPr>
          <p:cNvPr id="5" name="Group 4"/>
          <p:cNvGrpSpPr/>
          <p:nvPr/>
        </p:nvGrpSpPr>
        <p:grpSpPr>
          <a:xfrm>
            <a:off x="1549322" y="1663889"/>
            <a:ext cx="1066800" cy="990600"/>
            <a:chOff x="1619250" y="1501775"/>
            <a:chExt cx="1066800" cy="990600"/>
          </a:xfrm>
        </p:grpSpPr>
        <p:sp>
          <p:nvSpPr>
            <p:cNvPr id="6" name="Rectangle 5"/>
            <p:cNvSpPr/>
            <p:nvPr/>
          </p:nvSpPr>
          <p:spPr>
            <a:xfrm>
              <a:off x="1619250" y="1501775"/>
              <a:ext cx="1066800" cy="9906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771650" y="1616075"/>
              <a:ext cx="762000" cy="76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ound Same Side Corner Rectangle 10"/>
          <p:cNvSpPr/>
          <p:nvPr/>
        </p:nvSpPr>
        <p:spPr>
          <a:xfrm rot="5400000">
            <a:off x="2473898" y="1832736"/>
            <a:ext cx="990600" cy="652905"/>
          </a:xfrm>
          <a:prstGeom prst="round2SameRect">
            <a:avLst>
              <a:gd name="adj1" fmla="val 50000"/>
              <a:gd name="adj2" fmla="val 0"/>
            </a:avLst>
          </a:prstGeom>
          <a:solidFill>
            <a:schemeClr val="accent4">
              <a:lumMod val="60000"/>
              <a:lumOff val="40000"/>
              <a:alpha val="50000"/>
            </a:schemeClr>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2" name="Round Same Side Corner Rectangle 11"/>
          <p:cNvSpPr/>
          <p:nvPr/>
        </p:nvSpPr>
        <p:spPr>
          <a:xfrm rot="16200000">
            <a:off x="700947" y="1832735"/>
            <a:ext cx="990600" cy="652905"/>
          </a:xfrm>
          <a:prstGeom prst="round2SameRect">
            <a:avLst>
              <a:gd name="adj1" fmla="val 50000"/>
              <a:gd name="adj2" fmla="val 0"/>
            </a:avLst>
          </a:prstGeom>
          <a:solidFill>
            <a:schemeClr val="accent4">
              <a:lumMod val="60000"/>
              <a:lumOff val="40000"/>
              <a:alpha val="50000"/>
            </a:schemeClr>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3" name="Right Triangle 12"/>
          <p:cNvSpPr/>
          <p:nvPr/>
        </p:nvSpPr>
        <p:spPr>
          <a:xfrm>
            <a:off x="1549322" y="1344435"/>
            <a:ext cx="527127" cy="304800"/>
          </a:xfrm>
          <a:prstGeom prst="rtTriangle">
            <a:avLst/>
          </a:prstGeom>
          <a:solidFill>
            <a:schemeClr val="accent4">
              <a:lumMod val="60000"/>
              <a:lumOff val="40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4" name="Right Triangle 13"/>
          <p:cNvSpPr/>
          <p:nvPr/>
        </p:nvSpPr>
        <p:spPr>
          <a:xfrm flipH="1">
            <a:off x="2076449" y="1344435"/>
            <a:ext cx="539672" cy="304800"/>
          </a:xfrm>
          <a:prstGeom prst="rtTriangle">
            <a:avLst/>
          </a:prstGeom>
          <a:solidFill>
            <a:schemeClr val="accent4">
              <a:lumMod val="60000"/>
              <a:lumOff val="40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5" name="Right Triangle 14"/>
          <p:cNvSpPr/>
          <p:nvPr/>
        </p:nvSpPr>
        <p:spPr>
          <a:xfrm flipV="1">
            <a:off x="1543051" y="2673175"/>
            <a:ext cx="527127" cy="304800"/>
          </a:xfrm>
          <a:prstGeom prst="rtTriangle">
            <a:avLst/>
          </a:prstGeom>
          <a:solidFill>
            <a:schemeClr val="accent4">
              <a:lumMod val="60000"/>
              <a:lumOff val="40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sp>
        <p:nvSpPr>
          <p:cNvPr id="16" name="Right Triangle 15"/>
          <p:cNvSpPr/>
          <p:nvPr/>
        </p:nvSpPr>
        <p:spPr>
          <a:xfrm flipH="1" flipV="1">
            <a:off x="2070178" y="2673175"/>
            <a:ext cx="539672" cy="304800"/>
          </a:xfrm>
          <a:prstGeom prst="rtTriangle">
            <a:avLst/>
          </a:prstGeom>
          <a:solidFill>
            <a:schemeClr val="accent4">
              <a:lumMod val="60000"/>
              <a:lumOff val="40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t>
            </a:r>
          </a:p>
        </p:txBody>
      </p:sp>
      <p:cxnSp>
        <p:nvCxnSpPr>
          <p:cNvPr id="18" name="Straight Arrow Connector 17"/>
          <p:cNvCxnSpPr/>
          <p:nvPr/>
        </p:nvCxnSpPr>
        <p:spPr>
          <a:xfrm flipV="1">
            <a:off x="2533650" y="1730375"/>
            <a:ext cx="0" cy="809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1619250" y="1730375"/>
            <a:ext cx="0" cy="809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2152650" y="1730375"/>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1596530" y="2591295"/>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rot="10800000" flipH="1">
            <a:off x="1619250" y="1721875"/>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rot="10800000" flipH="1">
            <a:off x="2152650" y="2591334"/>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ular Callout 7"/>
          <p:cNvSpPr/>
          <p:nvPr/>
        </p:nvSpPr>
        <p:spPr>
          <a:xfrm>
            <a:off x="64442" y="1323331"/>
            <a:ext cx="945208" cy="325904"/>
          </a:xfrm>
          <a:prstGeom prst="wedgeRectCallout">
            <a:avLst>
              <a:gd name="adj1" fmla="val 39065"/>
              <a:gd name="adj2" fmla="val 9501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What does negative mean?</a:t>
            </a:r>
          </a:p>
        </p:txBody>
      </p:sp>
    </p:spTree>
    <p:extLst>
      <p:ext uri="{BB962C8B-B14F-4D97-AF65-F5344CB8AC3E}">
        <p14:creationId xmlns:p14="http://schemas.microsoft.com/office/powerpoint/2010/main" val="20404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note</a:t>
            </a:r>
          </a:p>
        </p:txBody>
      </p:sp>
      <p:sp>
        <p:nvSpPr>
          <p:cNvPr id="3" name="Content Placeholder 2"/>
          <p:cNvSpPr>
            <a:spLocks noGrp="1"/>
          </p:cNvSpPr>
          <p:nvPr>
            <p:ph idx="1"/>
          </p:nvPr>
        </p:nvSpPr>
        <p:spPr/>
        <p:txBody>
          <a:bodyPr/>
          <a:lstStyle/>
          <a:p>
            <a:r>
              <a:rPr lang="en-GB" i="1" u="sng" dirty="0">
                <a:solidFill>
                  <a:srgbClr val="FF0000"/>
                </a:solidFill>
                <a:latin typeface="Times New Roman" panose="02020603050405020304" pitchFamily="18" charset="0"/>
                <a:cs typeface="Times New Roman" panose="02020603050405020304" pitchFamily="18" charset="0"/>
              </a:rPr>
              <a:t>Determination of shear flow distribution in multi-cellular section thin walled beams as stipulated in chapters 18 and 22 of Ref. [1] is fulfilled through successful implementation of student </a:t>
            </a:r>
            <a:r>
              <a:rPr lang="en-GB" i="1" u="sng" dirty="0" err="1">
                <a:solidFill>
                  <a:srgbClr val="FF0000"/>
                </a:solidFill>
                <a:latin typeface="Times New Roman" panose="02020603050405020304" pitchFamily="18" charset="0"/>
                <a:cs typeface="Times New Roman" panose="02020603050405020304" pitchFamily="18" charset="0"/>
              </a:rPr>
              <a:t>centered</a:t>
            </a:r>
            <a:r>
              <a:rPr lang="en-GB" i="1" u="sng" dirty="0">
                <a:solidFill>
                  <a:srgbClr val="FF0000"/>
                </a:solidFill>
                <a:latin typeface="Times New Roman" panose="02020603050405020304" pitchFamily="18" charset="0"/>
                <a:cs typeface="Times New Roman" panose="02020603050405020304" pitchFamily="18" charset="0"/>
              </a:rPr>
              <a:t> coursework released at the start of the semester;</a:t>
            </a:r>
          </a:p>
          <a:p>
            <a:endParaRPr lang="en-GB" i="1" u="sng" dirty="0">
              <a:solidFill>
                <a:srgbClr val="FF0000"/>
              </a:solidFill>
              <a:latin typeface="Times New Roman" panose="02020603050405020304" pitchFamily="18" charset="0"/>
              <a:cs typeface="Times New Roman" panose="02020603050405020304" pitchFamily="18" charset="0"/>
            </a:endParaRPr>
          </a:p>
          <a:p>
            <a:endParaRPr lang="en-GB" i="1" u="sng" dirty="0">
              <a:solidFill>
                <a:srgbClr val="FF0000"/>
              </a:solidFill>
              <a:latin typeface="Times New Roman" panose="02020603050405020304" pitchFamily="18" charset="0"/>
              <a:cs typeface="Times New Roman" panose="02020603050405020304" pitchFamily="18" charset="0"/>
            </a:endParaRPr>
          </a:p>
          <a:p>
            <a:endParaRPr lang="en-GB" i="1" u="sng"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54</a:t>
            </a:fld>
            <a:endParaRPr lang="en-US" dirty="0"/>
          </a:p>
        </p:txBody>
      </p:sp>
    </p:spTree>
    <p:extLst>
      <p:ext uri="{BB962C8B-B14F-4D97-AF65-F5344CB8AC3E}">
        <p14:creationId xmlns:p14="http://schemas.microsoft.com/office/powerpoint/2010/main" val="2905420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 </a:t>
            </a:r>
          </a:p>
        </p:txBody>
      </p:sp>
      <p:pic>
        <p:nvPicPr>
          <p:cNvPr id="5" name="Content Placeholder 4"/>
          <p:cNvPicPr>
            <a:picLocks noGrp="1" noChangeAspect="1"/>
          </p:cNvPicPr>
          <p:nvPr>
            <p:ph idx="1"/>
          </p:nvPr>
        </p:nvPicPr>
        <p:blipFill>
          <a:blip r:embed="rId2"/>
          <a:stretch>
            <a:fillRect/>
          </a:stretch>
        </p:blipFill>
        <p:spPr>
          <a:xfrm>
            <a:off x="341755" y="897855"/>
            <a:ext cx="3927455" cy="213126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55</a:t>
            </a:fld>
            <a:endParaRPr lang="en-US" dirty="0"/>
          </a:p>
        </p:txBody>
      </p:sp>
    </p:spTree>
    <p:extLst>
      <p:ext uri="{BB962C8B-B14F-4D97-AF65-F5344CB8AC3E}">
        <p14:creationId xmlns:p14="http://schemas.microsoft.com/office/powerpoint/2010/main" val="4236198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pic>
        <p:nvPicPr>
          <p:cNvPr id="5" name="Content Placeholder 4"/>
          <p:cNvPicPr>
            <a:picLocks noGrp="1" noChangeAspect="1"/>
          </p:cNvPicPr>
          <p:nvPr>
            <p:ph idx="1"/>
          </p:nvPr>
        </p:nvPicPr>
        <p:blipFill>
          <a:blip r:embed="rId2"/>
          <a:stretch>
            <a:fillRect/>
          </a:stretch>
        </p:blipFill>
        <p:spPr>
          <a:xfrm>
            <a:off x="323850" y="1051430"/>
            <a:ext cx="3962400" cy="1861127"/>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spTree>
    <p:extLst>
      <p:ext uri="{BB962C8B-B14F-4D97-AF65-F5344CB8AC3E}">
        <p14:creationId xmlns:p14="http://schemas.microsoft.com/office/powerpoint/2010/main" val="826882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3</a:t>
            </a:r>
          </a:p>
        </p:txBody>
      </p:sp>
      <p:pic>
        <p:nvPicPr>
          <p:cNvPr id="5" name="Content Placeholder 4"/>
          <p:cNvPicPr>
            <a:picLocks noGrp="1" noChangeAspect="1"/>
          </p:cNvPicPr>
          <p:nvPr>
            <p:ph idx="1"/>
          </p:nvPr>
        </p:nvPicPr>
        <p:blipFill>
          <a:blip r:embed="rId2"/>
          <a:stretch>
            <a:fillRect/>
          </a:stretch>
        </p:blipFill>
        <p:spPr>
          <a:xfrm>
            <a:off x="628650" y="864345"/>
            <a:ext cx="3310989" cy="2272247"/>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spTree>
    <p:extLst>
      <p:ext uri="{BB962C8B-B14F-4D97-AF65-F5344CB8AC3E}">
        <p14:creationId xmlns:p14="http://schemas.microsoft.com/office/powerpoint/2010/main" val="406102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p:txBody>
          <a:bodyPr/>
          <a:lstStyle/>
          <a:p>
            <a:r>
              <a:rPr lang="en-GB" dirty="0"/>
              <a:t>In this lecture we address thin-walled beams loaded in shear typical sections in the wing</a:t>
            </a:r>
          </a:p>
          <a:p>
            <a:r>
              <a:rPr lang="en-GB" dirty="0"/>
              <a:t>Topics discussed here do not apply to thick and solid sections as they are not typical cross sections used in aircraft structures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7744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shear force in the wing section?</a:t>
            </a:r>
            <a:br>
              <a:rPr lang="en-GB" dirty="0"/>
            </a:br>
            <a:r>
              <a:rPr lang="en-GB" sz="900" dirty="0"/>
              <a:t>(https://www.youtube.com/watch?v=YyeX6ArxCYI)</a:t>
            </a: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5" name="YyeX6ArxCYI"/>
          <p:cNvPicPr>
            <a:picLocks noGrp="1" noRot="1" noChangeAspect="1"/>
          </p:cNvPicPr>
          <p:nvPr>
            <p:ph idx="1"/>
            <a:videoFile r:link="rId1"/>
          </p:nvPr>
        </p:nvPicPr>
        <p:blipFill>
          <a:blip r:embed="rId4"/>
          <a:stretch>
            <a:fillRect/>
          </a:stretch>
        </p:blipFill>
        <p:spPr>
          <a:xfrm>
            <a:off x="369005" y="822324"/>
            <a:ext cx="3917245" cy="2203451"/>
          </a:xfrm>
          <a:prstGeom prst="rect">
            <a:avLst/>
          </a:prstGeom>
        </p:spPr>
      </p:pic>
    </p:spTree>
    <p:extLst>
      <p:ext uri="{BB962C8B-B14F-4D97-AF65-F5344CB8AC3E}">
        <p14:creationId xmlns:p14="http://schemas.microsoft.com/office/powerpoint/2010/main" val="140610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shear loading?</a:t>
            </a:r>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2308627" y="892175"/>
            <a:ext cx="1901423" cy="761335"/>
          </a:xfrm>
          <a:prstGeom prst="rect">
            <a:avLst/>
          </a:prstGeom>
          <a:ln>
            <a:solidFill>
              <a:schemeClr val="tx1"/>
            </a:solidFill>
          </a:ln>
        </p:spPr>
      </p:pic>
      <p:pic>
        <p:nvPicPr>
          <p:cNvPr id="6" name="Picture 5"/>
          <p:cNvPicPr>
            <a:picLocks noChangeAspect="1"/>
          </p:cNvPicPr>
          <p:nvPr/>
        </p:nvPicPr>
        <p:blipFill rotWithShape="1">
          <a:blip r:embed="rId3"/>
          <a:srcRect l="5331" t="3891" r="1841" b="2914"/>
          <a:stretch/>
        </p:blipFill>
        <p:spPr>
          <a:xfrm>
            <a:off x="400050" y="864345"/>
            <a:ext cx="1643803" cy="121598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357894" y="1873313"/>
            <a:ext cx="1801356" cy="1351017"/>
          </a:xfrm>
          <a:prstGeom prst="rect">
            <a:avLst/>
          </a:prstGeom>
          <a:ln>
            <a:solidFill>
              <a:schemeClr val="tx1"/>
            </a:solidFill>
          </a:ln>
        </p:spPr>
      </p:pic>
      <p:cxnSp>
        <p:nvCxnSpPr>
          <p:cNvPr id="9" name="Straight Arrow Connector 8"/>
          <p:cNvCxnSpPr/>
          <p:nvPr/>
        </p:nvCxnSpPr>
        <p:spPr>
          <a:xfrm flipV="1">
            <a:off x="3016250" y="1958975"/>
            <a:ext cx="0" cy="609600"/>
          </a:xfrm>
          <a:prstGeom prst="straightConnector1">
            <a:avLst/>
          </a:prstGeom>
          <a:ln>
            <a:solidFill>
              <a:srgbClr val="0070C0"/>
            </a:solidFill>
            <a:headEnd type="none" w="lg" len="lg"/>
            <a:tailEnd type="stealth" w="lg" len="lg"/>
          </a:ln>
        </p:spPr>
        <p:style>
          <a:lnRef idx="1">
            <a:schemeClr val="accent4"/>
          </a:lnRef>
          <a:fillRef idx="0">
            <a:schemeClr val="accent4"/>
          </a:fillRef>
          <a:effectRef idx="0">
            <a:schemeClr val="accent4"/>
          </a:effectRef>
          <a:fontRef idx="minor">
            <a:schemeClr val="tx1"/>
          </a:fontRef>
        </p:style>
      </p:cxnSp>
      <p:sp>
        <p:nvSpPr>
          <p:cNvPr id="10" name="Freeform 9"/>
          <p:cNvSpPr/>
          <p:nvPr/>
        </p:nvSpPr>
        <p:spPr>
          <a:xfrm>
            <a:off x="2800350" y="2292350"/>
            <a:ext cx="476005" cy="553279"/>
          </a:xfrm>
          <a:custGeom>
            <a:avLst/>
            <a:gdLst>
              <a:gd name="connsiteX0" fmla="*/ 69850 w 476005"/>
              <a:gd name="connsiteY0" fmla="*/ 0 h 553279"/>
              <a:gd name="connsiteX1" fmla="*/ 444500 w 476005"/>
              <a:gd name="connsiteY1" fmla="*/ 114300 h 553279"/>
              <a:gd name="connsiteX2" fmla="*/ 419100 w 476005"/>
              <a:gd name="connsiteY2" fmla="*/ 508000 h 553279"/>
              <a:gd name="connsiteX3" fmla="*/ 127000 w 476005"/>
              <a:gd name="connsiteY3" fmla="*/ 520700 h 553279"/>
              <a:gd name="connsiteX4" fmla="*/ 0 w 476005"/>
              <a:gd name="connsiteY4" fmla="*/ 292100 h 55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05" h="553279">
                <a:moveTo>
                  <a:pt x="69850" y="0"/>
                </a:moveTo>
                <a:cubicBezTo>
                  <a:pt x="228071" y="14816"/>
                  <a:pt x="386292" y="29633"/>
                  <a:pt x="444500" y="114300"/>
                </a:cubicBezTo>
                <a:cubicBezTo>
                  <a:pt x="502708" y="198967"/>
                  <a:pt x="472017" y="440267"/>
                  <a:pt x="419100" y="508000"/>
                </a:cubicBezTo>
                <a:cubicBezTo>
                  <a:pt x="366183" y="575733"/>
                  <a:pt x="196850" y="556683"/>
                  <a:pt x="127000" y="520700"/>
                </a:cubicBezTo>
                <a:cubicBezTo>
                  <a:pt x="57150" y="484717"/>
                  <a:pt x="28575" y="388408"/>
                  <a:pt x="0" y="292100"/>
                </a:cubicBez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971800" y="2517775"/>
            <a:ext cx="76200" cy="76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ular Callout 11"/>
          <p:cNvSpPr/>
          <p:nvPr/>
        </p:nvSpPr>
        <p:spPr>
          <a:xfrm>
            <a:off x="1568450" y="2949575"/>
            <a:ext cx="914400" cy="274755"/>
          </a:xfrm>
          <a:prstGeom prst="wedgeRectCallout">
            <a:avLst>
              <a:gd name="adj1" fmla="val 125140"/>
              <a:gd name="adj2" fmla="val -135455"/>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Centre spar</a:t>
            </a:r>
          </a:p>
        </p:txBody>
      </p:sp>
      <p:sp>
        <p:nvSpPr>
          <p:cNvPr id="13" name="Rectangular Callout 12"/>
          <p:cNvSpPr/>
          <p:nvPr/>
        </p:nvSpPr>
        <p:spPr>
          <a:xfrm>
            <a:off x="958850" y="2382704"/>
            <a:ext cx="833894" cy="211271"/>
          </a:xfrm>
          <a:prstGeom prst="wedgeRectCallout">
            <a:avLst>
              <a:gd name="adj1" fmla="val 170029"/>
              <a:gd name="adj2" fmla="val 13868"/>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Front spar</a:t>
            </a:r>
          </a:p>
        </p:txBody>
      </p:sp>
      <p:sp>
        <p:nvSpPr>
          <p:cNvPr id="14" name="Rectangular Callout 13"/>
          <p:cNvSpPr/>
          <p:nvPr/>
        </p:nvSpPr>
        <p:spPr>
          <a:xfrm>
            <a:off x="3644900" y="2896453"/>
            <a:ext cx="742950" cy="205522"/>
          </a:xfrm>
          <a:prstGeom prst="wedgeRectCallout">
            <a:avLst>
              <a:gd name="adj1" fmla="val -53866"/>
              <a:gd name="adj2" fmla="val -117948"/>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Rear spar</a:t>
            </a:r>
          </a:p>
        </p:txBody>
      </p:sp>
      <p:sp>
        <p:nvSpPr>
          <p:cNvPr id="15" name="Rectangular Callout 14"/>
          <p:cNvSpPr/>
          <p:nvPr/>
        </p:nvSpPr>
        <p:spPr>
          <a:xfrm>
            <a:off x="336550" y="2708251"/>
            <a:ext cx="1012825" cy="317524"/>
          </a:xfrm>
          <a:prstGeom prst="wedgeRectCallout">
            <a:avLst>
              <a:gd name="adj1" fmla="val 210835"/>
              <a:gd name="adj2" fmla="val -88478"/>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Aerodynamic centre</a:t>
            </a:r>
          </a:p>
        </p:txBody>
      </p:sp>
      <p:cxnSp>
        <p:nvCxnSpPr>
          <p:cNvPr id="17" name="Straight Arrow Connector 16"/>
          <p:cNvCxnSpPr>
            <a:stCxn id="6" idx="3"/>
            <a:endCxn id="5" idx="1"/>
          </p:cNvCxnSpPr>
          <p:nvPr/>
        </p:nvCxnSpPr>
        <p:spPr>
          <a:xfrm flipV="1">
            <a:off x="2043853" y="1272843"/>
            <a:ext cx="264774" cy="19949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stCxn id="5" idx="2"/>
            <a:endCxn id="7" idx="0"/>
          </p:cNvCxnSpPr>
          <p:nvPr/>
        </p:nvCxnSpPr>
        <p:spPr>
          <a:xfrm flipH="1">
            <a:off x="3258572" y="1653510"/>
            <a:ext cx="767" cy="21980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Rectangular Callout 22"/>
          <p:cNvSpPr/>
          <p:nvPr/>
        </p:nvSpPr>
        <p:spPr>
          <a:xfrm>
            <a:off x="2533650" y="358775"/>
            <a:ext cx="1625600" cy="377793"/>
          </a:xfrm>
          <a:prstGeom prst="wedgeRectCallout">
            <a:avLst>
              <a:gd name="adj1" fmla="val 2445"/>
              <a:gd name="adj2" fmla="val 207331"/>
            </a:avLst>
          </a:prstGeom>
          <a:solidFill>
            <a:srgbClr val="7030A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For symmetric loading can be assumed clamped</a:t>
            </a:r>
          </a:p>
        </p:txBody>
      </p:sp>
      <p:sp>
        <p:nvSpPr>
          <p:cNvPr id="24" name="Rectangular Callout 23"/>
          <p:cNvSpPr/>
          <p:nvPr/>
        </p:nvSpPr>
        <p:spPr>
          <a:xfrm>
            <a:off x="3552541" y="1958334"/>
            <a:ext cx="742950" cy="205522"/>
          </a:xfrm>
          <a:prstGeom prst="wedgeRectCallout">
            <a:avLst>
              <a:gd name="adj1" fmla="val -111986"/>
              <a:gd name="adj2" fmla="val -9809"/>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Lift</a:t>
            </a:r>
          </a:p>
        </p:txBody>
      </p:sp>
      <p:sp>
        <p:nvSpPr>
          <p:cNvPr id="25" name="Rectangular Callout 24"/>
          <p:cNvSpPr/>
          <p:nvPr/>
        </p:nvSpPr>
        <p:spPr>
          <a:xfrm>
            <a:off x="3684445" y="2282817"/>
            <a:ext cx="742950" cy="311158"/>
          </a:xfrm>
          <a:prstGeom prst="wedgeRectCallout">
            <a:avLst>
              <a:gd name="adj1" fmla="val -110277"/>
              <a:gd name="adj2" fmla="val -1389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Pitching moment</a:t>
            </a:r>
          </a:p>
        </p:txBody>
      </p:sp>
    </p:spTree>
    <p:extLst>
      <p:ext uri="{BB962C8B-B14F-4D97-AF65-F5344CB8AC3E}">
        <p14:creationId xmlns:p14="http://schemas.microsoft.com/office/powerpoint/2010/main" val="19939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inVertical)">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arn(inVertical)">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DEB8-7D71-4FA3-A155-FB45EA07F1DA}"/>
              </a:ext>
            </a:extLst>
          </p:cNvPr>
          <p:cNvSpPr>
            <a:spLocks noGrp="1"/>
          </p:cNvSpPr>
          <p:nvPr>
            <p:ph type="title"/>
          </p:nvPr>
        </p:nvSpPr>
        <p:spPr/>
        <p:txBody>
          <a:bodyPr/>
          <a:lstStyle/>
          <a:p>
            <a:r>
              <a:rPr lang="en-GB" dirty="0"/>
              <a:t>Idealising wing as a cantilevered beam</a:t>
            </a:r>
          </a:p>
        </p:txBody>
      </p:sp>
      <p:sp>
        <p:nvSpPr>
          <p:cNvPr id="4" name="Slide Number Placeholder 3">
            <a:extLst>
              <a:ext uri="{FF2B5EF4-FFF2-40B4-BE49-F238E27FC236}">
                <a16:creationId xmlns:a16="http://schemas.microsoft.com/office/drawing/2014/main" id="{EB45632D-6150-4994-A383-7AD1C2F7BDC1}"/>
              </a:ext>
            </a:extLst>
          </p:cNvPr>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6" name="Picture 5">
            <a:extLst>
              <a:ext uri="{FF2B5EF4-FFF2-40B4-BE49-F238E27FC236}">
                <a16:creationId xmlns:a16="http://schemas.microsoft.com/office/drawing/2014/main" id="{6E91C391-2491-4746-95D8-609E87227F11}"/>
              </a:ext>
            </a:extLst>
          </p:cNvPr>
          <p:cNvPicPr>
            <a:picLocks noChangeAspect="1"/>
          </p:cNvPicPr>
          <p:nvPr/>
        </p:nvPicPr>
        <p:blipFill>
          <a:blip r:embed="rId2"/>
          <a:stretch>
            <a:fillRect/>
          </a:stretch>
        </p:blipFill>
        <p:spPr>
          <a:xfrm>
            <a:off x="1757659" y="1906527"/>
            <a:ext cx="1125997" cy="1260000"/>
          </a:xfrm>
          <a:prstGeom prst="rect">
            <a:avLst/>
          </a:prstGeom>
        </p:spPr>
      </p:pic>
      <p:pic>
        <p:nvPicPr>
          <p:cNvPr id="7" name="Picture 6">
            <a:extLst>
              <a:ext uri="{FF2B5EF4-FFF2-40B4-BE49-F238E27FC236}">
                <a16:creationId xmlns:a16="http://schemas.microsoft.com/office/drawing/2014/main" id="{18F58CB3-6D67-4078-BEE5-7B0DAB3A846C}"/>
              </a:ext>
            </a:extLst>
          </p:cNvPr>
          <p:cNvPicPr>
            <a:picLocks noChangeAspect="1"/>
          </p:cNvPicPr>
          <p:nvPr/>
        </p:nvPicPr>
        <p:blipFill>
          <a:blip r:embed="rId3"/>
          <a:stretch>
            <a:fillRect/>
          </a:stretch>
        </p:blipFill>
        <p:spPr>
          <a:xfrm>
            <a:off x="3067050" y="1906527"/>
            <a:ext cx="1134001" cy="1260000"/>
          </a:xfrm>
          <a:prstGeom prst="rect">
            <a:avLst/>
          </a:prstGeom>
        </p:spPr>
      </p:pic>
      <p:pic>
        <p:nvPicPr>
          <p:cNvPr id="8" name="Picture 7">
            <a:extLst>
              <a:ext uri="{FF2B5EF4-FFF2-40B4-BE49-F238E27FC236}">
                <a16:creationId xmlns:a16="http://schemas.microsoft.com/office/drawing/2014/main" id="{EEB4AA48-AF5F-4B42-B63F-B360E55E7FD3}"/>
              </a:ext>
            </a:extLst>
          </p:cNvPr>
          <p:cNvPicPr>
            <a:picLocks noChangeAspect="1"/>
          </p:cNvPicPr>
          <p:nvPr/>
        </p:nvPicPr>
        <p:blipFill>
          <a:blip r:embed="rId4"/>
          <a:stretch>
            <a:fillRect/>
          </a:stretch>
        </p:blipFill>
        <p:spPr>
          <a:xfrm>
            <a:off x="382699" y="1906527"/>
            <a:ext cx="1191566" cy="1260000"/>
          </a:xfrm>
          <a:prstGeom prst="rect">
            <a:avLst/>
          </a:prstGeom>
        </p:spPr>
      </p:pic>
      <p:pic>
        <p:nvPicPr>
          <p:cNvPr id="26628" name="Picture 4" descr="Image result for wing fixed beam">
            <a:extLst>
              <a:ext uri="{FF2B5EF4-FFF2-40B4-BE49-F238E27FC236}">
                <a16:creationId xmlns:a16="http://schemas.microsoft.com/office/drawing/2014/main" id="{F359A397-F009-4140-9373-DC568CDA17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63"/>
          <a:stretch/>
        </p:blipFill>
        <p:spPr bwMode="auto">
          <a:xfrm>
            <a:off x="1329498" y="839271"/>
            <a:ext cx="1976437" cy="102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72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10575</TotalTime>
  <Words>1725</Words>
  <Application>Microsoft Office PowerPoint</Application>
  <PresentationFormat>Custom</PresentationFormat>
  <Paragraphs>421</Paragraphs>
  <Slides>57</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Cambria Math</vt:lpstr>
      <vt:lpstr>Garamond</vt:lpstr>
      <vt:lpstr>Times New Roman</vt:lpstr>
      <vt:lpstr>Organic</vt:lpstr>
      <vt:lpstr>Equation</vt:lpstr>
      <vt:lpstr>Aero Structures-Shear of beams</vt:lpstr>
      <vt:lpstr>Suggested Readings</vt:lpstr>
      <vt:lpstr>Comments </vt:lpstr>
      <vt:lpstr>Topics </vt:lpstr>
      <vt:lpstr>Overview </vt:lpstr>
      <vt:lpstr>Introduction </vt:lpstr>
      <vt:lpstr>Why shear force in the wing section? (https://www.youtube.com/watch?v=YyeX6ArxCYI)</vt:lpstr>
      <vt:lpstr>Why shear loading?</vt:lpstr>
      <vt:lpstr>Idealising wing as a cantilevered beam</vt:lpstr>
      <vt:lpstr>Stress system on element of a beam</vt:lpstr>
      <vt:lpstr>Stress system on element of a beam</vt:lpstr>
      <vt:lpstr>Stress system on element of a beam</vt:lpstr>
      <vt:lpstr>Shear of open section beams</vt:lpstr>
      <vt:lpstr>Shear of open section beams</vt:lpstr>
      <vt:lpstr>Shear of open section beams</vt:lpstr>
      <vt:lpstr>Example </vt:lpstr>
      <vt:lpstr>Solution </vt:lpstr>
      <vt:lpstr>Solution </vt:lpstr>
      <vt:lpstr>Solution </vt:lpstr>
      <vt:lpstr>Solution </vt:lpstr>
      <vt:lpstr>Solution </vt:lpstr>
      <vt:lpstr>Finite element simulation of previous example </vt:lpstr>
      <vt:lpstr>Shear centre</vt:lpstr>
      <vt:lpstr>Shear centre</vt:lpstr>
      <vt:lpstr>Example </vt:lpstr>
      <vt:lpstr>Solution </vt:lpstr>
      <vt:lpstr>Solution </vt:lpstr>
      <vt:lpstr>Solution </vt:lpstr>
      <vt:lpstr>Solution </vt:lpstr>
      <vt:lpstr>Solution </vt:lpstr>
      <vt:lpstr>Solution </vt:lpstr>
      <vt:lpstr>Students’ task</vt:lpstr>
      <vt:lpstr>Shear of closed section beams</vt:lpstr>
      <vt:lpstr>Shear of closed section beams</vt:lpstr>
      <vt:lpstr>Shear of closed section beams</vt:lpstr>
      <vt:lpstr>Shear of closed section beams</vt:lpstr>
      <vt:lpstr>Shear of closed section beams</vt:lpstr>
      <vt:lpstr>Shear of closed section beams</vt:lpstr>
      <vt:lpstr>Twist of shear loaded closed section beams</vt:lpstr>
      <vt:lpstr>Example/Tutorial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Important note</vt:lpstr>
      <vt:lpstr>Tutorial 1 </vt:lpstr>
      <vt:lpstr>Tutorial 2</vt:lpstr>
      <vt:lpstr>Tutorial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801</cp:revision>
  <cp:lastPrinted>2017-07-06T09:13:06Z</cp:lastPrinted>
  <dcterms:created xsi:type="dcterms:W3CDTF">2016-07-14T08:35:22Z</dcterms:created>
  <dcterms:modified xsi:type="dcterms:W3CDTF">2022-08-01T07:18:50Z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