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50"/>
  </p:notesMasterIdLst>
  <p:sldIdLst>
    <p:sldId id="256" r:id="rId2"/>
    <p:sldId id="284" r:id="rId3"/>
    <p:sldId id="286" r:id="rId4"/>
    <p:sldId id="331" r:id="rId5"/>
    <p:sldId id="285" r:id="rId6"/>
    <p:sldId id="287" r:id="rId7"/>
    <p:sldId id="288" r:id="rId8"/>
    <p:sldId id="289" r:id="rId9"/>
    <p:sldId id="290" r:id="rId10"/>
    <p:sldId id="324" r:id="rId11"/>
    <p:sldId id="318" r:id="rId12"/>
    <p:sldId id="291" r:id="rId13"/>
    <p:sldId id="292" r:id="rId14"/>
    <p:sldId id="329" r:id="rId15"/>
    <p:sldId id="293" r:id="rId16"/>
    <p:sldId id="294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19" r:id="rId26"/>
    <p:sldId id="330" r:id="rId27"/>
    <p:sldId id="304" r:id="rId28"/>
    <p:sldId id="325" r:id="rId29"/>
    <p:sldId id="326" r:id="rId30"/>
    <p:sldId id="305" r:id="rId31"/>
    <p:sldId id="306" r:id="rId32"/>
    <p:sldId id="327" r:id="rId33"/>
    <p:sldId id="328" r:id="rId34"/>
    <p:sldId id="307" r:id="rId35"/>
    <p:sldId id="308" r:id="rId36"/>
    <p:sldId id="309" r:id="rId37"/>
    <p:sldId id="310" r:id="rId38"/>
    <p:sldId id="314" r:id="rId39"/>
    <p:sldId id="315" r:id="rId40"/>
    <p:sldId id="316" r:id="rId41"/>
    <p:sldId id="317" r:id="rId42"/>
    <p:sldId id="311" r:id="rId43"/>
    <p:sldId id="321" r:id="rId44"/>
    <p:sldId id="312" r:id="rId45"/>
    <p:sldId id="322" r:id="rId46"/>
    <p:sldId id="323" r:id="rId47"/>
    <p:sldId id="320" r:id="rId48"/>
    <p:sldId id="313" r:id="rId49"/>
  </p:sldIdLst>
  <p:sldSz cx="4610100" cy="346075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59" autoAdjust="0"/>
  </p:normalViewPr>
  <p:slideViewPr>
    <p:cSldViewPr>
      <p:cViewPr varScale="1">
        <p:scale>
          <a:sx n="177" d="100"/>
          <a:sy n="177" d="100"/>
        </p:scale>
        <p:origin x="621" y="8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image" Target="../media/image78.wmf"/><Relationship Id="rId4" Type="http://schemas.openxmlformats.org/officeDocument/2006/relationships/image" Target="../media/image70.wmf"/><Relationship Id="rId9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wmf"/><Relationship Id="rId3" Type="http://schemas.openxmlformats.org/officeDocument/2006/relationships/image" Target="../media/image94.wmf"/><Relationship Id="rId7" Type="http://schemas.openxmlformats.org/officeDocument/2006/relationships/image" Target="../media/image85.wmf"/><Relationship Id="rId12" Type="http://schemas.openxmlformats.org/officeDocument/2006/relationships/image" Target="../media/image102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1.wmf"/><Relationship Id="rId5" Type="http://schemas.openxmlformats.org/officeDocument/2006/relationships/image" Target="../media/image96.wmf"/><Relationship Id="rId10" Type="http://schemas.openxmlformats.org/officeDocument/2006/relationships/image" Target="../media/image100.wmf"/><Relationship Id="rId4" Type="http://schemas.openxmlformats.org/officeDocument/2006/relationships/image" Target="../media/image95.wmf"/><Relationship Id="rId9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39:27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484 41 3968,'4'3'6207,"5"3"596,-18-9-3286,2 1-3328,0 0 0,-1 0-1,1 1 1,-1 0 0,1 1-1,-1 0 1,1 0 0,-1 0-1,0 1 1,1 0-189,-26 1 1201,3 19 149,29-20-1329,1 0-16,0 1 38,0-1 149,-4 2 85,-17-26 91,21 23-437,-22 13 160,13-9 215,11 6-106,44 54-88,6 11-122,-45-61-204,-30-37 150,-85-85 25,30 36 126,42 46-87,42 50 123,80 110-518,29 47-362,-161-212 373,-97-97 384,26 55 160,117 74-157,0-1 0,0 0 0,0 0 0,0 1 0,0-1-1,0 0 1,0 1 0,0-1 0,0 0 0,0 0 0,0 1 0,0-1 0,0 0 0,0 1 0,-1-1 0,1 0 0,0 0 0,0 1 0,0-1-1,0 0 1,0 0 0,-1 0 0,1 1 0,0-1 0,0 0 0,-1 0 0,1 0 0,0 1 0,0-1 0,-1 0 0,1 0 0,0 0 0,0 0-1,-1 0 1,1 0 0,0 0 0,0 1 0,-1-1 0,1 0 0,0 0 0,-1 0 0,1 0 0,0 0 0,0 0 0,-1 0 0,1-1-3,19 26 94,124 111-1032,-45-18 650,-89-100 29,-20-19 80,-24-26 191,0 3 0,-2 0-1,-1 3 1,0 1 0,-21-7-12,33 29 640,26-2-603,4 2-10,1 0-22,24 27 113,52 48 1050,-80-77-1030,-10-12-26,7 11-112,0 1 0,0 0 11,1 0 37,1 0-27,0 0-63,0 0 42,0 0 138,0 0-47,0 0-75,0 0 75,0 0-22,0 0-32,-45 11 1147,39-9-1171,1 1-1,-1 0 1,0 0-1,1 0 1,0 1-1,-1-1 1,2 1-1,-1 0 1,0 1-1,1-1 1,0 1 0,0 0-1,0 0 1,0 0-1,1 1 1,0-1-1,0 1 1,1 0-1,-1 0 1,0 2-13,12 27-7381,-5-22 6831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39:31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633 568 7872,'0'0'184,"1"0"0,0 0 1,-1 0-1,1 1 1,0-1-1,-1 0 0,1 0 1,0 0-1,-1 0 0,1-1 1,0 1-1,0 0 0,-1 0 1,1 0-1,0 0 0,-1-1 1,1 1-1,0 0 0,-1-1 1,1 1-1,-1 0 0,1-1 1,-1 1-1,1-1 1,-1 1-1,1-1 0,-1 1 1,1-1-1,-1 0 0,1 1 1,-1-1-1,0 1 0,1-1 1,-1 0-1,0 1 0,0-1 1,0 0-1,1 1 0,-1-1 1,0 0-1,0 0 0,0 1 1,0-1-1,0 0 1,0 1-1,0-1 0,0 0 1,0 1-1,-1-1 0,1 0 1,0 1-1,0-1 0,-1 0 1,1 1-1,0-1 0,-1 0 1,1 1-1,-1-1 0,1 1 1,-1-1-185,-5-7 260,0 1 1,0-1-1,-1 1 1,0 1-1,-1-1 1,1 1-1,-1 0 1,0 1-1,-1 0 1,1 0-1,-1 1 1,0 0-1,-7-1-260,15 5 62,0 0 0,0 0 0,0 0-1,0 0 1,0 0 0,1-1 0,-1 1 0,0 0-1,0 0 1,0 0 0,0-1 0,1 1 0,-1 0-1,0-1 1,0 1 0,1-1 0,-1 1 0,0-1-1,1 1 1,-1-1 0,0 0 0,1 1 0,-1-1-1,1 0 1,-1 1 0,1-1 0,-1 0-1,1 0 1,0 1 0,-1-1 0,1 0 0,0 0-1,0 0 1,-1 1 0,1-1 0,0 0 0,0 0-1,0 0 1,0 0 0,0 0 0,0 1 0,0-1-1,1 0 1,-1 0 0,0 0 0,0 0 0,1 1-1,-1-1 1,0 0 0,1 0 0,-1 0-1,1 1 1,-1-1 0,1 0 0,-1 1 0,1-1-1,-1 0 1,1 1-62,9-20-13,0 1 1,1 1-1,1 0 0,0 1 0,14-15 13,1 11 139,-55 19-203,4 10 68,1 2 0,0 0 1,0 2-1,1 0 0,-18 15-4,-73 40 86,113-67-86,0 0 1,1 0-1,-1-1 1,0 1 0,0 0-1,0 0 1,0-1 0,0 1-1,0 0 1,0 0-1,0-1 1,0 1 0,0 0-1,0 0 1,0-1 0,0 1-1,0 0 1,0 0-1,0-1 1,0 1 0,0 0-1,-1 0 1,1-1 0,0 1-1,0 0 1,0 0 0,0-1-1,0 1 1,-1 0-1,1 0 1,0 0 0,0 0-1,0-1 1,-1 1 0,1 0-1,0 0 1,0 0-1,0 0 1,-1 0 0,1 0-1,0-1 1,0 1 0,-1 0-1,1 0 1,0 0-1,0 0 1,-1 0 0,1 0-1,0 0 1,-1 0 0,1 0-1,0 0 1,-1 0-1,17-21 57,102-173 306,-88 150-336,-45 58-81,4-1 28,0 0-1,-1-1 1,0 0 0,0 0-1,-2-1 1,1-1 0,-3 0 26,5-2 35,2-1-96,-1 0 0,0-1 0,-1 0 0,1-1 0,-1 0 0,0 0 0,0-2 0,-1 1 0,-1-1 61,12-4 2,1 1 0,-1-1 0,1 0 1,0 1-1,-1-1 0,1 0 1,-1 0-1,1 0 0,0 1 1,0-1-1,-1 0 0,1 0 0,0 0 1,0 1-1,0-1 0,0 0 1,0 0-1,0 0 0,0 0 1,0 0-1,1 1 0,-1-1 1,0 0-1,0 0 0,1 0 0,-1 1 1,0-1-1,1 0 0,-1 0 1,1 1-1,-1-1 0,1 0 1,-1 1-1,1-1 0,-1 0 0,1 1 1,0-1-1,-1 1 0,1-1 1,0 1-1,0 0 0,-1-1 1,1 1-1,0 0 0,0-1-2,3-4 62,77-120 482,-20 30 395,-59 93-658,-9 19-232,-63 63-118,65-75 66,0 1 0,0-1 1,0 0-1,-1 0 0,0-1 1,0 0-1,0 0 0,-1 0 1,1-1-1,-1 0 0,0 0 1,0 0 2,7-3 0,0 0 0,-1 1 0,1-1-1,0 0 1,-1 0 0,1 1 0,-1-1 0,1 0 0,0 0 0,-1 0 0,1 1 0,-1-1 0,1 0 0,-1 0 0,1 0-1,-1 0 1,1 0 0,0 0 0,-1 0 0,1 0 0,-1 0 0,1 0 0,-1 0 0,1 0 0,-1-1 0,1 1 0,0 0-1,-1 0 1,1 0 0,-1-1 0,1 1 0,0 0 0,-1 0 0,1-1 0,-1 1 0,1 0 0,0-1 0,0 1 0,-1 0-1,1-1 1,0 1 0,-1 0 0,1-1 0,0 1 0,0-1 0,0 1 0,0-1 0,-1 1 0,1 0 0,0-1 0,0 1-1,0-1 1,0 1 0,0-1 0,0 1 0,0-1 0,0 1 0,0-1 0,0 1 0,1 0 0,-1-1 0,0 1 0,0-1-1,6-11 17,-5 10-20,0 1-1,0-1 1,0 1-1,-1-1 1,1 0-1,0 1 1,-1-1-1,0 0 1,1 1-1,-1-1 1,0 0 0,0 0-1,1 0 1,-1 1-1,-1-1 1,1 0-1,0 0 1,0 1-1,-1-1 1,1 0-1,-1 0 1,1 1-1,-1-1 1,0 0-1,0 1 5,-6-9-1,-1 0 0,0 0-1,-1 1 1,1 0-1,-2 0 1,1 1-1,-2 1 1,1 0-1,-1 0 1,1 1-1,-13-5 2,13 5 56,0 0-1,-1 1 0,0 0 0,0 1 0,0 0 0,0 1 0,-1 0 0,1 1 0,-6 0-55,13 2 37,2 2-3472,1-1 60,3-3 2879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43:25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484 41 3968,'4'3'6207,"5"3"596,-18-9-3286,2 1-3328,0 0 0,-1 0-1,1 1 1,-1 0 0,1 1-1,-1 0 1,1 0 0,-1 0-1,0 1 1,1 0-189,-26 1 1201,3 19 149,29-20-1329,1 0-16,0 1 38,0-1 149,-4 2 85,-17-26 91,21 23-437,-22 13 160,13-9 215,11 6-106,44 54-88,6 11-122,-45-61-204,-30-37 150,-85-85 25,30 36 126,42 46-87,42 50 123,80 110-518,29 47-362,-161-212 373,-97-97 384,26 55 160,117 74-157,0-1 0,0 0 0,0 0 0,0 1 0,0-1-1,0 0 1,0 1 0,0-1 0,0 0 0,0 0 0,0 1 0,0-1 0,0 0 0,0 1 0,-1-1 0,1 0 0,0 0 0,0 1 0,0-1-1,0 0 1,0 0 0,-1 0 0,1 1 0,0-1 0,0 0 0,-1 0 0,1 0 0,0 1 0,0-1 0,-1 0 0,1 0 0,0 0 0,0 0-1,-1 0 1,1 0 0,0 0 0,0 1 0,-1-1 0,1 0 0,0 0 0,-1 0 0,1 0 0,0 0 0,0 0 0,-1 0 0,1-1-3,19 26 94,124 111-1032,-45-18 650,-89-100 29,-20-19 80,-24-26 191,0 3 0,-2 0-1,-1 3 1,0 1 0,-21-7-12,33 29 640,26-2-603,4 2-10,1 0-22,24 27 113,52 48 1050,-80-77-1030,-10-12-26,7 11-112,0 1 0,0 0 11,1 0 37,1 0-27,0 0-63,0 0 42,0 0 138,0 0-47,0 0-75,0 0 75,0 0-22,0 0-32,-45 11 1147,39-9-1171,1 1-1,-1 0 1,0 0-1,1 0 1,0 1-1,-1-1 1,2 1-1,-1 0 1,0 1-1,1-1 1,0 1 0,0 0-1,0 0 1,0 0-1,1 1 1,0-1-1,0 1 1,1 0-1,-1 0 1,0 2-13,12 27-7381,-5-22 6831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43:25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633 568 7872,'0'0'184,"1"0"0,0 0 1,-1 0-1,1 1 1,0-1-1,-1 0 0,1 0 1,0 0-1,-1 0 0,1-1 1,0 1-1,0 0 0,-1 0 1,1 0-1,0 0 0,-1-1 1,1 1-1,0 0 0,-1-1 1,1 1-1,-1 0 0,1-1 1,-1 1-1,1-1 1,-1 1-1,1-1 0,-1 1 1,1-1-1,-1 0 0,1 1 1,-1-1-1,0 1 0,1-1 1,-1 0-1,0 1 0,0-1 1,0 0-1,1 1 0,-1-1 1,0 0-1,0 0 0,0 1 1,0-1-1,0 0 1,0 1-1,0-1 0,0 0 1,0 1-1,-1-1 0,1 0 1,0 1-1,0-1 0,-1 0 1,1 1-1,0-1 0,-1 0 1,1 1-1,-1-1 0,1 1 1,-1-1-185,-5-7 260,0 1 1,0-1-1,-1 1 1,0 1-1,-1-1 1,1 1-1,-1 0 1,0 1-1,-1 0 1,1 0-1,-1 1 1,0 0-1,-7-1-260,15 5 62,0 0 0,0 0 0,0 0-1,0 0 1,0 0 0,1-1 0,-1 1 0,0 0-1,0 0 1,0 0 0,0-1 0,1 1 0,-1 0-1,0-1 1,0 1 0,1-1 0,-1 1 0,0-1-1,1 1 1,-1-1 0,0 0 0,1 1 0,-1-1-1,1 0 1,-1 1 0,1-1 0,-1 0-1,1 0 1,0 1 0,-1-1 0,1 0 0,0 0-1,0 0 1,-1 1 0,1-1 0,0 0 0,0 0-1,0 0 1,0 0 0,0 0 0,0 1 0,0-1-1,1 0 1,-1 0 0,0 0 0,0 0 0,1 1-1,-1-1 1,0 0 0,1 0 0,-1 0-1,1 1 1,-1-1 0,1 0 0,-1 1 0,1-1-1,-1 0 1,1 1-62,9-20-13,0 1 1,1 1-1,1 0 0,0 1 0,14-15 13,1 11 139,-55 19-203,4 10 68,1 2 0,0 0 1,0 2-1,1 0 0,-18 15-4,-73 40 86,113-67-86,0 0 1,1 0-1,-1-1 1,0 1 0,0 0-1,0 0 1,0-1 0,0 1-1,0 0 1,0 0-1,0-1 1,0 1 0,0 0-1,0 0 1,0-1 0,0 1-1,0 0 1,0 0-1,0-1 1,0 1 0,0 0-1,-1 0 1,1-1 0,0 1-1,0 0 1,0 0 0,0-1-1,0 1 1,-1 0-1,1 0 1,0 0 0,0 0-1,0-1 1,-1 1 0,1 0-1,0 0 1,0 0-1,0 0 1,-1 0 0,1 0-1,0-1 1,0 1 0,-1 0-1,1 0 1,0 0-1,0 0 1,-1 0 0,1 0-1,0 0 1,-1 0 0,1 0-1,0 0 1,-1 0-1,17-21 57,102-173 306,-88 150-336,-45 58-81,4-1 28,0 0-1,-1-1 1,0 0 0,0 0-1,-2-1 1,1-1 0,-3 0 26,5-2 35,2-1-96,-1 0 0,0-1 0,-1 0 0,1-1 0,-1 0 0,0 0 0,0-2 0,-1 1 0,-1-1 61,12-4 2,1 1 0,-1-1 0,1 0 1,0 1-1,-1-1 0,1 0 1,-1 0-1,1 0 0,0 1 1,0-1-1,-1 0 0,1 0 0,0 0 1,0 1-1,0-1 0,0 0 1,0 0-1,0 0 0,0 0 1,0 0-1,1 1 0,-1-1 1,0 0-1,0 0 0,1 0 0,-1 1 1,0-1-1,1 0 0,-1 0 1,1 1-1,-1-1 0,1 0 1,-1 1-1,1-1 0,-1 0 0,1 1 1,0-1-1,-1 1 0,1-1 1,0 1-1,0 0 0,-1-1 1,1 1-1,0 0 0,0-1-2,3-4 62,77-120 482,-20 30 395,-59 93-658,-9 19-232,-63 63-118,65-75 66,0 1 0,0-1 1,0 0-1,-1 0 0,0-1 1,0 0-1,0 0 0,-1 0 1,1-1-1,-1 0 0,0 0 1,0 0 2,7-3 0,0 0 0,-1 1 0,1-1-1,0 0 1,-1 0 0,1 1 0,-1-1 0,1 0 0,0 0 0,-1 0 0,1 1 0,-1-1 0,1 0 0,-1 0 0,1 0-1,-1 0 1,1 0 0,0 0 0,-1 0 0,1 0 0,-1 0 0,1 0 0,-1 0 0,1 0 0,-1-1 0,1 1 0,0 0-1,-1 0 1,1 0 0,-1-1 0,1 1 0,0 0 0,-1 0 0,1-1 0,-1 1 0,1 0 0,0-1 0,0 1 0,-1 0-1,1-1 1,0 1 0,-1 0 0,1-1 0,0 1 0,0-1 0,0 1 0,0-1 0,-1 1 0,1 0 0,0-1 0,0 1-1,0-1 1,0 1 0,0-1 0,0 1 0,0-1 0,0 1 0,0-1 0,0 1 0,1 0 0,-1-1 0,0 1 0,0-1-1,6-11 17,-5 10-20,0 1-1,0-1 1,0 1-1,-1-1 1,1 0-1,0 1 1,-1-1-1,0 0 1,1 1-1,-1-1 1,0 0 0,0 0-1,1 0 1,-1 1-1,-1-1 1,1 0-1,0 0 1,0 1-1,-1-1 1,1 0-1,-1 0 1,1 1-1,-1-1 1,0 0-1,0 1 5,-6-9-1,-1 0 0,0 0-1,-1 1 1,1 0-1,-2 0 1,1 1-1,-2 1 1,1 0-1,-1 0 1,1 1-1,-13-5 2,13 5 56,0 0-1,-1 1 0,0 0 0,0 1 0,0 0 0,0 1 0,-1 0 0,1 1 0,-6 0-55,13 2 37,2 2-3472,1-1 60,3-3 2879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94" cy="337107"/>
          </a:xfrm>
          <a:prstGeom prst="rect">
            <a:avLst/>
          </a:prstGeom>
        </p:spPr>
        <p:txBody>
          <a:bodyPr vert="horz" lIns="188238" tIns="94119" rIns="188238" bIns="94119" rtlCol="0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471" y="0"/>
            <a:ext cx="4276794" cy="337107"/>
          </a:xfrm>
          <a:prstGeom prst="rect">
            <a:avLst/>
          </a:prstGeom>
        </p:spPr>
        <p:txBody>
          <a:bodyPr vert="horz" lIns="188238" tIns="94119" rIns="188238" bIns="94119" rtlCol="0"/>
          <a:lstStyle>
            <a:lvl1pPr algn="r">
              <a:defRPr sz="2500"/>
            </a:lvl1pPr>
          </a:lstStyle>
          <a:p>
            <a:fld id="{446951F5-E4CD-4B5E-BFAF-54F0E4C00660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44550"/>
            <a:ext cx="302736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8238" tIns="94119" rIns="188238" bIns="941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907" y="3244256"/>
            <a:ext cx="7900850" cy="2656639"/>
          </a:xfrm>
          <a:prstGeom prst="rect">
            <a:avLst/>
          </a:prstGeom>
        </p:spPr>
        <p:txBody>
          <a:bodyPr vert="horz" lIns="188238" tIns="94119" rIns="188238" bIns="941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05009"/>
            <a:ext cx="4276794" cy="337105"/>
          </a:xfrm>
          <a:prstGeom prst="rect">
            <a:avLst/>
          </a:prstGeom>
        </p:spPr>
        <p:txBody>
          <a:bodyPr vert="horz" lIns="188238" tIns="94119" rIns="188238" bIns="94119" rtlCol="0" anchor="b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471" y="6405009"/>
            <a:ext cx="4276794" cy="337105"/>
          </a:xfrm>
          <a:prstGeom prst="rect">
            <a:avLst/>
          </a:prstGeom>
        </p:spPr>
        <p:txBody>
          <a:bodyPr vert="horz" lIns="188238" tIns="94119" rIns="188238" bIns="94119" rtlCol="0" anchor="b"/>
          <a:lstStyle>
            <a:lvl1pPr algn="r">
              <a:defRPr sz="2500"/>
            </a:lvl1pPr>
          </a:lstStyle>
          <a:p>
            <a:fld id="{5C81FE76-6947-4948-9C8F-E521632C6E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https://padlet.com/mahdi_damghani/SDIAero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FE76-6947-4948-9C8F-E521632C6ED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7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1FE76-6947-4948-9C8F-E521632C6ED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2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total virtual work done by all forces acting on a rigid body in static equilibrium is zero for small and admissible virtual displacements from the equilibrium state. </a:t>
            </a:r>
            <a:r>
              <a:rPr lang="en-US" dirty="0"/>
              <a:t>In equation form it is written as above.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FE76-6947-4948-9C8F-E521632C6ED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2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FE76-6947-4948-9C8F-E521632C6ED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4610441" cy="346075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975" y="914320"/>
            <a:ext cx="2676553" cy="764783"/>
          </a:xfrm>
        </p:spPr>
        <p:txBody>
          <a:bodyPr anchor="b">
            <a:noAutofit/>
          </a:bodyPr>
          <a:lstStyle>
            <a:lvl1pPr algn="ctr">
              <a:defRPr sz="24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75" y="1815822"/>
            <a:ext cx="2676553" cy="695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8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13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4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7981" y="2550702"/>
            <a:ext cx="339443" cy="140994"/>
          </a:xfrm>
        </p:spPr>
        <p:txBody>
          <a:bodyPr/>
          <a:lstStyle/>
          <a:p>
            <a:fld id="{FEA05EA3-73F8-4147-8A81-FED7BEAE0F41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975" y="2550702"/>
            <a:ext cx="2049367" cy="1409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7064" y="2550702"/>
            <a:ext cx="208464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8329" y="1751735"/>
            <a:ext cx="25778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1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2430001"/>
            <a:ext cx="3427695" cy="285993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406" y="521249"/>
            <a:ext cx="3575289" cy="16961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7" y="2715994"/>
            <a:ext cx="3427695" cy="249142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9C-30D5-4CD0-A08A-3AE1073287AB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457635"/>
            <a:ext cx="3427695" cy="1563272"/>
          </a:xfrm>
        </p:spPr>
        <p:txBody>
          <a:bodyPr anchor="ctr">
            <a:normAutofit/>
          </a:bodyPr>
          <a:lstStyle>
            <a:lvl1pPr algn="ctr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157628"/>
            <a:ext cx="3427696" cy="8075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0A64-9754-4A7A-97CE-4169E1A30EEB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0" y="2089267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0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26" y="495613"/>
            <a:ext cx="3226793" cy="1196309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6768" y="1691922"/>
            <a:ext cx="2970952" cy="32898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908"/>
            </a:lvl1pPr>
            <a:lvl2pPr marL="230520" indent="0">
              <a:buFontTx/>
              <a:buNone/>
              <a:defRPr/>
            </a:lvl2pPr>
            <a:lvl3pPr marL="461040" indent="0">
              <a:buFontTx/>
              <a:buNone/>
              <a:defRPr/>
            </a:lvl3pPr>
            <a:lvl4pPr marL="691561" indent="0">
              <a:buFontTx/>
              <a:buNone/>
              <a:defRPr/>
            </a:lvl4pPr>
            <a:lvl5pPr marL="9220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5" y="2191809"/>
            <a:ext cx="3427697" cy="773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FE96-70DF-48B5-BAE0-6D32EC002407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526" y="456873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363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8558" y="142702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363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44560" y="2089267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5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8" y="1669608"/>
            <a:ext cx="3427692" cy="741200"/>
          </a:xfrm>
        </p:spPr>
        <p:txBody>
          <a:bodyPr anchor="b">
            <a:normAutofit/>
          </a:bodyPr>
          <a:lstStyle>
            <a:lvl1pPr algn="l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8" y="2410808"/>
            <a:ext cx="3427693" cy="434183"/>
          </a:xfrm>
        </p:spPr>
        <p:txBody>
          <a:bodyPr anchor="t">
            <a:normAutofit/>
          </a:bodyPr>
          <a:lstStyle>
            <a:lvl1pPr marL="0" indent="0" algn="l">
              <a:buNone/>
              <a:defRPr sz="9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3094-FC82-4182-8640-BC600BDE27F5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4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81" y="495613"/>
            <a:ext cx="3188939" cy="1132221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836505"/>
            <a:ext cx="3427693" cy="44759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285804"/>
            <a:ext cx="3427696" cy="679332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9303-EB5C-4046-99C8-212D2A698E5F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689" y="452600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40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6772" y="131593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40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4560" y="1730375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9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95613"/>
            <a:ext cx="3427695" cy="11578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799590"/>
            <a:ext cx="3427693" cy="45681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2255897"/>
            <a:ext cx="3427695" cy="709240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F0B2-DE74-42A2-94DC-367D19C0F966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2" y="1730375"/>
            <a:ext cx="33307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6" y="1256596"/>
            <a:ext cx="3427696" cy="170854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0082-EA59-436F-803D-0D6707A95FD6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9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04819" y="457635"/>
            <a:ext cx="816211" cy="2507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7" y="457635"/>
            <a:ext cx="2478236" cy="25075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A60-015F-4B08-841C-5FF63E7E97C9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48779" y="457635"/>
            <a:ext cx="0" cy="250750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00050" y="815975"/>
            <a:ext cx="381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6375"/>
            <a:ext cx="3886200" cy="657970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962400" cy="2026669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4821" y="3294085"/>
            <a:ext cx="578926" cy="140994"/>
          </a:xfrm>
        </p:spPr>
        <p:txBody>
          <a:bodyPr/>
          <a:lstStyle/>
          <a:p>
            <a:fld id="{AF83E6E2-2D96-401E-90FC-D199E4E5507F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" y="3294085"/>
            <a:ext cx="2843089" cy="1409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21629" y="3294085"/>
            <a:ext cx="464621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0" y="828305"/>
            <a:ext cx="3325248" cy="919695"/>
          </a:xfrm>
        </p:spPr>
        <p:txBody>
          <a:bodyPr anchor="b">
            <a:normAutofit/>
          </a:bodyPr>
          <a:lstStyle>
            <a:lvl1pPr algn="ctr">
              <a:defRPr sz="2017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60" y="1884721"/>
            <a:ext cx="3325248" cy="550054"/>
          </a:xfrm>
        </p:spPr>
        <p:txBody>
          <a:bodyPr anchor="t">
            <a:normAutofit/>
          </a:bodyPr>
          <a:lstStyle>
            <a:lvl1pPr marL="0" indent="0" algn="ctr">
              <a:buNone/>
              <a:defRPr sz="121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955D-911C-4E24-BA5B-4825E7D8D2DD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44560" y="1816360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7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00050" y="815975"/>
            <a:ext cx="381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06375"/>
            <a:ext cx="3962399" cy="657970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68375"/>
            <a:ext cx="1952173" cy="202632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1931" y="968375"/>
            <a:ext cx="1944318" cy="202632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4820" y="3291389"/>
            <a:ext cx="764987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6D2454-D36D-47DC-B733-8C4D62A03C21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" y="3291389"/>
            <a:ext cx="2843089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10647" y="3291389"/>
            <a:ext cx="275602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33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025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025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5C3-6730-4454-B213-A4C12B9C6690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61906"/>
            <a:ext cx="3427696" cy="657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CC2B-D8FA-4917-B11E-9FE89BC18B1A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B34-B014-4A22-A114-89C778577B00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35" y="263224"/>
            <a:ext cx="1278969" cy="692150"/>
          </a:xfrm>
        </p:spPr>
        <p:txBody>
          <a:bodyPr anchor="b">
            <a:noAutofit/>
          </a:bodyPr>
          <a:lstStyle>
            <a:lvl1pPr algn="ctr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98" y="358775"/>
            <a:ext cx="1943834" cy="2606362"/>
          </a:xfrm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35" y="1120775"/>
            <a:ext cx="1278969" cy="184436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6AAC0D-FB85-4D1A-86E9-4A0607E19BF9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3007861"/>
            <a:ext cx="2766889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3959" y="955374"/>
            <a:ext cx="11765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8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950637"/>
            <a:ext cx="1831235" cy="692150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3131" y="521249"/>
            <a:ext cx="1476938" cy="24182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6" y="1642787"/>
            <a:ext cx="1831235" cy="922867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1CB9-F525-4AB6-AAA7-62F4E5537803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4614369" cy="346075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337" y="461906"/>
            <a:ext cx="3427695" cy="657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1256596"/>
            <a:ext cx="3427696" cy="1738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4821" y="3007861"/>
            <a:ext cx="578926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5D8526-4ADC-4AFE-9684-CFE0333AE6C5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336" y="3007861"/>
            <a:ext cx="25736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1629" y="3007861"/>
            <a:ext cx="1994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hdr="0" ftr="0" dt="0"/>
  <p:txStyles>
    <p:titleStyle>
      <a:lvl1pPr algn="ctr" defTabSz="230520" rtl="0" eaLnBrk="1" latinLnBrk="0" hangingPunct="1">
        <a:spcBef>
          <a:spcPct val="0"/>
        </a:spcBef>
        <a:buNone/>
        <a:defRPr sz="201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407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21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37459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0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605116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9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77800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8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00852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267861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49838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172890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95942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52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04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156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08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260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312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364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416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6.wmf"/><Relationship Id="rId3" Type="http://schemas.openxmlformats.org/officeDocument/2006/relationships/image" Target="../media/image30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4.wmf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3.png"/><Relationship Id="rId4" Type="http://schemas.openxmlformats.org/officeDocument/2006/relationships/image" Target="../media/image39.wmf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6.wmf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8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5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59.bin"/><Relationship Id="rId21" Type="http://schemas.openxmlformats.org/officeDocument/2006/relationships/image" Target="../media/image76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2.wmf"/><Relationship Id="rId25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62.bin"/><Relationship Id="rId5" Type="http://schemas.openxmlformats.org/officeDocument/2006/relationships/image" Target="../media/image680.png"/><Relationship Id="rId15" Type="http://schemas.openxmlformats.org/officeDocument/2006/relationships/image" Target="../media/image71.wmf"/><Relationship Id="rId23" Type="http://schemas.openxmlformats.org/officeDocument/2006/relationships/image" Target="../media/image77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3.wmf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93.png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11" Type="http://schemas.openxmlformats.org/officeDocument/2006/relationships/customXml" Target="../ink/ink2.xml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92.png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83.wmf"/><Relationship Id="rId9" Type="http://schemas.openxmlformats.org/officeDocument/2006/relationships/customXml" Target="../ink/ink1.xml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92.png"/><Relationship Id="rId26" Type="http://schemas.openxmlformats.org/officeDocument/2006/relationships/image" Target="../media/image100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6.wmf"/><Relationship Id="rId17" Type="http://schemas.openxmlformats.org/officeDocument/2006/relationships/customXml" Target="../ink/ink3.xml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93.png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101.wmf"/><Relationship Id="rId10" Type="http://schemas.openxmlformats.org/officeDocument/2006/relationships/image" Target="../media/image95.wmf"/><Relationship Id="rId19" Type="http://schemas.openxmlformats.org/officeDocument/2006/relationships/customXml" Target="../ink/ink4.xml"/><Relationship Id="rId31" Type="http://schemas.openxmlformats.org/officeDocument/2006/relationships/oleObject" Target="../embeddings/oleObject86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97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10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09.wmf"/><Relationship Id="rId3" Type="http://schemas.openxmlformats.org/officeDocument/2006/relationships/image" Target="../media/image110.jpe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7.wmf"/><Relationship Id="rId1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1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850" y="282575"/>
            <a:ext cx="396240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6700"/>
              </a:lnSpc>
            </a:pPr>
            <a:r>
              <a:rPr spc="20" dirty="0"/>
              <a:t>Structural </a:t>
            </a:r>
            <a:r>
              <a:rPr spc="10" dirty="0"/>
              <a:t>Design </a:t>
            </a:r>
            <a:r>
              <a:rPr spc="30" dirty="0"/>
              <a:t>and </a:t>
            </a:r>
            <a:r>
              <a:rPr spc="5" dirty="0"/>
              <a:t>Inspection</a:t>
            </a:r>
            <a:r>
              <a:rPr lang="en-GB" spc="5" dirty="0"/>
              <a:t>-Principle of Virtual Work</a:t>
            </a:r>
            <a:endParaRPr spc="15" dirty="0"/>
          </a:p>
        </p:txBody>
      </p:sp>
      <p:sp>
        <p:nvSpPr>
          <p:cNvPr id="11" name="object 11"/>
          <p:cNvSpPr txBox="1"/>
          <p:nvPr/>
        </p:nvSpPr>
        <p:spPr>
          <a:xfrm>
            <a:off x="1709991" y="1677378"/>
            <a:ext cx="12808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 Mahdi Damghani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2021-2022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other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815975"/>
                <a:ext cx="3962400" cy="239003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dirty="0"/>
                  <a:t>The work done by a real force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moving through an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 virtual displacement ≈ arbitrary test displacement ≈ arbitrary fictitious displacement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virtual work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 It is defined as;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/>
              </a:p>
              <a:p>
                <a:pPr algn="just"/>
                <a:r>
                  <a:rPr lang="en-GB" dirty="0"/>
                  <a:t>Note that </a:t>
                </a:r>
                <a:r>
                  <a:rPr lang="en-US" dirty="0"/>
                  <a:t>The word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</a:t>
                </a:r>
                <a:r>
                  <a:rPr lang="en-US" dirty="0"/>
                  <a:t> is easily understood: it simply means that the displacements can be chosen in an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 manner without any restriction imposed on their magnitudes or orientations</a:t>
                </a:r>
                <a:r>
                  <a:rPr lang="en-US" dirty="0"/>
                  <a:t>. More difficult to understand are the words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virtual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lang="en-US" dirty="0"/>
                  <a:t>, or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fictitious</a:t>
                </a:r>
                <a:r>
                  <a:rPr lang="en-US" dirty="0"/>
                  <a:t>. All three imply that these are not real, actual displacements. More importantly, these fictitious displacements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 affect the forces acting on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particle</a:t>
                </a:r>
                <a:r>
                  <a:rPr lang="en-GB" dirty="0"/>
                  <a:t>.</a:t>
                </a:r>
              </a:p>
              <a:p>
                <a:pPr algn="just"/>
                <a:r>
                  <a:rPr lang="en-GB" dirty="0"/>
                  <a:t>Then we define </a:t>
                </a:r>
                <a:r>
                  <a:rPr lang="en-GB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PVW</a:t>
                </a:r>
                <a:r>
                  <a:rPr lang="en-GB" dirty="0"/>
                  <a:t> for both rigid bodies and deformable bodies separately (see subsequent slides).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815975"/>
                <a:ext cx="3962400" cy="2390030"/>
              </a:xfrm>
              <a:blipFill rotWithShape="0">
                <a:blip r:embed="rId2"/>
                <a:stretch>
                  <a:fillRect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4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2209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Note that, </a:t>
            </a:r>
            <a:r>
              <a:rPr lang="el-GR" i="1" dirty="0">
                <a:latin typeface="Arial"/>
                <a:cs typeface="Arial"/>
              </a:rPr>
              <a:t>Δ</a:t>
            </a:r>
            <a:r>
              <a:rPr lang="en-GB" i="1" baseline="-25000" dirty="0"/>
              <a:t>v</a:t>
            </a:r>
            <a:r>
              <a:rPr lang="en-GB" dirty="0"/>
              <a:t> is a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/>
              <a:t>and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purely imaginary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displacement and is not related in any way to the possible displacement of the particle under the action of the forces,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/>
              <a:t>;</a:t>
            </a:r>
          </a:p>
          <a:p>
            <a:pPr algn="just"/>
            <a:r>
              <a:rPr lang="el-GR" i="1" dirty="0">
                <a:latin typeface="Arial"/>
                <a:cs typeface="Arial"/>
              </a:rPr>
              <a:t>Δ</a:t>
            </a:r>
            <a:r>
              <a:rPr lang="en-GB" i="1" baseline="-25000" dirty="0"/>
              <a:t>v</a:t>
            </a:r>
            <a:r>
              <a:rPr lang="en-GB" dirty="0"/>
              <a:t> has been introduced purely as a device for setting up the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work-equilibrium</a:t>
            </a:r>
            <a:r>
              <a:rPr lang="en-GB" dirty="0"/>
              <a:t> relationship; </a:t>
            </a:r>
          </a:p>
          <a:p>
            <a:pPr algn="just"/>
            <a:r>
              <a:rPr lang="en-GB" dirty="0"/>
              <a:t>The forces,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i="1" dirty="0"/>
              <a:t>, therefore remain unchanged in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n-GB" dirty="0"/>
              <a:t> and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GB" dirty="0"/>
              <a:t> during this imaginary displacement;</a:t>
            </a:r>
          </a:p>
          <a:p>
            <a:r>
              <a:rPr lang="en-GB" dirty="0"/>
              <a:t>This would not be the case if the displacements were 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PVW for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92175"/>
            <a:ext cx="1828800" cy="2362200"/>
          </a:xfrm>
        </p:spPr>
        <p:txBody>
          <a:bodyPr>
            <a:normAutofit/>
          </a:bodyPr>
          <a:lstStyle/>
          <a:p>
            <a:pPr algn="just"/>
            <a:r>
              <a:rPr lang="en-GB" sz="900" dirty="0"/>
              <a:t>External forces (F</a:t>
            </a:r>
            <a:r>
              <a:rPr lang="en-GB" sz="900" baseline="-25000" dirty="0"/>
              <a:t>1</a:t>
            </a:r>
            <a:r>
              <a:rPr lang="en-GB" sz="900" dirty="0"/>
              <a:t> ... F</a:t>
            </a:r>
            <a:r>
              <a:rPr lang="en-GB" sz="900" baseline="-25000" dirty="0"/>
              <a:t>r</a:t>
            </a:r>
            <a:r>
              <a:rPr lang="en-GB" sz="900" dirty="0"/>
              <a:t>) induce internal forces;</a:t>
            </a:r>
          </a:p>
          <a:p>
            <a:pPr algn="just"/>
            <a:r>
              <a:rPr lang="en-GB" sz="900" dirty="0"/>
              <a:t>Suppose the rigid body is given virtual displacement;</a:t>
            </a:r>
          </a:p>
          <a:p>
            <a:pPr algn="just"/>
            <a:r>
              <a:rPr lang="en-GB" sz="900" dirty="0"/>
              <a:t>Internal and external forces do virtual work;</a:t>
            </a:r>
          </a:p>
          <a:p>
            <a:pPr algn="just"/>
            <a:r>
              <a:rPr lang="en-GB" sz="900" dirty="0"/>
              <a:t>There are a lot of pairs like A</a:t>
            </a:r>
            <a:r>
              <a:rPr lang="en-GB" sz="900" baseline="-25000" dirty="0"/>
              <a:t>1</a:t>
            </a:r>
            <a:r>
              <a:rPr lang="en-GB" sz="900" dirty="0"/>
              <a:t> and A</a:t>
            </a:r>
            <a:r>
              <a:rPr lang="en-GB" sz="900" baseline="-25000" dirty="0"/>
              <a:t>2 </a:t>
            </a:r>
            <a:r>
              <a:rPr lang="en-GB" sz="900" dirty="0"/>
              <a:t>whose internal forces would be equal and opposite;</a:t>
            </a:r>
          </a:p>
          <a:p>
            <a:pPr algn="just"/>
            <a:r>
              <a:rPr lang="en-GB" sz="900" dirty="0"/>
              <a:t>We can regard the rigid body as one particle.</a:t>
            </a:r>
          </a:p>
          <a:p>
            <a:endParaRPr lang="en-GB" sz="900" baseline="-25000" dirty="0"/>
          </a:p>
          <a:p>
            <a:endParaRPr lang="en-GB" sz="900" baseline="-25000" dirty="0"/>
          </a:p>
          <a:p>
            <a:endParaRPr lang="en-GB" sz="9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50" y="864345"/>
            <a:ext cx="2176936" cy="138726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922933"/>
              </p:ext>
            </p:extLst>
          </p:nvPr>
        </p:nvGraphicFramePr>
        <p:xfrm>
          <a:off x="3371850" y="1806575"/>
          <a:ext cx="73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5" imgW="736560" imgH="241200" progId="Equation.3">
                  <p:embed/>
                </p:oleObj>
              </mc:Choice>
              <mc:Fallback>
                <p:oleObj name="Equation" r:id="rId5" imgW="736560" imgH="241200" progId="Equation.3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806575"/>
                        <a:ext cx="736600" cy="2413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067533"/>
              </p:ext>
            </p:extLst>
          </p:nvPr>
        </p:nvGraphicFramePr>
        <p:xfrm>
          <a:off x="2078039" y="2366565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7" imgW="927000" imgH="228600" progId="Equation.3">
                  <p:embed/>
                </p:oleObj>
              </mc:Choice>
              <mc:Fallback>
                <p:oleObj name="Equation" r:id="rId7" imgW="927000" imgH="228600" progId="Equation.3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9" y="2366565"/>
                        <a:ext cx="9271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26835"/>
              </p:ext>
            </p:extLst>
          </p:nvPr>
        </p:nvGraphicFramePr>
        <p:xfrm>
          <a:off x="3169445" y="2366565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9" imgW="419040" imgH="228600" progId="Equation.3">
                  <p:embed/>
                </p:oleObj>
              </mc:Choice>
              <mc:Fallback>
                <p:oleObj name="Equation" r:id="rId9" imgW="419040" imgH="228600" progId="Equation.3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445" y="2366565"/>
                        <a:ext cx="4191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1401"/>
              </p:ext>
            </p:extLst>
          </p:nvPr>
        </p:nvGraphicFramePr>
        <p:xfrm>
          <a:off x="3752850" y="2366565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11" imgW="507960" imgH="228600" progId="Equation.3">
                  <p:embed/>
                </p:oleObj>
              </mc:Choice>
              <mc:Fallback>
                <p:oleObj name="Equation" r:id="rId11" imgW="507960" imgH="228600" progId="Equation.3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366565"/>
                        <a:ext cx="5080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009902" y="2480865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00450" y="2480865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04034"/>
              </p:ext>
            </p:extLst>
          </p:nvPr>
        </p:nvGraphicFramePr>
        <p:xfrm>
          <a:off x="2084389" y="2614612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13" imgW="914400" imgH="253800" progId="Equation.3">
                  <p:embed/>
                </p:oleObj>
              </mc:Choice>
              <mc:Fallback>
                <p:oleObj name="Equation" r:id="rId13" imgW="914400" imgH="253800" progId="Equation.3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9" y="2614612"/>
                        <a:ext cx="914400" cy="254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2998788" y="282575"/>
            <a:ext cx="1516061" cy="381000"/>
          </a:xfrm>
          <a:prstGeom prst="wedgeRectCallout">
            <a:avLst>
              <a:gd name="adj1" fmla="val -39799"/>
              <a:gd name="adj2" fmla="val 230036"/>
            </a:avLst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It does not undergo deformation (change in length, area or shape) under the action of forces.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482181" y="663575"/>
            <a:ext cx="1108869" cy="419100"/>
          </a:xfrm>
          <a:prstGeom prst="wedgeRectCallout">
            <a:avLst>
              <a:gd name="adj1" fmla="val -41460"/>
              <a:gd name="adj2" fmla="val 91310"/>
            </a:avLst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Internal forces act and react within the system and external forces act on the system</a:t>
            </a:r>
          </a:p>
        </p:txBody>
      </p:sp>
    </p:spTree>
    <p:extLst>
      <p:ext uri="{BB962C8B-B14F-4D97-AF65-F5344CB8AC3E}">
        <p14:creationId xmlns:p14="http://schemas.microsoft.com/office/powerpoint/2010/main" val="35083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PVW for </a:t>
            </a:r>
            <a:r>
              <a:rPr lang="en-GB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deformable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962400" cy="2209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If a virtual displacement of </a:t>
            </a:r>
            <a:r>
              <a:rPr lang="el-GR" dirty="0"/>
              <a:t>Δ</a:t>
            </a:r>
            <a:r>
              <a:rPr lang="en-GB" dirty="0"/>
              <a:t> is applied, all particles do not necessarily displace to the amount of </a:t>
            </a:r>
            <a:r>
              <a:rPr lang="el-GR" dirty="0"/>
              <a:t>Δ</a:t>
            </a:r>
            <a:r>
              <a:rPr lang="en-GB" dirty="0"/>
              <a:t>, i.e. internal virtual work is done in the interior of the body.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principle is valid for;</a:t>
            </a:r>
          </a:p>
          <a:p>
            <a:pPr lvl="1"/>
            <a:r>
              <a:rPr lang="en-GB" dirty="0"/>
              <a:t>Small displacements.</a:t>
            </a:r>
          </a:p>
          <a:p>
            <a:pPr lvl="1"/>
            <a:r>
              <a:rPr lang="en-GB" dirty="0"/>
              <a:t>Rigid structures that cannot deform.</a:t>
            </a:r>
          </a:p>
          <a:p>
            <a:pPr lvl="1"/>
            <a:r>
              <a:rPr lang="en-GB" dirty="0"/>
              <a:t>Elastic or plastic deformable structures.</a:t>
            </a:r>
          </a:p>
          <a:p>
            <a:pPr lvl="1"/>
            <a:r>
              <a:rPr lang="en-GB" dirty="0"/>
              <a:t>Competent in solving statically indeterminate structures.</a:t>
            </a:r>
          </a:p>
          <a:p>
            <a:pPr lvl="1"/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22383"/>
              </p:ext>
            </p:extLst>
          </p:nvPr>
        </p:nvGraphicFramePr>
        <p:xfrm>
          <a:off x="552450" y="1641475"/>
          <a:ext cx="73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" name="Equation" r:id="rId3" imgW="736560" imgH="241200" progId="Equation.3">
                  <p:embed/>
                </p:oleObj>
              </mc:Choice>
              <mc:Fallback>
                <p:oleObj name="Equation" r:id="rId3" imgW="736560" imgH="2412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641475"/>
                        <a:ext cx="736600" cy="2413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96464"/>
              </p:ext>
            </p:extLst>
          </p:nvPr>
        </p:nvGraphicFramePr>
        <p:xfrm>
          <a:off x="2279650" y="1654175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"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654175"/>
                        <a:ext cx="1168400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1289050" y="1762125"/>
            <a:ext cx="990600" cy="6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71272"/>
              </p:ext>
            </p:extLst>
          </p:nvPr>
        </p:nvGraphicFramePr>
        <p:xfrm>
          <a:off x="1600200" y="1511300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" name="Equation" r:id="rId7" imgW="431640" imgH="228600" progId="Equation.3">
                  <p:embed/>
                </p:oleObj>
              </mc:Choice>
              <mc:Fallback>
                <p:oleObj name="Equation" r:id="rId7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11300"/>
                        <a:ext cx="4318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2914650" y="130175"/>
            <a:ext cx="1600200" cy="533400"/>
          </a:xfrm>
          <a:prstGeom prst="wedgeRectCallout">
            <a:avLst>
              <a:gd name="adj1" fmla="val -52727"/>
              <a:gd name="adj2" fmla="val 2626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The distance between two points changes under the action of forces.</a:t>
            </a:r>
          </a:p>
        </p:txBody>
      </p:sp>
    </p:spTree>
    <p:extLst>
      <p:ext uri="{BB962C8B-B14F-4D97-AF65-F5344CB8AC3E}">
        <p14:creationId xmlns:p14="http://schemas.microsoft.com/office/powerpoint/2010/main" val="26371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axial force on mechanical systems/structures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70" t="39753" r="2096" b="35265"/>
          <a:stretch/>
        </p:blipFill>
        <p:spPr>
          <a:xfrm>
            <a:off x="400050" y="899270"/>
            <a:ext cx="2286008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16050" y="1003300"/>
            <a:ext cx="228600" cy="2286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2531561" y="987635"/>
            <a:ext cx="838200" cy="2286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Isolate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20004" y="892175"/>
            <a:ext cx="690046" cy="6858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20004" y="924335"/>
            <a:ext cx="457200" cy="4572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6200000" flipH="1">
            <a:off x="3489325" y="1543050"/>
            <a:ext cx="603250" cy="2286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4653" t="1487"/>
          <a:stretch/>
        </p:blipFill>
        <p:spPr>
          <a:xfrm>
            <a:off x="3067050" y="2005856"/>
            <a:ext cx="1215341" cy="11355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Rectangular Callout 14"/>
          <p:cNvSpPr/>
          <p:nvPr/>
        </p:nvSpPr>
        <p:spPr>
          <a:xfrm>
            <a:off x="476250" y="1349375"/>
            <a:ext cx="1600200" cy="492125"/>
          </a:xfrm>
          <a:prstGeom prst="wedgeRectCallout">
            <a:avLst>
              <a:gd name="adj1" fmla="val 131797"/>
              <a:gd name="adj2" fmla="val -6361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This truss element is working under the action of axial load only as a result of external aerodynamic loading.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76250" y="1875679"/>
            <a:ext cx="1600200" cy="499221"/>
          </a:xfrm>
          <a:prstGeom prst="wedgeRectCallout">
            <a:avLst>
              <a:gd name="adj1" fmla="val 34575"/>
              <a:gd name="adj2" fmla="val -516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After imposing a virtual displacement, the axial load does virtual work on this truss element.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476250" y="2418604"/>
            <a:ext cx="1600200" cy="642096"/>
          </a:xfrm>
          <a:prstGeom prst="wedgeRectCallout">
            <a:avLst>
              <a:gd name="adj1" fmla="val 34575"/>
              <a:gd name="adj2" fmla="val -516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obtain the amount of virtual work, we obtain the work on the section and then throughout the length (next slide).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0050" y="838200"/>
            <a:ext cx="2131511" cy="108360"/>
          </a:xfrm>
          <a:prstGeom prst="rect">
            <a:avLst/>
          </a:prstGeom>
          <a:blipFill dpi="0" rotWithShape="1">
            <a:blip r:embed="rId4"/>
            <a:srcRect/>
            <a:tile tx="0" ty="0" sx="88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19469460">
            <a:off x="2609850" y="1970050"/>
            <a:ext cx="1143000" cy="1671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Arbitrary section shape</a:t>
            </a:r>
          </a:p>
        </p:txBody>
      </p:sp>
    </p:spTree>
    <p:extLst>
      <p:ext uri="{BB962C8B-B14F-4D97-AF65-F5344CB8AC3E}">
        <p14:creationId xmlns:p14="http://schemas.microsoft.com/office/powerpoint/2010/main" val="23520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34205"/>
            <a:ext cx="3886200" cy="657970"/>
          </a:xfrm>
        </p:spPr>
        <p:txBody>
          <a:bodyPr/>
          <a:lstStyle/>
          <a:p>
            <a:r>
              <a:rPr lang="en-GB" dirty="0"/>
              <a:t>Work of internal axial 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4653" t="1487"/>
          <a:stretch/>
        </p:blipFill>
        <p:spPr>
          <a:xfrm>
            <a:off x="2450687" y="892176"/>
            <a:ext cx="1794166" cy="16763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566"/>
              </p:ext>
            </p:extLst>
          </p:nvPr>
        </p:nvGraphicFramePr>
        <p:xfrm>
          <a:off x="629208" y="879081"/>
          <a:ext cx="685800" cy="24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3" name="Equation" r:id="rId4" imgW="1104840" imgH="393480" progId="Equation.3">
                  <p:embed/>
                </p:oleObj>
              </mc:Choice>
              <mc:Fallback>
                <p:oleObj name="Equation" r:id="rId4" imgW="1104840" imgH="393480" progId="Equation.3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08" y="879081"/>
                        <a:ext cx="685800" cy="244366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05370" y="1126880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 done by small axial force due to small virtual axial strain for </a:t>
            </a:r>
            <a:r>
              <a:rPr lang="en-GB" i="1" u="sng" dirty="0"/>
              <a:t>an element of a member</a:t>
            </a:r>
            <a:r>
              <a:rPr lang="en-GB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234933"/>
              </p:ext>
            </p:extLst>
          </p:nvPr>
        </p:nvGraphicFramePr>
        <p:xfrm>
          <a:off x="628650" y="1517650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4" name="Equation" r:id="rId6" imgW="1726920" imgH="431640" progId="Equation.DSMT4">
                  <p:embed/>
                </p:oleObj>
              </mc:Choice>
              <mc:Fallback>
                <p:oleObj name="Equation" r:id="rId6" imgW="1726920" imgH="431640" progId="Equation.DSMT4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517650"/>
                        <a:ext cx="12192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05371" y="1812152"/>
            <a:ext cx="204531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axial force due to small virtual axial strain for </a:t>
            </a:r>
            <a:r>
              <a:rPr lang="en-GB" sz="800" i="1" u="sng" dirty="0"/>
              <a:t>a member</a:t>
            </a:r>
            <a:r>
              <a:rPr lang="en-GB" sz="800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79168"/>
              </p:ext>
            </p:extLst>
          </p:nvPr>
        </p:nvGraphicFramePr>
        <p:xfrm>
          <a:off x="628650" y="2121662"/>
          <a:ext cx="695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5" name="Equation" r:id="rId8" imgW="927000" imgH="368280" progId="Equation.3">
                  <p:embed/>
                </p:oleObj>
              </mc:Choice>
              <mc:Fallback>
                <p:oleObj name="Equation" r:id="rId8" imgW="927000" imgH="368280" progId="Equation.3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121662"/>
                        <a:ext cx="695325" cy="276225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9000"/>
                        </a:srgbClr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05371" y="2339975"/>
            <a:ext cx="205207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axial force due to small virtual axial strain for </a:t>
            </a:r>
            <a:r>
              <a:rPr lang="en-GB" sz="800" i="1" u="sng" dirty="0"/>
              <a:t>a structure having </a:t>
            </a:r>
            <a:r>
              <a:rPr lang="en-GB" sz="800" i="1" u="sng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800" i="1" u="sng" dirty="0"/>
              <a:t> members</a:t>
            </a:r>
            <a:r>
              <a:rPr lang="en-GB" sz="800" dirty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2916"/>
              </p:ext>
            </p:extLst>
          </p:nvPr>
        </p:nvGraphicFramePr>
        <p:xfrm>
          <a:off x="629208" y="2797175"/>
          <a:ext cx="93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6" name="Equation" r:id="rId10" imgW="1244520" imgH="431640" progId="Equation.3">
                  <p:embed/>
                </p:oleObj>
              </mc:Choice>
              <mc:Fallback>
                <p:oleObj name="Equation" r:id="rId10" imgW="1244520" imgH="431640" progId="Equation.3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08" y="2797175"/>
                        <a:ext cx="933450" cy="3238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  <a:alpha val="69000"/>
                        </a:schemeClr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4" idx="2"/>
          </p:cNvCxnSpPr>
          <p:nvPr/>
        </p:nvCxnSpPr>
        <p:spPr>
          <a:xfrm flipV="1">
            <a:off x="2752059" y="1590383"/>
            <a:ext cx="476218" cy="23983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288797">
            <a:off x="2373953" y="1637346"/>
            <a:ext cx="6817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N=N/A</a:t>
            </a:r>
            <a:r>
              <a:rPr lang="el-GR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GB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9752" name="Object 296"/>
          <p:cNvGraphicFramePr>
            <a:graphicFrameLocks noChangeAspect="1"/>
          </p:cNvGraphicFramePr>
          <p:nvPr/>
        </p:nvGraphicFramePr>
        <p:xfrm>
          <a:off x="2595561" y="2606679"/>
          <a:ext cx="15684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7" name="Equation" r:id="rId12" imgW="2222280" imgH="558720" progId="Equation.3">
                  <p:embed/>
                </p:oleObj>
              </mc:Choice>
              <mc:Fallback>
                <p:oleObj name="Equation" r:id="rId12" imgW="2222280" imgH="558720" progId="Equation.3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1" y="2606679"/>
                        <a:ext cx="1568450" cy="3952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3138804" y="1123752"/>
            <a:ext cx="685183" cy="1046032"/>
          </a:xfrm>
          <a:custGeom>
            <a:avLst/>
            <a:gdLst>
              <a:gd name="connsiteX0" fmla="*/ 1271 w 685183"/>
              <a:gd name="connsiteY0" fmla="*/ 203398 h 1046032"/>
              <a:gd name="connsiteX1" fmla="*/ 131446 w 685183"/>
              <a:gd name="connsiteY1" fmla="*/ 266898 h 1046032"/>
              <a:gd name="connsiteX2" fmla="*/ 156846 w 685183"/>
              <a:gd name="connsiteY2" fmla="*/ 444698 h 1046032"/>
              <a:gd name="connsiteX3" fmla="*/ 185421 w 685183"/>
              <a:gd name="connsiteY3" fmla="*/ 612973 h 1046032"/>
              <a:gd name="connsiteX4" fmla="*/ 233046 w 685183"/>
              <a:gd name="connsiteY4" fmla="*/ 797123 h 1046032"/>
              <a:gd name="connsiteX5" fmla="*/ 204471 w 685183"/>
              <a:gd name="connsiteY5" fmla="*/ 971748 h 1046032"/>
              <a:gd name="connsiteX6" fmla="*/ 172721 w 685183"/>
              <a:gd name="connsiteY6" fmla="*/ 1044773 h 1046032"/>
              <a:gd name="connsiteX7" fmla="*/ 426721 w 685183"/>
              <a:gd name="connsiteY7" fmla="*/ 917773 h 1046032"/>
              <a:gd name="connsiteX8" fmla="*/ 620396 w 685183"/>
              <a:gd name="connsiteY8" fmla="*/ 819348 h 1046032"/>
              <a:gd name="connsiteX9" fmla="*/ 683896 w 685183"/>
              <a:gd name="connsiteY9" fmla="*/ 679648 h 1046032"/>
              <a:gd name="connsiteX10" fmla="*/ 658496 w 685183"/>
              <a:gd name="connsiteY10" fmla="*/ 501848 h 1046032"/>
              <a:gd name="connsiteX11" fmla="*/ 604521 w 685183"/>
              <a:gd name="connsiteY11" fmla="*/ 330398 h 1046032"/>
              <a:gd name="connsiteX12" fmla="*/ 607696 w 685183"/>
              <a:gd name="connsiteY12" fmla="*/ 139898 h 1046032"/>
              <a:gd name="connsiteX13" fmla="*/ 496571 w 685183"/>
              <a:gd name="connsiteY13" fmla="*/ 198 h 1046032"/>
              <a:gd name="connsiteX14" fmla="*/ 220346 w 685183"/>
              <a:gd name="connsiteY14" fmla="*/ 111323 h 1046032"/>
              <a:gd name="connsiteX15" fmla="*/ 1271 w 685183"/>
              <a:gd name="connsiteY15" fmla="*/ 203398 h 104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183" h="1046032">
                <a:moveTo>
                  <a:pt x="1271" y="203398"/>
                </a:moveTo>
                <a:cubicBezTo>
                  <a:pt x="-13546" y="229327"/>
                  <a:pt x="105517" y="226681"/>
                  <a:pt x="131446" y="266898"/>
                </a:cubicBezTo>
                <a:cubicBezTo>
                  <a:pt x="157375" y="307115"/>
                  <a:pt x="147850" y="387019"/>
                  <a:pt x="156846" y="444698"/>
                </a:cubicBezTo>
                <a:cubicBezTo>
                  <a:pt x="165842" y="502377"/>
                  <a:pt x="172721" y="554236"/>
                  <a:pt x="185421" y="612973"/>
                </a:cubicBezTo>
                <a:cubicBezTo>
                  <a:pt x="198121" y="671711"/>
                  <a:pt x="229871" y="737327"/>
                  <a:pt x="233046" y="797123"/>
                </a:cubicBezTo>
                <a:cubicBezTo>
                  <a:pt x="236221" y="856919"/>
                  <a:pt x="214525" y="930473"/>
                  <a:pt x="204471" y="971748"/>
                </a:cubicBezTo>
                <a:cubicBezTo>
                  <a:pt x="194417" y="1013023"/>
                  <a:pt x="135679" y="1053769"/>
                  <a:pt x="172721" y="1044773"/>
                </a:cubicBezTo>
                <a:cubicBezTo>
                  <a:pt x="209763" y="1035777"/>
                  <a:pt x="426721" y="917773"/>
                  <a:pt x="426721" y="917773"/>
                </a:cubicBezTo>
                <a:cubicBezTo>
                  <a:pt x="501334" y="880202"/>
                  <a:pt x="577534" y="859035"/>
                  <a:pt x="620396" y="819348"/>
                </a:cubicBezTo>
                <a:cubicBezTo>
                  <a:pt x="663258" y="779661"/>
                  <a:pt x="677546" y="732565"/>
                  <a:pt x="683896" y="679648"/>
                </a:cubicBezTo>
                <a:cubicBezTo>
                  <a:pt x="690246" y="626731"/>
                  <a:pt x="671725" y="560056"/>
                  <a:pt x="658496" y="501848"/>
                </a:cubicBezTo>
                <a:cubicBezTo>
                  <a:pt x="645267" y="443640"/>
                  <a:pt x="612988" y="390723"/>
                  <a:pt x="604521" y="330398"/>
                </a:cubicBezTo>
                <a:cubicBezTo>
                  <a:pt x="596054" y="270073"/>
                  <a:pt x="625688" y="194931"/>
                  <a:pt x="607696" y="139898"/>
                </a:cubicBezTo>
                <a:cubicBezTo>
                  <a:pt x="589704" y="84865"/>
                  <a:pt x="561129" y="4960"/>
                  <a:pt x="496571" y="198"/>
                </a:cubicBezTo>
                <a:cubicBezTo>
                  <a:pt x="432013" y="-4564"/>
                  <a:pt x="296017" y="77456"/>
                  <a:pt x="220346" y="111323"/>
                </a:cubicBezTo>
                <a:cubicBezTo>
                  <a:pt x="144675" y="145190"/>
                  <a:pt x="16088" y="177469"/>
                  <a:pt x="1271" y="203398"/>
                </a:cubicBezTo>
                <a:close/>
              </a:path>
            </a:pathLst>
          </a:cu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887163" y="1331073"/>
            <a:ext cx="490554" cy="869509"/>
          </a:xfrm>
          <a:custGeom>
            <a:avLst/>
            <a:gdLst>
              <a:gd name="connsiteX0" fmla="*/ 300537 w 490554"/>
              <a:gd name="connsiteY0" fmla="*/ 11952 h 869509"/>
              <a:gd name="connsiteX1" fmla="*/ 224337 w 490554"/>
              <a:gd name="connsiteY1" fmla="*/ 15127 h 869509"/>
              <a:gd name="connsiteX2" fmla="*/ 164012 w 490554"/>
              <a:gd name="connsiteY2" fmla="*/ 151652 h 869509"/>
              <a:gd name="connsiteX3" fmla="*/ 132262 w 490554"/>
              <a:gd name="connsiteY3" fmla="*/ 285002 h 869509"/>
              <a:gd name="connsiteX4" fmla="*/ 71937 w 490554"/>
              <a:gd name="connsiteY4" fmla="*/ 383427 h 869509"/>
              <a:gd name="connsiteX5" fmla="*/ 24312 w 490554"/>
              <a:gd name="connsiteY5" fmla="*/ 532652 h 869509"/>
              <a:gd name="connsiteX6" fmla="*/ 8437 w 490554"/>
              <a:gd name="connsiteY6" fmla="*/ 685052 h 869509"/>
              <a:gd name="connsiteX7" fmla="*/ 157662 w 490554"/>
              <a:gd name="connsiteY7" fmla="*/ 827927 h 869509"/>
              <a:gd name="connsiteX8" fmla="*/ 265612 w 490554"/>
              <a:gd name="connsiteY8" fmla="*/ 869202 h 869509"/>
              <a:gd name="connsiteX9" fmla="*/ 411662 w 490554"/>
              <a:gd name="connsiteY9" fmla="*/ 837452 h 869509"/>
              <a:gd name="connsiteX10" fmla="*/ 487862 w 490554"/>
              <a:gd name="connsiteY10" fmla="*/ 691402 h 869509"/>
              <a:gd name="connsiteX11" fmla="*/ 468812 w 490554"/>
              <a:gd name="connsiteY11" fmla="*/ 497727 h 869509"/>
              <a:gd name="connsiteX12" fmla="*/ 424362 w 490554"/>
              <a:gd name="connsiteY12" fmla="*/ 386602 h 869509"/>
              <a:gd name="connsiteX13" fmla="*/ 414837 w 490554"/>
              <a:gd name="connsiteY13" fmla="*/ 285002 h 869509"/>
              <a:gd name="connsiteX14" fmla="*/ 389437 w 490554"/>
              <a:gd name="connsiteY14" fmla="*/ 91327 h 869509"/>
              <a:gd name="connsiteX15" fmla="*/ 300537 w 490554"/>
              <a:gd name="connsiteY15" fmla="*/ 11952 h 86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554" h="869509">
                <a:moveTo>
                  <a:pt x="300537" y="11952"/>
                </a:moveTo>
                <a:cubicBezTo>
                  <a:pt x="273020" y="-748"/>
                  <a:pt x="247091" y="-8156"/>
                  <a:pt x="224337" y="15127"/>
                </a:cubicBezTo>
                <a:cubicBezTo>
                  <a:pt x="201583" y="38410"/>
                  <a:pt x="179358" y="106673"/>
                  <a:pt x="164012" y="151652"/>
                </a:cubicBezTo>
                <a:cubicBezTo>
                  <a:pt x="148666" y="196631"/>
                  <a:pt x="147608" y="246373"/>
                  <a:pt x="132262" y="285002"/>
                </a:cubicBezTo>
                <a:cubicBezTo>
                  <a:pt x="116916" y="323631"/>
                  <a:pt x="89929" y="342152"/>
                  <a:pt x="71937" y="383427"/>
                </a:cubicBezTo>
                <a:cubicBezTo>
                  <a:pt x="53945" y="424702"/>
                  <a:pt x="34895" y="482381"/>
                  <a:pt x="24312" y="532652"/>
                </a:cubicBezTo>
                <a:cubicBezTo>
                  <a:pt x="13729" y="582923"/>
                  <a:pt x="-13788" y="635840"/>
                  <a:pt x="8437" y="685052"/>
                </a:cubicBezTo>
                <a:cubicBezTo>
                  <a:pt x="30662" y="734264"/>
                  <a:pt x="114800" y="797235"/>
                  <a:pt x="157662" y="827927"/>
                </a:cubicBezTo>
                <a:cubicBezTo>
                  <a:pt x="200524" y="858619"/>
                  <a:pt x="223279" y="867615"/>
                  <a:pt x="265612" y="869202"/>
                </a:cubicBezTo>
                <a:cubicBezTo>
                  <a:pt x="307945" y="870790"/>
                  <a:pt x="374620" y="867085"/>
                  <a:pt x="411662" y="837452"/>
                </a:cubicBezTo>
                <a:cubicBezTo>
                  <a:pt x="448704" y="807819"/>
                  <a:pt x="478337" y="748023"/>
                  <a:pt x="487862" y="691402"/>
                </a:cubicBezTo>
                <a:cubicBezTo>
                  <a:pt x="497387" y="634781"/>
                  <a:pt x="479395" y="548527"/>
                  <a:pt x="468812" y="497727"/>
                </a:cubicBezTo>
                <a:cubicBezTo>
                  <a:pt x="458229" y="446927"/>
                  <a:pt x="433358" y="422056"/>
                  <a:pt x="424362" y="386602"/>
                </a:cubicBezTo>
                <a:cubicBezTo>
                  <a:pt x="415366" y="351148"/>
                  <a:pt x="420658" y="334214"/>
                  <a:pt x="414837" y="285002"/>
                </a:cubicBezTo>
                <a:cubicBezTo>
                  <a:pt x="409016" y="235790"/>
                  <a:pt x="414308" y="136306"/>
                  <a:pt x="389437" y="91327"/>
                </a:cubicBezTo>
                <a:cubicBezTo>
                  <a:pt x="364566" y="46348"/>
                  <a:pt x="328054" y="24652"/>
                  <a:pt x="300537" y="11952"/>
                </a:cubicBezTo>
                <a:close/>
              </a:path>
            </a:pathLst>
          </a:cu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/>
          <a:srcRect l="12770" t="39753" r="2096" b="35265"/>
          <a:stretch/>
        </p:blipFill>
        <p:spPr>
          <a:xfrm>
            <a:off x="2311400" y="12700"/>
            <a:ext cx="2286008" cy="4572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327400" y="116730"/>
            <a:ext cx="228600" cy="22860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68436" y="127000"/>
            <a:ext cx="228600" cy="22860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00450" y="119909"/>
            <a:ext cx="228600" cy="22860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0329" y="129443"/>
            <a:ext cx="228600" cy="111857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89427" y="122602"/>
            <a:ext cx="259947" cy="240766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450687" y="141654"/>
            <a:ext cx="238329" cy="203676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53862" y="166666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710751" y="148987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04070" y="152853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571182" y="142756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48091" y="127000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32464" y="143854"/>
            <a:ext cx="0" cy="118788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axial force for linearly elastic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Hook’s law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denotes virtual);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Therefore, we have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 denotes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);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167252"/>
              </p:ext>
            </p:extLst>
          </p:nvPr>
        </p:nvGraphicFramePr>
        <p:xfrm>
          <a:off x="542058" y="1273175"/>
          <a:ext cx="84859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5" name="Equation" r:id="rId3" imgW="876240" imgH="393480" progId="Equation.3">
                  <p:embed/>
                </p:oleObj>
              </mc:Choice>
              <mc:Fallback>
                <p:oleObj name="Equation" r:id="rId3" imgW="876240" imgH="39348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58" y="1273175"/>
                        <a:ext cx="848592" cy="3810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75830"/>
              </p:ext>
            </p:extLst>
          </p:nvPr>
        </p:nvGraphicFramePr>
        <p:xfrm>
          <a:off x="536575" y="2092325"/>
          <a:ext cx="33893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6" name="Equation" r:id="rId5" imgW="3200400" imgH="469800" progId="Equation.3">
                  <p:embed/>
                </p:oleObj>
              </mc:Choice>
              <mc:Fallback>
                <p:oleObj name="Equation" r:id="rId5" imgW="3200400" imgH="4698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092325"/>
                        <a:ext cx="3389313" cy="498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34847"/>
              </p:ext>
            </p:extLst>
          </p:nvPr>
        </p:nvGraphicFramePr>
        <p:xfrm>
          <a:off x="3651250" y="20069"/>
          <a:ext cx="93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7" name="Equation" r:id="rId7" imgW="1244520" imgH="431640" progId="Equation.DSMT4">
                  <p:embed/>
                </p:oleObj>
              </mc:Choice>
              <mc:Fallback>
                <p:oleObj name="Equation" r:id="rId7" imgW="124452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0069"/>
                        <a:ext cx="933450" cy="3238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shear force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018142"/>
              </p:ext>
            </p:extLst>
          </p:nvPr>
        </p:nvGraphicFramePr>
        <p:xfrm>
          <a:off x="552450" y="836612"/>
          <a:ext cx="487092" cy="15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2" name="Equation" r:id="rId3" imgW="571320" imgH="177480" progId="Equation.3">
                  <p:embed/>
                </p:oleObj>
              </mc:Choice>
              <mc:Fallback>
                <p:oleObj name="Equation" r:id="rId3" imgW="571320" imgH="177480" progId="Equation.3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836612"/>
                        <a:ext cx="487092" cy="15289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05371" y="995672"/>
            <a:ext cx="2128278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 done by small shear force due to small virtual shear strain for </a:t>
            </a:r>
            <a:r>
              <a:rPr lang="en-GB" i="1" u="sng" dirty="0"/>
              <a:t>an element of a member</a:t>
            </a:r>
            <a:r>
              <a:rPr lang="en-GB" dirty="0"/>
              <a:t> (</a:t>
            </a:r>
            <a:r>
              <a:rPr lang="el-GR" i="1" dirty="0">
                <a:latin typeface="Arial"/>
                <a:cs typeface="Arial"/>
              </a:rPr>
              <a:t>β</a:t>
            </a:r>
            <a:r>
              <a:rPr lang="en-GB" dirty="0">
                <a:latin typeface="Arial"/>
                <a:cs typeface="Arial"/>
              </a:rPr>
              <a:t> is form factor)</a:t>
            </a:r>
            <a:r>
              <a:rPr lang="en-GB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71034"/>
              </p:ext>
            </p:extLst>
          </p:nvPr>
        </p:nvGraphicFramePr>
        <p:xfrm>
          <a:off x="552450" y="1406525"/>
          <a:ext cx="18367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3" name="Equation" r:id="rId5" imgW="2603160" imgH="431640" progId="Equation.3">
                  <p:embed/>
                </p:oleObj>
              </mc:Choice>
              <mc:Fallback>
                <p:oleObj name="Equation" r:id="rId5" imgW="2603160" imgH="431640" progId="Equation.3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406525"/>
                        <a:ext cx="1836738" cy="3032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05370" y="1711891"/>
            <a:ext cx="2128279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shear force due to small virtual shear strain for </a:t>
            </a:r>
            <a:r>
              <a:rPr lang="en-GB" sz="800" i="1" u="sng" dirty="0"/>
              <a:t>a member of length L</a:t>
            </a:r>
            <a:r>
              <a:rPr lang="en-GB" sz="800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47697"/>
              </p:ext>
            </p:extLst>
          </p:nvPr>
        </p:nvGraphicFramePr>
        <p:xfrm>
          <a:off x="552450" y="2128838"/>
          <a:ext cx="723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4" name="Equation" r:id="rId7" imgW="965160" imgH="368280" progId="Equation.3">
                  <p:embed/>
                </p:oleObj>
              </mc:Choice>
              <mc:Fallback>
                <p:oleObj name="Equation" r:id="rId7" imgW="965160" imgH="368280" progId="Equation.3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28838"/>
                        <a:ext cx="723900" cy="2762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450687" y="834263"/>
            <a:ext cx="1794166" cy="1676399"/>
            <a:chOff x="2450687" y="892176"/>
            <a:chExt cx="1794166" cy="1676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 cstate="print"/>
            <a:srcRect l="4653" t="1487"/>
            <a:stretch/>
          </p:blipFill>
          <p:spPr>
            <a:xfrm>
              <a:off x="2450687" y="892176"/>
              <a:ext cx="1794166" cy="16763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233166" y="1430147"/>
              <a:ext cx="0" cy="3048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87624" y="1669858"/>
              <a:ext cx="2910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GB" sz="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50686" y="2528951"/>
            <a:ext cx="1794167" cy="628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05371" y="2381438"/>
            <a:ext cx="212827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shear force due to small virtual shear strain for </a:t>
            </a:r>
            <a:r>
              <a:rPr lang="en-GB" sz="800" i="1" u="sng" dirty="0"/>
              <a:t>a structure having r members</a:t>
            </a:r>
            <a:r>
              <a:rPr lang="en-GB" sz="800" dirty="0"/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25636"/>
              </p:ext>
            </p:extLst>
          </p:nvPr>
        </p:nvGraphicFramePr>
        <p:xfrm>
          <a:off x="552450" y="2822575"/>
          <a:ext cx="10191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5" name="Equation" r:id="rId11" imgW="1358640" imgH="444240" progId="Equation.3">
                  <p:embed/>
                </p:oleObj>
              </mc:Choice>
              <mc:Fallback>
                <p:oleObj name="Equation" r:id="rId11" imgW="1358640" imgH="444240" progId="Equation.3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822575"/>
                        <a:ext cx="1019175" cy="3333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shear force for linearly elastic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Hook’s law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denotes virtual);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Therefore, we have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 denotes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);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54188"/>
              </p:ext>
            </p:extLst>
          </p:nvPr>
        </p:nvGraphicFramePr>
        <p:xfrm>
          <a:off x="552450" y="1273175"/>
          <a:ext cx="82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0" name="Equation" r:id="rId3" imgW="850680" imgH="393480" progId="Equation.3">
                  <p:embed/>
                </p:oleObj>
              </mc:Choice>
              <mc:Fallback>
                <p:oleObj name="Equation" r:id="rId3" imgW="850680" imgH="39348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73175"/>
                        <a:ext cx="825500" cy="3810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33917"/>
              </p:ext>
            </p:extLst>
          </p:nvPr>
        </p:nvGraphicFramePr>
        <p:xfrm>
          <a:off x="538163" y="2092325"/>
          <a:ext cx="36560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1" name="Equation" r:id="rId5" imgW="3454200" imgH="469800" progId="Equation.3">
                  <p:embed/>
                </p:oleObj>
              </mc:Choice>
              <mc:Fallback>
                <p:oleObj name="Equation" r:id="rId5" imgW="3454200" imgH="4698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092325"/>
                        <a:ext cx="3656012" cy="498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bending moment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5370" y="1090771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 done by small bending due to small virtual axial strain for </a:t>
            </a:r>
            <a:r>
              <a:rPr lang="en-GB" i="1" u="sng" dirty="0"/>
              <a:t>an element of a member</a:t>
            </a:r>
            <a:r>
              <a:rPr lang="en-GB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62618"/>
              </p:ext>
            </p:extLst>
          </p:nvPr>
        </p:nvGraphicFramePr>
        <p:xfrm>
          <a:off x="647700" y="1458276"/>
          <a:ext cx="1200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3" name="Equation" r:id="rId3" imgW="1701720" imgH="431640" progId="Equation.3">
                  <p:embed/>
                </p:oleObj>
              </mc:Choice>
              <mc:Fallback>
                <p:oleObj name="Equation" r:id="rId3" imgW="1701720" imgH="431640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458276"/>
                        <a:ext cx="1200150" cy="3048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05370" y="1729897"/>
            <a:ext cx="204531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bending due to small virtual axial strain for </a:t>
            </a:r>
            <a:r>
              <a:rPr lang="en-GB" sz="800" i="1" u="sng" dirty="0"/>
              <a:t>a member</a:t>
            </a:r>
            <a:r>
              <a:rPr lang="en-GB" sz="800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5137"/>
              </p:ext>
            </p:extLst>
          </p:nvPr>
        </p:nvGraphicFramePr>
        <p:xfrm>
          <a:off x="647700" y="2077718"/>
          <a:ext cx="676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4" name="Equation" r:id="rId5" imgW="901440" imgH="431640" progId="Equation.3">
                  <p:embed/>
                </p:oleObj>
              </mc:Choice>
              <mc:Fallback>
                <p:oleObj name="Equation" r:id="rId5" imgW="901440" imgH="431640" progId="Equation.3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077718"/>
                        <a:ext cx="676275" cy="323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05370" y="2368390"/>
            <a:ext cx="205207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bending due to small virtual axial strain for </a:t>
            </a:r>
            <a:r>
              <a:rPr lang="en-GB" sz="800" i="1" u="sng" dirty="0"/>
              <a:t>a structure having r members</a:t>
            </a:r>
            <a:r>
              <a:rPr lang="en-GB" sz="800" dirty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73314"/>
              </p:ext>
            </p:extLst>
          </p:nvPr>
        </p:nvGraphicFramePr>
        <p:xfrm>
          <a:off x="647700" y="2801939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5" name="Equation" r:id="rId7" imgW="1155600" imgH="444240" progId="Equation.3">
                  <p:embed/>
                </p:oleObj>
              </mc:Choice>
              <mc:Fallback>
                <p:oleObj name="Equation" r:id="rId7" imgW="1155600" imgH="444240" progId="Equation.3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801939"/>
                        <a:ext cx="866775" cy="3333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450687" y="892176"/>
            <a:ext cx="1794166" cy="1676399"/>
            <a:chOff x="2450687" y="892176"/>
            <a:chExt cx="1794166" cy="1676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 cstate="print"/>
            <a:srcRect l="4653" t="1487"/>
            <a:stretch/>
          </p:blipFill>
          <p:spPr>
            <a:xfrm>
              <a:off x="2450687" y="892176"/>
              <a:ext cx="1794166" cy="16763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3371849" y="1812152"/>
              <a:ext cx="297479" cy="2992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9912"/>
              </p:ext>
            </p:extLst>
          </p:nvPr>
        </p:nvGraphicFramePr>
        <p:xfrm>
          <a:off x="647700" y="863600"/>
          <a:ext cx="7985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6" name="Equation" r:id="rId10" imgW="1130040" imgH="368280" progId="Equation.3">
                  <p:embed/>
                </p:oleObj>
              </mc:Choice>
              <mc:Fallback>
                <p:oleObj name="Equation" r:id="rId10" imgW="1130040" imgH="368280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863600"/>
                        <a:ext cx="798512" cy="2603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2452687" y="2601916"/>
            <a:ext cx="1147763" cy="271459"/>
          </a:xfrm>
          <a:prstGeom prst="wedgeRectCallout">
            <a:avLst>
              <a:gd name="adj1" fmla="val -98411"/>
              <a:gd name="adj2" fmla="val -397754"/>
            </a:avLst>
          </a:prstGeom>
          <a:solidFill>
            <a:srgbClr val="FFFF00">
              <a:alpha val="3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Radius of curvature due to virtual displacement</a:t>
            </a:r>
          </a:p>
        </p:txBody>
      </p:sp>
      <p:graphicFrame>
        <p:nvGraphicFramePr>
          <p:cNvPr id="23802" name="Object 250"/>
          <p:cNvGraphicFramePr>
            <a:graphicFrameLocks noChangeAspect="1"/>
          </p:cNvGraphicFramePr>
          <p:nvPr/>
        </p:nvGraphicFramePr>
        <p:xfrm>
          <a:off x="2452684" y="2882902"/>
          <a:ext cx="17287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" name="Equation" r:id="rId12" imgW="2463480" imgH="457200" progId="Equation.3">
                  <p:embed/>
                </p:oleObj>
              </mc:Choice>
              <mc:Fallback>
                <p:oleObj name="Equation" r:id="rId12" imgW="2463480" imgH="457200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4" y="2882902"/>
                        <a:ext cx="1728788" cy="323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60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/>
          <a:srcRect l="2661" t="2351" r="2089" b="1223"/>
          <a:stretch/>
        </p:blipFill>
        <p:spPr>
          <a:xfrm>
            <a:off x="400050" y="1048026"/>
            <a:ext cx="1286882" cy="18118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650" y="1048026"/>
            <a:ext cx="1286882" cy="18118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8274" y="2873375"/>
            <a:ext cx="125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Reference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457" y="2873375"/>
            <a:ext cx="125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Reference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0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bending moment for linearly elastic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 denotes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);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04635"/>
              </p:ext>
            </p:extLst>
          </p:nvPr>
        </p:nvGraphicFramePr>
        <p:xfrm>
          <a:off x="571500" y="1276350"/>
          <a:ext cx="5794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276350"/>
                        <a:ext cx="579438" cy="4175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89770"/>
              </p:ext>
            </p:extLst>
          </p:nvPr>
        </p:nvGraphicFramePr>
        <p:xfrm>
          <a:off x="590550" y="1793875"/>
          <a:ext cx="35893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1" name="Equation" r:id="rId5" imgW="3390840" imgH="469800" progId="Equation.3">
                  <p:embed/>
                </p:oleObj>
              </mc:Choice>
              <mc:Fallback>
                <p:oleObj name="Equation" r:id="rId5" imgW="3390840" imgH="4698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793875"/>
                        <a:ext cx="3589338" cy="498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3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torsion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618" y="892176"/>
            <a:ext cx="2052079" cy="445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See chapter 2 of Reference 1, chapter 15 of Reference 2 or chapter 9 of Reference 3 for details of this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50687" y="892176"/>
            <a:ext cx="1794166" cy="1676399"/>
            <a:chOff x="2450687" y="892176"/>
            <a:chExt cx="1794166" cy="1676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4653" t="1487"/>
            <a:stretch/>
          </p:blipFill>
          <p:spPr>
            <a:xfrm>
              <a:off x="2450687" y="892176"/>
              <a:ext cx="1794166" cy="16763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533650" y="1811674"/>
              <a:ext cx="381000" cy="3759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72618" y="1337628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Following similar approach as previous slides for </a:t>
            </a:r>
            <a:r>
              <a:rPr lang="en-GB" i="1" dirty="0"/>
              <a:t>a member of length L</a:t>
            </a:r>
            <a:r>
              <a:rPr lang="en-GB" dirty="0"/>
              <a:t> we have;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68368"/>
              </p:ext>
            </p:extLst>
          </p:nvPr>
        </p:nvGraphicFramePr>
        <p:xfrm>
          <a:off x="628650" y="1783080"/>
          <a:ext cx="685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8" name="Equation" r:id="rId4" imgW="914400" imgH="431640" progId="Equation.3">
                  <p:embed/>
                </p:oleObj>
              </mc:Choice>
              <mc:Fallback>
                <p:oleObj name="Equation" r:id="rId4" imgW="914400" imgH="43164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783080"/>
                        <a:ext cx="685800" cy="323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372618" y="2151698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 a structure having several members of various length we have;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637517"/>
              </p:ext>
            </p:extLst>
          </p:nvPr>
        </p:nvGraphicFramePr>
        <p:xfrm>
          <a:off x="628650" y="2597150"/>
          <a:ext cx="2209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9" name="Equation" r:id="rId6" imgW="2946240" imgH="469800" progId="Equation.3">
                  <p:embed/>
                </p:oleObj>
              </mc:Choice>
              <mc:Fallback>
                <p:oleObj name="Equation" r:id="rId6" imgW="2946240" imgH="46980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597150"/>
                        <a:ext cx="2209800" cy="3524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06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work due to external force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1676400" cy="2026669"/>
          </a:xfrm>
        </p:spPr>
        <p:txBody>
          <a:bodyPr/>
          <a:lstStyle/>
          <a:p>
            <a:r>
              <a:rPr lang="en-GB" dirty="0"/>
              <a:t>If you have various forces acting on your structure at the same time;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050" y="892175"/>
            <a:ext cx="2285267" cy="123538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20840"/>
              </p:ext>
            </p:extLst>
          </p:nvPr>
        </p:nvGraphicFramePr>
        <p:xfrm>
          <a:off x="548323" y="2199292"/>
          <a:ext cx="3124200" cy="47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9" name="Equation" r:id="rId4" imgW="3162240" imgH="482400" progId="Equation.3">
                  <p:embed/>
                </p:oleObj>
              </mc:Choice>
              <mc:Fallback>
                <p:oleObj name="Equation" r:id="rId4" imgW="3162240" imgH="4824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" y="2199292"/>
                        <a:ext cx="3124200" cy="476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382996"/>
              </p:ext>
            </p:extLst>
          </p:nvPr>
        </p:nvGraphicFramePr>
        <p:xfrm>
          <a:off x="548323" y="2681288"/>
          <a:ext cx="35321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" name="Equation" r:id="rId6" imgW="3644640" imgH="482400" progId="Equation.3">
                  <p:embed/>
                </p:oleObj>
              </mc:Choice>
              <mc:Fallback>
                <p:oleObj name="Equation" r:id="rId6" imgW="3644640" imgH="482400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" y="2681288"/>
                        <a:ext cx="3532187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81948"/>
              </p:ext>
            </p:extLst>
          </p:nvPr>
        </p:nvGraphicFramePr>
        <p:xfrm>
          <a:off x="548323" y="1920875"/>
          <a:ext cx="7143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1" name="Equation" r:id="rId8" imgW="723600" imgH="228600" progId="Equation.3">
                  <p:embed/>
                </p:oleObj>
              </mc:Choice>
              <mc:Fallback>
                <p:oleObj name="Equation" r:id="rId8" imgW="723600" imgH="22860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" y="1920875"/>
                        <a:ext cx="714375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virtual work has been produced by </a:t>
            </a:r>
            <a:r>
              <a:rPr lang="en-US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actual forces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in equilibrium moving through </a:t>
            </a:r>
            <a:r>
              <a:rPr lang="en-US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imposed virtual displacements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/>
              <a:t>Based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PVW</a:t>
            </a:r>
            <a:r>
              <a:rPr lang="en-US" dirty="0"/>
              <a:t>, we can alternatively assume a set of </a:t>
            </a:r>
            <a:r>
              <a:rPr lang="en-US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virtual forces </a:t>
            </a:r>
            <a:r>
              <a:rPr lang="en-US" dirty="0"/>
              <a:t>in equilibrium moving through </a:t>
            </a:r>
            <a:r>
              <a:rPr lang="en-US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actual displacements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/>
              <a:t>Application of this principle, gives a very powerful method to analyze indeterminate structures;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09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bending moment at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/>
              <a:t>in the simply supported beam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450" y="1425575"/>
            <a:ext cx="2413200" cy="14607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4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must impose a small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GB" i="1" dirty="0"/>
              <a:t>displacement </a:t>
            </a:r>
            <a:r>
              <a:rPr lang="en-GB" dirty="0"/>
              <a:t>which will relate the internal moment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/>
              <a:t> to the applied load; </a:t>
            </a:r>
          </a:p>
          <a:p>
            <a:r>
              <a:rPr lang="en-GB" dirty="0"/>
              <a:t>Assumed displacement should be in a way to exclude unknown external forces such as the support reactions, and unknown internal force systems such as the bending moment distribution along the length of the beam.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conventional equations of equilibrium method;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650" y="1425575"/>
            <a:ext cx="2413200" cy="14607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35175" y="1673225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05250" y="1673225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7850" y="1425575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50" y="1425575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03171"/>
              </p:ext>
            </p:extLst>
          </p:nvPr>
        </p:nvGraphicFramePr>
        <p:xfrm>
          <a:off x="400050" y="1501775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2" name="Equation" r:id="rId4" imgW="787320" imgH="241200" progId="Equation.DSMT4">
                  <p:embed/>
                </p:oleObj>
              </mc:Choice>
              <mc:Fallback>
                <p:oleObj name="Equation" r:id="rId4" imgW="78732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1501775"/>
                        <a:ext cx="787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55502"/>
              </p:ext>
            </p:extLst>
          </p:nvPr>
        </p:nvGraphicFramePr>
        <p:xfrm>
          <a:off x="400050" y="1774615"/>
          <a:ext cx="762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" name="Equation" r:id="rId6" imgW="761760" imgH="583920" progId="Equation.DSMT4">
                  <p:embed/>
                </p:oleObj>
              </mc:Choice>
              <mc:Fallback>
                <p:oleObj name="Equation" r:id="rId6" imgW="761760" imgH="5839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050" y="1774615"/>
                        <a:ext cx="762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489376"/>
              </p:ext>
            </p:extLst>
          </p:nvPr>
        </p:nvGraphicFramePr>
        <p:xfrm>
          <a:off x="400050" y="2492375"/>
          <a:ext cx="1054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4" name="Equation" r:id="rId8" imgW="1054080" imgH="368280" progId="Equation.DSMT4">
                  <p:embed/>
                </p:oleObj>
              </mc:Choice>
              <mc:Fallback>
                <p:oleObj name="Equation" r:id="rId8" imgW="1054080" imgH="3682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050" y="2492375"/>
                        <a:ext cx="1054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401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97855"/>
            <a:ext cx="2209800" cy="228600"/>
          </a:xfrm>
        </p:spPr>
        <p:txBody>
          <a:bodyPr>
            <a:normAutofit/>
          </a:bodyPr>
          <a:lstStyle/>
          <a:p>
            <a:r>
              <a:rPr lang="en-GB" sz="800" dirty="0"/>
              <a:t>Let’s give point </a:t>
            </a:r>
            <a:r>
              <a:rPr lang="en-GB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800" dirty="0"/>
              <a:t> a virtual displacement;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0050" y="843516"/>
            <a:ext cx="3810000" cy="1145009"/>
            <a:chOff x="400050" y="843516"/>
            <a:chExt cx="3810000" cy="1145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" y="843516"/>
              <a:ext cx="3810000" cy="114500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38450" y="1739705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371850" y="1729917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9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endParaRPr lang="en-GB" sz="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rc 9"/>
          <p:cNvSpPr/>
          <p:nvPr/>
        </p:nvSpPr>
        <p:spPr>
          <a:xfrm rot="1851298">
            <a:off x="2474825" y="1209587"/>
            <a:ext cx="914400" cy="914400"/>
          </a:xfrm>
          <a:prstGeom prst="arc">
            <a:avLst>
              <a:gd name="adj1" fmla="val 20602345"/>
              <a:gd name="adj2" fmla="val 0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3514"/>
              </p:ext>
            </p:extLst>
          </p:nvPr>
        </p:nvGraphicFramePr>
        <p:xfrm>
          <a:off x="476250" y="2187575"/>
          <a:ext cx="167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5" name="Equation" r:id="rId5" imgW="1676160" imgH="393480" progId="Equation.3">
                  <p:embed/>
                </p:oleObj>
              </mc:Choice>
              <mc:Fallback>
                <p:oleObj name="Equation" r:id="rId5" imgW="1676160" imgH="393480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187575"/>
                        <a:ext cx="1676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1696"/>
              </p:ext>
            </p:extLst>
          </p:nvPr>
        </p:nvGraphicFramePr>
        <p:xfrm>
          <a:off x="3194050" y="2187575"/>
          <a:ext cx="1092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6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2187575"/>
                        <a:ext cx="1092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2152650" y="2384425"/>
            <a:ext cx="1041400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79114"/>
              </p:ext>
            </p:extLst>
          </p:nvPr>
        </p:nvGraphicFramePr>
        <p:xfrm>
          <a:off x="476250" y="2625666"/>
          <a:ext cx="167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7" name="Equation" r:id="rId9" imgW="1676160" imgH="253800" progId="Equation.3">
                  <p:embed/>
                </p:oleObj>
              </mc:Choice>
              <mc:Fallback>
                <p:oleObj name="Equation" r:id="rId9" imgW="1676160" imgH="25380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625666"/>
                        <a:ext cx="1676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83033"/>
              </p:ext>
            </p:extLst>
          </p:nvPr>
        </p:nvGraphicFramePr>
        <p:xfrm>
          <a:off x="2463800" y="2555875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8" name="Equation" r:id="rId11" imgW="1828800" imgH="393480" progId="Equation.3">
                  <p:embed/>
                </p:oleObj>
              </mc:Choice>
              <mc:Fallback>
                <p:oleObj name="Equation" r:id="rId11" imgW="1828800" imgH="39348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2555875"/>
                        <a:ext cx="1828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2198687" y="2752666"/>
            <a:ext cx="258763" cy="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238250" y="1654175"/>
            <a:ext cx="533400" cy="228600"/>
          </a:xfrm>
          <a:prstGeom prst="wedgeRectCallout">
            <a:avLst>
              <a:gd name="adj1" fmla="val 80417"/>
              <a:gd name="adj2" fmla="val -112500"/>
            </a:avLst>
          </a:prstGeom>
          <a:solidFill>
            <a:srgbClr val="FFFF00">
              <a:alpha val="5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Rigid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219450" y="892175"/>
            <a:ext cx="533400" cy="228600"/>
          </a:xfrm>
          <a:prstGeom prst="wedgeRectCallout">
            <a:avLst>
              <a:gd name="adj1" fmla="val -1012"/>
              <a:gd name="adj2" fmla="val 212500"/>
            </a:avLst>
          </a:prstGeom>
          <a:solidFill>
            <a:srgbClr val="FFFF00">
              <a:alpha val="5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Rigid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71850" y="28158"/>
            <a:ext cx="1212950" cy="7342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5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46706"/>
            <a:ext cx="3962400" cy="2026669"/>
          </a:xfrm>
        </p:spPr>
        <p:txBody>
          <a:bodyPr>
            <a:normAutofit/>
          </a:bodyPr>
          <a:lstStyle/>
          <a:p>
            <a:r>
              <a:rPr lang="en-GB" sz="1100" dirty="0"/>
              <a:t>Using the principle of virtual work, derive a formula in terms of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100" dirty="0"/>
              <a:t>,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100" dirty="0"/>
              <a:t>, and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100" i="1" dirty="0"/>
              <a:t> </a:t>
            </a:r>
            <a:r>
              <a:rPr lang="en-GB" sz="1100" dirty="0"/>
              <a:t>for the magnitude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100" i="1" dirty="0"/>
              <a:t> </a:t>
            </a:r>
            <a:r>
              <a:rPr lang="en-GB" sz="1100" dirty="0"/>
              <a:t>of the force required for equilibrium of the structure below, i.e.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GB" sz="1100" dirty="0"/>
              <a:t> (you may disregard the effects of weight).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E8D56-263F-4DCE-B60D-4CED49594B39}"/>
              </a:ext>
            </a:extLst>
          </p:cNvPr>
          <p:cNvSpPr/>
          <p:nvPr/>
        </p:nvSpPr>
        <p:spPr>
          <a:xfrm>
            <a:off x="3524251" y="1730375"/>
            <a:ext cx="1524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8BD70-F477-4FDC-8B80-31014CB506E3}"/>
              </a:ext>
            </a:extLst>
          </p:cNvPr>
          <p:cNvSpPr/>
          <p:nvPr/>
        </p:nvSpPr>
        <p:spPr>
          <a:xfrm rot="16200000">
            <a:off x="3105151" y="2149475"/>
            <a:ext cx="1524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909038-F96F-407B-B37C-ACC27A5BB239}"/>
              </a:ext>
            </a:extLst>
          </p:cNvPr>
          <p:cNvCxnSpPr>
            <a:cxnSpLocks/>
          </p:cNvCxnSpPr>
          <p:nvPr/>
        </p:nvCxnSpPr>
        <p:spPr>
          <a:xfrm>
            <a:off x="3600451" y="1806575"/>
            <a:ext cx="342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6F81AF-C7D3-4B7A-BB31-6FE6ED820B87}"/>
              </a:ext>
            </a:extLst>
          </p:cNvPr>
          <p:cNvCxnSpPr>
            <a:cxnSpLocks/>
          </p:cNvCxnSpPr>
          <p:nvPr/>
        </p:nvCxnSpPr>
        <p:spPr>
          <a:xfrm rot="5400000">
            <a:off x="2590801" y="2816225"/>
            <a:ext cx="342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331A257-C086-4B49-8715-7D4D31E710FE}"/>
              </a:ext>
            </a:extLst>
          </p:cNvPr>
          <p:cNvSpPr/>
          <p:nvPr/>
        </p:nvSpPr>
        <p:spPr>
          <a:xfrm>
            <a:off x="3524251" y="2653577"/>
            <a:ext cx="152400" cy="1524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7A80B-6563-4B7D-AE75-9FBF6A0DBFB3}"/>
              </a:ext>
            </a:extLst>
          </p:cNvPr>
          <p:cNvCxnSpPr>
            <a:cxnSpLocks/>
          </p:cNvCxnSpPr>
          <p:nvPr/>
        </p:nvCxnSpPr>
        <p:spPr>
          <a:xfrm>
            <a:off x="3411901" y="2816225"/>
            <a:ext cx="36000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D5FB9C8-17CA-4784-9195-49DEA121E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23762"/>
              </p:ext>
            </p:extLst>
          </p:nvPr>
        </p:nvGraphicFramePr>
        <p:xfrm>
          <a:off x="43815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0" y="2806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4C9D5E4-5AA6-4D66-9F89-51560C2D5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406660"/>
              </p:ext>
            </p:extLst>
          </p:nvPr>
        </p:nvGraphicFramePr>
        <p:xfrm>
          <a:off x="2686051" y="2390774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6051" y="2390774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6D2A81D-F263-47CC-B9BC-75840E0E2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53"/>
              </p:ext>
            </p:extLst>
          </p:nvPr>
        </p:nvGraphicFramePr>
        <p:xfrm>
          <a:off x="3524251" y="15779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6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4C9D5E4-5AA6-4D66-9F89-51560C2D5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4251" y="1577975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A0F179D-CAC0-4A70-9068-6AD659167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783148"/>
              </p:ext>
            </p:extLst>
          </p:nvPr>
        </p:nvGraphicFramePr>
        <p:xfrm>
          <a:off x="3676651" y="2627313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7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6D2A81D-F263-47CC-B9BC-75840E0E2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76651" y="2627313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C59E951-11AC-4307-9775-226ACE6B577E}"/>
              </a:ext>
            </a:extLst>
          </p:cNvPr>
          <p:cNvSpPr txBox="1"/>
          <p:nvPr/>
        </p:nvSpPr>
        <p:spPr>
          <a:xfrm>
            <a:off x="3859669" y="1683464"/>
            <a:ext cx="228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EA6AE3-F578-4264-959F-9DA4901245B5}"/>
              </a:ext>
            </a:extLst>
          </p:cNvPr>
          <p:cNvSpPr txBox="1"/>
          <p:nvPr/>
        </p:nvSpPr>
        <p:spPr>
          <a:xfrm>
            <a:off x="2457450" y="2780368"/>
            <a:ext cx="228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AF4F12-8EC3-4CD9-A0F0-E8A627BA8888}"/>
              </a:ext>
            </a:extLst>
          </p:cNvPr>
          <p:cNvCxnSpPr/>
          <p:nvPr/>
        </p:nvCxnSpPr>
        <p:spPr>
          <a:xfrm>
            <a:off x="2686051" y="3025775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F96ED96-8ADA-4090-B72C-DD996505A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50739"/>
              </p:ext>
            </p:extLst>
          </p:nvPr>
        </p:nvGraphicFramePr>
        <p:xfrm>
          <a:off x="3143250" y="288607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8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43250" y="288607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B677BC-3B30-4D23-A336-9AA0E3F13085}"/>
              </a:ext>
            </a:extLst>
          </p:cNvPr>
          <p:cNvCxnSpPr>
            <a:cxnSpLocks/>
          </p:cNvCxnSpPr>
          <p:nvPr/>
        </p:nvCxnSpPr>
        <p:spPr>
          <a:xfrm rot="5400000">
            <a:off x="3647850" y="2225675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8A3DC94-8A07-4CBE-8906-921A740F1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12233"/>
              </p:ext>
            </p:extLst>
          </p:nvPr>
        </p:nvGraphicFramePr>
        <p:xfrm>
          <a:off x="3981450" y="2136775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9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F96ED96-8ADA-4090-B72C-DD996505A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81450" y="2136775"/>
                        <a:ext cx="127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21C7679F-77E4-4296-9C95-7032507AE2A3}"/>
              </a:ext>
            </a:extLst>
          </p:cNvPr>
          <p:cNvSpPr/>
          <p:nvPr/>
        </p:nvSpPr>
        <p:spPr>
          <a:xfrm>
            <a:off x="3577615" y="177990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3238C6-75AC-4354-BA9A-41CBEA74D133}"/>
              </a:ext>
            </a:extLst>
          </p:cNvPr>
          <p:cNvSpPr/>
          <p:nvPr/>
        </p:nvSpPr>
        <p:spPr>
          <a:xfrm>
            <a:off x="2737962" y="261572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C6A9BC-C680-4B76-84DE-0796A195F4C1}"/>
              </a:ext>
            </a:extLst>
          </p:cNvPr>
          <p:cNvSpPr/>
          <p:nvPr/>
        </p:nvSpPr>
        <p:spPr>
          <a:xfrm>
            <a:off x="3578541" y="264239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15975"/>
            <a:ext cx="3962400" cy="2026669"/>
          </a:xfrm>
        </p:spPr>
        <p:txBody>
          <a:bodyPr/>
          <a:lstStyle/>
          <a:p>
            <a:r>
              <a:rPr lang="en-GB" dirty="0"/>
              <a:t>We assume that  AB and AC are rigid and therefore internal work done by them is zero</a:t>
            </a:r>
          </a:p>
          <a:p>
            <a:r>
              <a:rPr lang="en-GB" dirty="0"/>
              <a:t>Apply a very small virtual displacement to our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1619250" y="1577975"/>
                <a:ext cx="1524000" cy="609600"/>
              </a:xfrm>
              <a:prstGeom prst="wedgeRectCallout">
                <a:avLst>
                  <a:gd name="adj1" fmla="val -65005"/>
                  <a:gd name="adj2" fmla="val 1862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Just to confirm the answer, you would get the same result if you took moment about B,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GB" sz="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nary>
                  </m:oMath>
                </a14:m>
                <a:endParaRPr lang="en-GB" sz="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1577975"/>
                <a:ext cx="1524000" cy="609600"/>
              </a:xfrm>
              <a:prstGeom prst="wedgeRectCallout">
                <a:avLst>
                  <a:gd name="adj1" fmla="val -65005"/>
                  <a:gd name="adj2" fmla="val 18620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87390"/>
              </p:ext>
            </p:extLst>
          </p:nvPr>
        </p:nvGraphicFramePr>
        <p:xfrm>
          <a:off x="444500" y="1544091"/>
          <a:ext cx="1117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2" name="Equation" r:id="rId6" imgW="1117440" imgH="622080" progId="Equation.DSMT4">
                  <p:embed/>
                </p:oleObj>
              </mc:Choice>
              <mc:Fallback>
                <p:oleObj name="Equation" r:id="rId6" imgW="11174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500" y="1544091"/>
                        <a:ext cx="1117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61702"/>
              </p:ext>
            </p:extLst>
          </p:nvPr>
        </p:nvGraphicFramePr>
        <p:xfrm>
          <a:off x="444500" y="2166391"/>
          <a:ext cx="1016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3" name="Equation" r:id="rId8" imgW="1015920" imgH="1002960" progId="Equation.DSMT4">
                  <p:embed/>
                </p:oleObj>
              </mc:Choice>
              <mc:Fallback>
                <p:oleObj name="Equation" r:id="rId8" imgW="1015920" imgH="10029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500" y="2166391"/>
                        <a:ext cx="1016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70F08B0-70F1-4A04-8BA6-86B360280164}"/>
              </a:ext>
            </a:extLst>
          </p:cNvPr>
          <p:cNvGrpSpPr/>
          <p:nvPr/>
        </p:nvGrpSpPr>
        <p:grpSpPr>
          <a:xfrm>
            <a:off x="2457450" y="1541463"/>
            <a:ext cx="1676400" cy="1484312"/>
            <a:chOff x="476250" y="1618477"/>
            <a:chExt cx="1676400" cy="14843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C23AD-4B62-483A-9362-996A09834573}"/>
                </a:ext>
              </a:extLst>
            </p:cNvPr>
            <p:cNvSpPr/>
            <p:nvPr/>
          </p:nvSpPr>
          <p:spPr>
            <a:xfrm>
              <a:off x="1543051" y="1806575"/>
              <a:ext cx="152400" cy="990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BD5930-AE01-47AD-A18A-6BE812FA4E30}"/>
                </a:ext>
              </a:extLst>
            </p:cNvPr>
            <p:cNvSpPr/>
            <p:nvPr/>
          </p:nvSpPr>
          <p:spPr>
            <a:xfrm rot="16200000">
              <a:off x="1123951" y="2225675"/>
              <a:ext cx="152400" cy="990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519244-9842-4954-A4F4-DF7705C832E3}"/>
                </a:ext>
              </a:extLst>
            </p:cNvPr>
            <p:cNvCxnSpPr>
              <a:cxnSpLocks/>
            </p:cNvCxnSpPr>
            <p:nvPr/>
          </p:nvCxnSpPr>
          <p:spPr>
            <a:xfrm>
              <a:off x="1619251" y="1882775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DDE62C-3881-4F07-9821-D1CF162A611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601" y="2892425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5780BB1-2CE4-4CAE-936A-B1A823C722AE}"/>
                </a:ext>
              </a:extLst>
            </p:cNvPr>
            <p:cNvSpPr/>
            <p:nvPr/>
          </p:nvSpPr>
          <p:spPr>
            <a:xfrm>
              <a:off x="1543051" y="2729777"/>
              <a:ext cx="152400" cy="1524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74A696-1026-4A7E-8EA6-D87B91396544}"/>
                </a:ext>
              </a:extLst>
            </p:cNvPr>
            <p:cNvCxnSpPr>
              <a:cxnSpLocks/>
            </p:cNvCxnSpPr>
            <p:nvPr/>
          </p:nvCxnSpPr>
          <p:spPr>
            <a:xfrm>
              <a:off x="1430701" y="2892425"/>
              <a:ext cx="360000" cy="0"/>
            </a:xfrm>
            <a:prstGeom prst="line">
              <a:avLst/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6DC4D11B-E742-4668-9554-E5340BAE63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195797"/>
                </p:ext>
              </p:extLst>
            </p:nvPr>
          </p:nvGraphicFramePr>
          <p:xfrm>
            <a:off x="704851" y="2466974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4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E4EC05EA-6364-43AB-89E7-B66FCD1932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04851" y="2466974"/>
                          <a:ext cx="152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D5B437B0-9C0E-4907-95A1-4B4DB86AC9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268466"/>
                </p:ext>
              </p:extLst>
            </p:nvPr>
          </p:nvGraphicFramePr>
          <p:xfrm>
            <a:off x="1543051" y="1654175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5" name="Equation" r:id="rId12" imgW="152280" imgH="177480" progId="Equation.DSMT4">
                    <p:embed/>
                  </p:oleObj>
                </mc:Choice>
                <mc:Fallback>
                  <p:oleObj name="Equation" r:id="rId12" imgW="152280" imgH="17748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0075E8CC-03B1-452A-BBD4-8AB47422B6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543051" y="1654175"/>
                          <a:ext cx="1524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1D67F657-B8F4-4776-917A-77B0FF538B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76962"/>
                </p:ext>
              </p:extLst>
            </p:nvPr>
          </p:nvGraphicFramePr>
          <p:xfrm>
            <a:off x="1695451" y="2703513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6"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25152DA0-DFDD-4D0E-9225-61B070E008B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695451" y="2703513"/>
                          <a:ext cx="152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D35AC0-93FE-4199-B578-0EEA5AE99AA6}"/>
                </a:ext>
              </a:extLst>
            </p:cNvPr>
            <p:cNvSpPr txBox="1"/>
            <p:nvPr/>
          </p:nvSpPr>
          <p:spPr>
            <a:xfrm>
              <a:off x="1878469" y="1759664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66C81E-B174-418A-9538-043AD64DEABE}"/>
                </a:ext>
              </a:extLst>
            </p:cNvPr>
            <p:cNvSpPr txBox="1"/>
            <p:nvPr/>
          </p:nvSpPr>
          <p:spPr>
            <a:xfrm>
              <a:off x="476250" y="2856568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198430A-792C-4913-A396-9638082971D4}"/>
                </a:ext>
              </a:extLst>
            </p:cNvPr>
            <p:cNvCxnSpPr/>
            <p:nvPr/>
          </p:nvCxnSpPr>
          <p:spPr>
            <a:xfrm>
              <a:off x="704851" y="3101975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4254F7C6-3A83-452F-B6EF-58B8D8BAE4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28263"/>
                </p:ext>
              </p:extLst>
            </p:nvPr>
          </p:nvGraphicFramePr>
          <p:xfrm>
            <a:off x="1162050" y="2962275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7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94462093-21E9-4E9A-925E-56D4A3A69B9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62050" y="2962275"/>
                          <a:ext cx="1270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05A9465-A449-4219-90F0-AD9BB15A7AA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6650" y="2301875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C66D80F9-6DB5-4525-98D1-C576607888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553486"/>
                </p:ext>
              </p:extLst>
            </p:nvPr>
          </p:nvGraphicFramePr>
          <p:xfrm>
            <a:off x="2000250" y="2212975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8" name="Equation" r:id="rId18" imgW="126720" imgH="177480" progId="Equation.DSMT4">
                    <p:embed/>
                  </p:oleObj>
                </mc:Choice>
                <mc:Fallback>
                  <p:oleObj name="Equation" r:id="rId18" imgW="126720" imgH="17748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78E66EB7-4F16-4614-8F39-45472C40E8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00250" y="2212975"/>
                          <a:ext cx="1270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5821A04-F538-4A31-9836-1CE219B1F0D2}"/>
                </a:ext>
              </a:extLst>
            </p:cNvPr>
            <p:cNvSpPr/>
            <p:nvPr/>
          </p:nvSpPr>
          <p:spPr>
            <a:xfrm>
              <a:off x="1596415" y="185610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370F42-90BE-4CE8-88BF-2CD6C65EE788}"/>
                </a:ext>
              </a:extLst>
            </p:cNvPr>
            <p:cNvSpPr/>
            <p:nvPr/>
          </p:nvSpPr>
          <p:spPr>
            <a:xfrm>
              <a:off x="756762" y="270525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E276D3-0348-46EB-854C-76D19BE1A974}"/>
                </a:ext>
              </a:extLst>
            </p:cNvPr>
            <p:cNvSpPr/>
            <p:nvPr/>
          </p:nvSpPr>
          <p:spPr>
            <a:xfrm>
              <a:off x="1597341" y="270525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6A2C9C-5516-4685-82B7-5ACE72CF2704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1430701" y="1856104"/>
              <a:ext cx="189500" cy="8491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2845FA-3634-4021-AE89-2859F4561BE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93737" y="2392469"/>
              <a:ext cx="189500" cy="862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C97B5C2-6799-43AB-9BA2-3E449D685DF1}"/>
                </a:ext>
              </a:extLst>
            </p:cNvPr>
            <p:cNvCxnSpPr>
              <a:cxnSpLocks/>
              <a:stCxn id="29" idx="0"/>
              <a:endCxn id="27" idx="4"/>
            </p:cNvCxnSpPr>
            <p:nvPr/>
          </p:nvCxnSpPr>
          <p:spPr>
            <a:xfrm flipH="1" flipV="1">
              <a:off x="1619275" y="1901823"/>
              <a:ext cx="926" cy="8034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803171-9DE5-4970-802E-4036FB481A90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802481" y="2728119"/>
              <a:ext cx="79486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C350FF21-1FAD-4232-A5AC-95D2FAE0CF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7525042"/>
                </p:ext>
              </p:extLst>
            </p:nvPr>
          </p:nvGraphicFramePr>
          <p:xfrm>
            <a:off x="1309688" y="1618477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9" name="Equation" r:id="rId20" imgW="241200" imgH="228600" progId="Equation.DSMT4">
                    <p:embed/>
                  </p:oleObj>
                </mc:Choice>
                <mc:Fallback>
                  <p:oleObj name="Equation" r:id="rId20" imgW="241200" imgH="22860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1C99D3BE-BA15-41A3-A7DD-D03AA403BC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309688" y="1618477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74EA0F0F-C06F-47B3-A74A-4F84203700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4210940"/>
                </p:ext>
              </p:extLst>
            </p:nvPr>
          </p:nvGraphicFramePr>
          <p:xfrm>
            <a:off x="514350" y="2720975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90" name="Equation" r:id="rId22" imgW="241200" imgH="228600" progId="Equation.DSMT4">
                    <p:embed/>
                  </p:oleObj>
                </mc:Choice>
                <mc:Fallback>
                  <p:oleObj name="Equation" r:id="rId22" imgW="241200" imgH="228600" progId="Equation.DSMT4">
                    <p:embed/>
                    <p:pic>
                      <p:nvPicPr>
                        <p:cNvPr id="58" name="Object 57">
                          <a:extLst>
                            <a:ext uri="{FF2B5EF4-FFF2-40B4-BE49-F238E27FC236}">
                              <a16:creationId xmlns:a16="http://schemas.microsoft.com/office/drawing/2014/main" id="{1516375D-55BA-48A0-A13B-DFF5ABD39FA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14350" y="2720975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60835A-8E1E-46E5-9127-3D6EE95C05B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24758" y="1759622"/>
              <a:ext cx="926" cy="18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CCEC77-5170-4B32-B44B-E494DD50C8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070" y="2725919"/>
              <a:ext cx="926" cy="18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2A1D2B15-29C1-44C1-B9B6-01083286E6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298619"/>
                </p:ext>
              </p:extLst>
            </p:nvPr>
          </p:nvGraphicFramePr>
          <p:xfrm>
            <a:off x="1366838" y="2455863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91" name="Equation" r:id="rId24" imgW="215640" imgH="177480" progId="Equation.DSMT4">
                    <p:embed/>
                  </p:oleObj>
                </mc:Choice>
                <mc:Fallback>
                  <p:oleObj name="Equation" r:id="rId24" imgW="215640" imgH="177480" progId="Equation.DSMT4">
                    <p:embed/>
                    <p:pic>
                      <p:nvPicPr>
                        <p:cNvPr id="61" name="Object 60">
                          <a:extLst>
                            <a:ext uri="{FF2B5EF4-FFF2-40B4-BE49-F238E27FC236}">
                              <a16:creationId xmlns:a16="http://schemas.microsoft.com/office/drawing/2014/main" id="{195F42A5-518C-4E9D-AE3B-D9417E8F1B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366838" y="2455863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144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Familiarity with the definition of work</a:t>
            </a:r>
          </a:p>
          <a:p>
            <a:r>
              <a:rPr lang="en-GB" dirty="0"/>
              <a:t>Familiarity with the concept of virtual work by</a:t>
            </a:r>
          </a:p>
          <a:p>
            <a:pPr lvl="1"/>
            <a:r>
              <a:rPr lang="en-GB" dirty="0"/>
              <a:t>Axial forces</a:t>
            </a:r>
          </a:p>
          <a:p>
            <a:pPr lvl="1"/>
            <a:r>
              <a:rPr lang="en-GB" dirty="0"/>
              <a:t>Transverse shear forces</a:t>
            </a:r>
          </a:p>
          <a:p>
            <a:pPr lvl="1"/>
            <a:r>
              <a:rPr lang="en-GB" dirty="0"/>
              <a:t>Bending</a:t>
            </a:r>
          </a:p>
          <a:p>
            <a:pPr lvl="1"/>
            <a:r>
              <a:rPr lang="en-GB" dirty="0"/>
              <a:t>Torsion</a:t>
            </a:r>
          </a:p>
          <a:p>
            <a:r>
              <a:rPr lang="en-GB" dirty="0"/>
              <a:t>Familiarisation with unit load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15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2057400" cy="2026669"/>
          </a:xfrm>
        </p:spPr>
        <p:txBody>
          <a:bodyPr/>
          <a:lstStyle/>
          <a:p>
            <a:r>
              <a:rPr lang="en-GB" dirty="0"/>
              <a:t>Calculate the force in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dirty="0"/>
              <a:t> of truss structure?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0" y="875457"/>
            <a:ext cx="1773925" cy="217928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62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64345"/>
            <a:ext cx="2324104" cy="2237630"/>
          </a:xfrm>
        </p:spPr>
        <p:txBody>
          <a:bodyPr>
            <a:normAutofit/>
          </a:bodyPr>
          <a:lstStyle/>
          <a:p>
            <a:r>
              <a:rPr lang="en-GB" sz="800" dirty="0"/>
              <a:t>This structure has 1 degree of indeterminacy, i.e. 4 reaction (support) forces, unknowns, and 3 equations of equilibrium</a:t>
            </a:r>
          </a:p>
          <a:p>
            <a:r>
              <a:rPr lang="en-GB" sz="800" dirty="0"/>
              <a:t>Let’s apply an infinitesimally small virtual displacement where we intend to get the force</a:t>
            </a:r>
          </a:p>
          <a:p>
            <a:pPr marL="0" indent="0">
              <a:buNone/>
            </a:pPr>
            <a:endParaRPr lang="en-GB" sz="800" dirty="0"/>
          </a:p>
          <a:p>
            <a:endParaRPr lang="en-GB" sz="800" dirty="0"/>
          </a:p>
          <a:p>
            <a:r>
              <a:rPr lang="en-GB" sz="800" dirty="0"/>
              <a:t>Equating work done by external force to that of internal force gives</a:t>
            </a:r>
          </a:p>
          <a:p>
            <a:pPr marL="0" indent="0">
              <a:buNone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954" y="864345"/>
            <a:ext cx="1600199" cy="22489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25667"/>
              </p:ext>
            </p:extLst>
          </p:nvPr>
        </p:nvGraphicFramePr>
        <p:xfrm>
          <a:off x="528641" y="1882775"/>
          <a:ext cx="1776409" cy="31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" name="Equation" r:id="rId4" imgW="2286000" imgH="406080" progId="Equation.3">
                  <p:embed/>
                </p:oleObj>
              </mc:Choice>
              <mc:Fallback>
                <p:oleObj name="Equation" r:id="rId4" imgW="2286000" imgH="40608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1" y="1882775"/>
                        <a:ext cx="1776409" cy="315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62458"/>
              </p:ext>
            </p:extLst>
          </p:nvPr>
        </p:nvGraphicFramePr>
        <p:xfrm>
          <a:off x="552450" y="2609850"/>
          <a:ext cx="1549400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" name="Equation" r:id="rId6" imgW="1993680" imgH="241200" progId="Equation.3">
                  <p:embed/>
                </p:oleObj>
              </mc:Choice>
              <mc:Fallback>
                <p:oleObj name="Equation" r:id="rId6" imgW="1993680" imgH="241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609850"/>
                        <a:ext cx="1549400" cy="18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59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would like to obtain slope for the portal frame below;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55A4D9-3328-497B-8B26-35DE311A615E}"/>
              </a:ext>
            </a:extLst>
          </p:cNvPr>
          <p:cNvGrpSpPr/>
          <p:nvPr/>
        </p:nvGrpSpPr>
        <p:grpSpPr>
          <a:xfrm>
            <a:off x="2037936" y="1257102"/>
            <a:ext cx="2172114" cy="1692473"/>
            <a:chOff x="2037936" y="1196975"/>
            <a:chExt cx="2172114" cy="16924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F2E4A8-38A0-43B5-B439-8719C2D7D5D2}"/>
                </a:ext>
              </a:extLst>
            </p:cNvPr>
            <p:cNvCxnSpPr/>
            <p:nvPr/>
          </p:nvCxnSpPr>
          <p:spPr>
            <a:xfrm>
              <a:off x="24987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BDBE38-7432-43B3-9C1D-039DF74C21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89125" y="21401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961DFE-597A-4112-93AF-3AEB52546B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8325" y="214595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239390-2F8F-4B7C-A9C2-1E2D3BBFE5F5}"/>
                </a:ext>
              </a:extLst>
            </p:cNvPr>
            <p:cNvSpPr/>
            <p:nvPr/>
          </p:nvSpPr>
          <p:spPr>
            <a:xfrm rot="5400000">
              <a:off x="2460625" y="2529118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20CBB2-5CA1-4FAD-A934-071FAACC1C11}"/>
                </a:ext>
              </a:extLst>
            </p:cNvPr>
            <p:cNvSpPr/>
            <p:nvPr/>
          </p:nvSpPr>
          <p:spPr>
            <a:xfrm rot="5400000">
              <a:off x="3679825" y="2527867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554A62-1BCE-4177-88F3-300C533F79A9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H="1">
              <a:off x="2498725" y="1537267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777784-FA63-4AF1-B3A1-7DB28FA2BD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238" y="1529922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E0B317-33EE-41E9-8025-CC98C5BB923E}"/>
                </a:ext>
              </a:extLst>
            </p:cNvPr>
            <p:cNvCxnSpPr/>
            <p:nvPr/>
          </p:nvCxnSpPr>
          <p:spPr>
            <a:xfrm>
              <a:off x="28035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B557EDC-58EB-4B96-B25E-2EF6926D352B}"/>
                </a:ext>
              </a:extLst>
            </p:cNvPr>
            <p:cNvCxnSpPr/>
            <p:nvPr/>
          </p:nvCxnSpPr>
          <p:spPr>
            <a:xfrm>
              <a:off x="2477881" y="1397426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43351B-E3C3-491E-ADE5-8E3EF8940E4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32725" y="2142548"/>
              <a:ext cx="122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F03D60-0623-4E92-885C-BDF0849CD880}"/>
                </a:ext>
              </a:extLst>
            </p:cNvPr>
            <p:cNvSpPr txBox="1"/>
            <p:nvPr/>
          </p:nvSpPr>
          <p:spPr>
            <a:xfrm>
              <a:off x="2037936" y="1283701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439102-81DB-42EE-8CBD-0DDAD0426F32}"/>
                </a:ext>
              </a:extLst>
            </p:cNvPr>
            <p:cNvCxnSpPr>
              <a:cxnSpLocks/>
            </p:cNvCxnSpPr>
            <p:nvPr/>
          </p:nvCxnSpPr>
          <p:spPr>
            <a:xfrm>
              <a:off x="2134981" y="1529922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D7B43D0F-7288-47F3-BEBB-ACC9FA6FDF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727059"/>
                </p:ext>
              </p:extLst>
            </p:nvPr>
          </p:nvGraphicFramePr>
          <p:xfrm>
            <a:off x="2530475" y="1196975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4" name="Equation" r:id="rId3" imgW="203040" imgH="177480" progId="Equation.DSMT4">
                    <p:embed/>
                  </p:oleObj>
                </mc:Choice>
                <mc:Fallback>
                  <p:oleObj name="Equation" r:id="rId3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30475" y="1196975"/>
                          <a:ext cx="2032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28A64AC1-BD03-40C0-A70F-E4B730CED0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514889"/>
                </p:ext>
              </p:extLst>
            </p:nvPr>
          </p:nvGraphicFramePr>
          <p:xfrm>
            <a:off x="2489428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5" name="Equation" r:id="rId5" imgW="215640" imgH="177480" progId="Equation.DSMT4">
                    <p:embed/>
                  </p:oleObj>
                </mc:Choice>
                <mc:Fallback>
                  <p:oleObj name="Equation" r:id="rId5" imgW="215640" imgH="17748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D7B43D0F-7288-47F3-BEBB-ACC9FA6FDF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89428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D9F9565F-5A6F-4E78-A47D-42FFE45E9E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1677242"/>
                </p:ext>
              </p:extLst>
            </p:nvPr>
          </p:nvGraphicFramePr>
          <p:xfrm>
            <a:off x="3730625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6" name="Equation" r:id="rId7" imgW="215640" imgH="177480" progId="Equation.DSMT4">
                    <p:embed/>
                  </p:oleObj>
                </mc:Choice>
                <mc:Fallback>
                  <p:oleObj name="Equation" r:id="rId7" imgW="215640" imgH="177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28A64AC1-BD03-40C0-A70F-E4B730CED0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30625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20FF61-DC0A-4646-A014-E2FD9AF80E45}"/>
                    </a:ext>
                  </a:extLst>
                </p14:cNvPr>
                <p14:cNvContentPartPr/>
                <p14:nvPr/>
              </p14:nvContentPartPr>
              <p14:xfrm>
                <a:off x="3525192" y="2559142"/>
                <a:ext cx="178920" cy="18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20FF61-DC0A-4646-A014-E2FD9AF80E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0872" y="2554822"/>
                  <a:ext cx="18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F43188-777C-4467-B516-6D447CCC1FD9}"/>
                    </a:ext>
                  </a:extLst>
                </p14:cNvPr>
                <p14:cNvContentPartPr/>
                <p14:nvPr/>
              </p14:nvContentPartPr>
              <p14:xfrm>
                <a:off x="2492352" y="2549422"/>
                <a:ext cx="235440" cy="20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F43188-777C-4467-B516-6D447CCC1F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8032" y="2545102"/>
                  <a:ext cx="244080" cy="21348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27AB8239-1263-423A-891D-9CE3CFA178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777857"/>
                </p:ext>
              </p:extLst>
            </p:nvPr>
          </p:nvGraphicFramePr>
          <p:xfrm>
            <a:off x="3325813" y="2448123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7" name="Equation" r:id="rId13" imgW="215640" imgH="228600" progId="Equation.DSMT4">
                    <p:embed/>
                  </p:oleObj>
                </mc:Choice>
                <mc:Fallback>
                  <p:oleObj name="Equation" r:id="rId13" imgW="215640" imgH="22860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28A64AC1-BD03-40C0-A70F-E4B730CED0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325813" y="2448123"/>
                          <a:ext cx="2159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0FB86922-9868-43DB-A6E6-4DF34FFE03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649335"/>
                </p:ext>
              </p:extLst>
            </p:nvPr>
          </p:nvGraphicFramePr>
          <p:xfrm>
            <a:off x="2695575" y="2449711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8" name="Equation" r:id="rId15" imgW="190440" imgH="228600" progId="Equation.DSMT4">
                    <p:embed/>
                  </p:oleObj>
                </mc:Choice>
                <mc:Fallback>
                  <p:oleObj name="Equation" r:id="rId15" imgW="190440" imgH="228600" progId="Equation.DSMT4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27AB8239-1263-423A-891D-9CE3CFA178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695575" y="2449711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99E1D53-5EAC-490A-8A85-0A9F1094E7B5}"/>
                </a:ext>
              </a:extLst>
            </p:cNvPr>
            <p:cNvSpPr/>
            <p:nvPr/>
          </p:nvSpPr>
          <p:spPr>
            <a:xfrm>
              <a:off x="2309832" y="2237664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A20E4822-B2DB-4917-8D4D-7096B9CDD7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4817920"/>
                </p:ext>
              </p:extLst>
            </p:nvPr>
          </p:nvGraphicFramePr>
          <p:xfrm>
            <a:off x="2719388" y="2175073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9" name="Equation" r:id="rId17" imgW="228600" imgH="228600" progId="Equation.DSMT4">
                    <p:embed/>
                  </p:oleObj>
                </mc:Choice>
                <mc:Fallback>
                  <p:oleObj name="Equation" r:id="rId17" imgW="228600" imgH="228600" progId="Equation.DSMT4">
                    <p:embed/>
                    <p:pic>
                      <p:nvPicPr>
                        <p:cNvPr id="48" name="Object 47">
                          <a:extLst>
                            <a:ext uri="{FF2B5EF4-FFF2-40B4-BE49-F238E27FC236}">
                              <a16:creationId xmlns:a16="http://schemas.microsoft.com/office/drawing/2014/main" id="{0FB86922-9868-43DB-A6E6-4DF34FFE03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719388" y="2175073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F5C8319-8450-4A0F-A165-C22AEC4F8276}"/>
                </a:ext>
              </a:extLst>
            </p:cNvPr>
            <p:cNvSpPr/>
            <p:nvPr/>
          </p:nvSpPr>
          <p:spPr>
            <a:xfrm>
              <a:off x="3565525" y="2202739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FCC069F5-EC8A-449F-A427-36915BC364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351622"/>
                </p:ext>
              </p:extLst>
            </p:nvPr>
          </p:nvGraphicFramePr>
          <p:xfrm>
            <a:off x="3968750" y="2140148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20" name="Equation" r:id="rId19" imgW="241200" imgH="228600" progId="Equation.DSMT4">
                    <p:embed/>
                  </p:oleObj>
                </mc:Choice>
                <mc:Fallback>
                  <p:oleObj name="Equation" r:id="rId19" imgW="241200" imgH="2286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A20E4822-B2DB-4917-8D4D-7096B9CDD7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968750" y="2140148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80053D7B-53CF-48DF-AA7D-D8BCA48883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2576481"/>
                </p:ext>
              </p:extLst>
            </p:nvPr>
          </p:nvGraphicFramePr>
          <p:xfrm>
            <a:off x="2117725" y="200362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21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A20E4822-B2DB-4917-8D4D-7096B9CDD7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117725" y="2003623"/>
                          <a:ext cx="1270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4BB6ABF-EFCE-4618-AE90-074A4057EA43}"/>
                </a:ext>
              </a:extLst>
            </p:cNvPr>
            <p:cNvCxnSpPr>
              <a:cxnSpLocks/>
            </p:cNvCxnSpPr>
            <p:nvPr/>
          </p:nvCxnSpPr>
          <p:spPr>
            <a:xfrm>
              <a:off x="2484395" y="2864504"/>
              <a:ext cx="12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238DF130-7A5C-4EFD-A695-2B312F0599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5621102"/>
                </p:ext>
              </p:extLst>
            </p:nvPr>
          </p:nvGraphicFramePr>
          <p:xfrm>
            <a:off x="2981325" y="2749748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22"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80053D7B-53CF-48DF-AA7D-D8BCA48883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981325" y="2749748"/>
                          <a:ext cx="1270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0291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48362"/>
              </p:ext>
            </p:extLst>
          </p:nvPr>
        </p:nvGraphicFramePr>
        <p:xfrm>
          <a:off x="374650" y="838200"/>
          <a:ext cx="132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9" name="Equation" r:id="rId3" imgW="1320480" imgH="444240" progId="Equation.DSMT4">
                  <p:embed/>
                </p:oleObj>
              </mc:Choice>
              <mc:Fallback>
                <p:oleObj name="Equation" r:id="rId3" imgW="1320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838200"/>
                        <a:ext cx="1320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35592"/>
              </p:ext>
            </p:extLst>
          </p:nvPr>
        </p:nvGraphicFramePr>
        <p:xfrm>
          <a:off x="374650" y="1292225"/>
          <a:ext cx="147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0" name="Equation" r:id="rId5" imgW="1473120" imgH="203040" progId="Equation.DSMT4">
                  <p:embed/>
                </p:oleObj>
              </mc:Choice>
              <mc:Fallback>
                <p:oleObj name="Equation" r:id="rId5" imgW="147312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650" y="1292225"/>
                        <a:ext cx="147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571753"/>
              </p:ext>
            </p:extLst>
          </p:nvPr>
        </p:nvGraphicFramePr>
        <p:xfrm>
          <a:off x="374651" y="1504951"/>
          <a:ext cx="1701800" cy="62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1" name="Equation" r:id="rId7" imgW="2082600" imgH="761760" progId="Equation.DSMT4">
                  <p:embed/>
                </p:oleObj>
              </mc:Choice>
              <mc:Fallback>
                <p:oleObj name="Equation" r:id="rId7" imgW="2082600" imgH="761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651" y="1504951"/>
                        <a:ext cx="1701800" cy="62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31012"/>
              </p:ext>
            </p:extLst>
          </p:nvPr>
        </p:nvGraphicFramePr>
        <p:xfrm>
          <a:off x="374651" y="2339976"/>
          <a:ext cx="2989676" cy="75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2" name="Equation" r:id="rId9" imgW="3403440" imgH="863280" progId="Equation.DSMT4">
                  <p:embed/>
                </p:oleObj>
              </mc:Choice>
              <mc:Fallback>
                <p:oleObj name="Equation" r:id="rId9" imgW="3403440" imgH="863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651" y="2339976"/>
                        <a:ext cx="2989676" cy="758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C5CDE-900D-42F3-98B5-C0CA2E09967C}"/>
              </a:ext>
            </a:extLst>
          </p:cNvPr>
          <p:cNvGrpSpPr/>
          <p:nvPr/>
        </p:nvGrpSpPr>
        <p:grpSpPr>
          <a:xfrm>
            <a:off x="2076450" y="799902"/>
            <a:ext cx="2172114" cy="1692473"/>
            <a:chOff x="2037936" y="1196975"/>
            <a:chExt cx="2172114" cy="169247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73B212-D0B3-4C74-8828-A41972BEBC0A}"/>
                </a:ext>
              </a:extLst>
            </p:cNvPr>
            <p:cNvCxnSpPr/>
            <p:nvPr/>
          </p:nvCxnSpPr>
          <p:spPr>
            <a:xfrm>
              <a:off x="24987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5982C7-10E7-4B5D-BB4B-7596DB46A8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89125" y="21401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273F3F-14CC-424B-ABEA-FBE572C25C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8325" y="214595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CE07C8-7A59-4B94-8299-061BAC93714E}"/>
                </a:ext>
              </a:extLst>
            </p:cNvPr>
            <p:cNvSpPr/>
            <p:nvPr/>
          </p:nvSpPr>
          <p:spPr>
            <a:xfrm rot="5400000">
              <a:off x="2460625" y="2529118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060708-71E0-45F4-837A-B2A5B951C672}"/>
                </a:ext>
              </a:extLst>
            </p:cNvPr>
            <p:cNvSpPr/>
            <p:nvPr/>
          </p:nvSpPr>
          <p:spPr>
            <a:xfrm rot="5400000">
              <a:off x="3679825" y="2527867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615C59-1297-4032-B329-33514C425DF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H="1">
              <a:off x="2498725" y="1537267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AEB7943-4DDC-4E46-9235-6916841468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238" y="1529922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1C86ED-2D8B-405D-8A90-A8724D3FF919}"/>
                </a:ext>
              </a:extLst>
            </p:cNvPr>
            <p:cNvCxnSpPr/>
            <p:nvPr/>
          </p:nvCxnSpPr>
          <p:spPr>
            <a:xfrm>
              <a:off x="28035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CDF3AF0-2868-4C52-8ED7-1540EC36AF4A}"/>
                </a:ext>
              </a:extLst>
            </p:cNvPr>
            <p:cNvCxnSpPr/>
            <p:nvPr/>
          </p:nvCxnSpPr>
          <p:spPr>
            <a:xfrm>
              <a:off x="2477881" y="1397426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06D0BE-10F7-4B68-A244-91DBEA0AD3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32725" y="2142548"/>
              <a:ext cx="122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136572-C65B-4E01-A98D-42B2F04756CC}"/>
                </a:ext>
              </a:extLst>
            </p:cNvPr>
            <p:cNvSpPr txBox="1"/>
            <p:nvPr/>
          </p:nvSpPr>
          <p:spPr>
            <a:xfrm>
              <a:off x="2037936" y="1283701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A7919E5-6422-455F-9AED-AD55B5ADBCCF}"/>
                </a:ext>
              </a:extLst>
            </p:cNvPr>
            <p:cNvCxnSpPr>
              <a:cxnSpLocks/>
            </p:cNvCxnSpPr>
            <p:nvPr/>
          </p:nvCxnSpPr>
          <p:spPr>
            <a:xfrm>
              <a:off x="2134981" y="1529922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9E5F66CD-85A0-477E-B36A-D3C2492730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178886"/>
                </p:ext>
              </p:extLst>
            </p:nvPr>
          </p:nvGraphicFramePr>
          <p:xfrm>
            <a:off x="2530475" y="1196975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3" name="Equation" r:id="rId11" imgW="203040" imgH="177480" progId="Equation.DSMT4">
                    <p:embed/>
                  </p:oleObj>
                </mc:Choice>
                <mc:Fallback>
                  <p:oleObj name="Equation" r:id="rId11" imgW="203040" imgH="17748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D7B43D0F-7288-47F3-BEBB-ACC9FA6FDF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30475" y="1196975"/>
                          <a:ext cx="2032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D7670F9F-CE90-4C34-9BF2-037630EF05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8061090"/>
                </p:ext>
              </p:extLst>
            </p:nvPr>
          </p:nvGraphicFramePr>
          <p:xfrm>
            <a:off x="2489428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4" name="Equation" r:id="rId13" imgW="215640" imgH="177480" progId="Equation.DSMT4">
                    <p:embed/>
                  </p:oleObj>
                </mc:Choice>
                <mc:Fallback>
                  <p:oleObj name="Equation" r:id="rId13" imgW="215640" imgH="177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28A64AC1-BD03-40C0-A70F-E4B730CED0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489428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C877E874-C1ED-4D0F-AD54-F2B9E5EF63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4161944"/>
                </p:ext>
              </p:extLst>
            </p:nvPr>
          </p:nvGraphicFramePr>
          <p:xfrm>
            <a:off x="3730625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5" name="Equation" r:id="rId15" imgW="215640" imgH="177480" progId="Equation.DSMT4">
                    <p:embed/>
                  </p:oleObj>
                </mc:Choice>
                <mc:Fallback>
                  <p:oleObj name="Equation" r:id="rId15" imgW="215640" imgH="17748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D9F9565F-5A6F-4E78-A47D-42FFE45E9E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30625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DC8FD2-C410-40B1-B0A5-58CB8D0F19ED}"/>
                    </a:ext>
                  </a:extLst>
                </p14:cNvPr>
                <p14:cNvContentPartPr/>
                <p14:nvPr/>
              </p14:nvContentPartPr>
              <p14:xfrm>
                <a:off x="3525192" y="2559142"/>
                <a:ext cx="178920" cy="18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DC8FD2-C410-40B1-B0A5-58CB8D0F19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0872" y="2554822"/>
                  <a:ext cx="18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4172BD-01DA-4342-92B6-A365AC65B565}"/>
                    </a:ext>
                  </a:extLst>
                </p14:cNvPr>
                <p14:cNvContentPartPr/>
                <p14:nvPr/>
              </p14:nvContentPartPr>
              <p14:xfrm>
                <a:off x="2492352" y="2549422"/>
                <a:ext cx="235440" cy="20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4172BD-01DA-4342-92B6-A365AC65B5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8032" y="2545102"/>
                  <a:ext cx="244080" cy="21348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FFCABA7B-8178-450E-BEE2-8EA17930EA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662183"/>
                </p:ext>
              </p:extLst>
            </p:nvPr>
          </p:nvGraphicFramePr>
          <p:xfrm>
            <a:off x="3325813" y="2448123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6" name="Equation" r:id="rId21" imgW="215640" imgH="228600" progId="Equation.DSMT4">
                    <p:embed/>
                  </p:oleObj>
                </mc:Choice>
                <mc:Fallback>
                  <p:oleObj name="Equation" r:id="rId21" imgW="215640" imgH="228600" progId="Equation.DSMT4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27AB8239-1263-423A-891D-9CE3CFA178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325813" y="2448123"/>
                          <a:ext cx="2159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C9253C04-6DDD-4A84-ABBE-5AB01DDC8E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2919342"/>
                </p:ext>
              </p:extLst>
            </p:nvPr>
          </p:nvGraphicFramePr>
          <p:xfrm>
            <a:off x="2695575" y="2449711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7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48" name="Object 47">
                          <a:extLst>
                            <a:ext uri="{FF2B5EF4-FFF2-40B4-BE49-F238E27FC236}">
                              <a16:creationId xmlns:a16="http://schemas.microsoft.com/office/drawing/2014/main" id="{0FB86922-9868-43DB-A6E6-4DF34FFE03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695575" y="2449711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69FF65-C0BA-4FE2-A54F-BCBE9E1E483F}"/>
                </a:ext>
              </a:extLst>
            </p:cNvPr>
            <p:cNvSpPr/>
            <p:nvPr/>
          </p:nvSpPr>
          <p:spPr>
            <a:xfrm>
              <a:off x="2309832" y="2237664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84B14424-DCA2-4682-A031-EEA3DC2412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206189"/>
                </p:ext>
              </p:extLst>
            </p:nvPr>
          </p:nvGraphicFramePr>
          <p:xfrm>
            <a:off x="2719388" y="2175073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8" name="Equation" r:id="rId25" imgW="228600" imgH="228600" progId="Equation.DSMT4">
                    <p:embed/>
                  </p:oleObj>
                </mc:Choice>
                <mc:Fallback>
                  <p:oleObj name="Equation" r:id="rId25" imgW="228600" imgH="2286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A20E4822-B2DB-4917-8D4D-7096B9CDD7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719388" y="2175073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CBF9F9-85CA-49D6-A297-E818CC03164E}"/>
                </a:ext>
              </a:extLst>
            </p:cNvPr>
            <p:cNvSpPr/>
            <p:nvPr/>
          </p:nvSpPr>
          <p:spPr>
            <a:xfrm>
              <a:off x="3565525" y="2202739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3F9993DC-56E1-44C0-9D39-8FFEC0771D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220621"/>
                </p:ext>
              </p:extLst>
            </p:nvPr>
          </p:nvGraphicFramePr>
          <p:xfrm>
            <a:off x="3968750" y="2140148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9" name="Equation" r:id="rId27" imgW="241200" imgH="228600" progId="Equation.DSMT4">
                    <p:embed/>
                  </p:oleObj>
                </mc:Choice>
                <mc:Fallback>
                  <p:oleObj name="Equation" r:id="rId27" imgW="241200" imgH="228600" progId="Equation.DSMT4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id="{FCC069F5-EC8A-449F-A427-36915BC3643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968750" y="2140148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222C47AB-A137-4BE9-92E2-4EDAED9F59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941761"/>
                </p:ext>
              </p:extLst>
            </p:nvPr>
          </p:nvGraphicFramePr>
          <p:xfrm>
            <a:off x="2117725" y="200362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30" name="Equation" r:id="rId29" imgW="126720" imgH="177480" progId="Equation.DSMT4">
                    <p:embed/>
                  </p:oleObj>
                </mc:Choice>
                <mc:Fallback>
                  <p:oleObj name="Equation" r:id="rId29" imgW="126720" imgH="17748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80053D7B-53CF-48DF-AA7D-D8BCA48883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117725" y="2003623"/>
                          <a:ext cx="1270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2F1CBF4-D71E-4CB6-B4E6-EC38D307EFF6}"/>
                </a:ext>
              </a:extLst>
            </p:cNvPr>
            <p:cNvCxnSpPr>
              <a:cxnSpLocks/>
            </p:cNvCxnSpPr>
            <p:nvPr/>
          </p:nvCxnSpPr>
          <p:spPr>
            <a:xfrm>
              <a:off x="2484395" y="2864504"/>
              <a:ext cx="12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59C49DCF-A578-4B6C-8598-746B9AF599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4129680"/>
                </p:ext>
              </p:extLst>
            </p:nvPr>
          </p:nvGraphicFramePr>
          <p:xfrm>
            <a:off x="2981325" y="2749748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31" name="Equation" r:id="rId31" imgW="126720" imgH="139680" progId="Equation.DSMT4">
                    <p:embed/>
                  </p:oleObj>
                </mc:Choice>
                <mc:Fallback>
                  <p:oleObj name="Equation" r:id="rId31" imgW="126720" imgH="139680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238DF130-7A5C-4EFD-A695-2B312F0599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2981325" y="2749748"/>
                          <a:ext cx="1270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92525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amount of virtual displacement can be any arbitrary value;</a:t>
            </a:r>
          </a:p>
          <a:p>
            <a:r>
              <a:rPr lang="en-GB" dirty="0"/>
              <a:t>For convenience lets give it a unit value. For example, in the previous example lets say </a:t>
            </a:r>
            <a:r>
              <a:rPr lang="el-GR" dirty="0"/>
              <a:t>Δ</a:t>
            </a:r>
            <a:r>
              <a:rPr lang="en-GB" baseline="-25000" dirty="0" err="1"/>
              <a:t>v,B</a:t>
            </a:r>
            <a:r>
              <a:rPr lang="en-GB" dirty="0"/>
              <a:t>=1;</a:t>
            </a:r>
            <a:endParaRPr lang="en-GB" baseline="-25000" dirty="0"/>
          </a:p>
          <a:p>
            <a:r>
              <a:rPr lang="en-GB" dirty="0"/>
              <a:t>In this case the method could be called </a:t>
            </a:r>
            <a:r>
              <a:rPr lang="en-GB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 load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91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need to obtain </a:t>
            </a:r>
            <a:r>
              <a:rPr lang="en-GB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GB" dirty="0"/>
              <a:t> in a member, you should apply a </a:t>
            </a:r>
            <a:r>
              <a:rPr lang="en-GB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virtual displacement </a:t>
            </a:r>
            <a:r>
              <a:rPr lang="en-GB" dirty="0"/>
              <a:t>at the location where force is intended;</a:t>
            </a:r>
          </a:p>
          <a:p>
            <a:r>
              <a:rPr lang="en-GB" dirty="0"/>
              <a:t>If you need to obtain </a:t>
            </a:r>
            <a:r>
              <a:rPr lang="en-GB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lang="en-GB" dirty="0"/>
              <a:t> in a member, you should apply a </a:t>
            </a:r>
            <a:r>
              <a:rPr lang="en-GB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virtual force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at the location displacement is intended.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08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810000" cy="2026669"/>
          </a:xfrm>
        </p:spPr>
        <p:txBody>
          <a:bodyPr/>
          <a:lstStyle/>
          <a:p>
            <a:r>
              <a:rPr lang="en-GB" dirty="0"/>
              <a:t>Determine vertical deflection at point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/>
              <a:t> using unit load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50" y="1591694"/>
            <a:ext cx="2676668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8991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30375"/>
            <a:ext cx="3962400" cy="361950"/>
          </a:xfrm>
        </p:spPr>
        <p:txBody>
          <a:bodyPr>
            <a:noAutofit/>
          </a:bodyPr>
          <a:lstStyle/>
          <a:p>
            <a:r>
              <a:rPr lang="en-GB" sz="900" dirty="0"/>
              <a:t>Apply a virtual unit load in the direction of displacement to be calculated</a:t>
            </a:r>
          </a:p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450" y="862241"/>
            <a:ext cx="2171748" cy="7522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91797"/>
              </p:ext>
            </p:extLst>
          </p:nvPr>
        </p:nvGraphicFramePr>
        <p:xfrm>
          <a:off x="2695574" y="1958975"/>
          <a:ext cx="690562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8" name="Equation" r:id="rId4" imgW="888840" imgH="228600" progId="Equation.3">
                  <p:embed/>
                </p:oleObj>
              </mc:Choice>
              <mc:Fallback>
                <p:oleObj name="Equation" r:id="rId4" imgW="888840" imgH="2286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4" y="1958975"/>
                        <a:ext cx="690562" cy="17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69003"/>
              </p:ext>
            </p:extLst>
          </p:nvPr>
        </p:nvGraphicFramePr>
        <p:xfrm>
          <a:off x="476250" y="1882775"/>
          <a:ext cx="19954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9" name="Equation" r:id="rId6" imgW="2565360" imgH="419040" progId="Equation.3">
                  <p:embed/>
                </p:oleObj>
              </mc:Choice>
              <mc:Fallback>
                <p:oleObj name="Equation" r:id="rId6" imgW="2565360" imgH="41904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882775"/>
                        <a:ext cx="1995488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323850" y="2158997"/>
            <a:ext cx="2286000" cy="361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Work done by virtual unit load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16726"/>
              </p:ext>
            </p:extLst>
          </p:nvPr>
        </p:nvGraphicFramePr>
        <p:xfrm>
          <a:off x="519113" y="2339975"/>
          <a:ext cx="50323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0" name="Equation" r:id="rId8" imgW="647640" imgH="228600" progId="Equation.3">
                  <p:embed/>
                </p:oleObj>
              </mc:Choice>
              <mc:Fallback>
                <p:oleObj name="Equation" r:id="rId8" imgW="647640" imgH="22860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339975"/>
                        <a:ext cx="503238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23850" y="2570162"/>
            <a:ext cx="2286000" cy="361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Work done by internal loads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1179"/>
              </p:ext>
            </p:extLst>
          </p:nvPr>
        </p:nvGraphicFramePr>
        <p:xfrm>
          <a:off x="523876" y="2782886"/>
          <a:ext cx="15986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1" name="Equation" r:id="rId10" imgW="2057400" imgH="482400" progId="Equation.3">
                  <p:embed/>
                </p:oleObj>
              </mc:Choice>
              <mc:Fallback>
                <p:oleObj name="Equation" r:id="rId10" imgW="2057400" imgH="48240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6" y="2782886"/>
                        <a:ext cx="15986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2152650" y="2587625"/>
            <a:ext cx="2286000" cy="361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Equating external work with internal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48902"/>
              </p:ext>
            </p:extLst>
          </p:nvPr>
        </p:nvGraphicFramePr>
        <p:xfrm>
          <a:off x="2343151" y="2782886"/>
          <a:ext cx="16478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2" name="Equation" r:id="rId12" imgW="2120760" imgH="482400" progId="Equation.3">
                  <p:embed/>
                </p:oleObj>
              </mc:Choice>
              <mc:Fallback>
                <p:oleObj name="Equation" r:id="rId12" imgW="2120760" imgH="48240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1" y="2782886"/>
                        <a:ext cx="16478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3618" y="862147"/>
            <a:ext cx="1616632" cy="828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03D4BC-7C24-4439-AD41-1DAE9822B0A9}"/>
              </a:ext>
            </a:extLst>
          </p:cNvPr>
          <p:cNvSpPr/>
          <p:nvPr/>
        </p:nvSpPr>
        <p:spPr>
          <a:xfrm>
            <a:off x="2301293" y="1410368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651AEF-ACDA-4C53-B28E-852BF8F3FCA0}"/>
              </a:ext>
            </a:extLst>
          </p:cNvPr>
          <p:cNvSpPr/>
          <p:nvPr/>
        </p:nvSpPr>
        <p:spPr>
          <a:xfrm>
            <a:off x="999520" y="1324646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system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6B912C51-870B-4FD2-86E3-7A28395C3D88}"/>
              </a:ext>
            </a:extLst>
          </p:cNvPr>
          <p:cNvSpPr/>
          <p:nvPr/>
        </p:nvSpPr>
        <p:spPr>
          <a:xfrm>
            <a:off x="2695574" y="1930436"/>
            <a:ext cx="762000" cy="239506"/>
          </a:xfrm>
          <a:prstGeom prst="borderCallout1">
            <a:avLst>
              <a:gd name="adj1" fmla="val 39151"/>
              <a:gd name="adj2" fmla="val 103728"/>
              <a:gd name="adj3" fmla="val -173528"/>
              <a:gd name="adj4" fmla="val 103536"/>
            </a:avLst>
          </a:prstGeom>
          <a:solidFill>
            <a:srgbClr val="92D050">
              <a:alpha val="38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02591CDD-0320-4A6E-8B5E-1025106069DD}"/>
              </a:ext>
            </a:extLst>
          </p:cNvPr>
          <p:cNvSpPr/>
          <p:nvPr/>
        </p:nvSpPr>
        <p:spPr>
          <a:xfrm>
            <a:off x="476250" y="1908041"/>
            <a:ext cx="1995488" cy="284296"/>
          </a:xfrm>
          <a:prstGeom prst="borderCallout1">
            <a:avLst>
              <a:gd name="adj1" fmla="val 59070"/>
              <a:gd name="adj2" fmla="val -1010"/>
              <a:gd name="adj3" fmla="val -114048"/>
              <a:gd name="adj4" fmla="val -302"/>
            </a:avLst>
          </a:prstGeom>
          <a:solidFill>
            <a:srgbClr val="FFFF00">
              <a:alpha val="38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6"/>
            <a:ext cx="4038600" cy="457200"/>
          </a:xfrm>
        </p:spPr>
        <p:txBody>
          <a:bodyPr/>
          <a:lstStyle/>
          <a:p>
            <a:r>
              <a:rPr lang="en-GB" dirty="0"/>
              <a:t>Using unit load method determine slope and deflection at point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7250" y="1951002"/>
            <a:ext cx="1371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28850" y="1951002"/>
            <a:ext cx="685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81050" y="1798602"/>
            <a:ext cx="76200" cy="5334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2013" y="1722403"/>
            <a:ext cx="1676400" cy="228599"/>
          </a:xfrm>
          <a:prstGeom prst="rect">
            <a:avLst/>
          </a:prstGeom>
          <a:blipFill dpi="0" rotWithShape="1">
            <a:blip r:embed="rId2" cstate="print">
              <a:alphaModFix amt="95000"/>
            </a:blip>
            <a:srcRect/>
            <a:tile tx="0" ty="0" sx="50000" sy="6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38450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250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25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7450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4012" y="1484993"/>
            <a:ext cx="604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5kN/m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987" y="1731214"/>
            <a:ext cx="120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=4x10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=8x10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2914650" y="1646202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09850" y="1451716"/>
            <a:ext cx="604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8kN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7250" y="2492375"/>
            <a:ext cx="13716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19325" y="2492375"/>
            <a:ext cx="314325" cy="635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24125" y="2492375"/>
            <a:ext cx="314325" cy="317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40631" y="2501139"/>
            <a:ext cx="604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2m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4068" y="2501139"/>
            <a:ext cx="604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0.5m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6487" y="2501139"/>
            <a:ext cx="604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0.5m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47986" y="2058547"/>
            <a:ext cx="120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E=200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/mm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940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15975"/>
            <a:ext cx="3962400" cy="2026669"/>
          </a:xfrm>
        </p:spPr>
        <p:txBody>
          <a:bodyPr>
            <a:normAutofit/>
          </a:bodyPr>
          <a:lstStyle/>
          <a:p>
            <a:r>
              <a:rPr lang="en-GB" sz="1000" dirty="0"/>
              <a:t>For deflection we apply a unit virtual load at point </a:t>
            </a: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000" dirty="0"/>
              <a:t> in the direction of the intended displacement;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49" y="1250872"/>
            <a:ext cx="1635260" cy="7970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241" y="1250871"/>
            <a:ext cx="1528609" cy="7970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8" name="Rectangle 47"/>
          <p:cNvSpPr/>
          <p:nvPr/>
        </p:nvSpPr>
        <p:spPr>
          <a:xfrm>
            <a:off x="552450" y="1315786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system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95650" y="1061444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system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04545"/>
              </p:ext>
            </p:extLst>
          </p:nvPr>
        </p:nvGraphicFramePr>
        <p:xfrm>
          <a:off x="476248" y="2144393"/>
          <a:ext cx="3733806" cy="96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86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(mm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GB" sz="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(</a:t>
                      </a:r>
                      <a:r>
                        <a:rPr lang="en-GB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0&lt;x&lt;0.5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0.5&lt;x&lt;1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1&lt;x&lt;3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2A4F21D-E822-458D-A6C2-F282C0B83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72565"/>
              </p:ext>
            </p:extLst>
          </p:nvPr>
        </p:nvGraphicFramePr>
        <p:xfrm>
          <a:off x="2305050" y="388433"/>
          <a:ext cx="1981200" cy="27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5" imgW="3390840" imgH="469800" progId="Equation.DSMT4">
                  <p:embed/>
                </p:oleObj>
              </mc:Choice>
              <mc:Fallback>
                <p:oleObj name="Equation" r:id="rId5" imgW="3390840" imgH="469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11DE131-5AC3-4BF0-B3D9-2C113361E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88433"/>
                        <a:ext cx="1981200" cy="2751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81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post any comments either here or on BB: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https://padlet.com/damghani_mahdi/SDI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46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55279"/>
              </p:ext>
            </p:extLst>
          </p:nvPr>
        </p:nvGraphicFramePr>
        <p:xfrm>
          <a:off x="345426" y="1279525"/>
          <a:ext cx="765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0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26" y="1279525"/>
                        <a:ext cx="765175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0" y="1566215"/>
            <a:ext cx="3962400" cy="1428829"/>
          </a:xfrm>
        </p:spPr>
        <p:txBody>
          <a:bodyPr/>
          <a:lstStyle/>
          <a:p>
            <a:r>
              <a:rPr lang="en-GB" dirty="0"/>
              <a:t>For slope we apply a unit virtual moment at point B</a:t>
            </a:r>
          </a:p>
        </p:txBody>
      </p:sp>
      <p:graphicFrame>
        <p:nvGraphicFramePr>
          <p:cNvPr id="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065588"/>
              </p:ext>
            </p:extLst>
          </p:nvPr>
        </p:nvGraphicFramePr>
        <p:xfrm>
          <a:off x="345426" y="860425"/>
          <a:ext cx="3962400" cy="35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1" name="Equation" r:id="rId5" imgW="6311880" imgH="558720" progId="Equation.DSMT4">
                  <p:embed/>
                </p:oleObj>
              </mc:Choice>
              <mc:Fallback>
                <p:oleObj name="Equation" r:id="rId5" imgW="6311880" imgH="5587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26" y="860425"/>
                        <a:ext cx="3962400" cy="35070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162050" y="2301655"/>
            <a:ext cx="1371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533650" y="2301655"/>
            <a:ext cx="685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85850" y="2149255"/>
            <a:ext cx="76200" cy="5334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2319338" y="2202419"/>
            <a:ext cx="381015" cy="518556"/>
          </a:xfrm>
          <a:custGeom>
            <a:avLst/>
            <a:gdLst>
              <a:gd name="connsiteX0" fmla="*/ 0 w 381015"/>
              <a:gd name="connsiteY0" fmla="*/ 310780 h 518556"/>
              <a:gd name="connsiteX1" fmla="*/ 195262 w 381015"/>
              <a:gd name="connsiteY1" fmla="*/ 515567 h 518556"/>
              <a:gd name="connsiteX2" fmla="*/ 381000 w 381015"/>
              <a:gd name="connsiteY2" fmla="*/ 172667 h 518556"/>
              <a:gd name="connsiteX3" fmla="*/ 185737 w 381015"/>
              <a:gd name="connsiteY3" fmla="*/ 5980 h 518556"/>
              <a:gd name="connsiteX4" fmla="*/ 19050 w 381015"/>
              <a:gd name="connsiteY4" fmla="*/ 34555 h 51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15" h="518556">
                <a:moveTo>
                  <a:pt x="0" y="310780"/>
                </a:moveTo>
                <a:cubicBezTo>
                  <a:pt x="65881" y="424683"/>
                  <a:pt x="131762" y="538586"/>
                  <a:pt x="195262" y="515567"/>
                </a:cubicBezTo>
                <a:cubicBezTo>
                  <a:pt x="258762" y="492548"/>
                  <a:pt x="382587" y="257598"/>
                  <a:pt x="381000" y="172667"/>
                </a:cubicBezTo>
                <a:cubicBezTo>
                  <a:pt x="379413" y="87736"/>
                  <a:pt x="246062" y="28999"/>
                  <a:pt x="185737" y="5980"/>
                </a:cubicBezTo>
                <a:cubicBezTo>
                  <a:pt x="125412" y="-17039"/>
                  <a:pt x="45244" y="33761"/>
                  <a:pt x="19050" y="34555"/>
                </a:cubicBezTo>
              </a:path>
            </a:pathLst>
          </a:custGeom>
          <a:noFill/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152650" y="1932415"/>
            <a:ext cx="604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1kN.m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D0CCF3C-A438-45DE-BDF1-BCFFE86FB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735347"/>
              </p:ext>
            </p:extLst>
          </p:nvPr>
        </p:nvGraphicFramePr>
        <p:xfrm>
          <a:off x="2305050" y="388433"/>
          <a:ext cx="1981200" cy="27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2" name="Equation" r:id="rId7" imgW="3390840" imgH="469800" progId="Equation.DSMT4">
                  <p:embed/>
                </p:oleObj>
              </mc:Choice>
              <mc:Fallback>
                <p:oleObj name="Equation" r:id="rId7" imgW="3390840" imgH="469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2A4F21D-E822-458D-A6C2-F282C0B83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88433"/>
                        <a:ext cx="1981200" cy="2751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431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34138"/>
              </p:ext>
            </p:extLst>
          </p:nvPr>
        </p:nvGraphicFramePr>
        <p:xfrm>
          <a:off x="400050" y="899270"/>
          <a:ext cx="3733806" cy="96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86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(mm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GB" sz="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(</a:t>
                      </a:r>
                      <a:r>
                        <a:rPr lang="en-GB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0&lt;x&lt;0.5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0.5&lt;x&lt;1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1&lt;x&lt;3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22810"/>
              </p:ext>
            </p:extLst>
          </p:nvPr>
        </p:nvGraphicFramePr>
        <p:xfrm>
          <a:off x="323850" y="2019646"/>
          <a:ext cx="3962400" cy="32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8" name="Equation" r:id="rId3" imgW="5854680" imgH="482400" progId="Equation.3">
                  <p:embed/>
                </p:oleObj>
              </mc:Choice>
              <mc:Fallback>
                <p:oleObj name="Equation" r:id="rId3" imgW="5854680" imgH="4824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19646"/>
                        <a:ext cx="3962400" cy="32674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394495"/>
              </p:ext>
            </p:extLst>
          </p:nvPr>
        </p:nvGraphicFramePr>
        <p:xfrm>
          <a:off x="323850" y="2503314"/>
          <a:ext cx="838200" cy="18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" name="Equation" r:id="rId5" imgW="1002960" imgH="215640" progId="Equation.3">
                  <p:embed/>
                </p:oleObj>
              </mc:Choice>
              <mc:Fallback>
                <p:oleObj name="Equation" r:id="rId5" imgW="1002960" imgH="215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503314"/>
                        <a:ext cx="838200" cy="1812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23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principle of virtual work to determine the support reactions in the beam ABCD.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50" y="1577975"/>
            <a:ext cx="2173800" cy="11923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851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support reactions in the beam ABC using the principle of virtual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577975"/>
            <a:ext cx="2373924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bending moment at the three-quarter-span point in the beam. Use the principle </a:t>
            </a:r>
            <a:r>
              <a:rPr lang="en-GB" dirty="0"/>
              <a:t>of virtual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002" y="1652993"/>
            <a:ext cx="2514295" cy="10017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9285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 unit load method to calculate the deflection at the free end of the cantilever beam ABC.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577975"/>
            <a:ext cx="2413958" cy="1390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the deflection of the free end C of the cantilever beam ABC using the unit load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01775"/>
            <a:ext cx="2019300" cy="13181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68375"/>
            <a:ext cx="4038600" cy="2026669"/>
          </a:xfrm>
        </p:spPr>
        <p:txBody>
          <a:bodyPr/>
          <a:lstStyle/>
          <a:p>
            <a:r>
              <a:rPr lang="en-GB" dirty="0"/>
              <a:t>Use the unit load method to find the magnitude and direction of the deflection of the joint C in the truss. All members have a cross-sectional area of 500mm</a:t>
            </a:r>
            <a:r>
              <a:rPr lang="en-GB" baseline="30000" dirty="0"/>
              <a:t>2</a:t>
            </a:r>
            <a:r>
              <a:rPr lang="en-GB" dirty="0"/>
              <a:t> and a Young’s modulus of 200,000 N/mm</a:t>
            </a:r>
            <a:r>
              <a:rPr lang="en-GB" baseline="30000" dirty="0"/>
              <a:t>2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806575"/>
            <a:ext cx="2044846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forces in the members FG, GD, and CD of the truss using the principle of virtual work. All horizontal and vertical members are 1m long.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806575"/>
            <a:ext cx="2493600" cy="11005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8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They are based on the concept of work and are considered within the realm of “</a:t>
            </a:r>
            <a:r>
              <a:rPr lang="en-GB" i="1" dirty="0"/>
              <a:t>analytical mechanics</a:t>
            </a:r>
            <a:r>
              <a:rPr lang="en-GB" dirty="0"/>
              <a:t>”</a:t>
            </a:r>
          </a:p>
          <a:p>
            <a:r>
              <a:rPr lang="en-GB" dirty="0"/>
              <a:t>Energy methods are fit for complex problems such as </a:t>
            </a:r>
            <a:r>
              <a:rPr lang="en-GB" i="1" dirty="0"/>
              <a:t>indeterminate structures</a:t>
            </a:r>
          </a:p>
          <a:p>
            <a:r>
              <a:rPr lang="en-GB" dirty="0"/>
              <a:t>They are essential for using Finite Element Analysis (FEA)</a:t>
            </a:r>
          </a:p>
          <a:p>
            <a:r>
              <a:rPr lang="en-GB" dirty="0"/>
              <a:t>They provide approximates solutions not exact</a:t>
            </a:r>
          </a:p>
          <a:p>
            <a:r>
              <a:rPr lang="en-GB" dirty="0"/>
              <a:t>The Principle of Virtual Work (PVW) is the most fundamental tool of </a:t>
            </a:r>
            <a:r>
              <a:rPr lang="en-GB" i="1" dirty="0"/>
              <a:t>analytical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3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Complexity Demonstration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426" y="936608"/>
            <a:ext cx="3063056" cy="18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2041"/>
          <a:stretch/>
        </p:blipFill>
        <p:spPr>
          <a:xfrm>
            <a:off x="1010892" y="2344563"/>
            <a:ext cx="1294157" cy="8072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9861" t="10956" r="-843"/>
          <a:stretch/>
        </p:blipFill>
        <p:spPr>
          <a:xfrm>
            <a:off x="2954090" y="1011919"/>
            <a:ext cx="1295400" cy="12385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8945" y="2223335"/>
            <a:ext cx="1164350" cy="9393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3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850" y="2675506"/>
            <a:ext cx="3962400" cy="578869"/>
          </a:xfrm>
        </p:spPr>
        <p:txBody>
          <a:bodyPr>
            <a:normAutofit fontScale="92500"/>
          </a:bodyPr>
          <a:lstStyle/>
          <a:p>
            <a:r>
              <a:rPr lang="en-GB" dirty="0"/>
              <a:t>Displacement of force times the quantity of force in the direction of displacement gives a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 value </a:t>
            </a:r>
            <a:r>
              <a:rPr lang="en-GB" dirty="0"/>
              <a:t>called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" y="832918"/>
            <a:ext cx="3835311" cy="184258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65563"/>
              </p:ext>
            </p:extLst>
          </p:nvPr>
        </p:nvGraphicFramePr>
        <p:xfrm>
          <a:off x="476250" y="2514042"/>
          <a:ext cx="685800" cy="12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Equation" r:id="rId4" imgW="1155600" imgH="215640" progId="Equation.3">
                  <p:embed/>
                </p:oleObj>
              </mc:Choice>
              <mc:Fallback>
                <p:oleObj name="Equation" r:id="rId4" imgW="1155600" imgH="215640" progId="Equation.3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514042"/>
                        <a:ext cx="685800" cy="1281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912242"/>
              </p:ext>
            </p:extLst>
          </p:nvPr>
        </p:nvGraphicFramePr>
        <p:xfrm>
          <a:off x="2152651" y="1334519"/>
          <a:ext cx="477026" cy="24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Equation" r:id="rId6" imgW="774360" imgH="393480" progId="Equation.3">
                  <p:embed/>
                </p:oleObj>
              </mc:Choice>
              <mc:Fallback>
                <p:oleObj name="Equation" r:id="rId6" imgW="774360" imgH="393480" progId="Equation.3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1" y="1334519"/>
                        <a:ext cx="477026" cy="24345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880188"/>
              </p:ext>
            </p:extLst>
          </p:nvPr>
        </p:nvGraphicFramePr>
        <p:xfrm>
          <a:off x="1387475" y="1806575"/>
          <a:ext cx="48418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Equation" r:id="rId8" imgW="787320" imgH="393480" progId="Equation.3">
                  <p:embed/>
                </p:oleObj>
              </mc:Choice>
              <mc:Fallback>
                <p:oleObj name="Equation" r:id="rId8" imgW="787320" imgH="393480" progId="Equation.3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806575"/>
                        <a:ext cx="484188" cy="2428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858210"/>
              </p:ext>
            </p:extLst>
          </p:nvPr>
        </p:nvGraphicFramePr>
        <p:xfrm>
          <a:off x="1695450" y="2511425"/>
          <a:ext cx="6096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Equation" r:id="rId10" imgW="990360" imgH="215640" progId="Equation.3">
                  <p:embed/>
                </p:oleObj>
              </mc:Choice>
              <mc:Fallback>
                <p:oleObj name="Equation" r:id="rId10" imgW="990360" imgH="215640" progId="Equation.3">
                  <p:embed/>
                  <p:pic>
                    <p:nvPicPr>
                      <p:cNvPr id="0" name="Picture 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511425"/>
                        <a:ext cx="609600" cy="1333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87724"/>
              </p:ext>
            </p:extLst>
          </p:nvPr>
        </p:nvGraphicFramePr>
        <p:xfrm>
          <a:off x="3459163" y="2511425"/>
          <a:ext cx="382587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Equation" r:id="rId12" imgW="622080" imgH="215640" progId="Equation.3">
                  <p:embed/>
                </p:oleObj>
              </mc:Choice>
              <mc:Fallback>
                <p:oleObj name="Equation" r:id="rId12" imgW="622080" imgH="215640" progId="Equation.3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2511425"/>
                        <a:ext cx="382587" cy="13335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a particle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850" y="1050489"/>
            <a:ext cx="1676400" cy="1737089"/>
          </a:xfrm>
        </p:spPr>
        <p:txBody>
          <a:bodyPr>
            <a:normAutofit/>
          </a:bodyPr>
          <a:lstStyle/>
          <a:p>
            <a:r>
              <a:rPr lang="en-GB" sz="1000" dirty="0"/>
              <a:t>Point A is virtually displaced (imaginary small displacement) to point A’</a:t>
            </a:r>
          </a:p>
          <a:p>
            <a:r>
              <a:rPr lang="en-GB" sz="10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GB" sz="1000" dirty="0"/>
              <a:t>is the resultant of applied concurrent forces on point A</a:t>
            </a:r>
          </a:p>
          <a:p>
            <a:r>
              <a:rPr lang="en-GB" sz="1000" dirty="0"/>
              <a:t>If particle is in equilibrium?</a:t>
            </a:r>
          </a:p>
          <a:p>
            <a:endParaRPr lang="en-GB" sz="1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3117" r="8385" b="4467"/>
          <a:stretch/>
        </p:blipFill>
        <p:spPr>
          <a:xfrm>
            <a:off x="1847850" y="968375"/>
            <a:ext cx="2380597" cy="19013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781051" y="2679192"/>
            <a:ext cx="533400" cy="42278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000" i="1" dirty="0"/>
              <a:t>=0</a:t>
            </a:r>
            <a:r>
              <a:rPr lang="en-GB" sz="1000" dirty="0"/>
              <a:t> </a:t>
            </a:r>
          </a:p>
          <a:p>
            <a:pPr marL="0" indent="0" algn="ctr">
              <a:buNone/>
            </a:pP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000" i="1" dirty="0"/>
              <a:t>=0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Line Callout 3 (No Border) 2"/>
          <p:cNvSpPr/>
          <p:nvPr/>
        </p:nvSpPr>
        <p:spPr>
          <a:xfrm>
            <a:off x="2762250" y="2235203"/>
            <a:ext cx="152400" cy="152400"/>
          </a:xfrm>
          <a:prstGeom prst="callout3">
            <a:avLst>
              <a:gd name="adj1" fmla="val 35245"/>
              <a:gd name="adj2" fmla="val 111255"/>
              <a:gd name="adj3" fmla="val 64112"/>
              <a:gd name="adj4" fmla="val 168900"/>
              <a:gd name="adj5" fmla="val 270732"/>
              <a:gd name="adj6" fmla="val 318883"/>
              <a:gd name="adj7" fmla="val 192459"/>
              <a:gd name="adj8" fmla="val 492135"/>
            </a:avLst>
          </a:prstGeom>
          <a:solidFill>
            <a:srgbClr val="FFFF00">
              <a:alpha val="6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of Virtual Work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PVW</a:t>
            </a:r>
            <a:r>
              <a:rPr lang="en-GB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particle is in equilibrium under the action of several forces, the total work done by the forces for a small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 displacement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of the particle is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n-US" dirty="0"/>
              <a:t>. (</a:t>
            </a:r>
            <a:r>
              <a:rPr lang="en-US" dirty="0">
                <a:solidFill>
                  <a:srgbClr val="00B0F0"/>
                </a:solidFill>
              </a:rPr>
              <a:t>Equivalent to Newton’s First Law</a:t>
            </a:r>
            <a:r>
              <a:rPr lang="en-US" dirty="0"/>
              <a:t>)</a:t>
            </a:r>
          </a:p>
          <a:p>
            <a:r>
              <a:rPr lang="en-US" dirty="0"/>
              <a:t>Can we say?</a:t>
            </a:r>
          </a:p>
          <a:p>
            <a:pPr marL="0" indent="0">
              <a:buNone/>
            </a:pPr>
            <a:r>
              <a:rPr lang="en-US" dirty="0"/>
              <a:t>If a particle is not in equilibrium under the action of a number of forces, the total work done by the forces for a small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 displacement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of the particle is not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0050" y="2035175"/>
            <a:ext cx="36576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0050" y="2035175"/>
            <a:ext cx="3581400" cy="655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1238250" y="2797175"/>
            <a:ext cx="2057400" cy="304800"/>
          </a:xfrm>
          <a:prstGeom prst="wedgeRectCallout">
            <a:avLst>
              <a:gd name="adj1" fmla="val -76833"/>
              <a:gd name="adj2" fmla="val -257000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 make a 90 degree angle with displacement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5263</TotalTime>
  <Words>2043</Words>
  <Application>Microsoft Office PowerPoint</Application>
  <PresentationFormat>Custom</PresentationFormat>
  <Paragraphs>295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Garamond</vt:lpstr>
      <vt:lpstr>Times New Roman</vt:lpstr>
      <vt:lpstr>Organic</vt:lpstr>
      <vt:lpstr>Equation</vt:lpstr>
      <vt:lpstr>Structural Design and Inspection-Principle of Virtual Work</vt:lpstr>
      <vt:lpstr>Suggested Readings</vt:lpstr>
      <vt:lpstr>Objective(s)</vt:lpstr>
      <vt:lpstr>Comments </vt:lpstr>
      <vt:lpstr>Introduction </vt:lpstr>
      <vt:lpstr>Complexity Demonstration </vt:lpstr>
      <vt:lpstr>Work </vt:lpstr>
      <vt:lpstr>Work on a particle</vt:lpstr>
      <vt:lpstr>Principle of Virtual Work (PVW)</vt:lpstr>
      <vt:lpstr>In other words</vt:lpstr>
      <vt:lpstr>Note 1 </vt:lpstr>
      <vt:lpstr>PVW for rigid bodies</vt:lpstr>
      <vt:lpstr>PVW for deformable bodies</vt:lpstr>
      <vt:lpstr>Work of internal axial force on mechanical systems/structures</vt:lpstr>
      <vt:lpstr>Work of internal axial force</vt:lpstr>
      <vt:lpstr>Work of internal axial force for linearly elastic material</vt:lpstr>
      <vt:lpstr>Work of internal shear force</vt:lpstr>
      <vt:lpstr>Work of internal shear force for linearly elastic material</vt:lpstr>
      <vt:lpstr>Work of internal bending moment</vt:lpstr>
      <vt:lpstr>Work of internal bending moment for linearly elastic material</vt:lpstr>
      <vt:lpstr>Work of internal torsion</vt:lpstr>
      <vt:lpstr>Virtual work due to external force system</vt:lpstr>
      <vt:lpstr>Note </vt:lpstr>
      <vt:lpstr>Example 1</vt:lpstr>
      <vt:lpstr>Solution </vt:lpstr>
      <vt:lpstr>Solution </vt:lpstr>
      <vt:lpstr>Solution </vt:lpstr>
      <vt:lpstr>Example 2</vt:lpstr>
      <vt:lpstr>Solution </vt:lpstr>
      <vt:lpstr>Example 3</vt:lpstr>
      <vt:lpstr>Solution </vt:lpstr>
      <vt:lpstr>Example 4</vt:lpstr>
      <vt:lpstr>Solution </vt:lpstr>
      <vt:lpstr>Note </vt:lpstr>
      <vt:lpstr>Note </vt:lpstr>
      <vt:lpstr>Example 5</vt:lpstr>
      <vt:lpstr>Solution</vt:lpstr>
      <vt:lpstr>Example 6</vt:lpstr>
      <vt:lpstr>Solution </vt:lpstr>
      <vt:lpstr>Solution </vt:lpstr>
      <vt:lpstr>Solution </vt:lpstr>
      <vt:lpstr>Q1</vt:lpstr>
      <vt:lpstr>Q2</vt:lpstr>
      <vt:lpstr>Q3</vt:lpstr>
      <vt:lpstr>Q4</vt:lpstr>
      <vt:lpstr>Q5</vt:lpstr>
      <vt:lpstr>Q6</vt:lpstr>
      <vt:lpstr>Q7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Design and Inspection - Beam Deflection and Slope</dc:title>
  <dc:creator>Rui Cardoso</dc:creator>
  <cp:lastModifiedBy>Mahdi Damghani</cp:lastModifiedBy>
  <cp:revision>326</cp:revision>
  <cp:lastPrinted>2016-07-20T08:55:06Z</cp:lastPrinted>
  <dcterms:created xsi:type="dcterms:W3CDTF">2016-07-14T08:35:22Z</dcterms:created>
  <dcterms:modified xsi:type="dcterms:W3CDTF">2021-10-19T08:59:25Z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2015-09-21T00:00:00Z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2016-07-14T00:00:00Z</vt:filetime>
  </property>
</Properties>
</file>