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1"/>
  </p:sldMasterIdLst>
  <p:notesMasterIdLst>
    <p:notesMasterId r:id="rId81"/>
  </p:notesMasterIdLst>
  <p:handoutMasterIdLst>
    <p:handoutMasterId r:id="rId82"/>
  </p:handoutMasterIdLst>
  <p:sldIdLst>
    <p:sldId id="256" r:id="rId2"/>
    <p:sldId id="284" r:id="rId3"/>
    <p:sldId id="257" r:id="rId4"/>
    <p:sldId id="361" r:id="rId5"/>
    <p:sldId id="285" r:id="rId6"/>
    <p:sldId id="324" r:id="rId7"/>
    <p:sldId id="349" r:id="rId8"/>
    <p:sldId id="350" r:id="rId9"/>
    <p:sldId id="320" r:id="rId10"/>
    <p:sldId id="321" r:id="rId11"/>
    <p:sldId id="334" r:id="rId12"/>
    <p:sldId id="286" r:id="rId13"/>
    <p:sldId id="323" r:id="rId14"/>
    <p:sldId id="287" r:id="rId15"/>
    <p:sldId id="362" r:id="rId16"/>
    <p:sldId id="322" r:id="rId17"/>
    <p:sldId id="363" r:id="rId18"/>
    <p:sldId id="288" r:id="rId19"/>
    <p:sldId id="289" r:id="rId20"/>
    <p:sldId id="335" r:id="rId21"/>
    <p:sldId id="336" r:id="rId22"/>
    <p:sldId id="290" r:id="rId23"/>
    <p:sldId id="293" r:id="rId24"/>
    <p:sldId id="292" r:id="rId25"/>
    <p:sldId id="294" r:id="rId26"/>
    <p:sldId id="295" r:id="rId27"/>
    <p:sldId id="296" r:id="rId28"/>
    <p:sldId id="291" r:id="rId29"/>
    <p:sldId id="297" r:id="rId30"/>
    <p:sldId id="298" r:id="rId31"/>
    <p:sldId id="299" r:id="rId32"/>
    <p:sldId id="353" r:id="rId33"/>
    <p:sldId id="300" r:id="rId34"/>
    <p:sldId id="337" r:id="rId35"/>
    <p:sldId id="301" r:id="rId36"/>
    <p:sldId id="302" r:id="rId37"/>
    <p:sldId id="364" r:id="rId38"/>
    <p:sldId id="304" r:id="rId39"/>
    <p:sldId id="338" r:id="rId40"/>
    <p:sldId id="341" r:id="rId41"/>
    <p:sldId id="305" r:id="rId42"/>
    <p:sldId id="333" r:id="rId43"/>
    <p:sldId id="340" r:id="rId44"/>
    <p:sldId id="342" r:id="rId45"/>
    <p:sldId id="306" r:id="rId46"/>
    <p:sldId id="365" r:id="rId47"/>
    <p:sldId id="308" r:id="rId48"/>
    <p:sldId id="351" r:id="rId49"/>
    <p:sldId id="352" r:id="rId50"/>
    <p:sldId id="366" r:id="rId51"/>
    <p:sldId id="343" r:id="rId52"/>
    <p:sldId id="309" r:id="rId53"/>
    <p:sldId id="311" r:id="rId54"/>
    <p:sldId id="367" r:id="rId55"/>
    <p:sldId id="328" r:id="rId56"/>
    <p:sldId id="354" r:id="rId57"/>
    <p:sldId id="355" r:id="rId58"/>
    <p:sldId id="359" r:id="rId59"/>
    <p:sldId id="356" r:id="rId60"/>
    <p:sldId id="357" r:id="rId61"/>
    <p:sldId id="358" r:id="rId62"/>
    <p:sldId id="329" r:id="rId63"/>
    <p:sldId id="331" r:id="rId64"/>
    <p:sldId id="332" r:id="rId65"/>
    <p:sldId id="369" r:id="rId66"/>
    <p:sldId id="344" r:id="rId67"/>
    <p:sldId id="345" r:id="rId68"/>
    <p:sldId id="368" r:id="rId69"/>
    <p:sldId id="312" r:id="rId70"/>
    <p:sldId id="315" r:id="rId71"/>
    <p:sldId id="316" r:id="rId72"/>
    <p:sldId id="317" r:id="rId73"/>
    <p:sldId id="319" r:id="rId74"/>
    <p:sldId id="371" r:id="rId75"/>
    <p:sldId id="370" r:id="rId76"/>
    <p:sldId id="325" r:id="rId77"/>
    <p:sldId id="326" r:id="rId78"/>
    <p:sldId id="347" r:id="rId79"/>
    <p:sldId id="348" r:id="rId80"/>
  </p:sldIdLst>
  <p:sldSz cx="4610100" cy="3460750"/>
  <p:notesSz cx="9872663" cy="6742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14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33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01"/>
    <p:restoredTop sz="93792" autoAdjust="0"/>
  </p:normalViewPr>
  <p:slideViewPr>
    <p:cSldViewPr>
      <p:cViewPr>
        <p:scale>
          <a:sx n="125" d="100"/>
          <a:sy n="125" d="100"/>
        </p:scale>
        <p:origin x="868" y="120"/>
      </p:cViewPr>
      <p:guideLst>
        <p:guide orient="horz" pos="2880"/>
        <p:guide pos="1452"/>
      </p:guideLst>
    </p:cSldViewPr>
  </p:slideViewPr>
  <p:notesTextViewPr>
    <p:cViewPr>
      <p:scale>
        <a:sx n="3" d="2"/>
        <a:sy n="3" d="2"/>
      </p:scale>
      <p:origin x="0" y="0"/>
    </p:cViewPr>
  </p:notesTextViewPr>
  <p:notesViewPr>
    <p:cSldViewPr>
      <p:cViewPr varScale="1">
        <p:scale>
          <a:sx n="219" d="100"/>
          <a:sy n="219" d="100"/>
        </p:scale>
        <p:origin x="2454" y="1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6795" cy="337107"/>
          </a:xfrm>
          <a:prstGeom prst="rect">
            <a:avLst/>
          </a:prstGeom>
        </p:spPr>
        <p:txBody>
          <a:bodyPr vert="horz" lIns="187406" tIns="93703" rIns="187406" bIns="93703" rtlCol="0"/>
          <a:lstStyle>
            <a:lvl1pPr algn="l">
              <a:defRPr sz="2500"/>
            </a:lvl1pPr>
          </a:lstStyle>
          <a:p>
            <a:endParaRPr lang="en-GB"/>
          </a:p>
        </p:txBody>
      </p:sp>
      <p:sp>
        <p:nvSpPr>
          <p:cNvPr id="3" name="Date Placeholder 2"/>
          <p:cNvSpPr>
            <a:spLocks noGrp="1"/>
          </p:cNvSpPr>
          <p:nvPr>
            <p:ph type="dt" sz="quarter" idx="1"/>
          </p:nvPr>
        </p:nvSpPr>
        <p:spPr>
          <a:xfrm>
            <a:off x="5592472" y="0"/>
            <a:ext cx="4276795" cy="337107"/>
          </a:xfrm>
          <a:prstGeom prst="rect">
            <a:avLst/>
          </a:prstGeom>
        </p:spPr>
        <p:txBody>
          <a:bodyPr vert="horz" lIns="187406" tIns="93703" rIns="187406" bIns="93703" rtlCol="0"/>
          <a:lstStyle>
            <a:lvl1pPr algn="r">
              <a:defRPr sz="2500"/>
            </a:lvl1pPr>
          </a:lstStyle>
          <a:p>
            <a:fld id="{F99D5BCE-C254-4313-9DAB-5F0E1C0ABFD6}" type="datetimeFigureOut">
              <a:rPr lang="en-GB" smtClean="0"/>
              <a:t>26/07/2023</a:t>
            </a:fld>
            <a:endParaRPr lang="en-GB"/>
          </a:p>
        </p:txBody>
      </p:sp>
      <p:sp>
        <p:nvSpPr>
          <p:cNvPr id="4" name="Footer Placeholder 3"/>
          <p:cNvSpPr>
            <a:spLocks noGrp="1"/>
          </p:cNvSpPr>
          <p:nvPr>
            <p:ph type="ftr" sz="quarter" idx="2"/>
          </p:nvPr>
        </p:nvSpPr>
        <p:spPr>
          <a:xfrm>
            <a:off x="1" y="6405009"/>
            <a:ext cx="4276795" cy="337104"/>
          </a:xfrm>
          <a:prstGeom prst="rect">
            <a:avLst/>
          </a:prstGeom>
        </p:spPr>
        <p:txBody>
          <a:bodyPr vert="horz" lIns="187406" tIns="93703" rIns="187406" bIns="93703" rtlCol="0" anchor="b"/>
          <a:lstStyle>
            <a:lvl1pPr algn="l">
              <a:defRPr sz="2500"/>
            </a:lvl1pPr>
          </a:lstStyle>
          <a:p>
            <a:endParaRPr lang="en-GB"/>
          </a:p>
        </p:txBody>
      </p:sp>
      <p:sp>
        <p:nvSpPr>
          <p:cNvPr id="5" name="Slide Number Placeholder 4"/>
          <p:cNvSpPr>
            <a:spLocks noGrp="1"/>
          </p:cNvSpPr>
          <p:nvPr>
            <p:ph type="sldNum" sz="quarter" idx="3"/>
          </p:nvPr>
        </p:nvSpPr>
        <p:spPr>
          <a:xfrm>
            <a:off x="5592472" y="6405009"/>
            <a:ext cx="4276795" cy="337104"/>
          </a:xfrm>
          <a:prstGeom prst="rect">
            <a:avLst/>
          </a:prstGeom>
        </p:spPr>
        <p:txBody>
          <a:bodyPr vert="horz" lIns="187406" tIns="93703" rIns="187406" bIns="93703" rtlCol="0" anchor="b"/>
          <a:lstStyle>
            <a:lvl1pPr algn="r">
              <a:defRPr sz="2500"/>
            </a:lvl1pPr>
          </a:lstStyle>
          <a:p>
            <a:fld id="{A12D4420-2376-4DB0-A3E7-81542D71CA89}" type="slidenum">
              <a:rPr lang="en-GB" smtClean="0"/>
              <a:t>‹#›</a:t>
            </a:fld>
            <a:endParaRPr lang="en-GB"/>
          </a:p>
        </p:txBody>
      </p:sp>
    </p:spTree>
    <p:extLst>
      <p:ext uri="{BB962C8B-B14F-4D97-AF65-F5344CB8AC3E}">
        <p14:creationId xmlns:p14="http://schemas.microsoft.com/office/powerpoint/2010/main" val="903245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3-03-17T10:23:46.666"/>
    </inkml:context>
    <inkml:brush xml:id="br0">
      <inkml:brushProperty name="width" value="0.025" units="cm"/>
      <inkml:brushProperty name="height" value="0.025" units="cm"/>
      <inkml:brushProperty name="ignorePressure" value="1"/>
    </inkml:brush>
  </inkml:definitions>
  <inkml:trace contextRef="#ctx0" brushRef="#br0">16 5 0 0,'4'-4'0'0,"-9"9"0"0,-9 11 0 0,13-15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3-03-17T10:23:48.773"/>
    </inkml:context>
    <inkml:brush xml:id="br0">
      <inkml:brushProperty name="width" value="0.025" units="cm"/>
      <inkml:brushProperty name="height" value="0.025" units="cm"/>
      <inkml:brushProperty name="ignorePressure" value="1"/>
    </inkml:brush>
  </inkml:definitions>
  <inkml:trace contextRef="#ctx0" brushRef="#br0">29 1 0 0,'1'-1'0'0,"-1"1"0"0,-1 2 0 0,-28 30 0 0,30-32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6795" cy="337107"/>
          </a:xfrm>
          <a:prstGeom prst="rect">
            <a:avLst/>
          </a:prstGeom>
        </p:spPr>
        <p:txBody>
          <a:bodyPr vert="horz" lIns="187406" tIns="93703" rIns="187406" bIns="93703" rtlCol="0"/>
          <a:lstStyle>
            <a:lvl1pPr algn="l">
              <a:defRPr sz="2500"/>
            </a:lvl1pPr>
          </a:lstStyle>
          <a:p>
            <a:endParaRPr lang="en-GB"/>
          </a:p>
        </p:txBody>
      </p:sp>
      <p:sp>
        <p:nvSpPr>
          <p:cNvPr id="3" name="Date Placeholder 2"/>
          <p:cNvSpPr>
            <a:spLocks noGrp="1"/>
          </p:cNvSpPr>
          <p:nvPr>
            <p:ph type="dt" idx="1"/>
          </p:nvPr>
        </p:nvSpPr>
        <p:spPr>
          <a:xfrm>
            <a:off x="5592472" y="0"/>
            <a:ext cx="4276795" cy="337107"/>
          </a:xfrm>
          <a:prstGeom prst="rect">
            <a:avLst/>
          </a:prstGeom>
        </p:spPr>
        <p:txBody>
          <a:bodyPr vert="horz" lIns="187406" tIns="93703" rIns="187406" bIns="93703" rtlCol="0"/>
          <a:lstStyle>
            <a:lvl1pPr algn="r">
              <a:defRPr sz="2500"/>
            </a:lvl1pPr>
          </a:lstStyle>
          <a:p>
            <a:fld id="{9DDB8504-3135-4333-A2E5-E9F3D6A6E0DA}" type="datetimeFigureOut">
              <a:rPr lang="en-GB" smtClean="0"/>
              <a:pPr/>
              <a:t>26/07/2023</a:t>
            </a:fld>
            <a:endParaRPr lang="en-GB"/>
          </a:p>
        </p:txBody>
      </p:sp>
      <p:sp>
        <p:nvSpPr>
          <p:cNvPr id="4" name="Slide Image Placeholder 3"/>
          <p:cNvSpPr>
            <a:spLocks noGrp="1" noRot="1" noChangeAspect="1"/>
          </p:cNvSpPr>
          <p:nvPr>
            <p:ph type="sldImg" idx="2"/>
          </p:nvPr>
        </p:nvSpPr>
        <p:spPr>
          <a:xfrm>
            <a:off x="3424238" y="846138"/>
            <a:ext cx="3024187" cy="2271712"/>
          </a:xfrm>
          <a:prstGeom prst="rect">
            <a:avLst/>
          </a:prstGeom>
          <a:noFill/>
          <a:ln w="12700">
            <a:solidFill>
              <a:prstClr val="black"/>
            </a:solidFill>
          </a:ln>
        </p:spPr>
        <p:txBody>
          <a:bodyPr vert="horz" lIns="187406" tIns="93703" rIns="187406" bIns="93703" rtlCol="0" anchor="ctr"/>
          <a:lstStyle/>
          <a:p>
            <a:endParaRPr lang="en-GB"/>
          </a:p>
        </p:txBody>
      </p:sp>
      <p:sp>
        <p:nvSpPr>
          <p:cNvPr id="5" name="Notes Placeholder 4"/>
          <p:cNvSpPr>
            <a:spLocks noGrp="1"/>
          </p:cNvSpPr>
          <p:nvPr>
            <p:ph type="body" sz="quarter" idx="3"/>
          </p:nvPr>
        </p:nvSpPr>
        <p:spPr>
          <a:xfrm>
            <a:off x="985911" y="3244257"/>
            <a:ext cx="7900849" cy="2656639"/>
          </a:xfrm>
          <a:prstGeom prst="rect">
            <a:avLst/>
          </a:prstGeom>
        </p:spPr>
        <p:txBody>
          <a:bodyPr vert="horz" lIns="187406" tIns="93703" rIns="187406" bIns="937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05009"/>
            <a:ext cx="4276795" cy="337104"/>
          </a:xfrm>
          <a:prstGeom prst="rect">
            <a:avLst/>
          </a:prstGeom>
        </p:spPr>
        <p:txBody>
          <a:bodyPr vert="horz" lIns="187406" tIns="93703" rIns="187406" bIns="93703" rtlCol="0" anchor="b"/>
          <a:lstStyle>
            <a:lvl1pPr algn="l">
              <a:defRPr sz="2500"/>
            </a:lvl1pPr>
          </a:lstStyle>
          <a:p>
            <a:endParaRPr lang="en-GB"/>
          </a:p>
        </p:txBody>
      </p:sp>
      <p:sp>
        <p:nvSpPr>
          <p:cNvPr id="7" name="Slide Number Placeholder 6"/>
          <p:cNvSpPr>
            <a:spLocks noGrp="1"/>
          </p:cNvSpPr>
          <p:nvPr>
            <p:ph type="sldNum" sz="quarter" idx="5"/>
          </p:nvPr>
        </p:nvSpPr>
        <p:spPr>
          <a:xfrm>
            <a:off x="5592472" y="6405009"/>
            <a:ext cx="4276795" cy="337104"/>
          </a:xfrm>
          <a:prstGeom prst="rect">
            <a:avLst/>
          </a:prstGeom>
        </p:spPr>
        <p:txBody>
          <a:bodyPr vert="horz" lIns="187406" tIns="93703" rIns="187406" bIns="93703" rtlCol="0" anchor="b"/>
          <a:lstStyle>
            <a:lvl1pPr algn="r">
              <a:defRPr sz="2500"/>
            </a:lvl1pPr>
          </a:lstStyle>
          <a:p>
            <a:fld id="{74DBFC15-24CD-4910-9E46-C5576D6F865A}" type="slidenum">
              <a:rPr lang="en-GB" smtClean="0"/>
              <a:pPr/>
              <a:t>‹#›</a:t>
            </a:fld>
            <a:endParaRPr lang="en-GB"/>
          </a:p>
        </p:txBody>
      </p:sp>
    </p:spTree>
    <p:extLst>
      <p:ext uri="{BB962C8B-B14F-4D97-AF65-F5344CB8AC3E}">
        <p14:creationId xmlns:p14="http://schemas.microsoft.com/office/powerpoint/2010/main" val="3661747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we.primo.exlibrisgroup.com/discovery/fulldisplay?docid=cdi_proquest_miscellaneous_27375420&amp;context=PC&amp;vid=44UWE_INST:44UWE_INST&amp;lang=en&amp;search_scope=MyInst_and_CI&amp;adaptor=Primo%20Central&amp;tab=Everything&amp;query=any%2Ccontains%2Clug%20analysis%20aerospac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we.primo.exlibrisgroup.com/discovery/fulldisplay?docid=cdi_proquest_miscellaneous_27375420&amp;context=PC&amp;vid=44UWE_INST:44UWE_INST&amp;lang=en&amp;search_scope=MyInst_and_CI&amp;adaptor=Primo%20Central&amp;tab=Everything&amp;query=any%2Ccontains%2Clug%20analysis%20aerospac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Ftu= Ultimate tensile strength of the lug</a:t>
            </a:r>
          </a:p>
          <a:p>
            <a:r>
              <a:rPr lang="en-GB" dirty="0" err="1"/>
              <a:t>Fty</a:t>
            </a:r>
            <a:r>
              <a:rPr lang="en-GB" dirty="0"/>
              <a:t>= Yield tensile stress of the lug</a:t>
            </a:r>
          </a:p>
          <a:p>
            <a:r>
              <a:rPr lang="en-GB" dirty="0" err="1"/>
              <a:t>Fcy</a:t>
            </a:r>
            <a:r>
              <a:rPr lang="en-GB" dirty="0"/>
              <a:t>= compressive yield stress of bushing material</a:t>
            </a:r>
          </a:p>
        </p:txBody>
      </p:sp>
      <p:sp>
        <p:nvSpPr>
          <p:cNvPr id="4" name="Slide Number Placeholder 3"/>
          <p:cNvSpPr>
            <a:spLocks noGrp="1"/>
          </p:cNvSpPr>
          <p:nvPr>
            <p:ph type="sldNum" sz="quarter" idx="5"/>
          </p:nvPr>
        </p:nvSpPr>
        <p:spPr/>
        <p:txBody>
          <a:bodyPr/>
          <a:lstStyle/>
          <a:p>
            <a:fld id="{74DBFC15-24CD-4910-9E46-C5576D6F865A}" type="slidenum">
              <a:rPr lang="en-GB" smtClean="0"/>
              <a:pPr/>
              <a:t>22</a:t>
            </a:fld>
            <a:endParaRPr lang="en-GB"/>
          </a:p>
        </p:txBody>
      </p:sp>
    </p:spTree>
    <p:extLst>
      <p:ext uri="{BB962C8B-B14F-4D97-AF65-F5344CB8AC3E}">
        <p14:creationId xmlns:p14="http://schemas.microsoft.com/office/powerpoint/2010/main" val="3635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A. </a:t>
            </a:r>
            <a:r>
              <a:rPr lang="en-GB" dirty="0" err="1">
                <a:effectLst/>
              </a:rPr>
              <a:t>Solob</a:t>
            </a:r>
            <a:r>
              <a:rPr lang="en-GB" b="0" i="0" dirty="0">
                <a:solidFill>
                  <a:srgbClr val="2E2E2E"/>
                </a:solidFill>
                <a:effectLst/>
                <a:latin typeface="NexusSans"/>
              </a:rPr>
              <a:t>, </a:t>
            </a:r>
            <a:r>
              <a:rPr lang="en-GB" dirty="0">
                <a:effectLst/>
              </a:rPr>
              <a:t>Aleksandar </a:t>
            </a:r>
            <a:r>
              <a:rPr lang="en-GB" dirty="0" err="1">
                <a:effectLst/>
              </a:rPr>
              <a:t>Grbović</a:t>
            </a:r>
            <a:r>
              <a:rPr lang="en-GB" b="0" i="0" dirty="0">
                <a:solidFill>
                  <a:srgbClr val="2E2E2E"/>
                </a:solidFill>
                <a:effectLst/>
                <a:latin typeface="NexusSans"/>
              </a:rPr>
              <a:t>, </a:t>
            </a:r>
            <a:r>
              <a:rPr lang="en-GB" dirty="0" err="1">
                <a:effectLst/>
              </a:rPr>
              <a:t>Ž</a:t>
            </a:r>
            <a:r>
              <a:rPr lang="en-GB" dirty="0">
                <a:effectLst/>
              </a:rPr>
              <a:t>. </a:t>
            </a:r>
            <a:r>
              <a:rPr lang="en-GB" dirty="0" err="1">
                <a:effectLst/>
              </a:rPr>
              <a:t>Božić</a:t>
            </a:r>
            <a:r>
              <a:rPr lang="en-GB" b="0" i="0" dirty="0">
                <a:solidFill>
                  <a:srgbClr val="2E2E2E"/>
                </a:solidFill>
                <a:effectLst/>
                <a:latin typeface="NexusSans"/>
              </a:rPr>
              <a:t>, </a:t>
            </a:r>
            <a:r>
              <a:rPr lang="en-GB" u="none" strike="noStrike" dirty="0">
                <a:effectLst/>
              </a:rPr>
              <a:t>S.A. </a:t>
            </a:r>
            <a:r>
              <a:rPr lang="en-GB" u="none" strike="noStrike" dirty="0" err="1">
                <a:effectLst/>
              </a:rPr>
              <a:t>Sedmak</a:t>
            </a:r>
            <a:r>
              <a:rPr lang="en-GB" u="none" strike="noStrike" dirty="0">
                <a:effectLst/>
              </a:rPr>
              <a:t>, </a:t>
            </a:r>
            <a:r>
              <a:rPr lang="en-GB" dirty="0"/>
              <a:t>XFEM based analysis of fatigue crack growth in damaged  wing fuselage attachment lug, Engineering Failure Analysis, 112 (2020) 104516.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B575F"/>
                </a:solidFill>
                <a:effectLst/>
                <a:latin typeface="Verdana" panose="020B0604030504040204" pitchFamily="34" charset="0"/>
              </a:rPr>
              <a:t>You can study the onset and propagation of cracking in quasi-static problems using the extended finite element method (XFEM). XFEM allows you to study crack growth along an arbitrary, solution-dependent path without needing to re-mesh your model. XFEM is available only for three-dimensional solid and two-dimensional planar models; three-dimensional shell models are not supported. You can use XFEM to study a crack in parts containing geometry, orphan mesh elements, or a combination of the two. You can choose to study a crack that grows arbitrarily through your model or a stationary crack. You define an XFEM crack in the Interaction module. You can specify the initial location of the crack. Alternatively, you can allow Abaqus to determine the location of the crack during the analysis based on the value of the maximum principal stress or strain calculated in the crack domain. </a:t>
            </a:r>
            <a:endParaRPr lang="en-US" dirty="0"/>
          </a:p>
        </p:txBody>
      </p:sp>
      <p:sp>
        <p:nvSpPr>
          <p:cNvPr id="4" name="Slide Number Placeholder 3"/>
          <p:cNvSpPr>
            <a:spLocks noGrp="1"/>
          </p:cNvSpPr>
          <p:nvPr>
            <p:ph type="sldNum" sz="quarter" idx="5"/>
          </p:nvPr>
        </p:nvSpPr>
        <p:spPr/>
        <p:txBody>
          <a:bodyPr/>
          <a:lstStyle/>
          <a:p>
            <a:fld id="{74DBFC15-24CD-4910-9E46-C5576D6F865A}" type="slidenum">
              <a:rPr lang="en-GB" smtClean="0"/>
              <a:pPr/>
              <a:t>77</a:t>
            </a:fld>
            <a:endParaRPr lang="en-GB"/>
          </a:p>
        </p:txBody>
      </p:sp>
    </p:spTree>
    <p:extLst>
      <p:ext uri="{BB962C8B-B14F-4D97-AF65-F5344CB8AC3E}">
        <p14:creationId xmlns:p14="http://schemas.microsoft.com/office/powerpoint/2010/main" val="72508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Ftu= Ultimate tensile strength of the lug</a:t>
            </a:r>
          </a:p>
          <a:p>
            <a:r>
              <a:rPr lang="en-GB" dirty="0" err="1"/>
              <a:t>Fty</a:t>
            </a:r>
            <a:r>
              <a:rPr lang="en-GB" dirty="0"/>
              <a:t>= Yield tensile stress of the lug</a:t>
            </a:r>
          </a:p>
          <a:p>
            <a:r>
              <a:rPr lang="en-GB" dirty="0" err="1"/>
              <a:t>Fcy</a:t>
            </a:r>
            <a:r>
              <a:rPr lang="en-GB" dirty="0"/>
              <a:t>= compressive yield stress of bushing material</a:t>
            </a:r>
          </a:p>
        </p:txBody>
      </p:sp>
      <p:sp>
        <p:nvSpPr>
          <p:cNvPr id="4" name="Slide Number Placeholder 3"/>
          <p:cNvSpPr>
            <a:spLocks noGrp="1"/>
          </p:cNvSpPr>
          <p:nvPr>
            <p:ph type="sldNum" sz="quarter" idx="5"/>
          </p:nvPr>
        </p:nvSpPr>
        <p:spPr/>
        <p:txBody>
          <a:bodyPr/>
          <a:lstStyle/>
          <a:p>
            <a:fld id="{74DBFC15-24CD-4910-9E46-C5576D6F865A}" type="slidenum">
              <a:rPr lang="en-GB" smtClean="0"/>
              <a:pPr/>
              <a:t>23</a:t>
            </a:fld>
            <a:endParaRPr lang="en-GB"/>
          </a:p>
        </p:txBody>
      </p:sp>
    </p:spTree>
    <p:extLst>
      <p:ext uri="{BB962C8B-B14F-4D97-AF65-F5344CB8AC3E}">
        <p14:creationId xmlns:p14="http://schemas.microsoft.com/office/powerpoint/2010/main" val="358000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Ftu= Ultimate tensile strength of the lug</a:t>
            </a:r>
          </a:p>
          <a:p>
            <a:r>
              <a:rPr lang="en-GB" dirty="0" err="1"/>
              <a:t>Fty</a:t>
            </a:r>
            <a:r>
              <a:rPr lang="en-GB" dirty="0"/>
              <a:t>= Yield tensile stress of the lug</a:t>
            </a:r>
          </a:p>
          <a:p>
            <a:r>
              <a:rPr lang="en-GB" dirty="0" err="1"/>
              <a:t>Fcy</a:t>
            </a:r>
            <a:r>
              <a:rPr lang="en-GB" dirty="0"/>
              <a:t>= compressive yield stress of bushing material</a:t>
            </a:r>
          </a:p>
        </p:txBody>
      </p:sp>
      <p:sp>
        <p:nvSpPr>
          <p:cNvPr id="4" name="Slide Number Placeholder 3"/>
          <p:cNvSpPr>
            <a:spLocks noGrp="1"/>
          </p:cNvSpPr>
          <p:nvPr>
            <p:ph type="sldNum" sz="quarter" idx="5"/>
          </p:nvPr>
        </p:nvSpPr>
        <p:spPr/>
        <p:txBody>
          <a:bodyPr/>
          <a:lstStyle/>
          <a:p>
            <a:fld id="{74DBFC15-24CD-4910-9E46-C5576D6F865A}" type="slidenum">
              <a:rPr lang="en-GB" smtClean="0"/>
              <a:pPr/>
              <a:t>24</a:t>
            </a:fld>
            <a:endParaRPr lang="en-GB"/>
          </a:p>
        </p:txBody>
      </p:sp>
    </p:spTree>
    <p:extLst>
      <p:ext uri="{BB962C8B-B14F-4D97-AF65-F5344CB8AC3E}">
        <p14:creationId xmlns:p14="http://schemas.microsoft.com/office/powerpoint/2010/main" val="400136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fibre stress at elastic limit is greatly influenced by the shape of the section. There is every reason to believe that the ordinary assumption a to distribution of stress hold quite well up to the elastic limit when considering the stress in the extreme fibre, yet a wood I beam, for example, may have an elastic limit stress 30 per cent </a:t>
            </a:r>
            <a:r>
              <a:rPr lang="en-GB" dirty="0" err="1"/>
              <a:t>Iess</a:t>
            </a:r>
            <a:r>
              <a:rPr lang="en-GB" dirty="0"/>
              <a:t> than a solid rectangular beam made of the same material. </a:t>
            </a:r>
          </a:p>
          <a:p>
            <a:endParaRPr lang="en-GB" dirty="0"/>
          </a:p>
          <a:p>
            <a:r>
              <a:rPr lang="en-GB" dirty="0"/>
              <a:t>Consider a rectangular beam of Sitka-</a:t>
            </a:r>
            <a:r>
              <a:rPr lang="en-GB" dirty="0" err="1"/>
              <a:t>pluce</a:t>
            </a:r>
            <a:r>
              <a:rPr lang="en-GB" dirty="0"/>
              <a:t> at 15% moisture content. The elastic limit of this material in compression parallel to the grain is 2,960 pounds per quare inch. It might be expected that when the specimen is tested in bending that the elastic limit would be reach d </a:t>
            </a:r>
            <a:r>
              <a:rPr lang="en-GB" dirty="0" err="1"/>
              <a:t>wh</a:t>
            </a:r>
            <a:r>
              <a:rPr lang="en-GB" dirty="0"/>
              <a:t> n </a:t>
            </a:r>
            <a:r>
              <a:rPr lang="en-GB" dirty="0" err="1"/>
              <a:t>th</a:t>
            </a:r>
            <a:r>
              <a:rPr lang="en-GB" dirty="0"/>
              <a:t> </a:t>
            </a:r>
            <a:r>
              <a:rPr lang="en-GB" dirty="0" err="1"/>
              <a:t>e_·tr</a:t>
            </a:r>
            <a:r>
              <a:rPr lang="en-GB" dirty="0"/>
              <a:t> me fib I' on the </a:t>
            </a:r>
            <a:r>
              <a:rPr lang="en-GB" dirty="0" err="1"/>
              <a:t>compr</a:t>
            </a:r>
            <a:r>
              <a:rPr lang="en-GB" dirty="0"/>
              <a:t> es ion side </a:t>
            </a:r>
            <a:r>
              <a:rPr lang="en-GB" dirty="0" err="1"/>
              <a:t>wa</a:t>
            </a:r>
            <a:r>
              <a:rPr lang="en-GB" dirty="0"/>
              <a:t> </a:t>
            </a:r>
            <a:r>
              <a:rPr lang="en-GB" dirty="0" err="1"/>
              <a:t>stre</a:t>
            </a:r>
            <a:r>
              <a:rPr lang="en-GB" dirty="0"/>
              <a:t> ed to 2,960 pound per quare inch as calculated by the standard f= J~ e formula. Tests show, however, that the elastic limit in bending i not r </a:t>
            </a:r>
            <a:r>
              <a:rPr lang="en-GB" dirty="0" err="1"/>
              <a:t>eached</a:t>
            </a:r>
            <a:r>
              <a:rPr lang="en-GB" dirty="0"/>
              <a:t> until the extreme compressive </a:t>
            </a:r>
            <a:r>
              <a:rPr lang="en-GB" dirty="0" err="1"/>
              <a:t>fiber</a:t>
            </a:r>
            <a:r>
              <a:rPr lang="en-GB" dirty="0"/>
              <a:t> has a calculated </a:t>
            </a:r>
            <a:r>
              <a:rPr lang="en-GB" dirty="0" err="1"/>
              <a:t>stre</a:t>
            </a:r>
            <a:r>
              <a:rPr lang="en-GB" dirty="0"/>
              <a:t> s of 5,100 pounds per quare inch. A </a:t>
            </a:r>
            <a:r>
              <a:rPr lang="en-GB" dirty="0" err="1"/>
              <a:t>imila,r</a:t>
            </a:r>
            <a:r>
              <a:rPr lang="en-GB" dirty="0"/>
              <a:t> condition i found at ultimate load. We believe that the common theory of </a:t>
            </a:r>
            <a:r>
              <a:rPr lang="en-GB" dirty="0" err="1"/>
              <a:t>fl</a:t>
            </a:r>
            <a:r>
              <a:rPr lang="en-GB" dirty="0"/>
              <a:t> </a:t>
            </a:r>
            <a:r>
              <a:rPr lang="en-GB" dirty="0" err="1"/>
              <a:t>exme</a:t>
            </a:r>
            <a:r>
              <a:rPr lang="en-GB" dirty="0"/>
              <a:t> holds quite well up to the elastic limit. What then operates to develop a much greater </a:t>
            </a:r>
            <a:r>
              <a:rPr lang="en-GB" dirty="0" err="1"/>
              <a:t>compressiv</a:t>
            </a:r>
            <a:r>
              <a:rPr lang="en-GB" dirty="0"/>
              <a:t> </a:t>
            </a:r>
            <a:r>
              <a:rPr lang="en-GB" dirty="0" err="1"/>
              <a:t>stJ'e</a:t>
            </a:r>
            <a:r>
              <a:rPr lang="en-GB" dirty="0"/>
              <a:t> at </a:t>
            </a:r>
            <a:r>
              <a:rPr lang="en-GB" dirty="0" err="1"/>
              <a:t>ela</a:t>
            </a:r>
            <a:r>
              <a:rPr lang="en-GB" dirty="0"/>
              <a:t> tic limit in </a:t>
            </a:r>
            <a:r>
              <a:rPr lang="en-GB" dirty="0" err="1"/>
              <a:t>fl</a:t>
            </a:r>
            <a:r>
              <a:rPr lang="en-GB" dirty="0"/>
              <a:t> </a:t>
            </a:r>
            <a:r>
              <a:rPr lang="en-GB" dirty="0" err="1"/>
              <a:t>exure</a:t>
            </a:r>
            <a:r>
              <a:rPr lang="en-GB" dirty="0"/>
              <a:t> than under direct </a:t>
            </a:r>
            <a:r>
              <a:rPr lang="en-GB" dirty="0" err="1"/>
              <a:t>compre</a:t>
            </a:r>
            <a:r>
              <a:rPr lang="en-GB" dirty="0"/>
              <a:t> - </a:t>
            </a:r>
            <a:r>
              <a:rPr lang="en-GB" dirty="0" err="1"/>
              <a:t>sion</a:t>
            </a:r>
            <a:r>
              <a:rPr lang="en-GB" dirty="0"/>
              <a:t> ~ If we consider the minute </a:t>
            </a:r>
            <a:r>
              <a:rPr lang="en-GB" dirty="0" err="1"/>
              <a:t>fibers</a:t>
            </a:r>
            <a:r>
              <a:rPr lang="en-GB" dirty="0"/>
              <a:t> on the compressive ide as </a:t>
            </a:r>
            <a:r>
              <a:rPr lang="en-GB" dirty="0" err="1"/>
              <a:t>miniatme</a:t>
            </a:r>
            <a:r>
              <a:rPr lang="en-GB" dirty="0"/>
              <a:t> Euler column somewhat bound together, we may </a:t>
            </a:r>
            <a:r>
              <a:rPr lang="en-GB" dirty="0" err="1"/>
              <a:t>a,crount</a:t>
            </a:r>
            <a:r>
              <a:rPr lang="en-GB" dirty="0"/>
              <a:t> for </a:t>
            </a:r>
            <a:r>
              <a:rPr lang="en-GB" dirty="0" err="1"/>
              <a:t>thi</a:t>
            </a:r>
            <a:r>
              <a:rPr lang="en-GB" dirty="0"/>
              <a:t> </a:t>
            </a:r>
            <a:r>
              <a:rPr lang="en-GB" dirty="0" err="1"/>
              <a:t>increa</a:t>
            </a:r>
            <a:r>
              <a:rPr lang="en-GB" dirty="0"/>
              <a:t> e. These little column when r </a:t>
            </a:r>
            <a:r>
              <a:rPr lang="en-GB" dirty="0" err="1"/>
              <a:t>einforced</a:t>
            </a:r>
            <a:r>
              <a:rPr lang="en-GB" dirty="0"/>
              <a:t> laterally will exceed the load </a:t>
            </a:r>
            <a:r>
              <a:rPr lang="en-GB" dirty="0" err="1"/>
              <a:t>neces</a:t>
            </a:r>
            <a:r>
              <a:rPr lang="en-GB" dirty="0"/>
              <a:t> </a:t>
            </a:r>
            <a:r>
              <a:rPr lang="en-GB" dirty="0" err="1"/>
              <a:t>ary</a:t>
            </a:r>
            <a:r>
              <a:rPr lang="en-GB" dirty="0"/>
              <a:t> to </a:t>
            </a:r>
            <a:r>
              <a:rPr lang="en-GB" dirty="0" err="1"/>
              <a:t>cau</a:t>
            </a:r>
            <a:r>
              <a:rPr lang="en-GB" dirty="0"/>
              <a:t> e buckling when un </a:t>
            </a:r>
            <a:r>
              <a:rPr lang="en-GB" dirty="0" err="1"/>
              <a:t>upported</a:t>
            </a:r>
            <a:r>
              <a:rPr lang="en-GB" dirty="0"/>
              <a:t>, and as the fib </a:t>
            </a:r>
            <a:r>
              <a:rPr lang="en-GB" dirty="0" err="1"/>
              <a:t>ers</a:t>
            </a:r>
            <a:r>
              <a:rPr lang="en-GB" dirty="0"/>
              <a:t> near the neutral axis are less </a:t>
            </a:r>
            <a:r>
              <a:rPr lang="en-GB" dirty="0" err="1"/>
              <a:t>tre</a:t>
            </a:r>
            <a:r>
              <a:rPr lang="en-GB" dirty="0"/>
              <a:t> ed they may '</a:t>
            </a:r>
            <a:r>
              <a:rPr lang="en-GB" dirty="0" err="1"/>
              <a:t>ivelllend</a:t>
            </a:r>
            <a:r>
              <a:rPr lang="en-GB" dirty="0"/>
              <a:t> </a:t>
            </a:r>
            <a:r>
              <a:rPr lang="en-GB" dirty="0" err="1"/>
              <a:t>uch</a:t>
            </a:r>
            <a:r>
              <a:rPr lang="en-GB" dirty="0"/>
              <a:t> </a:t>
            </a:r>
            <a:r>
              <a:rPr lang="en-GB" dirty="0" err="1"/>
              <a:t>upport</a:t>
            </a:r>
            <a:r>
              <a:rPr lang="en-GB" dirty="0"/>
              <a:t>. The out ide </a:t>
            </a:r>
            <a:r>
              <a:rPr lang="en-GB" dirty="0" err="1"/>
              <a:t>fiber</a:t>
            </a:r>
            <a:r>
              <a:rPr lang="en-GB" dirty="0"/>
              <a:t> are r </a:t>
            </a:r>
            <a:r>
              <a:rPr lang="en-GB" dirty="0" err="1"/>
              <a:t>einforced</a:t>
            </a:r>
            <a:r>
              <a:rPr lang="en-GB" dirty="0"/>
              <a:t> by those in the layer below them and 0 on down through the beam. At the </a:t>
            </a:r>
            <a:r>
              <a:rPr lang="en-GB" dirty="0" err="1"/>
              <a:t>ela</a:t>
            </a:r>
            <a:r>
              <a:rPr lang="en-GB" dirty="0"/>
              <a:t> tic . 5 100 -2 960 limit the total reinforcement in </a:t>
            </a:r>
            <a:r>
              <a:rPr lang="en-GB" dirty="0" err="1"/>
              <a:t>th</a:t>
            </a:r>
            <a:r>
              <a:rPr lang="en-GB" dirty="0"/>
              <a:t> example </a:t>
            </a:r>
            <a:r>
              <a:rPr lang="en-GB" dirty="0" err="1"/>
              <a:t>cIted</a:t>
            </a:r>
            <a:r>
              <a:rPr lang="en-GB" dirty="0"/>
              <a:t> amount to ' 2,960' 0.72 of the strength at </a:t>
            </a:r>
            <a:r>
              <a:rPr lang="en-GB" dirty="0" err="1"/>
              <a:t>cla</a:t>
            </a:r>
            <a:r>
              <a:rPr lang="en-GB" dirty="0"/>
              <a:t> tic limit in </a:t>
            </a:r>
            <a:r>
              <a:rPr lang="en-GB" dirty="0" err="1"/>
              <a:t>compres</a:t>
            </a:r>
            <a:r>
              <a:rPr lang="en-GB" dirty="0"/>
              <a:t> ion. </a:t>
            </a:r>
          </a:p>
        </p:txBody>
      </p:sp>
      <p:sp>
        <p:nvSpPr>
          <p:cNvPr id="4" name="Slide Number Placeholder 3"/>
          <p:cNvSpPr>
            <a:spLocks noGrp="1"/>
          </p:cNvSpPr>
          <p:nvPr>
            <p:ph type="sldNum" sz="quarter" idx="5"/>
          </p:nvPr>
        </p:nvSpPr>
        <p:spPr/>
        <p:txBody>
          <a:bodyPr/>
          <a:lstStyle/>
          <a:p>
            <a:fld id="{74DBFC15-24CD-4910-9E46-C5576D6F865A}" type="slidenum">
              <a:rPr lang="en-GB" smtClean="0"/>
              <a:pPr/>
              <a:t>34</a:t>
            </a:fld>
            <a:endParaRPr lang="en-GB"/>
          </a:p>
        </p:txBody>
      </p:sp>
    </p:spTree>
    <p:extLst>
      <p:ext uri="{BB962C8B-B14F-4D97-AF65-F5344CB8AC3E}">
        <p14:creationId xmlns:p14="http://schemas.microsoft.com/office/powerpoint/2010/main" val="11649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Modulus of rupture is the maximum stress in bending that pin can undergo at failure.</a:t>
            </a:r>
          </a:p>
        </p:txBody>
      </p:sp>
      <p:sp>
        <p:nvSpPr>
          <p:cNvPr id="4" name="Slide Number Placeholder 3"/>
          <p:cNvSpPr>
            <a:spLocks noGrp="1"/>
          </p:cNvSpPr>
          <p:nvPr>
            <p:ph type="sldNum" sz="quarter" idx="5"/>
          </p:nvPr>
        </p:nvSpPr>
        <p:spPr/>
        <p:txBody>
          <a:bodyPr/>
          <a:lstStyle/>
          <a:p>
            <a:fld id="{74DBFC15-24CD-4910-9E46-C5576D6F865A}" type="slidenum">
              <a:rPr lang="en-GB" smtClean="0"/>
              <a:pPr/>
              <a:t>43</a:t>
            </a:fld>
            <a:endParaRPr lang="en-GB"/>
          </a:p>
        </p:txBody>
      </p:sp>
    </p:spTree>
    <p:extLst>
      <p:ext uri="{BB962C8B-B14F-4D97-AF65-F5344CB8AC3E}">
        <p14:creationId xmlns:p14="http://schemas.microsoft.com/office/powerpoint/2010/main" val="182429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44707B"/>
                </a:solidFill>
                <a:effectLst/>
                <a:latin typeface="Open Sans" panose="020B0606030504020204" pitchFamily="34" charset="0"/>
                <a:hlinkClick r:id="rId3"/>
              </a:rPr>
              <a:t>Failure in lug joints and plates with holes</a:t>
            </a:r>
            <a:endParaRPr lang="en-GB" b="1" i="0" dirty="0">
              <a:solidFill>
                <a:srgbClr val="44707B"/>
              </a:solidFill>
              <a:effectLst/>
              <a:latin typeface="Open Sans" panose="020B0606030504020204" pitchFamily="34" charset="0"/>
            </a:endParaRPr>
          </a:p>
          <a:p>
            <a:pPr algn="l"/>
            <a:r>
              <a:rPr lang="en-GB" b="0" i="0" dirty="0" err="1">
                <a:solidFill>
                  <a:srgbClr val="3A3A3A"/>
                </a:solidFill>
                <a:effectLst/>
                <a:latin typeface="Open Sans" panose="020B0606030504020204" pitchFamily="34" charset="0"/>
              </a:rPr>
              <a:t>Vogwell</a:t>
            </a:r>
            <a:r>
              <a:rPr lang="en-GB" b="0" i="0" dirty="0">
                <a:solidFill>
                  <a:srgbClr val="3A3A3A"/>
                </a:solidFill>
                <a:effectLst/>
                <a:latin typeface="Open Sans" panose="020B0606030504020204" pitchFamily="34" charset="0"/>
              </a:rPr>
              <a:t>, J. ; </a:t>
            </a:r>
            <a:r>
              <a:rPr lang="en-GB" b="0" i="0" dirty="0" err="1">
                <a:solidFill>
                  <a:srgbClr val="3A3A3A"/>
                </a:solidFill>
                <a:effectLst/>
                <a:latin typeface="Open Sans" panose="020B0606030504020204" pitchFamily="34" charset="0"/>
              </a:rPr>
              <a:t>Mínguez</a:t>
            </a:r>
            <a:r>
              <a:rPr lang="en-GB" b="0" i="0" dirty="0">
                <a:solidFill>
                  <a:srgbClr val="3A3A3A"/>
                </a:solidFill>
                <a:effectLst/>
                <a:latin typeface="Open Sans" panose="020B0606030504020204" pitchFamily="34" charset="0"/>
              </a:rPr>
              <a:t>, J.M.</a:t>
            </a:r>
          </a:p>
          <a:p>
            <a:pPr algn="l"/>
            <a:r>
              <a:rPr lang="en-GB" b="0" i="0" dirty="0">
                <a:solidFill>
                  <a:srgbClr val="3A3A3A"/>
                </a:solidFill>
                <a:effectLst/>
                <a:latin typeface="Open Sans" panose="020B0606030504020204" pitchFamily="34" charset="0"/>
              </a:rPr>
              <a:t>Engineering failure analysis, 1995, Vol.2 (2), p.129-135</a:t>
            </a:r>
          </a:p>
          <a:p>
            <a:endParaRPr lang="en-US" dirty="0"/>
          </a:p>
        </p:txBody>
      </p:sp>
      <p:sp>
        <p:nvSpPr>
          <p:cNvPr id="4" name="Slide Number Placeholder 3"/>
          <p:cNvSpPr>
            <a:spLocks noGrp="1"/>
          </p:cNvSpPr>
          <p:nvPr>
            <p:ph type="sldNum" sz="quarter" idx="5"/>
          </p:nvPr>
        </p:nvSpPr>
        <p:spPr/>
        <p:txBody>
          <a:bodyPr/>
          <a:lstStyle/>
          <a:p>
            <a:fld id="{74DBFC15-24CD-4910-9E46-C5576D6F865A}" type="slidenum">
              <a:rPr lang="en-GB" smtClean="0"/>
              <a:pPr/>
              <a:t>62</a:t>
            </a:fld>
            <a:endParaRPr lang="en-GB"/>
          </a:p>
        </p:txBody>
      </p:sp>
    </p:spTree>
    <p:extLst>
      <p:ext uri="{BB962C8B-B14F-4D97-AF65-F5344CB8AC3E}">
        <p14:creationId xmlns:p14="http://schemas.microsoft.com/office/powerpoint/2010/main" val="307322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44707B"/>
                </a:solidFill>
                <a:effectLst/>
                <a:latin typeface="Open Sans" panose="020B0606030504020204" pitchFamily="34" charset="0"/>
                <a:hlinkClick r:id="rId3"/>
              </a:rPr>
              <a:t>Failure in lug joints and plates with holes</a:t>
            </a:r>
            <a:endParaRPr lang="en-GB" b="1" i="0" dirty="0">
              <a:solidFill>
                <a:srgbClr val="44707B"/>
              </a:solidFill>
              <a:effectLst/>
              <a:latin typeface="Open Sans" panose="020B0606030504020204" pitchFamily="34" charset="0"/>
            </a:endParaRPr>
          </a:p>
          <a:p>
            <a:pPr algn="l"/>
            <a:r>
              <a:rPr lang="en-GB" b="0" i="0" dirty="0" err="1">
                <a:solidFill>
                  <a:srgbClr val="3A3A3A"/>
                </a:solidFill>
                <a:effectLst/>
                <a:latin typeface="Open Sans" panose="020B0606030504020204" pitchFamily="34" charset="0"/>
              </a:rPr>
              <a:t>Vogwell</a:t>
            </a:r>
            <a:r>
              <a:rPr lang="en-GB" b="0" i="0" dirty="0">
                <a:solidFill>
                  <a:srgbClr val="3A3A3A"/>
                </a:solidFill>
                <a:effectLst/>
                <a:latin typeface="Open Sans" panose="020B0606030504020204" pitchFamily="34" charset="0"/>
              </a:rPr>
              <a:t>, J. ; </a:t>
            </a:r>
            <a:r>
              <a:rPr lang="en-GB" b="0" i="0" dirty="0" err="1">
                <a:solidFill>
                  <a:srgbClr val="3A3A3A"/>
                </a:solidFill>
                <a:effectLst/>
                <a:latin typeface="Open Sans" panose="020B0606030504020204" pitchFamily="34" charset="0"/>
              </a:rPr>
              <a:t>Mínguez</a:t>
            </a:r>
            <a:r>
              <a:rPr lang="en-GB" b="0" i="0" dirty="0">
                <a:solidFill>
                  <a:srgbClr val="3A3A3A"/>
                </a:solidFill>
                <a:effectLst/>
                <a:latin typeface="Open Sans" panose="020B0606030504020204" pitchFamily="34" charset="0"/>
              </a:rPr>
              <a:t>, J.M.</a:t>
            </a:r>
          </a:p>
          <a:p>
            <a:pPr algn="l"/>
            <a:r>
              <a:rPr lang="en-GB" b="0" i="0" dirty="0">
                <a:solidFill>
                  <a:srgbClr val="3A3A3A"/>
                </a:solidFill>
                <a:effectLst/>
                <a:latin typeface="Open Sans" panose="020B0606030504020204" pitchFamily="34" charset="0"/>
              </a:rPr>
              <a:t>Engineering failure analysis, 1995, Vol.2 (2), p.129-135</a:t>
            </a:r>
          </a:p>
          <a:p>
            <a:endParaRPr lang="en-US" dirty="0"/>
          </a:p>
        </p:txBody>
      </p:sp>
      <p:sp>
        <p:nvSpPr>
          <p:cNvPr id="4" name="Slide Number Placeholder 3"/>
          <p:cNvSpPr>
            <a:spLocks noGrp="1"/>
          </p:cNvSpPr>
          <p:nvPr>
            <p:ph type="sldNum" sz="quarter" idx="5"/>
          </p:nvPr>
        </p:nvSpPr>
        <p:spPr/>
        <p:txBody>
          <a:bodyPr/>
          <a:lstStyle/>
          <a:p>
            <a:fld id="{74DBFC15-24CD-4910-9E46-C5576D6F865A}" type="slidenum">
              <a:rPr lang="en-GB" smtClean="0"/>
              <a:pPr/>
              <a:t>63</a:t>
            </a:fld>
            <a:endParaRPr lang="en-GB"/>
          </a:p>
        </p:txBody>
      </p:sp>
    </p:spTree>
    <p:extLst>
      <p:ext uri="{BB962C8B-B14F-4D97-AF65-F5344CB8AC3E}">
        <p14:creationId xmlns:p14="http://schemas.microsoft.com/office/powerpoint/2010/main" val="1633598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DBFC15-24CD-4910-9E46-C5576D6F865A}" type="slidenum">
              <a:rPr lang="en-GB" smtClean="0"/>
              <a:pPr/>
              <a:t>66</a:t>
            </a:fld>
            <a:endParaRPr lang="en-GB"/>
          </a:p>
        </p:txBody>
      </p:sp>
    </p:spTree>
    <p:extLst>
      <p:ext uri="{BB962C8B-B14F-4D97-AF65-F5344CB8AC3E}">
        <p14:creationId xmlns:p14="http://schemas.microsoft.com/office/powerpoint/2010/main" val="208224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a:t>
            </a:r>
            <a:r>
              <a:rPr lang="en-GB" dirty="0" err="1">
                <a:effectLst/>
              </a:rPr>
              <a:t>Solob</a:t>
            </a:r>
            <a:r>
              <a:rPr lang="en-GB" b="0" i="0" dirty="0">
                <a:solidFill>
                  <a:srgbClr val="2E2E2E"/>
                </a:solidFill>
                <a:effectLst/>
                <a:latin typeface="NexusSans"/>
              </a:rPr>
              <a:t>, </a:t>
            </a:r>
            <a:r>
              <a:rPr lang="en-GB" dirty="0">
                <a:effectLst/>
              </a:rPr>
              <a:t>Aleksandar </a:t>
            </a:r>
            <a:r>
              <a:rPr lang="en-GB" dirty="0" err="1">
                <a:effectLst/>
              </a:rPr>
              <a:t>Grbović</a:t>
            </a:r>
            <a:r>
              <a:rPr lang="en-GB" b="0" i="0" dirty="0">
                <a:solidFill>
                  <a:srgbClr val="2E2E2E"/>
                </a:solidFill>
                <a:effectLst/>
                <a:latin typeface="NexusSans"/>
              </a:rPr>
              <a:t>, </a:t>
            </a:r>
            <a:r>
              <a:rPr lang="en-GB" dirty="0" err="1">
                <a:effectLst/>
              </a:rPr>
              <a:t>Ž</a:t>
            </a:r>
            <a:r>
              <a:rPr lang="en-GB" dirty="0">
                <a:effectLst/>
              </a:rPr>
              <a:t>. </a:t>
            </a:r>
            <a:r>
              <a:rPr lang="en-GB" dirty="0" err="1">
                <a:effectLst/>
              </a:rPr>
              <a:t>Božić</a:t>
            </a:r>
            <a:r>
              <a:rPr lang="en-GB" b="0" i="0" dirty="0">
                <a:solidFill>
                  <a:srgbClr val="2E2E2E"/>
                </a:solidFill>
                <a:effectLst/>
                <a:latin typeface="NexusSans"/>
              </a:rPr>
              <a:t>, </a:t>
            </a:r>
            <a:r>
              <a:rPr lang="en-GB" u="none" strike="noStrike" dirty="0">
                <a:effectLst/>
              </a:rPr>
              <a:t>S.A. </a:t>
            </a:r>
            <a:r>
              <a:rPr lang="en-GB" u="none" strike="noStrike" dirty="0" err="1">
                <a:effectLst/>
              </a:rPr>
              <a:t>Sedmak</a:t>
            </a:r>
            <a:r>
              <a:rPr lang="en-GB" u="none" strike="noStrike" dirty="0">
                <a:effectLst/>
              </a:rPr>
              <a:t>, </a:t>
            </a:r>
            <a:r>
              <a:rPr lang="en-GB" dirty="0"/>
              <a:t>XFEM based analysis of fatigue crack growth in damaged  wing fuselage attachment lug, Engineering Failure Analysis, 112 (2020) 104516</a:t>
            </a:r>
            <a:endParaRPr lang="en-US" dirty="0"/>
          </a:p>
        </p:txBody>
      </p:sp>
      <p:sp>
        <p:nvSpPr>
          <p:cNvPr id="4" name="Slide Number Placeholder 3"/>
          <p:cNvSpPr>
            <a:spLocks noGrp="1"/>
          </p:cNvSpPr>
          <p:nvPr>
            <p:ph type="sldNum" sz="quarter" idx="5"/>
          </p:nvPr>
        </p:nvSpPr>
        <p:spPr/>
        <p:txBody>
          <a:bodyPr/>
          <a:lstStyle/>
          <a:p>
            <a:fld id="{74DBFC15-24CD-4910-9E46-C5576D6F865A}" type="slidenum">
              <a:rPr lang="en-GB" smtClean="0"/>
              <a:pPr/>
              <a:t>76</a:t>
            </a:fld>
            <a:endParaRPr lang="en-GB"/>
          </a:p>
        </p:txBody>
      </p:sp>
    </p:spTree>
    <p:extLst>
      <p:ext uri="{BB962C8B-B14F-4D97-AF65-F5344CB8AC3E}">
        <p14:creationId xmlns:p14="http://schemas.microsoft.com/office/powerpoint/2010/main" val="3892730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4610441" cy="3460750"/>
            <a:chOff x="0" y="0"/>
            <a:chExt cx="9144677" cy="6858000"/>
          </a:xfrm>
        </p:grpSpPr>
        <p:pic>
          <p:nvPicPr>
            <p:cNvPr id="8" name="Picture 7" descr="SD-PanelTitle-R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968975" y="914320"/>
            <a:ext cx="2676553" cy="764783"/>
          </a:xfrm>
        </p:spPr>
        <p:txBody>
          <a:bodyPr anchor="b">
            <a:noAutofit/>
          </a:bodyPr>
          <a:lstStyle>
            <a:lvl1pPr algn="ctr">
              <a:defRPr sz="2420">
                <a:effectLst/>
              </a:defRPr>
            </a:lvl1pPr>
          </a:lstStyle>
          <a:p>
            <a:r>
              <a:rPr lang="en-US"/>
              <a:t>Click to edit Master title style</a:t>
            </a:r>
            <a:endParaRPr lang="en-US" dirty="0"/>
          </a:p>
        </p:txBody>
      </p:sp>
      <p:sp>
        <p:nvSpPr>
          <p:cNvPr id="3" name="Subtitle 2"/>
          <p:cNvSpPr>
            <a:spLocks noGrp="1"/>
          </p:cNvSpPr>
          <p:nvPr>
            <p:ph type="subTitle" idx="1"/>
          </p:nvPr>
        </p:nvSpPr>
        <p:spPr>
          <a:xfrm>
            <a:off x="968975" y="1815822"/>
            <a:ext cx="2676553" cy="695204"/>
          </a:xfrm>
        </p:spPr>
        <p:txBody>
          <a:bodyPr anchor="t">
            <a:normAutofit/>
          </a:bodyPr>
          <a:lstStyle>
            <a:lvl1pPr marL="0" indent="0" algn="ctr">
              <a:buNone/>
              <a:defRPr sz="1008">
                <a:solidFill>
                  <a:schemeClr val="tx1"/>
                </a:solidFill>
              </a:defRPr>
            </a:lvl1pPr>
            <a:lvl2pPr marL="230520" indent="0" algn="ctr">
              <a:buNone/>
              <a:defRPr>
                <a:solidFill>
                  <a:schemeClr val="tx1">
                    <a:tint val="75000"/>
                  </a:schemeClr>
                </a:solidFill>
              </a:defRPr>
            </a:lvl2pPr>
            <a:lvl3pPr marL="461040" indent="0" algn="ctr">
              <a:buNone/>
              <a:defRPr>
                <a:solidFill>
                  <a:schemeClr val="tx1">
                    <a:tint val="75000"/>
                  </a:schemeClr>
                </a:solidFill>
              </a:defRPr>
            </a:lvl3pPr>
            <a:lvl4pPr marL="691561" indent="0" algn="ctr">
              <a:buNone/>
              <a:defRPr>
                <a:solidFill>
                  <a:schemeClr val="tx1">
                    <a:tint val="75000"/>
                  </a:schemeClr>
                </a:solidFill>
              </a:defRPr>
            </a:lvl4pPr>
            <a:lvl5pPr marL="922081" indent="0" algn="ctr">
              <a:buNone/>
              <a:defRPr>
                <a:solidFill>
                  <a:schemeClr val="tx1">
                    <a:tint val="75000"/>
                  </a:schemeClr>
                </a:solidFill>
              </a:defRPr>
            </a:lvl5pPr>
            <a:lvl6pPr marL="1152601" indent="0" algn="ctr">
              <a:buNone/>
              <a:defRPr>
                <a:solidFill>
                  <a:schemeClr val="tx1">
                    <a:tint val="75000"/>
                  </a:schemeClr>
                </a:solidFill>
              </a:defRPr>
            </a:lvl6pPr>
            <a:lvl7pPr marL="1383121" indent="0" algn="ctr">
              <a:buNone/>
              <a:defRPr>
                <a:solidFill>
                  <a:schemeClr val="tx1">
                    <a:tint val="75000"/>
                  </a:schemeClr>
                </a:solidFill>
              </a:defRPr>
            </a:lvl7pPr>
            <a:lvl8pPr marL="1613642" indent="0" algn="ctr">
              <a:buNone/>
              <a:defRPr>
                <a:solidFill>
                  <a:schemeClr val="tx1">
                    <a:tint val="75000"/>
                  </a:schemeClr>
                </a:solidFill>
              </a:defRPr>
            </a:lvl8pPr>
            <a:lvl9pPr marL="184416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057981" y="2550702"/>
            <a:ext cx="339443" cy="140994"/>
          </a:xfrm>
        </p:spPr>
        <p:txBody>
          <a:bodyPr/>
          <a:lstStyle/>
          <a:p>
            <a:fld id="{7A8B9290-4F1B-46A2-9499-1F5E575ACE22}" type="datetime1">
              <a:rPr lang="en-US" smtClean="0"/>
              <a:pPr/>
              <a:t>7/26/2023</a:t>
            </a:fld>
            <a:endParaRPr lang="en-US" dirty="0"/>
          </a:p>
        </p:txBody>
      </p:sp>
      <p:sp>
        <p:nvSpPr>
          <p:cNvPr id="5" name="Footer Placeholder 4"/>
          <p:cNvSpPr>
            <a:spLocks noGrp="1"/>
          </p:cNvSpPr>
          <p:nvPr>
            <p:ph type="ftr" sz="quarter" idx="11"/>
          </p:nvPr>
        </p:nvSpPr>
        <p:spPr>
          <a:xfrm>
            <a:off x="968975" y="2550702"/>
            <a:ext cx="2049367" cy="140994"/>
          </a:xfrm>
        </p:spPr>
        <p:txBody>
          <a:bodyPr/>
          <a:lstStyle/>
          <a:p>
            <a:endParaRPr lang="en-US" dirty="0"/>
          </a:p>
        </p:txBody>
      </p:sp>
      <p:sp>
        <p:nvSpPr>
          <p:cNvPr id="6" name="Slide Number Placeholder 5"/>
          <p:cNvSpPr>
            <a:spLocks noGrp="1"/>
          </p:cNvSpPr>
          <p:nvPr>
            <p:ph type="sldNum" sz="quarter" idx="12"/>
          </p:nvPr>
        </p:nvSpPr>
        <p:spPr>
          <a:xfrm>
            <a:off x="3437064" y="2550702"/>
            <a:ext cx="208464" cy="140994"/>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1018329" y="1751735"/>
            <a:ext cx="257784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218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337" y="2430001"/>
            <a:ext cx="3427695" cy="285993"/>
          </a:xfrm>
        </p:spPr>
        <p:txBody>
          <a:bodyPr anchor="b">
            <a:normAutofit/>
          </a:bodyPr>
          <a:lstStyle>
            <a:lvl1pPr algn="ctr">
              <a:defRPr sz="121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406" y="521249"/>
            <a:ext cx="3575289" cy="169619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807"/>
            </a:lvl1pPr>
            <a:lvl2pPr marL="230520" indent="0">
              <a:buNone/>
              <a:defRPr sz="807"/>
            </a:lvl2pPr>
            <a:lvl3pPr marL="461040" indent="0">
              <a:buNone/>
              <a:defRPr sz="807"/>
            </a:lvl3pPr>
            <a:lvl4pPr marL="691561" indent="0">
              <a:buNone/>
              <a:defRPr sz="807"/>
            </a:lvl4pPr>
            <a:lvl5pPr marL="922081" indent="0">
              <a:buNone/>
              <a:defRPr sz="807"/>
            </a:lvl5pPr>
            <a:lvl6pPr marL="1152601" indent="0">
              <a:buNone/>
              <a:defRPr sz="807"/>
            </a:lvl6pPr>
            <a:lvl7pPr marL="1383121" indent="0">
              <a:buNone/>
              <a:defRPr sz="807"/>
            </a:lvl7pPr>
            <a:lvl8pPr marL="1613642" indent="0">
              <a:buNone/>
              <a:defRPr sz="807"/>
            </a:lvl8pPr>
            <a:lvl9pPr marL="1844162" indent="0">
              <a:buNone/>
              <a:defRPr sz="807"/>
            </a:lvl9pPr>
          </a:lstStyle>
          <a:p>
            <a:r>
              <a:rPr lang="en-US"/>
              <a:t>Click icon to add picture</a:t>
            </a:r>
            <a:endParaRPr lang="en-US" dirty="0"/>
          </a:p>
        </p:txBody>
      </p:sp>
      <p:sp>
        <p:nvSpPr>
          <p:cNvPr id="4" name="Text Placeholder 3"/>
          <p:cNvSpPr>
            <a:spLocks noGrp="1"/>
          </p:cNvSpPr>
          <p:nvPr>
            <p:ph type="body" sz="half" idx="2"/>
          </p:nvPr>
        </p:nvSpPr>
        <p:spPr>
          <a:xfrm>
            <a:off x="593337" y="2715994"/>
            <a:ext cx="3427695" cy="249142"/>
          </a:xfrm>
        </p:spPr>
        <p:txBody>
          <a:bodyPr anchor="t">
            <a:normAutofit/>
          </a:bodyPr>
          <a:lstStyle>
            <a:lvl1pPr marL="0" indent="0" algn="ctr">
              <a:buNone/>
              <a:defRPr sz="807"/>
            </a:lvl1pPr>
            <a:lvl2pPr marL="230520" indent="0">
              <a:buNone/>
              <a:defRPr sz="605"/>
            </a:lvl2pPr>
            <a:lvl3pPr marL="461040" indent="0">
              <a:buNone/>
              <a:defRPr sz="504"/>
            </a:lvl3pPr>
            <a:lvl4pPr marL="691561" indent="0">
              <a:buNone/>
              <a:defRPr sz="454"/>
            </a:lvl4pPr>
            <a:lvl5pPr marL="922081" indent="0">
              <a:buNone/>
              <a:defRPr sz="454"/>
            </a:lvl5pPr>
            <a:lvl6pPr marL="1152601" indent="0">
              <a:buNone/>
              <a:defRPr sz="454"/>
            </a:lvl6pPr>
            <a:lvl7pPr marL="1383121" indent="0">
              <a:buNone/>
              <a:defRPr sz="454"/>
            </a:lvl7pPr>
            <a:lvl8pPr marL="1613642" indent="0">
              <a:buNone/>
              <a:defRPr sz="454"/>
            </a:lvl8pPr>
            <a:lvl9pPr marL="1844162" indent="0">
              <a:buNone/>
              <a:defRPr sz="454"/>
            </a:lvl9pPr>
          </a:lstStyle>
          <a:p>
            <a:pPr lvl="0"/>
            <a:r>
              <a:rPr lang="en-US"/>
              <a:t>Click to edit Master text styles</a:t>
            </a:r>
          </a:p>
        </p:txBody>
      </p:sp>
      <p:sp>
        <p:nvSpPr>
          <p:cNvPr id="5" name="Date Placeholder 4"/>
          <p:cNvSpPr>
            <a:spLocks noGrp="1"/>
          </p:cNvSpPr>
          <p:nvPr>
            <p:ph type="dt" sz="half" idx="10"/>
          </p:nvPr>
        </p:nvSpPr>
        <p:spPr/>
        <p:txBody>
          <a:bodyPr/>
          <a:lstStyle/>
          <a:p>
            <a:fld id="{E3066535-ED83-4223-A3F0-62F990ACB6B5}" type="datetime1">
              <a:rPr lang="en-US" smtClean="0"/>
              <a:pPr/>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059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93337" y="457635"/>
            <a:ext cx="3427695" cy="1563272"/>
          </a:xfrm>
        </p:spPr>
        <p:txBody>
          <a:bodyPr anchor="ctr">
            <a:normAutofit/>
          </a:bodyPr>
          <a:lstStyle>
            <a:lvl1pPr algn="ctr">
              <a:defRPr sz="1613" b="0" cap="none"/>
            </a:lvl1pPr>
          </a:lstStyle>
          <a:p>
            <a:r>
              <a:rPr lang="en-US"/>
              <a:t>Click to edit Master title style</a:t>
            </a:r>
            <a:endParaRPr lang="en-US" dirty="0"/>
          </a:p>
        </p:txBody>
      </p:sp>
      <p:sp>
        <p:nvSpPr>
          <p:cNvPr id="3" name="Text Placeholder 2"/>
          <p:cNvSpPr>
            <a:spLocks noGrp="1"/>
          </p:cNvSpPr>
          <p:nvPr>
            <p:ph type="body" idx="1"/>
          </p:nvPr>
        </p:nvSpPr>
        <p:spPr>
          <a:xfrm>
            <a:off x="593336" y="2157628"/>
            <a:ext cx="3427696" cy="807509"/>
          </a:xfrm>
        </p:spPr>
        <p:txBody>
          <a:bodyPr anchor="ctr">
            <a:normAutofit/>
          </a:bodyPr>
          <a:lstStyle>
            <a:lvl1pPr marL="0" indent="0" algn="ctr">
              <a:buNone/>
              <a:defRPr sz="1008">
                <a:solidFill>
                  <a:schemeClr val="tx1"/>
                </a:solidFill>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CBA45-FBBF-4A2E-A509-81D06606A985}"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644560" y="2089267"/>
            <a:ext cx="333073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900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726" y="495613"/>
            <a:ext cx="3226793" cy="1196309"/>
          </a:xfrm>
        </p:spPr>
        <p:txBody>
          <a:bodyPr anchor="ctr">
            <a:normAutofit/>
          </a:bodyPr>
          <a:lstStyle>
            <a:lvl1pPr algn="ctr">
              <a:defRPr sz="1613"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06768" y="1691922"/>
            <a:ext cx="2970952" cy="328985"/>
          </a:xfrm>
        </p:spPr>
        <p:txBody>
          <a:bodyPr anchor="ctr">
            <a:normAutofit/>
          </a:bodyPr>
          <a:lstStyle>
            <a:lvl1pPr marL="0" indent="0" algn="r">
              <a:buFontTx/>
              <a:buNone/>
              <a:defRPr sz="908"/>
            </a:lvl1pPr>
            <a:lvl2pPr marL="230520" indent="0">
              <a:buFontTx/>
              <a:buNone/>
              <a:defRPr/>
            </a:lvl2pPr>
            <a:lvl3pPr marL="461040" indent="0">
              <a:buFontTx/>
              <a:buNone/>
              <a:defRPr/>
            </a:lvl3pPr>
            <a:lvl4pPr marL="691561" indent="0">
              <a:buFontTx/>
              <a:buNone/>
              <a:defRPr/>
            </a:lvl4pPr>
            <a:lvl5pPr marL="922081" indent="0">
              <a:buFontTx/>
              <a:buNone/>
              <a:defRPr/>
            </a:lvl5pPr>
          </a:lstStyle>
          <a:p>
            <a:pPr lvl="0"/>
            <a:r>
              <a:rPr lang="en-US"/>
              <a:t>Click to edit Master text styles</a:t>
            </a:r>
          </a:p>
        </p:txBody>
      </p:sp>
      <p:sp>
        <p:nvSpPr>
          <p:cNvPr id="3" name="Text Placeholder 2"/>
          <p:cNvSpPr>
            <a:spLocks noGrp="1"/>
          </p:cNvSpPr>
          <p:nvPr>
            <p:ph type="body" idx="1"/>
          </p:nvPr>
        </p:nvSpPr>
        <p:spPr>
          <a:xfrm>
            <a:off x="593335" y="2191809"/>
            <a:ext cx="3427697" cy="773328"/>
          </a:xfrm>
        </p:spPr>
        <p:txBody>
          <a:bodyPr anchor="ctr">
            <a:normAutofit/>
          </a:bodyPr>
          <a:lstStyle>
            <a:lvl1pPr marL="0" indent="0" algn="ctr">
              <a:buNone/>
              <a:defRPr sz="1008">
                <a:solidFill>
                  <a:schemeClr val="tx1"/>
                </a:solidFill>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2B104-2E02-40C4-B677-026C51190C76}"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428526" y="456873"/>
            <a:ext cx="230565" cy="295095"/>
          </a:xfrm>
          <a:prstGeom prst="rect">
            <a:avLst/>
          </a:prstGeom>
        </p:spPr>
        <p:txBody>
          <a:bodyPr vert="horz" lIns="46101" tIns="23051" rIns="46101" bIns="23051" rtlCol="0" anchor="ctr">
            <a:noAutofit/>
          </a:bodyPr>
          <a:lstStyle/>
          <a:p>
            <a:pPr lvl="0"/>
            <a:r>
              <a:rPr lang="en-US" sz="3630" dirty="0">
                <a:solidFill>
                  <a:schemeClr val="tx1"/>
                </a:solidFill>
                <a:effectLst/>
              </a:rPr>
              <a:t>“</a:t>
            </a:r>
          </a:p>
        </p:txBody>
      </p:sp>
      <p:sp>
        <p:nvSpPr>
          <p:cNvPr id="15" name="TextBox 14"/>
          <p:cNvSpPr txBox="1"/>
          <p:nvPr/>
        </p:nvSpPr>
        <p:spPr>
          <a:xfrm>
            <a:off x="3848558" y="1427027"/>
            <a:ext cx="230565" cy="295095"/>
          </a:xfrm>
          <a:prstGeom prst="rect">
            <a:avLst/>
          </a:prstGeom>
        </p:spPr>
        <p:txBody>
          <a:bodyPr vert="horz" lIns="46101" tIns="23051" rIns="46101" bIns="23051" rtlCol="0" anchor="ctr">
            <a:noAutofit/>
          </a:bodyPr>
          <a:lstStyle/>
          <a:p>
            <a:pPr lvl="0" algn="r"/>
            <a:r>
              <a:rPr lang="en-US" sz="3630" dirty="0">
                <a:solidFill>
                  <a:schemeClr val="tx1"/>
                </a:solidFill>
                <a:effectLst/>
              </a:rPr>
              <a:t>”</a:t>
            </a:r>
          </a:p>
        </p:txBody>
      </p:sp>
      <p:cxnSp>
        <p:nvCxnSpPr>
          <p:cNvPr id="19" name="Straight Connector 18"/>
          <p:cNvCxnSpPr/>
          <p:nvPr/>
        </p:nvCxnSpPr>
        <p:spPr>
          <a:xfrm>
            <a:off x="644560" y="2089267"/>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55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93338" y="1669608"/>
            <a:ext cx="3427692" cy="741200"/>
          </a:xfrm>
        </p:spPr>
        <p:txBody>
          <a:bodyPr anchor="b">
            <a:normAutofit/>
          </a:bodyPr>
          <a:lstStyle>
            <a:lvl1pPr algn="l">
              <a:defRPr sz="1613" b="0" cap="none"/>
            </a:lvl1pPr>
          </a:lstStyle>
          <a:p>
            <a:r>
              <a:rPr lang="en-US"/>
              <a:t>Click to edit Master title style</a:t>
            </a:r>
            <a:endParaRPr lang="en-US" dirty="0"/>
          </a:p>
        </p:txBody>
      </p:sp>
      <p:sp>
        <p:nvSpPr>
          <p:cNvPr id="3" name="Text Placeholder 2"/>
          <p:cNvSpPr>
            <a:spLocks noGrp="1"/>
          </p:cNvSpPr>
          <p:nvPr>
            <p:ph type="body" idx="1"/>
          </p:nvPr>
        </p:nvSpPr>
        <p:spPr>
          <a:xfrm>
            <a:off x="593338" y="2410808"/>
            <a:ext cx="3427693" cy="434183"/>
          </a:xfrm>
        </p:spPr>
        <p:txBody>
          <a:bodyPr anchor="t">
            <a:normAutofit/>
          </a:bodyPr>
          <a:lstStyle>
            <a:lvl1pPr marL="0" indent="0" algn="l">
              <a:buNone/>
              <a:defRPr sz="908">
                <a:solidFill>
                  <a:schemeClr val="tx1"/>
                </a:solidFill>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F416B-9627-434E-B603-7AAE7A14E83F}"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1946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10581" y="495613"/>
            <a:ext cx="3188939" cy="1132221"/>
          </a:xfrm>
        </p:spPr>
        <p:txBody>
          <a:bodyPr anchor="ctr">
            <a:normAutofit/>
          </a:bodyPr>
          <a:lstStyle>
            <a:lvl1pPr algn="ctr">
              <a:defRPr sz="1613"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593338" y="1836505"/>
            <a:ext cx="3427693" cy="447590"/>
          </a:xfrm>
        </p:spPr>
        <p:txBody>
          <a:bodyPr anchor="b">
            <a:normAutofit/>
          </a:bodyPr>
          <a:lstStyle>
            <a:lvl1pPr marL="0" indent="0" algn="l">
              <a:spcBef>
                <a:spcPts val="0"/>
              </a:spcBef>
              <a:buNone/>
              <a:defRPr sz="1008">
                <a:solidFill>
                  <a:schemeClr val="tx1"/>
                </a:solidFill>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593336" y="2285804"/>
            <a:ext cx="3427696" cy="679332"/>
          </a:xfrm>
        </p:spPr>
        <p:txBody>
          <a:bodyPr anchor="t">
            <a:normAutofit/>
          </a:bodyPr>
          <a:lstStyle>
            <a:lvl1pPr marL="0" indent="0" algn="l">
              <a:buNone/>
              <a:defRPr sz="807">
                <a:solidFill>
                  <a:schemeClr val="tx1"/>
                </a:solidFill>
              </a:defRPr>
            </a:lvl1pPr>
            <a:lvl2pPr marL="230520" indent="0">
              <a:buNone/>
              <a:defRPr sz="807">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3284E-E4E0-4B0B-85FB-F123D985F0E9}"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442689" y="452600"/>
            <a:ext cx="230565" cy="295095"/>
          </a:xfrm>
          <a:prstGeom prst="rect">
            <a:avLst/>
          </a:prstGeom>
        </p:spPr>
        <p:txBody>
          <a:bodyPr vert="horz" lIns="46101" tIns="23051" rIns="46101" bIns="23051" rtlCol="0" anchor="ctr">
            <a:noAutofit/>
          </a:bodyPr>
          <a:lstStyle/>
          <a:p>
            <a:pPr lvl="0"/>
            <a:r>
              <a:rPr lang="en-US" sz="4034" dirty="0">
                <a:solidFill>
                  <a:schemeClr val="tx1"/>
                </a:solidFill>
                <a:effectLst/>
              </a:rPr>
              <a:t>“</a:t>
            </a:r>
          </a:p>
        </p:txBody>
      </p:sp>
      <p:sp>
        <p:nvSpPr>
          <p:cNvPr id="13" name="TextBox 12"/>
          <p:cNvSpPr txBox="1"/>
          <p:nvPr/>
        </p:nvSpPr>
        <p:spPr>
          <a:xfrm>
            <a:off x="3856772" y="1315937"/>
            <a:ext cx="230565" cy="295095"/>
          </a:xfrm>
          <a:prstGeom prst="rect">
            <a:avLst/>
          </a:prstGeom>
        </p:spPr>
        <p:txBody>
          <a:bodyPr vert="horz" lIns="46101" tIns="23051" rIns="46101" bIns="23051" rtlCol="0" anchor="ctr">
            <a:noAutofit/>
          </a:bodyPr>
          <a:lstStyle/>
          <a:p>
            <a:pPr lvl="0" algn="r"/>
            <a:r>
              <a:rPr lang="en-US" sz="4034" dirty="0">
                <a:solidFill>
                  <a:schemeClr val="tx1"/>
                </a:solidFill>
                <a:effectLst/>
              </a:rPr>
              <a:t>”</a:t>
            </a:r>
          </a:p>
        </p:txBody>
      </p:sp>
      <p:cxnSp>
        <p:nvCxnSpPr>
          <p:cNvPr id="26" name="Straight Connector 25"/>
          <p:cNvCxnSpPr/>
          <p:nvPr/>
        </p:nvCxnSpPr>
        <p:spPr>
          <a:xfrm>
            <a:off x="644560" y="1730375"/>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9298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93336" y="495613"/>
            <a:ext cx="3427695" cy="1157856"/>
          </a:xfrm>
        </p:spPr>
        <p:txBody>
          <a:bodyPr vert="horz" lIns="91440" tIns="45720" rIns="91440" bIns="45720" rtlCol="0" anchor="ctr">
            <a:normAutofit/>
          </a:bodyPr>
          <a:lstStyle>
            <a:lvl1pPr>
              <a:defRPr lang="en-US" sz="1613"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593338" y="1799590"/>
            <a:ext cx="3427693" cy="456819"/>
          </a:xfrm>
        </p:spPr>
        <p:txBody>
          <a:bodyPr anchor="b">
            <a:normAutofit/>
          </a:bodyPr>
          <a:lstStyle>
            <a:lvl1pPr marL="0" indent="0" algn="l">
              <a:spcBef>
                <a:spcPts val="0"/>
              </a:spcBef>
              <a:buNone/>
              <a:defRPr sz="1008">
                <a:solidFill>
                  <a:schemeClr val="tx1"/>
                </a:solidFill>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593337" y="2255897"/>
            <a:ext cx="3427695" cy="709240"/>
          </a:xfrm>
        </p:spPr>
        <p:txBody>
          <a:bodyPr anchor="t">
            <a:normAutofit/>
          </a:bodyPr>
          <a:lstStyle>
            <a:lvl1pPr marL="0" indent="0" algn="l">
              <a:buNone/>
              <a:defRPr sz="807">
                <a:solidFill>
                  <a:schemeClr val="tx1"/>
                </a:solidFill>
              </a:defRPr>
            </a:lvl1pPr>
            <a:lvl2pPr marL="230520" indent="0">
              <a:buNone/>
              <a:defRPr sz="807">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02FF9-5C02-48B1-BDBB-87874611E79D}"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644562" y="1730375"/>
            <a:ext cx="333073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192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3336" y="1256596"/>
            <a:ext cx="3427696" cy="170854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94CADE-618B-4857-8177-8E2348AC9667}"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644560" y="1188236"/>
            <a:ext cx="333073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00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04819" y="457635"/>
            <a:ext cx="816211" cy="250750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93337" y="457635"/>
            <a:ext cx="2478236" cy="25075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81040A-BB50-4935-9403-C71D832E75AE}"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3148779" y="457635"/>
            <a:ext cx="0" cy="2507501"/>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37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400050" y="815975"/>
            <a:ext cx="381000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00050" y="206375"/>
            <a:ext cx="3886200" cy="657970"/>
          </a:xfrm>
        </p:spPr>
        <p:txBody>
          <a:bodyPr>
            <a:normAutofit/>
          </a:bodyPr>
          <a:lstStyle>
            <a:lvl1pPr algn="l">
              <a:defRPr sz="1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0" y="968375"/>
            <a:ext cx="3962400" cy="2026669"/>
          </a:xfrm>
        </p:spPr>
        <p:txBody>
          <a:bodyPr>
            <a:normAutofit/>
          </a:bodyPr>
          <a:lstStyle>
            <a:lvl1pPr>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650">
                <a:latin typeface="Arial" panose="020B0604020202020204" pitchFamily="34" charset="0"/>
                <a:cs typeface="Arial" panose="020B0604020202020204" pitchFamily="34" charset="0"/>
              </a:defRPr>
            </a:lvl4pPr>
            <a:lvl5pPr>
              <a:defRPr sz="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204821" y="3330575"/>
            <a:ext cx="578926" cy="140994"/>
          </a:xfrm>
        </p:spPr>
        <p:txBody>
          <a:bodyPr/>
          <a:lstStyle/>
          <a:p>
            <a:fld id="{9E12C306-70F4-4AE8-AFB7-D3C7D182B7B6}" type="datetime1">
              <a:rPr lang="en-US" smtClean="0"/>
              <a:pPr/>
              <a:t>7/26/2023</a:t>
            </a:fld>
            <a:endParaRPr lang="en-US" dirty="0"/>
          </a:p>
        </p:txBody>
      </p:sp>
      <p:sp>
        <p:nvSpPr>
          <p:cNvPr id="6" name="Slide Number Placeholder 5"/>
          <p:cNvSpPr>
            <a:spLocks noGrp="1"/>
          </p:cNvSpPr>
          <p:nvPr>
            <p:ph type="sldNum" sz="quarter" idx="12"/>
          </p:nvPr>
        </p:nvSpPr>
        <p:spPr>
          <a:xfrm>
            <a:off x="3821629" y="3330575"/>
            <a:ext cx="388421" cy="140994"/>
          </a:xfrm>
        </p:spPr>
        <p:txBody>
          <a:bodyPr/>
          <a:lstStyle/>
          <a:p>
            <a:fld id="{6D22F896-40B5-4ADD-8801-0D06FADFA095}" type="slidenum">
              <a:rPr lang="en-US" smtClean="0"/>
              <a:pPr/>
              <a:t>‹#›</a:t>
            </a:fld>
            <a:endParaRPr lang="en-US" dirty="0"/>
          </a:p>
        </p:txBody>
      </p:sp>
      <p:sp>
        <p:nvSpPr>
          <p:cNvPr id="9" name="Footer Placeholder 4">
            <a:extLst>
              <a:ext uri="{FF2B5EF4-FFF2-40B4-BE49-F238E27FC236}">
                <a16:creationId xmlns:a16="http://schemas.microsoft.com/office/drawing/2014/main" id="{0128A9C2-0F19-E135-B1FF-7513CA2FC0B4}"/>
              </a:ext>
            </a:extLst>
          </p:cNvPr>
          <p:cNvSpPr txBox="1">
            <a:spLocks/>
          </p:cNvSpPr>
          <p:nvPr userDrawn="1"/>
        </p:nvSpPr>
        <p:spPr>
          <a:xfrm>
            <a:off x="165173" y="43464"/>
            <a:ext cx="4114800" cy="140994"/>
          </a:xfrm>
          <a:prstGeom prst="rect">
            <a:avLst/>
          </a:prstGeom>
        </p:spPr>
        <p:txBody>
          <a:bodyPr vert="horz" lIns="91440" tIns="45720" rIns="91440" bIns="45720" rtlCol="0" anchor="ctr"/>
          <a:lstStyle>
            <a:defPPr>
              <a:defRPr lang="en-US"/>
            </a:defPPr>
            <a:lvl1pPr marL="0" algn="l" defTabSz="914400" rtl="0" eaLnBrk="1" latinLnBrk="0" hangingPunct="1">
              <a:defRPr sz="500" b="0" i="1" kern="1200">
                <a:solidFill>
                  <a:schemeClr val="tx1"/>
                </a:solidFill>
                <a:effectLst/>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060"/>
                </a:solidFill>
                <a:ea typeface="Times New Roman" panose="02020603050405020304" pitchFamily="18" charset="0"/>
              </a:rPr>
              <a:t>This document and its contents is subject to COPYRIGHT protection for Damghani Stress Engineering (DSE) Ltd &amp; </a:t>
            </a:r>
            <a:r>
              <a:rPr lang="en-US" dirty="0" err="1">
                <a:solidFill>
                  <a:srgbClr val="002060"/>
                </a:solidFill>
                <a:ea typeface="Times New Roman" panose="02020603050405020304" pitchFamily="18" charset="0"/>
              </a:rPr>
              <a:t>Belcan</a:t>
            </a:r>
            <a:r>
              <a:rPr lang="en-US" dirty="0">
                <a:solidFill>
                  <a:srgbClr val="002060"/>
                </a:solidFill>
                <a:ea typeface="Times New Roman" panose="02020603050405020304" pitchFamily="18" charset="0"/>
              </a:rPr>
              <a:t>. </a:t>
            </a:r>
            <a:r>
              <a:rPr lang="en-US" b="1" dirty="0">
                <a:solidFill>
                  <a:srgbClr val="FF0000"/>
                </a:solidFill>
                <a:ea typeface="Times New Roman" panose="02020603050405020304" pitchFamily="18" charset="0"/>
              </a:rPr>
              <a:t>Unauthorized retention, duplication, distribution, or modification of copyrighted materials is strictly prohibited by law.</a:t>
            </a:r>
            <a:endParaRPr lang="en-US" b="1" dirty="0">
              <a:solidFill>
                <a:srgbClr val="FF0000"/>
              </a:solidFill>
            </a:endParaRPr>
          </a:p>
        </p:txBody>
      </p:sp>
      <p:sp>
        <p:nvSpPr>
          <p:cNvPr id="10" name="Footer Placeholder 4">
            <a:extLst>
              <a:ext uri="{FF2B5EF4-FFF2-40B4-BE49-F238E27FC236}">
                <a16:creationId xmlns:a16="http://schemas.microsoft.com/office/drawing/2014/main" id="{AE9A9F34-8850-3E77-124D-53CE451C631B}"/>
              </a:ext>
            </a:extLst>
          </p:cNvPr>
          <p:cNvSpPr txBox="1">
            <a:spLocks/>
          </p:cNvSpPr>
          <p:nvPr userDrawn="1"/>
        </p:nvSpPr>
        <p:spPr>
          <a:xfrm>
            <a:off x="171450" y="3276292"/>
            <a:ext cx="4114800" cy="140994"/>
          </a:xfrm>
          <a:prstGeom prst="rect">
            <a:avLst/>
          </a:prstGeom>
        </p:spPr>
        <p:txBody>
          <a:bodyPr vert="horz" lIns="91440" tIns="45720" rIns="91440" bIns="45720" rtlCol="0" anchor="ctr"/>
          <a:lstStyle>
            <a:defPPr>
              <a:defRPr lang="en-US"/>
            </a:defPPr>
            <a:lvl1pPr marL="0" algn="l" defTabSz="914400" rtl="0" eaLnBrk="1" latinLnBrk="0" hangingPunct="1">
              <a:defRPr sz="500" b="0" i="1" kern="1200">
                <a:solidFill>
                  <a:schemeClr val="tx1"/>
                </a:solidFill>
                <a:effectLst/>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060"/>
                </a:solidFill>
                <a:ea typeface="Times New Roman" panose="02020603050405020304" pitchFamily="18" charset="0"/>
              </a:rPr>
              <a:t>This document and its contents is subject to COPYRIGHT protection for Damghani Stress Engineering (DSE) Ltd &amp; </a:t>
            </a:r>
            <a:r>
              <a:rPr lang="en-US" dirty="0" err="1">
                <a:solidFill>
                  <a:srgbClr val="002060"/>
                </a:solidFill>
                <a:ea typeface="Times New Roman" panose="02020603050405020304" pitchFamily="18" charset="0"/>
              </a:rPr>
              <a:t>Belcan</a:t>
            </a:r>
            <a:r>
              <a:rPr lang="en-US" dirty="0">
                <a:solidFill>
                  <a:srgbClr val="002060"/>
                </a:solidFill>
                <a:ea typeface="Times New Roman" panose="02020603050405020304" pitchFamily="18" charset="0"/>
              </a:rPr>
              <a:t>. </a:t>
            </a:r>
            <a:r>
              <a:rPr lang="en-US" b="1" dirty="0">
                <a:solidFill>
                  <a:srgbClr val="FF0000"/>
                </a:solidFill>
                <a:ea typeface="Times New Roman" panose="02020603050405020304" pitchFamily="18" charset="0"/>
              </a:rPr>
              <a:t>Unauthorized retention, duplication, distribution, or modification of copyrighted materials is strictly prohibited by law.</a:t>
            </a:r>
            <a:endParaRPr lang="en-US" b="1" dirty="0">
              <a:solidFill>
                <a:srgbClr val="FF0000"/>
              </a:solidFill>
            </a:endParaRPr>
          </a:p>
        </p:txBody>
      </p:sp>
    </p:spTree>
    <p:extLst>
      <p:ext uri="{BB962C8B-B14F-4D97-AF65-F5344CB8AC3E}">
        <p14:creationId xmlns:p14="http://schemas.microsoft.com/office/powerpoint/2010/main" val="237892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4560" y="828305"/>
            <a:ext cx="3325248" cy="919695"/>
          </a:xfrm>
        </p:spPr>
        <p:txBody>
          <a:bodyPr anchor="b">
            <a:normAutofit/>
          </a:bodyPr>
          <a:lstStyle>
            <a:lvl1pPr algn="ctr">
              <a:defRPr sz="2017"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44560" y="1884721"/>
            <a:ext cx="3325248" cy="550054"/>
          </a:xfrm>
        </p:spPr>
        <p:txBody>
          <a:bodyPr anchor="t">
            <a:normAutofit/>
          </a:bodyPr>
          <a:lstStyle>
            <a:lvl1pPr marL="0" indent="0" algn="ctr">
              <a:buNone/>
              <a:defRPr sz="1210">
                <a:solidFill>
                  <a:schemeClr val="tx1"/>
                </a:solidFill>
                <a:latin typeface="Arial" panose="020B0604020202020204" pitchFamily="34" charset="0"/>
                <a:cs typeface="Arial" panose="020B0604020202020204" pitchFamily="34" charset="0"/>
              </a:defRPr>
            </a:lvl1pPr>
            <a:lvl2pPr marL="230520" indent="0">
              <a:buNone/>
              <a:defRPr sz="908">
                <a:solidFill>
                  <a:schemeClr val="tx1">
                    <a:tint val="75000"/>
                  </a:schemeClr>
                </a:solidFill>
              </a:defRPr>
            </a:lvl2pPr>
            <a:lvl3pPr marL="461040" indent="0">
              <a:buNone/>
              <a:defRPr sz="807">
                <a:solidFill>
                  <a:schemeClr val="tx1">
                    <a:tint val="75000"/>
                  </a:schemeClr>
                </a:solidFill>
              </a:defRPr>
            </a:lvl3pPr>
            <a:lvl4pPr marL="691561" indent="0">
              <a:buNone/>
              <a:defRPr sz="706">
                <a:solidFill>
                  <a:schemeClr val="tx1">
                    <a:tint val="75000"/>
                  </a:schemeClr>
                </a:solidFill>
              </a:defRPr>
            </a:lvl4pPr>
            <a:lvl5pPr marL="922081" indent="0">
              <a:buNone/>
              <a:defRPr sz="706">
                <a:solidFill>
                  <a:schemeClr val="tx1">
                    <a:tint val="75000"/>
                  </a:schemeClr>
                </a:solidFill>
              </a:defRPr>
            </a:lvl5pPr>
            <a:lvl6pPr marL="1152601" indent="0">
              <a:buNone/>
              <a:defRPr sz="706">
                <a:solidFill>
                  <a:schemeClr val="tx1">
                    <a:tint val="75000"/>
                  </a:schemeClr>
                </a:solidFill>
              </a:defRPr>
            </a:lvl6pPr>
            <a:lvl7pPr marL="1383121" indent="0">
              <a:buNone/>
              <a:defRPr sz="706">
                <a:solidFill>
                  <a:schemeClr val="tx1">
                    <a:tint val="75000"/>
                  </a:schemeClr>
                </a:solidFill>
              </a:defRPr>
            </a:lvl7pPr>
            <a:lvl8pPr marL="1613642" indent="0">
              <a:buNone/>
              <a:defRPr sz="706">
                <a:solidFill>
                  <a:schemeClr val="tx1">
                    <a:tint val="75000"/>
                  </a:schemeClr>
                </a:solidFill>
              </a:defRPr>
            </a:lvl8pPr>
            <a:lvl9pPr marL="1844162" indent="0">
              <a:buNone/>
              <a:defRPr sz="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C15A6-B076-4816-B119-14CD14710A55}" type="datetime1">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1" name="Straight Connector 30"/>
          <p:cNvCxnSpPr/>
          <p:nvPr/>
        </p:nvCxnSpPr>
        <p:spPr>
          <a:xfrm>
            <a:off x="644560" y="1816360"/>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3877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644560" y="1189039"/>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93337" y="461906"/>
            <a:ext cx="3427695" cy="65797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93336" y="1255099"/>
            <a:ext cx="1682687" cy="1739604"/>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341931" y="1255099"/>
            <a:ext cx="1682687" cy="1739604"/>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F5F90F0-3C3C-45CE-B88C-F7ECE914EEC7}" type="datetime1">
              <a:rPr lang="en-US" smtClean="0"/>
              <a:pPr/>
              <a:t>7/26/2023</a:t>
            </a:fld>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7173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93337" y="1341574"/>
            <a:ext cx="1682687" cy="290799"/>
          </a:xfrm>
        </p:spPr>
        <p:txBody>
          <a:bodyPr anchor="b">
            <a:noAutofit/>
          </a:bodyPr>
          <a:lstStyle>
            <a:lvl1pPr marL="0" indent="0">
              <a:buNone/>
              <a:defRPr sz="1210" b="0">
                <a:solidFill>
                  <a:schemeClr val="accent1"/>
                </a:solidFill>
              </a:defRPr>
            </a:lvl1pPr>
            <a:lvl2pPr marL="230520" indent="0">
              <a:buNone/>
              <a:defRPr sz="1008" b="1"/>
            </a:lvl2pPr>
            <a:lvl3pPr marL="461040" indent="0">
              <a:buNone/>
              <a:defRPr sz="908" b="1"/>
            </a:lvl3pPr>
            <a:lvl4pPr marL="691561" indent="0">
              <a:buNone/>
              <a:defRPr sz="807" b="1"/>
            </a:lvl4pPr>
            <a:lvl5pPr marL="922081" indent="0">
              <a:buNone/>
              <a:defRPr sz="807" b="1"/>
            </a:lvl5pPr>
            <a:lvl6pPr marL="1152601" indent="0">
              <a:buNone/>
              <a:defRPr sz="807" b="1"/>
            </a:lvl6pPr>
            <a:lvl7pPr marL="1383121" indent="0">
              <a:buNone/>
              <a:defRPr sz="807" b="1"/>
            </a:lvl7pPr>
            <a:lvl8pPr marL="1613642" indent="0">
              <a:buNone/>
              <a:defRPr sz="807" b="1"/>
            </a:lvl8pPr>
            <a:lvl9pPr marL="1844162" indent="0">
              <a:buNone/>
              <a:defRPr sz="807" b="1"/>
            </a:lvl9pPr>
          </a:lstStyle>
          <a:p>
            <a:pPr lvl="0"/>
            <a:r>
              <a:rPr lang="en-US"/>
              <a:t>Click to edit Master text styles</a:t>
            </a:r>
          </a:p>
        </p:txBody>
      </p:sp>
      <p:sp>
        <p:nvSpPr>
          <p:cNvPr id="4" name="Content Placeholder 3"/>
          <p:cNvSpPr>
            <a:spLocks noGrp="1"/>
          </p:cNvSpPr>
          <p:nvPr>
            <p:ph sz="half" idx="2"/>
          </p:nvPr>
        </p:nvSpPr>
        <p:spPr>
          <a:xfrm>
            <a:off x="593337" y="1636646"/>
            <a:ext cx="1682687" cy="13658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340257" y="1341574"/>
            <a:ext cx="1682687" cy="290799"/>
          </a:xfrm>
        </p:spPr>
        <p:txBody>
          <a:bodyPr anchor="b">
            <a:noAutofit/>
          </a:bodyPr>
          <a:lstStyle>
            <a:lvl1pPr marL="0" indent="0">
              <a:buNone/>
              <a:defRPr sz="1210" b="0">
                <a:solidFill>
                  <a:schemeClr val="accent1"/>
                </a:solidFill>
              </a:defRPr>
            </a:lvl1pPr>
            <a:lvl2pPr marL="230520" indent="0">
              <a:buNone/>
              <a:defRPr sz="1008" b="1"/>
            </a:lvl2pPr>
            <a:lvl3pPr marL="461040" indent="0">
              <a:buNone/>
              <a:defRPr sz="908" b="1"/>
            </a:lvl3pPr>
            <a:lvl4pPr marL="691561" indent="0">
              <a:buNone/>
              <a:defRPr sz="807" b="1"/>
            </a:lvl4pPr>
            <a:lvl5pPr marL="922081" indent="0">
              <a:buNone/>
              <a:defRPr sz="807" b="1"/>
            </a:lvl5pPr>
            <a:lvl6pPr marL="1152601" indent="0">
              <a:buNone/>
              <a:defRPr sz="807" b="1"/>
            </a:lvl6pPr>
            <a:lvl7pPr marL="1383121" indent="0">
              <a:buNone/>
              <a:defRPr sz="807" b="1"/>
            </a:lvl7pPr>
            <a:lvl8pPr marL="1613642" indent="0">
              <a:buNone/>
              <a:defRPr sz="807" b="1"/>
            </a:lvl8pPr>
            <a:lvl9pPr marL="1844162" indent="0">
              <a:buNone/>
              <a:defRPr sz="807" b="1"/>
            </a:lvl9pPr>
          </a:lstStyle>
          <a:p>
            <a:pPr lvl="0"/>
            <a:r>
              <a:rPr lang="en-US"/>
              <a:t>Click to edit Master text styles</a:t>
            </a:r>
          </a:p>
        </p:txBody>
      </p:sp>
      <p:sp>
        <p:nvSpPr>
          <p:cNvPr id="6" name="Content Placeholder 5"/>
          <p:cNvSpPr>
            <a:spLocks noGrp="1"/>
          </p:cNvSpPr>
          <p:nvPr>
            <p:ph sz="quarter" idx="4"/>
          </p:nvPr>
        </p:nvSpPr>
        <p:spPr>
          <a:xfrm>
            <a:off x="2340257" y="1636646"/>
            <a:ext cx="1682687" cy="13658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28CF56-4BF4-4F75-8990-EB2171168366}" type="datetime1">
              <a:rPr lang="en-US" smtClean="0"/>
              <a:pPr/>
              <a:t>7/26/2023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41" name="Straight Connector 40"/>
          <p:cNvCxnSpPr/>
          <p:nvPr/>
        </p:nvCxnSpPr>
        <p:spPr>
          <a:xfrm>
            <a:off x="644560" y="1188236"/>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54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3336" y="461906"/>
            <a:ext cx="3427696" cy="65797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EAAB2C-E817-4DC9-9298-19D3F114A45C}" type="datetime1">
              <a:rPr lang="en-US" smtClean="0"/>
              <a:pPr/>
              <a:t>7/26/2023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644560" y="1188236"/>
            <a:ext cx="33252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7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64B37-2D1E-4CC7-9A60-36C4E4043E68}" type="datetime1">
              <a:rPr lang="en-US" smtClean="0"/>
              <a:pPr/>
              <a:t>7/26/2023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517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735" y="263224"/>
            <a:ext cx="1278969" cy="692150"/>
          </a:xfrm>
        </p:spPr>
        <p:txBody>
          <a:bodyPr anchor="b">
            <a:noAutofit/>
          </a:bodyPr>
          <a:lstStyle>
            <a:lvl1pPr algn="ctr">
              <a:defRPr sz="15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077198" y="358775"/>
            <a:ext cx="1943834" cy="2606362"/>
          </a:xfrm>
        </p:spPr>
        <p:txBody>
          <a:bodyPr anchor="ct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2735" y="1120775"/>
            <a:ext cx="1278969" cy="1844362"/>
          </a:xfrm>
        </p:spPr>
        <p:txBody>
          <a:bodyPr anchor="t">
            <a:normAutofit/>
          </a:bodyPr>
          <a:lstStyle>
            <a:lvl1pPr marL="0" indent="0" algn="ctr">
              <a:buNone/>
              <a:defRPr sz="1200">
                <a:latin typeface="Arial" panose="020B0604020202020204" pitchFamily="34" charset="0"/>
                <a:cs typeface="Arial" panose="020B0604020202020204" pitchFamily="34" charset="0"/>
              </a:defRPr>
            </a:lvl1pPr>
            <a:lvl2pPr marL="230520" indent="0">
              <a:buNone/>
              <a:defRPr sz="605"/>
            </a:lvl2pPr>
            <a:lvl3pPr marL="461040" indent="0">
              <a:buNone/>
              <a:defRPr sz="504"/>
            </a:lvl3pPr>
            <a:lvl4pPr marL="691561" indent="0">
              <a:buNone/>
              <a:defRPr sz="454"/>
            </a:lvl4pPr>
            <a:lvl5pPr marL="922081" indent="0">
              <a:buNone/>
              <a:defRPr sz="454"/>
            </a:lvl5pPr>
            <a:lvl6pPr marL="1152601" indent="0">
              <a:buNone/>
              <a:defRPr sz="454"/>
            </a:lvl6pPr>
            <a:lvl7pPr marL="1383121" indent="0">
              <a:buNone/>
              <a:defRPr sz="454"/>
            </a:lvl7pPr>
            <a:lvl8pPr marL="1613642" indent="0">
              <a:buNone/>
              <a:defRPr sz="454"/>
            </a:lvl8pPr>
            <a:lvl9pPr marL="1844162" indent="0">
              <a:buNone/>
              <a:defRPr sz="454"/>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A3C7273-E4A9-40F0-A34A-27C97E7C8853}" type="datetime1">
              <a:rPr lang="en-US" smtClean="0"/>
              <a:pPr/>
              <a:t>7/26/2023</a:t>
            </a:fld>
            <a:endParaRPr lang="en-US" dirty="0"/>
          </a:p>
        </p:txBody>
      </p:sp>
      <p:sp>
        <p:nvSpPr>
          <p:cNvPr id="6" name="Footer Placeholder 5"/>
          <p:cNvSpPr>
            <a:spLocks noGrp="1"/>
          </p:cNvSpPr>
          <p:nvPr>
            <p:ph type="ftr" sz="quarter" idx="11"/>
          </p:nvPr>
        </p:nvSpPr>
        <p:spPr>
          <a:xfrm>
            <a:off x="400050" y="3007861"/>
            <a:ext cx="2766889" cy="140994"/>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cxnSp>
        <p:nvCxnSpPr>
          <p:cNvPr id="16" name="Straight Connector 15"/>
          <p:cNvCxnSpPr/>
          <p:nvPr/>
        </p:nvCxnSpPr>
        <p:spPr>
          <a:xfrm>
            <a:off x="463959" y="955374"/>
            <a:ext cx="117652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28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336" y="950637"/>
            <a:ext cx="1831235" cy="692150"/>
          </a:xfrm>
        </p:spPr>
        <p:txBody>
          <a:bodyPr anchor="b">
            <a:normAutofit/>
          </a:bodyPr>
          <a:lstStyle>
            <a:lvl1pPr algn="ctr">
              <a:defRPr sz="121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2613131" y="521249"/>
            <a:ext cx="1476938" cy="2418254"/>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807"/>
            </a:lvl1pPr>
            <a:lvl2pPr marL="230520" indent="0">
              <a:buNone/>
              <a:defRPr sz="807"/>
            </a:lvl2pPr>
            <a:lvl3pPr marL="461040" indent="0">
              <a:buNone/>
              <a:defRPr sz="807"/>
            </a:lvl3pPr>
            <a:lvl4pPr marL="691561" indent="0">
              <a:buNone/>
              <a:defRPr sz="807"/>
            </a:lvl4pPr>
            <a:lvl5pPr marL="922081" indent="0">
              <a:buNone/>
              <a:defRPr sz="807"/>
            </a:lvl5pPr>
            <a:lvl6pPr marL="1152601" indent="0">
              <a:buNone/>
              <a:defRPr sz="807"/>
            </a:lvl6pPr>
            <a:lvl7pPr marL="1383121" indent="0">
              <a:buNone/>
              <a:defRPr sz="807"/>
            </a:lvl7pPr>
            <a:lvl8pPr marL="1613642" indent="0">
              <a:buNone/>
              <a:defRPr sz="807"/>
            </a:lvl8pPr>
            <a:lvl9pPr marL="1844162" indent="0">
              <a:buNone/>
              <a:defRPr sz="807"/>
            </a:lvl9pPr>
          </a:lstStyle>
          <a:p>
            <a:r>
              <a:rPr lang="en-US"/>
              <a:t>Click icon to add picture</a:t>
            </a:r>
            <a:endParaRPr lang="en-US" dirty="0"/>
          </a:p>
        </p:txBody>
      </p:sp>
      <p:sp>
        <p:nvSpPr>
          <p:cNvPr id="4" name="Text Placeholder 3"/>
          <p:cNvSpPr>
            <a:spLocks noGrp="1"/>
          </p:cNvSpPr>
          <p:nvPr>
            <p:ph type="body" sz="half" idx="2"/>
          </p:nvPr>
        </p:nvSpPr>
        <p:spPr>
          <a:xfrm>
            <a:off x="593336" y="1642787"/>
            <a:ext cx="1831235" cy="922867"/>
          </a:xfrm>
        </p:spPr>
        <p:txBody>
          <a:bodyPr anchor="t">
            <a:normAutofit/>
          </a:bodyPr>
          <a:lstStyle>
            <a:lvl1pPr marL="0" indent="0" algn="ctr">
              <a:buNone/>
              <a:defRPr sz="807"/>
            </a:lvl1pPr>
            <a:lvl2pPr marL="230520" indent="0">
              <a:buNone/>
              <a:defRPr sz="605"/>
            </a:lvl2pPr>
            <a:lvl3pPr marL="461040" indent="0">
              <a:buNone/>
              <a:defRPr sz="504"/>
            </a:lvl3pPr>
            <a:lvl4pPr marL="691561" indent="0">
              <a:buNone/>
              <a:defRPr sz="454"/>
            </a:lvl4pPr>
            <a:lvl5pPr marL="922081" indent="0">
              <a:buNone/>
              <a:defRPr sz="454"/>
            </a:lvl5pPr>
            <a:lvl6pPr marL="1152601" indent="0">
              <a:buNone/>
              <a:defRPr sz="454"/>
            </a:lvl6pPr>
            <a:lvl7pPr marL="1383121" indent="0">
              <a:buNone/>
              <a:defRPr sz="454"/>
            </a:lvl7pPr>
            <a:lvl8pPr marL="1613642" indent="0">
              <a:buNone/>
              <a:defRPr sz="454"/>
            </a:lvl8pPr>
            <a:lvl9pPr marL="1844162" indent="0">
              <a:buNone/>
              <a:defRPr sz="454"/>
            </a:lvl9pPr>
          </a:lstStyle>
          <a:p>
            <a:pPr lvl="0"/>
            <a:r>
              <a:rPr lang="en-US"/>
              <a:t>Click to edit Master text styles</a:t>
            </a:r>
          </a:p>
        </p:txBody>
      </p:sp>
      <p:sp>
        <p:nvSpPr>
          <p:cNvPr id="5" name="Date Placeholder 4"/>
          <p:cNvSpPr>
            <a:spLocks noGrp="1"/>
          </p:cNvSpPr>
          <p:nvPr>
            <p:ph type="dt" sz="half" idx="10"/>
          </p:nvPr>
        </p:nvSpPr>
        <p:spPr/>
        <p:txBody>
          <a:bodyPr/>
          <a:lstStyle/>
          <a:p>
            <a:fld id="{097A79D6-B0ED-4824-86BE-2F530F2C7ADF}" type="datetime1">
              <a:rPr lang="en-US" smtClean="0"/>
              <a:pPr/>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49047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4614369" cy="3460750"/>
            <a:chOff x="0" y="0"/>
            <a:chExt cx="9152467" cy="6858000"/>
          </a:xfrm>
        </p:grpSpPr>
        <p:pic>
          <p:nvPicPr>
            <p:cNvPr id="8" name="Picture 7" descr="SD-PanelContent.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593337" y="461906"/>
            <a:ext cx="3427695" cy="65797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3336" y="1256596"/>
            <a:ext cx="3427696" cy="173844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04821" y="3007861"/>
            <a:ext cx="578926" cy="140994"/>
          </a:xfrm>
          <a:prstGeom prst="rect">
            <a:avLst/>
          </a:prstGeom>
        </p:spPr>
        <p:txBody>
          <a:bodyPr vert="horz" lIns="91440" tIns="45720" rIns="91440" bIns="45720" rtlCol="0" anchor="ctr"/>
          <a:lstStyle>
            <a:lvl1pPr algn="r">
              <a:defRPr sz="504" b="0" i="0">
                <a:solidFill>
                  <a:schemeClr val="tx1"/>
                </a:solidFill>
                <a:effectLst/>
                <a:latin typeface="+mn-lt"/>
              </a:defRPr>
            </a:lvl1pPr>
          </a:lstStyle>
          <a:p>
            <a:fld id="{5628A461-D281-45A5-8F4D-041B070E494B}" type="datetime1">
              <a:rPr lang="en-US" smtClean="0"/>
              <a:pPr/>
              <a:t>7/26/2023</a:t>
            </a:fld>
            <a:endParaRPr lang="en-US" dirty="0"/>
          </a:p>
        </p:txBody>
      </p:sp>
      <p:sp>
        <p:nvSpPr>
          <p:cNvPr id="5" name="Footer Placeholder 4"/>
          <p:cNvSpPr>
            <a:spLocks noGrp="1"/>
          </p:cNvSpPr>
          <p:nvPr>
            <p:ph type="ftr" sz="quarter" idx="3"/>
          </p:nvPr>
        </p:nvSpPr>
        <p:spPr>
          <a:xfrm>
            <a:off x="593336" y="3007861"/>
            <a:ext cx="2573603" cy="140994"/>
          </a:xfrm>
          <a:prstGeom prst="rect">
            <a:avLst/>
          </a:prstGeom>
        </p:spPr>
        <p:txBody>
          <a:bodyPr vert="horz" lIns="91440" tIns="45720" rIns="91440" bIns="45720" rtlCol="0" anchor="ctr"/>
          <a:lstStyle>
            <a:lvl1pPr algn="l">
              <a:defRPr sz="504"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3821629" y="3007861"/>
            <a:ext cx="199403" cy="140994"/>
          </a:xfrm>
          <a:prstGeom prst="rect">
            <a:avLst/>
          </a:prstGeom>
        </p:spPr>
        <p:txBody>
          <a:bodyPr vert="horz" lIns="91440" tIns="45720" rIns="91440" bIns="45720" rtlCol="0" anchor="ctr"/>
          <a:lstStyle>
            <a:lvl1pPr algn="r">
              <a:defRPr sz="504"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5095302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hf hdr="0" ftr="0" dt="0"/>
  <p:txStyles>
    <p:titleStyle>
      <a:lvl1pPr algn="ctr" defTabSz="230520" rtl="0" eaLnBrk="1" latinLnBrk="0" hangingPunct="1">
        <a:spcBef>
          <a:spcPct val="0"/>
        </a:spcBef>
        <a:buNone/>
        <a:defRPr sz="2017"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44075" indent="-144075" algn="l" defTabSz="230520" rtl="0" eaLnBrk="1" latinLnBrk="0" hangingPunct="1">
        <a:spcBef>
          <a:spcPct val="20000"/>
        </a:spcBef>
        <a:spcAft>
          <a:spcPts val="303"/>
        </a:spcAft>
        <a:buClr>
          <a:schemeClr val="accent1"/>
        </a:buClr>
        <a:buSzPct val="115000"/>
        <a:buFont typeface="Arial"/>
        <a:buChar char="•"/>
        <a:defRPr sz="1210" kern="1200" cap="none">
          <a:solidFill>
            <a:schemeClr val="tx1">
              <a:lumMod val="85000"/>
              <a:lumOff val="15000"/>
            </a:schemeClr>
          </a:solidFill>
          <a:effectLst/>
          <a:latin typeface="+mn-lt"/>
          <a:ea typeface="+mn-ea"/>
          <a:cs typeface="+mn-cs"/>
        </a:defRPr>
      </a:lvl1pPr>
      <a:lvl2pPr marL="374595" indent="-144075" algn="l" defTabSz="230520" rtl="0" eaLnBrk="1" latinLnBrk="0" hangingPunct="1">
        <a:spcBef>
          <a:spcPct val="20000"/>
        </a:spcBef>
        <a:spcAft>
          <a:spcPts val="303"/>
        </a:spcAft>
        <a:buClr>
          <a:schemeClr val="accent1"/>
        </a:buClr>
        <a:buSzPct val="115000"/>
        <a:buFont typeface="Arial"/>
        <a:buChar char="•"/>
        <a:defRPr sz="1008" kern="1200" cap="none">
          <a:solidFill>
            <a:schemeClr val="tx1">
              <a:lumMod val="85000"/>
              <a:lumOff val="15000"/>
            </a:schemeClr>
          </a:solidFill>
          <a:effectLst/>
          <a:latin typeface="+mn-lt"/>
          <a:ea typeface="+mn-ea"/>
          <a:cs typeface="+mn-cs"/>
        </a:defRPr>
      </a:lvl2pPr>
      <a:lvl3pPr marL="605116" indent="-144075" algn="l" defTabSz="230520" rtl="0" eaLnBrk="1" latinLnBrk="0" hangingPunct="1">
        <a:spcBef>
          <a:spcPct val="20000"/>
        </a:spcBef>
        <a:spcAft>
          <a:spcPts val="303"/>
        </a:spcAft>
        <a:buClr>
          <a:schemeClr val="accent1"/>
        </a:buClr>
        <a:buSzPct val="115000"/>
        <a:buFont typeface="Arial"/>
        <a:buChar char="•"/>
        <a:defRPr sz="908" kern="1200" cap="none">
          <a:solidFill>
            <a:schemeClr val="tx1">
              <a:lumMod val="85000"/>
              <a:lumOff val="15000"/>
            </a:schemeClr>
          </a:solidFill>
          <a:effectLst/>
          <a:latin typeface="+mn-lt"/>
          <a:ea typeface="+mn-ea"/>
          <a:cs typeface="+mn-cs"/>
        </a:defRPr>
      </a:lvl3pPr>
      <a:lvl4pPr marL="778006" indent="-86445" algn="l" defTabSz="230520" rtl="0" eaLnBrk="1" latinLnBrk="0" hangingPunct="1">
        <a:spcBef>
          <a:spcPct val="20000"/>
        </a:spcBef>
        <a:spcAft>
          <a:spcPts val="303"/>
        </a:spcAft>
        <a:buClr>
          <a:schemeClr val="accent1"/>
        </a:buClr>
        <a:buSzPct val="115000"/>
        <a:buFont typeface="Arial"/>
        <a:buChar char="•"/>
        <a:defRPr sz="807" kern="1200" cap="none">
          <a:solidFill>
            <a:schemeClr val="tx1">
              <a:lumMod val="85000"/>
              <a:lumOff val="15000"/>
            </a:schemeClr>
          </a:solidFill>
          <a:effectLst/>
          <a:latin typeface="+mn-lt"/>
          <a:ea typeface="+mn-ea"/>
          <a:cs typeface="+mn-cs"/>
        </a:defRPr>
      </a:lvl4pPr>
      <a:lvl5pPr marL="1008526" indent="-86445"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p:bodyStyle>
    <p:otherStyle>
      <a:defPPr>
        <a:defRPr lang="en-US"/>
      </a:defPPr>
      <a:lvl1pPr marL="0" algn="l" defTabSz="230520" rtl="0" eaLnBrk="1" latinLnBrk="0" hangingPunct="1">
        <a:defRPr sz="908" kern="1200">
          <a:solidFill>
            <a:schemeClr val="tx1"/>
          </a:solidFill>
          <a:latin typeface="+mn-lt"/>
          <a:ea typeface="+mn-ea"/>
          <a:cs typeface="+mn-cs"/>
        </a:defRPr>
      </a:lvl1pPr>
      <a:lvl2pPr marL="230520" algn="l" defTabSz="230520" rtl="0" eaLnBrk="1" latinLnBrk="0" hangingPunct="1">
        <a:defRPr sz="908" kern="1200">
          <a:solidFill>
            <a:schemeClr val="tx1"/>
          </a:solidFill>
          <a:latin typeface="+mn-lt"/>
          <a:ea typeface="+mn-ea"/>
          <a:cs typeface="+mn-cs"/>
        </a:defRPr>
      </a:lvl2pPr>
      <a:lvl3pPr marL="461040" algn="l" defTabSz="230520" rtl="0" eaLnBrk="1" latinLnBrk="0" hangingPunct="1">
        <a:defRPr sz="908" kern="1200">
          <a:solidFill>
            <a:schemeClr val="tx1"/>
          </a:solidFill>
          <a:latin typeface="+mn-lt"/>
          <a:ea typeface="+mn-ea"/>
          <a:cs typeface="+mn-cs"/>
        </a:defRPr>
      </a:lvl3pPr>
      <a:lvl4pPr marL="691561" algn="l" defTabSz="230520" rtl="0" eaLnBrk="1" latinLnBrk="0" hangingPunct="1">
        <a:defRPr sz="908" kern="1200">
          <a:solidFill>
            <a:schemeClr val="tx1"/>
          </a:solidFill>
          <a:latin typeface="+mn-lt"/>
          <a:ea typeface="+mn-ea"/>
          <a:cs typeface="+mn-cs"/>
        </a:defRPr>
      </a:lvl4pPr>
      <a:lvl5pPr marL="922081" algn="l" defTabSz="230520" rtl="0" eaLnBrk="1" latinLnBrk="0" hangingPunct="1">
        <a:defRPr sz="908" kern="1200">
          <a:solidFill>
            <a:schemeClr val="tx1"/>
          </a:solidFill>
          <a:latin typeface="+mn-lt"/>
          <a:ea typeface="+mn-ea"/>
          <a:cs typeface="+mn-cs"/>
        </a:defRPr>
      </a:lvl5pPr>
      <a:lvl6pPr marL="1152601" algn="l" defTabSz="230520" rtl="0" eaLnBrk="1" latinLnBrk="0" hangingPunct="1">
        <a:defRPr sz="908" kern="1200">
          <a:solidFill>
            <a:schemeClr val="tx1"/>
          </a:solidFill>
          <a:latin typeface="+mn-lt"/>
          <a:ea typeface="+mn-ea"/>
          <a:cs typeface="+mn-cs"/>
        </a:defRPr>
      </a:lvl6pPr>
      <a:lvl7pPr marL="1383121" algn="l" defTabSz="230520" rtl="0" eaLnBrk="1" latinLnBrk="0" hangingPunct="1">
        <a:defRPr sz="908" kern="1200">
          <a:solidFill>
            <a:schemeClr val="tx1"/>
          </a:solidFill>
          <a:latin typeface="+mn-lt"/>
          <a:ea typeface="+mn-ea"/>
          <a:cs typeface="+mn-cs"/>
        </a:defRPr>
      </a:lvl7pPr>
      <a:lvl8pPr marL="1613642" algn="l" defTabSz="230520" rtl="0" eaLnBrk="1" latinLnBrk="0" hangingPunct="1">
        <a:defRPr sz="908" kern="1200">
          <a:solidFill>
            <a:schemeClr val="tx1"/>
          </a:solidFill>
          <a:latin typeface="+mn-lt"/>
          <a:ea typeface="+mn-ea"/>
          <a:cs typeface="+mn-cs"/>
        </a:defRPr>
      </a:lvl8pPr>
      <a:lvl9pPr marL="1844162" algn="l" defTabSz="230520" rtl="0" eaLnBrk="1" latinLnBrk="0" hangingPunct="1">
        <a:defRPr sz="9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2.png"/><Relationship Id="rId7" Type="http://schemas.openxmlformats.org/officeDocument/2006/relationships/image" Target="../media/image3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30.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7.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9.png"/><Relationship Id="rId7" Type="http://schemas.openxmlformats.org/officeDocument/2006/relationships/oleObject" Target="../embeddings/oleObject2.bin"/><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w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11.png"/></Relationships>
</file>

<file path=ppt/slides/_rels/slide2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1.png"/><Relationship Id="rId3" Type="http://schemas.openxmlformats.org/officeDocument/2006/relationships/image" Target="../media/image48.png"/><Relationship Id="rId7" Type="http://schemas.openxmlformats.org/officeDocument/2006/relationships/image" Target="../media/image59.png"/><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410.png"/><Relationship Id="rId5" Type="http://schemas.openxmlformats.org/officeDocument/2006/relationships/image" Target="../media/image57.png"/><Relationship Id="rId10" Type="http://schemas.openxmlformats.org/officeDocument/2006/relationships/customXml" Target="../ink/ink2.xml"/><Relationship Id="rId4" Type="http://schemas.openxmlformats.org/officeDocument/2006/relationships/image" Target="../media/image56.png"/><Relationship Id="rId9" Type="http://schemas.openxmlformats.org/officeDocument/2006/relationships/image" Target="../media/image400.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2.wmf"/><Relationship Id="rId10" Type="http://schemas.openxmlformats.org/officeDocument/2006/relationships/image" Target="../media/image38.png"/><Relationship Id="rId4" Type="http://schemas.openxmlformats.org/officeDocument/2006/relationships/oleObject" Target="../embeddings/oleObject4.bin"/><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wmf"/><Relationship Id="rId5" Type="http://schemas.openxmlformats.org/officeDocument/2006/relationships/oleObject" Target="../embeddings/oleObject6.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76.wm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75.png"/><Relationship Id="rId4" Type="http://schemas.openxmlformats.org/officeDocument/2006/relationships/image" Target="../media/image74.wmf"/></Relationships>
</file>

<file path=ppt/slides/_rels/slide34.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57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5.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0.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2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33.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24.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2.png"/><Relationship Id="rId5" Type="http://schemas.openxmlformats.org/officeDocument/2006/relationships/image" Target="../media/image129.png"/><Relationship Id="rId10" Type="http://schemas.openxmlformats.org/officeDocument/2006/relationships/image" Target="../media/image1310.png"/><Relationship Id="rId4" Type="http://schemas.openxmlformats.org/officeDocument/2006/relationships/image" Target="../media/image128.png"/><Relationship Id="rId9" Type="http://schemas.openxmlformats.org/officeDocument/2006/relationships/image" Target="../media/image122.png"/><Relationship Id="rId1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0.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37.png"/></Relationships>
</file>

<file path=ppt/slides/_rels/slide6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7.png"/><Relationship Id="rId9" Type="http://schemas.openxmlformats.org/officeDocument/2006/relationships/image" Target="../media/image151.png"/></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18.png"/><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60.png"/><Relationship Id="rId3" Type="http://schemas.openxmlformats.org/officeDocument/2006/relationships/image" Target="../media/image1180.png"/><Relationship Id="rId7" Type="http://schemas.openxmlformats.org/officeDocument/2006/relationships/image" Target="../media/image12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200.png"/><Relationship Id="rId4" Type="http://schemas.openxmlformats.org/officeDocument/2006/relationships/image" Target="../media/image1190.png"/></Relationships>
</file>

<file path=ppt/slides/_rels/slide67.xml.rels><?xml version="1.0" encoding="UTF-8" standalone="yes"?>
<Relationships xmlns="http://schemas.openxmlformats.org/package/2006/relationships"><Relationship Id="rId8" Type="http://schemas.openxmlformats.org/officeDocument/2006/relationships/image" Target="../media/image1280.png"/><Relationship Id="rId3" Type="http://schemas.openxmlformats.org/officeDocument/2006/relationships/image" Target="../media/image1190.png"/><Relationship Id="rId7" Type="http://schemas.openxmlformats.org/officeDocument/2006/relationships/image" Target="../media/image1270.png"/><Relationship Id="rId2" Type="http://schemas.openxmlformats.org/officeDocument/2006/relationships/image" Target="../media/image1180.png"/><Relationship Id="rId1" Type="http://schemas.openxmlformats.org/officeDocument/2006/relationships/slideLayout" Target="../slideLayouts/slideLayout2.xml"/><Relationship Id="rId6" Type="http://schemas.openxmlformats.org/officeDocument/2006/relationships/image" Target="../media/image1260.png"/><Relationship Id="rId5" Type="http://schemas.openxmlformats.org/officeDocument/2006/relationships/image" Target="../media/image1250.png"/><Relationship Id="rId4" Type="http://schemas.openxmlformats.org/officeDocument/2006/relationships/image" Target="../media/image1171.png"/><Relationship Id="rId9" Type="http://schemas.openxmlformats.org/officeDocument/2006/relationships/image" Target="../media/image12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3" Type="http://schemas.openxmlformats.org/officeDocument/2006/relationships/image" Target="../media/image1380.png"/><Relationship Id="rId3" Type="http://schemas.openxmlformats.org/officeDocument/2006/relationships/image" Target="../media/image157.png"/><Relationship Id="rId7" Type="http://schemas.openxmlformats.org/officeDocument/2006/relationships/image" Target="../media/image25.png"/><Relationship Id="rId12" Type="http://schemas.openxmlformats.org/officeDocument/2006/relationships/image" Target="../media/image1370.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360.png"/><Relationship Id="rId5" Type="http://schemas.openxmlformats.org/officeDocument/2006/relationships/image" Target="../media/image159.png"/><Relationship Id="rId15" Type="http://schemas.openxmlformats.org/officeDocument/2006/relationships/image" Target="../media/image161.png"/><Relationship Id="rId10" Type="http://schemas.openxmlformats.org/officeDocument/2006/relationships/image" Target="../media/image1350.png"/><Relationship Id="rId4" Type="http://schemas.openxmlformats.org/officeDocument/2006/relationships/image" Target="../media/image158.png"/><Relationship Id="rId14" Type="http://schemas.openxmlformats.org/officeDocument/2006/relationships/image" Target="../media/image139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5.png"/><Relationship Id="rId7" Type="http://schemas.openxmlformats.org/officeDocument/2006/relationships/image" Target="../media/image1510.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4.png"/><Relationship Id="rId10" Type="http://schemas.openxmlformats.org/officeDocument/2006/relationships/image" Target="../media/image1540.png"/><Relationship Id="rId4" Type="http://schemas.openxmlformats.org/officeDocument/2006/relationships/image" Target="../media/image162.png"/><Relationship Id="rId9"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600.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580.png"/><Relationship Id="rId4" Type="http://schemas.openxmlformats.org/officeDocument/2006/relationships/image" Target="../media/image1570.png"/></Relationships>
</file>

<file path=ppt/slides/_rels/slide72.xml.rels><?xml version="1.0" encoding="UTF-8" standalone="yes"?>
<Relationships xmlns="http://schemas.openxmlformats.org/package/2006/relationships"><Relationship Id="rId8" Type="http://schemas.openxmlformats.org/officeDocument/2006/relationships/image" Target="../media/image1650.png"/><Relationship Id="rId3" Type="http://schemas.openxmlformats.org/officeDocument/2006/relationships/image" Target="../media/image1620.png"/><Relationship Id="rId7" Type="http://schemas.openxmlformats.org/officeDocument/2006/relationships/image" Target="../media/image1640.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630.png"/><Relationship Id="rId4" Type="http://schemas.openxmlformats.org/officeDocument/2006/relationships/image" Target="../media/image1050.png"/></Relationships>
</file>

<file path=ppt/slides/_rels/slide73.xml.rels><?xml version="1.0" encoding="UTF-8" standalone="yes"?>
<Relationships xmlns="http://schemas.openxmlformats.org/package/2006/relationships"><Relationship Id="rId3" Type="http://schemas.openxmlformats.org/officeDocument/2006/relationships/image" Target="../media/image1660.png"/><Relationship Id="rId2" Type="http://schemas.openxmlformats.org/officeDocument/2006/relationships/image" Target="../media/image1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4.png"/></Relationships>
</file>

<file path=ppt/slides/_rels/slide78.xml.rels><?xml version="1.0" encoding="UTF-8" standalone="yes"?>
<Relationships xmlns="http://schemas.openxmlformats.org/package/2006/relationships"><Relationship Id="rId8" Type="http://schemas.openxmlformats.org/officeDocument/2006/relationships/image" Target="../media/image1850.png"/><Relationship Id="rId3" Type="http://schemas.openxmlformats.org/officeDocument/2006/relationships/image" Target="../media/image186.png"/><Relationship Id="rId7" Type="http://schemas.openxmlformats.org/officeDocument/2006/relationships/image" Target="../media/image184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880.png"/><Relationship Id="rId5" Type="http://schemas.openxmlformats.org/officeDocument/2006/relationships/image" Target="../media/image188.png"/><Relationship Id="rId10" Type="http://schemas.openxmlformats.org/officeDocument/2006/relationships/image" Target="../media/image1870.png"/><Relationship Id="rId4" Type="http://schemas.openxmlformats.org/officeDocument/2006/relationships/image" Target="../media/image187.png"/><Relationship Id="rId9" Type="http://schemas.openxmlformats.org/officeDocument/2006/relationships/image" Target="../media/image1860.png"/></Relationships>
</file>

<file path=ppt/slides/_rels/slide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240932" y="442870"/>
            <a:ext cx="4045318" cy="244298"/>
          </a:xfrm>
          <a:prstGeom prst="rect">
            <a:avLst/>
          </a:prstGeom>
        </p:spPr>
        <p:txBody>
          <a:bodyPr vert="horz" wrap="square" lIns="0" tIns="0" rIns="0" bIns="0" rtlCol="0">
            <a:spAutoFit/>
          </a:bodyPr>
          <a:lstStyle/>
          <a:p>
            <a:pPr marR="5080" algn="ctr">
              <a:lnSpc>
                <a:spcPct val="106700"/>
              </a:lnSpc>
            </a:pPr>
            <a:r>
              <a:rPr lang="en-GB" spc="20" dirty="0"/>
              <a:t>Aero Structures</a:t>
            </a:r>
            <a:r>
              <a:rPr lang="en-GB" spc="5" dirty="0"/>
              <a:t>-</a:t>
            </a:r>
            <a:r>
              <a:rPr lang="en-GB" spc="-5" dirty="0"/>
              <a:t>Lug Analysis</a:t>
            </a:r>
            <a:endParaRPr spc="15" dirty="0"/>
          </a:p>
        </p:txBody>
      </p:sp>
      <p:sp>
        <p:nvSpPr>
          <p:cNvPr id="2" name="Slide Number Placeholder 1"/>
          <p:cNvSpPr>
            <a:spLocks noGrp="1"/>
          </p:cNvSpPr>
          <p:nvPr>
            <p:ph type="sldNum" sz="quarter" idx="12"/>
          </p:nvPr>
        </p:nvSpPr>
        <p:spPr/>
        <p:txBody>
          <a:bodyPr/>
          <a:lstStyle/>
          <a:p>
            <a:fld id="{6D22F896-40B5-4ADD-8801-0D06FADFA095}" type="slidenum">
              <a:rPr lang="en-US" smtClean="0"/>
              <a:pPr/>
              <a:t>1</a:t>
            </a:fld>
            <a:endParaRPr lang="en-US" dirty="0"/>
          </a:p>
        </p:txBody>
      </p:sp>
      <p:sp>
        <p:nvSpPr>
          <p:cNvPr id="11" name="object 11"/>
          <p:cNvSpPr txBox="1"/>
          <p:nvPr/>
        </p:nvSpPr>
        <p:spPr>
          <a:xfrm>
            <a:off x="1390650" y="1654175"/>
            <a:ext cx="1981200" cy="1077218"/>
          </a:xfrm>
          <a:prstGeom prst="rect">
            <a:avLst/>
          </a:prstGeom>
        </p:spPr>
        <p:txBody>
          <a:bodyPr vert="horz" wrap="square" lIns="0" tIns="0" rIns="0" bIns="0" rtlCol="0">
            <a:spAutoFit/>
          </a:bodyPr>
          <a:lstStyle/>
          <a:p>
            <a:pPr algn="ctr">
              <a:lnSpc>
                <a:spcPct val="100000"/>
              </a:lnSpc>
            </a:pPr>
            <a:r>
              <a:rPr lang="en-GB" sz="1000" spc="20" dirty="0">
                <a:latin typeface="Arial" panose="020B0604020202020204" pitchFamily="34" charset="0"/>
                <a:cs typeface="Arial" panose="020B0604020202020204" pitchFamily="34" charset="0"/>
              </a:rPr>
              <a:t>By</a:t>
            </a:r>
          </a:p>
          <a:p>
            <a:pPr algn="ctr">
              <a:lnSpc>
                <a:spcPct val="100000"/>
              </a:lnSpc>
            </a:pPr>
            <a:endParaRPr lang="en-GB" sz="1000" spc="20" dirty="0">
              <a:latin typeface="Arial" panose="020B0604020202020204" pitchFamily="34" charset="0"/>
              <a:cs typeface="Arial" panose="020B0604020202020204" pitchFamily="34" charset="0"/>
            </a:endParaRPr>
          </a:p>
          <a:p>
            <a:pPr algn="ctr">
              <a:lnSpc>
                <a:spcPct val="100000"/>
              </a:lnSpc>
            </a:pPr>
            <a:r>
              <a:rPr lang="en-GB" sz="1000" spc="20" dirty="0" err="1">
                <a:latin typeface="Arial" panose="020B0604020202020204" pitchFamily="34" charset="0"/>
                <a:cs typeface="Arial" panose="020B0604020202020204" pitchFamily="34" charset="0"/>
              </a:rPr>
              <a:t>Dr.</a:t>
            </a:r>
            <a:r>
              <a:rPr lang="en-GB" sz="1000" spc="20" dirty="0">
                <a:latin typeface="Arial" panose="020B0604020202020204" pitchFamily="34" charset="0"/>
                <a:cs typeface="Arial" panose="020B0604020202020204" pitchFamily="34" charset="0"/>
              </a:rPr>
              <a:t> Mahdi Damghani</a:t>
            </a:r>
          </a:p>
          <a:p>
            <a:pPr algn="ctr">
              <a:lnSpc>
                <a:spcPct val="100000"/>
              </a:lnSpc>
            </a:pPr>
            <a:endParaRPr lang="en-GB" sz="1000" spc="20" dirty="0">
              <a:latin typeface="Arial" panose="020B0604020202020204" pitchFamily="34" charset="0"/>
              <a:cs typeface="Arial" panose="020B0604020202020204" pitchFamily="34" charset="0"/>
            </a:endParaRPr>
          </a:p>
          <a:p>
            <a:pPr algn="ctr">
              <a:lnSpc>
                <a:spcPct val="100000"/>
              </a:lnSpc>
            </a:pPr>
            <a:r>
              <a:rPr lang="en-GB" sz="1000" i="1" spc="20" dirty="0">
                <a:latin typeface="Times New Roman" panose="02020603050405020304" pitchFamily="18" charset="0"/>
                <a:cs typeface="Times New Roman" panose="02020603050405020304" pitchFamily="18" charset="0"/>
              </a:rPr>
              <a:t>Copyrighted to DSE Ltd &amp; </a:t>
            </a:r>
            <a:r>
              <a:rPr lang="en-GB" sz="1000" i="1" spc="20" dirty="0" err="1">
                <a:latin typeface="Times New Roman" panose="02020603050405020304" pitchFamily="18" charset="0"/>
                <a:cs typeface="Times New Roman" panose="02020603050405020304" pitchFamily="18" charset="0"/>
              </a:rPr>
              <a:t>Belcan</a:t>
            </a:r>
            <a:endParaRPr lang="en-GB" sz="1000" i="1" spc="20" dirty="0">
              <a:latin typeface="Times New Roman" panose="02020603050405020304" pitchFamily="18" charset="0"/>
              <a:cs typeface="Times New Roman" panose="02020603050405020304" pitchFamily="18" charset="0"/>
            </a:endParaRPr>
          </a:p>
          <a:p>
            <a:pPr algn="ctr">
              <a:lnSpc>
                <a:spcPct val="100000"/>
              </a:lnSpc>
            </a:pPr>
            <a:endParaRPr lang="en-GB" sz="1000" spc="20" dirty="0">
              <a:latin typeface="Arial" panose="020B0604020202020204" pitchFamily="34" charset="0"/>
              <a:cs typeface="Arial" panose="020B0604020202020204" pitchFamily="34" charset="0"/>
            </a:endParaRPr>
          </a:p>
          <a:p>
            <a:pPr algn="ctr">
              <a:lnSpc>
                <a:spcPct val="100000"/>
              </a:lnSpc>
            </a:pPr>
            <a:r>
              <a:rPr lang="en-GB" sz="1000" spc="20" dirty="0">
                <a:latin typeface="Arial" panose="020B0604020202020204" pitchFamily="34" charset="0"/>
                <a:cs typeface="Arial" panose="020B0604020202020204" pitchFamily="34" charset="0"/>
              </a:rPr>
              <a:t>July 2023</a:t>
            </a:r>
            <a:endParaRPr sz="1000" dirty="0">
              <a:latin typeface="Arial" panose="020B0604020202020204" pitchFamily="34" charset="0"/>
              <a:cs typeface="Arial" panose="020B0604020202020204" pitchFamily="34" charset="0"/>
            </a:endParaRP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82B1-E7B1-8730-40A0-D29D55F6316C}"/>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63A1227B-328D-16D1-EF41-C7580B5FFF83}"/>
              </a:ext>
            </a:extLst>
          </p:cNvPr>
          <p:cNvSpPr>
            <a:spLocks noGrp="1"/>
          </p:cNvSpPr>
          <p:nvPr>
            <p:ph idx="1"/>
          </p:nvPr>
        </p:nvSpPr>
        <p:spPr>
          <a:xfrm>
            <a:off x="323850" y="968375"/>
            <a:ext cx="1981200" cy="2026669"/>
          </a:xfrm>
        </p:spPr>
        <p:txBody>
          <a:bodyPr>
            <a:normAutofit fontScale="92500" lnSpcReduction="20000"/>
          </a:bodyPr>
          <a:lstStyle/>
          <a:p>
            <a:r>
              <a:rPr lang="en-GB" dirty="0"/>
              <a:t>Under service loading, the bearing capacity of such a mechanical assembly may be threatened because of appearance of </a:t>
            </a:r>
            <a:r>
              <a:rPr lang="en-GB" i="1" dirty="0">
                <a:solidFill>
                  <a:srgbClr val="FF0000"/>
                </a:solidFill>
              </a:rPr>
              <a:t>fretting</a:t>
            </a:r>
            <a:r>
              <a:rPr lang="en-GB" dirty="0"/>
              <a:t> and </a:t>
            </a:r>
            <a:r>
              <a:rPr lang="en-GB" i="1" dirty="0">
                <a:solidFill>
                  <a:srgbClr val="FF0000"/>
                </a:solidFill>
              </a:rPr>
              <a:t>corrosion</a:t>
            </a:r>
            <a:r>
              <a:rPr lang="en-GB" dirty="0"/>
              <a:t> in a stress-raised zone at the lug hole. </a:t>
            </a:r>
          </a:p>
          <a:p>
            <a:r>
              <a:rPr lang="en-GB" dirty="0"/>
              <a:t>Such a complex stress state can lead to the </a:t>
            </a:r>
            <a:r>
              <a:rPr lang="en-GB" i="1" dirty="0">
                <a:solidFill>
                  <a:srgbClr val="FFC000"/>
                </a:solidFill>
              </a:rPr>
              <a:t>formation</a:t>
            </a:r>
            <a:r>
              <a:rPr lang="en-GB" dirty="0">
                <a:solidFill>
                  <a:srgbClr val="FFC000"/>
                </a:solidFill>
              </a:rPr>
              <a:t> </a:t>
            </a:r>
            <a:r>
              <a:rPr lang="en-GB" dirty="0"/>
              <a:t>and </a:t>
            </a:r>
            <a:r>
              <a:rPr lang="en-GB" i="1" dirty="0">
                <a:solidFill>
                  <a:srgbClr val="FFC000"/>
                </a:solidFill>
              </a:rPr>
              <a:t>propagation</a:t>
            </a:r>
            <a:r>
              <a:rPr lang="en-GB" dirty="0"/>
              <a:t> of fatigue cracks, and even to an </a:t>
            </a:r>
            <a:r>
              <a:rPr lang="en-GB" i="1" dirty="0">
                <a:solidFill>
                  <a:srgbClr val="FF0000"/>
                </a:solidFill>
              </a:rPr>
              <a:t>abrupt failure</a:t>
            </a:r>
            <a:r>
              <a:rPr lang="en-GB" dirty="0">
                <a:solidFill>
                  <a:schemeClr val="tx1"/>
                </a:solidFill>
              </a:rPr>
              <a:t>.</a:t>
            </a:r>
            <a:endParaRPr lang="en-US" dirty="0">
              <a:solidFill>
                <a:schemeClr val="tx1"/>
              </a:solidFill>
            </a:endParaRPr>
          </a:p>
        </p:txBody>
      </p:sp>
      <p:sp>
        <p:nvSpPr>
          <p:cNvPr id="4" name="Slide Number Placeholder 3">
            <a:extLst>
              <a:ext uri="{FF2B5EF4-FFF2-40B4-BE49-F238E27FC236}">
                <a16:creationId xmlns:a16="http://schemas.microsoft.com/office/drawing/2014/main" id="{F868E9B1-5B7C-1892-45FF-3A45043CDC37}"/>
              </a:ext>
            </a:extLst>
          </p:cNvPr>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5" name="Picture 4">
            <a:extLst>
              <a:ext uri="{FF2B5EF4-FFF2-40B4-BE49-F238E27FC236}">
                <a16:creationId xmlns:a16="http://schemas.microsoft.com/office/drawing/2014/main" id="{0992BC9E-6AAA-8F40-D355-F8D2D82C4DE1}"/>
              </a:ext>
            </a:extLst>
          </p:cNvPr>
          <p:cNvPicPr>
            <a:picLocks noChangeAspect="1"/>
          </p:cNvPicPr>
          <p:nvPr/>
        </p:nvPicPr>
        <p:blipFill>
          <a:blip r:embed="rId2"/>
          <a:stretch>
            <a:fillRect/>
          </a:stretch>
        </p:blipFill>
        <p:spPr>
          <a:xfrm>
            <a:off x="2636232" y="1555777"/>
            <a:ext cx="1589191" cy="1622398"/>
          </a:xfrm>
          <a:prstGeom prst="rect">
            <a:avLst/>
          </a:prstGeom>
          <a:ln>
            <a:solidFill>
              <a:schemeClr val="tx1"/>
            </a:solidFill>
          </a:ln>
        </p:spPr>
      </p:pic>
      <p:sp>
        <p:nvSpPr>
          <p:cNvPr id="6" name="TextBox 5">
            <a:extLst>
              <a:ext uri="{FF2B5EF4-FFF2-40B4-BE49-F238E27FC236}">
                <a16:creationId xmlns:a16="http://schemas.microsoft.com/office/drawing/2014/main" id="{948A3182-39A8-28CA-27E7-5189814ECD83}"/>
              </a:ext>
            </a:extLst>
          </p:cNvPr>
          <p:cNvSpPr txBox="1"/>
          <p:nvPr/>
        </p:nvSpPr>
        <p:spPr>
          <a:xfrm>
            <a:off x="2685813" y="1577975"/>
            <a:ext cx="686037" cy="288147"/>
          </a:xfrm>
          <a:prstGeom prst="rect">
            <a:avLst/>
          </a:prstGeom>
          <a:solidFill>
            <a:srgbClr val="FFFF00"/>
          </a:solidFill>
          <a:ln>
            <a:solidFill>
              <a:schemeClr val="tx1"/>
            </a:solidFill>
          </a:ln>
        </p:spPr>
        <p:txBody>
          <a:bodyPr wrap="square" lIns="0" tIns="36000" rIns="0" bIns="36000" rtlCol="0">
            <a:spAutoFit/>
          </a:bodyPr>
          <a:lstStyle/>
          <a:p>
            <a:pPr algn="ctr"/>
            <a:r>
              <a:rPr lang="en-US" sz="700" dirty="0">
                <a:latin typeface="Arial" panose="020B0604020202020204" pitchFamily="34" charset="0"/>
                <a:cs typeface="Arial" panose="020B0604020202020204" pitchFamily="34" charset="0"/>
              </a:rPr>
              <a:t>Landing gear lug assembly</a:t>
            </a:r>
          </a:p>
        </p:txBody>
      </p:sp>
      <p:pic>
        <p:nvPicPr>
          <p:cNvPr id="7" name="Picture 6">
            <a:extLst>
              <a:ext uri="{FF2B5EF4-FFF2-40B4-BE49-F238E27FC236}">
                <a16:creationId xmlns:a16="http://schemas.microsoft.com/office/drawing/2014/main" id="{89540C99-59C3-6A41-DF09-77F2361CDD58}"/>
              </a:ext>
            </a:extLst>
          </p:cNvPr>
          <p:cNvPicPr>
            <a:picLocks noChangeAspect="1"/>
          </p:cNvPicPr>
          <p:nvPr/>
        </p:nvPicPr>
        <p:blipFill>
          <a:blip r:embed="rId3"/>
          <a:stretch>
            <a:fillRect/>
          </a:stretch>
        </p:blipFill>
        <p:spPr>
          <a:xfrm>
            <a:off x="2639384" y="337087"/>
            <a:ext cx="1584506" cy="1164730"/>
          </a:xfrm>
          <a:prstGeom prst="rect">
            <a:avLst/>
          </a:prstGeom>
          <a:ln>
            <a:solidFill>
              <a:schemeClr val="tx1"/>
            </a:solidFill>
          </a:ln>
        </p:spPr>
      </p:pic>
      <p:sp>
        <p:nvSpPr>
          <p:cNvPr id="8" name="TextBox 7">
            <a:extLst>
              <a:ext uri="{FF2B5EF4-FFF2-40B4-BE49-F238E27FC236}">
                <a16:creationId xmlns:a16="http://schemas.microsoft.com/office/drawing/2014/main" id="{ED0DA5B3-D1FC-D72F-3AE3-62F8BA30846D}"/>
              </a:ext>
            </a:extLst>
          </p:cNvPr>
          <p:cNvSpPr txBox="1"/>
          <p:nvPr/>
        </p:nvSpPr>
        <p:spPr>
          <a:xfrm>
            <a:off x="2914650" y="347341"/>
            <a:ext cx="457199" cy="180425"/>
          </a:xfrm>
          <a:prstGeom prst="rect">
            <a:avLst/>
          </a:prstGeom>
          <a:solidFill>
            <a:srgbClr val="FFFF00"/>
          </a:solidFill>
          <a:ln>
            <a:solidFill>
              <a:schemeClr val="tx1"/>
            </a:solidFill>
          </a:ln>
        </p:spPr>
        <p:txBody>
          <a:bodyPr wrap="square" lIns="0" tIns="36000" rIns="0" bIns="36000" rtlCol="0">
            <a:spAutoFit/>
          </a:bodyPr>
          <a:lstStyle/>
          <a:p>
            <a:pPr algn="ctr"/>
            <a:r>
              <a:rPr lang="en-US" sz="700" dirty="0">
                <a:latin typeface="Arial" panose="020B0604020202020204" pitchFamily="34" charset="0"/>
                <a:cs typeface="Arial" panose="020B0604020202020204" pitchFamily="34" charset="0"/>
              </a:rPr>
              <a:t>Lug </a:t>
            </a:r>
            <a:r>
              <a:rPr lang="en-US" sz="700" u="sng" dirty="0">
                <a:solidFill>
                  <a:srgbClr val="7030A0"/>
                </a:solidFill>
                <a:latin typeface="Arial" panose="020B0604020202020204" pitchFamily="34" charset="0"/>
                <a:cs typeface="Arial" panose="020B0604020202020204" pitchFamily="34" charset="0"/>
              </a:rPr>
              <a:t>bore</a:t>
            </a:r>
            <a:endParaRPr lang="en-US" sz="700" u="sng" dirty="0">
              <a:solidFill>
                <a:srgbClr val="FF0000"/>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740981A4-B8EA-49F1-693C-1D8EB8F56CDD}"/>
              </a:ext>
            </a:extLst>
          </p:cNvPr>
          <p:cNvCxnSpPr>
            <a:cxnSpLocks/>
            <a:stCxn id="17" idx="2"/>
          </p:cNvCxnSpPr>
          <p:nvPr/>
        </p:nvCxnSpPr>
        <p:spPr>
          <a:xfrm>
            <a:off x="3885185" y="535360"/>
            <a:ext cx="96265" cy="180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2AA22B-75EF-4E39-52BB-573156617BC7}"/>
              </a:ext>
            </a:extLst>
          </p:cNvPr>
          <p:cNvCxnSpPr>
            <a:cxnSpLocks/>
            <a:stCxn id="8" idx="2"/>
          </p:cNvCxnSpPr>
          <p:nvPr/>
        </p:nvCxnSpPr>
        <p:spPr>
          <a:xfrm>
            <a:off x="3143250" y="527766"/>
            <a:ext cx="304801" cy="44060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30D31-B3D1-26F7-0EA2-2B48B86F3EB9}"/>
              </a:ext>
            </a:extLst>
          </p:cNvPr>
          <p:cNvSpPr txBox="1"/>
          <p:nvPr/>
        </p:nvSpPr>
        <p:spPr>
          <a:xfrm>
            <a:off x="3600449" y="354935"/>
            <a:ext cx="569471" cy="180425"/>
          </a:xfrm>
          <a:prstGeom prst="rect">
            <a:avLst/>
          </a:prstGeom>
          <a:solidFill>
            <a:srgbClr val="FFFF00"/>
          </a:solidFill>
          <a:ln>
            <a:solidFill>
              <a:schemeClr val="tx1"/>
            </a:solidFill>
          </a:ln>
        </p:spPr>
        <p:txBody>
          <a:bodyPr wrap="square" lIns="0" tIns="36000" rIns="0" bIns="36000" rtlCol="0">
            <a:spAutoFit/>
          </a:bodyPr>
          <a:lstStyle/>
          <a:p>
            <a:pPr algn="ctr"/>
            <a:r>
              <a:rPr lang="en-US" sz="700" dirty="0">
                <a:latin typeface="Arial" panose="020B0604020202020204" pitchFamily="34" charset="0"/>
                <a:cs typeface="Arial" panose="020B0604020202020204" pitchFamily="34" charset="0"/>
              </a:rPr>
              <a:t>Lug </a:t>
            </a:r>
            <a:r>
              <a:rPr lang="en-US" sz="700" u="sng" dirty="0">
                <a:solidFill>
                  <a:srgbClr val="FF0000"/>
                </a:solidFill>
                <a:latin typeface="Arial" panose="020B0604020202020204" pitchFamily="34" charset="0"/>
                <a:cs typeface="Arial" panose="020B0604020202020204" pitchFamily="34" charset="0"/>
              </a:rPr>
              <a:t>bushing</a:t>
            </a:r>
          </a:p>
        </p:txBody>
      </p:sp>
    </p:spTree>
    <p:extLst>
      <p:ext uri="{BB962C8B-B14F-4D97-AF65-F5344CB8AC3E}">
        <p14:creationId xmlns:p14="http://schemas.microsoft.com/office/powerpoint/2010/main" val="193352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AD3-3E05-7883-1A61-E0287A7788B5}"/>
              </a:ext>
            </a:extLst>
          </p:cNvPr>
          <p:cNvSpPr>
            <a:spLocks noGrp="1"/>
          </p:cNvSpPr>
          <p:nvPr>
            <p:ph type="title"/>
          </p:nvPr>
        </p:nvSpPr>
        <p:spPr/>
        <p:txBody>
          <a:bodyPr/>
          <a:lstStyle/>
          <a:p>
            <a:r>
              <a:rPr lang="en-GB" dirty="0"/>
              <a:t>Note </a:t>
            </a:r>
          </a:p>
        </p:txBody>
      </p:sp>
      <p:sp>
        <p:nvSpPr>
          <p:cNvPr id="3" name="Content Placeholder 2">
            <a:extLst>
              <a:ext uri="{FF2B5EF4-FFF2-40B4-BE49-F238E27FC236}">
                <a16:creationId xmlns:a16="http://schemas.microsoft.com/office/drawing/2014/main" id="{4F31786F-E1D2-EBCA-E8E7-E7F3645729B0}"/>
              </a:ext>
            </a:extLst>
          </p:cNvPr>
          <p:cNvSpPr>
            <a:spLocks noGrp="1"/>
          </p:cNvSpPr>
          <p:nvPr>
            <p:ph idx="1"/>
          </p:nvPr>
        </p:nvSpPr>
        <p:spPr>
          <a:xfrm>
            <a:off x="323850" y="968375"/>
            <a:ext cx="2362200" cy="2026669"/>
          </a:xfrm>
        </p:spPr>
        <p:txBody>
          <a:bodyPr>
            <a:normAutofit fontScale="92500" lnSpcReduction="10000"/>
          </a:bodyPr>
          <a:lstStyle/>
          <a:p>
            <a:r>
              <a:rPr lang="en-GB" sz="1000" dirty="0"/>
              <a:t>Fretting  occurs at the junction of contacting bodies due to the presence of small oscillatory movements, which generate small relative displacements.</a:t>
            </a:r>
          </a:p>
          <a:p>
            <a:r>
              <a:rPr lang="en-GB" sz="1000" dirty="0"/>
              <a:t>These relative displacements cause surface degradation and heat at the expense of frictional energy.</a:t>
            </a:r>
          </a:p>
          <a:p>
            <a:r>
              <a:rPr lang="en-GB" sz="1000" dirty="0"/>
              <a:t>These motions produce oscillatory stresses in the contact zone that can lead to surface cracking. </a:t>
            </a:r>
          </a:p>
          <a:p>
            <a:r>
              <a:rPr lang="en-GB" sz="1000" dirty="0"/>
              <a:t>In the presence of stress, these cracks can grow until the component fails (regarded as fretting fatigue as shown in the opposite illustration).</a:t>
            </a:r>
          </a:p>
        </p:txBody>
      </p:sp>
      <p:sp>
        <p:nvSpPr>
          <p:cNvPr id="4" name="Slide Number Placeholder 3">
            <a:extLst>
              <a:ext uri="{FF2B5EF4-FFF2-40B4-BE49-F238E27FC236}">
                <a16:creationId xmlns:a16="http://schemas.microsoft.com/office/drawing/2014/main" id="{4B85110E-F48B-0DEC-B8C4-460ED6FDF8DE}"/>
              </a:ext>
            </a:extLst>
          </p:cNvPr>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6" name="Picture 5">
            <a:extLst>
              <a:ext uri="{FF2B5EF4-FFF2-40B4-BE49-F238E27FC236}">
                <a16:creationId xmlns:a16="http://schemas.microsoft.com/office/drawing/2014/main" id="{C38D21A6-E945-B1E5-352B-EE25994EEA37}"/>
              </a:ext>
            </a:extLst>
          </p:cNvPr>
          <p:cNvPicPr>
            <a:picLocks noChangeAspect="1"/>
          </p:cNvPicPr>
          <p:nvPr/>
        </p:nvPicPr>
        <p:blipFill>
          <a:blip r:embed="rId2"/>
          <a:stretch>
            <a:fillRect/>
          </a:stretch>
        </p:blipFill>
        <p:spPr>
          <a:xfrm>
            <a:off x="2986592" y="1040322"/>
            <a:ext cx="1223458" cy="2035175"/>
          </a:xfrm>
          <a:prstGeom prst="rect">
            <a:avLst/>
          </a:prstGeom>
          <a:ln>
            <a:solidFill>
              <a:schemeClr val="tx1"/>
            </a:solidFill>
          </a:ln>
        </p:spPr>
      </p:pic>
      <p:pic>
        <p:nvPicPr>
          <p:cNvPr id="8" name="Picture 7">
            <a:extLst>
              <a:ext uri="{FF2B5EF4-FFF2-40B4-BE49-F238E27FC236}">
                <a16:creationId xmlns:a16="http://schemas.microsoft.com/office/drawing/2014/main" id="{519129D1-2790-4B1D-AB02-664101CFBEF7}"/>
              </a:ext>
            </a:extLst>
          </p:cNvPr>
          <p:cNvPicPr>
            <a:picLocks noChangeAspect="1"/>
          </p:cNvPicPr>
          <p:nvPr/>
        </p:nvPicPr>
        <p:blipFill>
          <a:blip r:embed="rId3"/>
          <a:stretch>
            <a:fillRect/>
          </a:stretch>
        </p:blipFill>
        <p:spPr>
          <a:xfrm>
            <a:off x="3652046" y="130175"/>
            <a:ext cx="934746" cy="910147"/>
          </a:xfrm>
          <a:prstGeom prst="rect">
            <a:avLst/>
          </a:prstGeom>
          <a:ln>
            <a:solidFill>
              <a:schemeClr val="tx1"/>
            </a:solidFill>
          </a:ln>
        </p:spPr>
      </p:pic>
      <p:pic>
        <p:nvPicPr>
          <p:cNvPr id="10" name="Picture 9">
            <a:extLst>
              <a:ext uri="{FF2B5EF4-FFF2-40B4-BE49-F238E27FC236}">
                <a16:creationId xmlns:a16="http://schemas.microsoft.com/office/drawing/2014/main" id="{4CB61CE6-89E2-A493-7F65-6AB219DFC3E5}"/>
              </a:ext>
            </a:extLst>
          </p:cNvPr>
          <p:cNvPicPr>
            <a:picLocks noChangeAspect="1"/>
          </p:cNvPicPr>
          <p:nvPr/>
        </p:nvPicPr>
        <p:blipFill>
          <a:blip r:embed="rId4"/>
          <a:stretch>
            <a:fillRect/>
          </a:stretch>
        </p:blipFill>
        <p:spPr>
          <a:xfrm>
            <a:off x="2686050" y="130175"/>
            <a:ext cx="857503" cy="914399"/>
          </a:xfrm>
          <a:prstGeom prst="rect">
            <a:avLst/>
          </a:prstGeom>
          <a:ln>
            <a:solidFill>
              <a:schemeClr val="tx1"/>
            </a:solidFill>
          </a:ln>
        </p:spPr>
      </p:pic>
      <p:sp>
        <p:nvSpPr>
          <p:cNvPr id="11" name="Speech Bubble: Rectangle 10">
            <a:extLst>
              <a:ext uri="{FF2B5EF4-FFF2-40B4-BE49-F238E27FC236}">
                <a16:creationId xmlns:a16="http://schemas.microsoft.com/office/drawing/2014/main" id="{9E2698C3-A274-C2AD-0BFB-074498188EF3}"/>
              </a:ext>
            </a:extLst>
          </p:cNvPr>
          <p:cNvSpPr/>
          <p:nvPr/>
        </p:nvSpPr>
        <p:spPr>
          <a:xfrm>
            <a:off x="2609850" y="2873375"/>
            <a:ext cx="609600" cy="282610"/>
          </a:xfrm>
          <a:prstGeom prst="wedgeRectCallout">
            <a:avLst>
              <a:gd name="adj1" fmla="val 93317"/>
              <a:gd name="adj2" fmla="val -123272"/>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tx1"/>
                </a:solidFill>
                <a:latin typeface="Arial" panose="020B0604020202020204" pitchFamily="34" charset="0"/>
                <a:cs typeface="Arial" panose="020B0604020202020204" pitchFamily="34" charset="0"/>
              </a:rPr>
              <a:t>Conformal fatigue at circular hole</a:t>
            </a:r>
          </a:p>
        </p:txBody>
      </p:sp>
      <p:sp>
        <p:nvSpPr>
          <p:cNvPr id="12" name="Speech Bubble: Rectangle 11">
            <a:extLst>
              <a:ext uri="{FF2B5EF4-FFF2-40B4-BE49-F238E27FC236}">
                <a16:creationId xmlns:a16="http://schemas.microsoft.com/office/drawing/2014/main" id="{E4D15D64-BB23-BE05-569B-01D60E4AA9D0}"/>
              </a:ext>
            </a:extLst>
          </p:cNvPr>
          <p:cNvSpPr/>
          <p:nvPr/>
        </p:nvSpPr>
        <p:spPr>
          <a:xfrm>
            <a:off x="2609850" y="1273175"/>
            <a:ext cx="609600" cy="304800"/>
          </a:xfrm>
          <a:prstGeom prst="wedgeRectCallout">
            <a:avLst>
              <a:gd name="adj1" fmla="val 112657"/>
              <a:gd name="adj2" fmla="val 87954"/>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tx1"/>
                </a:solidFill>
                <a:latin typeface="Arial" panose="020B0604020202020204" pitchFamily="34" charset="0"/>
                <a:cs typeface="Arial" panose="020B0604020202020204" pitchFamily="34" charset="0"/>
              </a:rPr>
              <a:t>Non-conformal fatigue at dovetail hole</a:t>
            </a:r>
          </a:p>
        </p:txBody>
      </p:sp>
      <p:pic>
        <p:nvPicPr>
          <p:cNvPr id="5" name="Picture 4">
            <a:extLst>
              <a:ext uri="{FF2B5EF4-FFF2-40B4-BE49-F238E27FC236}">
                <a16:creationId xmlns:a16="http://schemas.microsoft.com/office/drawing/2014/main" id="{5E1F43B6-199F-6CB3-776A-590983287E1D}"/>
              </a:ext>
            </a:extLst>
          </p:cNvPr>
          <p:cNvPicPr>
            <a:picLocks noChangeAspect="1"/>
          </p:cNvPicPr>
          <p:nvPr/>
        </p:nvPicPr>
        <p:blipFill>
          <a:blip r:embed="rId5"/>
          <a:stretch>
            <a:fillRect/>
          </a:stretch>
        </p:blipFill>
        <p:spPr>
          <a:xfrm>
            <a:off x="1453067" y="1135732"/>
            <a:ext cx="3067050" cy="1637980"/>
          </a:xfrm>
          <a:prstGeom prst="rect">
            <a:avLst/>
          </a:prstGeom>
          <a:ln>
            <a:solidFill>
              <a:schemeClr val="tx1"/>
            </a:solidFill>
          </a:ln>
        </p:spPr>
      </p:pic>
      <p:pic>
        <p:nvPicPr>
          <p:cNvPr id="7" name="Picture 6">
            <a:extLst>
              <a:ext uri="{FF2B5EF4-FFF2-40B4-BE49-F238E27FC236}">
                <a16:creationId xmlns:a16="http://schemas.microsoft.com/office/drawing/2014/main" id="{1B1F36C0-1B72-BE4B-7CD5-8B9F2C57B728}"/>
              </a:ext>
            </a:extLst>
          </p:cNvPr>
          <p:cNvPicPr>
            <a:picLocks noChangeAspect="1"/>
          </p:cNvPicPr>
          <p:nvPr/>
        </p:nvPicPr>
        <p:blipFill>
          <a:blip r:embed="rId6"/>
          <a:stretch>
            <a:fillRect/>
          </a:stretch>
        </p:blipFill>
        <p:spPr>
          <a:xfrm>
            <a:off x="304800" y="708025"/>
            <a:ext cx="4000500" cy="2044700"/>
          </a:xfrm>
          <a:prstGeom prst="rect">
            <a:avLst/>
          </a:prstGeom>
        </p:spPr>
      </p:pic>
    </p:spTree>
    <p:extLst>
      <p:ext uri="{BB962C8B-B14F-4D97-AF65-F5344CB8AC3E}">
        <p14:creationId xmlns:p14="http://schemas.microsoft.com/office/powerpoint/2010/main" val="3448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C4A8-B345-B535-0DEB-57DB95425109}"/>
              </a:ext>
            </a:extLst>
          </p:cNvPr>
          <p:cNvSpPr>
            <a:spLocks noGrp="1"/>
          </p:cNvSpPr>
          <p:nvPr>
            <p:ph type="title"/>
          </p:nvPr>
        </p:nvSpPr>
        <p:spPr/>
        <p:txBody>
          <a:bodyPr/>
          <a:lstStyle/>
          <a:p>
            <a:r>
              <a:rPr lang="en-GB" dirty="0"/>
              <a:t>Introduction </a:t>
            </a:r>
          </a:p>
        </p:txBody>
      </p:sp>
      <p:sp>
        <p:nvSpPr>
          <p:cNvPr id="3" name="Content Placeholder 2">
            <a:extLst>
              <a:ext uri="{FF2B5EF4-FFF2-40B4-BE49-F238E27FC236}">
                <a16:creationId xmlns:a16="http://schemas.microsoft.com/office/drawing/2014/main" id="{E04D5636-90CD-953F-277C-0B004598F4C4}"/>
              </a:ext>
            </a:extLst>
          </p:cNvPr>
          <p:cNvSpPr>
            <a:spLocks noGrp="1"/>
          </p:cNvSpPr>
          <p:nvPr>
            <p:ph idx="1"/>
          </p:nvPr>
        </p:nvSpPr>
        <p:spPr>
          <a:xfrm>
            <a:off x="323850" y="968375"/>
            <a:ext cx="2133600" cy="2026669"/>
          </a:xfrm>
        </p:spPr>
        <p:txBody>
          <a:bodyPr>
            <a:noAutofit/>
          </a:bodyPr>
          <a:lstStyle/>
          <a:p>
            <a:r>
              <a:rPr lang="en-GB" sz="800" dirty="0"/>
              <a:t>Most lug analysis is performed using classical methods, which are validated by test evidence to exploit some of the material’s plastic capability. </a:t>
            </a:r>
          </a:p>
          <a:p>
            <a:r>
              <a:rPr lang="en-GB" sz="800" dirty="0"/>
              <a:t>Finite element analysis of pins and lugs will quickly show local regions exceeding the yield capability of the material and a </a:t>
            </a:r>
            <a:r>
              <a:rPr lang="en-GB" sz="800" i="1" dirty="0">
                <a:solidFill>
                  <a:srgbClr val="FF0000"/>
                </a:solidFill>
                <a:latin typeface="Times New Roman" panose="02020603050405020304" pitchFamily="18" charset="0"/>
                <a:cs typeface="Times New Roman" panose="02020603050405020304" pitchFamily="18" charset="0"/>
              </a:rPr>
              <a:t>lug design which attempts to ensure the lug remains completely within the elastic region at limit loads will tend to be heavy.</a:t>
            </a:r>
          </a:p>
          <a:p>
            <a:r>
              <a:rPr lang="en-GB" sz="800" i="1" dirty="0">
                <a:solidFill>
                  <a:srgbClr val="00B050"/>
                </a:solidFill>
                <a:latin typeface="Times New Roman" panose="02020603050405020304" pitchFamily="18" charset="0"/>
                <a:cs typeface="Times New Roman" panose="02020603050405020304" pitchFamily="18" charset="0"/>
              </a:rPr>
              <a:t>It is typically preferred to design lugs using proven classical methods </a:t>
            </a:r>
            <a:r>
              <a:rPr lang="en-GB" sz="800" dirty="0"/>
              <a:t>while reserving finite element analysis for small details within the lug </a:t>
            </a:r>
            <a:r>
              <a:rPr lang="en-GB" sz="600" dirty="0"/>
              <a:t>(such as grease passageways).</a:t>
            </a:r>
          </a:p>
        </p:txBody>
      </p:sp>
      <p:sp>
        <p:nvSpPr>
          <p:cNvPr id="4" name="Slide Number Placeholder 3">
            <a:extLst>
              <a:ext uri="{FF2B5EF4-FFF2-40B4-BE49-F238E27FC236}">
                <a16:creationId xmlns:a16="http://schemas.microsoft.com/office/drawing/2014/main" id="{129DE48B-C290-E363-6065-245AB0068932}"/>
              </a:ext>
            </a:extLst>
          </p:cNvPr>
          <p:cNvSpPr>
            <a:spLocks noGrp="1"/>
          </p:cNvSpPr>
          <p:nvPr>
            <p:ph type="sldNum" sz="quarter" idx="12"/>
          </p:nvPr>
        </p:nvSpPr>
        <p:spPr/>
        <p:txBody>
          <a:bodyPr/>
          <a:lstStyle/>
          <a:p>
            <a:fld id="{6D22F896-40B5-4ADD-8801-0D06FADFA095}" type="slidenum">
              <a:rPr lang="en-US" smtClean="0"/>
              <a:pPr/>
              <a:t>12</a:t>
            </a:fld>
            <a:endParaRPr lang="en-US" dirty="0"/>
          </a:p>
        </p:txBody>
      </p:sp>
      <p:pic>
        <p:nvPicPr>
          <p:cNvPr id="1026" name="Picture 2" descr="You are currently viewing Simcenter 3D: Analysis of a Pinned Lug">
            <a:extLst>
              <a:ext uri="{FF2B5EF4-FFF2-40B4-BE49-F238E27FC236}">
                <a16:creationId xmlns:a16="http://schemas.microsoft.com/office/drawing/2014/main" id="{812C9AC3-E384-14C5-C52B-D94F70DF7E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665" y="845478"/>
            <a:ext cx="1897585" cy="13094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334DF14-8A4E-5F59-B5EE-45FD55670D6A}"/>
              </a:ext>
            </a:extLst>
          </p:cNvPr>
          <p:cNvPicPr>
            <a:picLocks noChangeAspect="1"/>
          </p:cNvPicPr>
          <p:nvPr/>
        </p:nvPicPr>
        <p:blipFill rotWithShape="1">
          <a:blip r:embed="rId3"/>
          <a:srcRect t="537"/>
          <a:stretch/>
        </p:blipFill>
        <p:spPr>
          <a:xfrm>
            <a:off x="2689871" y="1939540"/>
            <a:ext cx="1520179" cy="1270934"/>
          </a:xfrm>
          <a:prstGeom prst="rect">
            <a:avLst/>
          </a:prstGeom>
          <a:ln>
            <a:solidFill>
              <a:schemeClr val="tx1"/>
            </a:solidFill>
          </a:ln>
        </p:spPr>
      </p:pic>
    </p:spTree>
    <p:extLst>
      <p:ext uri="{BB962C8B-B14F-4D97-AF65-F5344CB8AC3E}">
        <p14:creationId xmlns:p14="http://schemas.microsoft.com/office/powerpoint/2010/main" val="788865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1E4F-02A5-3C91-2CA0-94A1154962A2}"/>
              </a:ext>
            </a:extLst>
          </p:cNvPr>
          <p:cNvSpPr>
            <a:spLocks noGrp="1"/>
          </p:cNvSpPr>
          <p:nvPr>
            <p:ph type="title"/>
          </p:nvPr>
        </p:nvSpPr>
        <p:spPr/>
        <p:txBody>
          <a:bodyPr/>
          <a:lstStyle/>
          <a:p>
            <a:r>
              <a:rPr lang="en-US" dirty="0"/>
              <a:t>Good practice in design</a:t>
            </a:r>
          </a:p>
        </p:txBody>
      </p:sp>
      <p:sp>
        <p:nvSpPr>
          <p:cNvPr id="3" name="Content Placeholder 2">
            <a:extLst>
              <a:ext uri="{FF2B5EF4-FFF2-40B4-BE49-F238E27FC236}">
                <a16:creationId xmlns:a16="http://schemas.microsoft.com/office/drawing/2014/main" id="{26F96D34-999E-B355-9916-8AF9391140BA}"/>
              </a:ext>
            </a:extLst>
          </p:cNvPr>
          <p:cNvSpPr>
            <a:spLocks noGrp="1"/>
          </p:cNvSpPr>
          <p:nvPr>
            <p:ph idx="1"/>
          </p:nvPr>
        </p:nvSpPr>
        <p:spPr>
          <a:xfrm>
            <a:off x="323850" y="864346"/>
            <a:ext cx="2590800" cy="1621768"/>
          </a:xfrm>
        </p:spPr>
        <p:txBody>
          <a:bodyPr>
            <a:noAutofit/>
          </a:bodyPr>
          <a:lstStyle/>
          <a:p>
            <a:r>
              <a:rPr lang="en-US" sz="900" dirty="0"/>
              <a:t>It is good practice, especially when designing with corrodible materials, to provide an allowance in all joints for overhaul and repair activities. </a:t>
            </a:r>
          </a:p>
          <a:p>
            <a:r>
              <a:rPr lang="en-US" sz="900" dirty="0"/>
              <a:t>The design of pins and lugs should provide additional material such that damaged or corroded material can be removed at overhaul and the interface restored either with thicker coatings (typically on pins) or by oversize bushings (typically on lug bores). </a:t>
            </a:r>
          </a:p>
          <a:p>
            <a:endParaRPr lang="en-US" sz="700" dirty="0"/>
          </a:p>
        </p:txBody>
      </p:sp>
      <p:sp>
        <p:nvSpPr>
          <p:cNvPr id="4" name="Slide Number Placeholder 3">
            <a:extLst>
              <a:ext uri="{FF2B5EF4-FFF2-40B4-BE49-F238E27FC236}">
                <a16:creationId xmlns:a16="http://schemas.microsoft.com/office/drawing/2014/main" id="{61064C1E-1350-2C91-5838-4AB4DDD96C43}"/>
              </a:ext>
            </a:extLst>
          </p:cNvPr>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5" name="Picture 4">
            <a:extLst>
              <a:ext uri="{FF2B5EF4-FFF2-40B4-BE49-F238E27FC236}">
                <a16:creationId xmlns:a16="http://schemas.microsoft.com/office/drawing/2014/main" id="{AA73AA2B-1790-DAFC-BCCC-FCFD1E323BC2}"/>
              </a:ext>
            </a:extLst>
          </p:cNvPr>
          <p:cNvPicPr>
            <a:picLocks noChangeAspect="1"/>
          </p:cNvPicPr>
          <p:nvPr/>
        </p:nvPicPr>
        <p:blipFill>
          <a:blip r:embed="rId2"/>
          <a:stretch>
            <a:fillRect/>
          </a:stretch>
        </p:blipFill>
        <p:spPr>
          <a:xfrm>
            <a:off x="2870030" y="689326"/>
            <a:ext cx="1593371" cy="1713155"/>
          </a:xfrm>
          <a:prstGeom prst="rect">
            <a:avLst/>
          </a:prstGeom>
          <a:ln>
            <a:solidFill>
              <a:schemeClr val="bg1">
                <a:lumMod val="50000"/>
              </a:schemeClr>
            </a:solidFill>
          </a:ln>
        </p:spPr>
      </p:pic>
      <p:sp>
        <p:nvSpPr>
          <p:cNvPr id="7" name="TextBox 6">
            <a:extLst>
              <a:ext uri="{FF2B5EF4-FFF2-40B4-BE49-F238E27FC236}">
                <a16:creationId xmlns:a16="http://schemas.microsoft.com/office/drawing/2014/main" id="{5CA7B094-5C26-5EFA-0844-C5C43C1E5D19}"/>
              </a:ext>
            </a:extLst>
          </p:cNvPr>
          <p:cNvSpPr txBox="1"/>
          <p:nvPr/>
        </p:nvSpPr>
        <p:spPr>
          <a:xfrm>
            <a:off x="483683" y="2461564"/>
            <a:ext cx="3726367" cy="692497"/>
          </a:xfrm>
          <a:prstGeom prst="rect">
            <a:avLst/>
          </a:prstGeom>
          <a:noFill/>
        </p:spPr>
        <p:txBody>
          <a:bodyPr wrap="square">
            <a:spAutoFit/>
          </a:bodyPr>
          <a:lstStyle/>
          <a:p>
            <a:r>
              <a:rPr lang="en-US" sz="900" dirty="0">
                <a:highlight>
                  <a:srgbClr val="00FF00"/>
                </a:highlight>
                <a:latin typeface="Arial" panose="020B0604020202020204" pitchFamily="34" charset="0"/>
                <a:cs typeface="Arial" panose="020B0604020202020204" pitchFamily="34" charset="0"/>
              </a:rPr>
              <a:t>The following rules of thumb are typical repair allowances (particularly for landing gear):</a:t>
            </a:r>
          </a:p>
          <a:p>
            <a:pPr lvl="1"/>
            <a:r>
              <a:rPr lang="en-US" sz="700" dirty="0">
                <a:highlight>
                  <a:srgbClr val="00FF00"/>
                </a:highlight>
                <a:latin typeface="Arial" panose="020B0604020202020204" pitchFamily="34" charset="0"/>
                <a:cs typeface="Arial" panose="020B0604020202020204" pitchFamily="34" charset="0"/>
              </a:rPr>
              <a:t>0.060 inch (1.524 mm) on lug bore inner diameters (</a:t>
            </a:r>
            <a:r>
              <a:rPr lang="en-US" sz="700" i="1" dirty="0">
                <a:highlight>
                  <a:srgbClr val="00FF00"/>
                </a:highlight>
                <a:latin typeface="Arial" panose="020B0604020202020204" pitchFamily="34" charset="0"/>
                <a:cs typeface="Arial" panose="020B0604020202020204" pitchFamily="34" charset="0"/>
              </a:rPr>
              <a:t>d</a:t>
            </a:r>
            <a:r>
              <a:rPr lang="en-US" sz="700" dirty="0">
                <a:highlight>
                  <a:srgbClr val="00FF00"/>
                </a:highlight>
                <a:latin typeface="Arial" panose="020B0604020202020204" pitchFamily="34" charset="0"/>
                <a:cs typeface="Arial" panose="020B0604020202020204" pitchFamily="34" charset="0"/>
              </a:rPr>
              <a:t>)</a:t>
            </a:r>
          </a:p>
          <a:p>
            <a:pPr lvl="1"/>
            <a:r>
              <a:rPr lang="en-US" sz="700" dirty="0">
                <a:highlight>
                  <a:srgbClr val="00FF00"/>
                </a:highlight>
                <a:latin typeface="Arial" panose="020B0604020202020204" pitchFamily="34" charset="0"/>
                <a:cs typeface="Arial" panose="020B0604020202020204" pitchFamily="34" charset="0"/>
              </a:rPr>
              <a:t>0.015 inch (0.381 mm) on lug faces (</a:t>
            </a:r>
            <a:r>
              <a:rPr lang="en-US" sz="700" i="1" dirty="0">
                <a:highlight>
                  <a:srgbClr val="00FF00"/>
                </a:highlight>
                <a:latin typeface="Arial" panose="020B0604020202020204" pitchFamily="34" charset="0"/>
                <a:cs typeface="Arial" panose="020B0604020202020204" pitchFamily="34" charset="0"/>
              </a:rPr>
              <a:t>t</a:t>
            </a:r>
            <a:r>
              <a:rPr lang="en-US" sz="700" dirty="0">
                <a:highlight>
                  <a:srgbClr val="00FF00"/>
                </a:highlight>
                <a:latin typeface="Arial" panose="020B0604020202020204" pitchFamily="34" charset="0"/>
                <a:cs typeface="Arial" panose="020B0604020202020204" pitchFamily="34" charset="0"/>
              </a:rPr>
              <a:t>)</a:t>
            </a:r>
          </a:p>
          <a:p>
            <a:pPr lvl="1"/>
            <a:r>
              <a:rPr lang="en-US" sz="700" dirty="0">
                <a:highlight>
                  <a:srgbClr val="00FF00"/>
                </a:highlight>
                <a:latin typeface="Arial" panose="020B0604020202020204" pitchFamily="34" charset="0"/>
                <a:cs typeface="Arial" panose="020B0604020202020204" pitchFamily="34" charset="0"/>
              </a:rPr>
              <a:t>0.020 inch (0.508 mm) on pin outside diameters (</a:t>
            </a:r>
            <a:r>
              <a:rPr lang="en-US" sz="700" i="1" dirty="0">
                <a:highlight>
                  <a:srgbClr val="00FF00"/>
                </a:highlight>
                <a:latin typeface="Arial" panose="020B0604020202020204" pitchFamily="34" charset="0"/>
                <a:cs typeface="Arial" panose="020B0604020202020204" pitchFamily="34" charset="0"/>
              </a:rPr>
              <a:t>d</a:t>
            </a:r>
            <a:r>
              <a:rPr lang="en-US" sz="700" i="1" baseline="-25000" dirty="0">
                <a:highlight>
                  <a:srgbClr val="00FF00"/>
                </a:highlight>
                <a:latin typeface="Arial" panose="020B0604020202020204" pitchFamily="34" charset="0"/>
                <a:cs typeface="Arial" panose="020B0604020202020204" pitchFamily="34" charset="0"/>
              </a:rPr>
              <a:t>h</a:t>
            </a:r>
            <a:r>
              <a:rPr lang="en-US" sz="700" dirty="0">
                <a:highlight>
                  <a:srgbClr val="00FF00"/>
                </a:highlight>
                <a:latin typeface="Arial" panose="020B0604020202020204" pitchFamily="34" charset="0"/>
                <a:cs typeface="Arial" panose="020B0604020202020204" pitchFamily="34" charset="0"/>
              </a:rPr>
              <a:t>)</a:t>
            </a:r>
            <a:endParaRPr lang="en-GB" dirty="0">
              <a:highlight>
                <a:srgbClr val="00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96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411A-583B-157A-247E-E411F7C46C1C}"/>
              </a:ext>
            </a:extLst>
          </p:cNvPr>
          <p:cNvSpPr>
            <a:spLocks noGrp="1"/>
          </p:cNvSpPr>
          <p:nvPr>
            <p:ph type="title"/>
          </p:nvPr>
        </p:nvSpPr>
        <p:spPr/>
        <p:txBody>
          <a:bodyPr/>
          <a:lstStyle/>
          <a:p>
            <a:r>
              <a:rPr lang="en-GB" dirty="0"/>
              <a:t>FEA examples</a:t>
            </a:r>
            <a:br>
              <a:rPr lang="en-GB" dirty="0"/>
            </a:br>
            <a:r>
              <a:rPr lang="en-GB" sz="800" dirty="0"/>
              <a:t>(showing max principal stresses)</a:t>
            </a:r>
          </a:p>
        </p:txBody>
      </p:sp>
      <p:sp>
        <p:nvSpPr>
          <p:cNvPr id="3" name="Content Placeholder 2">
            <a:extLst>
              <a:ext uri="{FF2B5EF4-FFF2-40B4-BE49-F238E27FC236}">
                <a16:creationId xmlns:a16="http://schemas.microsoft.com/office/drawing/2014/main" id="{2EB6B071-ADD1-EE0D-A1F6-3A5D96FEC2BF}"/>
              </a:ext>
            </a:extLst>
          </p:cNvPr>
          <p:cNvSpPr>
            <a:spLocks noGrp="1"/>
          </p:cNvSpPr>
          <p:nvPr>
            <p:ph idx="1"/>
          </p:nvPr>
        </p:nvSpPr>
        <p:spPr>
          <a:xfrm>
            <a:off x="323850" y="968376"/>
            <a:ext cx="2057400" cy="457200"/>
          </a:xfrm>
        </p:spPr>
        <p:txBody>
          <a:bodyPr/>
          <a:lstStyle/>
          <a:p>
            <a:r>
              <a:rPr lang="en-GB" dirty="0"/>
              <a:t>FEA of torque link assembly (right)</a:t>
            </a:r>
          </a:p>
        </p:txBody>
      </p:sp>
      <p:sp>
        <p:nvSpPr>
          <p:cNvPr id="4" name="Slide Number Placeholder 3">
            <a:extLst>
              <a:ext uri="{FF2B5EF4-FFF2-40B4-BE49-F238E27FC236}">
                <a16:creationId xmlns:a16="http://schemas.microsoft.com/office/drawing/2014/main" id="{47A65B4F-5822-64C1-D971-974157B5B5C6}"/>
              </a:ext>
            </a:extLst>
          </p:cNvPr>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5" name="Picture 4">
            <a:extLst>
              <a:ext uri="{FF2B5EF4-FFF2-40B4-BE49-F238E27FC236}">
                <a16:creationId xmlns:a16="http://schemas.microsoft.com/office/drawing/2014/main" id="{749B3195-FBCA-F30A-876A-5DBAEA0F43CD}"/>
              </a:ext>
            </a:extLst>
          </p:cNvPr>
          <p:cNvPicPr>
            <a:picLocks noChangeAspect="1"/>
          </p:cNvPicPr>
          <p:nvPr/>
        </p:nvPicPr>
        <p:blipFill>
          <a:blip r:embed="rId2"/>
          <a:stretch>
            <a:fillRect/>
          </a:stretch>
        </p:blipFill>
        <p:spPr>
          <a:xfrm>
            <a:off x="308642" y="1806575"/>
            <a:ext cx="2021540" cy="1356100"/>
          </a:xfrm>
          <a:prstGeom prst="rect">
            <a:avLst/>
          </a:prstGeom>
          <a:ln>
            <a:solidFill>
              <a:schemeClr val="tx1"/>
            </a:solidFill>
          </a:ln>
        </p:spPr>
      </p:pic>
      <p:pic>
        <p:nvPicPr>
          <p:cNvPr id="6" name="Picture 5">
            <a:extLst>
              <a:ext uri="{FF2B5EF4-FFF2-40B4-BE49-F238E27FC236}">
                <a16:creationId xmlns:a16="http://schemas.microsoft.com/office/drawing/2014/main" id="{A7059197-E2FB-43A1-FB2B-9C1F977602E7}"/>
              </a:ext>
            </a:extLst>
          </p:cNvPr>
          <p:cNvPicPr>
            <a:picLocks noChangeAspect="1"/>
          </p:cNvPicPr>
          <p:nvPr/>
        </p:nvPicPr>
        <p:blipFill>
          <a:blip r:embed="rId3"/>
          <a:stretch>
            <a:fillRect/>
          </a:stretch>
        </p:blipFill>
        <p:spPr>
          <a:xfrm>
            <a:off x="2353288" y="850687"/>
            <a:ext cx="1952012" cy="1201099"/>
          </a:xfrm>
          <a:prstGeom prst="rect">
            <a:avLst/>
          </a:prstGeom>
          <a:ln>
            <a:solidFill>
              <a:schemeClr val="tx1"/>
            </a:solidFill>
          </a:ln>
        </p:spPr>
      </p:pic>
      <p:sp>
        <p:nvSpPr>
          <p:cNvPr id="7" name="Content Placeholder 2">
            <a:extLst>
              <a:ext uri="{FF2B5EF4-FFF2-40B4-BE49-F238E27FC236}">
                <a16:creationId xmlns:a16="http://schemas.microsoft.com/office/drawing/2014/main" id="{BD9CDE74-485B-495C-A386-672ED0992B25}"/>
              </a:ext>
            </a:extLst>
          </p:cNvPr>
          <p:cNvSpPr txBox="1">
            <a:spLocks/>
          </p:cNvSpPr>
          <p:nvPr/>
        </p:nvSpPr>
        <p:spPr>
          <a:xfrm>
            <a:off x="2381250" y="2339975"/>
            <a:ext cx="2057400" cy="457200"/>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GB" dirty="0"/>
              <a:t>FEA main landing gear main fitting (left)</a:t>
            </a:r>
          </a:p>
        </p:txBody>
      </p:sp>
      <p:pic>
        <p:nvPicPr>
          <p:cNvPr id="8" name="Picture 7">
            <a:extLst>
              <a:ext uri="{FF2B5EF4-FFF2-40B4-BE49-F238E27FC236}">
                <a16:creationId xmlns:a16="http://schemas.microsoft.com/office/drawing/2014/main" id="{52C6D156-F9A2-6CFD-3E41-FD5356FF75A4}"/>
              </a:ext>
            </a:extLst>
          </p:cNvPr>
          <p:cNvPicPr>
            <a:picLocks noChangeAspect="1"/>
          </p:cNvPicPr>
          <p:nvPr/>
        </p:nvPicPr>
        <p:blipFill rotWithShape="1">
          <a:blip r:embed="rId4"/>
          <a:srcRect t="57004" b="18412"/>
          <a:stretch/>
        </p:blipFill>
        <p:spPr>
          <a:xfrm>
            <a:off x="2720845" y="49688"/>
            <a:ext cx="1851983" cy="540281"/>
          </a:xfrm>
          <a:prstGeom prst="rect">
            <a:avLst/>
          </a:prstGeom>
          <a:ln>
            <a:solidFill>
              <a:schemeClr val="tx1"/>
            </a:solidFill>
          </a:ln>
        </p:spPr>
      </p:pic>
      <p:sp>
        <p:nvSpPr>
          <p:cNvPr id="9" name="Rectangle 8">
            <a:extLst>
              <a:ext uri="{FF2B5EF4-FFF2-40B4-BE49-F238E27FC236}">
                <a16:creationId xmlns:a16="http://schemas.microsoft.com/office/drawing/2014/main" id="{C1E10926-B6D8-3A42-71FA-AF2597CA1641}"/>
              </a:ext>
            </a:extLst>
          </p:cNvPr>
          <p:cNvSpPr/>
          <p:nvPr/>
        </p:nvSpPr>
        <p:spPr>
          <a:xfrm>
            <a:off x="3000375" y="365125"/>
            <a:ext cx="228600" cy="20372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90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b="1" dirty="0">
                <a:solidFill>
                  <a:srgbClr val="00B050"/>
                </a:solidFill>
              </a:rPr>
              <a:t>Lug loading</a:t>
            </a:r>
          </a:p>
        </p:txBody>
      </p:sp>
      <p:sp>
        <p:nvSpPr>
          <p:cNvPr id="2" name="Slide Number Placeholder 1"/>
          <p:cNvSpPr>
            <a:spLocks noGrp="1"/>
          </p:cNvSpPr>
          <p:nvPr>
            <p:ph type="sldNum" sz="quarter" idx="12"/>
          </p:nvPr>
        </p:nvSpPr>
        <p:spPr/>
        <p:txBody>
          <a:bodyPr/>
          <a:lstStyle/>
          <a:p>
            <a:fld id="{6D22F896-40B5-4ADD-8801-0D06FADFA095}" type="slidenum">
              <a:rPr lang="en-US" smtClean="0"/>
              <a:pPr/>
              <a:t>15</a:t>
            </a:fld>
            <a:endParaRPr lang="en-US" dirty="0"/>
          </a:p>
        </p:txBody>
      </p:sp>
    </p:spTree>
    <p:extLst>
      <p:ext uri="{BB962C8B-B14F-4D97-AF65-F5344CB8AC3E}">
        <p14:creationId xmlns:p14="http://schemas.microsoft.com/office/powerpoint/2010/main" val="1104673803"/>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80EE3C1-0A54-F9C2-ED8A-0F451217B803}"/>
              </a:ext>
            </a:extLst>
          </p:cNvPr>
          <p:cNvPicPr>
            <a:picLocks noChangeAspect="1"/>
          </p:cNvPicPr>
          <p:nvPr/>
        </p:nvPicPr>
        <p:blipFill>
          <a:blip r:embed="rId2"/>
          <a:stretch>
            <a:fillRect/>
          </a:stretch>
        </p:blipFill>
        <p:spPr>
          <a:xfrm>
            <a:off x="2313439" y="864345"/>
            <a:ext cx="1581689" cy="2283841"/>
          </a:xfrm>
          <a:prstGeom prst="rect">
            <a:avLst/>
          </a:prstGeom>
          <a:ln w="25400">
            <a:solidFill>
              <a:srgbClr val="FF0000"/>
            </a:solidFill>
          </a:ln>
        </p:spPr>
      </p:pic>
      <p:sp>
        <p:nvSpPr>
          <p:cNvPr id="2" name="Title 1">
            <a:extLst>
              <a:ext uri="{FF2B5EF4-FFF2-40B4-BE49-F238E27FC236}">
                <a16:creationId xmlns:a16="http://schemas.microsoft.com/office/drawing/2014/main" id="{15CF4B11-79B2-6A6E-133E-0F65DEB2FBDC}"/>
              </a:ext>
            </a:extLst>
          </p:cNvPr>
          <p:cNvSpPr>
            <a:spLocks noGrp="1"/>
          </p:cNvSpPr>
          <p:nvPr>
            <p:ph type="title"/>
          </p:nvPr>
        </p:nvSpPr>
        <p:spPr/>
        <p:txBody>
          <a:bodyPr/>
          <a:lstStyle/>
          <a:p>
            <a:r>
              <a:rPr lang="en-US" dirty="0"/>
              <a:t>General lug loading</a:t>
            </a:r>
          </a:p>
        </p:txBody>
      </p:sp>
      <p:sp>
        <p:nvSpPr>
          <p:cNvPr id="4" name="Slide Number Placeholder 3">
            <a:extLst>
              <a:ext uri="{FF2B5EF4-FFF2-40B4-BE49-F238E27FC236}">
                <a16:creationId xmlns:a16="http://schemas.microsoft.com/office/drawing/2014/main" id="{11B46DD6-BBDA-A2E6-8DED-B99750BAB5EB}"/>
              </a:ext>
            </a:extLst>
          </p:cNvPr>
          <p:cNvSpPr>
            <a:spLocks noGrp="1"/>
          </p:cNvSpPr>
          <p:nvPr>
            <p:ph type="sldNum" sz="quarter" idx="12"/>
          </p:nvPr>
        </p:nvSpPr>
        <p:spPr/>
        <p:txBody>
          <a:bodyPr/>
          <a:lstStyle/>
          <a:p>
            <a:fld id="{6D22F896-40B5-4ADD-8801-0D06FADFA095}" type="slidenum">
              <a:rPr lang="en-US" smtClean="0"/>
              <a:pPr/>
              <a:t>16</a:t>
            </a:fld>
            <a:endParaRPr lang="en-US" dirty="0"/>
          </a:p>
        </p:txBody>
      </p:sp>
      <p:cxnSp>
        <p:nvCxnSpPr>
          <p:cNvPr id="3" name="Straight Arrow Connector 2">
            <a:extLst>
              <a:ext uri="{FF2B5EF4-FFF2-40B4-BE49-F238E27FC236}">
                <a16:creationId xmlns:a16="http://schemas.microsoft.com/office/drawing/2014/main" id="{BD958FEA-4C2D-B7F5-7FCA-453A8917525E}"/>
              </a:ext>
            </a:extLst>
          </p:cNvPr>
          <p:cNvCxnSpPr>
            <a:cxnSpLocks/>
          </p:cNvCxnSpPr>
          <p:nvPr/>
        </p:nvCxnSpPr>
        <p:spPr>
          <a:xfrm>
            <a:off x="3548358" y="1516223"/>
            <a:ext cx="524747" cy="242851"/>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F65FECB-00D2-3C31-79EB-7EF61038FCC0}"/>
              </a:ext>
            </a:extLst>
          </p:cNvPr>
          <p:cNvSpPr txBox="1"/>
          <p:nvPr/>
        </p:nvSpPr>
        <p:spPr>
          <a:xfrm>
            <a:off x="4007122" y="1692399"/>
            <a:ext cx="431528" cy="215444"/>
          </a:xfrm>
          <a:prstGeom prst="rect">
            <a:avLst/>
          </a:prstGeom>
          <a:noFill/>
        </p:spPr>
        <p:txBody>
          <a:bodyPr wrap="none" rtlCol="0">
            <a:spAutoFit/>
          </a:bodyPr>
          <a:lstStyle/>
          <a:p>
            <a:r>
              <a:rPr lang="en-GB" sz="800" b="1" dirty="0">
                <a:highlight>
                  <a:srgbClr val="FFFF00"/>
                </a:highlight>
                <a:latin typeface="Arial" panose="020B0604020202020204" pitchFamily="34" charset="0"/>
                <a:cs typeface="Arial" panose="020B0604020202020204" pitchFamily="34" charset="0"/>
              </a:rPr>
              <a:t>Axial</a:t>
            </a:r>
          </a:p>
        </p:txBody>
      </p:sp>
      <p:cxnSp>
        <p:nvCxnSpPr>
          <p:cNvPr id="6" name="Straight Arrow Connector 5">
            <a:extLst>
              <a:ext uri="{FF2B5EF4-FFF2-40B4-BE49-F238E27FC236}">
                <a16:creationId xmlns:a16="http://schemas.microsoft.com/office/drawing/2014/main" id="{39475A27-2380-14F4-17CE-2712C1EF4C25}"/>
              </a:ext>
            </a:extLst>
          </p:cNvPr>
          <p:cNvCxnSpPr>
            <a:cxnSpLocks/>
          </p:cNvCxnSpPr>
          <p:nvPr/>
        </p:nvCxnSpPr>
        <p:spPr>
          <a:xfrm>
            <a:off x="3516050" y="1538788"/>
            <a:ext cx="0" cy="479321"/>
          </a:xfrm>
          <a:prstGeom prst="straightConnector1">
            <a:avLst/>
          </a:prstGeom>
          <a:ln w="4445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6ACDA9-0158-C317-449C-3CF06817ACDA}"/>
              </a:ext>
            </a:extLst>
          </p:cNvPr>
          <p:cNvSpPr txBox="1"/>
          <p:nvPr/>
        </p:nvSpPr>
        <p:spPr>
          <a:xfrm>
            <a:off x="3152544" y="1977586"/>
            <a:ext cx="736099" cy="215444"/>
          </a:xfrm>
          <a:prstGeom prst="rect">
            <a:avLst/>
          </a:prstGeom>
          <a:noFill/>
        </p:spPr>
        <p:txBody>
          <a:bodyPr wrap="none" rtlCol="0">
            <a:spAutoFit/>
          </a:bodyPr>
          <a:lstStyle/>
          <a:p>
            <a:r>
              <a:rPr lang="en-GB" sz="800" b="1" dirty="0">
                <a:highlight>
                  <a:srgbClr val="00FF00"/>
                </a:highlight>
                <a:latin typeface="Arial" panose="020B0604020202020204" pitchFamily="34" charset="0"/>
                <a:cs typeface="Arial" panose="020B0604020202020204" pitchFamily="34" charset="0"/>
              </a:rPr>
              <a:t>Transverse</a:t>
            </a:r>
          </a:p>
        </p:txBody>
      </p:sp>
      <p:cxnSp>
        <p:nvCxnSpPr>
          <p:cNvPr id="9" name="Straight Arrow Connector 8">
            <a:extLst>
              <a:ext uri="{FF2B5EF4-FFF2-40B4-BE49-F238E27FC236}">
                <a16:creationId xmlns:a16="http://schemas.microsoft.com/office/drawing/2014/main" id="{F6B47C15-B4A3-F4E2-C349-CD0E9219506A}"/>
              </a:ext>
            </a:extLst>
          </p:cNvPr>
          <p:cNvCxnSpPr>
            <a:cxnSpLocks/>
            <a:endCxn id="29" idx="3"/>
          </p:cNvCxnSpPr>
          <p:nvPr/>
        </p:nvCxnSpPr>
        <p:spPr>
          <a:xfrm>
            <a:off x="3541890" y="1538788"/>
            <a:ext cx="353238" cy="467478"/>
          </a:xfrm>
          <a:prstGeom prst="straightConnector1">
            <a:avLst/>
          </a:prstGeom>
          <a:ln w="44450">
            <a:solidFill>
              <a:srgbClr val="66FF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5A1116-D8E4-D798-1737-15A9BDE7692D}"/>
              </a:ext>
            </a:extLst>
          </p:cNvPr>
          <p:cNvSpPr txBox="1"/>
          <p:nvPr/>
        </p:nvSpPr>
        <p:spPr>
          <a:xfrm>
            <a:off x="3768212" y="1967269"/>
            <a:ext cx="567784" cy="215444"/>
          </a:xfrm>
          <a:prstGeom prst="rect">
            <a:avLst/>
          </a:prstGeom>
          <a:noFill/>
        </p:spPr>
        <p:txBody>
          <a:bodyPr wrap="none" rtlCol="0">
            <a:spAutoFit/>
          </a:bodyPr>
          <a:lstStyle/>
          <a:p>
            <a:r>
              <a:rPr lang="en-GB" sz="800" b="1" dirty="0">
                <a:highlight>
                  <a:srgbClr val="00FFFF"/>
                </a:highlight>
                <a:latin typeface="Arial" panose="020B0604020202020204" pitchFamily="34" charset="0"/>
                <a:cs typeface="Arial" panose="020B0604020202020204" pitchFamily="34" charset="0"/>
              </a:rPr>
              <a:t>Oblique</a:t>
            </a:r>
          </a:p>
        </p:txBody>
      </p:sp>
      <p:cxnSp>
        <p:nvCxnSpPr>
          <p:cNvPr id="19" name="Straight Arrow Connector 18">
            <a:extLst>
              <a:ext uri="{FF2B5EF4-FFF2-40B4-BE49-F238E27FC236}">
                <a16:creationId xmlns:a16="http://schemas.microsoft.com/office/drawing/2014/main" id="{7541BE16-1717-D9C4-6B98-0B87DF724B22}"/>
              </a:ext>
            </a:extLst>
          </p:cNvPr>
          <p:cNvCxnSpPr>
            <a:cxnSpLocks/>
          </p:cNvCxnSpPr>
          <p:nvPr/>
        </p:nvCxnSpPr>
        <p:spPr>
          <a:xfrm flipH="1">
            <a:off x="3111801" y="1516223"/>
            <a:ext cx="419128" cy="273308"/>
          </a:xfrm>
          <a:prstGeom prst="straightConnector1">
            <a:avLst/>
          </a:prstGeom>
          <a:ln w="44450">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60E8C6-6281-538C-3E67-AEE46F9C7212}"/>
              </a:ext>
            </a:extLst>
          </p:cNvPr>
          <p:cNvSpPr txBox="1"/>
          <p:nvPr/>
        </p:nvSpPr>
        <p:spPr>
          <a:xfrm>
            <a:off x="3496548" y="1112149"/>
            <a:ext cx="784189" cy="215444"/>
          </a:xfrm>
          <a:prstGeom prst="rect">
            <a:avLst/>
          </a:prstGeom>
          <a:noFill/>
        </p:spPr>
        <p:txBody>
          <a:bodyPr wrap="none" rtlCol="0">
            <a:spAutoFit/>
          </a:bodyPr>
          <a:lstStyle/>
          <a:p>
            <a:r>
              <a:rPr lang="en-GB" sz="800" b="1" dirty="0">
                <a:highlight>
                  <a:srgbClr val="FF00FF"/>
                </a:highlight>
                <a:latin typeface="Arial" panose="020B0604020202020204" pitchFamily="34" charset="0"/>
                <a:cs typeface="Arial" panose="020B0604020202020204" pitchFamily="34" charset="0"/>
              </a:rPr>
              <a:t>Out of plane</a:t>
            </a:r>
          </a:p>
        </p:txBody>
      </p:sp>
      <p:cxnSp>
        <p:nvCxnSpPr>
          <p:cNvPr id="21" name="Straight Arrow Connector 20">
            <a:extLst>
              <a:ext uri="{FF2B5EF4-FFF2-40B4-BE49-F238E27FC236}">
                <a16:creationId xmlns:a16="http://schemas.microsoft.com/office/drawing/2014/main" id="{E5096AAC-542C-5C8D-C0C6-854770EA541C}"/>
              </a:ext>
            </a:extLst>
          </p:cNvPr>
          <p:cNvCxnSpPr>
            <a:cxnSpLocks/>
          </p:cNvCxnSpPr>
          <p:nvPr/>
        </p:nvCxnSpPr>
        <p:spPr>
          <a:xfrm>
            <a:off x="2526824" y="1027845"/>
            <a:ext cx="1004105" cy="477790"/>
          </a:xfrm>
          <a:prstGeom prst="straightConnector1">
            <a:avLst/>
          </a:prstGeom>
          <a:ln w="12700">
            <a:solidFill>
              <a:srgbClr val="FFFF00"/>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448DC6-F872-80E8-D024-C2E21269AA20}"/>
              </a:ext>
            </a:extLst>
          </p:cNvPr>
          <p:cNvCxnSpPr>
            <a:cxnSpLocks/>
          </p:cNvCxnSpPr>
          <p:nvPr/>
        </p:nvCxnSpPr>
        <p:spPr>
          <a:xfrm flipH="1">
            <a:off x="3267409" y="1318307"/>
            <a:ext cx="551228" cy="374092"/>
          </a:xfrm>
          <a:prstGeom prst="straightConnector1">
            <a:avLst/>
          </a:prstGeom>
          <a:ln w="12700">
            <a:solidFill>
              <a:srgbClr val="FF33CC"/>
            </a:soli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23" name="Freeform: Shape 38">
            <a:extLst>
              <a:ext uri="{FF2B5EF4-FFF2-40B4-BE49-F238E27FC236}">
                <a16:creationId xmlns:a16="http://schemas.microsoft.com/office/drawing/2014/main" id="{ED26E47D-C9AF-DC23-2FBD-70227F0DB5EB}"/>
              </a:ext>
            </a:extLst>
          </p:cNvPr>
          <p:cNvSpPr/>
          <p:nvPr/>
        </p:nvSpPr>
        <p:spPr>
          <a:xfrm>
            <a:off x="3707911" y="1609927"/>
            <a:ext cx="38332" cy="117872"/>
          </a:xfrm>
          <a:custGeom>
            <a:avLst/>
            <a:gdLst>
              <a:gd name="connsiteX0" fmla="*/ 13097 w 38332"/>
              <a:gd name="connsiteY0" fmla="*/ 0 h 117872"/>
              <a:gd name="connsiteX1" fmla="*/ 38100 w 38332"/>
              <a:gd name="connsiteY1" fmla="*/ 54769 h 117872"/>
              <a:gd name="connsiteX2" fmla="*/ 0 w 38332"/>
              <a:gd name="connsiteY2" fmla="*/ 117872 h 117872"/>
            </a:gdLst>
            <a:ahLst/>
            <a:cxnLst>
              <a:cxn ang="0">
                <a:pos x="connsiteX0" y="connsiteY0"/>
              </a:cxn>
              <a:cxn ang="0">
                <a:pos x="connsiteX1" y="connsiteY1"/>
              </a:cxn>
              <a:cxn ang="0">
                <a:pos x="connsiteX2" y="connsiteY2"/>
              </a:cxn>
            </a:cxnLst>
            <a:rect l="l" t="t" r="r" b="b"/>
            <a:pathLst>
              <a:path w="38332" h="117872">
                <a:moveTo>
                  <a:pt x="13097" y="0"/>
                </a:moveTo>
                <a:cubicBezTo>
                  <a:pt x="26690" y="17562"/>
                  <a:pt x="40283" y="35124"/>
                  <a:pt x="38100" y="54769"/>
                </a:cubicBezTo>
                <a:cubicBezTo>
                  <a:pt x="35917" y="74414"/>
                  <a:pt x="17958" y="96143"/>
                  <a:pt x="0" y="117872"/>
                </a:cubicBezTo>
              </a:path>
            </a:pathLst>
          </a:custGeom>
          <a:noFill/>
          <a:ln>
            <a:solidFill>
              <a:srgbClr val="FF0000"/>
            </a:solidFill>
            <a:headEnd type="stealth" w="sm" len="sm"/>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Content Placeholder 4">
            <a:extLst>
              <a:ext uri="{FF2B5EF4-FFF2-40B4-BE49-F238E27FC236}">
                <a16:creationId xmlns:a16="http://schemas.microsoft.com/office/drawing/2014/main" id="{3C9BF6AA-3BDE-43B2-DDC3-8C26700A4D83}"/>
              </a:ext>
            </a:extLst>
          </p:cNvPr>
          <p:cNvPicPr>
            <a:picLocks noGrp="1" noChangeAspect="1"/>
          </p:cNvPicPr>
          <p:nvPr>
            <p:ph idx="1"/>
          </p:nvPr>
        </p:nvPicPr>
        <p:blipFill>
          <a:blip r:embed="rId3"/>
          <a:stretch>
            <a:fillRect/>
          </a:stretch>
        </p:blipFill>
        <p:spPr>
          <a:xfrm>
            <a:off x="323850" y="1385585"/>
            <a:ext cx="1887531" cy="1265048"/>
          </a:xfrm>
          <a:prstGeom prst="rect">
            <a:avLst/>
          </a:prstGeom>
          <a:ln w="19050">
            <a:solidFill>
              <a:schemeClr val="tx1"/>
            </a:solidFill>
          </a:ln>
        </p:spPr>
      </p:pic>
      <p:cxnSp>
        <p:nvCxnSpPr>
          <p:cNvPr id="50" name="Straight Connector 49">
            <a:extLst>
              <a:ext uri="{FF2B5EF4-FFF2-40B4-BE49-F238E27FC236}">
                <a16:creationId xmlns:a16="http://schemas.microsoft.com/office/drawing/2014/main" id="{849F1FEA-94B7-A8A3-1AF6-DD56F5F80790}"/>
              </a:ext>
            </a:extLst>
          </p:cNvPr>
          <p:cNvCxnSpPr>
            <a:cxnSpLocks/>
          </p:cNvCxnSpPr>
          <p:nvPr/>
        </p:nvCxnSpPr>
        <p:spPr>
          <a:xfrm flipV="1">
            <a:off x="1872571" y="852692"/>
            <a:ext cx="427454" cy="8606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ADE1129-CD65-3C90-CC88-796E61D46591}"/>
              </a:ext>
            </a:extLst>
          </p:cNvPr>
          <p:cNvCxnSpPr>
            <a:cxnSpLocks/>
          </p:cNvCxnSpPr>
          <p:nvPr/>
        </p:nvCxnSpPr>
        <p:spPr>
          <a:xfrm>
            <a:off x="1868069" y="2451490"/>
            <a:ext cx="437565" cy="7180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CBFEDF6B-F8DE-F7CE-9EA0-DD70684B5C73}"/>
              </a:ext>
            </a:extLst>
          </p:cNvPr>
          <p:cNvSpPr/>
          <p:nvPr/>
        </p:nvSpPr>
        <p:spPr>
          <a:xfrm>
            <a:off x="1480990" y="1722213"/>
            <a:ext cx="701227" cy="72927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54DF5-BDF8-AF1C-6740-4A1E517CF177}"/>
                  </a:ext>
                </a:extLst>
              </p:cNvPr>
              <p:cNvSpPr txBox="1"/>
              <p:nvPr/>
            </p:nvSpPr>
            <p:spPr>
              <a:xfrm>
                <a:off x="3754929" y="1668775"/>
                <a:ext cx="79637" cy="10772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700" i="1" smtClean="0">
                          <a:latin typeface="Cambria Math" panose="02040503050406030204" pitchFamily="18" charset="0"/>
                          <a:ea typeface="Cambria Math" panose="02040503050406030204" pitchFamily="18" charset="0"/>
                        </a:rPr>
                        <m:t>𝛼</m:t>
                      </m:r>
                    </m:oMath>
                  </m:oMathPara>
                </a14:m>
                <a:endParaRPr lang="en-GB" sz="700" dirty="0"/>
              </a:p>
            </p:txBody>
          </p:sp>
        </mc:Choice>
        <mc:Fallback xmlns="">
          <p:sp>
            <p:nvSpPr>
              <p:cNvPr id="8" name="TextBox 7">
                <a:extLst>
                  <a:ext uri="{FF2B5EF4-FFF2-40B4-BE49-F238E27FC236}">
                    <a16:creationId xmlns:a16="http://schemas.microsoft.com/office/drawing/2014/main" id="{6E754DF5-BDF8-AF1C-6740-4A1E517CF177}"/>
                  </a:ext>
                </a:extLst>
              </p:cNvPr>
              <p:cNvSpPr txBox="1">
                <a:spLocks noRot="1" noChangeAspect="1" noMove="1" noResize="1" noEditPoints="1" noAdjustHandles="1" noChangeArrowheads="1" noChangeShapeType="1" noTextEdit="1"/>
              </p:cNvSpPr>
              <p:nvPr/>
            </p:nvSpPr>
            <p:spPr>
              <a:xfrm>
                <a:off x="3754929" y="1668775"/>
                <a:ext cx="79637" cy="107722"/>
              </a:xfrm>
              <a:prstGeom prst="rect">
                <a:avLst/>
              </a:prstGeom>
              <a:blipFill>
                <a:blip r:embed="rId4"/>
                <a:stretch>
                  <a:fillRect l="-15385" r="-15385" b="-5882"/>
                </a:stretch>
              </a:blipFill>
            </p:spPr>
            <p:txBody>
              <a:bodyPr/>
              <a:lstStyle/>
              <a:p>
                <a:r>
                  <a:rPr lang="en-GB">
                    <a:noFill/>
                  </a:rPr>
                  <a:t> </a:t>
                </a:r>
              </a:p>
            </p:txBody>
          </p:sp>
        </mc:Fallback>
      </mc:AlternateContent>
    </p:spTree>
    <p:extLst>
      <p:ext uri="{BB962C8B-B14F-4D97-AF65-F5344CB8AC3E}">
        <p14:creationId xmlns:p14="http://schemas.microsoft.com/office/powerpoint/2010/main" val="4701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additive="base">
                                        <p:cTn id="72" dur="500" fill="hold"/>
                                        <p:tgtEl>
                                          <p:spTgt spid="8"/>
                                        </p:tgtEl>
                                        <p:attrNameLst>
                                          <p:attrName>ppt_x</p:attrName>
                                        </p:attrNameLst>
                                      </p:cBhvr>
                                      <p:tavLst>
                                        <p:tav tm="0">
                                          <p:val>
                                            <p:strVal val="#ppt_x"/>
                                          </p:val>
                                        </p:tav>
                                        <p:tav tm="100000">
                                          <p:val>
                                            <p:strVal val="#ppt_x"/>
                                          </p:val>
                                        </p:tav>
                                      </p:tavLst>
                                    </p:anim>
                                    <p:anim calcmode="lin" valueType="num">
                                      <p:cBhvr additive="base">
                                        <p:cTn id="7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20" grpId="0"/>
      <p:bldP spid="23" grpId="0" animBg="1"/>
      <p:bldP spid="5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b="1" dirty="0">
                <a:solidFill>
                  <a:srgbClr val="00B050"/>
                </a:solidFill>
              </a:rPr>
              <a:t>Lug analysis</a:t>
            </a:r>
          </a:p>
          <a:p>
            <a:pPr marL="0" indent="0">
              <a:buNone/>
            </a:pPr>
            <a:endParaRPr lang="en-GB" dirty="0"/>
          </a:p>
        </p:txBody>
      </p:sp>
      <p:sp>
        <p:nvSpPr>
          <p:cNvPr id="2" name="Slide Number Placeholder 1"/>
          <p:cNvSpPr>
            <a:spLocks noGrp="1"/>
          </p:cNvSpPr>
          <p:nvPr>
            <p:ph type="sldNum" sz="quarter" idx="12"/>
          </p:nvPr>
        </p:nvSpPr>
        <p:spPr/>
        <p:txBody>
          <a:bodyPr/>
          <a:lstStyle/>
          <a:p>
            <a:fld id="{6D22F896-40B5-4ADD-8801-0D06FADFA095}" type="slidenum">
              <a:rPr lang="en-US" smtClean="0"/>
              <a:pPr/>
              <a:t>17</a:t>
            </a:fld>
            <a:endParaRPr lang="en-US" dirty="0"/>
          </a:p>
        </p:txBody>
      </p:sp>
    </p:spTree>
    <p:extLst>
      <p:ext uri="{BB962C8B-B14F-4D97-AF65-F5344CB8AC3E}">
        <p14:creationId xmlns:p14="http://schemas.microsoft.com/office/powerpoint/2010/main" val="3280060889"/>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F46CD-B83F-4AD0-5702-49A860F854FA}"/>
              </a:ext>
            </a:extLst>
          </p:cNvPr>
          <p:cNvPicPr>
            <a:picLocks noChangeAspect="1"/>
          </p:cNvPicPr>
          <p:nvPr/>
        </p:nvPicPr>
        <p:blipFill>
          <a:blip r:embed="rId2"/>
          <a:stretch>
            <a:fillRect/>
          </a:stretch>
        </p:blipFill>
        <p:spPr>
          <a:xfrm>
            <a:off x="2973437" y="24450"/>
            <a:ext cx="1621993" cy="1174014"/>
          </a:xfrm>
          <a:prstGeom prst="rect">
            <a:avLst/>
          </a:prstGeom>
          <a:ln>
            <a:solidFill>
              <a:schemeClr val="tx1"/>
            </a:solidFill>
          </a:ln>
        </p:spPr>
      </p:pic>
      <p:sp>
        <p:nvSpPr>
          <p:cNvPr id="2" name="Title 1">
            <a:extLst>
              <a:ext uri="{FF2B5EF4-FFF2-40B4-BE49-F238E27FC236}">
                <a16:creationId xmlns:a16="http://schemas.microsoft.com/office/drawing/2014/main" id="{6A200BDC-4EA5-B837-23E7-7BE572C3DDBD}"/>
              </a:ext>
            </a:extLst>
          </p:cNvPr>
          <p:cNvSpPr>
            <a:spLocks noGrp="1"/>
          </p:cNvSpPr>
          <p:nvPr>
            <p:ph type="title"/>
          </p:nvPr>
        </p:nvSpPr>
        <p:spPr/>
        <p:txBody>
          <a:bodyPr/>
          <a:lstStyle/>
          <a:p>
            <a:r>
              <a:rPr lang="en-GB" dirty="0"/>
              <a:t>Failure modes</a:t>
            </a:r>
          </a:p>
        </p:txBody>
      </p:sp>
      <p:pic>
        <p:nvPicPr>
          <p:cNvPr id="5" name="Content Placeholder 4">
            <a:extLst>
              <a:ext uri="{FF2B5EF4-FFF2-40B4-BE49-F238E27FC236}">
                <a16:creationId xmlns:a16="http://schemas.microsoft.com/office/drawing/2014/main" id="{73134B9E-8B20-559B-7235-1C5E5A5DC1CC}"/>
              </a:ext>
            </a:extLst>
          </p:cNvPr>
          <p:cNvPicPr>
            <a:picLocks noGrp="1" noChangeAspect="1"/>
          </p:cNvPicPr>
          <p:nvPr>
            <p:ph idx="1"/>
          </p:nvPr>
        </p:nvPicPr>
        <p:blipFill>
          <a:blip r:embed="rId3"/>
          <a:stretch>
            <a:fillRect/>
          </a:stretch>
        </p:blipFill>
        <p:spPr>
          <a:xfrm>
            <a:off x="434723" y="838311"/>
            <a:ext cx="2978655" cy="2327464"/>
          </a:xfrm>
          <a:prstGeom prst="rect">
            <a:avLst/>
          </a:prstGeom>
          <a:ln>
            <a:solidFill>
              <a:schemeClr val="tx1"/>
            </a:solidFill>
          </a:ln>
        </p:spPr>
      </p:pic>
      <p:sp>
        <p:nvSpPr>
          <p:cNvPr id="4" name="Slide Number Placeholder 3">
            <a:extLst>
              <a:ext uri="{FF2B5EF4-FFF2-40B4-BE49-F238E27FC236}">
                <a16:creationId xmlns:a16="http://schemas.microsoft.com/office/drawing/2014/main" id="{5F0AF337-4476-0EC4-0890-A2F9CA7BF462}"/>
              </a:ext>
            </a:extLst>
          </p:cNvPr>
          <p:cNvSpPr>
            <a:spLocks noGrp="1"/>
          </p:cNvSpPr>
          <p:nvPr>
            <p:ph type="sldNum" sz="quarter" idx="12"/>
          </p:nvPr>
        </p:nvSpPr>
        <p:spPr/>
        <p:txBody>
          <a:bodyPr/>
          <a:lstStyle/>
          <a:p>
            <a:fld id="{6D22F896-40B5-4ADD-8801-0D06FADFA095}" type="slidenum">
              <a:rPr lang="en-US" smtClean="0"/>
              <a:pPr/>
              <a:t>18</a:t>
            </a:fld>
            <a:endParaRPr lang="en-US" dirty="0"/>
          </a:p>
        </p:txBody>
      </p:sp>
      <p:sp>
        <p:nvSpPr>
          <p:cNvPr id="6" name="Speech Bubble: Rectangle 5">
            <a:extLst>
              <a:ext uri="{FF2B5EF4-FFF2-40B4-BE49-F238E27FC236}">
                <a16:creationId xmlns:a16="http://schemas.microsoft.com/office/drawing/2014/main" id="{6A2CDA7A-C3E3-9F31-FF4E-16287FDDF46D}"/>
              </a:ext>
            </a:extLst>
          </p:cNvPr>
          <p:cNvSpPr/>
          <p:nvPr/>
        </p:nvSpPr>
        <p:spPr>
          <a:xfrm>
            <a:off x="3443293" y="1273175"/>
            <a:ext cx="769421" cy="533400"/>
          </a:xfrm>
          <a:prstGeom prst="wedgeRectCallout">
            <a:avLst>
              <a:gd name="adj1" fmla="val -82113"/>
              <a:gd name="adj2" fmla="val -131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Shear tear out or bearing labelled as shear bearing</a:t>
            </a:r>
          </a:p>
        </p:txBody>
      </p:sp>
      <p:sp>
        <p:nvSpPr>
          <p:cNvPr id="7" name="Rectangle 6">
            <a:extLst>
              <a:ext uri="{FF2B5EF4-FFF2-40B4-BE49-F238E27FC236}">
                <a16:creationId xmlns:a16="http://schemas.microsoft.com/office/drawing/2014/main" id="{8AFEF2FD-0231-B702-1FE5-5CC1CEDCB1A0}"/>
              </a:ext>
            </a:extLst>
          </p:cNvPr>
          <p:cNvSpPr/>
          <p:nvPr/>
        </p:nvSpPr>
        <p:spPr>
          <a:xfrm>
            <a:off x="781050" y="1562678"/>
            <a:ext cx="533400" cy="2286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7B3C6EC-B7A3-39E8-8AFE-5891018F59FF}"/>
              </a:ext>
            </a:extLst>
          </p:cNvPr>
          <p:cNvSpPr/>
          <p:nvPr/>
        </p:nvSpPr>
        <p:spPr>
          <a:xfrm>
            <a:off x="2097213" y="1557584"/>
            <a:ext cx="890893" cy="228600"/>
          </a:xfrm>
          <a:prstGeom prst="rect">
            <a:avLst/>
          </a:prstGeom>
          <a:solidFill>
            <a:srgbClr val="66FF3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Speech Bubble: Rectangle 8">
            <a:extLst>
              <a:ext uri="{FF2B5EF4-FFF2-40B4-BE49-F238E27FC236}">
                <a16:creationId xmlns:a16="http://schemas.microsoft.com/office/drawing/2014/main" id="{2C79CE28-F884-1194-D1FC-47D49EE7AF76}"/>
              </a:ext>
            </a:extLst>
          </p:cNvPr>
          <p:cNvSpPr/>
          <p:nvPr/>
        </p:nvSpPr>
        <p:spPr>
          <a:xfrm>
            <a:off x="3443293" y="2263775"/>
            <a:ext cx="769421" cy="762000"/>
          </a:xfrm>
          <a:prstGeom prst="wedgeRectCallout">
            <a:avLst>
              <a:gd name="adj1" fmla="val -67496"/>
              <a:gd name="adj2" fmla="val -2570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bg1"/>
                </a:solidFill>
                <a:latin typeface="Arial" panose="020B0604020202020204" pitchFamily="34" charset="0"/>
                <a:cs typeface="Arial" panose="020B0604020202020204" pitchFamily="34" charset="0"/>
              </a:rPr>
              <a:t>and a bit more failure modes depending on the location of bushing </a:t>
            </a:r>
          </a:p>
          <a:p>
            <a:pPr algn="ctr"/>
            <a:r>
              <a:rPr lang="en-GB" sz="600" dirty="0">
                <a:solidFill>
                  <a:schemeClr val="bg1"/>
                </a:solidFill>
                <a:latin typeface="Arial" panose="020B0604020202020204" pitchFamily="34" charset="0"/>
                <a:cs typeface="Arial" panose="020B0604020202020204" pitchFamily="34" charset="0"/>
              </a:rPr>
              <a:t>(see bushing analysis section)</a:t>
            </a:r>
          </a:p>
        </p:txBody>
      </p:sp>
    </p:spTree>
    <p:extLst>
      <p:ext uri="{BB962C8B-B14F-4D97-AF65-F5344CB8AC3E}">
        <p14:creationId xmlns:p14="http://schemas.microsoft.com/office/powerpoint/2010/main" val="24210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C72B-7AA5-4C67-0D8F-8333DF1AE0D3}"/>
              </a:ext>
            </a:extLst>
          </p:cNvPr>
          <p:cNvSpPr>
            <a:spLocks noGrp="1"/>
          </p:cNvSpPr>
          <p:nvPr>
            <p:ph type="title"/>
          </p:nvPr>
        </p:nvSpPr>
        <p:spPr/>
        <p:txBody>
          <a:bodyPr/>
          <a:lstStyle/>
          <a:p>
            <a:r>
              <a:rPr lang="en-GB" dirty="0"/>
              <a:t>Axially loaded lugs</a:t>
            </a:r>
          </a:p>
        </p:txBody>
      </p:sp>
      <p:sp>
        <p:nvSpPr>
          <p:cNvPr id="3" name="Content Placeholder 2">
            <a:extLst>
              <a:ext uri="{FF2B5EF4-FFF2-40B4-BE49-F238E27FC236}">
                <a16:creationId xmlns:a16="http://schemas.microsoft.com/office/drawing/2014/main" id="{04B71860-AF2B-B27A-0C67-FD8541DEC394}"/>
              </a:ext>
            </a:extLst>
          </p:cNvPr>
          <p:cNvSpPr>
            <a:spLocks noGrp="1"/>
          </p:cNvSpPr>
          <p:nvPr>
            <p:ph idx="1"/>
          </p:nvPr>
        </p:nvSpPr>
        <p:spPr>
          <a:xfrm>
            <a:off x="323850" y="968375"/>
            <a:ext cx="1828800" cy="2026669"/>
          </a:xfrm>
        </p:spPr>
        <p:txBody>
          <a:bodyPr>
            <a:normAutofit/>
          </a:bodyPr>
          <a:lstStyle/>
          <a:p>
            <a:r>
              <a:rPr lang="en-GB" sz="1000" b="0" i="0" u="none" strike="noStrike" baseline="0" dirty="0"/>
              <a:t>Tension across the net section.</a:t>
            </a:r>
          </a:p>
          <a:p>
            <a:r>
              <a:rPr lang="en-GB" sz="1000" b="0" i="0" u="none" strike="noStrike" baseline="0" dirty="0"/>
              <a:t>Shear tear-out or bearing.</a:t>
            </a:r>
            <a:endParaRPr lang="en-GB" sz="1000" dirty="0"/>
          </a:p>
          <a:p>
            <a:r>
              <a:rPr lang="en-GB" sz="1000" b="0" i="0" u="none" strike="noStrike" baseline="0" dirty="0"/>
              <a:t>Shear acting on the pin (see pin</a:t>
            </a:r>
            <a:r>
              <a:rPr lang="en-GB" sz="1000" b="0" i="0" u="none" strike="noStrike" dirty="0"/>
              <a:t> analysis </a:t>
            </a:r>
            <a:r>
              <a:rPr lang="en-GB" sz="1000" b="0" i="0" u="none" strike="noStrike" baseline="0" dirty="0"/>
              <a:t>section).</a:t>
            </a:r>
          </a:p>
          <a:p>
            <a:r>
              <a:rPr lang="en-GB" sz="1000" b="0" i="0" u="none" strike="noStrike" baseline="0" dirty="0"/>
              <a:t>Bending of the shear pin (see pin analysis section).</a:t>
            </a:r>
          </a:p>
          <a:p>
            <a:r>
              <a:rPr lang="en-GB" sz="1000" b="0" i="0" u="none" strike="noStrike" baseline="0" dirty="0"/>
              <a:t>Excessive yielding of bushing.</a:t>
            </a:r>
          </a:p>
          <a:p>
            <a:endParaRPr lang="en-GB" sz="1000" b="0" i="0" u="none" strike="noStrike" baseline="0" dirty="0"/>
          </a:p>
          <a:p>
            <a:endParaRPr lang="en-GB" sz="1000" dirty="0"/>
          </a:p>
        </p:txBody>
      </p:sp>
      <p:sp>
        <p:nvSpPr>
          <p:cNvPr id="4" name="Slide Number Placeholder 3">
            <a:extLst>
              <a:ext uri="{FF2B5EF4-FFF2-40B4-BE49-F238E27FC236}">
                <a16:creationId xmlns:a16="http://schemas.microsoft.com/office/drawing/2014/main" id="{FD934C7D-AC62-3F51-6396-A33D1BF714C6}"/>
              </a:ext>
            </a:extLst>
          </p:cNvPr>
          <p:cNvSpPr>
            <a:spLocks noGrp="1"/>
          </p:cNvSpPr>
          <p:nvPr>
            <p:ph type="sldNum" sz="quarter" idx="12"/>
          </p:nvPr>
        </p:nvSpPr>
        <p:spPr/>
        <p:txBody>
          <a:bodyPr/>
          <a:lstStyle/>
          <a:p>
            <a:fld id="{6D22F896-40B5-4ADD-8801-0D06FADFA095}" type="slidenum">
              <a:rPr lang="en-US" smtClean="0"/>
              <a:pPr/>
              <a:t>19</a:t>
            </a:fld>
            <a:endParaRPr lang="en-US" dirty="0"/>
          </a:p>
        </p:txBody>
      </p:sp>
      <p:sp>
        <p:nvSpPr>
          <p:cNvPr id="5" name="Rectangle 4">
            <a:extLst>
              <a:ext uri="{FF2B5EF4-FFF2-40B4-BE49-F238E27FC236}">
                <a16:creationId xmlns:a16="http://schemas.microsoft.com/office/drawing/2014/main" id="{6929A91B-24F4-6F4C-3317-6369E95C3E7C}"/>
              </a:ext>
            </a:extLst>
          </p:cNvPr>
          <p:cNvSpPr/>
          <p:nvPr/>
        </p:nvSpPr>
        <p:spPr>
          <a:xfrm>
            <a:off x="2232779" y="1016745"/>
            <a:ext cx="1295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E208CCF-9145-A9AE-29FD-486BD920F3B5}"/>
              </a:ext>
            </a:extLst>
          </p:cNvPr>
          <p:cNvSpPr/>
          <p:nvPr/>
        </p:nvSpPr>
        <p:spPr>
          <a:xfrm>
            <a:off x="3147179" y="1016745"/>
            <a:ext cx="763200" cy="762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42789B-CC8C-37C8-2C7A-E9BC5480538A}"/>
              </a:ext>
            </a:extLst>
          </p:cNvPr>
          <p:cNvSpPr/>
          <p:nvPr/>
        </p:nvSpPr>
        <p:spPr>
          <a:xfrm>
            <a:off x="3379489" y="1245345"/>
            <a:ext cx="297379"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A7FA34A-E892-2064-2850-D3F7E1F0DB0A}"/>
              </a:ext>
            </a:extLst>
          </p:cNvPr>
          <p:cNvCxnSpPr/>
          <p:nvPr/>
        </p:nvCxnSpPr>
        <p:spPr>
          <a:xfrm>
            <a:off x="3528179" y="1399908"/>
            <a:ext cx="53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1A5345-F748-2B77-02C3-FBB326226CF9}"/>
              </a:ext>
            </a:extLst>
          </p:cNvPr>
          <p:cNvCxnSpPr>
            <a:stCxn id="6" idx="0"/>
            <a:endCxn id="7" idx="0"/>
          </p:cNvCxnSpPr>
          <p:nvPr/>
        </p:nvCxnSpPr>
        <p:spPr>
          <a:xfrm flipH="1">
            <a:off x="3528179" y="1016745"/>
            <a:ext cx="600" cy="2286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47B919-2D46-F11D-DFBE-47AA42352BD6}"/>
              </a:ext>
            </a:extLst>
          </p:cNvPr>
          <p:cNvCxnSpPr>
            <a:cxnSpLocks/>
            <a:stCxn id="6" idx="4"/>
          </p:cNvCxnSpPr>
          <p:nvPr/>
        </p:nvCxnSpPr>
        <p:spPr>
          <a:xfrm flipH="1" flipV="1">
            <a:off x="3528179" y="1550145"/>
            <a:ext cx="600" cy="2286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323D654-9750-A0BC-1A0D-48BCA37B5957}"/>
              </a:ext>
            </a:extLst>
          </p:cNvPr>
          <p:cNvCxnSpPr>
            <a:cxnSpLocks/>
            <a:stCxn id="7" idx="7"/>
          </p:cNvCxnSpPr>
          <p:nvPr/>
        </p:nvCxnSpPr>
        <p:spPr>
          <a:xfrm flipH="1">
            <a:off x="3527711" y="1289982"/>
            <a:ext cx="105607" cy="96327"/>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116CE-06F9-F9A8-959B-3FCB39A7C189}"/>
              </a:ext>
            </a:extLst>
          </p:cNvPr>
          <p:cNvCxnSpPr>
            <a:cxnSpLocks/>
            <a:stCxn id="7" idx="5"/>
          </p:cNvCxnSpPr>
          <p:nvPr/>
        </p:nvCxnSpPr>
        <p:spPr>
          <a:xfrm flipH="1" flipV="1">
            <a:off x="3517098" y="1399001"/>
            <a:ext cx="116220" cy="106507"/>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2D9834B7-3996-2594-9030-CA875059A32E}"/>
              </a:ext>
            </a:extLst>
          </p:cNvPr>
          <p:cNvSpPr/>
          <p:nvPr/>
        </p:nvSpPr>
        <p:spPr>
          <a:xfrm>
            <a:off x="3379512" y="1245345"/>
            <a:ext cx="296779" cy="304800"/>
          </a:xfrm>
          <a:prstGeom prst="arc">
            <a:avLst>
              <a:gd name="adj1" fmla="val 18917653"/>
              <a:gd name="adj2" fmla="val 268525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7874E2A6-D7B9-5D89-2C2C-52E153E04ABE}"/>
              </a:ext>
            </a:extLst>
          </p:cNvPr>
          <p:cNvSpPr/>
          <p:nvPr/>
        </p:nvSpPr>
        <p:spPr>
          <a:xfrm>
            <a:off x="2384579" y="1245345"/>
            <a:ext cx="699635" cy="260164"/>
          </a:xfrm>
          <a:prstGeom prst="wedgeRectCallout">
            <a:avLst>
              <a:gd name="adj1" fmla="val 111307"/>
              <a:gd name="adj2" fmla="val 12219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Net section tension</a:t>
            </a:r>
          </a:p>
        </p:txBody>
      </p:sp>
      <p:sp>
        <p:nvSpPr>
          <p:cNvPr id="24" name="Speech Bubble: Rectangle 23">
            <a:extLst>
              <a:ext uri="{FF2B5EF4-FFF2-40B4-BE49-F238E27FC236}">
                <a16:creationId xmlns:a16="http://schemas.microsoft.com/office/drawing/2014/main" id="{0115408E-576A-E155-D265-00B2B67DCF9E}"/>
              </a:ext>
            </a:extLst>
          </p:cNvPr>
          <p:cNvSpPr/>
          <p:nvPr/>
        </p:nvSpPr>
        <p:spPr>
          <a:xfrm>
            <a:off x="3092133" y="1916440"/>
            <a:ext cx="699035" cy="243305"/>
          </a:xfrm>
          <a:prstGeom prst="wedgeRectCallout">
            <a:avLst>
              <a:gd name="adj1" fmla="val 53292"/>
              <a:gd name="adj2" fmla="val -20991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Shear bearing</a:t>
            </a:r>
          </a:p>
        </p:txBody>
      </p:sp>
      <p:sp>
        <p:nvSpPr>
          <p:cNvPr id="25" name="Speech Bubble: Rectangle 24">
            <a:extLst>
              <a:ext uri="{FF2B5EF4-FFF2-40B4-BE49-F238E27FC236}">
                <a16:creationId xmlns:a16="http://schemas.microsoft.com/office/drawing/2014/main" id="{F50B5886-221E-B166-6BFB-AC53B8BFCAF7}"/>
              </a:ext>
            </a:extLst>
          </p:cNvPr>
          <p:cNvSpPr/>
          <p:nvPr/>
        </p:nvSpPr>
        <p:spPr>
          <a:xfrm>
            <a:off x="2690579" y="892175"/>
            <a:ext cx="562139" cy="167105"/>
          </a:xfrm>
          <a:prstGeom prst="wedgeRectCallout">
            <a:avLst>
              <a:gd name="adj1" fmla="val 116034"/>
              <a:gd name="adj2" fmla="val 229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Yielding </a:t>
            </a:r>
          </a:p>
        </p:txBody>
      </p:sp>
      <p:sp>
        <p:nvSpPr>
          <p:cNvPr id="26" name="TextBox 25">
            <a:extLst>
              <a:ext uri="{FF2B5EF4-FFF2-40B4-BE49-F238E27FC236}">
                <a16:creationId xmlns:a16="http://schemas.microsoft.com/office/drawing/2014/main" id="{66EA440E-98B2-CFC5-9B39-BE3AC37F55A3}"/>
              </a:ext>
            </a:extLst>
          </p:cNvPr>
          <p:cNvSpPr txBox="1"/>
          <p:nvPr/>
        </p:nvSpPr>
        <p:spPr>
          <a:xfrm>
            <a:off x="3998614" y="1254128"/>
            <a:ext cx="295274"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p>
        </p:txBody>
      </p:sp>
      <p:cxnSp>
        <p:nvCxnSpPr>
          <p:cNvPr id="8" name="Straight Connector 7">
            <a:extLst>
              <a:ext uri="{FF2B5EF4-FFF2-40B4-BE49-F238E27FC236}">
                <a16:creationId xmlns:a16="http://schemas.microsoft.com/office/drawing/2014/main" id="{9BA3BA64-C6C3-35BA-CA5F-A5E54C560D5F}"/>
              </a:ext>
            </a:extLst>
          </p:cNvPr>
          <p:cNvCxnSpPr>
            <a:cxnSpLocks/>
          </p:cNvCxnSpPr>
          <p:nvPr/>
        </p:nvCxnSpPr>
        <p:spPr>
          <a:xfrm flipH="1" flipV="1">
            <a:off x="3639746" y="1289982"/>
            <a:ext cx="252000" cy="0"/>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1ED1E10-6CF4-1765-829D-AE6FDF77D785}"/>
                  </a:ext>
                </a:extLst>
              </p:cNvPr>
              <p:cNvSpPr txBox="1"/>
              <p:nvPr/>
            </p:nvSpPr>
            <p:spPr>
              <a:xfrm>
                <a:off x="3674629" y="1297940"/>
                <a:ext cx="106888" cy="78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500" i="1" smtClean="0">
                              <a:latin typeface="Cambria Math" panose="02040503050406030204" pitchFamily="18" charset="0"/>
                            </a:rPr>
                          </m:ctrlPr>
                        </m:sSupPr>
                        <m:e>
                          <m:r>
                            <a:rPr lang="en-GB" sz="500" b="0" i="1" smtClean="0">
                              <a:latin typeface="Cambria Math" panose="02040503050406030204" pitchFamily="18" charset="0"/>
                            </a:rPr>
                            <m:t>40</m:t>
                          </m:r>
                        </m:e>
                        <m:sup>
                          <m:r>
                            <a:rPr lang="en-US" sz="500" i="1" smtClean="0">
                              <a:latin typeface="Cambria Math" panose="02040503050406030204" pitchFamily="18" charset="0"/>
                              <a:ea typeface="Cambria Math" panose="02040503050406030204" pitchFamily="18" charset="0"/>
                            </a:rPr>
                            <m:t>°</m:t>
                          </m:r>
                        </m:sup>
                      </m:sSup>
                    </m:oMath>
                  </m:oMathPara>
                </a14:m>
                <a:endParaRPr lang="en-US" sz="500" dirty="0"/>
              </a:p>
            </p:txBody>
          </p:sp>
        </mc:Choice>
        <mc:Fallback xmlns="">
          <p:sp>
            <p:nvSpPr>
              <p:cNvPr id="17" name="TextBox 16">
                <a:extLst>
                  <a:ext uri="{FF2B5EF4-FFF2-40B4-BE49-F238E27FC236}">
                    <a16:creationId xmlns:a16="http://schemas.microsoft.com/office/drawing/2014/main" id="{B1ED1E10-6CF4-1765-829D-AE6FDF77D785}"/>
                  </a:ext>
                </a:extLst>
              </p:cNvPr>
              <p:cNvSpPr txBox="1">
                <a:spLocks noRot="1" noChangeAspect="1" noMove="1" noResize="1" noEditPoints="1" noAdjustHandles="1" noChangeArrowheads="1" noChangeShapeType="1" noTextEdit="1"/>
              </p:cNvSpPr>
              <p:nvPr/>
            </p:nvSpPr>
            <p:spPr>
              <a:xfrm>
                <a:off x="3674629" y="1297940"/>
                <a:ext cx="106888" cy="78611"/>
              </a:xfrm>
              <a:prstGeom prst="rect">
                <a:avLst/>
              </a:prstGeom>
              <a:blipFill>
                <a:blip r:embed="rId2"/>
                <a:stretch>
                  <a:fillRect l="-11111" t="-14286" r="-11111"/>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E3CF8C92-1850-96F6-30C6-9B276DBDBA47}"/>
              </a:ext>
            </a:extLst>
          </p:cNvPr>
          <p:cNvCxnSpPr>
            <a:cxnSpLocks/>
          </p:cNvCxnSpPr>
          <p:nvPr/>
        </p:nvCxnSpPr>
        <p:spPr>
          <a:xfrm flipH="1" flipV="1">
            <a:off x="3639746" y="1505508"/>
            <a:ext cx="252000" cy="0"/>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1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 calcmode="lin" valueType="num">
                                      <p:cBhvr additive="base">
                                        <p:cTn id="5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additive="base">
                                        <p:cTn id="6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 calcmode="lin" valueType="num">
                                      <p:cBhvr additive="base">
                                        <p:cTn id="6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1500" dirty="0">
                <a:latin typeface="Arial" panose="020B0604020202020204" pitchFamily="34" charset="0"/>
                <a:cs typeface="Arial" panose="020B0604020202020204" pitchFamily="34" charset="0"/>
              </a:rPr>
              <a:t>Suggested Readings</a:t>
            </a:r>
          </a:p>
        </p:txBody>
      </p:sp>
      <p:sp>
        <p:nvSpPr>
          <p:cNvPr id="3" name="Slide Number Placeholder 2"/>
          <p:cNvSpPr>
            <a:spLocks noGrp="1"/>
          </p:cNvSpPr>
          <p:nvPr>
            <p:ph type="sldNum" sz="quarter" idx="12"/>
          </p:nvPr>
        </p:nvSpPr>
        <p:spPr/>
        <p:txBody>
          <a:bodyPr/>
          <a:lstStyle/>
          <a:p>
            <a:fld id="{6D22F896-40B5-4ADD-8801-0D06FADFA095}" type="slidenum">
              <a:rPr lang="en-US" smtClean="0"/>
              <a:pPr/>
              <a:t>2</a:t>
            </a:fld>
            <a:endParaRPr lang="en-US" dirty="0"/>
          </a:p>
        </p:txBody>
      </p:sp>
      <p:sp>
        <p:nvSpPr>
          <p:cNvPr id="5" name="Rectangle 4"/>
          <p:cNvSpPr/>
          <p:nvPr/>
        </p:nvSpPr>
        <p:spPr>
          <a:xfrm>
            <a:off x="393108" y="2797175"/>
            <a:ext cx="1219200" cy="246221"/>
          </a:xfrm>
          <a:prstGeom prst="rect">
            <a:avLst/>
          </a:prstGeom>
        </p:spPr>
        <p:txBody>
          <a:bodyPr wrap="square">
            <a:spAutoFit/>
          </a:bodyPr>
          <a:lstStyle/>
          <a:p>
            <a:pPr algn="ctr"/>
            <a:r>
              <a:rPr lang="en-GB" sz="1000" dirty="0">
                <a:latin typeface="Arial" panose="020B0604020202020204" pitchFamily="34" charset="0"/>
                <a:cs typeface="Arial" panose="020B0604020202020204" pitchFamily="34" charset="0"/>
              </a:rPr>
              <a:t>Chapter 13</a:t>
            </a:r>
          </a:p>
        </p:txBody>
      </p:sp>
      <p:pic>
        <p:nvPicPr>
          <p:cNvPr id="6" name="Picture 5">
            <a:extLst>
              <a:ext uri="{FF2B5EF4-FFF2-40B4-BE49-F238E27FC236}">
                <a16:creationId xmlns:a16="http://schemas.microsoft.com/office/drawing/2014/main" id="{560522B7-D1E8-9089-6134-6C9E8575CD61}"/>
              </a:ext>
            </a:extLst>
          </p:cNvPr>
          <p:cNvPicPr>
            <a:picLocks noChangeAspect="1"/>
          </p:cNvPicPr>
          <p:nvPr/>
        </p:nvPicPr>
        <p:blipFill>
          <a:blip r:embed="rId2"/>
          <a:stretch>
            <a:fillRect/>
          </a:stretch>
        </p:blipFill>
        <p:spPr>
          <a:xfrm>
            <a:off x="323850" y="941303"/>
            <a:ext cx="1357716" cy="1778913"/>
          </a:xfrm>
          <a:prstGeom prst="rect">
            <a:avLst/>
          </a:prstGeom>
          <a:ln w="12700">
            <a:solidFill>
              <a:schemeClr val="tx1"/>
            </a:solidFill>
          </a:ln>
        </p:spPr>
      </p:pic>
      <p:pic>
        <p:nvPicPr>
          <p:cNvPr id="7" name="Picture 6">
            <a:extLst>
              <a:ext uri="{FF2B5EF4-FFF2-40B4-BE49-F238E27FC236}">
                <a16:creationId xmlns:a16="http://schemas.microsoft.com/office/drawing/2014/main" id="{02199033-DB57-AA19-2E76-B855738872BD}"/>
              </a:ext>
            </a:extLst>
          </p:cNvPr>
          <p:cNvPicPr>
            <a:picLocks noChangeAspect="1"/>
          </p:cNvPicPr>
          <p:nvPr/>
        </p:nvPicPr>
        <p:blipFill>
          <a:blip r:embed="rId3"/>
          <a:stretch>
            <a:fillRect/>
          </a:stretch>
        </p:blipFill>
        <p:spPr>
          <a:xfrm>
            <a:off x="1752612" y="941303"/>
            <a:ext cx="1224938" cy="1778913"/>
          </a:xfrm>
          <a:prstGeom prst="rect">
            <a:avLst/>
          </a:prstGeom>
          <a:ln>
            <a:solidFill>
              <a:schemeClr val="tx1"/>
            </a:solidFill>
          </a:ln>
        </p:spPr>
      </p:pic>
      <p:sp>
        <p:nvSpPr>
          <p:cNvPr id="8" name="Rectangle 7">
            <a:extLst>
              <a:ext uri="{FF2B5EF4-FFF2-40B4-BE49-F238E27FC236}">
                <a16:creationId xmlns:a16="http://schemas.microsoft.com/office/drawing/2014/main" id="{417A3955-7BE7-59C7-95E4-CD34DC7C5C05}"/>
              </a:ext>
            </a:extLst>
          </p:cNvPr>
          <p:cNvSpPr/>
          <p:nvPr/>
        </p:nvSpPr>
        <p:spPr>
          <a:xfrm>
            <a:off x="1755481" y="2797175"/>
            <a:ext cx="1219200" cy="246221"/>
          </a:xfrm>
          <a:prstGeom prst="rect">
            <a:avLst/>
          </a:prstGeom>
        </p:spPr>
        <p:txBody>
          <a:bodyPr wrap="square">
            <a:spAutoFit/>
          </a:bodyPr>
          <a:lstStyle/>
          <a:p>
            <a:pPr algn="ctr"/>
            <a:r>
              <a:rPr lang="en-GB" sz="1000" dirty="0">
                <a:latin typeface="Arial" panose="020B0604020202020204" pitchFamily="34" charset="0"/>
                <a:cs typeface="Arial" panose="020B0604020202020204" pitchFamily="34" charset="0"/>
              </a:rPr>
              <a:t>Chapter 30</a:t>
            </a:r>
          </a:p>
        </p:txBody>
      </p:sp>
      <p:pic>
        <p:nvPicPr>
          <p:cNvPr id="9" name="Picture 8">
            <a:extLst>
              <a:ext uri="{FF2B5EF4-FFF2-40B4-BE49-F238E27FC236}">
                <a16:creationId xmlns:a16="http://schemas.microsoft.com/office/drawing/2014/main" id="{C5B516F1-EC86-2EFE-A6FD-DBB326F7D23E}"/>
              </a:ext>
            </a:extLst>
          </p:cNvPr>
          <p:cNvPicPr>
            <a:picLocks noChangeAspect="1"/>
          </p:cNvPicPr>
          <p:nvPr/>
        </p:nvPicPr>
        <p:blipFill>
          <a:blip r:embed="rId4"/>
          <a:stretch>
            <a:fillRect/>
          </a:stretch>
        </p:blipFill>
        <p:spPr>
          <a:xfrm>
            <a:off x="3048596" y="941303"/>
            <a:ext cx="1224938" cy="1785891"/>
          </a:xfrm>
          <a:prstGeom prst="rect">
            <a:avLst/>
          </a:prstGeom>
          <a:ln>
            <a:solidFill>
              <a:schemeClr val="tx1"/>
            </a:solidFill>
          </a:ln>
        </p:spPr>
      </p:pic>
      <p:sp>
        <p:nvSpPr>
          <p:cNvPr id="10" name="Rectangle 9">
            <a:extLst>
              <a:ext uri="{FF2B5EF4-FFF2-40B4-BE49-F238E27FC236}">
                <a16:creationId xmlns:a16="http://schemas.microsoft.com/office/drawing/2014/main" id="{D8CFD3DF-4BAA-89F6-1CD9-EC7EF7E5E411}"/>
              </a:ext>
            </a:extLst>
          </p:cNvPr>
          <p:cNvSpPr/>
          <p:nvPr/>
        </p:nvSpPr>
        <p:spPr>
          <a:xfrm>
            <a:off x="3051465" y="2782663"/>
            <a:ext cx="1219200" cy="400110"/>
          </a:xfrm>
          <a:prstGeom prst="rect">
            <a:avLst/>
          </a:prstGeom>
        </p:spPr>
        <p:txBody>
          <a:bodyPr wrap="square">
            <a:spAutoFit/>
          </a:bodyPr>
          <a:lstStyle/>
          <a:p>
            <a:pPr algn="ctr"/>
            <a:r>
              <a:rPr lang="en-GB" sz="1000" dirty="0">
                <a:latin typeface="Arial" panose="020B0604020202020204" pitchFamily="34" charset="0"/>
                <a:cs typeface="Arial" panose="020B0604020202020204" pitchFamily="34" charset="0"/>
              </a:rPr>
              <a:t>ESDU 91008</a:t>
            </a:r>
          </a:p>
          <a:p>
            <a:pPr algn="ctr"/>
            <a:r>
              <a:rPr lang="en-GB" sz="1000" dirty="0">
                <a:latin typeface="Arial" panose="020B0604020202020204" pitchFamily="34" charset="0"/>
                <a:cs typeface="Arial" panose="020B0604020202020204" pitchFamily="34" charset="0"/>
              </a:rPr>
              <a:t>ESDU 81006</a:t>
            </a:r>
          </a:p>
        </p:txBody>
      </p:sp>
    </p:spTree>
    <p:extLst>
      <p:ext uri="{BB962C8B-B14F-4D97-AF65-F5344CB8AC3E}">
        <p14:creationId xmlns:p14="http://schemas.microsoft.com/office/powerpoint/2010/main" val="3761901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A755-7315-92B8-C6B4-20E0BFD9E093}"/>
              </a:ext>
            </a:extLst>
          </p:cNvPr>
          <p:cNvSpPr>
            <a:spLocks noGrp="1"/>
          </p:cNvSpPr>
          <p:nvPr>
            <p:ph type="title"/>
          </p:nvPr>
        </p:nvSpPr>
        <p:spPr/>
        <p:txBody>
          <a:bodyPr/>
          <a:lstStyle/>
          <a:p>
            <a:r>
              <a:rPr lang="en-GB" dirty="0"/>
              <a:t>Geometric parameters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17DC0C3-1798-7FDC-E0AE-194E24E36C0B}"/>
                  </a:ext>
                </a:extLst>
              </p:cNvPr>
              <p:cNvSpPr>
                <a:spLocks noGrp="1"/>
              </p:cNvSpPr>
              <p:nvPr>
                <p:ph idx="1"/>
              </p:nvPr>
            </p:nvSpPr>
            <p:spPr>
              <a:xfrm>
                <a:off x="323850" y="968375"/>
                <a:ext cx="1981200" cy="2026669"/>
              </a:xfrm>
            </p:spPr>
            <p:txBody>
              <a:bodyPr/>
              <a:lstStyle/>
              <a:p>
                <a14:m>
                  <m:oMath xmlns:m="http://schemas.openxmlformats.org/officeDocument/2006/math">
                    <m:r>
                      <a:rPr lang="en-GB" i="1" dirty="0" smtClean="0">
                        <a:latin typeface="Cambria Math" panose="02040503050406030204" pitchFamily="18" charset="0"/>
                      </a:rPr>
                      <m:t>𝑑</m:t>
                    </m:r>
                    <m:r>
                      <a:rPr lang="en-GB" i="1" dirty="0">
                        <a:latin typeface="Cambria Math" panose="02040503050406030204" pitchFamily="18" charset="0"/>
                      </a:rPr>
                      <m:t>	</m:t>
                    </m:r>
                  </m:oMath>
                </a14:m>
                <a:r>
                  <a:rPr lang="en-GB" dirty="0"/>
                  <a:t>	bore (lug hole) 			diameter</a:t>
                </a:r>
              </a:p>
              <a:p>
                <a14:m>
                  <m:oMath xmlns:m="http://schemas.openxmlformats.org/officeDocument/2006/math">
                    <m:r>
                      <a:rPr lang="en-GB" i="1" dirty="0" smtClean="0">
                        <a:latin typeface="Cambria Math" panose="02040503050406030204" pitchFamily="18" charset="0"/>
                      </a:rPr>
                      <m:t>𝑑</m:t>
                    </m:r>
                    <m:r>
                      <a:rPr lang="en-GB" i="1" baseline="-25000" dirty="0" smtClean="0">
                        <a:latin typeface="Cambria Math" panose="02040503050406030204" pitchFamily="18" charset="0"/>
                      </a:rPr>
                      <m:t>h</m:t>
                    </m:r>
                  </m:oMath>
                </a14:m>
                <a:r>
                  <a:rPr lang="en-GB" dirty="0"/>
                  <a:t>	bushing diameter</a:t>
                </a:r>
              </a:p>
              <a:p>
                <a14:m>
                  <m:oMath xmlns:m="http://schemas.openxmlformats.org/officeDocument/2006/math">
                    <m:r>
                      <a:rPr lang="en-GB" i="1" dirty="0" smtClean="0">
                        <a:latin typeface="Cambria Math" panose="02040503050406030204" pitchFamily="18" charset="0"/>
                      </a:rPr>
                      <m:t>𝑊</m:t>
                    </m:r>
                  </m:oMath>
                </a14:m>
                <a:r>
                  <a:rPr lang="en-GB" dirty="0"/>
                  <a:t>	width of the lug</a:t>
                </a:r>
              </a:p>
              <a:p>
                <a14:m>
                  <m:oMath xmlns:m="http://schemas.openxmlformats.org/officeDocument/2006/math">
                    <m:r>
                      <a:rPr lang="en-GB" i="1" dirty="0" smtClean="0">
                        <a:latin typeface="Cambria Math" panose="02040503050406030204" pitchFamily="18" charset="0"/>
                      </a:rPr>
                      <m:t>𝑒</m:t>
                    </m:r>
                  </m:oMath>
                </a14:m>
                <a:r>
                  <a:rPr lang="en-GB" dirty="0"/>
                  <a:t>		centre of lug bore 		to the lug edge</a:t>
                </a:r>
              </a:p>
              <a:p>
                <a14:m>
                  <m:oMath xmlns:m="http://schemas.openxmlformats.org/officeDocument/2006/math">
                    <m:r>
                      <a:rPr lang="en-GB" i="1" dirty="0" smtClean="0">
                        <a:latin typeface="Cambria Math" panose="02040503050406030204" pitchFamily="18" charset="0"/>
                      </a:rPr>
                      <m:t>𝑡</m:t>
                    </m:r>
                  </m:oMath>
                </a14:m>
                <a:r>
                  <a:rPr lang="en-GB" dirty="0"/>
                  <a:t>		lug thickness</a:t>
                </a:r>
              </a:p>
            </p:txBody>
          </p:sp>
        </mc:Choice>
        <mc:Fallback xmlns="">
          <p:sp>
            <p:nvSpPr>
              <p:cNvPr id="3" name="Content Placeholder 2">
                <a:extLst>
                  <a:ext uri="{FF2B5EF4-FFF2-40B4-BE49-F238E27FC236}">
                    <a16:creationId xmlns:a16="http://schemas.microsoft.com/office/drawing/2014/main" id="{517DC0C3-1798-7FDC-E0AE-194E24E36C0B}"/>
                  </a:ext>
                </a:extLst>
              </p:cNvPr>
              <p:cNvSpPr>
                <a:spLocks noGrp="1" noRot="1" noChangeAspect="1" noMove="1" noResize="1" noEditPoints="1" noAdjustHandles="1" noChangeArrowheads="1" noChangeShapeType="1" noTextEdit="1"/>
              </p:cNvSpPr>
              <p:nvPr>
                <p:ph idx="1"/>
              </p:nvPr>
            </p:nvSpPr>
            <p:spPr>
              <a:xfrm>
                <a:off x="323850" y="968375"/>
                <a:ext cx="1981200" cy="2026669"/>
              </a:xfrm>
              <a:blipFill>
                <a:blip r:embed="rId2"/>
                <a:stretch>
                  <a:fillRect l="-308" t="-9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34E2A29-6407-C958-2383-59D65E17E1E0}"/>
              </a:ext>
            </a:extLst>
          </p:cNvPr>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5" name="Picture 4">
            <a:extLst>
              <a:ext uri="{FF2B5EF4-FFF2-40B4-BE49-F238E27FC236}">
                <a16:creationId xmlns:a16="http://schemas.microsoft.com/office/drawing/2014/main" id="{7348350C-8F41-B2D2-8913-71155F59D0B1}"/>
              </a:ext>
            </a:extLst>
          </p:cNvPr>
          <p:cNvPicPr>
            <a:picLocks noChangeAspect="1"/>
          </p:cNvPicPr>
          <p:nvPr/>
        </p:nvPicPr>
        <p:blipFill>
          <a:blip r:embed="rId3"/>
          <a:stretch>
            <a:fillRect/>
          </a:stretch>
        </p:blipFill>
        <p:spPr>
          <a:xfrm>
            <a:off x="2305050" y="968374"/>
            <a:ext cx="1898171" cy="2040869"/>
          </a:xfrm>
          <a:prstGeom prst="rect">
            <a:avLst/>
          </a:prstGeom>
          <a:ln>
            <a:solidFill>
              <a:schemeClr val="bg1">
                <a:lumMod val="50000"/>
              </a:schemeClr>
            </a:solidFill>
          </a:ln>
        </p:spPr>
      </p:pic>
    </p:spTree>
    <p:extLst>
      <p:ext uri="{BB962C8B-B14F-4D97-AF65-F5344CB8AC3E}">
        <p14:creationId xmlns:p14="http://schemas.microsoft.com/office/powerpoint/2010/main" val="880349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0793-A255-0357-9D82-2C2146DAE3D9}"/>
              </a:ext>
            </a:extLst>
          </p:cNvPr>
          <p:cNvSpPr>
            <a:spLocks noGrp="1"/>
          </p:cNvSpPr>
          <p:nvPr>
            <p:ph type="title"/>
          </p:nvPr>
        </p:nvSpPr>
        <p:spPr/>
        <p:txBody>
          <a:bodyPr/>
          <a:lstStyle/>
          <a:p>
            <a:r>
              <a:rPr lang="en-GB" dirty="0"/>
              <a:t>Some notes before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10793C-35D2-B56B-32C2-1C17EB091690}"/>
                  </a:ext>
                </a:extLst>
              </p:cNvPr>
              <p:cNvSpPr>
                <a:spLocks noGrp="1"/>
              </p:cNvSpPr>
              <p:nvPr>
                <p:ph idx="1"/>
              </p:nvPr>
            </p:nvSpPr>
            <p:spPr/>
            <p:txBody>
              <a:bodyPr>
                <a:normAutofit/>
              </a:bodyPr>
              <a:lstStyle/>
              <a:p>
                <a:r>
                  <a:rPr lang="en-GB" dirty="0"/>
                  <a:t>The method described is semi-empirical. </a:t>
                </a:r>
              </a:p>
              <a:p>
                <a:r>
                  <a:rPr lang="en-GB" dirty="0"/>
                  <a:t>The method is applicable to aluminium or steel alloy lugs.</a:t>
                </a:r>
              </a:p>
              <a:p>
                <a:r>
                  <a:rPr lang="en-GB" dirty="0">
                    <a:solidFill>
                      <a:srgbClr val="0070C0"/>
                    </a:solidFill>
                  </a:rPr>
                  <a:t>When </a:t>
                </a:r>
                <a14:m>
                  <m:oMath xmlns:m="http://schemas.openxmlformats.org/officeDocument/2006/math">
                    <m:r>
                      <a:rPr lang="en-GB" i="1" dirty="0" smtClean="0">
                        <a:solidFill>
                          <a:srgbClr val="0070C0"/>
                        </a:solidFill>
                        <a:latin typeface="Cambria Math" panose="02040503050406030204" pitchFamily="18" charset="0"/>
                      </a:rPr>
                      <m:t>𝑑</m:t>
                    </m:r>
                    <m:r>
                      <a:rPr lang="en-GB" i="1" dirty="0" smtClean="0">
                        <a:solidFill>
                          <a:srgbClr val="0070C0"/>
                        </a:solidFill>
                        <a:latin typeface="Cambria Math" panose="02040503050406030204" pitchFamily="18" charset="0"/>
                      </a:rPr>
                      <m:t>&lt;</m:t>
                    </m:r>
                    <m:r>
                      <a:rPr lang="en-GB" i="1" dirty="0">
                        <a:solidFill>
                          <a:srgbClr val="0070C0"/>
                        </a:solidFill>
                        <a:latin typeface="Cambria Math" panose="02040503050406030204" pitchFamily="18" charset="0"/>
                      </a:rPr>
                      <m:t>𝑡</m:t>
                    </m:r>
                  </m:oMath>
                </a14:m>
                <a:r>
                  <a:rPr lang="en-GB" dirty="0">
                    <a:solidFill>
                      <a:srgbClr val="0070C0"/>
                    </a:solidFill>
                  </a:rPr>
                  <a:t>, it is recommended that the </a:t>
                </a:r>
                <a14:m>
                  <m:oMath xmlns:m="http://schemas.openxmlformats.org/officeDocument/2006/math">
                    <m:r>
                      <a:rPr lang="en-GB" i="1" dirty="0" smtClean="0">
                        <a:solidFill>
                          <a:srgbClr val="0070C0"/>
                        </a:solidFill>
                        <a:latin typeface="Cambria Math" panose="02040503050406030204" pitchFamily="18" charset="0"/>
                      </a:rPr>
                      <m:t>𝑡</m:t>
                    </m:r>
                    <m:r>
                      <a:rPr lang="en-GB" b="0" i="1" dirty="0" smtClean="0">
                        <a:solidFill>
                          <a:srgbClr val="0070C0"/>
                        </a:solidFill>
                        <a:latin typeface="Cambria Math" panose="02040503050406030204" pitchFamily="18" charset="0"/>
                      </a:rPr>
                      <m:t>=</m:t>
                    </m:r>
                    <m:r>
                      <a:rPr lang="en-GB" i="1" dirty="0" smtClean="0">
                        <a:solidFill>
                          <a:srgbClr val="0070C0"/>
                        </a:solidFill>
                        <a:latin typeface="Cambria Math" panose="02040503050406030204" pitchFamily="18" charset="0"/>
                      </a:rPr>
                      <m:t>𝑑</m:t>
                    </m:r>
                  </m:oMath>
                </a14:m>
                <a:r>
                  <a:rPr lang="en-GB" dirty="0">
                    <a:solidFill>
                      <a:srgbClr val="0070C0"/>
                    </a:solidFill>
                  </a:rPr>
                  <a:t> throughout the calculations except when considering shear pin bending.</a:t>
                </a:r>
              </a:p>
              <a:p>
                <a:r>
                  <a:rPr lang="en-GB" dirty="0">
                    <a:solidFill>
                      <a:srgbClr val="C00000"/>
                    </a:solidFill>
                  </a:rPr>
                  <a:t>When </a:t>
                </a:r>
                <a14:m>
                  <m:oMath xmlns:m="http://schemas.openxmlformats.org/officeDocument/2006/math">
                    <m:r>
                      <a:rPr lang="en-GB" i="1" dirty="0" smtClean="0">
                        <a:solidFill>
                          <a:srgbClr val="C00000"/>
                        </a:solidFill>
                        <a:latin typeface="Cambria Math" panose="02040503050406030204" pitchFamily="18" charset="0"/>
                      </a:rPr>
                      <m:t>𝑑</m:t>
                    </m:r>
                    <m:r>
                      <a:rPr lang="en-GB" b="0" i="1" dirty="0" smtClean="0">
                        <a:solidFill>
                          <a:srgbClr val="C00000"/>
                        </a:solidFill>
                        <a:latin typeface="Cambria Math" panose="02040503050406030204" pitchFamily="18" charset="0"/>
                      </a:rPr>
                      <m:t>&gt;8</m:t>
                    </m:r>
                    <m:r>
                      <a:rPr lang="en-GB" i="1" dirty="0">
                        <a:solidFill>
                          <a:srgbClr val="C00000"/>
                        </a:solidFill>
                        <a:latin typeface="Cambria Math" panose="02040503050406030204" pitchFamily="18" charset="0"/>
                      </a:rPr>
                      <m:t>𝑡</m:t>
                    </m:r>
                  </m:oMath>
                </a14:m>
                <a:r>
                  <a:rPr lang="en-GB" dirty="0">
                    <a:solidFill>
                      <a:srgbClr val="C00000"/>
                    </a:solidFill>
                  </a:rPr>
                  <a:t>, lug stability (buckling) should be checked.</a:t>
                </a:r>
              </a:p>
            </p:txBody>
          </p:sp>
        </mc:Choice>
        <mc:Fallback xmlns="">
          <p:sp>
            <p:nvSpPr>
              <p:cNvPr id="3" name="Content Placeholder 2">
                <a:extLst>
                  <a:ext uri="{FF2B5EF4-FFF2-40B4-BE49-F238E27FC236}">
                    <a16:creationId xmlns:a16="http://schemas.microsoft.com/office/drawing/2014/main" id="{E110793C-35D2-B56B-32C2-1C17EB091690}"/>
                  </a:ext>
                </a:extLst>
              </p:cNvPr>
              <p:cNvSpPr>
                <a:spLocks noGrp="1" noRot="1" noChangeAspect="1" noMove="1" noResize="1" noEditPoints="1" noAdjustHandles="1" noChangeArrowheads="1" noChangeShapeType="1" noTextEdit="1"/>
              </p:cNvSpPr>
              <p:nvPr>
                <p:ph idx="1"/>
              </p:nvPr>
            </p:nvSpPr>
            <p:spPr>
              <a:blipFill>
                <a:blip r:embed="rId2"/>
                <a:stretch>
                  <a:fillRect l="-154" t="-9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9085F89-E61F-A61E-264E-C62691255D6D}"/>
              </a:ext>
            </a:extLst>
          </p:cNvPr>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5" name="Picture 4">
            <a:extLst>
              <a:ext uri="{FF2B5EF4-FFF2-40B4-BE49-F238E27FC236}">
                <a16:creationId xmlns:a16="http://schemas.microsoft.com/office/drawing/2014/main" id="{B8FE0F01-1AF0-5696-FB0C-9444A343B216}"/>
              </a:ext>
            </a:extLst>
          </p:cNvPr>
          <p:cNvPicPr>
            <a:picLocks noChangeAspect="1"/>
          </p:cNvPicPr>
          <p:nvPr/>
        </p:nvPicPr>
        <p:blipFill>
          <a:blip r:embed="rId3"/>
          <a:stretch>
            <a:fillRect/>
          </a:stretch>
        </p:blipFill>
        <p:spPr>
          <a:xfrm>
            <a:off x="3447753" y="22052"/>
            <a:ext cx="1136171" cy="1221584"/>
          </a:xfrm>
          <a:prstGeom prst="rect">
            <a:avLst/>
          </a:prstGeom>
          <a:ln>
            <a:solidFill>
              <a:schemeClr val="bg1">
                <a:lumMod val="50000"/>
              </a:schemeClr>
            </a:solidFill>
          </a:ln>
        </p:spPr>
      </p:pic>
    </p:spTree>
    <p:extLst>
      <p:ext uri="{BB962C8B-B14F-4D97-AF65-F5344CB8AC3E}">
        <p14:creationId xmlns:p14="http://schemas.microsoft.com/office/powerpoint/2010/main" val="42681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9E3F-11FE-0B83-09D1-81E894285C21}"/>
              </a:ext>
            </a:extLst>
          </p:cNvPr>
          <p:cNvSpPr>
            <a:spLocks noGrp="1"/>
          </p:cNvSpPr>
          <p:nvPr>
            <p:ph type="title"/>
          </p:nvPr>
        </p:nvSpPr>
        <p:spPr/>
        <p:txBody>
          <a:bodyPr/>
          <a:lstStyle/>
          <a:p>
            <a:r>
              <a:rPr lang="en-GB" dirty="0"/>
              <a:t>Axially loaded lugs</a:t>
            </a:r>
            <a:br>
              <a:rPr lang="en-GB" dirty="0"/>
            </a:br>
            <a:r>
              <a:rPr lang="en-GB" sz="1000" dirty="0"/>
              <a:t>(tension)</a:t>
            </a:r>
          </a:p>
        </p:txBody>
      </p:sp>
      <p:pic>
        <p:nvPicPr>
          <p:cNvPr id="7" name="Content Placeholder 6">
            <a:extLst>
              <a:ext uri="{FF2B5EF4-FFF2-40B4-BE49-F238E27FC236}">
                <a16:creationId xmlns:a16="http://schemas.microsoft.com/office/drawing/2014/main" id="{8218D6EB-3F89-D2AF-828F-9F8F24F2070E}"/>
              </a:ext>
            </a:extLst>
          </p:cNvPr>
          <p:cNvPicPr>
            <a:picLocks noGrp="1" noChangeAspect="1"/>
          </p:cNvPicPr>
          <p:nvPr>
            <p:ph idx="1"/>
          </p:nvPr>
        </p:nvPicPr>
        <p:blipFill>
          <a:blip r:embed="rId3"/>
          <a:stretch>
            <a:fillRect/>
          </a:stretch>
        </p:blipFill>
        <p:spPr>
          <a:xfrm>
            <a:off x="336550" y="860425"/>
            <a:ext cx="3474873" cy="2263775"/>
          </a:xfrm>
          <a:prstGeom prst="rect">
            <a:avLst/>
          </a:prstGeom>
          <a:ln>
            <a:solidFill>
              <a:schemeClr val="tx1"/>
            </a:solidFill>
          </a:ln>
        </p:spPr>
      </p:pic>
      <p:sp>
        <p:nvSpPr>
          <p:cNvPr id="4" name="Slide Number Placeholder 3">
            <a:extLst>
              <a:ext uri="{FF2B5EF4-FFF2-40B4-BE49-F238E27FC236}">
                <a16:creationId xmlns:a16="http://schemas.microsoft.com/office/drawing/2014/main" id="{E94D45F5-163C-6AED-BCB1-7EDD3FE8B233}"/>
              </a:ext>
            </a:extLst>
          </p:cNvPr>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5" name="Picture 4">
            <a:extLst>
              <a:ext uri="{FF2B5EF4-FFF2-40B4-BE49-F238E27FC236}">
                <a16:creationId xmlns:a16="http://schemas.microsoft.com/office/drawing/2014/main" id="{EE43E6BF-3DFD-BF98-8875-B9DFD418761D}"/>
              </a:ext>
            </a:extLst>
          </p:cNvPr>
          <p:cNvPicPr>
            <a:picLocks noChangeAspect="1"/>
          </p:cNvPicPr>
          <p:nvPr/>
        </p:nvPicPr>
        <p:blipFill>
          <a:blip r:embed="rId4"/>
          <a:stretch>
            <a:fillRect/>
          </a:stretch>
        </p:blipFill>
        <p:spPr>
          <a:xfrm>
            <a:off x="3606800" y="15875"/>
            <a:ext cx="990600" cy="1065070"/>
          </a:xfrm>
          <a:prstGeom prst="rect">
            <a:avLst/>
          </a:prstGeom>
          <a:ln>
            <a:solidFill>
              <a:schemeClr val="bg1">
                <a:lumMod val="50000"/>
              </a:schemeClr>
            </a:solidFill>
          </a:ln>
        </p:spPr>
      </p:pic>
      <p:sp>
        <p:nvSpPr>
          <p:cNvPr id="8" name="Speech Bubble: Rectangle 7">
            <a:extLst>
              <a:ext uri="{FF2B5EF4-FFF2-40B4-BE49-F238E27FC236}">
                <a16:creationId xmlns:a16="http://schemas.microsoft.com/office/drawing/2014/main" id="{C5F0A0B9-E25D-8C9F-5A96-A7FC5A9A18E1}"/>
              </a:ext>
            </a:extLst>
          </p:cNvPr>
          <p:cNvSpPr/>
          <p:nvPr/>
        </p:nvSpPr>
        <p:spPr>
          <a:xfrm>
            <a:off x="1009650" y="1819647"/>
            <a:ext cx="553873" cy="304800"/>
          </a:xfrm>
          <a:prstGeom prst="wedgeRectCallout">
            <a:avLst>
              <a:gd name="adj1" fmla="val -39759"/>
              <a:gd name="adj2" fmla="val 93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rgbClr val="002060"/>
                </a:solidFill>
                <a:latin typeface="Arial" panose="020B0604020202020204" pitchFamily="34" charset="0"/>
                <a:cs typeface="Arial" panose="020B0604020202020204" pitchFamily="34" charset="0"/>
              </a:rPr>
              <a:t>Grain direction</a:t>
            </a:r>
          </a:p>
        </p:txBody>
      </p:sp>
      <p:sp>
        <p:nvSpPr>
          <p:cNvPr id="9" name="Rectangle 8">
            <a:extLst>
              <a:ext uri="{FF2B5EF4-FFF2-40B4-BE49-F238E27FC236}">
                <a16:creationId xmlns:a16="http://schemas.microsoft.com/office/drawing/2014/main" id="{BCAE213A-B8A7-916E-477A-36E0664ACA1C}"/>
              </a:ext>
            </a:extLst>
          </p:cNvPr>
          <p:cNvSpPr/>
          <p:nvPr/>
        </p:nvSpPr>
        <p:spPr>
          <a:xfrm>
            <a:off x="3524250" y="1120774"/>
            <a:ext cx="1066800" cy="6988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en-GB" sz="800" b="1" dirty="0">
                <a:latin typeface="Arial" panose="020B0604020202020204" pitchFamily="34" charset="0"/>
                <a:cs typeface="Arial" panose="020B0604020202020204" pitchFamily="34" charset="0"/>
              </a:rPr>
              <a:t>Ultimate load of lug:</a:t>
            </a:r>
          </a:p>
        </p:txBody>
      </p:sp>
      <p:pic>
        <p:nvPicPr>
          <p:cNvPr id="11" name="Picture 10">
            <a:extLst>
              <a:ext uri="{FF2B5EF4-FFF2-40B4-BE49-F238E27FC236}">
                <a16:creationId xmlns:a16="http://schemas.microsoft.com/office/drawing/2014/main" id="{7E01C028-A264-EEB1-23F5-15D91BAC17D5}"/>
              </a:ext>
            </a:extLst>
          </p:cNvPr>
          <p:cNvPicPr>
            <a:picLocks noChangeAspect="1"/>
          </p:cNvPicPr>
          <p:nvPr/>
        </p:nvPicPr>
        <p:blipFill>
          <a:blip r:embed="rId5"/>
          <a:stretch>
            <a:fillRect/>
          </a:stretch>
        </p:blipFill>
        <p:spPr>
          <a:xfrm>
            <a:off x="3663868" y="1314415"/>
            <a:ext cx="787565" cy="225460"/>
          </a:xfrm>
          <a:prstGeom prst="rect">
            <a:avLst/>
          </a:prstGeom>
        </p:spPr>
      </p:pic>
      <p:sp>
        <p:nvSpPr>
          <p:cNvPr id="14" name="Rectangle 13">
            <a:extLst>
              <a:ext uri="{FF2B5EF4-FFF2-40B4-BE49-F238E27FC236}">
                <a16:creationId xmlns:a16="http://schemas.microsoft.com/office/drawing/2014/main" id="{C15B12E8-E8AF-8FBC-BE47-2E9B5769907A}"/>
              </a:ext>
            </a:extLst>
          </p:cNvPr>
          <p:cNvSpPr/>
          <p:nvPr/>
        </p:nvSpPr>
        <p:spPr>
          <a:xfrm>
            <a:off x="3975100" y="1312686"/>
            <a:ext cx="15875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2D32BD4-3C54-8EA6-7872-30076ACB56E0}"/>
              </a:ext>
            </a:extLst>
          </p:cNvPr>
          <p:cNvSpPr/>
          <p:nvPr/>
        </p:nvSpPr>
        <p:spPr>
          <a:xfrm>
            <a:off x="361950" y="1816472"/>
            <a:ext cx="20955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CE8274-A816-0A03-6FEB-6E479FF24C96}"/>
                  </a:ext>
                </a:extLst>
              </p:cNvPr>
              <p:cNvSpPr txBox="1"/>
              <p:nvPr/>
            </p:nvSpPr>
            <p:spPr>
              <a:xfrm>
                <a:off x="3543510" y="1589679"/>
                <a:ext cx="1013310" cy="15388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GB" sz="1000" b="0" i="1" smtClean="0">
                              <a:latin typeface="Cambria Math" panose="02040503050406030204" pitchFamily="18" charset="0"/>
                            </a:rPr>
                            <m:t>𝐴</m:t>
                          </m:r>
                        </m:e>
                        <m:sub>
                          <m:r>
                            <a:rPr lang="en-GB" sz="1000" b="0" i="1" smtClean="0">
                              <a:latin typeface="Cambria Math" panose="02040503050406030204" pitchFamily="18" charset="0"/>
                            </a:rPr>
                            <m:t>𝑡</m:t>
                          </m:r>
                        </m:sub>
                      </m:sSub>
                      <m:r>
                        <a:rPr lang="en-GB" sz="1000" b="0" i="1" smtClean="0">
                          <a:latin typeface="Cambria Math" panose="02040503050406030204" pitchFamily="18" charset="0"/>
                        </a:rPr>
                        <m:t>=</m:t>
                      </m:r>
                      <m:d>
                        <m:dPr>
                          <m:ctrlPr>
                            <a:rPr lang="en-GB" sz="1000" b="0" i="1" smtClean="0">
                              <a:latin typeface="Cambria Math" panose="02040503050406030204" pitchFamily="18" charset="0"/>
                            </a:rPr>
                          </m:ctrlPr>
                        </m:dPr>
                        <m:e>
                          <m:r>
                            <a:rPr lang="en-GB" sz="1000" b="0" i="1" smtClean="0">
                              <a:latin typeface="Cambria Math" panose="02040503050406030204" pitchFamily="18" charset="0"/>
                            </a:rPr>
                            <m:t>𝑊</m:t>
                          </m:r>
                          <m:r>
                            <a:rPr lang="en-GB" sz="1000" b="0" i="1" smtClean="0">
                              <a:latin typeface="Cambria Math" panose="02040503050406030204" pitchFamily="18" charset="0"/>
                            </a:rPr>
                            <m:t>−</m:t>
                          </m:r>
                          <m:r>
                            <a:rPr lang="en-GB" sz="1000" b="0" i="1" smtClean="0">
                              <a:latin typeface="Cambria Math" panose="02040503050406030204" pitchFamily="18" charset="0"/>
                            </a:rPr>
                            <m:t>𝑑</m:t>
                          </m:r>
                        </m:e>
                      </m:d>
                      <m:r>
                        <a:rPr lang="en-GB" sz="1000" b="0" i="1" smtClean="0">
                          <a:latin typeface="Cambria Math" panose="02040503050406030204" pitchFamily="18" charset="0"/>
                          <a:ea typeface="Cambria Math" panose="02040503050406030204" pitchFamily="18" charset="0"/>
                        </a:rPr>
                        <m:t>×</m:t>
                      </m:r>
                      <m:r>
                        <a:rPr lang="en-GB" sz="1000" b="0" i="1" smtClean="0">
                          <a:latin typeface="Cambria Math" panose="02040503050406030204" pitchFamily="18" charset="0"/>
                          <a:ea typeface="Cambria Math" panose="02040503050406030204" pitchFamily="18" charset="0"/>
                        </a:rPr>
                        <m:t>𝑡</m:t>
                      </m:r>
                    </m:oMath>
                  </m:oMathPara>
                </a14:m>
                <a:endParaRPr lang="en-US" sz="1000" dirty="0"/>
              </a:p>
            </p:txBody>
          </p:sp>
        </mc:Choice>
        <mc:Fallback xmlns="">
          <p:sp>
            <p:nvSpPr>
              <p:cNvPr id="3" name="TextBox 2">
                <a:extLst>
                  <a:ext uri="{FF2B5EF4-FFF2-40B4-BE49-F238E27FC236}">
                    <a16:creationId xmlns:a16="http://schemas.microsoft.com/office/drawing/2014/main" id="{E3CE8274-A816-0A03-6FEB-6E479FF24C96}"/>
                  </a:ext>
                </a:extLst>
              </p:cNvPr>
              <p:cNvSpPr txBox="1">
                <a:spLocks noRot="1" noChangeAspect="1" noMove="1" noResize="1" noEditPoints="1" noAdjustHandles="1" noChangeArrowheads="1" noChangeShapeType="1" noTextEdit="1"/>
              </p:cNvSpPr>
              <p:nvPr/>
            </p:nvSpPr>
            <p:spPr>
              <a:xfrm>
                <a:off x="3543510" y="1589679"/>
                <a:ext cx="1013310" cy="153888"/>
              </a:xfrm>
              <a:prstGeom prst="rect">
                <a:avLst/>
              </a:prstGeom>
              <a:blipFill>
                <a:blip r:embed="rId6"/>
                <a:stretch>
                  <a:fillRect l="-1198" r="-599" b="-12000"/>
                </a:stretch>
              </a:blipFill>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1138D899-8270-4CA2-0CAD-1096B1DA8D57}"/>
              </a:ext>
            </a:extLst>
          </p:cNvPr>
          <p:cNvCxnSpPr>
            <a:cxnSpLocks/>
          </p:cNvCxnSpPr>
          <p:nvPr/>
        </p:nvCxnSpPr>
        <p:spPr>
          <a:xfrm>
            <a:off x="4080090" y="167106"/>
            <a:ext cx="0" cy="4572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807B371-3E00-30D8-C315-F01FC34547BE}"/>
              </a:ext>
            </a:extLst>
          </p:cNvPr>
          <p:cNvSpPr/>
          <p:nvPr/>
        </p:nvSpPr>
        <p:spPr>
          <a:xfrm>
            <a:off x="4059570" y="1958975"/>
            <a:ext cx="3429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1C3EE93-8D96-1FDE-42E4-44612DCBC73F}"/>
              </a:ext>
            </a:extLst>
          </p:cNvPr>
          <p:cNvSpPr/>
          <p:nvPr/>
        </p:nvSpPr>
        <p:spPr>
          <a:xfrm>
            <a:off x="4059570" y="1958975"/>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6AF2373-4C8F-AB31-BAD5-637917413FBC}"/>
              </a:ext>
            </a:extLst>
          </p:cNvPr>
          <p:cNvSpPr/>
          <p:nvPr/>
        </p:nvSpPr>
        <p:spPr>
          <a:xfrm>
            <a:off x="4059570" y="2620801"/>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9D0486A4-E7FC-D013-5AB3-16DB7BF2CCBD}"/>
              </a:ext>
            </a:extLst>
          </p:cNvPr>
          <p:cNvCxnSpPr>
            <a:cxnSpLocks/>
          </p:cNvCxnSpPr>
          <p:nvPr/>
        </p:nvCxnSpPr>
        <p:spPr>
          <a:xfrm>
            <a:off x="4059570" y="1958975"/>
            <a:ext cx="0" cy="329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3F2FE6-F6C5-44E9-9E63-9B359EF700F8}"/>
              </a:ext>
            </a:extLst>
          </p:cNvPr>
          <p:cNvCxnSpPr>
            <a:cxnSpLocks/>
          </p:cNvCxnSpPr>
          <p:nvPr/>
        </p:nvCxnSpPr>
        <p:spPr>
          <a:xfrm>
            <a:off x="4065680" y="2619997"/>
            <a:ext cx="0" cy="329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2E36BE9-6019-47E7-7B34-74B8230A976E}"/>
              </a:ext>
            </a:extLst>
          </p:cNvPr>
          <p:cNvCxnSpPr>
            <a:cxnSpLocks/>
          </p:cNvCxnSpPr>
          <p:nvPr/>
        </p:nvCxnSpPr>
        <p:spPr>
          <a:xfrm flipH="1">
            <a:off x="4059570" y="2949575"/>
            <a:ext cx="342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C3C24D9-2955-8011-38AF-605472078525}"/>
                  </a:ext>
                </a:extLst>
              </p:cNvPr>
              <p:cNvSpPr txBox="1"/>
              <p:nvPr/>
            </p:nvSpPr>
            <p:spPr>
              <a:xfrm>
                <a:off x="4208795" y="2972960"/>
                <a:ext cx="5155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𝑡</m:t>
                      </m:r>
                    </m:oMath>
                  </m:oMathPara>
                </a14:m>
                <a:endParaRPr lang="en-GB" sz="600" dirty="0"/>
              </a:p>
            </p:txBody>
          </p:sp>
        </mc:Choice>
        <mc:Fallback xmlns="">
          <p:sp>
            <p:nvSpPr>
              <p:cNvPr id="24" name="TextBox 23">
                <a:extLst>
                  <a:ext uri="{FF2B5EF4-FFF2-40B4-BE49-F238E27FC236}">
                    <a16:creationId xmlns:a16="http://schemas.microsoft.com/office/drawing/2014/main" id="{9C3C24D9-2955-8011-38AF-605472078525}"/>
                  </a:ext>
                </a:extLst>
              </p:cNvPr>
              <p:cNvSpPr txBox="1">
                <a:spLocks noRot="1" noChangeAspect="1" noMove="1" noResize="1" noEditPoints="1" noAdjustHandles="1" noChangeArrowheads="1" noChangeShapeType="1" noTextEdit="1"/>
              </p:cNvSpPr>
              <p:nvPr/>
            </p:nvSpPr>
            <p:spPr>
              <a:xfrm>
                <a:off x="4208795" y="2972960"/>
                <a:ext cx="51553" cy="92333"/>
              </a:xfrm>
              <a:prstGeom prst="rect">
                <a:avLst/>
              </a:prstGeom>
              <a:blipFill>
                <a:blip r:embed="rId7"/>
                <a:stretch>
                  <a:fillRect l="-9091" r="-181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9C7B6CF-1C94-151C-65E4-05C8298BD3AA}"/>
                  </a:ext>
                </a:extLst>
              </p:cNvPr>
              <p:cNvSpPr txBox="1"/>
              <p:nvPr/>
            </p:nvSpPr>
            <p:spPr>
              <a:xfrm>
                <a:off x="3829050" y="2735762"/>
                <a:ext cx="401970"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0" smtClean="0">
                          <a:latin typeface="Cambria Math" panose="02040503050406030204" pitchFamily="18" charset="0"/>
                        </a:rPr>
                        <m:t>0.5(</m:t>
                      </m:r>
                      <m:r>
                        <a:rPr lang="en-GB" sz="600" b="0" i="1" smtClean="0">
                          <a:latin typeface="Cambria Math" panose="02040503050406030204" pitchFamily="18" charset="0"/>
                        </a:rPr>
                        <m:t>𝑊</m:t>
                      </m:r>
                      <m:r>
                        <a:rPr lang="en-GB" sz="600" b="0" i="1" smtClean="0">
                          <a:latin typeface="Cambria Math" panose="02040503050406030204" pitchFamily="18" charset="0"/>
                        </a:rPr>
                        <m:t>−</m:t>
                      </m:r>
                      <m:r>
                        <a:rPr lang="en-GB" sz="600" b="0" i="1" smtClean="0">
                          <a:latin typeface="Cambria Math" panose="02040503050406030204" pitchFamily="18" charset="0"/>
                        </a:rPr>
                        <m:t>𝑑</m:t>
                      </m:r>
                      <m:r>
                        <a:rPr lang="en-GB" sz="600" b="0" i="0" smtClean="0">
                          <a:latin typeface="Cambria Math" panose="02040503050406030204" pitchFamily="18" charset="0"/>
                        </a:rPr>
                        <m:t>)</m:t>
                      </m:r>
                    </m:oMath>
                  </m:oMathPara>
                </a14:m>
                <a:endParaRPr lang="en-GB" sz="600" dirty="0"/>
              </a:p>
            </p:txBody>
          </p:sp>
        </mc:Choice>
        <mc:Fallback xmlns="">
          <p:sp>
            <p:nvSpPr>
              <p:cNvPr id="25" name="TextBox 24">
                <a:extLst>
                  <a:ext uri="{FF2B5EF4-FFF2-40B4-BE49-F238E27FC236}">
                    <a16:creationId xmlns:a16="http://schemas.microsoft.com/office/drawing/2014/main" id="{E9C7B6CF-1C94-151C-65E4-05C8298BD3AA}"/>
                  </a:ext>
                </a:extLst>
              </p:cNvPr>
              <p:cNvSpPr txBox="1">
                <a:spLocks noRot="1" noChangeAspect="1" noMove="1" noResize="1" noEditPoints="1" noAdjustHandles="1" noChangeArrowheads="1" noChangeShapeType="1" noTextEdit="1"/>
              </p:cNvSpPr>
              <p:nvPr/>
            </p:nvSpPr>
            <p:spPr>
              <a:xfrm>
                <a:off x="3829050" y="2735762"/>
                <a:ext cx="401970" cy="92333"/>
              </a:xfrm>
              <a:prstGeom prst="rect">
                <a:avLst/>
              </a:prstGeom>
              <a:blipFill>
                <a:blip r:embed="rId8"/>
                <a:stretch>
                  <a:fillRect l="-2941" r="-5882" b="-2941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989A611-53DE-001D-23A6-E79F90F429AB}"/>
                  </a:ext>
                </a:extLst>
              </p:cNvPr>
              <p:cNvSpPr txBox="1"/>
              <p:nvPr/>
            </p:nvSpPr>
            <p:spPr>
              <a:xfrm>
                <a:off x="3829050" y="2082402"/>
                <a:ext cx="401970"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0" smtClean="0">
                          <a:latin typeface="Cambria Math" panose="02040503050406030204" pitchFamily="18" charset="0"/>
                        </a:rPr>
                        <m:t>0.5</m:t>
                      </m:r>
                      <m:r>
                        <a:rPr lang="en-GB" sz="600" b="0" i="1" smtClean="0">
                          <a:latin typeface="Cambria Math" panose="02040503050406030204" pitchFamily="18" charset="0"/>
                        </a:rPr>
                        <m:t>(</m:t>
                      </m:r>
                      <m:r>
                        <a:rPr lang="en-GB" sz="600" b="0" i="1" smtClean="0">
                          <a:latin typeface="Cambria Math" panose="02040503050406030204" pitchFamily="18" charset="0"/>
                        </a:rPr>
                        <m:t>𝑊</m:t>
                      </m:r>
                      <m:r>
                        <a:rPr lang="en-GB" sz="600" b="0" i="1" smtClean="0">
                          <a:latin typeface="Cambria Math" panose="02040503050406030204" pitchFamily="18" charset="0"/>
                        </a:rPr>
                        <m:t>−</m:t>
                      </m:r>
                      <m:r>
                        <a:rPr lang="en-GB" sz="600" b="0" i="1" smtClean="0">
                          <a:latin typeface="Cambria Math" panose="02040503050406030204" pitchFamily="18" charset="0"/>
                        </a:rPr>
                        <m:t>𝑑</m:t>
                      </m:r>
                      <m:r>
                        <a:rPr lang="en-GB" sz="600" b="0" i="0" smtClean="0">
                          <a:latin typeface="Cambria Math" panose="02040503050406030204" pitchFamily="18" charset="0"/>
                        </a:rPr>
                        <m:t>)</m:t>
                      </m:r>
                    </m:oMath>
                  </m:oMathPara>
                </a14:m>
                <a:endParaRPr lang="en-GB" sz="600" dirty="0"/>
              </a:p>
            </p:txBody>
          </p:sp>
        </mc:Choice>
        <mc:Fallback xmlns="">
          <p:sp>
            <p:nvSpPr>
              <p:cNvPr id="26" name="TextBox 25">
                <a:extLst>
                  <a:ext uri="{FF2B5EF4-FFF2-40B4-BE49-F238E27FC236}">
                    <a16:creationId xmlns:a16="http://schemas.microsoft.com/office/drawing/2014/main" id="{F989A611-53DE-001D-23A6-E79F90F429AB}"/>
                  </a:ext>
                </a:extLst>
              </p:cNvPr>
              <p:cNvSpPr txBox="1">
                <a:spLocks noRot="1" noChangeAspect="1" noMove="1" noResize="1" noEditPoints="1" noAdjustHandles="1" noChangeArrowheads="1" noChangeShapeType="1" noTextEdit="1"/>
              </p:cNvSpPr>
              <p:nvPr/>
            </p:nvSpPr>
            <p:spPr>
              <a:xfrm>
                <a:off x="3829050" y="2082402"/>
                <a:ext cx="401970" cy="92333"/>
              </a:xfrm>
              <a:prstGeom prst="rect">
                <a:avLst/>
              </a:prstGeom>
              <a:blipFill>
                <a:blip r:embed="rId8"/>
                <a:stretch>
                  <a:fillRect l="-2941" r="-5882" b="-29412"/>
                </a:stretch>
              </a:blipFill>
              <a:ln>
                <a:solidFill>
                  <a:schemeClr val="tx1"/>
                </a:solidFill>
              </a:ln>
            </p:spPr>
            <p:txBody>
              <a:bodyPr/>
              <a:lstStyle/>
              <a:p>
                <a:r>
                  <a:rPr lang="en-GB">
                    <a:noFill/>
                  </a:rPr>
                  <a:t> </a:t>
                </a:r>
              </a:p>
            </p:txBody>
          </p:sp>
        </mc:Fallback>
      </mc:AlternateContent>
      <p:cxnSp>
        <p:nvCxnSpPr>
          <p:cNvPr id="27" name="Straight Arrow Connector 26">
            <a:extLst>
              <a:ext uri="{FF2B5EF4-FFF2-40B4-BE49-F238E27FC236}">
                <a16:creationId xmlns:a16="http://schemas.microsoft.com/office/drawing/2014/main" id="{8CDF8036-37B0-7211-C082-D4C77B105602}"/>
              </a:ext>
            </a:extLst>
          </p:cNvPr>
          <p:cNvCxnSpPr>
            <a:cxnSpLocks/>
          </p:cNvCxnSpPr>
          <p:nvPr/>
        </p:nvCxnSpPr>
        <p:spPr>
          <a:xfrm>
            <a:off x="4065680" y="2279650"/>
            <a:ext cx="0" cy="329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0B003B6-2627-E58A-6963-D39A40A44627}"/>
                  </a:ext>
                </a:extLst>
              </p:cNvPr>
              <p:cNvSpPr txBox="1"/>
              <p:nvPr/>
            </p:nvSpPr>
            <p:spPr>
              <a:xfrm>
                <a:off x="4032401" y="2402724"/>
                <a:ext cx="66557"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𝑑</m:t>
                      </m:r>
                    </m:oMath>
                  </m:oMathPara>
                </a14:m>
                <a:endParaRPr lang="en-GB" sz="600" dirty="0"/>
              </a:p>
            </p:txBody>
          </p:sp>
        </mc:Choice>
        <mc:Fallback xmlns="">
          <p:sp>
            <p:nvSpPr>
              <p:cNvPr id="28" name="TextBox 27">
                <a:extLst>
                  <a:ext uri="{FF2B5EF4-FFF2-40B4-BE49-F238E27FC236}">
                    <a16:creationId xmlns:a16="http://schemas.microsoft.com/office/drawing/2014/main" id="{A0B003B6-2627-E58A-6963-D39A40A44627}"/>
                  </a:ext>
                </a:extLst>
              </p:cNvPr>
              <p:cNvSpPr txBox="1">
                <a:spLocks noRot="1" noChangeAspect="1" noMove="1" noResize="1" noEditPoints="1" noAdjustHandles="1" noChangeArrowheads="1" noChangeShapeType="1" noTextEdit="1"/>
              </p:cNvSpPr>
              <p:nvPr/>
            </p:nvSpPr>
            <p:spPr>
              <a:xfrm>
                <a:off x="4032401" y="2402724"/>
                <a:ext cx="66557" cy="92333"/>
              </a:xfrm>
              <a:prstGeom prst="rect">
                <a:avLst/>
              </a:prstGeom>
              <a:blipFill>
                <a:blip r:embed="rId9"/>
                <a:stretch>
                  <a:fillRect l="-23077" r="-15385" b="-5882"/>
                </a:stretch>
              </a:blipFill>
              <a:ln>
                <a:solidFill>
                  <a:schemeClr val="tx1"/>
                </a:solidFill>
              </a:ln>
            </p:spPr>
            <p:txBody>
              <a:bodyPr/>
              <a:lstStyle/>
              <a:p>
                <a:r>
                  <a:rPr lang="en-GB">
                    <a:noFill/>
                  </a:rPr>
                  <a:t> </a:t>
                </a:r>
              </a:p>
            </p:txBody>
          </p:sp>
        </mc:Fallback>
      </mc:AlternateContent>
      <p:cxnSp>
        <p:nvCxnSpPr>
          <p:cNvPr id="30" name="Straight Arrow Connector 29">
            <a:extLst>
              <a:ext uri="{FF2B5EF4-FFF2-40B4-BE49-F238E27FC236}">
                <a16:creationId xmlns:a16="http://schemas.microsoft.com/office/drawing/2014/main" id="{07B4CC93-B7D1-110B-675B-09698DE9FC5B}"/>
              </a:ext>
            </a:extLst>
          </p:cNvPr>
          <p:cNvCxnSpPr>
            <a:cxnSpLocks/>
            <a:stCxn id="3" idx="2"/>
            <a:endCxn id="10" idx="0"/>
          </p:cNvCxnSpPr>
          <p:nvPr/>
        </p:nvCxnSpPr>
        <p:spPr>
          <a:xfrm>
            <a:off x="4050165" y="1743567"/>
            <a:ext cx="180855" cy="215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68FF48D-9B62-C35E-9E03-0DE783BA6518}"/>
              </a:ext>
            </a:extLst>
          </p:cNvPr>
          <p:cNvSpPr/>
          <p:nvPr/>
        </p:nvSpPr>
        <p:spPr>
          <a:xfrm>
            <a:off x="2158048" y="3014236"/>
            <a:ext cx="152401" cy="125603"/>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76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3" grpId="0" animBg="1"/>
      <p:bldP spid="6" grpId="0" animBg="1"/>
      <p:bldP spid="10" grpId="0" animBg="1"/>
      <p:bldP spid="12" grpId="0" animBg="1"/>
      <p:bldP spid="24" grpId="0" animBg="1"/>
      <p:bldP spid="25" grpId="0" animBg="1"/>
      <p:bldP spid="26"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9E3F-11FE-0B83-09D1-81E894285C21}"/>
              </a:ext>
            </a:extLst>
          </p:cNvPr>
          <p:cNvSpPr>
            <a:spLocks noGrp="1"/>
          </p:cNvSpPr>
          <p:nvPr>
            <p:ph type="title"/>
          </p:nvPr>
        </p:nvSpPr>
        <p:spPr/>
        <p:txBody>
          <a:bodyPr/>
          <a:lstStyle/>
          <a:p>
            <a:r>
              <a:rPr lang="en-GB" dirty="0"/>
              <a:t>Axially loaded lugs </a:t>
            </a:r>
            <a:br>
              <a:rPr lang="en-GB" dirty="0"/>
            </a:br>
            <a:r>
              <a:rPr lang="en-GB" sz="1000" dirty="0"/>
              <a:t>(shear tear off)</a:t>
            </a:r>
          </a:p>
        </p:txBody>
      </p:sp>
      <p:pic>
        <p:nvPicPr>
          <p:cNvPr id="12" name="Content Placeholder 11">
            <a:extLst>
              <a:ext uri="{FF2B5EF4-FFF2-40B4-BE49-F238E27FC236}">
                <a16:creationId xmlns:a16="http://schemas.microsoft.com/office/drawing/2014/main" id="{C8CD4905-6D20-09CC-EE69-5B019678D758}"/>
              </a:ext>
            </a:extLst>
          </p:cNvPr>
          <p:cNvPicPr>
            <a:picLocks noGrp="1" noChangeAspect="1"/>
          </p:cNvPicPr>
          <p:nvPr>
            <p:ph idx="1"/>
          </p:nvPr>
        </p:nvPicPr>
        <p:blipFill>
          <a:blip r:embed="rId3"/>
          <a:stretch>
            <a:fillRect/>
          </a:stretch>
        </p:blipFill>
        <p:spPr>
          <a:xfrm>
            <a:off x="400050" y="838200"/>
            <a:ext cx="2836577" cy="2317431"/>
          </a:xfrm>
          <a:prstGeom prst="rect">
            <a:avLst/>
          </a:prstGeom>
          <a:ln>
            <a:solidFill>
              <a:schemeClr val="tx1"/>
            </a:solidFill>
          </a:ln>
        </p:spPr>
      </p:pic>
      <p:sp>
        <p:nvSpPr>
          <p:cNvPr id="4" name="Slide Number Placeholder 3">
            <a:extLst>
              <a:ext uri="{FF2B5EF4-FFF2-40B4-BE49-F238E27FC236}">
                <a16:creationId xmlns:a16="http://schemas.microsoft.com/office/drawing/2014/main" id="{E94D45F5-163C-6AED-BCB1-7EDD3FE8B233}"/>
              </a:ext>
            </a:extLst>
          </p:cNvPr>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5" name="Picture 4">
            <a:extLst>
              <a:ext uri="{FF2B5EF4-FFF2-40B4-BE49-F238E27FC236}">
                <a16:creationId xmlns:a16="http://schemas.microsoft.com/office/drawing/2014/main" id="{EE43E6BF-3DFD-BF98-8875-B9DFD418761D}"/>
              </a:ext>
            </a:extLst>
          </p:cNvPr>
          <p:cNvPicPr>
            <a:picLocks noChangeAspect="1"/>
          </p:cNvPicPr>
          <p:nvPr/>
        </p:nvPicPr>
        <p:blipFill>
          <a:blip r:embed="rId4"/>
          <a:stretch>
            <a:fillRect/>
          </a:stretch>
        </p:blipFill>
        <p:spPr>
          <a:xfrm>
            <a:off x="3606800" y="15875"/>
            <a:ext cx="990600" cy="1065070"/>
          </a:xfrm>
          <a:prstGeom prst="rect">
            <a:avLst/>
          </a:prstGeom>
          <a:ln>
            <a:solidFill>
              <a:schemeClr val="bg1">
                <a:lumMod val="50000"/>
              </a:schemeClr>
            </a:solidFill>
          </a:ln>
        </p:spPr>
      </p:pic>
      <p:sp>
        <p:nvSpPr>
          <p:cNvPr id="15" name="Rectangle 14">
            <a:extLst>
              <a:ext uri="{FF2B5EF4-FFF2-40B4-BE49-F238E27FC236}">
                <a16:creationId xmlns:a16="http://schemas.microsoft.com/office/drawing/2014/main" id="{B2D32BD4-3C54-8EA6-7872-30076ACB56E0}"/>
              </a:ext>
            </a:extLst>
          </p:cNvPr>
          <p:cNvSpPr/>
          <p:nvPr/>
        </p:nvSpPr>
        <p:spPr>
          <a:xfrm>
            <a:off x="400050" y="2290071"/>
            <a:ext cx="152400" cy="126104"/>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ED84E26-37EC-8FB4-3A93-CEC1EFC0F010}"/>
              </a:ext>
            </a:extLst>
          </p:cNvPr>
          <p:cNvSpPr/>
          <p:nvPr/>
        </p:nvSpPr>
        <p:spPr>
          <a:xfrm>
            <a:off x="3288229" y="1124374"/>
            <a:ext cx="1066800" cy="1003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en-GB" sz="800" b="1" dirty="0">
                <a:latin typeface="Arial" panose="020B0604020202020204" pitchFamily="34" charset="0"/>
                <a:cs typeface="Arial" panose="020B0604020202020204" pitchFamily="34" charset="0"/>
              </a:rPr>
              <a:t>Ultimate load of bearing-shear mode:</a:t>
            </a:r>
          </a:p>
        </p:txBody>
      </p:sp>
      <p:pic>
        <p:nvPicPr>
          <p:cNvPr id="20" name="Picture 19">
            <a:extLst>
              <a:ext uri="{FF2B5EF4-FFF2-40B4-BE49-F238E27FC236}">
                <a16:creationId xmlns:a16="http://schemas.microsoft.com/office/drawing/2014/main" id="{22BBB3FC-662E-ED21-81ED-F89A98596B19}"/>
              </a:ext>
            </a:extLst>
          </p:cNvPr>
          <p:cNvPicPr>
            <a:picLocks noChangeAspect="1"/>
          </p:cNvPicPr>
          <p:nvPr/>
        </p:nvPicPr>
        <p:blipFill>
          <a:blip r:embed="rId5"/>
          <a:stretch>
            <a:fillRect/>
          </a:stretch>
        </p:blipFill>
        <p:spPr>
          <a:xfrm>
            <a:off x="3437496" y="1550569"/>
            <a:ext cx="768267" cy="213810"/>
          </a:xfrm>
          <a:prstGeom prst="rect">
            <a:avLst/>
          </a:prstGeom>
        </p:spPr>
      </p:pic>
      <p:sp>
        <p:nvSpPr>
          <p:cNvPr id="13" name="Rectangle 12">
            <a:extLst>
              <a:ext uri="{FF2B5EF4-FFF2-40B4-BE49-F238E27FC236}">
                <a16:creationId xmlns:a16="http://schemas.microsoft.com/office/drawing/2014/main" id="{DBA1286C-F4DC-409D-04C4-63687D8C7B54}"/>
              </a:ext>
            </a:extLst>
          </p:cNvPr>
          <p:cNvSpPr/>
          <p:nvPr/>
        </p:nvSpPr>
        <p:spPr>
          <a:xfrm>
            <a:off x="3751779" y="1544744"/>
            <a:ext cx="15240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2C7FB85F-B2CB-C3E5-4EA5-DFDF1C4797AD}"/>
              </a:ext>
            </a:extLst>
          </p:cNvPr>
          <p:cNvGraphicFramePr>
            <a:graphicFrameLocks noChangeAspect="1"/>
          </p:cNvGraphicFramePr>
          <p:nvPr>
            <p:extLst>
              <p:ext uri="{D42A27DB-BD31-4B8C-83A1-F6EECF244321}">
                <p14:modId xmlns:p14="http://schemas.microsoft.com/office/powerpoint/2010/main" val="340537792"/>
              </p:ext>
            </p:extLst>
          </p:nvPr>
        </p:nvGraphicFramePr>
        <p:xfrm>
          <a:off x="3594617" y="1775622"/>
          <a:ext cx="454025" cy="198438"/>
        </p:xfrm>
        <a:graphic>
          <a:graphicData uri="http://schemas.openxmlformats.org/presentationml/2006/ole">
            <mc:AlternateContent xmlns:mc="http://schemas.openxmlformats.org/markup-compatibility/2006">
              <mc:Choice xmlns:v="urn:schemas-microsoft-com:vml" Requires="v">
                <p:oleObj name="Equation" r:id="rId6" imgW="520560" imgH="228600" progId="Equation.DSMT4">
                  <p:embed/>
                </p:oleObj>
              </mc:Choice>
              <mc:Fallback>
                <p:oleObj name="Equation" r:id="rId6" imgW="520560" imgH="228600" progId="Equation.DSMT4">
                  <p:embed/>
                  <p:pic>
                    <p:nvPicPr>
                      <p:cNvPr id="19" name="Object 18">
                        <a:extLst>
                          <a:ext uri="{FF2B5EF4-FFF2-40B4-BE49-F238E27FC236}">
                            <a16:creationId xmlns:a16="http://schemas.microsoft.com/office/drawing/2014/main" id="{0879EA17-7808-C035-10D7-7188B1A3BB1A}"/>
                          </a:ext>
                        </a:extLst>
                      </p:cNvPr>
                      <p:cNvPicPr/>
                      <p:nvPr/>
                    </p:nvPicPr>
                    <p:blipFill>
                      <a:blip r:embed="rId7"/>
                      <a:stretch>
                        <a:fillRect/>
                      </a:stretch>
                    </p:blipFill>
                    <p:spPr>
                      <a:xfrm>
                        <a:off x="3594617" y="1775622"/>
                        <a:ext cx="454025" cy="198438"/>
                      </a:xfrm>
                      <a:prstGeom prst="rect">
                        <a:avLst/>
                      </a:prstGeom>
                      <a:solidFill>
                        <a:schemeClr val="bg1"/>
                      </a:solidFill>
                    </p:spPr>
                  </p:pic>
                </p:oleObj>
              </mc:Fallback>
            </mc:AlternateContent>
          </a:graphicData>
        </a:graphic>
      </p:graphicFrame>
      <p:cxnSp>
        <p:nvCxnSpPr>
          <p:cNvPr id="7" name="Straight Connector 6">
            <a:extLst>
              <a:ext uri="{FF2B5EF4-FFF2-40B4-BE49-F238E27FC236}">
                <a16:creationId xmlns:a16="http://schemas.microsoft.com/office/drawing/2014/main" id="{CA17B633-1A45-BFC9-A8FF-D57A986168F3}"/>
              </a:ext>
            </a:extLst>
          </p:cNvPr>
          <p:cNvCxnSpPr>
            <a:cxnSpLocks/>
          </p:cNvCxnSpPr>
          <p:nvPr/>
        </p:nvCxnSpPr>
        <p:spPr>
          <a:xfrm flipH="1" flipV="1">
            <a:off x="4165833" y="358775"/>
            <a:ext cx="80798" cy="0"/>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16C71F-080E-C705-B42C-25A112D46481}"/>
              </a:ext>
            </a:extLst>
          </p:cNvPr>
          <p:cNvCxnSpPr>
            <a:cxnSpLocks/>
          </p:cNvCxnSpPr>
          <p:nvPr/>
        </p:nvCxnSpPr>
        <p:spPr>
          <a:xfrm flipH="1" flipV="1">
            <a:off x="4165833" y="434975"/>
            <a:ext cx="80798" cy="0"/>
          </a:xfrm>
          <a:prstGeom prst="line">
            <a:avLst/>
          </a:prstGeom>
          <a:ln w="2222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2DFF65C-FDF4-66DD-4B90-40EE87D4163F}"/>
              </a:ext>
            </a:extLst>
          </p:cNvPr>
          <p:cNvSpPr/>
          <p:nvPr/>
        </p:nvSpPr>
        <p:spPr>
          <a:xfrm>
            <a:off x="3672404" y="2148057"/>
            <a:ext cx="3429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5E4731-0CD5-6AA0-AAE1-00650496B264}"/>
              </a:ext>
            </a:extLst>
          </p:cNvPr>
          <p:cNvSpPr/>
          <p:nvPr/>
        </p:nvSpPr>
        <p:spPr>
          <a:xfrm>
            <a:off x="3672404" y="2148057"/>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B95B687-682E-4A0F-8545-1D808B5A0853}"/>
              </a:ext>
            </a:extLst>
          </p:cNvPr>
          <p:cNvSpPr/>
          <p:nvPr/>
        </p:nvSpPr>
        <p:spPr>
          <a:xfrm>
            <a:off x="3672404" y="2809883"/>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F0BEE972-FD2B-AEB8-5F4A-B2AC03A1BC27}"/>
              </a:ext>
            </a:extLst>
          </p:cNvPr>
          <p:cNvCxnSpPr>
            <a:cxnSpLocks/>
          </p:cNvCxnSpPr>
          <p:nvPr/>
        </p:nvCxnSpPr>
        <p:spPr>
          <a:xfrm flipH="1">
            <a:off x="3672404" y="2802774"/>
            <a:ext cx="342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A932465-B4D4-1ECE-7A6B-B7D4AB17A445}"/>
                  </a:ext>
                </a:extLst>
              </p:cNvPr>
              <p:cNvSpPr txBox="1"/>
              <p:nvPr/>
            </p:nvSpPr>
            <p:spPr>
              <a:xfrm>
                <a:off x="3827979" y="2829077"/>
                <a:ext cx="5155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𝑡</m:t>
                      </m:r>
                    </m:oMath>
                  </m:oMathPara>
                </a14:m>
                <a:endParaRPr lang="en-GB" sz="600" dirty="0"/>
              </a:p>
            </p:txBody>
          </p:sp>
        </mc:Choice>
        <mc:Fallback xmlns="">
          <p:sp>
            <p:nvSpPr>
              <p:cNvPr id="18" name="TextBox 17">
                <a:extLst>
                  <a:ext uri="{FF2B5EF4-FFF2-40B4-BE49-F238E27FC236}">
                    <a16:creationId xmlns:a16="http://schemas.microsoft.com/office/drawing/2014/main" id="{2A932465-B4D4-1ECE-7A6B-B7D4AB17A445}"/>
                  </a:ext>
                </a:extLst>
              </p:cNvPr>
              <p:cNvSpPr txBox="1">
                <a:spLocks noRot="1" noChangeAspect="1" noMove="1" noResize="1" noEditPoints="1" noAdjustHandles="1" noChangeArrowheads="1" noChangeShapeType="1" noTextEdit="1"/>
              </p:cNvSpPr>
              <p:nvPr/>
            </p:nvSpPr>
            <p:spPr>
              <a:xfrm>
                <a:off x="3827979" y="2829077"/>
                <a:ext cx="51553" cy="92333"/>
              </a:xfrm>
              <a:prstGeom prst="rect">
                <a:avLst/>
              </a:prstGeom>
              <a:blipFill>
                <a:blip r:embed="rId8"/>
                <a:stretch>
                  <a:fillRect l="-20000" r="-20000" b="-5882"/>
                </a:stretch>
              </a:blipFill>
              <a:ln>
                <a:solidFill>
                  <a:schemeClr val="tx1"/>
                </a:solidFill>
              </a:ln>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8D8F725E-FFA4-1F79-E9B5-056DF628F1E7}"/>
              </a:ext>
            </a:extLst>
          </p:cNvPr>
          <p:cNvCxnSpPr>
            <a:cxnSpLocks/>
          </p:cNvCxnSpPr>
          <p:nvPr/>
        </p:nvCxnSpPr>
        <p:spPr>
          <a:xfrm>
            <a:off x="3678514" y="2468732"/>
            <a:ext cx="0" cy="329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E506E98-5443-16C4-3C18-D337A32341C3}"/>
                  </a:ext>
                </a:extLst>
              </p:cNvPr>
              <p:cNvSpPr txBox="1"/>
              <p:nvPr/>
            </p:nvSpPr>
            <p:spPr>
              <a:xfrm>
                <a:off x="3645235" y="2591806"/>
                <a:ext cx="66557"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𝑑</m:t>
                      </m:r>
                    </m:oMath>
                  </m:oMathPara>
                </a14:m>
                <a:endParaRPr lang="en-GB" sz="600" dirty="0"/>
              </a:p>
            </p:txBody>
          </p:sp>
        </mc:Choice>
        <mc:Fallback xmlns="">
          <p:sp>
            <p:nvSpPr>
              <p:cNvPr id="23" name="TextBox 22">
                <a:extLst>
                  <a:ext uri="{FF2B5EF4-FFF2-40B4-BE49-F238E27FC236}">
                    <a16:creationId xmlns:a16="http://schemas.microsoft.com/office/drawing/2014/main" id="{6E506E98-5443-16C4-3C18-D337A32341C3}"/>
                  </a:ext>
                </a:extLst>
              </p:cNvPr>
              <p:cNvSpPr txBox="1">
                <a:spLocks noRot="1" noChangeAspect="1" noMove="1" noResize="1" noEditPoints="1" noAdjustHandles="1" noChangeArrowheads="1" noChangeShapeType="1" noTextEdit="1"/>
              </p:cNvSpPr>
              <p:nvPr/>
            </p:nvSpPr>
            <p:spPr>
              <a:xfrm>
                <a:off x="3645235" y="2591806"/>
                <a:ext cx="66557" cy="92333"/>
              </a:xfrm>
              <a:prstGeom prst="rect">
                <a:avLst/>
              </a:prstGeom>
              <a:blipFill>
                <a:blip r:embed="rId9"/>
                <a:stretch>
                  <a:fillRect l="-23077" r="-15385" b="-5882"/>
                </a:stretch>
              </a:blipFill>
              <a:ln>
                <a:solidFill>
                  <a:schemeClr val="tx1"/>
                </a:solidFill>
              </a:ln>
            </p:spPr>
            <p:txBody>
              <a:bodyPr/>
              <a:lstStyle/>
              <a:p>
                <a:r>
                  <a:rPr lang="en-GB">
                    <a:noFill/>
                  </a:rPr>
                  <a:t> </a:t>
                </a:r>
              </a:p>
            </p:txBody>
          </p:sp>
        </mc:Fallback>
      </mc:AlternateContent>
      <p:cxnSp>
        <p:nvCxnSpPr>
          <p:cNvPr id="24" name="Straight Arrow Connector 23">
            <a:extLst>
              <a:ext uri="{FF2B5EF4-FFF2-40B4-BE49-F238E27FC236}">
                <a16:creationId xmlns:a16="http://schemas.microsoft.com/office/drawing/2014/main" id="{1BCC7172-9EF5-FA31-5CF1-1482648042BF}"/>
              </a:ext>
            </a:extLst>
          </p:cNvPr>
          <p:cNvCxnSpPr>
            <a:cxnSpLocks/>
            <a:stCxn id="17" idx="2"/>
            <a:endCxn id="6" idx="0"/>
          </p:cNvCxnSpPr>
          <p:nvPr/>
        </p:nvCxnSpPr>
        <p:spPr>
          <a:xfrm>
            <a:off x="3821629" y="1974060"/>
            <a:ext cx="22225" cy="173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Speech Bubble: Oval 29">
            <a:extLst>
              <a:ext uri="{FF2B5EF4-FFF2-40B4-BE49-F238E27FC236}">
                <a16:creationId xmlns:a16="http://schemas.microsoft.com/office/drawing/2014/main" id="{72759FD3-9D6C-4F80-A35B-53AA930A58D8}"/>
              </a:ext>
            </a:extLst>
          </p:cNvPr>
          <p:cNvSpPr/>
          <p:nvPr/>
        </p:nvSpPr>
        <p:spPr>
          <a:xfrm>
            <a:off x="1466850" y="594700"/>
            <a:ext cx="1371599" cy="368543"/>
          </a:xfrm>
          <a:prstGeom prst="wedgeEllipseCallout">
            <a:avLst>
              <a:gd name="adj1" fmla="val -49903"/>
              <a:gd name="adj2" fmla="val 74984"/>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500" dirty="0">
              <a:solidFill>
                <a:schemeClr val="tx1"/>
              </a:solidFill>
              <a:latin typeface="Arial" panose="020B0604020202020204" pitchFamily="34" charset="0"/>
              <a:cs typeface="Arial" panose="020B0604020202020204" pitchFamily="34" charset="0"/>
            </a:endParaRPr>
          </a:p>
        </p:txBody>
      </p:sp>
      <p:sp>
        <p:nvSpPr>
          <p:cNvPr id="29" name="Speech Bubble: Oval 28">
            <a:extLst>
              <a:ext uri="{FF2B5EF4-FFF2-40B4-BE49-F238E27FC236}">
                <a16:creationId xmlns:a16="http://schemas.microsoft.com/office/drawing/2014/main" id="{B9918713-D23A-BC5C-E6E1-F8F9DDDB231D}"/>
              </a:ext>
            </a:extLst>
          </p:cNvPr>
          <p:cNvSpPr/>
          <p:nvPr/>
        </p:nvSpPr>
        <p:spPr>
          <a:xfrm>
            <a:off x="1466850" y="604102"/>
            <a:ext cx="1371599" cy="368543"/>
          </a:xfrm>
          <a:prstGeom prst="wedgeEllipseCallout">
            <a:avLst>
              <a:gd name="adj1" fmla="val -13844"/>
              <a:gd name="adj2" fmla="val 280184"/>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500" b="1" dirty="0">
                <a:solidFill>
                  <a:schemeClr val="tx1"/>
                </a:solidFill>
                <a:latin typeface="Arial" panose="020B0604020202020204" pitchFamily="34" charset="0"/>
                <a:cs typeface="Arial" panose="020B0604020202020204" pitchFamily="34" charset="0"/>
              </a:rPr>
              <a:t>Curve A is a cut off to be used for all aluminium alloy hand-forged billets when LT grain has direction G</a:t>
            </a:r>
          </a:p>
        </p:txBody>
      </p:sp>
      <p:sp>
        <p:nvSpPr>
          <p:cNvPr id="31" name="Speech Bubble: Oval 30">
            <a:extLst>
              <a:ext uri="{FF2B5EF4-FFF2-40B4-BE49-F238E27FC236}">
                <a16:creationId xmlns:a16="http://schemas.microsoft.com/office/drawing/2014/main" id="{002DB379-8EDA-F493-9419-6630995836B8}"/>
              </a:ext>
            </a:extLst>
          </p:cNvPr>
          <p:cNvSpPr/>
          <p:nvPr/>
        </p:nvSpPr>
        <p:spPr>
          <a:xfrm>
            <a:off x="1611951" y="2274814"/>
            <a:ext cx="1371599" cy="368543"/>
          </a:xfrm>
          <a:prstGeom prst="wedgeEllipseCallout">
            <a:avLst>
              <a:gd name="adj1" fmla="val -29358"/>
              <a:gd name="adj2" fmla="val -66237"/>
            </a:avLst>
          </a:prstGeom>
          <a:solidFill>
            <a:srgbClr val="FFC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500" b="1" dirty="0">
                <a:solidFill>
                  <a:schemeClr val="tx1"/>
                </a:solidFill>
                <a:latin typeface="Arial" panose="020B0604020202020204" pitchFamily="34" charset="0"/>
                <a:cs typeface="Arial" panose="020B0604020202020204" pitchFamily="34" charset="0"/>
              </a:rPr>
              <a:t>Curve B for all aluminium alloy plates, bars and hand-forged billets when ST grain has direction G</a:t>
            </a:r>
          </a:p>
        </p:txBody>
      </p:sp>
      <p:sp>
        <p:nvSpPr>
          <p:cNvPr id="32" name="Speech Bubble: Oval 31">
            <a:extLst>
              <a:ext uri="{FF2B5EF4-FFF2-40B4-BE49-F238E27FC236}">
                <a16:creationId xmlns:a16="http://schemas.microsoft.com/office/drawing/2014/main" id="{910FA29B-2F06-FFDA-3696-4425DE4AE284}"/>
              </a:ext>
            </a:extLst>
          </p:cNvPr>
          <p:cNvSpPr/>
          <p:nvPr/>
        </p:nvSpPr>
        <p:spPr>
          <a:xfrm>
            <a:off x="0" y="434976"/>
            <a:ext cx="1371599" cy="587496"/>
          </a:xfrm>
          <a:prstGeom prst="wedgeEllipseCallout">
            <a:avLst>
              <a:gd name="adj1" fmla="val -6507"/>
              <a:gd name="adj2" fmla="val 142847"/>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500" b="1" dirty="0" err="1">
                <a:solidFill>
                  <a:schemeClr val="tx1"/>
                </a:solidFill>
                <a:latin typeface="Arial" panose="020B0604020202020204" pitchFamily="34" charset="0"/>
                <a:cs typeface="Arial" panose="020B0604020202020204" pitchFamily="34" charset="0"/>
              </a:rPr>
              <a:t>K</a:t>
            </a:r>
            <a:r>
              <a:rPr lang="en-GB" sz="500" b="1" baseline="-25000" dirty="0" err="1">
                <a:solidFill>
                  <a:schemeClr val="tx1"/>
                </a:solidFill>
                <a:latin typeface="Arial" panose="020B0604020202020204" pitchFamily="34" charset="0"/>
                <a:cs typeface="Arial" panose="020B0604020202020204" pitchFamily="34" charset="0"/>
              </a:rPr>
              <a:t>br</a:t>
            </a:r>
            <a:r>
              <a:rPr lang="en-GB" sz="500" b="1" dirty="0">
                <a:solidFill>
                  <a:schemeClr val="tx1"/>
                </a:solidFill>
                <a:latin typeface="Arial" panose="020B0604020202020204" pitchFamily="34" charset="0"/>
                <a:cs typeface="Arial" panose="020B0604020202020204" pitchFamily="34" charset="0"/>
              </a:rPr>
              <a:t> greater than 2.00 shall not be used for lugs made from 12.7 mm thick or thicker aluminium alloy plate, bar or hand-forged billets</a:t>
            </a:r>
          </a:p>
        </p:txBody>
      </p:sp>
      <p:sp>
        <p:nvSpPr>
          <p:cNvPr id="9" name="Rectangle 8">
            <a:extLst>
              <a:ext uri="{FF2B5EF4-FFF2-40B4-BE49-F238E27FC236}">
                <a16:creationId xmlns:a16="http://schemas.microsoft.com/office/drawing/2014/main" id="{90D59353-585F-37FD-B77D-37FDBB5FA420}"/>
              </a:ext>
            </a:extLst>
          </p:cNvPr>
          <p:cNvSpPr/>
          <p:nvPr/>
        </p:nvSpPr>
        <p:spPr>
          <a:xfrm>
            <a:off x="3134909" y="1810728"/>
            <a:ext cx="93377" cy="228600"/>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7571F61-E724-F175-E8E1-E8C8BB5E1F7F}"/>
              </a:ext>
            </a:extLst>
          </p:cNvPr>
          <p:cNvSpPr/>
          <p:nvPr/>
        </p:nvSpPr>
        <p:spPr>
          <a:xfrm>
            <a:off x="1766759" y="3030028"/>
            <a:ext cx="152401" cy="125603"/>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94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additive="base">
                                        <p:cTn id="92" dur="500" fill="hold"/>
                                        <p:tgtEl>
                                          <p:spTgt spid="9"/>
                                        </p:tgtEl>
                                        <p:attrNameLst>
                                          <p:attrName>ppt_x</p:attrName>
                                        </p:attrNameLst>
                                      </p:cBhvr>
                                      <p:tavLst>
                                        <p:tav tm="0">
                                          <p:val>
                                            <p:strVal val="#ppt_x"/>
                                          </p:val>
                                        </p:tav>
                                        <p:tav tm="100000">
                                          <p:val>
                                            <p:strVal val="#ppt_x"/>
                                          </p:val>
                                        </p:tav>
                                      </p:tavLst>
                                    </p:anim>
                                    <p:anim calcmode="lin" valueType="num">
                                      <p:cBhvr additive="base">
                                        <p:cTn id="93" dur="500" fill="hold"/>
                                        <p:tgtEl>
                                          <p:spTgt spid="9"/>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0"/>
                                        </p:tgtEl>
                                        <p:attrNameLst>
                                          <p:attrName>style.visibility</p:attrName>
                                        </p:attrNameLst>
                                      </p:cBhvr>
                                      <p:to>
                                        <p:strVal val="visible"/>
                                      </p:to>
                                    </p:set>
                                    <p:anim calcmode="lin" valueType="num">
                                      <p:cBhvr additive="base">
                                        <p:cTn id="96" dur="500" fill="hold"/>
                                        <p:tgtEl>
                                          <p:spTgt spid="10"/>
                                        </p:tgtEl>
                                        <p:attrNameLst>
                                          <p:attrName>ppt_x</p:attrName>
                                        </p:attrNameLst>
                                      </p:cBhvr>
                                      <p:tavLst>
                                        <p:tav tm="0">
                                          <p:val>
                                            <p:strVal val="#ppt_x"/>
                                          </p:val>
                                        </p:tav>
                                        <p:tav tm="100000">
                                          <p:val>
                                            <p:strVal val="#ppt_x"/>
                                          </p:val>
                                        </p:tav>
                                      </p:tavLst>
                                    </p:anim>
                                    <p:anim calcmode="lin" valueType="num">
                                      <p:cBhvr additive="base">
                                        <p:cTn id="9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animBg="1"/>
      <p:bldP spid="3" grpId="0" animBg="1"/>
      <p:bldP spid="6" grpId="0" animBg="1"/>
      <p:bldP spid="8" grpId="0" animBg="1"/>
      <p:bldP spid="18" grpId="0" animBg="1"/>
      <p:bldP spid="23" grpId="0" animBg="1"/>
      <p:bldP spid="30" grpId="0" animBg="1"/>
      <p:bldP spid="29" grpId="0" animBg="1"/>
      <p:bldP spid="31" grpId="0" animBg="1"/>
      <p:bldP spid="32"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9E3F-11FE-0B83-09D1-81E894285C21}"/>
              </a:ext>
            </a:extLst>
          </p:cNvPr>
          <p:cNvSpPr>
            <a:spLocks noGrp="1"/>
          </p:cNvSpPr>
          <p:nvPr>
            <p:ph type="title"/>
          </p:nvPr>
        </p:nvSpPr>
        <p:spPr/>
        <p:txBody>
          <a:bodyPr/>
          <a:lstStyle/>
          <a:p>
            <a:r>
              <a:rPr lang="en-GB" dirty="0"/>
              <a:t>Axially loaded lugs</a:t>
            </a:r>
            <a:br>
              <a:rPr lang="en-GB" dirty="0"/>
            </a:br>
            <a:r>
              <a:rPr lang="en-GB" sz="1000" dirty="0"/>
              <a:t>(bearing)</a:t>
            </a:r>
          </a:p>
        </p:txBody>
      </p:sp>
      <p:pic>
        <p:nvPicPr>
          <p:cNvPr id="14" name="Content Placeholder 13">
            <a:extLst>
              <a:ext uri="{FF2B5EF4-FFF2-40B4-BE49-F238E27FC236}">
                <a16:creationId xmlns:a16="http://schemas.microsoft.com/office/drawing/2014/main" id="{A7A02E0E-9A14-008D-27F3-8555DEB6B140}"/>
              </a:ext>
            </a:extLst>
          </p:cNvPr>
          <p:cNvPicPr>
            <a:picLocks noGrp="1" noChangeAspect="1"/>
          </p:cNvPicPr>
          <p:nvPr>
            <p:ph idx="1"/>
          </p:nvPr>
        </p:nvPicPr>
        <p:blipFill>
          <a:blip r:embed="rId3"/>
          <a:stretch>
            <a:fillRect/>
          </a:stretch>
        </p:blipFill>
        <p:spPr>
          <a:xfrm>
            <a:off x="419100" y="961250"/>
            <a:ext cx="1824514" cy="2027238"/>
          </a:xfrm>
          <a:prstGeom prst="rect">
            <a:avLst/>
          </a:prstGeom>
          <a:ln>
            <a:solidFill>
              <a:schemeClr val="tx1"/>
            </a:solidFill>
          </a:ln>
        </p:spPr>
      </p:pic>
      <p:sp>
        <p:nvSpPr>
          <p:cNvPr id="4" name="Slide Number Placeholder 3">
            <a:extLst>
              <a:ext uri="{FF2B5EF4-FFF2-40B4-BE49-F238E27FC236}">
                <a16:creationId xmlns:a16="http://schemas.microsoft.com/office/drawing/2014/main" id="{E94D45F5-163C-6AED-BCB1-7EDD3FE8B233}"/>
              </a:ext>
            </a:extLst>
          </p:cNvPr>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5" name="Picture 4">
            <a:extLst>
              <a:ext uri="{FF2B5EF4-FFF2-40B4-BE49-F238E27FC236}">
                <a16:creationId xmlns:a16="http://schemas.microsoft.com/office/drawing/2014/main" id="{EE43E6BF-3DFD-BF98-8875-B9DFD418761D}"/>
              </a:ext>
            </a:extLst>
          </p:cNvPr>
          <p:cNvPicPr>
            <a:picLocks noChangeAspect="1"/>
          </p:cNvPicPr>
          <p:nvPr/>
        </p:nvPicPr>
        <p:blipFill>
          <a:blip r:embed="rId4"/>
          <a:stretch>
            <a:fillRect/>
          </a:stretch>
        </p:blipFill>
        <p:spPr>
          <a:xfrm>
            <a:off x="3606800" y="15875"/>
            <a:ext cx="990600" cy="1065070"/>
          </a:xfrm>
          <a:prstGeom prst="rect">
            <a:avLst/>
          </a:prstGeom>
          <a:ln>
            <a:solidFill>
              <a:schemeClr val="bg1">
                <a:lumMod val="50000"/>
              </a:schemeClr>
            </a:solidFill>
          </a:ln>
        </p:spPr>
      </p:pic>
      <p:sp>
        <p:nvSpPr>
          <p:cNvPr id="13" name="Rectangle 12">
            <a:extLst>
              <a:ext uri="{FF2B5EF4-FFF2-40B4-BE49-F238E27FC236}">
                <a16:creationId xmlns:a16="http://schemas.microsoft.com/office/drawing/2014/main" id="{43C5B69F-D7DC-7937-54C8-57A8DC753342}"/>
              </a:ext>
            </a:extLst>
          </p:cNvPr>
          <p:cNvSpPr/>
          <p:nvPr/>
        </p:nvSpPr>
        <p:spPr>
          <a:xfrm>
            <a:off x="2303748" y="939025"/>
            <a:ext cx="990600" cy="4891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en-GB" sz="800" b="1" dirty="0">
                <a:latin typeface="Arial" panose="020B0604020202020204" pitchFamily="34" charset="0"/>
                <a:cs typeface="Arial" panose="020B0604020202020204" pitchFamily="34" charset="0"/>
              </a:rPr>
              <a:t>Yield load of lug:</a:t>
            </a:r>
          </a:p>
        </p:txBody>
      </p:sp>
      <p:pic>
        <p:nvPicPr>
          <p:cNvPr id="12" name="Picture 11">
            <a:extLst>
              <a:ext uri="{FF2B5EF4-FFF2-40B4-BE49-F238E27FC236}">
                <a16:creationId xmlns:a16="http://schemas.microsoft.com/office/drawing/2014/main" id="{C0A3C340-D046-785B-1F3A-BC6890E0711F}"/>
              </a:ext>
            </a:extLst>
          </p:cNvPr>
          <p:cNvPicPr>
            <a:picLocks noChangeAspect="1"/>
          </p:cNvPicPr>
          <p:nvPr/>
        </p:nvPicPr>
        <p:blipFill>
          <a:blip r:embed="rId5"/>
          <a:stretch>
            <a:fillRect/>
          </a:stretch>
        </p:blipFill>
        <p:spPr>
          <a:xfrm>
            <a:off x="2343505" y="1139778"/>
            <a:ext cx="911086" cy="209050"/>
          </a:xfrm>
          <a:prstGeom prst="rect">
            <a:avLst/>
          </a:prstGeom>
        </p:spPr>
      </p:pic>
      <p:sp>
        <p:nvSpPr>
          <p:cNvPr id="15" name="Rectangle 14">
            <a:extLst>
              <a:ext uri="{FF2B5EF4-FFF2-40B4-BE49-F238E27FC236}">
                <a16:creationId xmlns:a16="http://schemas.microsoft.com/office/drawing/2014/main" id="{03AD42D1-42F8-FDEE-BD55-33818E4EA55F}"/>
              </a:ext>
            </a:extLst>
          </p:cNvPr>
          <p:cNvSpPr/>
          <p:nvPr/>
        </p:nvSpPr>
        <p:spPr>
          <a:xfrm>
            <a:off x="2610300" y="1123368"/>
            <a:ext cx="28575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8BC863-C716-7861-E3ED-8D15B51DE28B}"/>
              </a:ext>
            </a:extLst>
          </p:cNvPr>
          <p:cNvSpPr/>
          <p:nvPr/>
        </p:nvSpPr>
        <p:spPr>
          <a:xfrm>
            <a:off x="436355" y="1751825"/>
            <a:ext cx="20955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E330F5B-4745-106A-D184-2A0A6EE4ABA6}"/>
              </a:ext>
            </a:extLst>
          </p:cNvPr>
          <p:cNvSpPr/>
          <p:nvPr/>
        </p:nvSpPr>
        <p:spPr>
          <a:xfrm>
            <a:off x="2305050" y="1491295"/>
            <a:ext cx="990600" cy="69887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en-GB" sz="800" b="1" dirty="0">
                <a:latin typeface="Arial" panose="020B0604020202020204" pitchFamily="34" charset="0"/>
                <a:cs typeface="Arial" panose="020B0604020202020204" pitchFamily="34" charset="0"/>
              </a:rPr>
              <a:t>Yield of bushing:</a:t>
            </a:r>
          </a:p>
        </p:txBody>
      </p:sp>
      <p:pic>
        <p:nvPicPr>
          <p:cNvPr id="18" name="Picture 17">
            <a:extLst>
              <a:ext uri="{FF2B5EF4-FFF2-40B4-BE49-F238E27FC236}">
                <a16:creationId xmlns:a16="http://schemas.microsoft.com/office/drawing/2014/main" id="{49031FDE-A5F0-7B90-8B53-FA0085BBC77B}"/>
              </a:ext>
            </a:extLst>
          </p:cNvPr>
          <p:cNvPicPr>
            <a:picLocks noChangeAspect="1"/>
          </p:cNvPicPr>
          <p:nvPr/>
        </p:nvPicPr>
        <p:blipFill>
          <a:blip r:embed="rId6"/>
          <a:stretch>
            <a:fillRect/>
          </a:stretch>
        </p:blipFill>
        <p:spPr>
          <a:xfrm>
            <a:off x="2335498" y="1722355"/>
            <a:ext cx="928618" cy="171677"/>
          </a:xfrm>
          <a:prstGeom prst="rect">
            <a:avLst/>
          </a:prstGeom>
        </p:spPr>
      </p:pic>
      <p:graphicFrame>
        <p:nvGraphicFramePr>
          <p:cNvPr id="19" name="Object 18">
            <a:extLst>
              <a:ext uri="{FF2B5EF4-FFF2-40B4-BE49-F238E27FC236}">
                <a16:creationId xmlns:a16="http://schemas.microsoft.com/office/drawing/2014/main" id="{0879EA17-7808-C035-10D7-7188B1A3BB1A}"/>
              </a:ext>
            </a:extLst>
          </p:cNvPr>
          <p:cNvGraphicFramePr>
            <a:graphicFrameLocks noChangeAspect="1"/>
          </p:cNvGraphicFramePr>
          <p:nvPr>
            <p:extLst>
              <p:ext uri="{D42A27DB-BD31-4B8C-83A1-F6EECF244321}">
                <p14:modId xmlns:p14="http://schemas.microsoft.com/office/powerpoint/2010/main" val="1016441921"/>
              </p:ext>
            </p:extLst>
          </p:nvPr>
        </p:nvGraphicFramePr>
        <p:xfrm>
          <a:off x="2534100" y="1950955"/>
          <a:ext cx="530225" cy="198438"/>
        </p:xfrm>
        <a:graphic>
          <a:graphicData uri="http://schemas.openxmlformats.org/presentationml/2006/ole">
            <mc:AlternateContent xmlns:mc="http://schemas.openxmlformats.org/markup-compatibility/2006">
              <mc:Choice xmlns:v="urn:schemas-microsoft-com:vml" Requires="v">
                <p:oleObj name="Equation" r:id="rId7" imgW="609480" imgH="228600" progId="Equation.DSMT4">
                  <p:embed/>
                </p:oleObj>
              </mc:Choice>
              <mc:Fallback>
                <p:oleObj name="Equation" r:id="rId7" imgW="609480" imgH="228600" progId="Equation.DSMT4">
                  <p:embed/>
                  <p:pic>
                    <p:nvPicPr>
                      <p:cNvPr id="0" name=""/>
                      <p:cNvPicPr/>
                      <p:nvPr/>
                    </p:nvPicPr>
                    <p:blipFill>
                      <a:blip r:embed="rId8"/>
                      <a:stretch>
                        <a:fillRect/>
                      </a:stretch>
                    </p:blipFill>
                    <p:spPr>
                      <a:xfrm>
                        <a:off x="2534100" y="1950955"/>
                        <a:ext cx="530225" cy="198438"/>
                      </a:xfrm>
                      <a:prstGeom prst="rect">
                        <a:avLst/>
                      </a:prstGeom>
                      <a:solidFill>
                        <a:schemeClr val="bg1"/>
                      </a:solidFill>
                    </p:spPr>
                  </p:pic>
                </p:oleObj>
              </mc:Fallback>
            </mc:AlternateContent>
          </a:graphicData>
        </a:graphic>
      </p:graphicFrame>
      <p:pic>
        <p:nvPicPr>
          <p:cNvPr id="3" name="Picture 2">
            <a:extLst>
              <a:ext uri="{FF2B5EF4-FFF2-40B4-BE49-F238E27FC236}">
                <a16:creationId xmlns:a16="http://schemas.microsoft.com/office/drawing/2014/main" id="{09C1AD2B-7851-8932-1557-5A031A349B3A}"/>
              </a:ext>
            </a:extLst>
          </p:cNvPr>
          <p:cNvPicPr>
            <a:picLocks noChangeAspect="1"/>
          </p:cNvPicPr>
          <p:nvPr/>
        </p:nvPicPr>
        <p:blipFill>
          <a:blip r:embed="rId9"/>
          <a:stretch>
            <a:fillRect/>
          </a:stretch>
        </p:blipFill>
        <p:spPr>
          <a:xfrm>
            <a:off x="2230187" y="2350223"/>
            <a:ext cx="1137721" cy="282040"/>
          </a:xfrm>
          <a:prstGeom prst="rect">
            <a:avLst/>
          </a:prstGeom>
          <a:ln>
            <a:solidFill>
              <a:srgbClr val="7030A0"/>
            </a:solidFill>
          </a:ln>
        </p:spPr>
      </p:pic>
      <p:cxnSp>
        <p:nvCxnSpPr>
          <p:cNvPr id="7" name="Straight Arrow Connector 6">
            <a:extLst>
              <a:ext uri="{FF2B5EF4-FFF2-40B4-BE49-F238E27FC236}">
                <a16:creationId xmlns:a16="http://schemas.microsoft.com/office/drawing/2014/main" id="{24B26D01-7765-C239-F37D-7D844AEE1E63}"/>
              </a:ext>
            </a:extLst>
          </p:cNvPr>
          <p:cNvCxnSpPr>
            <a:cxnSpLocks/>
            <a:stCxn id="3" idx="0"/>
            <a:endCxn id="17" idx="2"/>
          </p:cNvCxnSpPr>
          <p:nvPr/>
        </p:nvCxnSpPr>
        <p:spPr>
          <a:xfrm flipV="1">
            <a:off x="2799048" y="2190168"/>
            <a:ext cx="1302" cy="160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6A076A-A44D-8444-FB67-524AC9E53E19}"/>
              </a:ext>
            </a:extLst>
          </p:cNvPr>
          <p:cNvSpPr/>
          <p:nvPr/>
        </p:nvSpPr>
        <p:spPr>
          <a:xfrm>
            <a:off x="3749891" y="1198764"/>
            <a:ext cx="3429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F24F86A-F2CA-9062-4FA7-D9D43545FADD}"/>
              </a:ext>
            </a:extLst>
          </p:cNvPr>
          <p:cNvSpPr/>
          <p:nvPr/>
        </p:nvSpPr>
        <p:spPr>
          <a:xfrm>
            <a:off x="3749891" y="1198764"/>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680727-5F9F-0F20-00A8-632035DCEE53}"/>
              </a:ext>
            </a:extLst>
          </p:cNvPr>
          <p:cNvSpPr/>
          <p:nvPr/>
        </p:nvSpPr>
        <p:spPr>
          <a:xfrm>
            <a:off x="3749891" y="1860590"/>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06D6DC7-E264-0392-43CB-412E2C475D88}"/>
              </a:ext>
            </a:extLst>
          </p:cNvPr>
          <p:cNvSpPr/>
          <p:nvPr/>
        </p:nvSpPr>
        <p:spPr>
          <a:xfrm>
            <a:off x="3749891" y="1519439"/>
            <a:ext cx="342900" cy="58534"/>
          </a:xfrm>
          <a:prstGeom prst="rect">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19F735C-B314-89D9-1192-A7D9A5A9B92D}"/>
              </a:ext>
            </a:extLst>
          </p:cNvPr>
          <p:cNvSpPr/>
          <p:nvPr/>
        </p:nvSpPr>
        <p:spPr>
          <a:xfrm>
            <a:off x="3745578" y="1803289"/>
            <a:ext cx="350172" cy="58534"/>
          </a:xfrm>
          <a:prstGeom prst="rect">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2E2AFB4F-55C2-A980-43ED-417E560886A9}"/>
              </a:ext>
            </a:extLst>
          </p:cNvPr>
          <p:cNvCxnSpPr>
            <a:cxnSpLocks/>
          </p:cNvCxnSpPr>
          <p:nvPr/>
        </p:nvCxnSpPr>
        <p:spPr>
          <a:xfrm>
            <a:off x="3752850" y="1519439"/>
            <a:ext cx="0" cy="329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F0A110-434A-F560-1260-93DB3B3FAC96}"/>
                  </a:ext>
                </a:extLst>
              </p:cNvPr>
              <p:cNvSpPr txBox="1"/>
              <p:nvPr/>
            </p:nvSpPr>
            <p:spPr>
              <a:xfrm>
                <a:off x="3722722" y="1642513"/>
                <a:ext cx="66557"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𝑑</m:t>
                      </m:r>
                    </m:oMath>
                  </m:oMathPara>
                </a14:m>
                <a:endParaRPr lang="en-GB" sz="600" dirty="0"/>
              </a:p>
            </p:txBody>
          </p:sp>
        </mc:Choice>
        <mc:Fallback xmlns="">
          <p:sp>
            <p:nvSpPr>
              <p:cNvPr id="21" name="TextBox 20">
                <a:extLst>
                  <a:ext uri="{FF2B5EF4-FFF2-40B4-BE49-F238E27FC236}">
                    <a16:creationId xmlns:a16="http://schemas.microsoft.com/office/drawing/2014/main" id="{AEF0A110-434A-F560-1260-93DB3B3FAC96}"/>
                  </a:ext>
                </a:extLst>
              </p:cNvPr>
              <p:cNvSpPr txBox="1">
                <a:spLocks noRot="1" noChangeAspect="1" noMove="1" noResize="1" noEditPoints="1" noAdjustHandles="1" noChangeArrowheads="1" noChangeShapeType="1" noTextEdit="1"/>
              </p:cNvSpPr>
              <p:nvPr/>
            </p:nvSpPr>
            <p:spPr>
              <a:xfrm>
                <a:off x="3722722" y="1642513"/>
                <a:ext cx="66557" cy="92333"/>
              </a:xfrm>
              <a:prstGeom prst="rect">
                <a:avLst/>
              </a:prstGeom>
              <a:blipFill>
                <a:blip r:embed="rId10"/>
                <a:stretch>
                  <a:fillRect l="-23077" r="-15385"/>
                </a:stretch>
              </a:blipFill>
              <a:ln>
                <a:solidFill>
                  <a:schemeClr val="tx1"/>
                </a:solidFill>
              </a:ln>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8400D42A-A3F1-B9A9-1DCE-AAFD17352B37}"/>
              </a:ext>
            </a:extLst>
          </p:cNvPr>
          <p:cNvCxnSpPr>
            <a:cxnSpLocks/>
          </p:cNvCxnSpPr>
          <p:nvPr/>
        </p:nvCxnSpPr>
        <p:spPr>
          <a:xfrm flipH="1">
            <a:off x="3745577" y="1860590"/>
            <a:ext cx="342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FC466A-5F4C-DC89-1375-6DBC515E6B9C}"/>
                  </a:ext>
                </a:extLst>
              </p:cNvPr>
              <p:cNvSpPr txBox="1"/>
              <p:nvPr/>
            </p:nvSpPr>
            <p:spPr>
              <a:xfrm>
                <a:off x="3901673" y="1822947"/>
                <a:ext cx="5155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𝑡</m:t>
                      </m:r>
                    </m:oMath>
                  </m:oMathPara>
                </a14:m>
                <a:endParaRPr lang="en-GB" sz="600" dirty="0"/>
              </a:p>
            </p:txBody>
          </p:sp>
        </mc:Choice>
        <mc:Fallback xmlns="">
          <p:sp>
            <p:nvSpPr>
              <p:cNvPr id="11" name="TextBox 10">
                <a:extLst>
                  <a:ext uri="{FF2B5EF4-FFF2-40B4-BE49-F238E27FC236}">
                    <a16:creationId xmlns:a16="http://schemas.microsoft.com/office/drawing/2014/main" id="{4DFC466A-5F4C-DC89-1375-6DBC515E6B9C}"/>
                  </a:ext>
                </a:extLst>
              </p:cNvPr>
              <p:cNvSpPr txBox="1">
                <a:spLocks noRot="1" noChangeAspect="1" noMove="1" noResize="1" noEditPoints="1" noAdjustHandles="1" noChangeArrowheads="1" noChangeShapeType="1" noTextEdit="1"/>
              </p:cNvSpPr>
              <p:nvPr/>
            </p:nvSpPr>
            <p:spPr>
              <a:xfrm>
                <a:off x="3901673" y="1822947"/>
                <a:ext cx="51553" cy="92333"/>
              </a:xfrm>
              <a:prstGeom prst="rect">
                <a:avLst/>
              </a:prstGeom>
              <a:blipFill>
                <a:blip r:embed="rId11"/>
                <a:stretch>
                  <a:fillRect l="-16667" r="-16667"/>
                </a:stretch>
              </a:blipFill>
              <a:ln>
                <a:solidFill>
                  <a:schemeClr val="tx1"/>
                </a:solid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2007B0FE-B3A1-8C64-9C34-FCE768C6CBA4}"/>
              </a:ext>
            </a:extLst>
          </p:cNvPr>
          <p:cNvCxnSpPr>
            <a:cxnSpLocks/>
          </p:cNvCxnSpPr>
          <p:nvPr/>
        </p:nvCxnSpPr>
        <p:spPr>
          <a:xfrm>
            <a:off x="4088477" y="1581545"/>
            <a:ext cx="0" cy="216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D3D0874-5DB9-4809-E1DB-1518F9027C54}"/>
                  </a:ext>
                </a:extLst>
              </p:cNvPr>
              <p:cNvSpPr txBox="1"/>
              <p:nvPr/>
            </p:nvSpPr>
            <p:spPr>
              <a:xfrm>
                <a:off x="4036993" y="1649061"/>
                <a:ext cx="10400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𝑑</m:t>
                          </m:r>
                        </m:e>
                        <m:sub>
                          <m:r>
                            <a:rPr lang="en-GB" sz="600" b="0" i="1" smtClean="0">
                              <a:latin typeface="Cambria Math" panose="02040503050406030204" pitchFamily="18" charset="0"/>
                            </a:rPr>
                            <m:t>h</m:t>
                          </m:r>
                        </m:sub>
                      </m:sSub>
                    </m:oMath>
                  </m:oMathPara>
                </a14:m>
                <a:endParaRPr lang="en-GB" sz="600" dirty="0"/>
              </a:p>
            </p:txBody>
          </p:sp>
        </mc:Choice>
        <mc:Fallback xmlns="">
          <p:sp>
            <p:nvSpPr>
              <p:cNvPr id="30" name="TextBox 29">
                <a:extLst>
                  <a:ext uri="{FF2B5EF4-FFF2-40B4-BE49-F238E27FC236}">
                    <a16:creationId xmlns:a16="http://schemas.microsoft.com/office/drawing/2014/main" id="{AD3D0874-5DB9-4809-E1DB-1518F9027C54}"/>
                  </a:ext>
                </a:extLst>
              </p:cNvPr>
              <p:cNvSpPr txBox="1">
                <a:spLocks noRot="1" noChangeAspect="1" noMove="1" noResize="1" noEditPoints="1" noAdjustHandles="1" noChangeArrowheads="1" noChangeShapeType="1" noTextEdit="1"/>
              </p:cNvSpPr>
              <p:nvPr/>
            </p:nvSpPr>
            <p:spPr>
              <a:xfrm>
                <a:off x="4036993" y="1649061"/>
                <a:ext cx="104003" cy="92333"/>
              </a:xfrm>
              <a:prstGeom prst="rect">
                <a:avLst/>
              </a:prstGeom>
              <a:blipFill>
                <a:blip r:embed="rId12"/>
                <a:stretch>
                  <a:fillRect l="-10526" r="-10526" b="-17647"/>
                </a:stretch>
              </a:blipFill>
              <a:ln>
                <a:solidFill>
                  <a:schemeClr val="tx1"/>
                </a:solidFill>
              </a:ln>
            </p:spPr>
            <p:txBody>
              <a:bodyPr/>
              <a:lstStyle/>
              <a:p>
                <a:r>
                  <a:rPr lang="en-GB">
                    <a:noFill/>
                  </a:rPr>
                  <a:t> </a:t>
                </a:r>
              </a:p>
            </p:txBody>
          </p:sp>
        </mc:Fallback>
      </mc:AlternateContent>
      <p:cxnSp>
        <p:nvCxnSpPr>
          <p:cNvPr id="31" name="Straight Arrow Connector 30">
            <a:extLst>
              <a:ext uri="{FF2B5EF4-FFF2-40B4-BE49-F238E27FC236}">
                <a16:creationId xmlns:a16="http://schemas.microsoft.com/office/drawing/2014/main" id="{8DAD5633-7C4D-72C2-14EE-BBDB866DFA77}"/>
              </a:ext>
            </a:extLst>
          </p:cNvPr>
          <p:cNvCxnSpPr>
            <a:cxnSpLocks/>
            <a:stCxn id="19" idx="3"/>
            <a:endCxn id="9" idx="1"/>
          </p:cNvCxnSpPr>
          <p:nvPr/>
        </p:nvCxnSpPr>
        <p:spPr>
          <a:xfrm flipV="1">
            <a:off x="3064325" y="2025379"/>
            <a:ext cx="685566" cy="24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EA465E5-2429-83C0-6B90-39F850BCD042}"/>
              </a:ext>
            </a:extLst>
          </p:cNvPr>
          <p:cNvSpPr/>
          <p:nvPr/>
        </p:nvSpPr>
        <p:spPr>
          <a:xfrm>
            <a:off x="3756001" y="2213427"/>
            <a:ext cx="3429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CB1E175-155E-7073-172A-12755FF05853}"/>
              </a:ext>
            </a:extLst>
          </p:cNvPr>
          <p:cNvSpPr/>
          <p:nvPr/>
        </p:nvSpPr>
        <p:spPr>
          <a:xfrm>
            <a:off x="3756001" y="2213427"/>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6FBED92-7EA3-6FDF-97B7-C4485A81953B}"/>
              </a:ext>
            </a:extLst>
          </p:cNvPr>
          <p:cNvSpPr/>
          <p:nvPr/>
        </p:nvSpPr>
        <p:spPr>
          <a:xfrm>
            <a:off x="3756001" y="2875253"/>
            <a:ext cx="342900" cy="329578"/>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Top Corners Snipped 46">
            <a:extLst>
              <a:ext uri="{FF2B5EF4-FFF2-40B4-BE49-F238E27FC236}">
                <a16:creationId xmlns:a16="http://schemas.microsoft.com/office/drawing/2014/main" id="{B7803293-44AA-9C06-281A-4DDE1CECDE6B}"/>
              </a:ext>
            </a:extLst>
          </p:cNvPr>
          <p:cNvSpPr/>
          <p:nvPr/>
        </p:nvSpPr>
        <p:spPr>
          <a:xfrm flipV="1">
            <a:off x="3756000" y="2533469"/>
            <a:ext cx="342901" cy="57951"/>
          </a:xfrm>
          <a:prstGeom prst="snip2SameRect">
            <a:avLst>
              <a:gd name="adj1" fmla="val 50000"/>
              <a:gd name="adj2" fmla="val 0"/>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Top Corners Snipped 47">
            <a:extLst>
              <a:ext uri="{FF2B5EF4-FFF2-40B4-BE49-F238E27FC236}">
                <a16:creationId xmlns:a16="http://schemas.microsoft.com/office/drawing/2014/main" id="{3BC9CBB6-39F8-7556-3AFB-936F56C33606}"/>
              </a:ext>
            </a:extLst>
          </p:cNvPr>
          <p:cNvSpPr/>
          <p:nvPr/>
        </p:nvSpPr>
        <p:spPr>
          <a:xfrm rot="10800000" flipV="1">
            <a:off x="3756000" y="2820333"/>
            <a:ext cx="342901" cy="57951"/>
          </a:xfrm>
          <a:prstGeom prst="snip2SameRect">
            <a:avLst>
              <a:gd name="adj1" fmla="val 50000"/>
              <a:gd name="adj2" fmla="val 0"/>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B5BCEEAE-97BE-F793-F18A-BD1C45AB79C4}"/>
              </a:ext>
            </a:extLst>
          </p:cNvPr>
          <p:cNvCxnSpPr>
            <a:cxnSpLocks/>
          </p:cNvCxnSpPr>
          <p:nvPr/>
        </p:nvCxnSpPr>
        <p:spPr>
          <a:xfrm>
            <a:off x="2609850" y="2647385"/>
            <a:ext cx="1135728" cy="187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4AD0B09-EEEF-BD26-1FB1-42FE31761E4E}"/>
              </a:ext>
            </a:extLst>
          </p:cNvPr>
          <p:cNvSpPr/>
          <p:nvPr/>
        </p:nvSpPr>
        <p:spPr>
          <a:xfrm>
            <a:off x="2484092" y="2543005"/>
            <a:ext cx="218625" cy="10438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4D05C46-7730-E451-27E2-0666F5F5191C}"/>
              </a:ext>
            </a:extLst>
          </p:cNvPr>
          <p:cNvSpPr/>
          <p:nvPr/>
        </p:nvSpPr>
        <p:spPr>
          <a:xfrm>
            <a:off x="1390650" y="2820333"/>
            <a:ext cx="152401" cy="125603"/>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60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additive="base">
                                        <p:cTn id="93" dur="500" fill="hold"/>
                                        <p:tgtEl>
                                          <p:spTgt spid="3"/>
                                        </p:tgtEl>
                                        <p:attrNameLst>
                                          <p:attrName>ppt_x</p:attrName>
                                        </p:attrNameLst>
                                      </p:cBhvr>
                                      <p:tavLst>
                                        <p:tav tm="0">
                                          <p:val>
                                            <p:strVal val="#ppt_x"/>
                                          </p:val>
                                        </p:tav>
                                        <p:tav tm="100000">
                                          <p:val>
                                            <p:strVal val="#ppt_x"/>
                                          </p:val>
                                        </p:tav>
                                      </p:tavLst>
                                    </p:anim>
                                    <p:anim calcmode="lin" valueType="num">
                                      <p:cBhvr additive="base">
                                        <p:cTn id="94" dur="500" fill="hold"/>
                                        <p:tgtEl>
                                          <p:spTgt spid="3"/>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500" fill="hold"/>
                                        <p:tgtEl>
                                          <p:spTgt spid="7"/>
                                        </p:tgtEl>
                                        <p:attrNameLst>
                                          <p:attrName>ppt_x</p:attrName>
                                        </p:attrNameLst>
                                      </p:cBhvr>
                                      <p:tavLst>
                                        <p:tav tm="0">
                                          <p:val>
                                            <p:strVal val="#ppt_x"/>
                                          </p:val>
                                        </p:tav>
                                        <p:tav tm="100000">
                                          <p:val>
                                            <p:strVal val="#ppt_x"/>
                                          </p:val>
                                        </p:tav>
                                      </p:tavLst>
                                    </p:anim>
                                    <p:anim calcmode="lin" valueType="num">
                                      <p:cBhvr additive="base">
                                        <p:cTn id="9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additive="base">
                                        <p:cTn id="103" dur="500" fill="hold"/>
                                        <p:tgtEl>
                                          <p:spTgt spid="53"/>
                                        </p:tgtEl>
                                        <p:attrNameLst>
                                          <p:attrName>ppt_x</p:attrName>
                                        </p:attrNameLst>
                                      </p:cBhvr>
                                      <p:tavLst>
                                        <p:tav tm="0">
                                          <p:val>
                                            <p:strVal val="#ppt_x"/>
                                          </p:val>
                                        </p:tav>
                                        <p:tav tm="100000">
                                          <p:val>
                                            <p:strVal val="#ppt_x"/>
                                          </p:val>
                                        </p:tav>
                                      </p:tavLst>
                                    </p:anim>
                                    <p:anim calcmode="lin" valueType="num">
                                      <p:cBhvr additive="base">
                                        <p:cTn id="104" dur="500" fill="hold"/>
                                        <p:tgtEl>
                                          <p:spTgt spid="53"/>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additive="base">
                                        <p:cTn id="107" dur="500" fill="hold"/>
                                        <p:tgtEl>
                                          <p:spTgt spid="49"/>
                                        </p:tgtEl>
                                        <p:attrNameLst>
                                          <p:attrName>ppt_x</p:attrName>
                                        </p:attrNameLst>
                                      </p:cBhvr>
                                      <p:tavLst>
                                        <p:tav tm="0">
                                          <p:val>
                                            <p:strVal val="#ppt_x"/>
                                          </p:val>
                                        </p:tav>
                                        <p:tav tm="100000">
                                          <p:val>
                                            <p:strVal val="#ppt_x"/>
                                          </p:val>
                                        </p:tav>
                                      </p:tavLst>
                                    </p:anim>
                                    <p:anim calcmode="lin" valueType="num">
                                      <p:cBhvr additive="base">
                                        <p:cTn id="10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 calcmode="lin" valueType="num">
                                      <p:cBhvr additive="base">
                                        <p:cTn id="125" dur="500" fill="hold"/>
                                        <p:tgtEl>
                                          <p:spTgt spid="47"/>
                                        </p:tgtEl>
                                        <p:attrNameLst>
                                          <p:attrName>ppt_x</p:attrName>
                                        </p:attrNameLst>
                                      </p:cBhvr>
                                      <p:tavLst>
                                        <p:tav tm="0">
                                          <p:val>
                                            <p:strVal val="#ppt_x"/>
                                          </p:val>
                                        </p:tav>
                                        <p:tav tm="100000">
                                          <p:val>
                                            <p:strVal val="#ppt_x"/>
                                          </p:val>
                                        </p:tav>
                                      </p:tavLst>
                                    </p:anim>
                                    <p:anim calcmode="lin" valueType="num">
                                      <p:cBhvr additive="base">
                                        <p:cTn id="126" dur="500" fill="hold"/>
                                        <p:tgtEl>
                                          <p:spTgt spid="4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additive="base">
                                        <p:cTn id="129" dur="500" fill="hold"/>
                                        <p:tgtEl>
                                          <p:spTgt spid="48"/>
                                        </p:tgtEl>
                                        <p:attrNameLst>
                                          <p:attrName>ppt_x</p:attrName>
                                        </p:attrNameLst>
                                      </p:cBhvr>
                                      <p:tavLst>
                                        <p:tav tm="0">
                                          <p:val>
                                            <p:strVal val="#ppt_x"/>
                                          </p:val>
                                        </p:tav>
                                        <p:tav tm="100000">
                                          <p:val>
                                            <p:strVal val="#ppt_x"/>
                                          </p:val>
                                        </p:tav>
                                      </p:tavLst>
                                    </p:anim>
                                    <p:anim calcmode="lin" valueType="num">
                                      <p:cBhvr additive="base">
                                        <p:cTn id="1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6" grpId="0" animBg="1"/>
      <p:bldP spid="8" grpId="0" animBg="1"/>
      <p:bldP spid="9" grpId="0" animBg="1"/>
      <p:bldP spid="24" grpId="0" animBg="1"/>
      <p:bldP spid="25" grpId="0" animBg="1"/>
      <p:bldP spid="21" grpId="0" animBg="1"/>
      <p:bldP spid="11" grpId="0" animBg="1"/>
      <p:bldP spid="30" grpId="0" animBg="1"/>
      <p:bldP spid="35" grpId="0" animBg="1"/>
      <p:bldP spid="36" grpId="0" animBg="1"/>
      <p:bldP spid="37" grpId="0" animBg="1"/>
      <p:bldP spid="47" grpId="0" animBg="1"/>
      <p:bldP spid="48"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DA8725-C39D-010A-F999-7663511A6F3A}"/>
              </a:ext>
            </a:extLst>
          </p:cNvPr>
          <p:cNvSpPr/>
          <p:nvPr/>
        </p:nvSpPr>
        <p:spPr>
          <a:xfrm>
            <a:off x="333375" y="892175"/>
            <a:ext cx="3952875" cy="21336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2D0C31-C82C-8868-CADC-7858A41DD3B0}"/>
              </a:ext>
            </a:extLst>
          </p:cNvPr>
          <p:cNvSpPr>
            <a:spLocks noGrp="1"/>
          </p:cNvSpPr>
          <p:nvPr>
            <p:ph type="title"/>
          </p:nvPr>
        </p:nvSpPr>
        <p:spPr/>
        <p:txBody>
          <a:bodyPr/>
          <a:lstStyle/>
          <a:p>
            <a:r>
              <a:rPr lang="en-GB" dirty="0"/>
              <a:t>Note </a:t>
            </a:r>
          </a:p>
        </p:txBody>
      </p:sp>
      <p:sp>
        <p:nvSpPr>
          <p:cNvPr id="4" name="Slide Number Placeholder 3">
            <a:extLst>
              <a:ext uri="{FF2B5EF4-FFF2-40B4-BE49-F238E27FC236}">
                <a16:creationId xmlns:a16="http://schemas.microsoft.com/office/drawing/2014/main" id="{97667601-B939-9E70-5732-F718719C0E10}"/>
              </a:ext>
            </a:extLst>
          </p:cNvPr>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5" name="Picture 4">
            <a:extLst>
              <a:ext uri="{FF2B5EF4-FFF2-40B4-BE49-F238E27FC236}">
                <a16:creationId xmlns:a16="http://schemas.microsoft.com/office/drawing/2014/main" id="{9BDE8818-3CBB-2929-C36A-3A15068E06AD}"/>
              </a:ext>
            </a:extLst>
          </p:cNvPr>
          <p:cNvPicPr>
            <a:picLocks noChangeAspect="1"/>
          </p:cNvPicPr>
          <p:nvPr/>
        </p:nvPicPr>
        <p:blipFill rotWithShape="1">
          <a:blip r:embed="rId2"/>
          <a:srcRect b="54128"/>
          <a:stretch/>
        </p:blipFill>
        <p:spPr>
          <a:xfrm>
            <a:off x="368300" y="1002555"/>
            <a:ext cx="1839247" cy="1358900"/>
          </a:xfrm>
          <a:prstGeom prst="rect">
            <a:avLst/>
          </a:prstGeom>
        </p:spPr>
      </p:pic>
      <p:pic>
        <p:nvPicPr>
          <p:cNvPr id="9" name="Picture 8">
            <a:extLst>
              <a:ext uri="{FF2B5EF4-FFF2-40B4-BE49-F238E27FC236}">
                <a16:creationId xmlns:a16="http://schemas.microsoft.com/office/drawing/2014/main" id="{CB9D034B-0506-A21F-902B-1EBC89703B5D}"/>
              </a:ext>
            </a:extLst>
          </p:cNvPr>
          <p:cNvPicPr>
            <a:picLocks noChangeAspect="1"/>
          </p:cNvPicPr>
          <p:nvPr/>
        </p:nvPicPr>
        <p:blipFill rotWithShape="1">
          <a:blip r:embed="rId2"/>
          <a:srcRect t="44796" b="-1"/>
          <a:stretch/>
        </p:blipFill>
        <p:spPr>
          <a:xfrm>
            <a:off x="2233000" y="1002555"/>
            <a:ext cx="2018325" cy="1794619"/>
          </a:xfrm>
          <a:prstGeom prst="rect">
            <a:avLst/>
          </a:prstGeom>
        </p:spPr>
      </p:pic>
    </p:spTree>
    <p:extLst>
      <p:ext uri="{BB962C8B-B14F-4D97-AF65-F5344CB8AC3E}">
        <p14:creationId xmlns:p14="http://schemas.microsoft.com/office/powerpoint/2010/main" val="357876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C72B-7AA5-4C67-0D8F-8333DF1AE0D3}"/>
              </a:ext>
            </a:extLst>
          </p:cNvPr>
          <p:cNvSpPr>
            <a:spLocks noGrp="1"/>
          </p:cNvSpPr>
          <p:nvPr>
            <p:ph type="title"/>
          </p:nvPr>
        </p:nvSpPr>
        <p:spPr/>
        <p:txBody>
          <a:bodyPr/>
          <a:lstStyle/>
          <a:p>
            <a:r>
              <a:rPr lang="en-GB" dirty="0"/>
              <a:t>Transversely loaded lugs</a:t>
            </a:r>
          </a:p>
        </p:txBody>
      </p:sp>
      <p:sp>
        <p:nvSpPr>
          <p:cNvPr id="3" name="Content Placeholder 2">
            <a:extLst>
              <a:ext uri="{FF2B5EF4-FFF2-40B4-BE49-F238E27FC236}">
                <a16:creationId xmlns:a16="http://schemas.microsoft.com/office/drawing/2014/main" id="{04B71860-AF2B-B27A-0C67-FD8541DEC394}"/>
              </a:ext>
            </a:extLst>
          </p:cNvPr>
          <p:cNvSpPr>
            <a:spLocks noGrp="1"/>
          </p:cNvSpPr>
          <p:nvPr>
            <p:ph idx="1"/>
          </p:nvPr>
        </p:nvSpPr>
        <p:spPr>
          <a:xfrm>
            <a:off x="323850" y="968375"/>
            <a:ext cx="1828800" cy="2026669"/>
          </a:xfrm>
        </p:spPr>
        <p:txBody>
          <a:bodyPr>
            <a:normAutofit/>
          </a:bodyPr>
          <a:lstStyle/>
          <a:p>
            <a:r>
              <a:rPr lang="en-GB" sz="1000" b="0" i="0" u="none" strike="noStrike" baseline="0" dirty="0"/>
              <a:t>Tension across the net section.</a:t>
            </a:r>
          </a:p>
          <a:p>
            <a:r>
              <a:rPr lang="en-GB" sz="1000" b="0" i="0" u="none" strike="noStrike" baseline="0" dirty="0"/>
              <a:t>Shear tear-out or bearing.</a:t>
            </a:r>
            <a:endParaRPr lang="en-GB" sz="1000" dirty="0"/>
          </a:p>
          <a:p>
            <a:r>
              <a:rPr lang="en-GB" sz="1000" b="0" i="0" u="none" strike="noStrike" baseline="0" dirty="0"/>
              <a:t>Shear acting on the pin (see pin analysis section).</a:t>
            </a:r>
          </a:p>
          <a:p>
            <a:r>
              <a:rPr lang="en-GB" sz="1000" b="0" i="0" u="none" strike="noStrike" baseline="0" dirty="0"/>
              <a:t>Bending of the shear pin (see pin analysis section).</a:t>
            </a:r>
          </a:p>
          <a:p>
            <a:r>
              <a:rPr lang="en-GB" sz="1000" b="0" i="0" u="none" strike="noStrike" baseline="0" dirty="0"/>
              <a:t>Excessive yielding of bushing.</a:t>
            </a:r>
          </a:p>
          <a:p>
            <a:endParaRPr lang="en-GB" sz="1000" b="0" i="0" u="none" strike="noStrike" baseline="0" dirty="0"/>
          </a:p>
          <a:p>
            <a:endParaRPr lang="en-GB" sz="1000" dirty="0"/>
          </a:p>
        </p:txBody>
      </p:sp>
      <p:sp>
        <p:nvSpPr>
          <p:cNvPr id="4" name="Slide Number Placeholder 3">
            <a:extLst>
              <a:ext uri="{FF2B5EF4-FFF2-40B4-BE49-F238E27FC236}">
                <a16:creationId xmlns:a16="http://schemas.microsoft.com/office/drawing/2014/main" id="{FD934C7D-AC62-3F51-6396-A33D1BF714C6}"/>
              </a:ext>
            </a:extLst>
          </p:cNvPr>
          <p:cNvSpPr>
            <a:spLocks noGrp="1"/>
          </p:cNvSpPr>
          <p:nvPr>
            <p:ph type="sldNum" sz="quarter" idx="12"/>
          </p:nvPr>
        </p:nvSpPr>
        <p:spPr/>
        <p:txBody>
          <a:bodyPr/>
          <a:lstStyle/>
          <a:p>
            <a:fld id="{6D22F896-40B5-4ADD-8801-0D06FADFA095}" type="slidenum">
              <a:rPr lang="en-US" smtClean="0"/>
              <a:pPr/>
              <a:t>26</a:t>
            </a:fld>
            <a:endParaRPr lang="en-US" dirty="0"/>
          </a:p>
        </p:txBody>
      </p:sp>
      <p:sp>
        <p:nvSpPr>
          <p:cNvPr id="5" name="Rectangle 4">
            <a:extLst>
              <a:ext uri="{FF2B5EF4-FFF2-40B4-BE49-F238E27FC236}">
                <a16:creationId xmlns:a16="http://schemas.microsoft.com/office/drawing/2014/main" id="{6929A91B-24F4-6F4C-3317-6369E95C3E7C}"/>
              </a:ext>
            </a:extLst>
          </p:cNvPr>
          <p:cNvSpPr/>
          <p:nvPr/>
        </p:nvSpPr>
        <p:spPr>
          <a:xfrm>
            <a:off x="2232779" y="1016745"/>
            <a:ext cx="1295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E208CCF-9145-A9AE-29FD-486BD920F3B5}"/>
              </a:ext>
            </a:extLst>
          </p:cNvPr>
          <p:cNvSpPr/>
          <p:nvPr/>
        </p:nvSpPr>
        <p:spPr>
          <a:xfrm>
            <a:off x="3147179" y="1016745"/>
            <a:ext cx="763200" cy="762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42789B-CC8C-37C8-2C7A-E9BC5480538A}"/>
              </a:ext>
            </a:extLst>
          </p:cNvPr>
          <p:cNvSpPr/>
          <p:nvPr/>
        </p:nvSpPr>
        <p:spPr>
          <a:xfrm>
            <a:off x="3379489" y="1245345"/>
            <a:ext cx="297379"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A7FA34A-E892-2064-2850-D3F7E1F0DB0A}"/>
              </a:ext>
            </a:extLst>
          </p:cNvPr>
          <p:cNvCxnSpPr>
            <a:cxnSpLocks/>
          </p:cNvCxnSpPr>
          <p:nvPr/>
        </p:nvCxnSpPr>
        <p:spPr>
          <a:xfrm>
            <a:off x="3528179" y="1397745"/>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47B919-2D46-F11D-DFBE-47AA42352BD6}"/>
              </a:ext>
            </a:extLst>
          </p:cNvPr>
          <p:cNvCxnSpPr>
            <a:cxnSpLocks/>
            <a:stCxn id="7" idx="7"/>
          </p:cNvCxnSpPr>
          <p:nvPr/>
        </p:nvCxnSpPr>
        <p:spPr>
          <a:xfrm flipV="1">
            <a:off x="3633318" y="1157867"/>
            <a:ext cx="188311" cy="1321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116CE-06F9-F9A8-959B-3FCB39A7C189}"/>
              </a:ext>
            </a:extLst>
          </p:cNvPr>
          <p:cNvCxnSpPr>
            <a:cxnSpLocks/>
          </p:cNvCxnSpPr>
          <p:nvPr/>
        </p:nvCxnSpPr>
        <p:spPr>
          <a:xfrm flipV="1">
            <a:off x="3379489" y="1411659"/>
            <a:ext cx="0" cy="367086"/>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2D9834B7-3996-2594-9030-CA875059A32E}"/>
              </a:ext>
            </a:extLst>
          </p:cNvPr>
          <p:cNvSpPr/>
          <p:nvPr/>
        </p:nvSpPr>
        <p:spPr>
          <a:xfrm rot="5400000">
            <a:off x="3379512" y="1245345"/>
            <a:ext cx="296779" cy="304800"/>
          </a:xfrm>
          <a:prstGeom prst="arc">
            <a:avLst>
              <a:gd name="adj1" fmla="val 18917653"/>
              <a:gd name="adj2" fmla="val 268525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7874E2A6-D7B9-5D89-2C2C-52E153E04ABE}"/>
              </a:ext>
            </a:extLst>
          </p:cNvPr>
          <p:cNvSpPr/>
          <p:nvPr/>
        </p:nvSpPr>
        <p:spPr>
          <a:xfrm>
            <a:off x="3936433" y="1033003"/>
            <a:ext cx="654618" cy="260164"/>
          </a:xfrm>
          <a:prstGeom prst="wedgeRectCallout">
            <a:avLst>
              <a:gd name="adj1" fmla="val -75697"/>
              <a:gd name="adj2" fmla="val 1572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Net section tension</a:t>
            </a:r>
          </a:p>
        </p:txBody>
      </p:sp>
      <p:sp>
        <p:nvSpPr>
          <p:cNvPr id="24" name="Speech Bubble: Rectangle 23">
            <a:extLst>
              <a:ext uri="{FF2B5EF4-FFF2-40B4-BE49-F238E27FC236}">
                <a16:creationId xmlns:a16="http://schemas.microsoft.com/office/drawing/2014/main" id="{0115408E-576A-E155-D265-00B2B67DCF9E}"/>
              </a:ext>
            </a:extLst>
          </p:cNvPr>
          <p:cNvSpPr/>
          <p:nvPr/>
        </p:nvSpPr>
        <p:spPr>
          <a:xfrm>
            <a:off x="2496992" y="1440128"/>
            <a:ext cx="699035" cy="243305"/>
          </a:xfrm>
          <a:prstGeom prst="wedgeRectCallout">
            <a:avLst>
              <a:gd name="adj1" fmla="val 74965"/>
              <a:gd name="adj2" fmla="val 7167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Shear bearing</a:t>
            </a:r>
          </a:p>
        </p:txBody>
      </p:sp>
      <p:sp>
        <p:nvSpPr>
          <p:cNvPr id="25" name="Speech Bubble: Rectangle 24">
            <a:extLst>
              <a:ext uri="{FF2B5EF4-FFF2-40B4-BE49-F238E27FC236}">
                <a16:creationId xmlns:a16="http://schemas.microsoft.com/office/drawing/2014/main" id="{F50B5886-221E-B166-6BFB-AC53B8BFCAF7}"/>
              </a:ext>
            </a:extLst>
          </p:cNvPr>
          <p:cNvSpPr/>
          <p:nvPr/>
        </p:nvSpPr>
        <p:spPr>
          <a:xfrm>
            <a:off x="2914362" y="845630"/>
            <a:ext cx="562139" cy="167105"/>
          </a:xfrm>
          <a:prstGeom prst="wedgeRectCallout">
            <a:avLst>
              <a:gd name="adj1" fmla="val 51922"/>
              <a:gd name="adj2" fmla="val 3591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bg1"/>
                </a:solidFill>
                <a:latin typeface="Arial" panose="020B0604020202020204" pitchFamily="34" charset="0"/>
                <a:cs typeface="Arial" panose="020B0604020202020204" pitchFamily="34" charset="0"/>
              </a:rPr>
              <a:t>Yielding </a:t>
            </a:r>
          </a:p>
        </p:txBody>
      </p:sp>
      <p:sp>
        <p:nvSpPr>
          <p:cNvPr id="26" name="TextBox 25">
            <a:extLst>
              <a:ext uri="{FF2B5EF4-FFF2-40B4-BE49-F238E27FC236}">
                <a16:creationId xmlns:a16="http://schemas.microsoft.com/office/drawing/2014/main" id="{66EA440E-98B2-CFC5-9B39-BE3AC37F55A3}"/>
              </a:ext>
            </a:extLst>
          </p:cNvPr>
          <p:cNvSpPr txBox="1"/>
          <p:nvPr/>
        </p:nvSpPr>
        <p:spPr>
          <a:xfrm>
            <a:off x="3381017" y="1830265"/>
            <a:ext cx="295274"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p>
        </p:txBody>
      </p:sp>
      <p:pic>
        <p:nvPicPr>
          <p:cNvPr id="10" name="Picture 9">
            <a:extLst>
              <a:ext uri="{FF2B5EF4-FFF2-40B4-BE49-F238E27FC236}">
                <a16:creationId xmlns:a16="http://schemas.microsoft.com/office/drawing/2014/main" id="{DCF8AAEB-1978-B536-5F5D-A5C748D3495A}"/>
              </a:ext>
            </a:extLst>
          </p:cNvPr>
          <p:cNvPicPr>
            <a:picLocks noChangeAspect="1"/>
          </p:cNvPicPr>
          <p:nvPr/>
        </p:nvPicPr>
        <p:blipFill>
          <a:blip r:embed="rId2"/>
          <a:stretch>
            <a:fillRect/>
          </a:stretch>
        </p:blipFill>
        <p:spPr>
          <a:xfrm>
            <a:off x="3592958" y="23211"/>
            <a:ext cx="998093" cy="760923"/>
          </a:xfrm>
          <a:prstGeom prst="rect">
            <a:avLst/>
          </a:prstGeom>
          <a:ln>
            <a:solidFill>
              <a:schemeClr val="tx1"/>
            </a:solidFill>
          </a:ln>
        </p:spPr>
      </p:pic>
      <p:sp>
        <p:nvSpPr>
          <p:cNvPr id="30" name="Content Placeholder 2">
            <a:extLst>
              <a:ext uri="{FF2B5EF4-FFF2-40B4-BE49-F238E27FC236}">
                <a16:creationId xmlns:a16="http://schemas.microsoft.com/office/drawing/2014/main" id="{7488B451-2090-700C-002D-0CB9DC18A690}"/>
              </a:ext>
            </a:extLst>
          </p:cNvPr>
          <p:cNvSpPr txBox="1">
            <a:spLocks/>
          </p:cNvSpPr>
          <p:nvPr/>
        </p:nvSpPr>
        <p:spPr>
          <a:xfrm>
            <a:off x="477360" y="2737802"/>
            <a:ext cx="3960183" cy="454075"/>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pPr marL="0" indent="0">
              <a:buNone/>
            </a:pPr>
            <a:r>
              <a:rPr lang="en-GB" sz="1000" dirty="0">
                <a:solidFill>
                  <a:srgbClr val="0070C0"/>
                </a:solidFill>
              </a:rPr>
              <a:t>For this type of lug, the shape of the lug should be considered by use of </a:t>
            </a:r>
            <a:r>
              <a:rPr lang="en-GB" sz="1000" i="1" dirty="0">
                <a:solidFill>
                  <a:srgbClr val="0070C0"/>
                </a:solidFill>
                <a:latin typeface="Times New Roman" panose="02020603050405020304" pitchFamily="18" charset="0"/>
                <a:cs typeface="Times New Roman" panose="02020603050405020304" pitchFamily="18" charset="0"/>
              </a:rPr>
              <a:t>shape parameter</a:t>
            </a:r>
            <a:r>
              <a:rPr lang="en-GB" sz="1000" dirty="0">
                <a:solidFill>
                  <a:srgbClr val="0070C0"/>
                </a:solidFill>
              </a:rPr>
              <a:t>.</a:t>
            </a:r>
          </a:p>
        </p:txBody>
      </p:sp>
    </p:spTree>
    <p:extLst>
      <p:ext uri="{BB962C8B-B14F-4D97-AF65-F5344CB8AC3E}">
        <p14:creationId xmlns:p14="http://schemas.microsoft.com/office/powerpoint/2010/main" val="11633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xEl>
                                              <p:pRg st="0" end="0"/>
                                            </p:txEl>
                                          </p:spTgt>
                                        </p:tgtEl>
                                        <p:attrNameLst>
                                          <p:attrName>style.visibility</p:attrName>
                                        </p:attrNameLst>
                                      </p:cBhvr>
                                      <p:to>
                                        <p:strVal val="visible"/>
                                      </p:to>
                                    </p:set>
                                    <p:animEffect transition="in" filter="barn(inVertical)">
                                      <p:cBhvr>
                                        <p:cTn id="65"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96C7-40CE-48A3-A873-8B993F52438A}"/>
              </a:ext>
            </a:extLst>
          </p:cNvPr>
          <p:cNvSpPr>
            <a:spLocks noGrp="1"/>
          </p:cNvSpPr>
          <p:nvPr>
            <p:ph type="title"/>
          </p:nvPr>
        </p:nvSpPr>
        <p:spPr/>
        <p:txBody>
          <a:bodyPr/>
          <a:lstStyle/>
          <a:p>
            <a:r>
              <a:rPr lang="en-GB" dirty="0"/>
              <a:t>Transversely loaded lugs</a:t>
            </a:r>
          </a:p>
        </p:txBody>
      </p:sp>
      <p:sp>
        <p:nvSpPr>
          <p:cNvPr id="15" name="Content Placeholder 2">
            <a:extLst>
              <a:ext uri="{FF2B5EF4-FFF2-40B4-BE49-F238E27FC236}">
                <a16:creationId xmlns:a16="http://schemas.microsoft.com/office/drawing/2014/main" id="{4C49F840-6B03-9248-9777-A63D89528A5B}"/>
              </a:ext>
            </a:extLst>
          </p:cNvPr>
          <p:cNvSpPr>
            <a:spLocks noGrp="1"/>
          </p:cNvSpPr>
          <p:nvPr>
            <p:ph idx="1"/>
          </p:nvPr>
        </p:nvSpPr>
        <p:spPr>
          <a:xfrm>
            <a:off x="2522074" y="940039"/>
            <a:ext cx="1828800" cy="2026669"/>
          </a:xfrm>
        </p:spPr>
        <p:txBody>
          <a:bodyPr>
            <a:normAutofit/>
          </a:bodyPr>
          <a:lstStyle/>
          <a:p>
            <a:r>
              <a:rPr lang="en-GB" sz="1000" b="0" i="0" u="none" strike="noStrike" baseline="0" dirty="0"/>
              <a:t>Substantiated lug shapes</a:t>
            </a:r>
            <a:endParaRPr lang="en-GB" sz="1000" dirty="0"/>
          </a:p>
        </p:txBody>
      </p:sp>
      <p:sp>
        <p:nvSpPr>
          <p:cNvPr id="4" name="Slide Number Placeholder 3">
            <a:extLst>
              <a:ext uri="{FF2B5EF4-FFF2-40B4-BE49-F238E27FC236}">
                <a16:creationId xmlns:a16="http://schemas.microsoft.com/office/drawing/2014/main" id="{676F4B10-C465-A6AE-D7E6-8B402F6EF970}"/>
              </a:ext>
            </a:extLst>
          </p:cNvPr>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5" name="Picture 4">
            <a:extLst>
              <a:ext uri="{FF2B5EF4-FFF2-40B4-BE49-F238E27FC236}">
                <a16:creationId xmlns:a16="http://schemas.microsoft.com/office/drawing/2014/main" id="{D47E617E-D0D1-21ED-46C9-A4D2FB1FECC0}"/>
              </a:ext>
            </a:extLst>
          </p:cNvPr>
          <p:cNvPicPr>
            <a:picLocks noChangeAspect="1"/>
          </p:cNvPicPr>
          <p:nvPr/>
        </p:nvPicPr>
        <p:blipFill>
          <a:blip r:embed="rId2"/>
          <a:stretch>
            <a:fillRect/>
          </a:stretch>
        </p:blipFill>
        <p:spPr>
          <a:xfrm>
            <a:off x="400050" y="1177056"/>
            <a:ext cx="1404937" cy="390068"/>
          </a:xfrm>
          <a:prstGeom prst="rect">
            <a:avLst/>
          </a:prstGeom>
          <a:ln>
            <a:solidFill>
              <a:schemeClr val="tx1"/>
            </a:solidFill>
          </a:ln>
        </p:spPr>
      </p:pic>
      <p:pic>
        <p:nvPicPr>
          <p:cNvPr id="6" name="Picture 5">
            <a:extLst>
              <a:ext uri="{FF2B5EF4-FFF2-40B4-BE49-F238E27FC236}">
                <a16:creationId xmlns:a16="http://schemas.microsoft.com/office/drawing/2014/main" id="{35E9E340-F499-519E-5AF0-22CC447B5615}"/>
              </a:ext>
            </a:extLst>
          </p:cNvPr>
          <p:cNvPicPr>
            <a:picLocks noChangeAspect="1"/>
          </p:cNvPicPr>
          <p:nvPr/>
        </p:nvPicPr>
        <p:blipFill>
          <a:blip r:embed="rId3"/>
          <a:stretch>
            <a:fillRect/>
          </a:stretch>
        </p:blipFill>
        <p:spPr>
          <a:xfrm>
            <a:off x="400050" y="1641565"/>
            <a:ext cx="1492823" cy="176213"/>
          </a:xfrm>
          <a:prstGeom prst="rect">
            <a:avLst/>
          </a:prstGeom>
          <a:ln>
            <a:solidFill>
              <a:schemeClr val="tx1"/>
            </a:solidFill>
          </a:ln>
        </p:spPr>
      </p:pic>
      <p:pic>
        <p:nvPicPr>
          <p:cNvPr id="7" name="Picture 6">
            <a:extLst>
              <a:ext uri="{FF2B5EF4-FFF2-40B4-BE49-F238E27FC236}">
                <a16:creationId xmlns:a16="http://schemas.microsoft.com/office/drawing/2014/main" id="{1D999FA0-5F31-7880-A851-80EB5A6E8052}"/>
              </a:ext>
            </a:extLst>
          </p:cNvPr>
          <p:cNvPicPr>
            <a:picLocks noChangeAspect="1"/>
          </p:cNvPicPr>
          <p:nvPr/>
        </p:nvPicPr>
        <p:blipFill>
          <a:blip r:embed="rId4"/>
          <a:stretch>
            <a:fillRect/>
          </a:stretch>
        </p:blipFill>
        <p:spPr>
          <a:xfrm>
            <a:off x="400050" y="2455000"/>
            <a:ext cx="2133600" cy="631156"/>
          </a:xfrm>
          <a:prstGeom prst="rect">
            <a:avLst/>
          </a:prstGeom>
          <a:ln>
            <a:solidFill>
              <a:schemeClr val="tx1"/>
            </a:solidFill>
          </a:ln>
        </p:spPr>
      </p:pic>
      <p:pic>
        <p:nvPicPr>
          <p:cNvPr id="8" name="Picture 7">
            <a:extLst>
              <a:ext uri="{FF2B5EF4-FFF2-40B4-BE49-F238E27FC236}">
                <a16:creationId xmlns:a16="http://schemas.microsoft.com/office/drawing/2014/main" id="{C26129F4-84A9-E210-D449-FA32FA6E856E}"/>
              </a:ext>
            </a:extLst>
          </p:cNvPr>
          <p:cNvPicPr>
            <a:picLocks noChangeAspect="1"/>
          </p:cNvPicPr>
          <p:nvPr/>
        </p:nvPicPr>
        <p:blipFill>
          <a:blip r:embed="rId5"/>
          <a:stretch>
            <a:fillRect/>
          </a:stretch>
        </p:blipFill>
        <p:spPr>
          <a:xfrm>
            <a:off x="400050" y="1892219"/>
            <a:ext cx="1771650" cy="488340"/>
          </a:xfrm>
          <a:prstGeom prst="rect">
            <a:avLst/>
          </a:prstGeom>
          <a:ln>
            <a:solidFill>
              <a:schemeClr val="tx1"/>
            </a:solidFill>
          </a:ln>
        </p:spPr>
      </p:pic>
      <p:graphicFrame>
        <p:nvGraphicFramePr>
          <p:cNvPr id="9" name="Object 8">
            <a:extLst>
              <a:ext uri="{FF2B5EF4-FFF2-40B4-BE49-F238E27FC236}">
                <a16:creationId xmlns:a16="http://schemas.microsoft.com/office/drawing/2014/main" id="{DEBAD0C2-23FF-F83F-6422-622D7F5719B7}"/>
              </a:ext>
            </a:extLst>
          </p:cNvPr>
          <p:cNvGraphicFramePr>
            <a:graphicFrameLocks noChangeAspect="1"/>
          </p:cNvGraphicFramePr>
          <p:nvPr>
            <p:extLst>
              <p:ext uri="{D42A27DB-BD31-4B8C-83A1-F6EECF244321}">
                <p14:modId xmlns:p14="http://schemas.microsoft.com/office/powerpoint/2010/main" val="549310447"/>
              </p:ext>
            </p:extLst>
          </p:nvPr>
        </p:nvGraphicFramePr>
        <p:xfrm>
          <a:off x="1543050" y="1182545"/>
          <a:ext cx="238265" cy="385762"/>
        </p:xfrm>
        <a:graphic>
          <a:graphicData uri="http://schemas.openxmlformats.org/presentationml/2006/ole">
            <mc:AlternateContent xmlns:mc="http://schemas.openxmlformats.org/markup-compatibility/2006">
              <mc:Choice xmlns:v="urn:schemas-microsoft-com:vml" Requires="v">
                <p:oleObj name="Equation" r:id="rId6" imgW="266400" imgH="431640" progId="Equation.DSMT4">
                  <p:embed/>
                </p:oleObj>
              </mc:Choice>
              <mc:Fallback>
                <p:oleObj name="Equation" r:id="rId6" imgW="266400" imgH="431640" progId="Equation.DSMT4">
                  <p:embed/>
                  <p:pic>
                    <p:nvPicPr>
                      <p:cNvPr id="0" name=""/>
                      <p:cNvPicPr/>
                      <p:nvPr/>
                    </p:nvPicPr>
                    <p:blipFill>
                      <a:blip r:embed="rId7"/>
                      <a:stretch>
                        <a:fillRect/>
                      </a:stretch>
                    </p:blipFill>
                    <p:spPr>
                      <a:xfrm>
                        <a:off x="1543050" y="1182545"/>
                        <a:ext cx="238265" cy="385762"/>
                      </a:xfrm>
                      <a:prstGeom prst="rect">
                        <a:avLst/>
                      </a:prstGeom>
                      <a:solidFill>
                        <a:schemeClr val="bg1"/>
                      </a:solidFill>
                    </p:spPr>
                  </p:pic>
                </p:oleObj>
              </mc:Fallback>
            </mc:AlternateContent>
          </a:graphicData>
        </a:graphic>
      </p:graphicFrame>
      <p:pic>
        <p:nvPicPr>
          <p:cNvPr id="10" name="Picture 9">
            <a:extLst>
              <a:ext uri="{FF2B5EF4-FFF2-40B4-BE49-F238E27FC236}">
                <a16:creationId xmlns:a16="http://schemas.microsoft.com/office/drawing/2014/main" id="{4419AA19-D4F3-5EDA-1EAB-0340BBFAC565}"/>
              </a:ext>
            </a:extLst>
          </p:cNvPr>
          <p:cNvPicPr>
            <a:picLocks noChangeAspect="1"/>
          </p:cNvPicPr>
          <p:nvPr/>
        </p:nvPicPr>
        <p:blipFill>
          <a:blip r:embed="rId8"/>
          <a:stretch>
            <a:fillRect/>
          </a:stretch>
        </p:blipFill>
        <p:spPr>
          <a:xfrm>
            <a:off x="2688910" y="1177056"/>
            <a:ext cx="1554658" cy="1368333"/>
          </a:xfrm>
          <a:prstGeom prst="rect">
            <a:avLst/>
          </a:prstGeom>
          <a:ln>
            <a:solidFill>
              <a:schemeClr val="tx1"/>
            </a:solidFill>
          </a:ln>
        </p:spPr>
      </p:pic>
      <p:sp>
        <p:nvSpPr>
          <p:cNvPr id="16" name="Content Placeholder 2">
            <a:extLst>
              <a:ext uri="{FF2B5EF4-FFF2-40B4-BE49-F238E27FC236}">
                <a16:creationId xmlns:a16="http://schemas.microsoft.com/office/drawing/2014/main" id="{7162EE4E-E3E2-06F9-ED50-5DE533629BDF}"/>
              </a:ext>
            </a:extLst>
          </p:cNvPr>
          <p:cNvSpPr txBox="1">
            <a:spLocks/>
          </p:cNvSpPr>
          <p:nvPr/>
        </p:nvSpPr>
        <p:spPr>
          <a:xfrm>
            <a:off x="263297" y="940039"/>
            <a:ext cx="1828800"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GB" sz="1000" dirty="0"/>
              <a:t>Weighted average area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1A3B3D-BB61-D700-3F01-8E865B1DD004}"/>
                  </a:ext>
                </a:extLst>
              </p:cNvPr>
              <p:cNvSpPr txBox="1"/>
              <p:nvPr/>
            </p:nvSpPr>
            <p:spPr>
              <a:xfrm>
                <a:off x="597962" y="2581188"/>
                <a:ext cx="106889" cy="7861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500" i="1" smtClean="0">
                              <a:latin typeface="Cambria Math" panose="02040503050406030204" pitchFamily="18" charset="0"/>
                            </a:rPr>
                          </m:ctrlPr>
                        </m:sSupPr>
                        <m:e>
                          <m:r>
                            <a:rPr lang="en-GB" sz="500" b="0" i="1" smtClean="0">
                              <a:latin typeface="Cambria Math" panose="02040503050406030204" pitchFamily="18" charset="0"/>
                            </a:rPr>
                            <m:t>45</m:t>
                          </m:r>
                        </m:e>
                        <m:sup>
                          <m:r>
                            <a:rPr lang="en-US" sz="500" i="1" smtClean="0">
                              <a:latin typeface="Cambria Math" panose="02040503050406030204" pitchFamily="18" charset="0"/>
                              <a:ea typeface="Cambria Math" panose="02040503050406030204" pitchFamily="18" charset="0"/>
                            </a:rPr>
                            <m:t>°</m:t>
                          </m:r>
                        </m:sup>
                      </m:sSup>
                    </m:oMath>
                  </m:oMathPara>
                </a14:m>
                <a:endParaRPr lang="en-US" sz="500" dirty="0"/>
              </a:p>
            </p:txBody>
          </p:sp>
        </mc:Choice>
        <mc:Fallback xmlns="">
          <p:sp>
            <p:nvSpPr>
              <p:cNvPr id="3" name="TextBox 2">
                <a:extLst>
                  <a:ext uri="{FF2B5EF4-FFF2-40B4-BE49-F238E27FC236}">
                    <a16:creationId xmlns:a16="http://schemas.microsoft.com/office/drawing/2014/main" id="{F81A3B3D-BB61-D700-3F01-8E865B1DD004}"/>
                  </a:ext>
                </a:extLst>
              </p:cNvPr>
              <p:cNvSpPr txBox="1">
                <a:spLocks noRot="1" noChangeAspect="1" noMove="1" noResize="1" noEditPoints="1" noAdjustHandles="1" noChangeArrowheads="1" noChangeShapeType="1" noTextEdit="1"/>
              </p:cNvSpPr>
              <p:nvPr/>
            </p:nvSpPr>
            <p:spPr>
              <a:xfrm>
                <a:off x="597962" y="2581188"/>
                <a:ext cx="106889" cy="78611"/>
              </a:xfrm>
              <a:prstGeom prst="rect">
                <a:avLst/>
              </a:prstGeom>
              <a:blipFill>
                <a:blip r:embed="rId9"/>
                <a:stretch>
                  <a:fillRect l="-11111" t="-14286" r="-11111"/>
                </a:stretch>
              </a:blipFill>
            </p:spPr>
            <p:txBody>
              <a:bodyPr/>
              <a:lstStyle/>
              <a:p>
                <a:r>
                  <a:rPr lang="en-US">
                    <a:noFill/>
                  </a:rPr>
                  <a:t> </a:t>
                </a:r>
              </a:p>
            </p:txBody>
          </p:sp>
        </mc:Fallback>
      </mc:AlternateContent>
      <p:sp>
        <p:nvSpPr>
          <p:cNvPr id="11" name="Speech Bubble: Oval 10">
            <a:extLst>
              <a:ext uri="{FF2B5EF4-FFF2-40B4-BE49-F238E27FC236}">
                <a16:creationId xmlns:a16="http://schemas.microsoft.com/office/drawing/2014/main" id="{8DFCEA55-9F1B-2347-23C3-7D71E997912A}"/>
              </a:ext>
            </a:extLst>
          </p:cNvPr>
          <p:cNvSpPr/>
          <p:nvPr/>
        </p:nvSpPr>
        <p:spPr>
          <a:xfrm>
            <a:off x="1968640" y="1404228"/>
            <a:ext cx="688660" cy="368543"/>
          </a:xfrm>
          <a:prstGeom prst="wedgeEllipseCallout">
            <a:avLst>
              <a:gd name="adj1" fmla="val -99881"/>
              <a:gd name="adj2" fmla="val 173293"/>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500" b="1" dirty="0">
                <a:solidFill>
                  <a:schemeClr val="tx1"/>
                </a:solidFill>
                <a:latin typeface="Arial" panose="020B0604020202020204" pitchFamily="34" charset="0"/>
                <a:cs typeface="Arial" panose="020B0604020202020204" pitchFamily="34" charset="0"/>
              </a:rPr>
              <a:t>Least area in radial section around the hole</a:t>
            </a:r>
          </a:p>
        </p:txBody>
      </p:sp>
      <p:sp>
        <p:nvSpPr>
          <p:cNvPr id="18" name="TextBox 17">
            <a:extLst>
              <a:ext uri="{FF2B5EF4-FFF2-40B4-BE49-F238E27FC236}">
                <a16:creationId xmlns:a16="http://schemas.microsoft.com/office/drawing/2014/main" id="{6D3DD630-71C8-CDEA-0126-181263E48CBA}"/>
              </a:ext>
            </a:extLst>
          </p:cNvPr>
          <p:cNvSpPr txBox="1"/>
          <p:nvPr/>
        </p:nvSpPr>
        <p:spPr>
          <a:xfrm>
            <a:off x="2050806" y="2724951"/>
            <a:ext cx="213520" cy="153888"/>
          </a:xfrm>
          <a:prstGeom prst="rect">
            <a:avLst/>
          </a:prstGeom>
          <a:noFill/>
        </p:spPr>
        <p:txBody>
          <a:bodyPr wrap="none" rtlCol="0">
            <a:spAutoFit/>
          </a:bodyPr>
          <a:lstStyle/>
          <a:p>
            <a:r>
              <a:rPr lang="en-US" sz="4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2887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F5FF32-4741-7EC3-96C1-F66E6FED67A3}"/>
              </a:ext>
            </a:extLst>
          </p:cNvPr>
          <p:cNvPicPr>
            <a:picLocks noChangeAspect="1"/>
          </p:cNvPicPr>
          <p:nvPr/>
        </p:nvPicPr>
        <p:blipFill>
          <a:blip r:embed="rId2"/>
          <a:stretch>
            <a:fillRect/>
          </a:stretch>
        </p:blipFill>
        <p:spPr>
          <a:xfrm>
            <a:off x="320675" y="840514"/>
            <a:ext cx="2063031" cy="2313830"/>
          </a:xfrm>
          <a:prstGeom prst="rect">
            <a:avLst/>
          </a:prstGeom>
          <a:ln>
            <a:solidFill>
              <a:schemeClr val="tx1"/>
            </a:solidFill>
          </a:ln>
        </p:spPr>
      </p:pic>
      <p:sp>
        <p:nvSpPr>
          <p:cNvPr id="2" name="Title 1">
            <a:extLst>
              <a:ext uri="{FF2B5EF4-FFF2-40B4-BE49-F238E27FC236}">
                <a16:creationId xmlns:a16="http://schemas.microsoft.com/office/drawing/2014/main" id="{F529B639-F13B-980A-4166-8881AA20D3D5}"/>
              </a:ext>
            </a:extLst>
          </p:cNvPr>
          <p:cNvSpPr>
            <a:spLocks noGrp="1"/>
          </p:cNvSpPr>
          <p:nvPr>
            <p:ph type="title"/>
          </p:nvPr>
        </p:nvSpPr>
        <p:spPr/>
        <p:txBody>
          <a:bodyPr/>
          <a:lstStyle/>
          <a:p>
            <a:r>
              <a:rPr lang="en-GB" dirty="0"/>
              <a:t>Transversely loaded lugs</a:t>
            </a:r>
            <a:br>
              <a:rPr lang="en-GB" dirty="0"/>
            </a:br>
            <a:r>
              <a:rPr lang="en-GB" sz="1000" dirty="0"/>
              <a:t>(tension)</a:t>
            </a:r>
          </a:p>
        </p:txBody>
      </p:sp>
      <p:sp>
        <p:nvSpPr>
          <p:cNvPr id="4" name="Slide Number Placeholder 3">
            <a:extLst>
              <a:ext uri="{FF2B5EF4-FFF2-40B4-BE49-F238E27FC236}">
                <a16:creationId xmlns:a16="http://schemas.microsoft.com/office/drawing/2014/main" id="{43BA94EF-8641-C919-0F5E-B41CE54632FD}"/>
              </a:ext>
            </a:extLst>
          </p:cNvPr>
          <p:cNvSpPr>
            <a:spLocks noGrp="1"/>
          </p:cNvSpPr>
          <p:nvPr>
            <p:ph type="sldNum" sz="quarter" idx="12"/>
          </p:nvPr>
        </p:nvSpPr>
        <p:spPr/>
        <p:txBody>
          <a:bodyPr/>
          <a:lstStyle/>
          <a:p>
            <a:fld id="{6D22F896-40B5-4ADD-8801-0D06FADFA095}" type="slidenum">
              <a:rPr lang="en-US" smtClean="0"/>
              <a:pPr/>
              <a:t>28</a:t>
            </a:fld>
            <a:endParaRPr lang="en-US" dirty="0"/>
          </a:p>
        </p:txBody>
      </p:sp>
      <p:sp>
        <p:nvSpPr>
          <p:cNvPr id="6" name="Rectangle 5">
            <a:extLst>
              <a:ext uri="{FF2B5EF4-FFF2-40B4-BE49-F238E27FC236}">
                <a16:creationId xmlns:a16="http://schemas.microsoft.com/office/drawing/2014/main" id="{343F11C0-2F19-F82D-7F7F-86AF64965546}"/>
              </a:ext>
            </a:extLst>
          </p:cNvPr>
          <p:cNvSpPr/>
          <p:nvPr/>
        </p:nvSpPr>
        <p:spPr>
          <a:xfrm>
            <a:off x="2411069" y="848107"/>
            <a:ext cx="1066800" cy="4325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lang="en-GB" sz="800" b="1" dirty="0">
                <a:latin typeface="Arial" panose="020B0604020202020204" pitchFamily="34" charset="0"/>
                <a:cs typeface="Arial" panose="020B0604020202020204" pitchFamily="34" charset="0"/>
              </a:rPr>
              <a:t>Ultimate load of lug:</a:t>
            </a:r>
          </a:p>
        </p:txBody>
      </p:sp>
      <p:sp>
        <p:nvSpPr>
          <p:cNvPr id="9" name="Rectangle 8">
            <a:extLst>
              <a:ext uri="{FF2B5EF4-FFF2-40B4-BE49-F238E27FC236}">
                <a16:creationId xmlns:a16="http://schemas.microsoft.com/office/drawing/2014/main" id="{74024B5A-1055-7944-B858-89CD6706728F}"/>
              </a:ext>
            </a:extLst>
          </p:cNvPr>
          <p:cNvSpPr/>
          <p:nvPr/>
        </p:nvSpPr>
        <p:spPr>
          <a:xfrm>
            <a:off x="320675" y="1771893"/>
            <a:ext cx="158750" cy="365041"/>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3DEB5F3-86EC-31F9-4195-12D50D82201C}"/>
              </a:ext>
            </a:extLst>
          </p:cNvPr>
          <p:cNvPicPr>
            <a:picLocks noChangeAspect="1"/>
          </p:cNvPicPr>
          <p:nvPr/>
        </p:nvPicPr>
        <p:blipFill>
          <a:blip r:embed="rId3"/>
          <a:stretch>
            <a:fillRect/>
          </a:stretch>
        </p:blipFill>
        <p:spPr>
          <a:xfrm>
            <a:off x="3592958" y="23211"/>
            <a:ext cx="998093" cy="760923"/>
          </a:xfrm>
          <a:prstGeom prst="rect">
            <a:avLst/>
          </a:prstGeom>
          <a:ln>
            <a:solidFill>
              <a:schemeClr val="tx1"/>
            </a:solidFill>
          </a:ln>
        </p:spPr>
      </p:pic>
      <p:pic>
        <p:nvPicPr>
          <p:cNvPr id="11" name="Picture 10">
            <a:extLst>
              <a:ext uri="{FF2B5EF4-FFF2-40B4-BE49-F238E27FC236}">
                <a16:creationId xmlns:a16="http://schemas.microsoft.com/office/drawing/2014/main" id="{59654181-D65E-C84E-0DC2-3080989AD075}"/>
              </a:ext>
            </a:extLst>
          </p:cNvPr>
          <p:cNvPicPr>
            <a:picLocks noChangeAspect="1"/>
          </p:cNvPicPr>
          <p:nvPr/>
        </p:nvPicPr>
        <p:blipFill>
          <a:blip r:embed="rId4"/>
          <a:stretch>
            <a:fillRect/>
          </a:stretch>
        </p:blipFill>
        <p:spPr>
          <a:xfrm>
            <a:off x="2508908" y="1033253"/>
            <a:ext cx="871121" cy="172409"/>
          </a:xfrm>
          <a:prstGeom prst="rect">
            <a:avLst/>
          </a:prstGeom>
        </p:spPr>
      </p:pic>
      <p:pic>
        <p:nvPicPr>
          <p:cNvPr id="13" name="Picture 12">
            <a:extLst>
              <a:ext uri="{FF2B5EF4-FFF2-40B4-BE49-F238E27FC236}">
                <a16:creationId xmlns:a16="http://schemas.microsoft.com/office/drawing/2014/main" id="{884A01E5-5803-1659-9BD4-CB42CBE8237D}"/>
              </a:ext>
            </a:extLst>
          </p:cNvPr>
          <p:cNvPicPr>
            <a:picLocks noChangeAspect="1"/>
          </p:cNvPicPr>
          <p:nvPr/>
        </p:nvPicPr>
        <p:blipFill>
          <a:blip r:embed="rId5"/>
          <a:stretch>
            <a:fillRect/>
          </a:stretch>
        </p:blipFill>
        <p:spPr>
          <a:xfrm>
            <a:off x="2411069" y="1312918"/>
            <a:ext cx="2184561" cy="130079"/>
          </a:xfrm>
          <a:prstGeom prst="rect">
            <a:avLst/>
          </a:prstGeom>
          <a:ln>
            <a:solidFill>
              <a:schemeClr val="tx1"/>
            </a:solidFill>
          </a:ln>
        </p:spPr>
      </p:pic>
      <p:pic>
        <p:nvPicPr>
          <p:cNvPr id="14" name="Picture 13">
            <a:extLst>
              <a:ext uri="{FF2B5EF4-FFF2-40B4-BE49-F238E27FC236}">
                <a16:creationId xmlns:a16="http://schemas.microsoft.com/office/drawing/2014/main" id="{6D0415D3-01B1-CEE0-D684-11C46B5244A7}"/>
              </a:ext>
            </a:extLst>
          </p:cNvPr>
          <p:cNvPicPr>
            <a:picLocks noChangeAspect="1"/>
          </p:cNvPicPr>
          <p:nvPr/>
        </p:nvPicPr>
        <p:blipFill>
          <a:blip r:embed="rId6"/>
          <a:stretch>
            <a:fillRect/>
          </a:stretch>
        </p:blipFill>
        <p:spPr>
          <a:xfrm>
            <a:off x="2411068" y="1476954"/>
            <a:ext cx="1940291" cy="135421"/>
          </a:xfrm>
          <a:prstGeom prst="rect">
            <a:avLst/>
          </a:prstGeom>
          <a:ln>
            <a:solidFill>
              <a:schemeClr val="tx1"/>
            </a:solidFill>
          </a:ln>
        </p:spPr>
      </p:pic>
      <p:pic>
        <p:nvPicPr>
          <p:cNvPr id="15" name="Picture 14">
            <a:extLst>
              <a:ext uri="{FF2B5EF4-FFF2-40B4-BE49-F238E27FC236}">
                <a16:creationId xmlns:a16="http://schemas.microsoft.com/office/drawing/2014/main" id="{E62BBE1B-D545-6B9D-8506-F1C8D832207F}"/>
              </a:ext>
            </a:extLst>
          </p:cNvPr>
          <p:cNvPicPr>
            <a:picLocks noChangeAspect="1"/>
          </p:cNvPicPr>
          <p:nvPr/>
        </p:nvPicPr>
        <p:blipFill>
          <a:blip r:embed="rId7"/>
          <a:stretch>
            <a:fillRect/>
          </a:stretch>
        </p:blipFill>
        <p:spPr>
          <a:xfrm>
            <a:off x="2411069" y="1643371"/>
            <a:ext cx="2184561" cy="239404"/>
          </a:xfrm>
          <a:prstGeom prst="rect">
            <a:avLst/>
          </a:prstGeom>
          <a:ln>
            <a:solidFill>
              <a:schemeClr val="tx1"/>
            </a:solidFill>
          </a:ln>
        </p:spPr>
      </p:pic>
      <p:grpSp>
        <p:nvGrpSpPr>
          <p:cNvPr id="20" name="Group 19">
            <a:extLst>
              <a:ext uri="{FF2B5EF4-FFF2-40B4-BE49-F238E27FC236}">
                <a16:creationId xmlns:a16="http://schemas.microsoft.com/office/drawing/2014/main" id="{7F929FBF-E84D-CC27-277A-93F454378018}"/>
              </a:ext>
            </a:extLst>
          </p:cNvPr>
          <p:cNvGrpSpPr/>
          <p:nvPr/>
        </p:nvGrpSpPr>
        <p:grpSpPr>
          <a:xfrm>
            <a:off x="2507714" y="1324095"/>
            <a:ext cx="12240" cy="14040"/>
            <a:chOff x="2507714" y="1594495"/>
            <a:chExt cx="12240" cy="14040"/>
          </a:xfrm>
        </p:grpSpPr>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FDC380CD-54F0-41D2-897F-AD93EA20A2C6}"/>
                    </a:ext>
                  </a:extLst>
                </p14:cNvPr>
                <p14:cNvContentPartPr/>
                <p14:nvPr/>
              </p14:nvContentPartPr>
              <p14:xfrm>
                <a:off x="2512394" y="1594495"/>
                <a:ext cx="7560" cy="8640"/>
              </p14:xfrm>
            </p:contentPart>
          </mc:Choice>
          <mc:Fallback xmlns="">
            <p:pic>
              <p:nvPicPr>
                <p:cNvPr id="18" name="Ink 17">
                  <a:extLst>
                    <a:ext uri="{FF2B5EF4-FFF2-40B4-BE49-F238E27FC236}">
                      <a16:creationId xmlns:a16="http://schemas.microsoft.com/office/drawing/2014/main" id="{FDC380CD-54F0-41D2-897F-AD93EA20A2C6}"/>
                    </a:ext>
                  </a:extLst>
                </p:cNvPr>
                <p:cNvPicPr/>
                <p:nvPr/>
              </p:nvPicPr>
              <p:blipFill>
                <a:blip r:embed="rId9"/>
                <a:stretch>
                  <a:fillRect/>
                </a:stretch>
              </p:blipFill>
              <p:spPr>
                <a:xfrm>
                  <a:off x="2508074" y="1590175"/>
                  <a:ext cx="162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9960CCC0-5989-3B8A-F633-8EEA4CA6E752}"/>
                    </a:ext>
                  </a:extLst>
                </p14:cNvPr>
                <p14:cNvContentPartPr/>
                <p14:nvPr/>
              </p14:nvContentPartPr>
              <p14:xfrm>
                <a:off x="2507714" y="1595935"/>
                <a:ext cx="11160" cy="12600"/>
              </p14:xfrm>
            </p:contentPart>
          </mc:Choice>
          <mc:Fallback xmlns="">
            <p:pic>
              <p:nvPicPr>
                <p:cNvPr id="19" name="Ink 18">
                  <a:extLst>
                    <a:ext uri="{FF2B5EF4-FFF2-40B4-BE49-F238E27FC236}">
                      <a16:creationId xmlns:a16="http://schemas.microsoft.com/office/drawing/2014/main" id="{9960CCC0-5989-3B8A-F633-8EEA4CA6E752}"/>
                    </a:ext>
                  </a:extLst>
                </p:cNvPr>
                <p:cNvPicPr/>
                <p:nvPr/>
              </p:nvPicPr>
              <p:blipFill>
                <a:blip r:embed="rId11"/>
                <a:stretch>
                  <a:fillRect/>
                </a:stretch>
              </p:blipFill>
              <p:spPr>
                <a:xfrm>
                  <a:off x="2503394" y="1591615"/>
                  <a:ext cx="19800" cy="21240"/>
                </a:xfrm>
                <a:prstGeom prst="rect">
                  <a:avLst/>
                </a:prstGeom>
              </p:spPr>
            </p:pic>
          </mc:Fallback>
        </mc:AlternateContent>
      </p:grpSp>
      <p:sp>
        <p:nvSpPr>
          <p:cNvPr id="21" name="Rectangle 20">
            <a:extLst>
              <a:ext uri="{FF2B5EF4-FFF2-40B4-BE49-F238E27FC236}">
                <a16:creationId xmlns:a16="http://schemas.microsoft.com/office/drawing/2014/main" id="{422EB1D2-1294-C8AC-4FF4-69D3BBC4F34E}"/>
              </a:ext>
            </a:extLst>
          </p:cNvPr>
          <p:cNvSpPr/>
          <p:nvPr/>
        </p:nvSpPr>
        <p:spPr>
          <a:xfrm>
            <a:off x="2411068" y="2185417"/>
            <a:ext cx="990600" cy="4891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en-GB" sz="800" b="1" dirty="0">
                <a:latin typeface="Arial" panose="020B0604020202020204" pitchFamily="34" charset="0"/>
                <a:cs typeface="Arial" panose="020B0604020202020204" pitchFamily="34" charset="0"/>
              </a:rPr>
              <a:t>Yield load of lug:</a:t>
            </a:r>
          </a:p>
        </p:txBody>
      </p:sp>
      <p:pic>
        <p:nvPicPr>
          <p:cNvPr id="24" name="Picture 23">
            <a:extLst>
              <a:ext uri="{FF2B5EF4-FFF2-40B4-BE49-F238E27FC236}">
                <a16:creationId xmlns:a16="http://schemas.microsoft.com/office/drawing/2014/main" id="{4FA5963E-D04A-1D0D-FDCB-47D53FFCC0B9}"/>
              </a:ext>
            </a:extLst>
          </p:cNvPr>
          <p:cNvPicPr>
            <a:picLocks noChangeAspect="1"/>
          </p:cNvPicPr>
          <p:nvPr/>
        </p:nvPicPr>
        <p:blipFill>
          <a:blip r:embed="rId12"/>
          <a:stretch>
            <a:fillRect/>
          </a:stretch>
        </p:blipFill>
        <p:spPr>
          <a:xfrm>
            <a:off x="2493748" y="2380480"/>
            <a:ext cx="835205" cy="204020"/>
          </a:xfrm>
          <a:prstGeom prst="rect">
            <a:avLst/>
          </a:prstGeom>
        </p:spPr>
      </p:pic>
      <p:sp>
        <p:nvSpPr>
          <p:cNvPr id="23" name="Rectangle 22">
            <a:extLst>
              <a:ext uri="{FF2B5EF4-FFF2-40B4-BE49-F238E27FC236}">
                <a16:creationId xmlns:a16="http://schemas.microsoft.com/office/drawing/2014/main" id="{14B0E0F6-4BB9-E6AB-52CF-02C05EF738B0}"/>
              </a:ext>
            </a:extLst>
          </p:cNvPr>
          <p:cNvSpPr/>
          <p:nvPr/>
        </p:nvSpPr>
        <p:spPr>
          <a:xfrm>
            <a:off x="2737878" y="2369760"/>
            <a:ext cx="197030" cy="22546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8ECBB3B1-1F05-129F-DD0E-E3C64365DA9B}"/>
              </a:ext>
            </a:extLst>
          </p:cNvPr>
          <p:cNvPicPr>
            <a:picLocks noChangeAspect="1"/>
          </p:cNvPicPr>
          <p:nvPr/>
        </p:nvPicPr>
        <p:blipFill>
          <a:blip r:embed="rId13"/>
          <a:stretch>
            <a:fillRect/>
          </a:stretch>
        </p:blipFill>
        <p:spPr>
          <a:xfrm>
            <a:off x="2406490" y="2706802"/>
            <a:ext cx="2184561" cy="393615"/>
          </a:xfrm>
          <a:prstGeom prst="rect">
            <a:avLst/>
          </a:prstGeom>
          <a:ln>
            <a:solidFill>
              <a:schemeClr val="tx1"/>
            </a:solidFill>
          </a:ln>
        </p:spPr>
      </p:pic>
      <p:sp>
        <p:nvSpPr>
          <p:cNvPr id="26" name="Rectangle 25">
            <a:extLst>
              <a:ext uri="{FF2B5EF4-FFF2-40B4-BE49-F238E27FC236}">
                <a16:creationId xmlns:a16="http://schemas.microsoft.com/office/drawing/2014/main" id="{8DB695DC-5A60-0BCA-03BD-7E11DBF33BEA}"/>
              </a:ext>
            </a:extLst>
          </p:cNvPr>
          <p:cNvSpPr/>
          <p:nvPr/>
        </p:nvSpPr>
        <p:spPr>
          <a:xfrm>
            <a:off x="4013019" y="2765784"/>
            <a:ext cx="578031" cy="183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C632BC-BC51-69BC-52DA-50B66C6A597E}"/>
              </a:ext>
            </a:extLst>
          </p:cNvPr>
          <p:cNvSpPr/>
          <p:nvPr/>
        </p:nvSpPr>
        <p:spPr>
          <a:xfrm>
            <a:off x="2826992" y="1024810"/>
            <a:ext cx="240057" cy="18085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8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C9EAEB7-1A56-7E5F-84D5-931CA12AE3C6}"/>
              </a:ext>
            </a:extLst>
          </p:cNvPr>
          <p:cNvSpPr/>
          <p:nvPr/>
        </p:nvSpPr>
        <p:spPr>
          <a:xfrm>
            <a:off x="1314450" y="3084407"/>
            <a:ext cx="169863" cy="89008"/>
          </a:xfrm>
          <a:prstGeom prst="rect">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98A4194-7981-8761-28E8-0E717931F07E}"/>
              </a:ext>
            </a:extLst>
          </p:cNvPr>
          <p:cNvSpPr/>
          <p:nvPr/>
        </p:nvSpPr>
        <p:spPr>
          <a:xfrm>
            <a:off x="4028259" y="1776973"/>
            <a:ext cx="558981" cy="9246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8E65F92-4F79-50D5-A7B7-98C1B9E24F3F}"/>
              </a:ext>
            </a:extLst>
          </p:cNvPr>
          <p:cNvSpPr/>
          <p:nvPr/>
        </p:nvSpPr>
        <p:spPr>
          <a:xfrm>
            <a:off x="3728539" y="2980933"/>
            <a:ext cx="589461" cy="102627"/>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29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ppt_x"/>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1" grpId="0" animBg="1"/>
      <p:bldP spid="23" grpId="0" animBg="1"/>
      <p:bldP spid="26" grpId="0" animBg="1"/>
      <p:bldP spid="3"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B639-F13B-980A-4166-8881AA20D3D5}"/>
              </a:ext>
            </a:extLst>
          </p:cNvPr>
          <p:cNvSpPr>
            <a:spLocks noGrp="1"/>
          </p:cNvSpPr>
          <p:nvPr>
            <p:ph type="title"/>
          </p:nvPr>
        </p:nvSpPr>
        <p:spPr/>
        <p:txBody>
          <a:bodyPr/>
          <a:lstStyle/>
          <a:p>
            <a:r>
              <a:rPr lang="en-GB" dirty="0"/>
              <a:t>Transversely loaded lugs</a:t>
            </a:r>
            <a:br>
              <a:rPr lang="en-GB" dirty="0"/>
            </a:br>
            <a:r>
              <a:rPr lang="en-GB" sz="1000" dirty="0"/>
              <a:t>(bearing)</a:t>
            </a:r>
          </a:p>
        </p:txBody>
      </p:sp>
      <p:sp>
        <p:nvSpPr>
          <p:cNvPr id="4" name="Slide Number Placeholder 3">
            <a:extLst>
              <a:ext uri="{FF2B5EF4-FFF2-40B4-BE49-F238E27FC236}">
                <a16:creationId xmlns:a16="http://schemas.microsoft.com/office/drawing/2014/main" id="{43BA94EF-8641-C919-0F5E-B41CE54632FD}"/>
              </a:ext>
            </a:extLst>
          </p:cNvPr>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10" name="Picture 9">
            <a:extLst>
              <a:ext uri="{FF2B5EF4-FFF2-40B4-BE49-F238E27FC236}">
                <a16:creationId xmlns:a16="http://schemas.microsoft.com/office/drawing/2014/main" id="{23DEB5F3-86EC-31F9-4195-12D50D82201C}"/>
              </a:ext>
            </a:extLst>
          </p:cNvPr>
          <p:cNvPicPr>
            <a:picLocks noChangeAspect="1"/>
          </p:cNvPicPr>
          <p:nvPr/>
        </p:nvPicPr>
        <p:blipFill>
          <a:blip r:embed="rId2"/>
          <a:stretch>
            <a:fillRect/>
          </a:stretch>
        </p:blipFill>
        <p:spPr>
          <a:xfrm>
            <a:off x="3592958" y="23211"/>
            <a:ext cx="998093" cy="760923"/>
          </a:xfrm>
          <a:prstGeom prst="rect">
            <a:avLst/>
          </a:prstGeom>
          <a:ln>
            <a:solidFill>
              <a:schemeClr val="tx1"/>
            </a:solidFill>
          </a:ln>
        </p:spPr>
      </p:pic>
      <p:sp>
        <p:nvSpPr>
          <p:cNvPr id="3" name="Rectangle 2">
            <a:extLst>
              <a:ext uri="{FF2B5EF4-FFF2-40B4-BE49-F238E27FC236}">
                <a16:creationId xmlns:a16="http://schemas.microsoft.com/office/drawing/2014/main" id="{00D650C9-9171-E95B-C6EA-0543EEDF0017}"/>
              </a:ext>
            </a:extLst>
          </p:cNvPr>
          <p:cNvSpPr/>
          <p:nvPr/>
        </p:nvSpPr>
        <p:spPr>
          <a:xfrm>
            <a:off x="391301" y="864345"/>
            <a:ext cx="990600" cy="69887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en-GB" sz="800" b="1" dirty="0">
                <a:latin typeface="Arial" panose="020B0604020202020204" pitchFamily="34" charset="0"/>
                <a:cs typeface="Arial" panose="020B0604020202020204" pitchFamily="34" charset="0"/>
              </a:rPr>
              <a:t>Yield of bushing:</a:t>
            </a:r>
          </a:p>
        </p:txBody>
      </p:sp>
      <p:pic>
        <p:nvPicPr>
          <p:cNvPr id="5" name="Picture 4">
            <a:extLst>
              <a:ext uri="{FF2B5EF4-FFF2-40B4-BE49-F238E27FC236}">
                <a16:creationId xmlns:a16="http://schemas.microsoft.com/office/drawing/2014/main" id="{3C5F7914-EDA2-E9FE-81C0-9EC677996D50}"/>
              </a:ext>
            </a:extLst>
          </p:cNvPr>
          <p:cNvPicPr>
            <a:picLocks noChangeAspect="1"/>
          </p:cNvPicPr>
          <p:nvPr/>
        </p:nvPicPr>
        <p:blipFill>
          <a:blip r:embed="rId3"/>
          <a:stretch>
            <a:fillRect/>
          </a:stretch>
        </p:blipFill>
        <p:spPr>
          <a:xfrm>
            <a:off x="421749" y="1095405"/>
            <a:ext cx="928618" cy="171677"/>
          </a:xfrm>
          <a:prstGeom prst="rect">
            <a:avLst/>
          </a:prstGeom>
        </p:spPr>
      </p:pic>
      <p:graphicFrame>
        <p:nvGraphicFramePr>
          <p:cNvPr id="7" name="Object 6">
            <a:extLst>
              <a:ext uri="{FF2B5EF4-FFF2-40B4-BE49-F238E27FC236}">
                <a16:creationId xmlns:a16="http://schemas.microsoft.com/office/drawing/2014/main" id="{DF8562D7-A5D8-44C5-FA0A-B65E76A8C04C}"/>
              </a:ext>
            </a:extLst>
          </p:cNvPr>
          <p:cNvGraphicFramePr>
            <a:graphicFrameLocks noChangeAspect="1"/>
          </p:cNvGraphicFramePr>
          <p:nvPr>
            <p:extLst>
              <p:ext uri="{D42A27DB-BD31-4B8C-83A1-F6EECF244321}">
                <p14:modId xmlns:p14="http://schemas.microsoft.com/office/powerpoint/2010/main" val="4266817987"/>
              </p:ext>
            </p:extLst>
          </p:nvPr>
        </p:nvGraphicFramePr>
        <p:xfrm>
          <a:off x="620351" y="1324005"/>
          <a:ext cx="530225" cy="198438"/>
        </p:xfrm>
        <a:graphic>
          <a:graphicData uri="http://schemas.openxmlformats.org/presentationml/2006/ole">
            <mc:AlternateContent xmlns:mc="http://schemas.openxmlformats.org/markup-compatibility/2006">
              <mc:Choice xmlns:v="urn:schemas-microsoft-com:vml" Requires="v">
                <p:oleObj name="Equation" r:id="rId4" imgW="609480" imgH="228600" progId="Equation.DSMT4">
                  <p:embed/>
                </p:oleObj>
              </mc:Choice>
              <mc:Fallback>
                <p:oleObj name="Equation" r:id="rId4" imgW="609480" imgH="228600" progId="Equation.DSMT4">
                  <p:embed/>
                  <p:pic>
                    <p:nvPicPr>
                      <p:cNvPr id="19" name="Object 18">
                        <a:extLst>
                          <a:ext uri="{FF2B5EF4-FFF2-40B4-BE49-F238E27FC236}">
                            <a16:creationId xmlns:a16="http://schemas.microsoft.com/office/drawing/2014/main" id="{0879EA17-7808-C035-10D7-7188B1A3BB1A}"/>
                          </a:ext>
                        </a:extLst>
                      </p:cNvPr>
                      <p:cNvPicPr/>
                      <p:nvPr/>
                    </p:nvPicPr>
                    <p:blipFill>
                      <a:blip r:embed="rId5"/>
                      <a:stretch>
                        <a:fillRect/>
                      </a:stretch>
                    </p:blipFill>
                    <p:spPr>
                      <a:xfrm>
                        <a:off x="620351" y="1324005"/>
                        <a:ext cx="530225" cy="198438"/>
                      </a:xfrm>
                      <a:prstGeom prst="rect">
                        <a:avLst/>
                      </a:prstGeom>
                      <a:solidFill>
                        <a:schemeClr val="bg1"/>
                      </a:solidFill>
                    </p:spPr>
                  </p:pic>
                </p:oleObj>
              </mc:Fallback>
            </mc:AlternateContent>
          </a:graphicData>
        </a:graphic>
      </p:graphicFrame>
      <p:pic>
        <p:nvPicPr>
          <p:cNvPr id="8" name="Picture 7">
            <a:extLst>
              <a:ext uri="{FF2B5EF4-FFF2-40B4-BE49-F238E27FC236}">
                <a16:creationId xmlns:a16="http://schemas.microsoft.com/office/drawing/2014/main" id="{CC9D9B90-DD5F-2815-8594-306598AD5502}"/>
              </a:ext>
            </a:extLst>
          </p:cNvPr>
          <p:cNvPicPr>
            <a:picLocks noChangeAspect="1"/>
          </p:cNvPicPr>
          <p:nvPr/>
        </p:nvPicPr>
        <p:blipFill>
          <a:blip r:embed="rId6"/>
          <a:stretch>
            <a:fillRect/>
          </a:stretch>
        </p:blipFill>
        <p:spPr>
          <a:xfrm>
            <a:off x="1410603" y="876438"/>
            <a:ext cx="2863589" cy="377575"/>
          </a:xfrm>
          <a:prstGeom prst="rect">
            <a:avLst/>
          </a:prstGeom>
          <a:ln>
            <a:solidFill>
              <a:srgbClr val="000000"/>
            </a:solidFill>
          </a:ln>
        </p:spPr>
      </p:pic>
      <p:pic>
        <p:nvPicPr>
          <p:cNvPr id="17" name="Picture 16">
            <a:extLst>
              <a:ext uri="{FF2B5EF4-FFF2-40B4-BE49-F238E27FC236}">
                <a16:creationId xmlns:a16="http://schemas.microsoft.com/office/drawing/2014/main" id="{EDB87DC9-E91F-B3FE-45F1-B4757576CD67}"/>
              </a:ext>
            </a:extLst>
          </p:cNvPr>
          <p:cNvPicPr>
            <a:picLocks noChangeAspect="1"/>
          </p:cNvPicPr>
          <p:nvPr/>
        </p:nvPicPr>
        <p:blipFill>
          <a:blip r:embed="rId7"/>
          <a:stretch>
            <a:fillRect/>
          </a:stretch>
        </p:blipFill>
        <p:spPr>
          <a:xfrm>
            <a:off x="1924050" y="1442581"/>
            <a:ext cx="2320354" cy="1614426"/>
          </a:xfrm>
          <a:prstGeom prst="rect">
            <a:avLst/>
          </a:prstGeom>
          <a:ln>
            <a:solidFill>
              <a:srgbClr val="000000"/>
            </a:solidFill>
          </a:ln>
        </p:spPr>
      </p:pic>
      <p:cxnSp>
        <p:nvCxnSpPr>
          <p:cNvPr id="27" name="Straight Arrow Connector 26">
            <a:extLst>
              <a:ext uri="{FF2B5EF4-FFF2-40B4-BE49-F238E27FC236}">
                <a16:creationId xmlns:a16="http://schemas.microsoft.com/office/drawing/2014/main" id="{DE9F67D3-C3F9-0F87-999E-2A6FC341F53E}"/>
              </a:ext>
            </a:extLst>
          </p:cNvPr>
          <p:cNvCxnSpPr>
            <a:stCxn id="8" idx="2"/>
          </p:cNvCxnSpPr>
          <p:nvPr/>
        </p:nvCxnSpPr>
        <p:spPr>
          <a:xfrm>
            <a:off x="2842398" y="1254013"/>
            <a:ext cx="300852" cy="6287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BB3DBD7-A56D-EDF2-7D52-BBFE39C68083}"/>
              </a:ext>
            </a:extLst>
          </p:cNvPr>
          <p:cNvSpPr txBox="1"/>
          <p:nvPr/>
        </p:nvSpPr>
        <p:spPr>
          <a:xfrm>
            <a:off x="2152650" y="1423224"/>
            <a:ext cx="1779654" cy="215444"/>
          </a:xfrm>
          <a:prstGeom prst="rect">
            <a:avLst/>
          </a:prstGeom>
          <a:noFill/>
        </p:spPr>
        <p:txBody>
          <a:bodyPr wrap="none" rtlCol="0">
            <a:spAutoFit/>
          </a:bodyPr>
          <a:lstStyle/>
          <a:p>
            <a:r>
              <a:rPr lang="en-GB" sz="800" dirty="0">
                <a:highlight>
                  <a:srgbClr val="FFFF00"/>
                </a:highlight>
                <a:latin typeface="Arial" panose="020B0604020202020204" pitchFamily="34" charset="0"/>
                <a:cs typeface="Arial" panose="020B0604020202020204" pitchFamily="34" charset="0"/>
              </a:rPr>
              <a:t>External chamfer on brass bushing</a:t>
            </a:r>
          </a:p>
        </p:txBody>
      </p:sp>
      <p:sp>
        <p:nvSpPr>
          <p:cNvPr id="13" name="Rectangle 12">
            <a:extLst>
              <a:ext uri="{FF2B5EF4-FFF2-40B4-BE49-F238E27FC236}">
                <a16:creationId xmlns:a16="http://schemas.microsoft.com/office/drawing/2014/main" id="{DF3F1174-F33D-2E03-9BC9-D89EBAF775A1}"/>
              </a:ext>
            </a:extLst>
          </p:cNvPr>
          <p:cNvSpPr/>
          <p:nvPr/>
        </p:nvSpPr>
        <p:spPr>
          <a:xfrm rot="16200000">
            <a:off x="909723" y="1306406"/>
            <a:ext cx="342900" cy="1600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95C9E6D-01E7-163A-5135-3718F6CF6700}"/>
              </a:ext>
            </a:extLst>
          </p:cNvPr>
          <p:cNvSpPr/>
          <p:nvPr/>
        </p:nvSpPr>
        <p:spPr>
          <a:xfrm rot="16200000">
            <a:off x="1531587" y="1928270"/>
            <a:ext cx="342900" cy="356472"/>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48C91BB-52EB-D56B-9EA2-34693A11B550}"/>
              </a:ext>
            </a:extLst>
          </p:cNvPr>
          <p:cNvSpPr/>
          <p:nvPr/>
        </p:nvSpPr>
        <p:spPr>
          <a:xfrm rot="16200000">
            <a:off x="431683" y="1534831"/>
            <a:ext cx="342900" cy="1139415"/>
          </a:xfrm>
          <a:prstGeom prst="rect">
            <a:avLst/>
          </a:pr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Top Corners Snipped 15">
            <a:extLst>
              <a:ext uri="{FF2B5EF4-FFF2-40B4-BE49-F238E27FC236}">
                <a16:creationId xmlns:a16="http://schemas.microsoft.com/office/drawing/2014/main" id="{D8AF3B2E-C3D2-EFB4-AABC-E29E2989F657}"/>
              </a:ext>
            </a:extLst>
          </p:cNvPr>
          <p:cNvSpPr/>
          <p:nvPr/>
        </p:nvSpPr>
        <p:spPr>
          <a:xfrm rot="5400000" flipV="1">
            <a:off x="1324375" y="2075563"/>
            <a:ext cx="342901" cy="57951"/>
          </a:xfrm>
          <a:prstGeom prst="snip2SameRect">
            <a:avLst>
              <a:gd name="adj1" fmla="val 50000"/>
              <a:gd name="adj2" fmla="val 0"/>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Snipped 17">
            <a:extLst>
              <a:ext uri="{FF2B5EF4-FFF2-40B4-BE49-F238E27FC236}">
                <a16:creationId xmlns:a16="http://schemas.microsoft.com/office/drawing/2014/main" id="{EBBF9789-A159-4DA3-970C-68458B80409D}"/>
              </a:ext>
            </a:extLst>
          </p:cNvPr>
          <p:cNvSpPr/>
          <p:nvPr/>
        </p:nvSpPr>
        <p:spPr>
          <a:xfrm rot="16200000" flipV="1">
            <a:off x="1030222" y="2075564"/>
            <a:ext cx="342901" cy="57951"/>
          </a:xfrm>
          <a:prstGeom prst="snip2SameRect">
            <a:avLst>
              <a:gd name="adj1" fmla="val 50000"/>
              <a:gd name="adj2" fmla="val 0"/>
            </a:avLst>
          </a:prstGeom>
          <a:pattFill prst="dk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BE70EF50-2870-98AB-54DA-7F5189F46AD4}"/>
              </a:ext>
            </a:extLst>
          </p:cNvPr>
          <p:cNvCxnSpPr>
            <a:cxnSpLocks/>
          </p:cNvCxnSpPr>
          <p:nvPr/>
        </p:nvCxnSpPr>
        <p:spPr>
          <a:xfrm rot="5400000" flipH="1">
            <a:off x="935773" y="2104539"/>
            <a:ext cx="342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9214472-29F2-E5E2-F604-D4C71A111E16}"/>
                  </a:ext>
                </a:extLst>
              </p:cNvPr>
              <p:cNvSpPr txBox="1"/>
              <p:nvPr/>
            </p:nvSpPr>
            <p:spPr>
              <a:xfrm>
                <a:off x="1077460" y="2058371"/>
                <a:ext cx="5155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𝑡</m:t>
                      </m:r>
                    </m:oMath>
                  </m:oMathPara>
                </a14:m>
                <a:endParaRPr lang="en-GB" sz="600" dirty="0"/>
              </a:p>
            </p:txBody>
          </p:sp>
        </mc:Choice>
        <mc:Fallback xmlns="">
          <p:sp>
            <p:nvSpPr>
              <p:cNvPr id="20" name="TextBox 19">
                <a:extLst>
                  <a:ext uri="{FF2B5EF4-FFF2-40B4-BE49-F238E27FC236}">
                    <a16:creationId xmlns:a16="http://schemas.microsoft.com/office/drawing/2014/main" id="{A9214472-29F2-E5E2-F604-D4C71A111E16}"/>
                  </a:ext>
                </a:extLst>
              </p:cNvPr>
              <p:cNvSpPr txBox="1">
                <a:spLocks noRot="1" noChangeAspect="1" noMove="1" noResize="1" noEditPoints="1" noAdjustHandles="1" noChangeArrowheads="1" noChangeShapeType="1" noTextEdit="1"/>
              </p:cNvSpPr>
              <p:nvPr/>
            </p:nvSpPr>
            <p:spPr>
              <a:xfrm>
                <a:off x="1077460" y="2058371"/>
                <a:ext cx="51553" cy="92333"/>
              </a:xfrm>
              <a:prstGeom prst="rect">
                <a:avLst/>
              </a:prstGeom>
              <a:blipFill>
                <a:blip r:embed="rId8"/>
                <a:stretch>
                  <a:fillRect l="-20000" r="-20000"/>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402B0173-429C-1DF0-810F-16A775AF6557}"/>
              </a:ext>
            </a:extLst>
          </p:cNvPr>
          <p:cNvCxnSpPr>
            <a:cxnSpLocks/>
          </p:cNvCxnSpPr>
          <p:nvPr/>
        </p:nvCxnSpPr>
        <p:spPr>
          <a:xfrm rot="5400000">
            <a:off x="1346250" y="1774776"/>
            <a:ext cx="0" cy="216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CF972EC-B56B-AF1F-148E-572300979ADE}"/>
                  </a:ext>
                </a:extLst>
              </p:cNvPr>
              <p:cNvSpPr txBox="1"/>
              <p:nvPr/>
            </p:nvSpPr>
            <p:spPr>
              <a:xfrm>
                <a:off x="1294248" y="1741569"/>
                <a:ext cx="104003"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𝑑</m:t>
                          </m:r>
                        </m:e>
                        <m:sub>
                          <m:r>
                            <a:rPr lang="en-GB" sz="600" b="0" i="1" smtClean="0">
                              <a:latin typeface="Cambria Math" panose="02040503050406030204" pitchFamily="18" charset="0"/>
                            </a:rPr>
                            <m:t>h</m:t>
                          </m:r>
                        </m:sub>
                      </m:sSub>
                    </m:oMath>
                  </m:oMathPara>
                </a14:m>
                <a:endParaRPr lang="en-GB" sz="600" dirty="0"/>
              </a:p>
            </p:txBody>
          </p:sp>
        </mc:Choice>
        <mc:Fallback xmlns="">
          <p:sp>
            <p:nvSpPr>
              <p:cNvPr id="22" name="TextBox 21">
                <a:extLst>
                  <a:ext uri="{FF2B5EF4-FFF2-40B4-BE49-F238E27FC236}">
                    <a16:creationId xmlns:a16="http://schemas.microsoft.com/office/drawing/2014/main" id="{CCF972EC-B56B-AF1F-148E-572300979ADE}"/>
                  </a:ext>
                </a:extLst>
              </p:cNvPr>
              <p:cNvSpPr txBox="1">
                <a:spLocks noRot="1" noChangeAspect="1" noMove="1" noResize="1" noEditPoints="1" noAdjustHandles="1" noChangeArrowheads="1" noChangeShapeType="1" noTextEdit="1"/>
              </p:cNvSpPr>
              <p:nvPr/>
            </p:nvSpPr>
            <p:spPr>
              <a:xfrm>
                <a:off x="1294248" y="1741569"/>
                <a:ext cx="104003" cy="92333"/>
              </a:xfrm>
              <a:prstGeom prst="rect">
                <a:avLst/>
              </a:prstGeom>
              <a:blipFill>
                <a:blip r:embed="rId9"/>
                <a:stretch>
                  <a:fillRect l="-10526" r="-10526" b="-17647"/>
                </a:stretch>
              </a:blipFill>
              <a:ln>
                <a:solidFill>
                  <a:schemeClr val="tx1"/>
                </a:solidFill>
              </a:ln>
            </p:spPr>
            <p:txBody>
              <a:bodyPr/>
              <a:lstStyle/>
              <a:p>
                <a:r>
                  <a:rPr lang="en-GB">
                    <a:noFill/>
                  </a:rPr>
                  <a:t> </a:t>
                </a:r>
              </a:p>
            </p:txBody>
          </p:sp>
        </mc:Fallback>
      </mc:AlternateContent>
      <p:cxnSp>
        <p:nvCxnSpPr>
          <p:cNvPr id="23" name="Straight Arrow Connector 22">
            <a:extLst>
              <a:ext uri="{FF2B5EF4-FFF2-40B4-BE49-F238E27FC236}">
                <a16:creationId xmlns:a16="http://schemas.microsoft.com/office/drawing/2014/main" id="{C78B26C8-4AD6-21D9-DA2D-810D19F926D0}"/>
              </a:ext>
            </a:extLst>
          </p:cNvPr>
          <p:cNvCxnSpPr>
            <a:cxnSpLocks/>
          </p:cNvCxnSpPr>
          <p:nvPr/>
        </p:nvCxnSpPr>
        <p:spPr>
          <a:xfrm flipH="1">
            <a:off x="1172696" y="2339975"/>
            <a:ext cx="35210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A9D003E-D8CE-7B3E-5B94-3E214B450E2B}"/>
                  </a:ext>
                </a:extLst>
              </p:cNvPr>
              <p:cNvSpPr txBox="1"/>
              <p:nvPr/>
            </p:nvSpPr>
            <p:spPr>
              <a:xfrm>
                <a:off x="1318749" y="2298947"/>
                <a:ext cx="66557" cy="92333"/>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600" b="0" i="1" smtClean="0">
                          <a:latin typeface="Cambria Math" panose="02040503050406030204" pitchFamily="18" charset="0"/>
                        </a:rPr>
                        <m:t>𝑑</m:t>
                      </m:r>
                    </m:oMath>
                  </m:oMathPara>
                </a14:m>
                <a:endParaRPr lang="en-GB" sz="600" dirty="0"/>
              </a:p>
            </p:txBody>
          </p:sp>
        </mc:Choice>
        <mc:Fallback xmlns="">
          <p:sp>
            <p:nvSpPr>
              <p:cNvPr id="26" name="TextBox 25">
                <a:extLst>
                  <a:ext uri="{FF2B5EF4-FFF2-40B4-BE49-F238E27FC236}">
                    <a16:creationId xmlns:a16="http://schemas.microsoft.com/office/drawing/2014/main" id="{EA9D003E-D8CE-7B3E-5B94-3E214B450E2B}"/>
                  </a:ext>
                </a:extLst>
              </p:cNvPr>
              <p:cNvSpPr txBox="1">
                <a:spLocks noRot="1" noChangeAspect="1" noMove="1" noResize="1" noEditPoints="1" noAdjustHandles="1" noChangeArrowheads="1" noChangeShapeType="1" noTextEdit="1"/>
              </p:cNvSpPr>
              <p:nvPr/>
            </p:nvSpPr>
            <p:spPr>
              <a:xfrm>
                <a:off x="1318749" y="2298947"/>
                <a:ext cx="66557" cy="92333"/>
              </a:xfrm>
              <a:prstGeom prst="rect">
                <a:avLst/>
              </a:prstGeom>
              <a:blipFill>
                <a:blip r:embed="rId10"/>
                <a:stretch>
                  <a:fillRect l="-23077" r="-15385" b="-5882"/>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8317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13" grpId="0" animBg="1"/>
      <p:bldP spid="14" grpId="0" animBg="1"/>
      <p:bldP spid="15" grpId="0" animBg="1"/>
      <p:bldP spid="16" grpId="0" animBg="1"/>
      <p:bldP spid="18" grpId="0" animBg="1"/>
      <p:bldP spid="20" grpId="0" animBg="1"/>
      <p:bldP spid="22"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fontScale="77500" lnSpcReduction="20000"/>
          </a:bodyPr>
          <a:lstStyle/>
          <a:p>
            <a:r>
              <a:rPr lang="en-GB" dirty="0"/>
              <a:t>Familiarisation with lug structure and its function</a:t>
            </a:r>
          </a:p>
          <a:p>
            <a:r>
              <a:rPr lang="en-GB" dirty="0"/>
              <a:t>Lug loading</a:t>
            </a:r>
          </a:p>
          <a:p>
            <a:r>
              <a:rPr lang="en-GB" dirty="0"/>
              <a:t>Lug analysis</a:t>
            </a:r>
          </a:p>
          <a:p>
            <a:r>
              <a:rPr lang="en-GB" dirty="0"/>
              <a:t>Pin analysis</a:t>
            </a:r>
          </a:p>
          <a:p>
            <a:r>
              <a:rPr lang="en-GB" dirty="0"/>
              <a:t>Bush analysis</a:t>
            </a:r>
          </a:p>
          <a:p>
            <a:r>
              <a:rPr lang="en-GB" dirty="0"/>
              <a:t>Special scenarios</a:t>
            </a:r>
          </a:p>
          <a:p>
            <a:r>
              <a:rPr lang="en-GB" dirty="0"/>
              <a:t>Stress concentration factor considerations in lugs (ESDU vs Research)</a:t>
            </a:r>
          </a:p>
          <a:p>
            <a:r>
              <a:rPr lang="en-GB" dirty="0"/>
              <a:t>Stresses due to bush press-fit</a:t>
            </a:r>
          </a:p>
          <a:p>
            <a:r>
              <a:rPr lang="en-GB" dirty="0"/>
              <a:t>Sample example</a:t>
            </a:r>
          </a:p>
          <a:p>
            <a:r>
              <a:rPr lang="en-GB" dirty="0"/>
              <a:t>Research trends</a:t>
            </a:r>
          </a:p>
        </p:txBody>
      </p:sp>
      <p:sp>
        <p:nvSpPr>
          <p:cNvPr id="2" name="Slide Number Placeholder 1"/>
          <p:cNvSpPr>
            <a:spLocks noGrp="1"/>
          </p:cNvSpPr>
          <p:nvPr>
            <p:ph type="sldNum" sz="quarter" idx="12"/>
          </p:nvPr>
        </p:nvSpPr>
        <p:spPr/>
        <p:txBody>
          <a:bodyPr/>
          <a:lstStyle/>
          <a:p>
            <a:fld id="{6D22F896-40B5-4ADD-8801-0D06FADFA095}" type="slidenum">
              <a:rPr lang="en-US" smtClean="0"/>
              <a:pPr/>
              <a:t>3</a:t>
            </a:fld>
            <a:endParaRPr lang="en-US"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C72B-7AA5-4C67-0D8F-8333DF1AE0D3}"/>
              </a:ext>
            </a:extLst>
          </p:cNvPr>
          <p:cNvSpPr>
            <a:spLocks noGrp="1"/>
          </p:cNvSpPr>
          <p:nvPr>
            <p:ph type="title"/>
          </p:nvPr>
        </p:nvSpPr>
        <p:spPr/>
        <p:txBody>
          <a:bodyPr/>
          <a:lstStyle/>
          <a:p>
            <a:r>
              <a:rPr lang="en-GB" dirty="0"/>
              <a:t>Obliquely loaded lugs</a:t>
            </a:r>
          </a:p>
        </p:txBody>
      </p:sp>
      <p:sp>
        <p:nvSpPr>
          <p:cNvPr id="3" name="Content Placeholder 2">
            <a:extLst>
              <a:ext uri="{FF2B5EF4-FFF2-40B4-BE49-F238E27FC236}">
                <a16:creationId xmlns:a16="http://schemas.microsoft.com/office/drawing/2014/main" id="{04B71860-AF2B-B27A-0C67-FD8541DEC394}"/>
              </a:ext>
            </a:extLst>
          </p:cNvPr>
          <p:cNvSpPr>
            <a:spLocks noGrp="1"/>
          </p:cNvSpPr>
          <p:nvPr>
            <p:ph idx="1"/>
          </p:nvPr>
        </p:nvSpPr>
        <p:spPr>
          <a:xfrm>
            <a:off x="323850" y="968375"/>
            <a:ext cx="1828800" cy="2026669"/>
          </a:xfrm>
        </p:spPr>
        <p:txBody>
          <a:bodyPr>
            <a:normAutofit/>
          </a:bodyPr>
          <a:lstStyle/>
          <a:p>
            <a:r>
              <a:rPr lang="en-GB" sz="1000" b="0" i="0" u="none" strike="noStrike" baseline="0" dirty="0"/>
              <a:t>Resolve the load into axial and transverse components.</a:t>
            </a:r>
          </a:p>
          <a:p>
            <a:r>
              <a:rPr lang="en-GB" sz="1000" dirty="0"/>
              <a:t>Make use of interaction formula to obtain failure load as below.</a:t>
            </a:r>
            <a:endParaRPr lang="en-GB" sz="1000" b="0" i="0" u="none" strike="noStrike" baseline="0" dirty="0"/>
          </a:p>
          <a:p>
            <a:endParaRPr lang="en-GB" sz="1000" b="0" i="0" u="none" strike="noStrike" baseline="0" dirty="0"/>
          </a:p>
          <a:p>
            <a:endParaRPr lang="en-GB" sz="1000" dirty="0"/>
          </a:p>
        </p:txBody>
      </p:sp>
      <p:sp>
        <p:nvSpPr>
          <p:cNvPr id="4" name="Slide Number Placeholder 3">
            <a:extLst>
              <a:ext uri="{FF2B5EF4-FFF2-40B4-BE49-F238E27FC236}">
                <a16:creationId xmlns:a16="http://schemas.microsoft.com/office/drawing/2014/main" id="{FD934C7D-AC62-3F51-6396-A33D1BF714C6}"/>
              </a:ext>
            </a:extLst>
          </p:cNvPr>
          <p:cNvSpPr>
            <a:spLocks noGrp="1"/>
          </p:cNvSpPr>
          <p:nvPr>
            <p:ph type="sldNum" sz="quarter" idx="12"/>
          </p:nvPr>
        </p:nvSpPr>
        <p:spPr/>
        <p:txBody>
          <a:bodyPr/>
          <a:lstStyle/>
          <a:p>
            <a:fld id="{6D22F896-40B5-4ADD-8801-0D06FADFA095}" type="slidenum">
              <a:rPr lang="en-US" smtClean="0"/>
              <a:pPr/>
              <a:t>30</a:t>
            </a:fld>
            <a:endParaRPr lang="en-US" dirty="0"/>
          </a:p>
        </p:txBody>
      </p:sp>
      <p:sp>
        <p:nvSpPr>
          <p:cNvPr id="5" name="Rectangle 4">
            <a:extLst>
              <a:ext uri="{FF2B5EF4-FFF2-40B4-BE49-F238E27FC236}">
                <a16:creationId xmlns:a16="http://schemas.microsoft.com/office/drawing/2014/main" id="{6929A91B-24F4-6F4C-3317-6369E95C3E7C}"/>
              </a:ext>
            </a:extLst>
          </p:cNvPr>
          <p:cNvSpPr/>
          <p:nvPr/>
        </p:nvSpPr>
        <p:spPr>
          <a:xfrm>
            <a:off x="2232779" y="1016745"/>
            <a:ext cx="1295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E208CCF-9145-A9AE-29FD-486BD920F3B5}"/>
              </a:ext>
            </a:extLst>
          </p:cNvPr>
          <p:cNvSpPr/>
          <p:nvPr/>
        </p:nvSpPr>
        <p:spPr>
          <a:xfrm>
            <a:off x="3147179" y="1016745"/>
            <a:ext cx="763200" cy="762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42789B-CC8C-37C8-2C7A-E9BC5480538A}"/>
              </a:ext>
            </a:extLst>
          </p:cNvPr>
          <p:cNvSpPr/>
          <p:nvPr/>
        </p:nvSpPr>
        <p:spPr>
          <a:xfrm>
            <a:off x="3379489" y="1245345"/>
            <a:ext cx="297379"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A7FA34A-E892-2064-2850-D3F7E1F0DB0A}"/>
              </a:ext>
            </a:extLst>
          </p:cNvPr>
          <p:cNvCxnSpPr>
            <a:cxnSpLocks/>
          </p:cNvCxnSpPr>
          <p:nvPr/>
        </p:nvCxnSpPr>
        <p:spPr>
          <a:xfrm>
            <a:off x="3528179" y="1397745"/>
            <a:ext cx="453271"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EA440E-98B2-CFC5-9B39-BE3AC37F55A3}"/>
              </a:ext>
            </a:extLst>
          </p:cNvPr>
          <p:cNvSpPr txBox="1"/>
          <p:nvPr/>
        </p:nvSpPr>
        <p:spPr>
          <a:xfrm>
            <a:off x="3883092" y="1723583"/>
            <a:ext cx="295274"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p>
        </p:txBody>
      </p:sp>
      <p:cxnSp>
        <p:nvCxnSpPr>
          <p:cNvPr id="14" name="Straight Arrow Connector 13">
            <a:extLst>
              <a:ext uri="{FF2B5EF4-FFF2-40B4-BE49-F238E27FC236}">
                <a16:creationId xmlns:a16="http://schemas.microsoft.com/office/drawing/2014/main" id="{CD0F411C-999A-D656-C345-F4DFD1175927}"/>
              </a:ext>
            </a:extLst>
          </p:cNvPr>
          <p:cNvCxnSpPr>
            <a:cxnSpLocks/>
          </p:cNvCxnSpPr>
          <p:nvPr/>
        </p:nvCxnSpPr>
        <p:spPr>
          <a:xfrm>
            <a:off x="3528179" y="1400620"/>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F293EE-0C26-A7F7-5D28-73521B327FEA}"/>
              </a:ext>
            </a:extLst>
          </p:cNvPr>
          <p:cNvSpPr txBox="1"/>
          <p:nvPr/>
        </p:nvSpPr>
        <p:spPr>
          <a:xfrm>
            <a:off x="3381017" y="1830265"/>
            <a:ext cx="37221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R</a:t>
            </a:r>
            <a:r>
              <a:rPr lang="en-GB" sz="1300" baseline="-25000" dirty="0">
                <a:solidFill>
                  <a:srgbClr val="FF0000"/>
                </a:solidFill>
                <a:latin typeface="Arial" panose="020B0604020202020204" pitchFamily="34" charset="0"/>
                <a:cs typeface="Arial" panose="020B0604020202020204" pitchFamily="34" charset="0"/>
              </a:rPr>
              <a:t>tr</a:t>
            </a:r>
          </a:p>
        </p:txBody>
      </p:sp>
      <p:cxnSp>
        <p:nvCxnSpPr>
          <p:cNvPr id="16" name="Straight Arrow Connector 15">
            <a:extLst>
              <a:ext uri="{FF2B5EF4-FFF2-40B4-BE49-F238E27FC236}">
                <a16:creationId xmlns:a16="http://schemas.microsoft.com/office/drawing/2014/main" id="{4CA81CA1-A463-BA3A-B9AC-C79B13D0EC71}"/>
              </a:ext>
            </a:extLst>
          </p:cNvPr>
          <p:cNvCxnSpPr/>
          <p:nvPr/>
        </p:nvCxnSpPr>
        <p:spPr>
          <a:xfrm>
            <a:off x="3528179" y="1399908"/>
            <a:ext cx="53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728192-9004-CF66-C946-A0B2EF7893B2}"/>
              </a:ext>
            </a:extLst>
          </p:cNvPr>
          <p:cNvSpPr txBox="1"/>
          <p:nvPr/>
        </p:nvSpPr>
        <p:spPr>
          <a:xfrm>
            <a:off x="3998614" y="1254128"/>
            <a:ext cx="36740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R</a:t>
            </a:r>
            <a:r>
              <a:rPr lang="en-GB" sz="1300" baseline="-25000" dirty="0">
                <a:solidFill>
                  <a:srgbClr val="FF0000"/>
                </a:solidFill>
                <a:latin typeface="Arial" panose="020B0604020202020204" pitchFamily="34" charset="0"/>
                <a:cs typeface="Arial" panose="020B0604020202020204" pitchFamily="34" charset="0"/>
              </a:rPr>
              <a:t>a</a:t>
            </a:r>
          </a:p>
        </p:txBody>
      </p:sp>
      <p:pic>
        <p:nvPicPr>
          <p:cNvPr id="19" name="Picture 18">
            <a:extLst>
              <a:ext uri="{FF2B5EF4-FFF2-40B4-BE49-F238E27FC236}">
                <a16:creationId xmlns:a16="http://schemas.microsoft.com/office/drawing/2014/main" id="{23EF8353-B2A5-F39C-175C-03321FAAC78C}"/>
              </a:ext>
            </a:extLst>
          </p:cNvPr>
          <p:cNvPicPr>
            <a:picLocks noChangeAspect="1"/>
          </p:cNvPicPr>
          <p:nvPr/>
        </p:nvPicPr>
        <p:blipFill>
          <a:blip r:embed="rId2"/>
          <a:stretch>
            <a:fillRect/>
          </a:stretch>
        </p:blipFill>
        <p:spPr>
          <a:xfrm>
            <a:off x="552451" y="2035175"/>
            <a:ext cx="762000" cy="233008"/>
          </a:xfrm>
          <a:prstGeom prst="rect">
            <a:avLst/>
          </a:prstGeom>
          <a:ln>
            <a:solidFill>
              <a:schemeClr val="tx1"/>
            </a:solidFill>
          </a:ln>
        </p:spPr>
      </p:pic>
      <p:graphicFrame>
        <p:nvGraphicFramePr>
          <p:cNvPr id="21" name="Object 20">
            <a:extLst>
              <a:ext uri="{FF2B5EF4-FFF2-40B4-BE49-F238E27FC236}">
                <a16:creationId xmlns:a16="http://schemas.microsoft.com/office/drawing/2014/main" id="{1B43DDF1-CE29-EB4E-00C9-7B5A1D08FEE5}"/>
              </a:ext>
            </a:extLst>
          </p:cNvPr>
          <p:cNvGraphicFramePr>
            <a:graphicFrameLocks noChangeAspect="1"/>
          </p:cNvGraphicFramePr>
          <p:nvPr>
            <p:extLst>
              <p:ext uri="{D42A27DB-BD31-4B8C-83A1-F6EECF244321}">
                <p14:modId xmlns:p14="http://schemas.microsoft.com/office/powerpoint/2010/main" val="890658993"/>
              </p:ext>
            </p:extLst>
          </p:nvPr>
        </p:nvGraphicFramePr>
        <p:xfrm>
          <a:off x="552451" y="2573155"/>
          <a:ext cx="1603268" cy="241200"/>
        </p:xfrm>
        <a:graphic>
          <a:graphicData uri="http://schemas.openxmlformats.org/presentationml/2006/ole">
            <mc:AlternateContent xmlns:mc="http://schemas.openxmlformats.org/markup-compatibility/2006">
              <mc:Choice xmlns:v="urn:schemas-microsoft-com:vml" Requires="v">
                <p:oleObj name="Equation" r:id="rId3" imgW="2869920" imgH="431640" progId="Equation.DSMT4">
                  <p:embed/>
                </p:oleObj>
              </mc:Choice>
              <mc:Fallback>
                <p:oleObj name="Equation" r:id="rId3" imgW="2869920" imgH="431640" progId="Equation.DSMT4">
                  <p:embed/>
                  <p:pic>
                    <p:nvPicPr>
                      <p:cNvPr id="0" name=""/>
                      <p:cNvPicPr/>
                      <p:nvPr/>
                    </p:nvPicPr>
                    <p:blipFill>
                      <a:blip r:embed="rId4"/>
                      <a:stretch>
                        <a:fillRect/>
                      </a:stretch>
                    </p:blipFill>
                    <p:spPr>
                      <a:xfrm>
                        <a:off x="552451" y="2573155"/>
                        <a:ext cx="1603268" cy="241200"/>
                      </a:xfrm>
                      <a:prstGeom prst="rect">
                        <a:avLst/>
                      </a:prstGeom>
                      <a:solidFill>
                        <a:schemeClr val="bg1"/>
                      </a:solidFill>
                      <a:ln>
                        <a:solidFill>
                          <a:schemeClr val="tx1"/>
                        </a:solidFill>
                      </a:ln>
                    </p:spPr>
                  </p:pic>
                </p:oleObj>
              </mc:Fallback>
            </mc:AlternateContent>
          </a:graphicData>
        </a:graphic>
      </p:graphicFrame>
      <p:graphicFrame>
        <p:nvGraphicFramePr>
          <p:cNvPr id="27" name="Object 26">
            <a:extLst>
              <a:ext uri="{FF2B5EF4-FFF2-40B4-BE49-F238E27FC236}">
                <a16:creationId xmlns:a16="http://schemas.microsoft.com/office/drawing/2014/main" id="{FE88E508-706F-10B2-842A-C31A693EDF44}"/>
              </a:ext>
            </a:extLst>
          </p:cNvPr>
          <p:cNvGraphicFramePr>
            <a:graphicFrameLocks noChangeAspect="1"/>
          </p:cNvGraphicFramePr>
          <p:nvPr>
            <p:extLst>
              <p:ext uri="{D42A27DB-BD31-4B8C-83A1-F6EECF244321}">
                <p14:modId xmlns:p14="http://schemas.microsoft.com/office/powerpoint/2010/main" val="3173559190"/>
              </p:ext>
            </p:extLst>
          </p:nvPr>
        </p:nvGraphicFramePr>
        <p:xfrm>
          <a:off x="557121" y="2860775"/>
          <a:ext cx="1787717" cy="241200"/>
        </p:xfrm>
        <a:graphic>
          <a:graphicData uri="http://schemas.openxmlformats.org/presentationml/2006/ole">
            <mc:AlternateContent xmlns:mc="http://schemas.openxmlformats.org/markup-compatibility/2006">
              <mc:Choice xmlns:v="urn:schemas-microsoft-com:vml" Requires="v">
                <p:oleObj name="Equation" r:id="rId5" imgW="3200400" imgH="431640" progId="Equation.DSMT4">
                  <p:embed/>
                </p:oleObj>
              </mc:Choice>
              <mc:Fallback>
                <p:oleObj name="Equation" r:id="rId5" imgW="3200400" imgH="431640" progId="Equation.DSMT4">
                  <p:embed/>
                  <p:pic>
                    <p:nvPicPr>
                      <p:cNvPr id="0" name=""/>
                      <p:cNvPicPr/>
                      <p:nvPr/>
                    </p:nvPicPr>
                    <p:blipFill>
                      <a:blip r:embed="rId6"/>
                      <a:stretch>
                        <a:fillRect/>
                      </a:stretch>
                    </p:blipFill>
                    <p:spPr>
                      <a:xfrm>
                        <a:off x="557121" y="2860775"/>
                        <a:ext cx="1787717" cy="241200"/>
                      </a:xfrm>
                      <a:prstGeom prst="rect">
                        <a:avLst/>
                      </a:prstGeom>
                      <a:solidFill>
                        <a:schemeClr val="bg1"/>
                      </a:solidFill>
                      <a:ln>
                        <a:solidFill>
                          <a:schemeClr val="tx1"/>
                        </a:solidFill>
                      </a:ln>
                    </p:spPr>
                  </p:pic>
                </p:oleObj>
              </mc:Fallback>
            </mc:AlternateContent>
          </a:graphicData>
        </a:graphic>
      </p:graphicFrame>
      <p:graphicFrame>
        <p:nvGraphicFramePr>
          <p:cNvPr id="28" name="Object 27">
            <a:extLst>
              <a:ext uri="{FF2B5EF4-FFF2-40B4-BE49-F238E27FC236}">
                <a16:creationId xmlns:a16="http://schemas.microsoft.com/office/drawing/2014/main" id="{67B2880C-01CD-8082-4685-F4BDB9FF9F70}"/>
              </a:ext>
            </a:extLst>
          </p:cNvPr>
          <p:cNvGraphicFramePr>
            <a:graphicFrameLocks noChangeAspect="1"/>
          </p:cNvGraphicFramePr>
          <p:nvPr>
            <p:extLst>
              <p:ext uri="{D42A27DB-BD31-4B8C-83A1-F6EECF244321}">
                <p14:modId xmlns:p14="http://schemas.microsoft.com/office/powerpoint/2010/main" val="4079171584"/>
              </p:ext>
            </p:extLst>
          </p:nvPr>
        </p:nvGraphicFramePr>
        <p:xfrm>
          <a:off x="2626729" y="2569105"/>
          <a:ext cx="1404000" cy="234000"/>
        </p:xfrm>
        <a:graphic>
          <a:graphicData uri="http://schemas.openxmlformats.org/presentationml/2006/ole">
            <mc:AlternateContent xmlns:mc="http://schemas.openxmlformats.org/markup-compatibility/2006">
              <mc:Choice xmlns:v="urn:schemas-microsoft-com:vml" Requires="v">
                <p:oleObj name="Equation" r:id="rId7" imgW="2666880" imgH="444240" progId="Equation.DSMT4">
                  <p:embed/>
                </p:oleObj>
              </mc:Choice>
              <mc:Fallback>
                <p:oleObj name="Equation" r:id="rId7" imgW="2666880" imgH="444240" progId="Equation.DSMT4">
                  <p:embed/>
                  <p:pic>
                    <p:nvPicPr>
                      <p:cNvPr id="0" name=""/>
                      <p:cNvPicPr/>
                      <p:nvPr/>
                    </p:nvPicPr>
                    <p:blipFill>
                      <a:blip r:embed="rId8"/>
                      <a:stretch>
                        <a:fillRect/>
                      </a:stretch>
                    </p:blipFill>
                    <p:spPr>
                      <a:xfrm>
                        <a:off x="2626729" y="2569105"/>
                        <a:ext cx="1404000" cy="234000"/>
                      </a:xfrm>
                      <a:prstGeom prst="rect">
                        <a:avLst/>
                      </a:prstGeom>
                      <a:solidFill>
                        <a:schemeClr val="bg1"/>
                      </a:solidFill>
                      <a:ln>
                        <a:solidFill>
                          <a:schemeClr val="tx1"/>
                        </a:solidFill>
                      </a:ln>
                    </p:spPr>
                  </p:pic>
                </p:oleObj>
              </mc:Fallback>
            </mc:AlternateContent>
          </a:graphicData>
        </a:graphic>
      </p:graphicFrame>
      <p:graphicFrame>
        <p:nvGraphicFramePr>
          <p:cNvPr id="29" name="Object 28">
            <a:extLst>
              <a:ext uri="{FF2B5EF4-FFF2-40B4-BE49-F238E27FC236}">
                <a16:creationId xmlns:a16="http://schemas.microsoft.com/office/drawing/2014/main" id="{9BF1F51D-D70B-DD3F-F223-279526028D69}"/>
              </a:ext>
            </a:extLst>
          </p:cNvPr>
          <p:cNvGraphicFramePr>
            <a:graphicFrameLocks noChangeAspect="1"/>
          </p:cNvGraphicFramePr>
          <p:nvPr>
            <p:extLst>
              <p:ext uri="{D42A27DB-BD31-4B8C-83A1-F6EECF244321}">
                <p14:modId xmlns:p14="http://schemas.microsoft.com/office/powerpoint/2010/main" val="1272790305"/>
              </p:ext>
            </p:extLst>
          </p:nvPr>
        </p:nvGraphicFramePr>
        <p:xfrm>
          <a:off x="2626729" y="2860775"/>
          <a:ext cx="1584514" cy="234000"/>
        </p:xfrm>
        <a:graphic>
          <a:graphicData uri="http://schemas.openxmlformats.org/presentationml/2006/ole">
            <mc:AlternateContent xmlns:mc="http://schemas.openxmlformats.org/markup-compatibility/2006">
              <mc:Choice xmlns:v="urn:schemas-microsoft-com:vml" Requires="v">
                <p:oleObj name="Equation" r:id="rId9" imgW="3009600" imgH="444240" progId="Equation.DSMT4">
                  <p:embed/>
                </p:oleObj>
              </mc:Choice>
              <mc:Fallback>
                <p:oleObj name="Equation" r:id="rId9" imgW="3009600" imgH="444240" progId="Equation.DSMT4">
                  <p:embed/>
                  <p:pic>
                    <p:nvPicPr>
                      <p:cNvPr id="0" name=""/>
                      <p:cNvPicPr/>
                      <p:nvPr/>
                    </p:nvPicPr>
                    <p:blipFill>
                      <a:blip r:embed="rId10"/>
                      <a:stretch>
                        <a:fillRect/>
                      </a:stretch>
                    </p:blipFill>
                    <p:spPr>
                      <a:xfrm>
                        <a:off x="2626729" y="2860775"/>
                        <a:ext cx="1584514" cy="234000"/>
                      </a:xfrm>
                      <a:prstGeom prst="rect">
                        <a:avLst/>
                      </a:prstGeom>
                      <a:solidFill>
                        <a:schemeClr val="bg1"/>
                      </a:solidFill>
                      <a:ln>
                        <a:solidFill>
                          <a:schemeClr val="tx1"/>
                        </a:solidFill>
                      </a:ln>
                    </p:spPr>
                  </p:pic>
                </p:oleObj>
              </mc:Fallback>
            </mc:AlternateContent>
          </a:graphicData>
        </a:graphic>
      </p:graphicFrame>
      <p:sp>
        <p:nvSpPr>
          <p:cNvPr id="8" name="Content Placeholder 2">
            <a:extLst>
              <a:ext uri="{FF2B5EF4-FFF2-40B4-BE49-F238E27FC236}">
                <a16:creationId xmlns:a16="http://schemas.microsoft.com/office/drawing/2014/main" id="{7696A2D8-4414-A67D-89C0-2C5F9DB970E2}"/>
              </a:ext>
            </a:extLst>
          </p:cNvPr>
          <p:cNvSpPr txBox="1">
            <a:spLocks/>
          </p:cNvSpPr>
          <p:nvPr/>
        </p:nvSpPr>
        <p:spPr>
          <a:xfrm>
            <a:off x="439685" y="2293412"/>
            <a:ext cx="1828800"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GB" sz="1000" dirty="0"/>
              <a:t>For ultimate case:</a:t>
            </a:r>
          </a:p>
          <a:p>
            <a:endParaRPr lang="en-GB" sz="1000" dirty="0"/>
          </a:p>
          <a:p>
            <a:endParaRPr lang="en-GB" sz="1000" dirty="0"/>
          </a:p>
        </p:txBody>
      </p:sp>
      <p:sp>
        <p:nvSpPr>
          <p:cNvPr id="10" name="Content Placeholder 2">
            <a:extLst>
              <a:ext uri="{FF2B5EF4-FFF2-40B4-BE49-F238E27FC236}">
                <a16:creationId xmlns:a16="http://schemas.microsoft.com/office/drawing/2014/main" id="{66858595-E56E-D59D-22DA-73FB97202673}"/>
              </a:ext>
            </a:extLst>
          </p:cNvPr>
          <p:cNvSpPr txBox="1">
            <a:spLocks/>
          </p:cNvSpPr>
          <p:nvPr/>
        </p:nvSpPr>
        <p:spPr>
          <a:xfrm>
            <a:off x="2537222" y="2293412"/>
            <a:ext cx="1828800"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GB" sz="1000" dirty="0"/>
              <a:t>For yield case:</a:t>
            </a:r>
          </a:p>
          <a:p>
            <a:endParaRPr lang="en-GB" sz="1000" dirty="0"/>
          </a:p>
          <a:p>
            <a:endParaRPr lang="en-GB" sz="1000" dirty="0"/>
          </a:p>
        </p:txBody>
      </p:sp>
    </p:spTree>
    <p:extLst>
      <p:ext uri="{BB962C8B-B14F-4D97-AF65-F5344CB8AC3E}">
        <p14:creationId xmlns:p14="http://schemas.microsoft.com/office/powerpoint/2010/main" val="34828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78F8743-2EC4-B5DD-ACDE-E1ED91D16E92}"/>
              </a:ext>
            </a:extLst>
          </p:cNvPr>
          <p:cNvSpPr txBox="1">
            <a:spLocks/>
          </p:cNvSpPr>
          <p:nvPr/>
        </p:nvSpPr>
        <p:spPr>
          <a:xfrm>
            <a:off x="323850" y="2085739"/>
            <a:ext cx="3962400" cy="1061705"/>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GB" sz="1000" dirty="0"/>
              <a:t>Depending on what Margin of Safety is intended, required loads can be obtained from below.</a:t>
            </a:r>
          </a:p>
          <a:p>
            <a:r>
              <a:rPr lang="en-GB" sz="1000" dirty="0"/>
              <a:t>MoS for aerospace lug is 0.2 but can increase to 0.3 if needed and weight penalty is not that crucial.</a:t>
            </a:r>
          </a:p>
          <a:p>
            <a:endParaRPr lang="en-GB" sz="1000" dirty="0"/>
          </a:p>
          <a:p>
            <a:endParaRPr lang="en-GB" sz="1000" dirty="0"/>
          </a:p>
        </p:txBody>
      </p:sp>
      <p:sp>
        <p:nvSpPr>
          <p:cNvPr id="2" name="Title 1">
            <a:extLst>
              <a:ext uri="{FF2B5EF4-FFF2-40B4-BE49-F238E27FC236}">
                <a16:creationId xmlns:a16="http://schemas.microsoft.com/office/drawing/2014/main" id="{9F68C72B-7AA5-4C67-0D8F-8333DF1AE0D3}"/>
              </a:ext>
            </a:extLst>
          </p:cNvPr>
          <p:cNvSpPr>
            <a:spLocks noGrp="1"/>
          </p:cNvSpPr>
          <p:nvPr>
            <p:ph type="title"/>
          </p:nvPr>
        </p:nvSpPr>
        <p:spPr/>
        <p:txBody>
          <a:bodyPr/>
          <a:lstStyle/>
          <a:p>
            <a:r>
              <a:rPr lang="en-GB" dirty="0"/>
              <a:t>Obliquely loaded lugs</a:t>
            </a:r>
          </a:p>
        </p:txBody>
      </p:sp>
      <p:sp>
        <p:nvSpPr>
          <p:cNvPr id="3" name="Content Placeholder 2">
            <a:extLst>
              <a:ext uri="{FF2B5EF4-FFF2-40B4-BE49-F238E27FC236}">
                <a16:creationId xmlns:a16="http://schemas.microsoft.com/office/drawing/2014/main" id="{04B71860-AF2B-B27A-0C67-FD8541DEC394}"/>
              </a:ext>
            </a:extLst>
          </p:cNvPr>
          <p:cNvSpPr>
            <a:spLocks noGrp="1"/>
          </p:cNvSpPr>
          <p:nvPr>
            <p:ph idx="1"/>
          </p:nvPr>
        </p:nvSpPr>
        <p:spPr>
          <a:xfrm>
            <a:off x="323850" y="968375"/>
            <a:ext cx="1828800" cy="2026669"/>
          </a:xfrm>
        </p:spPr>
        <p:txBody>
          <a:bodyPr>
            <a:normAutofit/>
          </a:bodyPr>
          <a:lstStyle/>
          <a:p>
            <a:r>
              <a:rPr lang="en-GB" sz="1000" b="0" i="0" u="none" strike="noStrike" baseline="0" dirty="0"/>
              <a:t>Resolve the load into axial and transverse components.</a:t>
            </a:r>
          </a:p>
          <a:p>
            <a:r>
              <a:rPr lang="en-GB" sz="1000" dirty="0"/>
              <a:t>Make use of interaction formula to obtain failure load as below.</a:t>
            </a:r>
          </a:p>
          <a:p>
            <a:pPr marL="0" indent="0">
              <a:buNone/>
            </a:pPr>
            <a:endParaRPr lang="en-GB" sz="1000" b="0" i="0" u="none" strike="noStrike" baseline="0" dirty="0"/>
          </a:p>
          <a:p>
            <a:endParaRPr lang="en-GB" sz="1000" dirty="0"/>
          </a:p>
        </p:txBody>
      </p:sp>
      <p:sp>
        <p:nvSpPr>
          <p:cNvPr id="4" name="Slide Number Placeholder 3">
            <a:extLst>
              <a:ext uri="{FF2B5EF4-FFF2-40B4-BE49-F238E27FC236}">
                <a16:creationId xmlns:a16="http://schemas.microsoft.com/office/drawing/2014/main" id="{FD934C7D-AC62-3F51-6396-A33D1BF714C6}"/>
              </a:ext>
            </a:extLst>
          </p:cNvPr>
          <p:cNvSpPr>
            <a:spLocks noGrp="1"/>
          </p:cNvSpPr>
          <p:nvPr>
            <p:ph type="sldNum" sz="quarter" idx="12"/>
          </p:nvPr>
        </p:nvSpPr>
        <p:spPr/>
        <p:txBody>
          <a:bodyPr/>
          <a:lstStyle/>
          <a:p>
            <a:fld id="{6D22F896-40B5-4ADD-8801-0D06FADFA095}" type="slidenum">
              <a:rPr lang="en-US" smtClean="0"/>
              <a:pPr/>
              <a:t>31</a:t>
            </a:fld>
            <a:endParaRPr lang="en-US" dirty="0"/>
          </a:p>
        </p:txBody>
      </p:sp>
      <p:sp>
        <p:nvSpPr>
          <p:cNvPr id="5" name="Rectangle 4">
            <a:extLst>
              <a:ext uri="{FF2B5EF4-FFF2-40B4-BE49-F238E27FC236}">
                <a16:creationId xmlns:a16="http://schemas.microsoft.com/office/drawing/2014/main" id="{6929A91B-24F4-6F4C-3317-6369E95C3E7C}"/>
              </a:ext>
            </a:extLst>
          </p:cNvPr>
          <p:cNvSpPr/>
          <p:nvPr/>
        </p:nvSpPr>
        <p:spPr>
          <a:xfrm>
            <a:off x="2232779" y="1016745"/>
            <a:ext cx="1295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E208CCF-9145-A9AE-29FD-486BD920F3B5}"/>
              </a:ext>
            </a:extLst>
          </p:cNvPr>
          <p:cNvSpPr/>
          <p:nvPr/>
        </p:nvSpPr>
        <p:spPr>
          <a:xfrm>
            <a:off x="3147179" y="1016745"/>
            <a:ext cx="763200" cy="762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42789B-CC8C-37C8-2C7A-E9BC5480538A}"/>
              </a:ext>
            </a:extLst>
          </p:cNvPr>
          <p:cNvSpPr/>
          <p:nvPr/>
        </p:nvSpPr>
        <p:spPr>
          <a:xfrm>
            <a:off x="3379489" y="1245345"/>
            <a:ext cx="297379"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A7FA34A-E892-2064-2850-D3F7E1F0DB0A}"/>
              </a:ext>
            </a:extLst>
          </p:cNvPr>
          <p:cNvCxnSpPr>
            <a:cxnSpLocks/>
          </p:cNvCxnSpPr>
          <p:nvPr/>
        </p:nvCxnSpPr>
        <p:spPr>
          <a:xfrm>
            <a:off x="3528179" y="1397745"/>
            <a:ext cx="453271"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EA440E-98B2-CFC5-9B39-BE3AC37F55A3}"/>
              </a:ext>
            </a:extLst>
          </p:cNvPr>
          <p:cNvSpPr txBox="1"/>
          <p:nvPr/>
        </p:nvSpPr>
        <p:spPr>
          <a:xfrm>
            <a:off x="3883092" y="1723583"/>
            <a:ext cx="295274"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p>
        </p:txBody>
      </p:sp>
      <p:cxnSp>
        <p:nvCxnSpPr>
          <p:cNvPr id="14" name="Straight Arrow Connector 13">
            <a:extLst>
              <a:ext uri="{FF2B5EF4-FFF2-40B4-BE49-F238E27FC236}">
                <a16:creationId xmlns:a16="http://schemas.microsoft.com/office/drawing/2014/main" id="{CD0F411C-999A-D656-C345-F4DFD1175927}"/>
              </a:ext>
            </a:extLst>
          </p:cNvPr>
          <p:cNvCxnSpPr>
            <a:cxnSpLocks/>
          </p:cNvCxnSpPr>
          <p:nvPr/>
        </p:nvCxnSpPr>
        <p:spPr>
          <a:xfrm>
            <a:off x="3528179" y="1397745"/>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F293EE-0C26-A7F7-5D28-73521B327FEA}"/>
              </a:ext>
            </a:extLst>
          </p:cNvPr>
          <p:cNvSpPr txBox="1"/>
          <p:nvPr/>
        </p:nvSpPr>
        <p:spPr>
          <a:xfrm>
            <a:off x="3381017" y="1830265"/>
            <a:ext cx="37221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R</a:t>
            </a:r>
            <a:r>
              <a:rPr lang="en-GB" sz="1300" baseline="-25000" dirty="0">
                <a:solidFill>
                  <a:srgbClr val="FF0000"/>
                </a:solidFill>
                <a:latin typeface="Arial" panose="020B0604020202020204" pitchFamily="34" charset="0"/>
                <a:cs typeface="Arial" panose="020B0604020202020204" pitchFamily="34" charset="0"/>
              </a:rPr>
              <a:t>tr</a:t>
            </a:r>
          </a:p>
        </p:txBody>
      </p:sp>
      <p:cxnSp>
        <p:nvCxnSpPr>
          <p:cNvPr id="16" name="Straight Arrow Connector 15">
            <a:extLst>
              <a:ext uri="{FF2B5EF4-FFF2-40B4-BE49-F238E27FC236}">
                <a16:creationId xmlns:a16="http://schemas.microsoft.com/office/drawing/2014/main" id="{4CA81CA1-A463-BA3A-B9AC-C79B13D0EC71}"/>
              </a:ext>
            </a:extLst>
          </p:cNvPr>
          <p:cNvCxnSpPr/>
          <p:nvPr/>
        </p:nvCxnSpPr>
        <p:spPr>
          <a:xfrm>
            <a:off x="3528179" y="1399908"/>
            <a:ext cx="53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728192-9004-CF66-C946-A0B2EF7893B2}"/>
              </a:ext>
            </a:extLst>
          </p:cNvPr>
          <p:cNvSpPr txBox="1"/>
          <p:nvPr/>
        </p:nvSpPr>
        <p:spPr>
          <a:xfrm>
            <a:off x="3998614" y="1254128"/>
            <a:ext cx="36740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R</a:t>
            </a:r>
            <a:r>
              <a:rPr lang="en-GB" sz="1300" baseline="-25000" dirty="0">
                <a:solidFill>
                  <a:srgbClr val="FF0000"/>
                </a:solidFill>
                <a:latin typeface="Arial" panose="020B0604020202020204" pitchFamily="34" charset="0"/>
                <a:cs typeface="Arial" panose="020B0604020202020204" pitchFamily="34" charset="0"/>
              </a:rPr>
              <a:t>a</a:t>
            </a:r>
          </a:p>
        </p:txBody>
      </p:sp>
      <p:pic>
        <p:nvPicPr>
          <p:cNvPr id="10" name="Picture 9">
            <a:extLst>
              <a:ext uri="{FF2B5EF4-FFF2-40B4-BE49-F238E27FC236}">
                <a16:creationId xmlns:a16="http://schemas.microsoft.com/office/drawing/2014/main" id="{AF35A1F8-64FC-A50F-85C1-EA67690F737B}"/>
              </a:ext>
            </a:extLst>
          </p:cNvPr>
          <p:cNvPicPr>
            <a:picLocks noChangeAspect="1"/>
          </p:cNvPicPr>
          <p:nvPr/>
        </p:nvPicPr>
        <p:blipFill>
          <a:blip r:embed="rId2"/>
          <a:stretch>
            <a:fillRect/>
          </a:stretch>
        </p:blipFill>
        <p:spPr>
          <a:xfrm>
            <a:off x="2714132" y="2692146"/>
            <a:ext cx="1535096" cy="441189"/>
          </a:xfrm>
          <a:prstGeom prst="rect">
            <a:avLst/>
          </a:prstGeom>
          <a:ln>
            <a:solidFill>
              <a:schemeClr val="tx1"/>
            </a:solidFill>
          </a:ln>
        </p:spPr>
      </p:pic>
    </p:spTree>
    <p:extLst>
      <p:ext uri="{BB962C8B-B14F-4D97-AF65-F5344CB8AC3E}">
        <p14:creationId xmlns:p14="http://schemas.microsoft.com/office/powerpoint/2010/main" val="30364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DD45-5F18-B595-212F-DA3C95F09661}"/>
              </a:ext>
            </a:extLst>
          </p:cNvPr>
          <p:cNvSpPr>
            <a:spLocks noGrp="1"/>
          </p:cNvSpPr>
          <p:nvPr>
            <p:ph type="title"/>
          </p:nvPr>
        </p:nvSpPr>
        <p:spPr/>
        <p:txBody>
          <a:bodyPr/>
          <a:lstStyle/>
          <a:p>
            <a:r>
              <a:rPr lang="en-GB" dirty="0"/>
              <a:t>Obliquely loaded lugs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7C122E-BF2E-B739-C77A-B6B755718F5C}"/>
                  </a:ext>
                </a:extLst>
              </p:cNvPr>
              <p:cNvSpPr>
                <a:spLocks noGrp="1"/>
              </p:cNvSpPr>
              <p:nvPr>
                <p:ph idx="1"/>
              </p:nvPr>
            </p:nvSpPr>
            <p:spPr/>
            <p:txBody>
              <a:bodyPr/>
              <a:lstStyle/>
              <a:p>
                <a:r>
                  <a:rPr lang="en-US" dirty="0"/>
                  <a:t>Let’s assume MoS should be 0.2 for a particular lug.</a:t>
                </a:r>
              </a:p>
              <a:p>
                <a:r>
                  <a:rPr lang="en-US" dirty="0"/>
                  <a:t>Then we have:</a:t>
                </a:r>
              </a:p>
              <a:p>
                <a:endParaRPr lang="en-US" dirty="0"/>
              </a:p>
              <a:p>
                <a:endParaRPr lang="en-US" dirty="0"/>
              </a:p>
              <a:p>
                <a:r>
                  <a:rPr lang="en-US" dirty="0"/>
                  <a:t>This equation is solved iteratively by changing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𝑡𝑟</m:t>
                        </m:r>
                      </m:sub>
                    </m:sSub>
                    <m:r>
                      <a:rPr lang="en-US" i="1">
                        <a:latin typeface="Cambria Math" panose="02040503050406030204" pitchFamily="18" charset="0"/>
                      </a:rPr>
                      <m:t> </m:t>
                    </m:r>
                  </m:oMath>
                </a14:m>
                <a:r>
                  <a:rPr lang="en-US" dirty="0"/>
                  <a:t>until 6.86 is obtained yielding allowable load in axial and transverse directions (like bolt shear-tension interaction analysis).</a:t>
                </a:r>
              </a:p>
              <a:p>
                <a:endParaRPr lang="en-US" dirty="0"/>
              </a:p>
            </p:txBody>
          </p:sp>
        </mc:Choice>
        <mc:Fallback xmlns="">
          <p:sp>
            <p:nvSpPr>
              <p:cNvPr id="3" name="Content Placeholder 2">
                <a:extLst>
                  <a:ext uri="{FF2B5EF4-FFF2-40B4-BE49-F238E27FC236}">
                    <a16:creationId xmlns:a16="http://schemas.microsoft.com/office/drawing/2014/main" id="{F07C122E-BF2E-B739-C77A-B6B755718F5C}"/>
                  </a:ext>
                </a:extLst>
              </p:cNvPr>
              <p:cNvSpPr>
                <a:spLocks noGrp="1" noRot="1" noChangeAspect="1" noMove="1" noResize="1" noEditPoints="1" noAdjustHandles="1" noChangeArrowheads="1" noChangeShapeType="1" noTextEdit="1"/>
              </p:cNvSpPr>
              <p:nvPr>
                <p:ph idx="1"/>
              </p:nvPr>
            </p:nvSpPr>
            <p:spPr>
              <a:blipFill>
                <a:blip r:embed="rId2"/>
                <a:stretch>
                  <a:fillRect l="-154" t="-904" r="-92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B169B3-EA77-D39D-B4CD-373E39551812}"/>
              </a:ext>
            </a:extLst>
          </p:cNvPr>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5" name="Picture 4">
            <a:extLst>
              <a:ext uri="{FF2B5EF4-FFF2-40B4-BE49-F238E27FC236}">
                <a16:creationId xmlns:a16="http://schemas.microsoft.com/office/drawing/2014/main" id="{AB09973C-9DE9-CC43-DBA3-B26DEBC39E07}"/>
              </a:ext>
            </a:extLst>
          </p:cNvPr>
          <p:cNvPicPr>
            <a:picLocks noChangeAspect="1"/>
          </p:cNvPicPr>
          <p:nvPr/>
        </p:nvPicPr>
        <p:blipFill>
          <a:blip r:embed="rId3"/>
          <a:stretch>
            <a:fillRect/>
          </a:stretch>
        </p:blipFill>
        <p:spPr>
          <a:xfrm>
            <a:off x="3054081" y="138826"/>
            <a:ext cx="1535096" cy="441189"/>
          </a:xfrm>
          <a:prstGeom prst="rect">
            <a:avLst/>
          </a:prstGeom>
          <a:ln>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94BDB9-B94F-30FF-9C76-9A363EC19FE0}"/>
                  </a:ext>
                </a:extLst>
              </p:cNvPr>
              <p:cNvSpPr txBox="1"/>
              <p:nvPr/>
            </p:nvSpPr>
            <p:spPr>
              <a:xfrm>
                <a:off x="552450" y="1501775"/>
                <a:ext cx="2971800" cy="33368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GB" sz="1000" i="1" smtClean="0">
                              <a:latin typeface="Cambria Math" panose="02040503050406030204" pitchFamily="18" charset="0"/>
                            </a:rPr>
                          </m:ctrlPr>
                        </m:fPr>
                        <m:num>
                          <m:r>
                            <a:rPr lang="en-US" sz="1000" b="0" i="1" smtClean="0">
                              <a:latin typeface="Cambria Math" panose="02040503050406030204" pitchFamily="18" charset="0"/>
                            </a:rPr>
                            <m:t>1</m:t>
                          </m:r>
                        </m:num>
                        <m:den>
                          <m:sSup>
                            <m:sSupPr>
                              <m:ctrlPr>
                                <a:rPr lang="en-GB" sz="1000" i="1">
                                  <a:latin typeface="Cambria Math" panose="02040503050406030204" pitchFamily="18" charset="0"/>
                                </a:rPr>
                              </m:ctrlPr>
                            </m:sSupPr>
                            <m:e>
                              <m:d>
                                <m:dPr>
                                  <m:ctrlPr>
                                    <a:rPr lang="en-GB" sz="1000" i="1">
                                      <a:latin typeface="Cambria Math" panose="02040503050406030204" pitchFamily="18" charset="0"/>
                                    </a:rPr>
                                  </m:ctrlPr>
                                </m:dPr>
                                <m:e>
                                  <m:sSubSup>
                                    <m:sSubSupPr>
                                      <m:ctrlPr>
                                        <a:rPr lang="en-GB" sz="1000" i="1">
                                          <a:latin typeface="Cambria Math" panose="02040503050406030204" pitchFamily="18" charset="0"/>
                                        </a:rPr>
                                      </m:ctrlPr>
                                    </m:sSubSupPr>
                                    <m:e>
                                      <m:r>
                                        <a:rPr lang="en-US" sz="1000" i="1">
                                          <a:latin typeface="Cambria Math" panose="02040503050406030204" pitchFamily="18" charset="0"/>
                                        </a:rPr>
                                        <m:t>𝑅</m:t>
                                      </m:r>
                                    </m:e>
                                    <m:sub>
                                      <m:r>
                                        <a:rPr lang="en-US" sz="1000" i="1">
                                          <a:latin typeface="Cambria Math" panose="02040503050406030204" pitchFamily="18" charset="0"/>
                                        </a:rPr>
                                        <m:t>𝑎</m:t>
                                      </m:r>
                                    </m:sub>
                                    <m:sup>
                                      <m:r>
                                        <a:rPr lang="en-US" sz="1000" i="1">
                                          <a:latin typeface="Cambria Math" panose="02040503050406030204" pitchFamily="18" charset="0"/>
                                        </a:rPr>
                                        <m:t>1.6</m:t>
                                      </m:r>
                                    </m:sup>
                                  </m:sSubSup>
                                  <m:r>
                                    <a:rPr lang="en-US" sz="1000" i="1">
                                      <a:latin typeface="Cambria Math" panose="02040503050406030204" pitchFamily="18" charset="0"/>
                                    </a:rPr>
                                    <m:t>+</m:t>
                                  </m:r>
                                  <m:sSubSup>
                                    <m:sSubSupPr>
                                      <m:ctrlPr>
                                        <a:rPr lang="en-GB" sz="1000" i="1">
                                          <a:latin typeface="Cambria Math" panose="02040503050406030204" pitchFamily="18" charset="0"/>
                                        </a:rPr>
                                      </m:ctrlPr>
                                    </m:sSubSupPr>
                                    <m:e>
                                      <m:r>
                                        <a:rPr lang="en-US" sz="1000" i="1">
                                          <a:latin typeface="Cambria Math" panose="02040503050406030204" pitchFamily="18" charset="0"/>
                                        </a:rPr>
                                        <m:t>𝑅</m:t>
                                      </m:r>
                                    </m:e>
                                    <m:sub>
                                      <m:r>
                                        <a:rPr lang="en-US" sz="1000" i="1">
                                          <a:latin typeface="Cambria Math" panose="02040503050406030204" pitchFamily="18" charset="0"/>
                                        </a:rPr>
                                        <m:t>𝑡𝑟</m:t>
                                      </m:r>
                                    </m:sub>
                                    <m:sup>
                                      <m:r>
                                        <a:rPr lang="en-US" sz="1000" i="1">
                                          <a:latin typeface="Cambria Math" panose="02040503050406030204" pitchFamily="18" charset="0"/>
                                        </a:rPr>
                                        <m:t>1.6</m:t>
                                      </m:r>
                                    </m:sup>
                                  </m:sSubSup>
                                </m:e>
                              </m:d>
                            </m:e>
                            <m:sup>
                              <m:r>
                                <a:rPr lang="en-US" sz="1000" i="1">
                                  <a:latin typeface="Cambria Math" panose="02040503050406030204" pitchFamily="18" charset="0"/>
                                </a:rPr>
                                <m:t>0.625</m:t>
                              </m:r>
                            </m:sup>
                          </m:sSup>
                        </m:den>
                      </m:f>
                      <m:r>
                        <a:rPr lang="en-US" sz="1000" b="0" i="1" smtClean="0">
                          <a:latin typeface="Cambria Math" panose="02040503050406030204" pitchFamily="18" charset="0"/>
                        </a:rPr>
                        <m:t>−1=0.2</m:t>
                      </m:r>
                      <m:groupChr>
                        <m:groupChrPr>
                          <m:chr m:val="→"/>
                          <m:vertJc m:val="bot"/>
                          <m:ctrlPr>
                            <a:rPr lang="en-US" sz="1000" b="0" i="1" smtClean="0">
                              <a:latin typeface="Cambria Math" panose="02040503050406030204" pitchFamily="18" charset="0"/>
                            </a:rPr>
                          </m:ctrlPr>
                        </m:groupChrPr>
                        <m:e>
                          <m:r>
                            <m:rPr>
                              <m:nor/>
                            </m:rPr>
                            <a:rPr lang="en-US" sz="1000" b="0" i="0" smtClean="0">
                              <a:latin typeface="Cambria Math" panose="02040503050406030204" pitchFamily="18" charset="0"/>
                            </a:rPr>
                            <m:t>yields</m:t>
                          </m:r>
                        </m:e>
                      </m:groupChr>
                      <m:d>
                        <m:dPr>
                          <m:ctrlPr>
                            <a:rPr lang="en-GB" sz="1000" i="1">
                              <a:latin typeface="Cambria Math" panose="02040503050406030204" pitchFamily="18" charset="0"/>
                            </a:rPr>
                          </m:ctrlPr>
                        </m:dPr>
                        <m:e>
                          <m:sSubSup>
                            <m:sSubSupPr>
                              <m:ctrlPr>
                                <a:rPr lang="en-GB" sz="1000" i="1">
                                  <a:latin typeface="Cambria Math" panose="02040503050406030204" pitchFamily="18" charset="0"/>
                                </a:rPr>
                              </m:ctrlPr>
                            </m:sSubSupPr>
                            <m:e>
                              <m:r>
                                <a:rPr lang="en-US" sz="1000" i="1">
                                  <a:latin typeface="Cambria Math" panose="02040503050406030204" pitchFamily="18" charset="0"/>
                                </a:rPr>
                                <m:t>𝑅</m:t>
                              </m:r>
                            </m:e>
                            <m:sub>
                              <m:r>
                                <a:rPr lang="en-US" sz="1000" i="1">
                                  <a:latin typeface="Cambria Math" panose="02040503050406030204" pitchFamily="18" charset="0"/>
                                </a:rPr>
                                <m:t>𝑎</m:t>
                              </m:r>
                            </m:sub>
                            <m:sup>
                              <m:r>
                                <a:rPr lang="en-US" sz="1000" i="1">
                                  <a:latin typeface="Cambria Math" panose="02040503050406030204" pitchFamily="18" charset="0"/>
                                </a:rPr>
                                <m:t>1.6</m:t>
                              </m:r>
                            </m:sup>
                          </m:sSubSup>
                          <m:r>
                            <a:rPr lang="en-US" sz="1000" i="1">
                              <a:latin typeface="Cambria Math" panose="02040503050406030204" pitchFamily="18" charset="0"/>
                            </a:rPr>
                            <m:t>+</m:t>
                          </m:r>
                          <m:sSubSup>
                            <m:sSubSupPr>
                              <m:ctrlPr>
                                <a:rPr lang="en-GB" sz="1000" i="1">
                                  <a:latin typeface="Cambria Math" panose="02040503050406030204" pitchFamily="18" charset="0"/>
                                </a:rPr>
                              </m:ctrlPr>
                            </m:sSubSupPr>
                            <m:e>
                              <m:r>
                                <a:rPr lang="en-US" sz="1000" i="1">
                                  <a:latin typeface="Cambria Math" panose="02040503050406030204" pitchFamily="18" charset="0"/>
                                </a:rPr>
                                <m:t>𝑅</m:t>
                              </m:r>
                            </m:e>
                            <m:sub>
                              <m:r>
                                <a:rPr lang="en-US" sz="1000" i="1">
                                  <a:latin typeface="Cambria Math" panose="02040503050406030204" pitchFamily="18" charset="0"/>
                                </a:rPr>
                                <m:t>𝑡𝑟</m:t>
                              </m:r>
                            </m:sub>
                            <m:sup>
                              <m:r>
                                <a:rPr lang="en-US" sz="1000" i="1">
                                  <a:latin typeface="Cambria Math" panose="02040503050406030204" pitchFamily="18" charset="0"/>
                                </a:rPr>
                                <m:t>1.6</m:t>
                              </m:r>
                            </m:sup>
                          </m:sSubSup>
                        </m:e>
                      </m:d>
                      <m:r>
                        <a:rPr lang="en-US" sz="1000" b="0" i="1" smtClean="0">
                          <a:latin typeface="Cambria Math" panose="02040503050406030204" pitchFamily="18" charset="0"/>
                        </a:rPr>
                        <m:t>=6.86</m:t>
                      </m:r>
                    </m:oMath>
                  </m:oMathPara>
                </a14:m>
                <a:endParaRPr lang="en-GB" sz="1000" dirty="0"/>
              </a:p>
            </p:txBody>
          </p:sp>
        </mc:Choice>
        <mc:Fallback xmlns="">
          <p:sp>
            <p:nvSpPr>
              <p:cNvPr id="6" name="TextBox 5">
                <a:extLst>
                  <a:ext uri="{FF2B5EF4-FFF2-40B4-BE49-F238E27FC236}">
                    <a16:creationId xmlns:a16="http://schemas.microsoft.com/office/drawing/2014/main" id="{0994BDB9-B94F-30FF-9C76-9A363EC19FE0}"/>
                  </a:ext>
                </a:extLst>
              </p:cNvPr>
              <p:cNvSpPr txBox="1">
                <a:spLocks noRot="1" noChangeAspect="1" noMove="1" noResize="1" noEditPoints="1" noAdjustHandles="1" noChangeArrowheads="1" noChangeShapeType="1" noTextEdit="1"/>
              </p:cNvSpPr>
              <p:nvPr/>
            </p:nvSpPr>
            <p:spPr>
              <a:xfrm>
                <a:off x="552450" y="1501775"/>
                <a:ext cx="2971800" cy="333681"/>
              </a:xfrm>
              <a:prstGeom prst="rect">
                <a:avLst/>
              </a:prstGeom>
              <a:blipFill>
                <a:blip r:embed="rId4"/>
                <a:stretch>
                  <a:fillRect l="-205" t="-3636" r="-205" b="-9091"/>
                </a:stretch>
              </a:blipFill>
            </p:spPr>
            <p:txBody>
              <a:bodyPr/>
              <a:lstStyle/>
              <a:p>
                <a:r>
                  <a:rPr lang="en-GB">
                    <a:noFill/>
                  </a:rPr>
                  <a:t> </a:t>
                </a:r>
              </a:p>
            </p:txBody>
          </p:sp>
        </mc:Fallback>
      </mc:AlternateContent>
    </p:spTree>
    <p:extLst>
      <p:ext uri="{BB962C8B-B14F-4D97-AF65-F5344CB8AC3E}">
        <p14:creationId xmlns:p14="http://schemas.microsoft.com/office/powerpoint/2010/main" val="2384131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C72B-7AA5-4C67-0D8F-8333DF1AE0D3}"/>
              </a:ext>
            </a:extLst>
          </p:cNvPr>
          <p:cNvSpPr>
            <a:spLocks noGrp="1"/>
          </p:cNvSpPr>
          <p:nvPr>
            <p:ph type="title"/>
          </p:nvPr>
        </p:nvSpPr>
        <p:spPr/>
        <p:txBody>
          <a:bodyPr/>
          <a:lstStyle/>
          <a:p>
            <a:r>
              <a:rPr lang="en-GB" dirty="0"/>
              <a:t>Out-of-plane loaded lugs</a:t>
            </a:r>
          </a:p>
        </p:txBody>
      </p:sp>
      <p:sp>
        <p:nvSpPr>
          <p:cNvPr id="3" name="Content Placeholder 2">
            <a:extLst>
              <a:ext uri="{FF2B5EF4-FFF2-40B4-BE49-F238E27FC236}">
                <a16:creationId xmlns:a16="http://schemas.microsoft.com/office/drawing/2014/main" id="{04B71860-AF2B-B27A-0C67-FD8541DEC394}"/>
              </a:ext>
            </a:extLst>
          </p:cNvPr>
          <p:cNvSpPr>
            <a:spLocks noGrp="1"/>
          </p:cNvSpPr>
          <p:nvPr>
            <p:ph idx="1"/>
          </p:nvPr>
        </p:nvSpPr>
        <p:spPr>
          <a:xfrm>
            <a:off x="323849" y="968375"/>
            <a:ext cx="1975043" cy="2155529"/>
          </a:xfrm>
        </p:spPr>
        <p:txBody>
          <a:bodyPr>
            <a:normAutofit/>
          </a:bodyPr>
          <a:lstStyle/>
          <a:p>
            <a:r>
              <a:rPr lang="en-GB" sz="1000" b="0" i="0" u="none" strike="noStrike" baseline="0" dirty="0"/>
              <a:t>In general, this scenario should be avoided.</a:t>
            </a:r>
          </a:p>
          <a:p>
            <a:r>
              <a:rPr lang="en-GB" sz="1000" dirty="0"/>
              <a:t>In case this is inevitable, allowable load at section A-A is:</a:t>
            </a:r>
          </a:p>
          <a:p>
            <a:endParaRPr lang="en-GB" sz="1000" dirty="0"/>
          </a:p>
          <a:p>
            <a:endParaRPr lang="en-GB" sz="1000" dirty="0"/>
          </a:p>
          <a:p>
            <a:r>
              <a:rPr lang="en-GB" sz="1000" dirty="0"/>
              <a:t>Allowable oblique load is then:</a:t>
            </a:r>
          </a:p>
        </p:txBody>
      </p:sp>
      <p:sp>
        <p:nvSpPr>
          <p:cNvPr id="4" name="Slide Number Placeholder 3">
            <a:extLst>
              <a:ext uri="{FF2B5EF4-FFF2-40B4-BE49-F238E27FC236}">
                <a16:creationId xmlns:a16="http://schemas.microsoft.com/office/drawing/2014/main" id="{FD934C7D-AC62-3F51-6396-A33D1BF714C6}"/>
              </a:ext>
            </a:extLst>
          </p:cNvPr>
          <p:cNvSpPr>
            <a:spLocks noGrp="1"/>
          </p:cNvSpPr>
          <p:nvPr>
            <p:ph type="sldNum" sz="quarter" idx="12"/>
          </p:nvPr>
        </p:nvSpPr>
        <p:spPr/>
        <p:txBody>
          <a:bodyPr/>
          <a:lstStyle/>
          <a:p>
            <a:fld id="{6D22F896-40B5-4ADD-8801-0D06FADFA095}" type="slidenum">
              <a:rPr lang="en-US" smtClean="0"/>
              <a:pPr/>
              <a:t>33</a:t>
            </a:fld>
            <a:endParaRPr lang="en-US" dirty="0"/>
          </a:p>
        </p:txBody>
      </p:sp>
      <p:sp>
        <p:nvSpPr>
          <p:cNvPr id="5" name="Rectangle 4">
            <a:extLst>
              <a:ext uri="{FF2B5EF4-FFF2-40B4-BE49-F238E27FC236}">
                <a16:creationId xmlns:a16="http://schemas.microsoft.com/office/drawing/2014/main" id="{6929A91B-24F4-6F4C-3317-6369E95C3E7C}"/>
              </a:ext>
            </a:extLst>
          </p:cNvPr>
          <p:cNvSpPr/>
          <p:nvPr/>
        </p:nvSpPr>
        <p:spPr>
          <a:xfrm>
            <a:off x="2232779" y="1016745"/>
            <a:ext cx="12954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E208CCF-9145-A9AE-29FD-486BD920F3B5}"/>
              </a:ext>
            </a:extLst>
          </p:cNvPr>
          <p:cNvSpPr/>
          <p:nvPr/>
        </p:nvSpPr>
        <p:spPr>
          <a:xfrm>
            <a:off x="3147179" y="1016745"/>
            <a:ext cx="763200" cy="762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A42789B-CC8C-37C8-2C7A-E9BC5480538A}"/>
              </a:ext>
            </a:extLst>
          </p:cNvPr>
          <p:cNvSpPr/>
          <p:nvPr/>
        </p:nvSpPr>
        <p:spPr>
          <a:xfrm>
            <a:off x="3379489" y="1245345"/>
            <a:ext cx="297379"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A7FA34A-E892-2064-2850-D3F7E1F0DB0A}"/>
              </a:ext>
            </a:extLst>
          </p:cNvPr>
          <p:cNvCxnSpPr>
            <a:cxnSpLocks/>
          </p:cNvCxnSpPr>
          <p:nvPr/>
        </p:nvCxnSpPr>
        <p:spPr>
          <a:xfrm>
            <a:off x="3528179" y="1397745"/>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116CE-06F9-F9A8-959B-3FCB39A7C189}"/>
              </a:ext>
            </a:extLst>
          </p:cNvPr>
          <p:cNvCxnSpPr>
            <a:cxnSpLocks/>
          </p:cNvCxnSpPr>
          <p:nvPr/>
        </p:nvCxnSpPr>
        <p:spPr>
          <a:xfrm flipV="1">
            <a:off x="3379489" y="968375"/>
            <a:ext cx="0" cy="914400"/>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EA440E-98B2-CFC5-9B39-BE3AC37F55A3}"/>
              </a:ext>
            </a:extLst>
          </p:cNvPr>
          <p:cNvSpPr txBox="1"/>
          <p:nvPr/>
        </p:nvSpPr>
        <p:spPr>
          <a:xfrm>
            <a:off x="3381017" y="1830265"/>
            <a:ext cx="351378" cy="292388"/>
          </a:xfrm>
          <a:prstGeom prst="rect">
            <a:avLst/>
          </a:prstGeom>
          <a:noFill/>
        </p:spPr>
        <p:txBody>
          <a:bodyPr wrap="none" rtlCol="0">
            <a:spAutoFit/>
          </a:bodyPr>
          <a:lstStyle/>
          <a:p>
            <a:r>
              <a:rPr lang="en-GB" sz="1300" dirty="0" err="1">
                <a:solidFill>
                  <a:srgbClr val="FF0000"/>
                </a:solidFill>
                <a:latin typeface="Arial" panose="020B0604020202020204" pitchFamily="34" charset="0"/>
                <a:cs typeface="Arial" panose="020B0604020202020204" pitchFamily="34" charset="0"/>
              </a:rPr>
              <a:t>P</a:t>
            </a:r>
            <a:r>
              <a:rPr lang="en-GB" sz="1300" baseline="-25000" dirty="0" err="1">
                <a:solidFill>
                  <a:srgbClr val="FF0000"/>
                </a:solidFill>
                <a:latin typeface="Arial" panose="020B0604020202020204" pitchFamily="34" charset="0"/>
                <a:cs typeface="Arial" panose="020B0604020202020204" pitchFamily="34" charset="0"/>
              </a:rPr>
              <a:t>y</a:t>
            </a:r>
            <a:endParaRPr lang="en-GB" sz="1300" baseline="-25000" dirty="0">
              <a:solidFill>
                <a:srgbClr val="FF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E37AD16-5145-0AE4-4398-3A84F65B27CE}"/>
              </a:ext>
            </a:extLst>
          </p:cNvPr>
          <p:cNvSpPr/>
          <p:nvPr/>
        </p:nvSpPr>
        <p:spPr>
          <a:xfrm>
            <a:off x="2231673" y="2233309"/>
            <a:ext cx="1678706" cy="1828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6C501F7-0ACD-ADFE-2AD6-E1AE5F73CBDD}"/>
              </a:ext>
            </a:extLst>
          </p:cNvPr>
          <p:cNvSpPr/>
          <p:nvPr/>
        </p:nvSpPr>
        <p:spPr>
          <a:xfrm>
            <a:off x="3379489" y="2233309"/>
            <a:ext cx="295274" cy="182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3375DC8F-6A49-C6D2-939A-19834EF0CFE4}"/>
              </a:ext>
            </a:extLst>
          </p:cNvPr>
          <p:cNvCxnSpPr>
            <a:cxnSpLocks/>
          </p:cNvCxnSpPr>
          <p:nvPr/>
        </p:nvCxnSpPr>
        <p:spPr>
          <a:xfrm rot="-5400000">
            <a:off x="3770694" y="1155230"/>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086625-B94B-F6F5-C976-0AE6EFCC1697}"/>
              </a:ext>
            </a:extLst>
          </p:cNvPr>
          <p:cNvSpPr txBox="1"/>
          <p:nvPr/>
        </p:nvSpPr>
        <p:spPr>
          <a:xfrm>
            <a:off x="3967000" y="1256694"/>
            <a:ext cx="351378" cy="292388"/>
          </a:xfrm>
          <a:prstGeom prst="rect">
            <a:avLst/>
          </a:prstGeom>
          <a:noFill/>
        </p:spPr>
        <p:txBody>
          <a:bodyPr wrap="none" rtlCol="0">
            <a:spAutoFit/>
          </a:bodyPr>
          <a:lstStyle/>
          <a:p>
            <a:r>
              <a:rPr lang="en-GB" sz="1300" dirty="0" err="1">
                <a:solidFill>
                  <a:srgbClr val="FF0000"/>
                </a:solidFill>
                <a:latin typeface="Arial" panose="020B0604020202020204" pitchFamily="34" charset="0"/>
                <a:cs typeface="Arial" panose="020B0604020202020204" pitchFamily="34" charset="0"/>
              </a:rPr>
              <a:t>P</a:t>
            </a:r>
            <a:r>
              <a:rPr lang="en-GB" sz="1300" baseline="-25000" dirty="0" err="1">
                <a:solidFill>
                  <a:srgbClr val="FF0000"/>
                </a:solidFill>
                <a:latin typeface="Arial" panose="020B0604020202020204" pitchFamily="34" charset="0"/>
                <a:cs typeface="Arial" panose="020B0604020202020204" pitchFamily="34" charset="0"/>
              </a:rPr>
              <a:t>x</a:t>
            </a:r>
            <a:endParaRPr lang="en-GB" sz="1300" baseline="-25000" dirty="0">
              <a:solidFill>
                <a:srgbClr val="FF0000"/>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32C857E-2C21-7403-E580-F40968714E63}"/>
              </a:ext>
            </a:extLst>
          </p:cNvPr>
          <p:cNvCxnSpPr>
            <a:cxnSpLocks/>
          </p:cNvCxnSpPr>
          <p:nvPr/>
        </p:nvCxnSpPr>
        <p:spPr>
          <a:xfrm flipV="1">
            <a:off x="3525843" y="968375"/>
            <a:ext cx="0" cy="914400"/>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87C7EB-5C49-251F-E547-F1775F00C177}"/>
              </a:ext>
            </a:extLst>
          </p:cNvPr>
          <p:cNvCxnSpPr>
            <a:cxnSpLocks/>
          </p:cNvCxnSpPr>
          <p:nvPr/>
        </p:nvCxnSpPr>
        <p:spPr>
          <a:xfrm>
            <a:off x="3519952" y="2315085"/>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B33345F-99F8-7A34-9AC4-54ED69E2F8B1}"/>
              </a:ext>
            </a:extLst>
          </p:cNvPr>
          <p:cNvSpPr txBox="1"/>
          <p:nvPr/>
        </p:nvSpPr>
        <p:spPr>
          <a:xfrm>
            <a:off x="3323385" y="2772915"/>
            <a:ext cx="35137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r>
              <a:rPr lang="en-GB" sz="1300" baseline="-25000" dirty="0">
                <a:solidFill>
                  <a:srgbClr val="FF0000"/>
                </a:solidFill>
                <a:latin typeface="Arial" panose="020B0604020202020204" pitchFamily="34" charset="0"/>
                <a:cs typeface="Arial" panose="020B0604020202020204" pitchFamily="34" charset="0"/>
              </a:rPr>
              <a:t>z</a:t>
            </a:r>
          </a:p>
        </p:txBody>
      </p:sp>
      <p:cxnSp>
        <p:nvCxnSpPr>
          <p:cNvPr id="28" name="Straight Arrow Connector 27">
            <a:extLst>
              <a:ext uri="{FF2B5EF4-FFF2-40B4-BE49-F238E27FC236}">
                <a16:creationId xmlns:a16="http://schemas.microsoft.com/office/drawing/2014/main" id="{06E1A845-C07B-EE99-51F1-D8E556D3D30F}"/>
              </a:ext>
            </a:extLst>
          </p:cNvPr>
          <p:cNvCxnSpPr>
            <a:cxnSpLocks/>
          </p:cNvCxnSpPr>
          <p:nvPr/>
        </p:nvCxnSpPr>
        <p:spPr>
          <a:xfrm rot="-5400000">
            <a:off x="3764973" y="2067427"/>
            <a:ext cx="0" cy="485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716E2C1-0A5B-A1B2-4012-AFDA6F9C691F}"/>
              </a:ext>
            </a:extLst>
          </p:cNvPr>
          <p:cNvSpPr txBox="1"/>
          <p:nvPr/>
        </p:nvSpPr>
        <p:spPr>
          <a:xfrm>
            <a:off x="3967000" y="2178548"/>
            <a:ext cx="351378" cy="292388"/>
          </a:xfrm>
          <a:prstGeom prst="rect">
            <a:avLst/>
          </a:prstGeom>
          <a:noFill/>
        </p:spPr>
        <p:txBody>
          <a:bodyPr wrap="none" rtlCol="0">
            <a:spAutoFit/>
          </a:bodyPr>
          <a:lstStyle/>
          <a:p>
            <a:r>
              <a:rPr lang="en-GB" sz="1300" dirty="0" err="1">
                <a:solidFill>
                  <a:srgbClr val="FF0000"/>
                </a:solidFill>
                <a:latin typeface="Arial" panose="020B0604020202020204" pitchFamily="34" charset="0"/>
                <a:cs typeface="Arial" panose="020B0604020202020204" pitchFamily="34" charset="0"/>
              </a:rPr>
              <a:t>P</a:t>
            </a:r>
            <a:r>
              <a:rPr lang="en-GB" sz="1300" baseline="-25000" dirty="0" err="1">
                <a:solidFill>
                  <a:srgbClr val="FF0000"/>
                </a:solidFill>
                <a:latin typeface="Arial" panose="020B0604020202020204" pitchFamily="34" charset="0"/>
                <a:cs typeface="Arial" panose="020B0604020202020204" pitchFamily="34" charset="0"/>
              </a:rPr>
              <a:t>x</a:t>
            </a:r>
            <a:endParaRPr lang="en-GB" sz="1300" baseline="-25000" dirty="0">
              <a:solidFill>
                <a:srgbClr val="FF0000"/>
              </a:solidFill>
              <a:latin typeface="Arial" panose="020B0604020202020204" pitchFamily="3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EE9CEF9C-E8AE-528D-FF71-F78C4E102BF0}"/>
              </a:ext>
            </a:extLst>
          </p:cNvPr>
          <p:cNvCxnSpPr/>
          <p:nvPr/>
        </p:nvCxnSpPr>
        <p:spPr>
          <a:xfrm>
            <a:off x="3150889" y="1016745"/>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CFA9171-F6E3-3FE4-7BA2-0D4375F6F407}"/>
              </a:ext>
            </a:extLst>
          </p:cNvPr>
          <p:cNvCxnSpPr>
            <a:cxnSpLocks/>
          </p:cNvCxnSpPr>
          <p:nvPr/>
        </p:nvCxnSpPr>
        <p:spPr>
          <a:xfrm rot="10800000">
            <a:off x="3525673" y="1025528"/>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74916BA9-43FB-74D8-1633-3087DD07D7FE}"/>
              </a:ext>
            </a:extLst>
          </p:cNvPr>
          <p:cNvPicPr>
            <a:picLocks noChangeAspect="1"/>
          </p:cNvPicPr>
          <p:nvPr/>
        </p:nvPicPr>
        <p:blipFill>
          <a:blip r:embed="rId2"/>
          <a:stretch>
            <a:fillRect/>
          </a:stretch>
        </p:blipFill>
        <p:spPr>
          <a:xfrm>
            <a:off x="567448" y="1859946"/>
            <a:ext cx="915503" cy="450037"/>
          </a:xfrm>
          <a:prstGeom prst="rect">
            <a:avLst/>
          </a:prstGeom>
          <a:ln>
            <a:solidFill>
              <a:schemeClr val="tx1"/>
            </a:solidFill>
          </a:ln>
        </p:spPr>
      </p:pic>
      <p:sp>
        <p:nvSpPr>
          <p:cNvPr id="36" name="TextBox 35">
            <a:extLst>
              <a:ext uri="{FF2B5EF4-FFF2-40B4-BE49-F238E27FC236}">
                <a16:creationId xmlns:a16="http://schemas.microsoft.com/office/drawing/2014/main" id="{3846B9A5-9376-8F71-F457-8E7100022A92}"/>
              </a:ext>
            </a:extLst>
          </p:cNvPr>
          <p:cNvSpPr txBox="1"/>
          <p:nvPr/>
        </p:nvSpPr>
        <p:spPr>
          <a:xfrm>
            <a:off x="3256047" y="789522"/>
            <a:ext cx="269626" cy="246221"/>
          </a:xfrm>
          <a:prstGeom prst="rect">
            <a:avLst/>
          </a:prstGeom>
          <a:noFill/>
        </p:spPr>
        <p:txBody>
          <a:bodyPr wrap="none" rtlCol="0">
            <a:spAutoFit/>
          </a:bodyPr>
          <a:lstStyle/>
          <a:p>
            <a:r>
              <a:rPr lang="en-GB" sz="1000" dirty="0">
                <a:solidFill>
                  <a:srgbClr val="7030A0"/>
                </a:solidFill>
                <a:latin typeface="Arial" panose="020B0604020202020204" pitchFamily="34" charset="0"/>
                <a:cs typeface="Arial" panose="020B0604020202020204" pitchFamily="34" charset="0"/>
              </a:rPr>
              <a:t>A</a:t>
            </a:r>
            <a:endParaRPr lang="en-GB" sz="1000" baseline="-25000" dirty="0">
              <a:solidFill>
                <a:srgbClr val="7030A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458AD406-745E-54EC-9424-D8430D277370}"/>
              </a:ext>
            </a:extLst>
          </p:cNvPr>
          <p:cNvSpPr txBox="1"/>
          <p:nvPr/>
        </p:nvSpPr>
        <p:spPr>
          <a:xfrm>
            <a:off x="3242342" y="1846156"/>
            <a:ext cx="269626" cy="246221"/>
          </a:xfrm>
          <a:prstGeom prst="rect">
            <a:avLst/>
          </a:prstGeom>
          <a:noFill/>
        </p:spPr>
        <p:txBody>
          <a:bodyPr wrap="none" rtlCol="0">
            <a:spAutoFit/>
          </a:bodyPr>
          <a:lstStyle/>
          <a:p>
            <a:r>
              <a:rPr lang="en-GB" sz="1000" dirty="0">
                <a:solidFill>
                  <a:srgbClr val="7030A0"/>
                </a:solidFill>
                <a:latin typeface="Arial" panose="020B0604020202020204" pitchFamily="34" charset="0"/>
                <a:cs typeface="Arial" panose="020B0604020202020204" pitchFamily="34" charset="0"/>
              </a:rPr>
              <a:t>A</a:t>
            </a:r>
            <a:endParaRPr lang="en-GB" sz="1000" baseline="-25000" dirty="0">
              <a:solidFill>
                <a:srgbClr val="7030A0"/>
              </a:solidFill>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A229264D-81FD-B080-6AC7-E5CB71BB916B}"/>
              </a:ext>
            </a:extLst>
          </p:cNvPr>
          <p:cNvCxnSpPr>
            <a:cxnSpLocks/>
          </p:cNvCxnSpPr>
          <p:nvPr/>
        </p:nvCxnSpPr>
        <p:spPr>
          <a:xfrm>
            <a:off x="3555671" y="2337888"/>
            <a:ext cx="400877" cy="4350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497995D-4A16-FB42-59CD-A5B82226710E}"/>
              </a:ext>
            </a:extLst>
          </p:cNvPr>
          <p:cNvSpPr txBox="1"/>
          <p:nvPr/>
        </p:nvSpPr>
        <p:spPr>
          <a:xfrm>
            <a:off x="3868202" y="2709745"/>
            <a:ext cx="295274"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P</a:t>
            </a:r>
            <a:endParaRPr lang="en-GB" sz="1300" baseline="-25000" dirty="0">
              <a:solidFill>
                <a:srgbClr val="FF0000"/>
              </a:solidFill>
              <a:latin typeface="Arial" panose="020B0604020202020204" pitchFamily="34" charset="0"/>
              <a:cs typeface="Arial" panose="020B0604020202020204" pitchFamily="34" charset="0"/>
            </a:endParaRPr>
          </a:p>
        </p:txBody>
      </p:sp>
      <p:graphicFrame>
        <p:nvGraphicFramePr>
          <p:cNvPr id="48" name="Object 47">
            <a:extLst>
              <a:ext uri="{FF2B5EF4-FFF2-40B4-BE49-F238E27FC236}">
                <a16:creationId xmlns:a16="http://schemas.microsoft.com/office/drawing/2014/main" id="{4F655837-C9C2-1920-D036-2186AEEC2C94}"/>
              </a:ext>
            </a:extLst>
          </p:cNvPr>
          <p:cNvGraphicFramePr>
            <a:graphicFrameLocks noChangeAspect="1"/>
          </p:cNvGraphicFramePr>
          <p:nvPr>
            <p:extLst>
              <p:ext uri="{D42A27DB-BD31-4B8C-83A1-F6EECF244321}">
                <p14:modId xmlns:p14="http://schemas.microsoft.com/office/powerpoint/2010/main" val="418987391"/>
              </p:ext>
            </p:extLst>
          </p:nvPr>
        </p:nvGraphicFramePr>
        <p:xfrm>
          <a:off x="3694629" y="2323962"/>
          <a:ext cx="127000" cy="177800"/>
        </p:xfrm>
        <a:graphic>
          <a:graphicData uri="http://schemas.openxmlformats.org/presentationml/2006/ole">
            <mc:AlternateContent xmlns:mc="http://schemas.openxmlformats.org/markup-compatibility/2006">
              <mc:Choice xmlns:v="urn:schemas-microsoft-com:vml" Requires="v">
                <p:oleObj name="Equation" r:id="rId3" imgW="126720" imgH="177480" progId="Equation.DSMT4">
                  <p:embed/>
                </p:oleObj>
              </mc:Choice>
              <mc:Fallback>
                <p:oleObj name="Equation" r:id="rId3" imgW="126720" imgH="177480" progId="Equation.DSMT4">
                  <p:embed/>
                  <p:pic>
                    <p:nvPicPr>
                      <p:cNvPr id="0" name=""/>
                      <p:cNvPicPr/>
                      <p:nvPr/>
                    </p:nvPicPr>
                    <p:blipFill>
                      <a:blip r:embed="rId4"/>
                      <a:stretch>
                        <a:fillRect/>
                      </a:stretch>
                    </p:blipFill>
                    <p:spPr>
                      <a:xfrm>
                        <a:off x="3694629" y="2323962"/>
                        <a:ext cx="127000" cy="177800"/>
                      </a:xfrm>
                      <a:prstGeom prst="rect">
                        <a:avLst/>
                      </a:prstGeom>
                    </p:spPr>
                  </p:pic>
                </p:oleObj>
              </mc:Fallback>
            </mc:AlternateContent>
          </a:graphicData>
        </a:graphic>
      </p:graphicFrame>
      <p:sp>
        <p:nvSpPr>
          <p:cNvPr id="49" name="Speech Bubble: Rectangle 48">
            <a:extLst>
              <a:ext uri="{FF2B5EF4-FFF2-40B4-BE49-F238E27FC236}">
                <a16:creationId xmlns:a16="http://schemas.microsoft.com/office/drawing/2014/main" id="{C1BCEC28-4964-AED7-A76E-3713C29DDADB}"/>
              </a:ext>
            </a:extLst>
          </p:cNvPr>
          <p:cNvSpPr/>
          <p:nvPr/>
        </p:nvSpPr>
        <p:spPr>
          <a:xfrm>
            <a:off x="3694629" y="1654175"/>
            <a:ext cx="886053" cy="451576"/>
          </a:xfrm>
          <a:prstGeom prst="wedgeRectCallout">
            <a:avLst>
              <a:gd name="adj1" fmla="val -39226"/>
              <a:gd name="adj2" fmla="val 1055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Needs to be estimated. </a:t>
            </a:r>
          </a:p>
          <a:p>
            <a:pPr algn="ctr"/>
            <a:r>
              <a:rPr lang="en-GB" sz="700" dirty="0">
                <a:solidFill>
                  <a:srgbClr val="002060"/>
                </a:solidFill>
                <a:latin typeface="Arial" panose="020B0604020202020204" pitchFamily="34" charset="0"/>
                <a:cs typeface="Arial" panose="020B0604020202020204" pitchFamily="34" charset="0"/>
              </a:rPr>
              <a:t>If not available minimum 10</a:t>
            </a:r>
            <a:r>
              <a:rPr lang="en-GB" sz="700" baseline="30000" dirty="0">
                <a:solidFill>
                  <a:srgbClr val="002060"/>
                </a:solidFill>
                <a:latin typeface="Arial" panose="020B0604020202020204" pitchFamily="34" charset="0"/>
                <a:cs typeface="Arial" panose="020B0604020202020204" pitchFamily="34" charset="0"/>
              </a:rPr>
              <a:t>o</a:t>
            </a:r>
            <a:r>
              <a:rPr lang="en-GB" sz="700" dirty="0">
                <a:solidFill>
                  <a:srgbClr val="002060"/>
                </a:solidFill>
                <a:latin typeface="Arial" panose="020B0604020202020204" pitchFamily="34" charset="0"/>
                <a:cs typeface="Arial" panose="020B0604020202020204" pitchFamily="34" charset="0"/>
              </a:rPr>
              <a:t>.</a:t>
            </a:r>
          </a:p>
        </p:txBody>
      </p:sp>
      <p:sp>
        <p:nvSpPr>
          <p:cNvPr id="50" name="Speech Bubble: Rectangle 49">
            <a:extLst>
              <a:ext uri="{FF2B5EF4-FFF2-40B4-BE49-F238E27FC236}">
                <a16:creationId xmlns:a16="http://schemas.microsoft.com/office/drawing/2014/main" id="{17E6115A-32F8-5339-8C1A-F1D3967B166D}"/>
              </a:ext>
            </a:extLst>
          </p:cNvPr>
          <p:cNvSpPr/>
          <p:nvPr/>
        </p:nvSpPr>
        <p:spPr>
          <a:xfrm>
            <a:off x="95250" y="1806575"/>
            <a:ext cx="415577" cy="388290"/>
          </a:xfrm>
          <a:prstGeom prst="wedgeRectCallout">
            <a:avLst>
              <a:gd name="adj1" fmla="val 143850"/>
              <a:gd name="adj2" fmla="val 4790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Bending form factor</a:t>
            </a:r>
          </a:p>
        </p:txBody>
      </p:sp>
      <p:pic>
        <p:nvPicPr>
          <p:cNvPr id="51" name="Picture 50">
            <a:extLst>
              <a:ext uri="{FF2B5EF4-FFF2-40B4-BE49-F238E27FC236}">
                <a16:creationId xmlns:a16="http://schemas.microsoft.com/office/drawing/2014/main" id="{07A825ED-4E10-9ED5-9E59-4F32D21E7BA8}"/>
              </a:ext>
            </a:extLst>
          </p:cNvPr>
          <p:cNvPicPr>
            <a:picLocks noChangeAspect="1"/>
          </p:cNvPicPr>
          <p:nvPr/>
        </p:nvPicPr>
        <p:blipFill rotWithShape="1">
          <a:blip r:embed="rId5"/>
          <a:srcRect b="2243"/>
          <a:stretch/>
        </p:blipFill>
        <p:spPr>
          <a:xfrm>
            <a:off x="3568061" y="165889"/>
            <a:ext cx="1012621" cy="566324"/>
          </a:xfrm>
          <a:prstGeom prst="rect">
            <a:avLst/>
          </a:prstGeom>
          <a:ln>
            <a:solidFill>
              <a:schemeClr val="tx1"/>
            </a:solidFill>
          </a:ln>
        </p:spPr>
      </p:pic>
      <p:sp>
        <p:nvSpPr>
          <p:cNvPr id="52" name="Rectangle 51">
            <a:extLst>
              <a:ext uri="{FF2B5EF4-FFF2-40B4-BE49-F238E27FC236}">
                <a16:creationId xmlns:a16="http://schemas.microsoft.com/office/drawing/2014/main" id="{01CDF063-787D-23E2-7D15-20080738F370}"/>
              </a:ext>
            </a:extLst>
          </p:cNvPr>
          <p:cNvSpPr/>
          <p:nvPr/>
        </p:nvSpPr>
        <p:spPr>
          <a:xfrm>
            <a:off x="4015839" y="326199"/>
            <a:ext cx="194211" cy="211907"/>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3" name="Object 52">
            <a:extLst>
              <a:ext uri="{FF2B5EF4-FFF2-40B4-BE49-F238E27FC236}">
                <a16:creationId xmlns:a16="http://schemas.microsoft.com/office/drawing/2014/main" id="{35E91FC9-0F0D-0F79-D2DB-5E640408AC18}"/>
              </a:ext>
            </a:extLst>
          </p:cNvPr>
          <p:cNvGraphicFramePr>
            <a:graphicFrameLocks noChangeAspect="1"/>
          </p:cNvGraphicFramePr>
          <p:nvPr>
            <p:extLst>
              <p:ext uri="{D42A27DB-BD31-4B8C-83A1-F6EECF244321}">
                <p14:modId xmlns:p14="http://schemas.microsoft.com/office/powerpoint/2010/main" val="2069421982"/>
              </p:ext>
            </p:extLst>
          </p:nvPr>
        </p:nvGraphicFramePr>
        <p:xfrm>
          <a:off x="567448" y="2670173"/>
          <a:ext cx="2355850" cy="580172"/>
        </p:xfrm>
        <a:graphic>
          <a:graphicData uri="http://schemas.openxmlformats.org/presentationml/2006/ole">
            <mc:AlternateContent xmlns:mc="http://schemas.openxmlformats.org/markup-compatibility/2006">
              <mc:Choice xmlns:v="urn:schemas-microsoft-com:vml" Requires="v">
                <p:oleObj name="Equation" r:id="rId6" imgW="3403440" imgH="838080" progId="Equation.DSMT4">
                  <p:embed/>
                </p:oleObj>
              </mc:Choice>
              <mc:Fallback>
                <p:oleObj name="Equation" r:id="rId6" imgW="3403440" imgH="838080" progId="Equation.DSMT4">
                  <p:embed/>
                  <p:pic>
                    <p:nvPicPr>
                      <p:cNvPr id="0" name=""/>
                      <p:cNvPicPr/>
                      <p:nvPr/>
                    </p:nvPicPr>
                    <p:blipFill>
                      <a:blip r:embed="rId7"/>
                      <a:stretch>
                        <a:fillRect/>
                      </a:stretch>
                    </p:blipFill>
                    <p:spPr>
                      <a:xfrm>
                        <a:off x="567448" y="2670173"/>
                        <a:ext cx="2355850" cy="580172"/>
                      </a:xfrm>
                      <a:prstGeom prst="rect">
                        <a:avLst/>
                      </a:prstGeom>
                      <a:solidFill>
                        <a:schemeClr val="bg1"/>
                      </a:solidFill>
                      <a:ln>
                        <a:solidFill>
                          <a:schemeClr val="tx1"/>
                        </a:solidFill>
                      </a:ln>
                    </p:spPr>
                  </p:pic>
                </p:oleObj>
              </mc:Fallback>
            </mc:AlternateContent>
          </a:graphicData>
        </a:graphic>
      </p:graphicFrame>
      <p:sp>
        <p:nvSpPr>
          <p:cNvPr id="8" name="TextBox 7">
            <a:extLst>
              <a:ext uri="{FF2B5EF4-FFF2-40B4-BE49-F238E27FC236}">
                <a16:creationId xmlns:a16="http://schemas.microsoft.com/office/drawing/2014/main" id="{A04612F7-3BB3-6C16-7D01-DB1CEB611B15}"/>
              </a:ext>
            </a:extLst>
          </p:cNvPr>
          <p:cNvSpPr txBox="1"/>
          <p:nvPr/>
        </p:nvSpPr>
        <p:spPr>
          <a:xfrm>
            <a:off x="3504444" y="756146"/>
            <a:ext cx="479618" cy="292388"/>
          </a:xfrm>
          <a:prstGeom prst="rect">
            <a:avLst/>
          </a:prstGeom>
          <a:noFill/>
        </p:spPr>
        <p:txBody>
          <a:bodyPr wrap="none" rtlCol="0">
            <a:spAutoFit/>
          </a:bodyPr>
          <a:lstStyle/>
          <a:p>
            <a:r>
              <a:rPr lang="en-GB" sz="1300" dirty="0">
                <a:solidFill>
                  <a:srgbClr val="FF0000"/>
                </a:solidFill>
                <a:latin typeface="Arial" panose="020B0604020202020204" pitchFamily="34" charset="0"/>
                <a:cs typeface="Arial" panose="020B0604020202020204" pitchFamily="34" charset="0"/>
              </a:rPr>
              <a:t>d</a:t>
            </a:r>
            <a:r>
              <a:rPr lang="en-GB" sz="1300" baseline="-25000" dirty="0">
                <a:solidFill>
                  <a:srgbClr val="FF0000"/>
                </a:solidFill>
                <a:latin typeface="Arial" panose="020B0604020202020204" pitchFamily="34" charset="0"/>
                <a:cs typeface="Arial" panose="020B0604020202020204" pitchFamily="34" charset="0"/>
              </a:rPr>
              <a:t>h</a:t>
            </a:r>
            <a:r>
              <a:rPr lang="en-GB" sz="1300" dirty="0">
                <a:solidFill>
                  <a:srgbClr val="FF0000"/>
                </a:solidFill>
                <a:latin typeface="Arial" panose="020B0604020202020204" pitchFamily="34" charset="0"/>
                <a:cs typeface="Arial" panose="020B0604020202020204" pitchFamily="34" charset="0"/>
              </a:rPr>
              <a:t>/2</a:t>
            </a:r>
            <a:endParaRPr lang="en-GB" sz="1300"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6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3CF0-F334-8D27-051A-440E1B35A637}"/>
              </a:ext>
            </a:extLst>
          </p:cNvPr>
          <p:cNvSpPr>
            <a:spLocks noGrp="1"/>
          </p:cNvSpPr>
          <p:nvPr>
            <p:ph type="title"/>
          </p:nvPr>
        </p:nvSpPr>
        <p:spPr/>
        <p:txBody>
          <a:bodyPr/>
          <a:lstStyle/>
          <a:p>
            <a:r>
              <a:rPr lang="en-GB" dirty="0"/>
              <a:t>Note </a:t>
            </a:r>
          </a:p>
        </p:txBody>
      </p:sp>
      <p:sp>
        <p:nvSpPr>
          <p:cNvPr id="3" name="Content Placeholder 2">
            <a:extLst>
              <a:ext uri="{FF2B5EF4-FFF2-40B4-BE49-F238E27FC236}">
                <a16:creationId xmlns:a16="http://schemas.microsoft.com/office/drawing/2014/main" id="{70ED62A0-D923-92D7-E6CB-050923C79438}"/>
              </a:ext>
            </a:extLst>
          </p:cNvPr>
          <p:cNvSpPr>
            <a:spLocks noGrp="1"/>
          </p:cNvSpPr>
          <p:nvPr>
            <p:ph idx="1"/>
          </p:nvPr>
        </p:nvSpPr>
        <p:spPr/>
        <p:txBody>
          <a:bodyPr>
            <a:normAutofit fontScale="92500" lnSpcReduction="10000"/>
          </a:bodyPr>
          <a:lstStyle/>
          <a:p>
            <a:r>
              <a:rPr lang="en-GB" dirty="0"/>
              <a:t>Bending </a:t>
            </a:r>
            <a:r>
              <a:rPr lang="en-GB" i="1" dirty="0">
                <a:highlight>
                  <a:srgbClr val="00FF00"/>
                </a:highlight>
                <a:latin typeface="Times" panose="02020603050405020304" pitchFamily="18" charset="0"/>
                <a:cs typeface="Times" panose="02020603050405020304" pitchFamily="18" charset="0"/>
              </a:rPr>
              <a:t>form factor (K) </a:t>
            </a:r>
            <a:r>
              <a:rPr lang="en-GB" dirty="0"/>
              <a:t>?</a:t>
            </a:r>
          </a:p>
          <a:p>
            <a:pPr lvl="1"/>
            <a:r>
              <a:rPr lang="en-GB" dirty="0"/>
              <a:t>Flexural strength or modulus of rupture is maximum stress the material experiences at yield.</a:t>
            </a:r>
          </a:p>
          <a:p>
            <a:pPr lvl="1"/>
            <a:r>
              <a:rPr lang="en-GB" dirty="0"/>
              <a:t>Flexural strength is the same as tensile strength of material if it was homogenous.</a:t>
            </a:r>
          </a:p>
          <a:p>
            <a:pPr lvl="1"/>
            <a:r>
              <a:rPr lang="en-GB" dirty="0"/>
              <a:t>In practice, materials such as wood and metal have grains/fibres in their micro-structure and defects in manufacturing are likely</a:t>
            </a:r>
            <a:r>
              <a:rPr lang="en-GB" sz="700" dirty="0"/>
              <a:t> (so cannot be considered as fully homogenous).</a:t>
            </a:r>
          </a:p>
          <a:p>
            <a:pPr lvl="1"/>
            <a:r>
              <a:rPr lang="en-GB" dirty="0"/>
              <a:t>Modulus of rupture are often obtained by experiment on rectangular sections of standard size.</a:t>
            </a:r>
          </a:p>
          <a:p>
            <a:pPr lvl="1"/>
            <a:r>
              <a:rPr lang="en-GB" dirty="0"/>
              <a:t>To account for the use of experimental modulus of rupture to other section shapes and sizes, </a:t>
            </a:r>
            <a:r>
              <a:rPr lang="en-GB" i="1" dirty="0">
                <a:highlight>
                  <a:srgbClr val="00FF00"/>
                </a:highlight>
                <a:latin typeface="Times" panose="02020603050405020304" pitchFamily="18" charset="0"/>
                <a:cs typeface="Times" panose="02020603050405020304" pitchFamily="18" charset="0"/>
              </a:rPr>
              <a:t>form factor</a:t>
            </a:r>
            <a:r>
              <a:rPr lang="en-GB" dirty="0"/>
              <a:t> is defined.</a:t>
            </a:r>
          </a:p>
          <a:p>
            <a:pPr lvl="1"/>
            <a:endParaRPr lang="en-GB" sz="700" dirty="0"/>
          </a:p>
          <a:p>
            <a:endParaRPr lang="en-GB" dirty="0"/>
          </a:p>
        </p:txBody>
      </p:sp>
      <p:sp>
        <p:nvSpPr>
          <p:cNvPr id="4" name="Slide Number Placeholder 3">
            <a:extLst>
              <a:ext uri="{FF2B5EF4-FFF2-40B4-BE49-F238E27FC236}">
                <a16:creationId xmlns:a16="http://schemas.microsoft.com/office/drawing/2014/main" id="{2052AC74-6845-D578-E192-558BDE42470C}"/>
              </a:ext>
            </a:extLst>
          </p:cNvPr>
          <p:cNvSpPr>
            <a:spLocks noGrp="1"/>
          </p:cNvSpPr>
          <p:nvPr>
            <p:ph type="sldNum" sz="quarter" idx="12"/>
          </p:nvPr>
        </p:nvSpPr>
        <p:spPr/>
        <p:txBody>
          <a:bodyPr/>
          <a:lstStyle/>
          <a:p>
            <a:fld id="{6D22F896-40B5-4ADD-8801-0D06FADFA095}" type="slidenum">
              <a:rPr lang="en-US" smtClean="0"/>
              <a:pPr/>
              <a:t>34</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8F8B4B-5BD9-4D2E-040B-204576C7DD5D}"/>
                  </a:ext>
                </a:extLst>
              </p:cNvPr>
              <p:cNvSpPr txBox="1"/>
              <p:nvPr/>
            </p:nvSpPr>
            <p:spPr>
              <a:xfrm>
                <a:off x="1847850" y="305712"/>
                <a:ext cx="539828" cy="344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𝜎</m:t>
                      </m:r>
                      <m:r>
                        <a:rPr lang="en-GB" sz="1200" b="0" i="1" smtClean="0">
                          <a:latin typeface="Cambria Math" panose="02040503050406030204" pitchFamily="18" charset="0"/>
                          <a:ea typeface="Cambria Math" panose="02040503050406030204" pitchFamily="18" charset="0"/>
                        </a:rPr>
                        <m:t>=</m:t>
                      </m:r>
                      <m:f>
                        <m:fPr>
                          <m:ctrlPr>
                            <a:rPr lang="en-GB" sz="1200" b="0" i="1" smtClean="0">
                              <a:latin typeface="Cambria Math" panose="02040503050406030204" pitchFamily="18" charset="0"/>
                              <a:ea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𝑀𝑐</m:t>
                          </m:r>
                        </m:num>
                        <m:den>
                          <m:r>
                            <a:rPr lang="en-GB" sz="1200" b="0" i="1" smtClean="0">
                              <a:latin typeface="Cambria Math" panose="02040503050406030204" pitchFamily="18" charset="0"/>
                              <a:ea typeface="Cambria Math" panose="02040503050406030204" pitchFamily="18" charset="0"/>
                            </a:rPr>
                            <m:t>𝐼</m:t>
                          </m:r>
                        </m:den>
                      </m:f>
                    </m:oMath>
                  </m:oMathPara>
                </a14:m>
                <a:endParaRPr lang="en-GB" sz="1200" dirty="0"/>
              </a:p>
            </p:txBody>
          </p:sp>
        </mc:Choice>
        <mc:Fallback xmlns="">
          <p:sp>
            <p:nvSpPr>
              <p:cNvPr id="5" name="TextBox 4">
                <a:extLst>
                  <a:ext uri="{FF2B5EF4-FFF2-40B4-BE49-F238E27FC236}">
                    <a16:creationId xmlns:a16="http://schemas.microsoft.com/office/drawing/2014/main" id="{6D8F8B4B-5BD9-4D2E-040B-204576C7DD5D}"/>
                  </a:ext>
                </a:extLst>
              </p:cNvPr>
              <p:cNvSpPr txBox="1">
                <a:spLocks noRot="1" noChangeAspect="1" noMove="1" noResize="1" noEditPoints="1" noAdjustHandles="1" noChangeArrowheads="1" noChangeShapeType="1" noTextEdit="1"/>
              </p:cNvSpPr>
              <p:nvPr/>
            </p:nvSpPr>
            <p:spPr>
              <a:xfrm>
                <a:off x="1847850" y="305712"/>
                <a:ext cx="539828" cy="344518"/>
              </a:xfrm>
              <a:prstGeom prst="rect">
                <a:avLst/>
              </a:prstGeom>
              <a:blipFill>
                <a:blip r:embed="rId3"/>
                <a:stretch>
                  <a:fillRect l="-2247" t="-3509" r="-4494" b="-140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2A4D69F-A795-3163-957D-B25EFB045360}"/>
                  </a:ext>
                </a:extLst>
              </p:cNvPr>
              <p:cNvSpPr txBox="1"/>
              <p:nvPr/>
            </p:nvSpPr>
            <p:spPr>
              <a:xfrm>
                <a:off x="3064345" y="293447"/>
                <a:ext cx="677558" cy="345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𝜎</m:t>
                      </m:r>
                      <m:r>
                        <a:rPr lang="en-GB" sz="1200" b="0" i="1" smtClean="0">
                          <a:latin typeface="Cambria Math" panose="02040503050406030204" pitchFamily="18" charset="0"/>
                          <a:ea typeface="Cambria Math" panose="02040503050406030204" pitchFamily="18" charset="0"/>
                        </a:rPr>
                        <m:t>=</m:t>
                      </m:r>
                      <m:f>
                        <m:fPr>
                          <m:ctrlPr>
                            <a:rPr lang="en-GB" sz="1200" b="0" i="1" smtClean="0">
                              <a:latin typeface="Cambria Math" panose="02040503050406030204" pitchFamily="18" charset="0"/>
                              <a:ea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1</m:t>
                          </m:r>
                        </m:num>
                        <m:den>
                          <m:r>
                            <a:rPr lang="en-GB" sz="1200" b="0" i="1" smtClean="0">
                              <a:latin typeface="Cambria Math" panose="02040503050406030204" pitchFamily="18" charset="0"/>
                              <a:ea typeface="Cambria Math" panose="02040503050406030204" pitchFamily="18" charset="0"/>
                            </a:rPr>
                            <m:t>𝐾</m:t>
                          </m:r>
                        </m:den>
                      </m:f>
                      <m:f>
                        <m:fPr>
                          <m:ctrlPr>
                            <a:rPr lang="en-GB" sz="1200" b="0" i="1" smtClean="0">
                              <a:latin typeface="Cambria Math" panose="02040503050406030204" pitchFamily="18" charset="0"/>
                              <a:ea typeface="Cambria Math" panose="02040503050406030204" pitchFamily="18" charset="0"/>
                            </a:rPr>
                          </m:ctrlPr>
                        </m:fPr>
                        <m:num>
                          <m:r>
                            <a:rPr lang="en-GB" sz="1200" b="0" i="1" smtClean="0">
                              <a:latin typeface="Cambria Math" panose="02040503050406030204" pitchFamily="18" charset="0"/>
                              <a:ea typeface="Cambria Math" panose="02040503050406030204" pitchFamily="18" charset="0"/>
                            </a:rPr>
                            <m:t>𝑀𝑐</m:t>
                          </m:r>
                        </m:num>
                        <m:den>
                          <m:r>
                            <a:rPr lang="en-GB" sz="1200" b="0" i="1" smtClean="0">
                              <a:latin typeface="Cambria Math" panose="02040503050406030204" pitchFamily="18" charset="0"/>
                              <a:ea typeface="Cambria Math" panose="02040503050406030204" pitchFamily="18" charset="0"/>
                            </a:rPr>
                            <m:t>𝐼</m:t>
                          </m:r>
                        </m:den>
                      </m:f>
                    </m:oMath>
                  </m:oMathPara>
                </a14:m>
                <a:endParaRPr lang="en-GB" sz="1200" dirty="0"/>
              </a:p>
            </p:txBody>
          </p:sp>
        </mc:Choice>
        <mc:Fallback xmlns="">
          <p:sp>
            <p:nvSpPr>
              <p:cNvPr id="6" name="TextBox 5">
                <a:extLst>
                  <a:ext uri="{FF2B5EF4-FFF2-40B4-BE49-F238E27FC236}">
                    <a16:creationId xmlns:a16="http://schemas.microsoft.com/office/drawing/2014/main" id="{72A4D69F-A795-3163-957D-B25EFB045360}"/>
                  </a:ext>
                </a:extLst>
              </p:cNvPr>
              <p:cNvSpPr txBox="1">
                <a:spLocks noRot="1" noChangeAspect="1" noMove="1" noResize="1" noEditPoints="1" noAdjustHandles="1" noChangeArrowheads="1" noChangeShapeType="1" noTextEdit="1"/>
              </p:cNvSpPr>
              <p:nvPr/>
            </p:nvSpPr>
            <p:spPr>
              <a:xfrm>
                <a:off x="3064345" y="293447"/>
                <a:ext cx="677558" cy="345672"/>
              </a:xfrm>
              <a:prstGeom prst="rect">
                <a:avLst/>
              </a:prstGeom>
              <a:blipFill>
                <a:blip r:embed="rId4"/>
                <a:stretch>
                  <a:fillRect l="-3704" t="-3571" r="-3704" b="-1428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3E85D0B-5C49-8A94-C6D3-EB48419DC052}"/>
              </a:ext>
            </a:extLst>
          </p:cNvPr>
          <p:cNvSpPr txBox="1"/>
          <p:nvPr/>
        </p:nvSpPr>
        <p:spPr>
          <a:xfrm>
            <a:off x="1619250" y="622528"/>
            <a:ext cx="1228221"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homogenous materials</a:t>
            </a:r>
          </a:p>
        </p:txBody>
      </p:sp>
      <p:sp>
        <p:nvSpPr>
          <p:cNvPr id="8" name="TextBox 7">
            <a:extLst>
              <a:ext uri="{FF2B5EF4-FFF2-40B4-BE49-F238E27FC236}">
                <a16:creationId xmlns:a16="http://schemas.microsoft.com/office/drawing/2014/main" id="{C54F4895-0210-622F-3D60-4B3511A464F5}"/>
              </a:ext>
            </a:extLst>
          </p:cNvPr>
          <p:cNvSpPr txBox="1"/>
          <p:nvPr/>
        </p:nvSpPr>
        <p:spPr>
          <a:xfrm>
            <a:off x="2935447" y="622483"/>
            <a:ext cx="1451038"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Non-homogenous materials</a:t>
            </a:r>
          </a:p>
        </p:txBody>
      </p:sp>
    </p:spTree>
    <p:extLst>
      <p:ext uri="{BB962C8B-B14F-4D97-AF65-F5344CB8AC3E}">
        <p14:creationId xmlns:p14="http://schemas.microsoft.com/office/powerpoint/2010/main" val="4265173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1E52-317B-5472-9E07-1DF06044969A}"/>
              </a:ext>
            </a:extLst>
          </p:cNvPr>
          <p:cNvSpPr>
            <a:spLocks noGrp="1"/>
          </p:cNvSpPr>
          <p:nvPr>
            <p:ph type="title"/>
          </p:nvPr>
        </p:nvSpPr>
        <p:spPr/>
        <p:txBody>
          <a:bodyPr/>
          <a:lstStyle/>
          <a:p>
            <a:r>
              <a:rPr lang="en-US" dirty="0"/>
              <a:t>Bearing at Lug-Pin or Bushing Interface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7A3F54-4784-98FB-E785-9342E313F77E}"/>
                  </a:ext>
                </a:extLst>
              </p:cNvPr>
              <p:cNvSpPr>
                <a:spLocks noGrp="1"/>
              </p:cNvSpPr>
              <p:nvPr>
                <p:ph idx="1"/>
              </p:nvPr>
            </p:nvSpPr>
            <p:spPr>
              <a:xfrm>
                <a:off x="323850" y="968375"/>
                <a:ext cx="3962400" cy="2209800"/>
              </a:xfrm>
            </p:spPr>
            <p:txBody>
              <a:bodyPr>
                <a:normAutofit/>
              </a:bodyPr>
              <a:lstStyle/>
              <a:p>
                <a:r>
                  <a:rPr lang="en-US" dirty="0"/>
                  <a:t>I mentioned shear tear out and bearing check for axial, transverse and oblique loadings in previous slides.</a:t>
                </a:r>
              </a:p>
              <a:p>
                <a:r>
                  <a:rPr lang="en-US" dirty="0"/>
                  <a:t>This check (lug-pin-bushing bearing check) is a separate requirement particularly for lugs subject to compression.</a:t>
                </a:r>
              </a:p>
              <a:p>
                <a:r>
                  <a:rPr lang="en-US" dirty="0"/>
                  <a:t>Allowable ultimate and yield bearing stress are given for </a:t>
                </a:r>
                <a14:m>
                  <m:oMath xmlns:m="http://schemas.openxmlformats.org/officeDocument/2006/math">
                    <m:f>
                      <m:fPr>
                        <m:ctrlPr>
                          <a:rPr lang="en-GB" b="0" i="1" dirty="0" smtClean="0">
                            <a:latin typeface="Cambria Math" panose="02040503050406030204" pitchFamily="18" charset="0"/>
                          </a:rPr>
                        </m:ctrlPr>
                      </m:fPr>
                      <m:num>
                        <m:r>
                          <a:rPr lang="en-GB" b="0" i="1" dirty="0" smtClean="0">
                            <a:latin typeface="Cambria Math" panose="02040503050406030204" pitchFamily="18" charset="0"/>
                          </a:rPr>
                          <m:t>𝑒</m:t>
                        </m:r>
                      </m:num>
                      <m:den>
                        <m:r>
                          <a:rPr lang="en-US" i="1" dirty="0" smtClean="0">
                            <a:latin typeface="Cambria Math" panose="02040503050406030204" pitchFamily="18" charset="0"/>
                          </a:rPr>
                          <m:t>𝑑</m:t>
                        </m:r>
                      </m:den>
                    </m:f>
                    <m:r>
                      <a:rPr lang="en-US" b="0" i="1" dirty="0" smtClean="0">
                        <a:latin typeface="Cambria Math" panose="02040503050406030204" pitchFamily="18" charset="0"/>
                      </a:rPr>
                      <m:t>=1.5</m:t>
                    </m:r>
                  </m:oMath>
                </a14:m>
                <a:r>
                  <a:rPr lang="en-US" dirty="0"/>
                  <a:t> &amp; </a:t>
                </a:r>
                <a14:m>
                  <m:oMath xmlns:m="http://schemas.openxmlformats.org/officeDocument/2006/math">
                    <m:f>
                      <m:fPr>
                        <m:ctrlPr>
                          <a:rPr lang="en-GB" i="1" dirty="0">
                            <a:latin typeface="Cambria Math" panose="02040503050406030204" pitchFamily="18" charset="0"/>
                          </a:rPr>
                        </m:ctrlPr>
                      </m:fPr>
                      <m:num>
                        <m:r>
                          <a:rPr lang="en-GB" i="1" dirty="0">
                            <a:latin typeface="Cambria Math" panose="02040503050406030204" pitchFamily="18" charset="0"/>
                          </a:rPr>
                          <m:t>𝑒</m:t>
                        </m:r>
                      </m:num>
                      <m:den>
                        <m:r>
                          <a:rPr lang="en-US" i="1" dirty="0">
                            <a:latin typeface="Cambria Math" panose="02040503050406030204" pitchFamily="18" charset="0"/>
                          </a:rPr>
                          <m:t>𝑑</m:t>
                        </m:r>
                      </m:den>
                    </m:f>
                    <m:r>
                      <a:rPr lang="en-US" i="1" dirty="0">
                        <a:latin typeface="Cambria Math" panose="02040503050406030204" pitchFamily="18" charset="0"/>
                      </a:rPr>
                      <m:t>=</m:t>
                    </m:r>
                    <m:r>
                      <a:rPr lang="en-US" b="0" i="1" dirty="0" smtClean="0">
                        <a:latin typeface="Cambria Math" panose="02040503050406030204" pitchFamily="18" charset="0"/>
                      </a:rPr>
                      <m:t>2.0</m:t>
                    </m:r>
                  </m:oMath>
                </a14:m>
                <a:r>
                  <a:rPr lang="en-US" dirty="0"/>
                  <a:t> up to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𝑑</m:t>
                        </m:r>
                      </m:num>
                      <m:den>
                        <m:r>
                          <a:rPr lang="en-US" i="1" dirty="0" smtClean="0">
                            <a:latin typeface="Cambria Math" panose="02040503050406030204" pitchFamily="18" charset="0"/>
                          </a:rPr>
                          <m:t>𝑡</m:t>
                        </m:r>
                      </m:den>
                    </m:f>
                    <m:r>
                      <a:rPr lang="en-US" b="0" i="1" dirty="0" smtClean="0">
                        <a:latin typeface="Cambria Math" panose="02040503050406030204" pitchFamily="18" charset="0"/>
                      </a:rPr>
                      <m:t>=5.5</m:t>
                    </m:r>
                  </m:oMath>
                </a14:m>
                <a:r>
                  <a:rPr lang="en-US" dirty="0"/>
                  <a:t>.</a:t>
                </a:r>
              </a:p>
              <a:p>
                <a:r>
                  <a:rPr lang="en-US" dirty="0"/>
                  <a:t>For any other </a:t>
                </a:r>
                <a14:m>
                  <m:oMath xmlns:m="http://schemas.openxmlformats.org/officeDocument/2006/math">
                    <m:f>
                      <m:fPr>
                        <m:ctrlPr>
                          <a:rPr lang="en-US" b="0" i="1" dirty="0" smtClean="0">
                            <a:latin typeface="Cambria Math" panose="02040503050406030204" pitchFamily="18" charset="0"/>
                          </a:rPr>
                        </m:ctrlPr>
                      </m:fPr>
                      <m:num>
                        <m:r>
                          <a:rPr lang="en-GB" b="0" i="1" dirty="0" smtClean="0">
                            <a:latin typeface="Cambria Math" panose="02040503050406030204" pitchFamily="18" charset="0"/>
                          </a:rPr>
                          <m:t>𝑒</m:t>
                        </m:r>
                      </m:num>
                      <m:den>
                        <m:r>
                          <a:rPr lang="en-US" i="1" dirty="0" smtClean="0">
                            <a:latin typeface="Cambria Math" panose="02040503050406030204" pitchFamily="18" charset="0"/>
                          </a:rPr>
                          <m:t>𝑑</m:t>
                        </m:r>
                      </m:den>
                    </m:f>
                  </m:oMath>
                </a14:m>
                <a:r>
                  <a:rPr lang="en-US" dirty="0"/>
                  <a:t> ratio, linear interpolation can be used.</a:t>
                </a:r>
              </a:p>
            </p:txBody>
          </p:sp>
        </mc:Choice>
        <mc:Fallback xmlns="">
          <p:sp>
            <p:nvSpPr>
              <p:cNvPr id="3" name="Content Placeholder 2">
                <a:extLst>
                  <a:ext uri="{FF2B5EF4-FFF2-40B4-BE49-F238E27FC236}">
                    <a16:creationId xmlns:a16="http://schemas.microsoft.com/office/drawing/2014/main" id="{BD7A3F54-4784-98FB-E785-9342E313F77E}"/>
                  </a:ext>
                </a:extLst>
              </p:cNvPr>
              <p:cNvSpPr>
                <a:spLocks noGrp="1" noRot="1" noChangeAspect="1" noMove="1" noResize="1" noEditPoints="1" noAdjustHandles="1" noChangeArrowheads="1" noChangeShapeType="1" noTextEdit="1"/>
              </p:cNvSpPr>
              <p:nvPr>
                <p:ph idx="1"/>
              </p:nvPr>
            </p:nvSpPr>
            <p:spPr>
              <a:xfrm>
                <a:off x="323850" y="968375"/>
                <a:ext cx="3962400" cy="2209800"/>
              </a:xfrm>
              <a:blipFill>
                <a:blip r:embed="rId2"/>
                <a:stretch>
                  <a:fillRect l="-154" t="-82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B65B718-310A-8C03-475E-E061B2B9164C}"/>
              </a:ext>
            </a:extLst>
          </p:cNvPr>
          <p:cNvSpPr>
            <a:spLocks noGrp="1"/>
          </p:cNvSpPr>
          <p:nvPr>
            <p:ph type="sldNum" sz="quarter" idx="12"/>
          </p:nvPr>
        </p:nvSpPr>
        <p:spPr/>
        <p:txBody>
          <a:bodyPr/>
          <a:lstStyle/>
          <a:p>
            <a:fld id="{6D22F896-40B5-4ADD-8801-0D06FADFA095}" type="slidenum">
              <a:rPr lang="en-US" smtClean="0"/>
              <a:pPr/>
              <a:t>35</a:t>
            </a:fld>
            <a:endParaRPr lang="en-US" dirty="0"/>
          </a:p>
        </p:txBody>
      </p:sp>
    </p:spTree>
    <p:extLst>
      <p:ext uri="{BB962C8B-B14F-4D97-AF65-F5344CB8AC3E}">
        <p14:creationId xmlns:p14="http://schemas.microsoft.com/office/powerpoint/2010/main" val="385874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66B3-0CB9-A5A1-EEF2-7296A1196911}"/>
              </a:ext>
            </a:extLst>
          </p:cNvPr>
          <p:cNvSpPr>
            <a:spLocks noGrp="1"/>
          </p:cNvSpPr>
          <p:nvPr>
            <p:ph type="title"/>
          </p:nvPr>
        </p:nvSpPr>
        <p:spPr/>
        <p:txBody>
          <a:bodyPr/>
          <a:lstStyle/>
          <a:p>
            <a:r>
              <a:rPr lang="en-US" dirty="0"/>
              <a:t>Bearing at lug-pin or bushing interface</a:t>
            </a:r>
          </a:p>
        </p:txBody>
      </p:sp>
      <p:sp>
        <p:nvSpPr>
          <p:cNvPr id="4" name="Slide Number Placeholder 3">
            <a:extLst>
              <a:ext uri="{FF2B5EF4-FFF2-40B4-BE49-F238E27FC236}">
                <a16:creationId xmlns:a16="http://schemas.microsoft.com/office/drawing/2014/main" id="{8B8D0215-5C2C-6922-C763-25598F77BD6D}"/>
              </a:ext>
            </a:extLst>
          </p:cNvPr>
          <p:cNvSpPr>
            <a:spLocks noGrp="1"/>
          </p:cNvSpPr>
          <p:nvPr>
            <p:ph type="sldNum" sz="quarter" idx="12"/>
          </p:nvPr>
        </p:nvSpPr>
        <p:spPr/>
        <p:txBody>
          <a:bodyPr/>
          <a:lstStyle/>
          <a:p>
            <a:fld id="{6D22F896-40B5-4ADD-8801-0D06FADFA095}" type="slidenum">
              <a:rPr lang="en-US" smtClean="0"/>
              <a:pPr/>
              <a:t>36</a:t>
            </a:fld>
            <a:endParaRPr lang="en-US" dirty="0"/>
          </a:p>
        </p:txBody>
      </p:sp>
      <p:pic>
        <p:nvPicPr>
          <p:cNvPr id="6" name="Picture 5">
            <a:extLst>
              <a:ext uri="{FF2B5EF4-FFF2-40B4-BE49-F238E27FC236}">
                <a16:creationId xmlns:a16="http://schemas.microsoft.com/office/drawing/2014/main" id="{F35DD8C2-C58A-239F-5DB4-258E130D41E7}"/>
              </a:ext>
            </a:extLst>
          </p:cNvPr>
          <p:cNvPicPr>
            <a:picLocks noChangeAspect="1"/>
          </p:cNvPicPr>
          <p:nvPr/>
        </p:nvPicPr>
        <p:blipFill rotWithShape="1">
          <a:blip r:embed="rId2"/>
          <a:srcRect l="2886" r="-1" b="9881"/>
          <a:stretch/>
        </p:blipFill>
        <p:spPr>
          <a:xfrm>
            <a:off x="371467" y="2376411"/>
            <a:ext cx="962017" cy="212550"/>
          </a:xfrm>
          <a:prstGeom prst="rect">
            <a:avLst/>
          </a:prstGeom>
          <a:ln>
            <a:solidFill>
              <a:schemeClr val="tx1"/>
            </a:solidFill>
          </a:ln>
        </p:spPr>
      </p:pic>
      <p:pic>
        <p:nvPicPr>
          <p:cNvPr id="8" name="Picture 7">
            <a:extLst>
              <a:ext uri="{FF2B5EF4-FFF2-40B4-BE49-F238E27FC236}">
                <a16:creationId xmlns:a16="http://schemas.microsoft.com/office/drawing/2014/main" id="{601B07C4-81E6-D378-4786-27C1E8F48A55}"/>
              </a:ext>
            </a:extLst>
          </p:cNvPr>
          <p:cNvPicPr>
            <a:picLocks noChangeAspect="1"/>
          </p:cNvPicPr>
          <p:nvPr/>
        </p:nvPicPr>
        <p:blipFill>
          <a:blip r:embed="rId3"/>
          <a:stretch>
            <a:fillRect/>
          </a:stretch>
        </p:blipFill>
        <p:spPr>
          <a:xfrm>
            <a:off x="2511264" y="864345"/>
            <a:ext cx="1746419" cy="1877709"/>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3D081E36-3FF7-9FBA-FDF5-748982E10934}"/>
              </a:ext>
            </a:extLst>
          </p:cNvPr>
          <p:cNvPicPr>
            <a:picLocks noChangeAspect="1"/>
          </p:cNvPicPr>
          <p:nvPr/>
        </p:nvPicPr>
        <p:blipFill rotWithShape="1">
          <a:blip r:embed="rId4"/>
          <a:srcRect l="2890" t="9679" b="16233"/>
          <a:stretch/>
        </p:blipFill>
        <p:spPr>
          <a:xfrm>
            <a:off x="372297" y="2619480"/>
            <a:ext cx="960356" cy="235857"/>
          </a:xfrm>
          <a:prstGeom prst="rect">
            <a:avLst/>
          </a:prstGeom>
          <a:ln>
            <a:solidFill>
              <a:schemeClr val="tx1"/>
            </a:solidFill>
          </a:ln>
        </p:spPr>
      </p:pic>
      <p:sp>
        <p:nvSpPr>
          <p:cNvPr id="10" name="TextBox 9">
            <a:extLst>
              <a:ext uri="{FF2B5EF4-FFF2-40B4-BE49-F238E27FC236}">
                <a16:creationId xmlns:a16="http://schemas.microsoft.com/office/drawing/2014/main" id="{6C0DBF29-28D1-1E2A-AAB7-6C909CA02011}"/>
              </a:ext>
            </a:extLst>
          </p:cNvPr>
          <p:cNvSpPr txBox="1"/>
          <p:nvPr/>
        </p:nvSpPr>
        <p:spPr>
          <a:xfrm>
            <a:off x="1295399" y="2366346"/>
            <a:ext cx="1187298" cy="215444"/>
          </a:xfrm>
          <a:prstGeom prst="rect">
            <a:avLst/>
          </a:prstGeom>
          <a:noFill/>
        </p:spPr>
        <p:txBody>
          <a:bodyPr wrap="square" rtlCol="0">
            <a:spAutoFit/>
          </a:bodyPr>
          <a:lstStyle/>
          <a:p>
            <a:r>
              <a:rPr lang="en-US" sz="800" dirty="0">
                <a:highlight>
                  <a:srgbClr val="FFFF00"/>
                </a:highlight>
                <a:latin typeface="Arial" panose="020B0604020202020204" pitchFamily="34" charset="0"/>
                <a:cs typeface="Arial" panose="020B0604020202020204" pitchFamily="34" charset="0"/>
              </a:rPr>
              <a:t>Ultimate bearing force</a:t>
            </a:r>
          </a:p>
        </p:txBody>
      </p:sp>
      <p:sp>
        <p:nvSpPr>
          <p:cNvPr id="11" name="TextBox 10">
            <a:extLst>
              <a:ext uri="{FF2B5EF4-FFF2-40B4-BE49-F238E27FC236}">
                <a16:creationId xmlns:a16="http://schemas.microsoft.com/office/drawing/2014/main" id="{8EEFDA3E-0BC6-B01E-7097-A17FD614E1DC}"/>
              </a:ext>
            </a:extLst>
          </p:cNvPr>
          <p:cNvSpPr txBox="1"/>
          <p:nvPr/>
        </p:nvSpPr>
        <p:spPr>
          <a:xfrm>
            <a:off x="1295399" y="2651496"/>
            <a:ext cx="1045479" cy="215444"/>
          </a:xfrm>
          <a:prstGeom prst="rect">
            <a:avLst/>
          </a:prstGeom>
          <a:noFill/>
        </p:spPr>
        <p:txBody>
          <a:bodyPr wrap="none" rtlCol="0">
            <a:spAutoFit/>
          </a:bodyPr>
          <a:lstStyle/>
          <a:p>
            <a:r>
              <a:rPr lang="en-US" sz="800" dirty="0">
                <a:highlight>
                  <a:srgbClr val="FFFF00"/>
                </a:highlight>
                <a:latin typeface="Arial" panose="020B0604020202020204" pitchFamily="34" charset="0"/>
                <a:cs typeface="Arial" panose="020B0604020202020204" pitchFamily="34" charset="0"/>
              </a:rPr>
              <a:t>Yield bearing force</a:t>
            </a:r>
          </a:p>
        </p:txBody>
      </p:sp>
      <p:sp>
        <p:nvSpPr>
          <p:cNvPr id="12" name="TextBox 11">
            <a:extLst>
              <a:ext uri="{FF2B5EF4-FFF2-40B4-BE49-F238E27FC236}">
                <a16:creationId xmlns:a16="http://schemas.microsoft.com/office/drawing/2014/main" id="{4D6516FF-C742-E95A-9842-DF6D42E1177B}"/>
              </a:ext>
            </a:extLst>
          </p:cNvPr>
          <p:cNvSpPr txBox="1"/>
          <p:nvPr/>
        </p:nvSpPr>
        <p:spPr>
          <a:xfrm>
            <a:off x="371467" y="860968"/>
            <a:ext cx="1143000" cy="195814"/>
          </a:xfrm>
          <a:prstGeom prst="rect">
            <a:avLst/>
          </a:prstGeom>
          <a:solidFill>
            <a:srgbClr val="FFFF00"/>
          </a:solidFill>
          <a:ln>
            <a:solidFill>
              <a:schemeClr val="tx1"/>
            </a:solidFill>
          </a:ln>
        </p:spPr>
        <p:txBody>
          <a:bodyPr wrap="square" lIns="0" tIns="36000" rIns="0" bIns="36000" rtlCol="0">
            <a:spAutoFit/>
          </a:bodyPr>
          <a:lstStyle/>
          <a:p>
            <a:r>
              <a:rPr lang="en-US" sz="800" dirty="0">
                <a:latin typeface="Arial" panose="020B0604020202020204" pitchFamily="34" charset="0"/>
                <a:cs typeface="Arial" panose="020B0604020202020204" pitchFamily="34" charset="0"/>
              </a:rPr>
              <a:t> Allowable bearing stress</a:t>
            </a:r>
          </a:p>
        </p:txBody>
      </p:sp>
      <p:sp>
        <p:nvSpPr>
          <p:cNvPr id="13" name="TextBox 12">
            <a:extLst>
              <a:ext uri="{FF2B5EF4-FFF2-40B4-BE49-F238E27FC236}">
                <a16:creationId xmlns:a16="http://schemas.microsoft.com/office/drawing/2014/main" id="{FC15CD27-3BF3-D10B-C039-19910B601174}"/>
              </a:ext>
            </a:extLst>
          </p:cNvPr>
          <p:cNvSpPr txBox="1"/>
          <p:nvPr/>
        </p:nvSpPr>
        <p:spPr>
          <a:xfrm>
            <a:off x="367565" y="2154433"/>
            <a:ext cx="1143000" cy="195814"/>
          </a:xfrm>
          <a:prstGeom prst="rect">
            <a:avLst/>
          </a:prstGeom>
          <a:solidFill>
            <a:srgbClr val="FFFF00"/>
          </a:solidFill>
          <a:ln>
            <a:solidFill>
              <a:schemeClr val="tx1"/>
            </a:solidFill>
          </a:ln>
        </p:spPr>
        <p:txBody>
          <a:bodyPr wrap="square" lIns="0" tIns="36000" rIns="0" bIns="36000" rtlCol="0">
            <a:spAutoFit/>
          </a:bodyPr>
          <a:lstStyle/>
          <a:p>
            <a:r>
              <a:rPr lang="en-US" sz="800" dirty="0">
                <a:latin typeface="Arial" panose="020B0604020202020204" pitchFamily="34" charset="0"/>
                <a:cs typeface="Arial" panose="020B0604020202020204" pitchFamily="34" charset="0"/>
              </a:rPr>
              <a:t> Allowable bearing force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DC10000-4ADA-EC25-EB9E-84F382F8815E}"/>
                  </a:ext>
                </a:extLst>
              </p:cNvPr>
              <p:cNvSpPr txBox="1"/>
              <p:nvPr/>
            </p:nvSpPr>
            <p:spPr>
              <a:xfrm>
                <a:off x="367565" y="1082946"/>
                <a:ext cx="2115132" cy="804433"/>
              </a:xfrm>
              <a:prstGeom prst="rect">
                <a:avLst/>
              </a:prstGeom>
              <a:solidFill>
                <a:schemeClr val="bg1"/>
              </a:solidFill>
              <a:ln>
                <a:solidFill>
                  <a:schemeClr val="tx1"/>
                </a:solidFill>
              </a:ln>
            </p:spPr>
            <p:txBody>
              <a:bodyPr wrap="square" lIns="72000" tIns="72000" rIns="0" bIns="72000" rtlCol="0">
                <a:spAutoFit/>
              </a:bodyPr>
              <a:lstStyle/>
              <a:p>
                <a:pPr/>
                <a14:m>
                  <m:oMathPara xmlns:m="http://schemas.openxmlformats.org/officeDocument/2006/math">
                    <m:oMathParaPr>
                      <m:jc m:val="left"/>
                    </m:oMathParaPr>
                    <m:oMath xmlns:m="http://schemas.openxmlformats.org/officeDocument/2006/math">
                      <m:r>
                        <a:rPr lang="en-GB" sz="600" b="0" i="1" smtClean="0">
                          <a:latin typeface="Cambria Math" panose="02040503050406030204" pitchFamily="18" charset="0"/>
                        </a:rPr>
                        <m:t>0.5</m:t>
                      </m:r>
                      <m:r>
                        <a:rPr lang="en-GB" sz="600" b="0" i="1" smtClean="0">
                          <a:latin typeface="Cambria Math" panose="02040503050406030204" pitchFamily="18" charset="0"/>
                          <a:ea typeface="Cambria Math" panose="02040503050406030204" pitchFamily="18" charset="0"/>
                        </a:rPr>
                        <m:t>&lt;</m:t>
                      </m:r>
                      <m:f>
                        <m:fPr>
                          <m:ctrlPr>
                            <a:rPr lang="en-US" sz="600" i="1" smtClean="0">
                              <a:latin typeface="Cambria Math" panose="02040503050406030204" pitchFamily="18" charset="0"/>
                            </a:rPr>
                          </m:ctrlPr>
                        </m:fPr>
                        <m:num>
                          <m:r>
                            <a:rPr lang="en-GB" sz="600" b="0" i="1" smtClean="0">
                              <a:latin typeface="Cambria Math" panose="02040503050406030204" pitchFamily="18" charset="0"/>
                            </a:rPr>
                            <m:t>𝑒</m:t>
                          </m:r>
                        </m:num>
                        <m:den>
                          <m:r>
                            <a:rPr lang="en-GB" sz="600" b="0" i="1" smtClean="0">
                              <a:latin typeface="Cambria Math" panose="02040503050406030204" pitchFamily="18" charset="0"/>
                            </a:rPr>
                            <m:t>𝑑</m:t>
                          </m:r>
                        </m:den>
                      </m:f>
                      <m:r>
                        <a:rPr lang="en-US" sz="600" i="1" smtClean="0">
                          <a:latin typeface="Cambria Math" panose="02040503050406030204" pitchFamily="18" charset="0"/>
                          <a:ea typeface="Cambria Math" panose="02040503050406030204" pitchFamily="18" charset="0"/>
                        </a:rPr>
                        <m:t>≤</m:t>
                      </m:r>
                      <m:r>
                        <a:rPr lang="en-GB" sz="600" b="0" i="1" smtClean="0">
                          <a:latin typeface="Cambria Math" panose="02040503050406030204" pitchFamily="18" charset="0"/>
                          <a:ea typeface="Cambria Math" panose="02040503050406030204" pitchFamily="18" charset="0"/>
                        </a:rPr>
                        <m:t>1.5       </m:t>
                      </m:r>
                      <m:acc>
                        <m:accPr>
                          <m:chr m:val="̅"/>
                          <m:ctrlPr>
                            <a:rPr lang="en-GB" sz="600" b="0" i="1" smtClean="0">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i="1">
                                      <a:latin typeface="Cambria Math" panose="02040503050406030204" pitchFamily="18" charset="0"/>
                                      <a:ea typeface="Cambria Math" panose="02040503050406030204" pitchFamily="18" charset="0"/>
                                    </a:rPr>
                                    <m:t>𝑛</m:t>
                                  </m:r>
                                </m:sub>
                              </m:sSub>
                            </m:sub>
                          </m:sSub>
                        </m:e>
                      </m:acc>
                      <m:r>
                        <a:rPr lang="en-GB" sz="600" b="0" i="1" smtClean="0">
                          <a:latin typeface="Cambria Math" panose="02040503050406030204" pitchFamily="18" charset="0"/>
                          <a:ea typeface="Cambria Math" panose="02040503050406030204" pitchFamily="18" charset="0"/>
                        </a:rPr>
                        <m:t>=</m:t>
                      </m:r>
                      <m:d>
                        <m:dPr>
                          <m:ctrlPr>
                            <a:rPr lang="en-GB" sz="600" b="0" i="1" smtClean="0">
                              <a:latin typeface="Cambria Math" panose="02040503050406030204" pitchFamily="18" charset="0"/>
                              <a:ea typeface="Cambria Math" panose="02040503050406030204" pitchFamily="18" charset="0"/>
                            </a:rPr>
                          </m:ctrlPr>
                        </m:dPr>
                        <m:e>
                          <m:f>
                            <m:fPr>
                              <m:ctrlPr>
                                <a:rPr lang="en-GB" sz="600" b="0" i="1" smtClean="0">
                                  <a:latin typeface="Cambria Math" panose="02040503050406030204" pitchFamily="18" charset="0"/>
                                  <a:ea typeface="Cambria Math" panose="02040503050406030204" pitchFamily="18" charset="0"/>
                                </a:rPr>
                              </m:ctrlPr>
                            </m:fPr>
                            <m:num>
                              <m:r>
                                <a:rPr lang="en-GB" sz="600" b="0" i="1" smtClean="0">
                                  <a:latin typeface="Cambria Math" panose="02040503050406030204" pitchFamily="18" charset="0"/>
                                  <a:ea typeface="Cambria Math" panose="02040503050406030204" pitchFamily="18" charset="0"/>
                                </a:rPr>
                                <m:t>𝑒</m:t>
                              </m:r>
                            </m:num>
                            <m:den>
                              <m:r>
                                <a:rPr lang="en-GB" sz="600" b="0" i="1" smtClean="0">
                                  <a:latin typeface="Cambria Math" panose="02040503050406030204" pitchFamily="18" charset="0"/>
                                  <a:ea typeface="Cambria Math" panose="02040503050406030204" pitchFamily="18" charset="0"/>
                                </a:rPr>
                                <m:t>𝑑</m:t>
                              </m:r>
                            </m:den>
                          </m:f>
                          <m:r>
                            <a:rPr lang="en-GB" sz="600" b="0" i="1" smtClean="0">
                              <a:latin typeface="Cambria Math" panose="02040503050406030204" pitchFamily="18" charset="0"/>
                              <a:ea typeface="Cambria Math" panose="02040503050406030204" pitchFamily="18" charset="0"/>
                            </a:rPr>
                            <m:t>−0.5</m:t>
                          </m:r>
                        </m:e>
                      </m:d>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b="0" i="1" smtClean="0">
                                      <a:latin typeface="Cambria Math" panose="02040503050406030204" pitchFamily="18" charset="0"/>
                                      <a:ea typeface="Cambria Math" panose="02040503050406030204" pitchFamily="18" charset="0"/>
                                    </a:rPr>
                                    <m:t>1.5</m:t>
                                  </m:r>
                                </m:sub>
                              </m:sSub>
                            </m:sub>
                          </m:sSub>
                        </m:e>
                      </m:acc>
                    </m:oMath>
                  </m:oMathPara>
                </a14:m>
                <a:endParaRPr lang="en-US" sz="600" dirty="0"/>
              </a:p>
              <a:p>
                <a:endParaRPr lang="en-GB" sz="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GB" sz="600" i="1">
                          <a:latin typeface="Cambria Math" panose="02040503050406030204" pitchFamily="18" charset="0"/>
                        </a:rPr>
                        <m:t>1</m:t>
                      </m:r>
                      <m:r>
                        <a:rPr lang="en-GB" sz="600" b="0" i="1" smtClean="0">
                          <a:latin typeface="Cambria Math" panose="02040503050406030204" pitchFamily="18" charset="0"/>
                        </a:rPr>
                        <m:t>.5</m:t>
                      </m:r>
                      <m:r>
                        <a:rPr lang="en-GB" sz="600" b="0" i="1" smtClean="0">
                          <a:latin typeface="Cambria Math" panose="02040503050406030204" pitchFamily="18" charset="0"/>
                          <a:ea typeface="Cambria Math" panose="02040503050406030204" pitchFamily="18" charset="0"/>
                        </a:rPr>
                        <m:t>&lt;</m:t>
                      </m:r>
                      <m:f>
                        <m:fPr>
                          <m:ctrlPr>
                            <a:rPr lang="en-US" sz="600" i="1" smtClean="0">
                              <a:latin typeface="Cambria Math" panose="02040503050406030204" pitchFamily="18" charset="0"/>
                            </a:rPr>
                          </m:ctrlPr>
                        </m:fPr>
                        <m:num>
                          <m:r>
                            <a:rPr lang="en-GB" sz="600" b="0" i="1" smtClean="0">
                              <a:latin typeface="Cambria Math" panose="02040503050406030204" pitchFamily="18" charset="0"/>
                            </a:rPr>
                            <m:t>𝑒</m:t>
                          </m:r>
                        </m:num>
                        <m:den>
                          <m:r>
                            <a:rPr lang="en-GB" sz="600" b="0" i="1" smtClean="0">
                              <a:latin typeface="Cambria Math" panose="02040503050406030204" pitchFamily="18" charset="0"/>
                            </a:rPr>
                            <m:t>𝑑</m:t>
                          </m:r>
                        </m:den>
                      </m:f>
                      <m:r>
                        <a:rPr lang="en-US" sz="600" i="1" smtClean="0">
                          <a:latin typeface="Cambria Math" panose="02040503050406030204" pitchFamily="18" charset="0"/>
                          <a:ea typeface="Cambria Math" panose="02040503050406030204" pitchFamily="18" charset="0"/>
                        </a:rPr>
                        <m:t>≤</m:t>
                      </m:r>
                      <m:r>
                        <a:rPr lang="en-GB" sz="600" b="0" i="1" smtClean="0">
                          <a:latin typeface="Cambria Math" panose="02040503050406030204" pitchFamily="18" charset="0"/>
                          <a:ea typeface="Cambria Math" panose="02040503050406030204" pitchFamily="18" charset="0"/>
                        </a:rPr>
                        <m:t>2.0       </m:t>
                      </m:r>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i="1">
                                      <a:latin typeface="Cambria Math" panose="02040503050406030204" pitchFamily="18" charset="0"/>
                                      <a:ea typeface="Cambria Math" panose="02040503050406030204" pitchFamily="18" charset="0"/>
                                    </a:rPr>
                                    <m:t>𝑛</m:t>
                                  </m:r>
                                </m:sub>
                              </m:sSub>
                            </m:sub>
                          </m:sSub>
                        </m:e>
                      </m:acc>
                      <m:r>
                        <a:rPr lang="en-GB" sz="600" b="0" i="1" smtClean="0">
                          <a:latin typeface="Cambria Math" panose="02040503050406030204" pitchFamily="18" charset="0"/>
                          <a:ea typeface="Cambria Math" panose="02040503050406030204" pitchFamily="18" charset="0"/>
                        </a:rPr>
                        <m:t>=</m:t>
                      </m:r>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b="0" i="1" smtClean="0">
                                      <a:latin typeface="Cambria Math" panose="02040503050406030204" pitchFamily="18" charset="0"/>
                                      <a:ea typeface="Cambria Math" panose="02040503050406030204" pitchFamily="18" charset="0"/>
                                    </a:rPr>
                                    <m:t>1.5</m:t>
                                  </m:r>
                                </m:sub>
                              </m:sSub>
                            </m:sub>
                          </m:sSub>
                        </m:e>
                      </m:acc>
                      <m:r>
                        <a:rPr lang="en-GB" sz="600" b="0" i="1" smtClean="0">
                          <a:latin typeface="Cambria Math" panose="02040503050406030204" pitchFamily="18" charset="0"/>
                          <a:ea typeface="Cambria Math" panose="02040503050406030204" pitchFamily="18" charset="0"/>
                        </a:rPr>
                        <m:t>+2</m:t>
                      </m:r>
                      <m:d>
                        <m:dPr>
                          <m:ctrlPr>
                            <a:rPr lang="en-GB" sz="600" b="0" i="1" smtClean="0">
                              <a:latin typeface="Cambria Math" panose="02040503050406030204" pitchFamily="18" charset="0"/>
                              <a:ea typeface="Cambria Math" panose="02040503050406030204" pitchFamily="18" charset="0"/>
                            </a:rPr>
                          </m:ctrlPr>
                        </m:dPr>
                        <m:e>
                          <m:f>
                            <m:fPr>
                              <m:ctrlPr>
                                <a:rPr lang="en-GB" sz="600" b="0" i="1" smtClean="0">
                                  <a:latin typeface="Cambria Math" panose="02040503050406030204" pitchFamily="18" charset="0"/>
                                  <a:ea typeface="Cambria Math" panose="02040503050406030204" pitchFamily="18" charset="0"/>
                                </a:rPr>
                              </m:ctrlPr>
                            </m:fPr>
                            <m:num>
                              <m:r>
                                <a:rPr lang="en-GB" sz="600" b="0" i="1" smtClean="0">
                                  <a:latin typeface="Cambria Math" panose="02040503050406030204" pitchFamily="18" charset="0"/>
                                  <a:ea typeface="Cambria Math" panose="02040503050406030204" pitchFamily="18" charset="0"/>
                                </a:rPr>
                                <m:t>𝑒</m:t>
                              </m:r>
                            </m:num>
                            <m:den>
                              <m:r>
                                <a:rPr lang="en-GB" sz="600" b="0" i="1" smtClean="0">
                                  <a:latin typeface="Cambria Math" panose="02040503050406030204" pitchFamily="18" charset="0"/>
                                  <a:ea typeface="Cambria Math" panose="02040503050406030204" pitchFamily="18" charset="0"/>
                                </a:rPr>
                                <m:t>𝑑</m:t>
                              </m:r>
                            </m:den>
                          </m:f>
                          <m:r>
                            <a:rPr lang="en-GB" sz="600" b="0" i="1" smtClean="0">
                              <a:latin typeface="Cambria Math" panose="02040503050406030204" pitchFamily="18" charset="0"/>
                              <a:ea typeface="Cambria Math" panose="02040503050406030204" pitchFamily="18" charset="0"/>
                            </a:rPr>
                            <m:t>−1.5</m:t>
                          </m:r>
                        </m:e>
                      </m:d>
                      <m:d>
                        <m:dPr>
                          <m:ctrlPr>
                            <a:rPr lang="en-GB" sz="600" b="0" i="1" smtClean="0">
                              <a:latin typeface="Cambria Math" panose="02040503050406030204" pitchFamily="18" charset="0"/>
                              <a:ea typeface="Cambria Math" panose="02040503050406030204" pitchFamily="18" charset="0"/>
                            </a:rPr>
                          </m:ctrlPr>
                        </m:dPr>
                        <m:e>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b="0" i="1" smtClean="0">
                                          <a:latin typeface="Cambria Math" panose="02040503050406030204" pitchFamily="18" charset="0"/>
                                          <a:ea typeface="Cambria Math" panose="02040503050406030204" pitchFamily="18" charset="0"/>
                                        </a:rPr>
                                        <m:t>2.0</m:t>
                                      </m:r>
                                    </m:sub>
                                  </m:sSub>
                                </m:sub>
                              </m:sSub>
                            </m:e>
                          </m:acc>
                          <m:r>
                            <a:rPr lang="en-GB" sz="600" b="0" i="1" smtClean="0">
                              <a:latin typeface="Cambria Math" panose="02040503050406030204" pitchFamily="18" charset="0"/>
                              <a:ea typeface="Cambria Math" panose="02040503050406030204" pitchFamily="18" charset="0"/>
                            </a:rPr>
                            <m:t>−</m:t>
                          </m:r>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b="0" i="1" smtClean="0">
                                          <a:latin typeface="Cambria Math" panose="02040503050406030204" pitchFamily="18" charset="0"/>
                                          <a:ea typeface="Cambria Math" panose="02040503050406030204" pitchFamily="18" charset="0"/>
                                        </a:rPr>
                                        <m:t>1.5</m:t>
                                      </m:r>
                                    </m:sub>
                                  </m:sSub>
                                </m:sub>
                              </m:sSub>
                            </m:e>
                          </m:acc>
                        </m:e>
                      </m:d>
                    </m:oMath>
                  </m:oMathPara>
                </a14:m>
                <a:endParaRPr lang="en-US" sz="600" dirty="0"/>
              </a:p>
              <a:p>
                <a:endParaRPr lang="en-GB" sz="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600" i="1" smtClean="0">
                              <a:latin typeface="Cambria Math" panose="02040503050406030204" pitchFamily="18" charset="0"/>
                            </a:rPr>
                          </m:ctrlPr>
                        </m:fPr>
                        <m:num>
                          <m:r>
                            <a:rPr lang="en-GB" sz="600" b="0" i="1" smtClean="0">
                              <a:latin typeface="Cambria Math" panose="02040503050406030204" pitchFamily="18" charset="0"/>
                            </a:rPr>
                            <m:t>𝑒</m:t>
                          </m:r>
                        </m:num>
                        <m:den>
                          <m:r>
                            <a:rPr lang="en-GB" sz="600" b="0" i="1" smtClean="0">
                              <a:latin typeface="Cambria Math" panose="02040503050406030204" pitchFamily="18" charset="0"/>
                            </a:rPr>
                            <m:t>𝑑</m:t>
                          </m:r>
                        </m:den>
                      </m:f>
                      <m:r>
                        <a:rPr lang="en-GB" sz="600" b="0" i="1" smtClean="0">
                          <a:latin typeface="Cambria Math" panose="02040503050406030204" pitchFamily="18" charset="0"/>
                        </a:rPr>
                        <m:t>&gt;2.0                   </m:t>
                      </m:r>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i="1">
                                      <a:latin typeface="Cambria Math" panose="02040503050406030204" pitchFamily="18" charset="0"/>
                                      <a:ea typeface="Cambria Math" panose="02040503050406030204" pitchFamily="18" charset="0"/>
                                    </a:rPr>
                                    <m:t>𝑛</m:t>
                                  </m:r>
                                </m:sub>
                              </m:sSub>
                            </m:sub>
                          </m:sSub>
                        </m:e>
                      </m:acc>
                      <m:r>
                        <a:rPr lang="en-GB" sz="600" b="0" i="1" smtClean="0">
                          <a:latin typeface="Cambria Math" panose="02040503050406030204" pitchFamily="18" charset="0"/>
                          <a:ea typeface="Cambria Math" panose="02040503050406030204" pitchFamily="18" charset="0"/>
                        </a:rPr>
                        <m:t>=</m:t>
                      </m:r>
                      <m:acc>
                        <m:accPr>
                          <m:chr m:val="̅"/>
                          <m:ctrlPr>
                            <a:rPr lang="en-GB" sz="600" i="1">
                              <a:latin typeface="Cambria Math" panose="02040503050406030204" pitchFamily="18" charset="0"/>
                              <a:ea typeface="Cambria Math" panose="02040503050406030204" pitchFamily="18" charset="0"/>
                            </a:rPr>
                          </m:ctrlPr>
                        </m:accPr>
                        <m:e>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 </m:t>
                              </m:r>
                              <m:r>
                                <a:rPr lang="en-GB" sz="600" i="1">
                                  <a:latin typeface="Cambria Math" panose="02040503050406030204" pitchFamily="18" charset="0"/>
                                  <a:ea typeface="Cambria Math" panose="02040503050406030204" pitchFamily="18" charset="0"/>
                                </a:rPr>
                                <m:t>𝐹</m:t>
                              </m:r>
                            </m:e>
                            <m:sub>
                              <m:sSub>
                                <m:sSubPr>
                                  <m:ctrlPr>
                                    <a:rPr lang="en-GB" sz="600" i="1">
                                      <a:latin typeface="Cambria Math" panose="02040503050406030204" pitchFamily="18" charset="0"/>
                                      <a:ea typeface="Cambria Math" panose="02040503050406030204" pitchFamily="18" charset="0"/>
                                    </a:rPr>
                                  </m:ctrlPr>
                                </m:sSubPr>
                                <m:e>
                                  <m:r>
                                    <a:rPr lang="en-GB" sz="600" i="1">
                                      <a:latin typeface="Cambria Math" panose="02040503050406030204" pitchFamily="18" charset="0"/>
                                      <a:ea typeface="Cambria Math" panose="02040503050406030204" pitchFamily="18" charset="0"/>
                                    </a:rPr>
                                    <m:t>𝑏𝑟</m:t>
                                  </m:r>
                                </m:e>
                                <m:sub>
                                  <m:r>
                                    <a:rPr lang="en-GB" sz="600" b="0" i="1" smtClean="0">
                                      <a:latin typeface="Cambria Math" panose="02040503050406030204" pitchFamily="18" charset="0"/>
                                      <a:ea typeface="Cambria Math" panose="02040503050406030204" pitchFamily="18" charset="0"/>
                                    </a:rPr>
                                    <m:t>2.0</m:t>
                                  </m:r>
                                </m:sub>
                              </m:sSub>
                            </m:sub>
                          </m:sSub>
                        </m:e>
                      </m:acc>
                    </m:oMath>
                  </m:oMathPara>
                </a14:m>
                <a:endParaRPr lang="en-US" sz="600" dirty="0"/>
              </a:p>
            </p:txBody>
          </p:sp>
        </mc:Choice>
        <mc:Fallback xmlns="">
          <p:sp>
            <p:nvSpPr>
              <p:cNvPr id="20" name="TextBox 19">
                <a:extLst>
                  <a:ext uri="{FF2B5EF4-FFF2-40B4-BE49-F238E27FC236}">
                    <a16:creationId xmlns:a16="http://schemas.microsoft.com/office/drawing/2014/main" id="{1DC10000-4ADA-EC25-EB9E-84F382F8815E}"/>
                  </a:ext>
                </a:extLst>
              </p:cNvPr>
              <p:cNvSpPr txBox="1">
                <a:spLocks noRot="1" noChangeAspect="1" noMove="1" noResize="1" noEditPoints="1" noAdjustHandles="1" noChangeArrowheads="1" noChangeShapeType="1" noTextEdit="1"/>
              </p:cNvSpPr>
              <p:nvPr/>
            </p:nvSpPr>
            <p:spPr>
              <a:xfrm>
                <a:off x="367565" y="1082946"/>
                <a:ext cx="2115132" cy="804433"/>
              </a:xfrm>
              <a:prstGeom prst="rect">
                <a:avLst/>
              </a:prstGeom>
              <a:blipFill>
                <a:blip r:embed="rId5"/>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858700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b="1" dirty="0">
                <a:solidFill>
                  <a:srgbClr val="00B050"/>
                </a:solidFill>
              </a:rPr>
              <a:t>Pin analysis</a:t>
            </a:r>
          </a:p>
          <a:p>
            <a:endParaRPr lang="en-GB" dirty="0"/>
          </a:p>
        </p:txBody>
      </p:sp>
      <p:sp>
        <p:nvSpPr>
          <p:cNvPr id="2" name="Slide Number Placeholder 1"/>
          <p:cNvSpPr>
            <a:spLocks noGrp="1"/>
          </p:cNvSpPr>
          <p:nvPr>
            <p:ph type="sldNum" sz="quarter" idx="12"/>
          </p:nvPr>
        </p:nvSpPr>
        <p:spPr/>
        <p:txBody>
          <a:bodyPr/>
          <a:lstStyle/>
          <a:p>
            <a:fld id="{6D22F896-40B5-4ADD-8801-0D06FADFA095}" type="slidenum">
              <a:rPr lang="en-US" smtClean="0"/>
              <a:pPr/>
              <a:t>37</a:t>
            </a:fld>
            <a:endParaRPr lang="en-US" dirty="0"/>
          </a:p>
        </p:txBody>
      </p:sp>
    </p:spTree>
    <p:extLst>
      <p:ext uri="{BB962C8B-B14F-4D97-AF65-F5344CB8AC3E}">
        <p14:creationId xmlns:p14="http://schemas.microsoft.com/office/powerpoint/2010/main" val="1197947223"/>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5F4A-FAD3-86E0-7CE7-0E55B309766E}"/>
              </a:ext>
            </a:extLst>
          </p:cNvPr>
          <p:cNvSpPr>
            <a:spLocks noGrp="1"/>
          </p:cNvSpPr>
          <p:nvPr>
            <p:ph type="title"/>
          </p:nvPr>
        </p:nvSpPr>
        <p:spPr/>
        <p:txBody>
          <a:bodyPr/>
          <a:lstStyle/>
          <a:p>
            <a:r>
              <a:rPr lang="en-US" dirty="0"/>
              <a:t>Pin bending</a:t>
            </a:r>
          </a:p>
        </p:txBody>
      </p:sp>
      <p:sp>
        <p:nvSpPr>
          <p:cNvPr id="3" name="Content Placeholder 2">
            <a:extLst>
              <a:ext uri="{FF2B5EF4-FFF2-40B4-BE49-F238E27FC236}">
                <a16:creationId xmlns:a16="http://schemas.microsoft.com/office/drawing/2014/main" id="{E0EB190B-235C-A68C-0EF2-620B13EED603}"/>
              </a:ext>
            </a:extLst>
          </p:cNvPr>
          <p:cNvSpPr>
            <a:spLocks noGrp="1"/>
          </p:cNvSpPr>
          <p:nvPr>
            <p:ph idx="1"/>
          </p:nvPr>
        </p:nvSpPr>
        <p:spPr/>
        <p:txBody>
          <a:bodyPr>
            <a:normAutofit/>
          </a:bodyPr>
          <a:lstStyle/>
          <a:p>
            <a:pPr algn="just"/>
            <a:r>
              <a:rPr lang="en-GB" dirty="0">
                <a:effectLst/>
              </a:rPr>
              <a:t>In static tests of a single bolt fitting, failure of the </a:t>
            </a:r>
            <a:r>
              <a:rPr lang="en-GB" i="1" dirty="0">
                <a:solidFill>
                  <a:srgbClr val="0070C0"/>
                </a:solidFill>
                <a:effectLst/>
                <a:latin typeface="Times" panose="02020603050405020304" pitchFamily="18" charset="0"/>
                <a:cs typeface="Times" panose="02020603050405020304" pitchFamily="18" charset="0"/>
              </a:rPr>
              <a:t>shear pin due to bending failure is not a factor </a:t>
            </a:r>
            <a:r>
              <a:rPr lang="en-GB" dirty="0">
                <a:effectLst/>
              </a:rPr>
              <a:t>in the failure of the lug. </a:t>
            </a:r>
          </a:p>
          <a:p>
            <a:pPr algn="just"/>
            <a:r>
              <a:rPr lang="en-GB" dirty="0">
                <a:effectLst/>
              </a:rPr>
              <a:t>It is important to provide </a:t>
            </a:r>
            <a:r>
              <a:rPr lang="en-GB" i="1" dirty="0">
                <a:solidFill>
                  <a:srgbClr val="0070C0"/>
                </a:solidFill>
                <a:effectLst/>
                <a:latin typeface="Times" panose="02020603050405020304" pitchFamily="18" charset="0"/>
                <a:cs typeface="Times" panose="02020603050405020304" pitchFamily="18" charset="0"/>
              </a:rPr>
              <a:t>sufficient bending strength to ensure permanent bending deformation does not occur for limit loads</a:t>
            </a:r>
            <a:r>
              <a:rPr lang="en-GB" dirty="0">
                <a:effectLst/>
              </a:rPr>
              <a:t>. </a:t>
            </a:r>
          </a:p>
          <a:p>
            <a:pPr algn="just"/>
            <a:r>
              <a:rPr lang="en-GB" dirty="0"/>
              <a:t>This ensures the</a:t>
            </a:r>
            <a:r>
              <a:rPr lang="en-GB" dirty="0">
                <a:effectLst/>
              </a:rPr>
              <a:t> shear pin can be readily removed for inspection and maintenance operations. </a:t>
            </a:r>
            <a:endParaRPr lang="en-GB" dirty="0"/>
          </a:p>
          <a:p>
            <a:pPr algn="just"/>
            <a:endParaRPr lang="en-US" dirty="0"/>
          </a:p>
        </p:txBody>
      </p:sp>
      <p:sp>
        <p:nvSpPr>
          <p:cNvPr id="4" name="Slide Number Placeholder 3">
            <a:extLst>
              <a:ext uri="{FF2B5EF4-FFF2-40B4-BE49-F238E27FC236}">
                <a16:creationId xmlns:a16="http://schemas.microsoft.com/office/drawing/2014/main" id="{27C7D3EE-2135-2576-965A-7C41DAA23389}"/>
              </a:ext>
            </a:extLst>
          </p:cNvPr>
          <p:cNvSpPr>
            <a:spLocks noGrp="1"/>
          </p:cNvSpPr>
          <p:nvPr>
            <p:ph type="sldNum" sz="quarter" idx="12"/>
          </p:nvPr>
        </p:nvSpPr>
        <p:spPr/>
        <p:txBody>
          <a:bodyPr/>
          <a:lstStyle/>
          <a:p>
            <a:fld id="{6D22F896-40B5-4ADD-8801-0D06FADFA095}" type="slidenum">
              <a:rPr lang="en-US" smtClean="0"/>
              <a:pPr/>
              <a:t>38</a:t>
            </a:fld>
            <a:endParaRPr lang="en-US" dirty="0"/>
          </a:p>
        </p:txBody>
      </p:sp>
    </p:spTree>
    <p:extLst>
      <p:ext uri="{BB962C8B-B14F-4D97-AF65-F5344CB8AC3E}">
        <p14:creationId xmlns:p14="http://schemas.microsoft.com/office/powerpoint/2010/main" val="3272664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F9D7C-7E9F-9F07-F5B5-B988A23C6D0C}"/>
              </a:ext>
            </a:extLst>
          </p:cNvPr>
          <p:cNvPicPr>
            <a:picLocks noChangeAspect="1"/>
          </p:cNvPicPr>
          <p:nvPr/>
        </p:nvPicPr>
        <p:blipFill rotWithShape="1">
          <a:blip r:embed="rId2"/>
          <a:srcRect l="67027"/>
          <a:stretch/>
        </p:blipFill>
        <p:spPr>
          <a:xfrm>
            <a:off x="3048000" y="1835643"/>
            <a:ext cx="1162050" cy="1131314"/>
          </a:xfrm>
          <a:prstGeom prst="rect">
            <a:avLst/>
          </a:prstGeom>
          <a:ln>
            <a:solidFill>
              <a:schemeClr val="tx1"/>
            </a:solidFill>
          </a:ln>
        </p:spPr>
      </p:pic>
      <p:sp>
        <p:nvSpPr>
          <p:cNvPr id="8" name="Speech Bubble: Rectangle 48">
            <a:extLst>
              <a:ext uri="{FF2B5EF4-FFF2-40B4-BE49-F238E27FC236}">
                <a16:creationId xmlns:a16="http://schemas.microsoft.com/office/drawing/2014/main" id="{B01A1DF6-8419-E662-AF7F-15022C997E07}"/>
              </a:ext>
            </a:extLst>
          </p:cNvPr>
          <p:cNvSpPr/>
          <p:nvPr/>
        </p:nvSpPr>
        <p:spPr>
          <a:xfrm>
            <a:off x="3600450" y="1472025"/>
            <a:ext cx="886053" cy="451576"/>
          </a:xfrm>
          <a:prstGeom prst="wedgeRectCallout">
            <a:avLst>
              <a:gd name="adj1" fmla="val -85876"/>
              <a:gd name="adj2" fmla="val 17639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700"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BCC081D-7CDE-DD5D-B43F-280DFE255F8B}"/>
              </a:ext>
            </a:extLst>
          </p:cNvPr>
          <p:cNvSpPr>
            <a:spLocks noGrp="1"/>
          </p:cNvSpPr>
          <p:nvPr>
            <p:ph type="title"/>
          </p:nvPr>
        </p:nvSpPr>
        <p:spPr/>
        <p:txBody>
          <a:bodyPr/>
          <a:lstStyle/>
          <a:p>
            <a:r>
              <a:rPr lang="en-US" dirty="0"/>
              <a:t>Pin bending </a:t>
            </a:r>
          </a:p>
        </p:txBody>
      </p:sp>
      <p:sp>
        <p:nvSpPr>
          <p:cNvPr id="3" name="Content Placeholder 2">
            <a:extLst>
              <a:ext uri="{FF2B5EF4-FFF2-40B4-BE49-F238E27FC236}">
                <a16:creationId xmlns:a16="http://schemas.microsoft.com/office/drawing/2014/main" id="{55E7329D-6572-1653-90EA-362D35197C04}"/>
              </a:ext>
            </a:extLst>
          </p:cNvPr>
          <p:cNvSpPr>
            <a:spLocks noGrp="1"/>
          </p:cNvSpPr>
          <p:nvPr>
            <p:ph idx="1"/>
          </p:nvPr>
        </p:nvSpPr>
        <p:spPr>
          <a:xfrm>
            <a:off x="323850" y="968375"/>
            <a:ext cx="2514600" cy="2133600"/>
          </a:xfrm>
        </p:spPr>
        <p:txBody>
          <a:bodyPr>
            <a:normAutofit lnSpcReduction="10000"/>
          </a:bodyPr>
          <a:lstStyle/>
          <a:p>
            <a:r>
              <a:rPr lang="en-GB" dirty="0">
                <a:effectLst/>
              </a:rPr>
              <a:t>Weakness in the shear pin can cause peaking up non-uniform-bearing loads on the lugs.</a:t>
            </a:r>
          </a:p>
          <a:p>
            <a:r>
              <a:rPr lang="en-GB" dirty="0">
                <a:effectLst/>
              </a:rPr>
              <a:t>This influences the lug tension and shear strength.</a:t>
            </a:r>
          </a:p>
          <a:p>
            <a:r>
              <a:rPr lang="en-GB" dirty="0">
                <a:effectLst/>
              </a:rPr>
              <a:t>The </a:t>
            </a:r>
            <a:r>
              <a:rPr lang="en-GB" i="1" dirty="0">
                <a:solidFill>
                  <a:srgbClr val="FF0000"/>
                </a:solidFill>
                <a:effectLst/>
                <a:latin typeface="Times" pitchFamily="2" charset="0"/>
              </a:rPr>
              <a:t>big unknown factor </a:t>
            </a:r>
            <a:r>
              <a:rPr lang="en-GB" dirty="0">
                <a:effectLst/>
              </a:rPr>
              <a:t>in shear pin bending is </a:t>
            </a:r>
            <a:r>
              <a:rPr lang="en-GB" i="1" dirty="0">
                <a:solidFill>
                  <a:srgbClr val="FF0000"/>
                </a:solidFill>
                <a:effectLst/>
                <a:latin typeface="Times" pitchFamily="2" charset="0"/>
              </a:rPr>
              <a:t>the true value of the bending moment </a:t>
            </a:r>
            <a:r>
              <a:rPr lang="en-GB" dirty="0">
                <a:effectLst/>
              </a:rPr>
              <a:t>acting on the pin because </a:t>
            </a:r>
            <a:r>
              <a:rPr lang="en-GB" i="1" dirty="0">
                <a:solidFill>
                  <a:srgbClr val="7030A0"/>
                </a:solidFill>
                <a:effectLst/>
                <a:latin typeface="Times" pitchFamily="2" charset="0"/>
              </a:rPr>
              <a:t>the moment arm to the resultant bearing forces is difficult to quantify</a:t>
            </a:r>
            <a:r>
              <a:rPr lang="en-GB" dirty="0">
                <a:solidFill>
                  <a:srgbClr val="7030A0"/>
                </a:solidFill>
                <a:effectLst/>
              </a:rPr>
              <a:t>.</a:t>
            </a:r>
          </a:p>
          <a:p>
            <a:endParaRPr lang="en-US" dirty="0"/>
          </a:p>
        </p:txBody>
      </p:sp>
      <p:sp>
        <p:nvSpPr>
          <p:cNvPr id="4" name="Slide Number Placeholder 3">
            <a:extLst>
              <a:ext uri="{FF2B5EF4-FFF2-40B4-BE49-F238E27FC236}">
                <a16:creationId xmlns:a16="http://schemas.microsoft.com/office/drawing/2014/main" id="{F4EBAB28-9CCA-E866-610F-A94A632630BB}"/>
              </a:ext>
            </a:extLst>
          </p:cNvPr>
          <p:cNvSpPr>
            <a:spLocks noGrp="1"/>
          </p:cNvSpPr>
          <p:nvPr>
            <p:ph type="sldNum" sz="quarter" idx="12"/>
          </p:nvPr>
        </p:nvSpPr>
        <p:spPr/>
        <p:txBody>
          <a:bodyPr/>
          <a:lstStyle/>
          <a:p>
            <a:fld id="{6D22F896-40B5-4ADD-8801-0D06FADFA095}" type="slidenum">
              <a:rPr lang="en-US" smtClean="0"/>
              <a:pPr/>
              <a:t>39</a:t>
            </a:fld>
            <a:endParaRPr lang="en-US" dirty="0"/>
          </a:p>
        </p:txBody>
      </p:sp>
      <p:pic>
        <p:nvPicPr>
          <p:cNvPr id="5" name="Picture 4">
            <a:extLst>
              <a:ext uri="{FF2B5EF4-FFF2-40B4-BE49-F238E27FC236}">
                <a16:creationId xmlns:a16="http://schemas.microsoft.com/office/drawing/2014/main" id="{F8155D9F-8E0D-7FC2-395C-7A82855F203D}"/>
              </a:ext>
            </a:extLst>
          </p:cNvPr>
          <p:cNvPicPr>
            <a:picLocks noChangeAspect="1"/>
          </p:cNvPicPr>
          <p:nvPr/>
        </p:nvPicPr>
        <p:blipFill rotWithShape="1">
          <a:blip r:embed="rId2"/>
          <a:srcRect r="41622"/>
          <a:stretch/>
        </p:blipFill>
        <p:spPr>
          <a:xfrm>
            <a:off x="2862516" y="926872"/>
            <a:ext cx="1347534" cy="740976"/>
          </a:xfrm>
          <a:prstGeom prst="rect">
            <a:avLst/>
          </a:prstGeom>
          <a:ln>
            <a:solidFill>
              <a:schemeClr val="tx1"/>
            </a:solidFill>
          </a:ln>
        </p:spPr>
      </p:pic>
      <p:sp>
        <p:nvSpPr>
          <p:cNvPr id="7" name="Speech Bubble: Rectangle 48">
            <a:extLst>
              <a:ext uri="{FF2B5EF4-FFF2-40B4-BE49-F238E27FC236}">
                <a16:creationId xmlns:a16="http://schemas.microsoft.com/office/drawing/2014/main" id="{8F7C5D4F-D449-1EB8-896F-0B07B3348B3E}"/>
              </a:ext>
            </a:extLst>
          </p:cNvPr>
          <p:cNvSpPr/>
          <p:nvPr/>
        </p:nvSpPr>
        <p:spPr>
          <a:xfrm>
            <a:off x="3600450" y="1472025"/>
            <a:ext cx="886053" cy="451576"/>
          </a:xfrm>
          <a:prstGeom prst="wedgeRectCallout">
            <a:avLst>
              <a:gd name="adj1" fmla="val -86538"/>
              <a:gd name="adj2" fmla="val 8683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700" dirty="0">
                <a:solidFill>
                  <a:srgbClr val="002060"/>
                </a:solidFill>
                <a:latin typeface="Arial" panose="020B0604020202020204" pitchFamily="34" charset="0"/>
                <a:cs typeface="Arial" panose="020B0604020202020204" pitchFamily="34" charset="0"/>
              </a:rPr>
              <a:t>Uniform bearing stresses as a result of strong pin</a:t>
            </a:r>
          </a:p>
        </p:txBody>
      </p:sp>
    </p:spTree>
    <p:extLst>
      <p:ext uri="{BB962C8B-B14F-4D97-AF65-F5344CB8AC3E}">
        <p14:creationId xmlns:p14="http://schemas.microsoft.com/office/powerpoint/2010/main" val="39874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b="1" dirty="0">
                <a:solidFill>
                  <a:srgbClr val="00B050"/>
                </a:solidFill>
              </a:rPr>
              <a:t>Familiarisation with lug structure and its function</a:t>
            </a:r>
          </a:p>
          <a:p>
            <a:endParaRPr lang="en-GB" dirty="0"/>
          </a:p>
        </p:txBody>
      </p:sp>
      <p:sp>
        <p:nvSpPr>
          <p:cNvPr id="2" name="Slide Number Placeholder 1"/>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791097749"/>
      </p:ext>
    </p:extLst>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05D3-382D-6ACB-0F29-A8CA274AD879}"/>
              </a:ext>
            </a:extLst>
          </p:cNvPr>
          <p:cNvSpPr>
            <a:spLocks noGrp="1"/>
          </p:cNvSpPr>
          <p:nvPr>
            <p:ph type="title"/>
          </p:nvPr>
        </p:nvSpPr>
        <p:spPr/>
        <p:txBody>
          <a:bodyPr/>
          <a:lstStyle/>
          <a:p>
            <a:r>
              <a:rPr lang="en-US" dirty="0"/>
              <a:t>Pin bending analysis approaches</a:t>
            </a:r>
          </a:p>
        </p:txBody>
      </p:sp>
      <p:sp>
        <p:nvSpPr>
          <p:cNvPr id="3" name="Content Placeholder 2">
            <a:extLst>
              <a:ext uri="{FF2B5EF4-FFF2-40B4-BE49-F238E27FC236}">
                <a16:creationId xmlns:a16="http://schemas.microsoft.com/office/drawing/2014/main" id="{B2431F2A-EBA9-2F32-F5E6-AD5943119B73}"/>
              </a:ext>
            </a:extLst>
          </p:cNvPr>
          <p:cNvSpPr>
            <a:spLocks noGrp="1"/>
          </p:cNvSpPr>
          <p:nvPr>
            <p:ph idx="1"/>
          </p:nvPr>
        </p:nvSpPr>
        <p:spPr/>
        <p:txBody>
          <a:bodyPr>
            <a:normAutofit fontScale="92500" lnSpcReduction="20000"/>
          </a:bodyPr>
          <a:lstStyle/>
          <a:p>
            <a:r>
              <a:rPr lang="en-US" dirty="0"/>
              <a:t>Three approaches are presented here that are to be followed in order.</a:t>
            </a:r>
          </a:p>
          <a:p>
            <a:r>
              <a:rPr lang="en-US" dirty="0"/>
              <a:t>If the first approach leads to low MoS then, the second approach is adopted.</a:t>
            </a:r>
          </a:p>
          <a:p>
            <a:r>
              <a:rPr lang="en-US" dirty="0"/>
              <a:t>If the second approach fails, then use the third approach.</a:t>
            </a:r>
          </a:p>
          <a:p>
            <a:r>
              <a:rPr lang="en-US" dirty="0"/>
              <a:t>Approaches are as follow:</a:t>
            </a:r>
          </a:p>
          <a:p>
            <a:pPr lvl="1"/>
            <a:r>
              <a:rPr lang="en-US" dirty="0"/>
              <a:t>Method 1- Standard pin bending (uniform bearing force distribution). </a:t>
            </a:r>
          </a:p>
          <a:p>
            <a:pPr lvl="1"/>
            <a:r>
              <a:rPr lang="en-US" dirty="0"/>
              <a:t>Method 2- Pin bending based on non-uniform bearing force distribution.</a:t>
            </a:r>
          </a:p>
          <a:p>
            <a:pPr lvl="1"/>
            <a:r>
              <a:rPr lang="en-US" dirty="0"/>
              <a:t>Method 3- Pin bending based on including excess strength of lug.</a:t>
            </a:r>
          </a:p>
          <a:p>
            <a:pPr marL="0" indent="0">
              <a:buNone/>
            </a:pPr>
            <a:endParaRPr lang="en-US" dirty="0"/>
          </a:p>
        </p:txBody>
      </p:sp>
      <p:sp>
        <p:nvSpPr>
          <p:cNvPr id="4" name="Slide Number Placeholder 3">
            <a:extLst>
              <a:ext uri="{FF2B5EF4-FFF2-40B4-BE49-F238E27FC236}">
                <a16:creationId xmlns:a16="http://schemas.microsoft.com/office/drawing/2014/main" id="{6DD6AA20-3AF9-1133-CB26-A02AB210508D}"/>
              </a:ext>
            </a:extLst>
          </p:cNvPr>
          <p:cNvSpPr>
            <a:spLocks noGrp="1"/>
          </p:cNvSpPr>
          <p:nvPr>
            <p:ph type="sldNum" sz="quarter" idx="12"/>
          </p:nvPr>
        </p:nvSpPr>
        <p:spPr/>
        <p:txBody>
          <a:bodyPr/>
          <a:lstStyle/>
          <a:p>
            <a:fld id="{6D22F896-40B5-4ADD-8801-0D06FADFA095}" type="slidenum">
              <a:rPr lang="en-US" smtClean="0"/>
              <a:pPr/>
              <a:t>40</a:t>
            </a:fld>
            <a:endParaRPr lang="en-US" dirty="0"/>
          </a:p>
        </p:txBody>
      </p:sp>
    </p:spTree>
    <p:extLst>
      <p:ext uri="{BB962C8B-B14F-4D97-AF65-F5344CB8AC3E}">
        <p14:creationId xmlns:p14="http://schemas.microsoft.com/office/powerpoint/2010/main" val="3108801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 name="Content Placeholder 2">
                <a:extLst>
                  <a:ext uri="{FF2B5EF4-FFF2-40B4-BE49-F238E27FC236}">
                    <a16:creationId xmlns:a16="http://schemas.microsoft.com/office/drawing/2014/main" id="{A6242F80-8CDC-95B6-ABF8-354EBA37B739}"/>
                  </a:ext>
                </a:extLst>
              </p:cNvPr>
              <p:cNvSpPr>
                <a:spLocks noGrp="1"/>
              </p:cNvSpPr>
              <p:nvPr>
                <p:ph idx="1"/>
              </p:nvPr>
            </p:nvSpPr>
            <p:spPr>
              <a:xfrm>
                <a:off x="323850" y="968375"/>
                <a:ext cx="1873318" cy="2026669"/>
              </a:xfrm>
            </p:spPr>
            <p:txBody>
              <a:bodyPr>
                <a:normAutofit/>
              </a:bodyPr>
              <a:lstStyle/>
              <a:p>
                <a:r>
                  <a:rPr lang="en-US" sz="1000" dirty="0"/>
                  <a:t>Approximate method for moment arm:</a:t>
                </a:r>
              </a:p>
              <a:p>
                <a:endParaRPr lang="en-US" sz="1000" dirty="0"/>
              </a:p>
              <a:p>
                <a:r>
                  <a:rPr lang="en-US" sz="1000" dirty="0"/>
                  <a:t>If </a:t>
                </a:r>
                <a14:m>
                  <m:oMath xmlns:m="http://schemas.openxmlformats.org/officeDocument/2006/math">
                    <m:r>
                      <a:rPr lang="en-US" sz="1000" i="1" smtClean="0">
                        <a:latin typeface="Cambria Math" panose="02040503050406030204" pitchFamily="18" charset="0"/>
                        <a:ea typeface="Cambria Math" panose="02040503050406030204" pitchFamily="18" charset="0"/>
                      </a:rPr>
                      <m:t>𝛿</m:t>
                    </m:r>
                    <m:r>
                      <a:rPr lang="en-GB" sz="1000" b="0" i="1" smtClean="0">
                        <a:latin typeface="Cambria Math" panose="02040503050406030204" pitchFamily="18" charset="0"/>
                        <a:ea typeface="Cambria Math" panose="02040503050406030204" pitchFamily="18" charset="0"/>
                      </a:rPr>
                      <m:t>=0</m:t>
                    </m:r>
                  </m:oMath>
                </a14:m>
                <a:r>
                  <a:rPr lang="en-US" sz="1000" dirty="0"/>
                  <a:t>:</a:t>
                </a:r>
              </a:p>
              <a:p>
                <a:endParaRPr lang="en-US" sz="1000" dirty="0"/>
              </a:p>
              <a:p>
                <a:r>
                  <a:rPr lang="en-US" sz="1000" dirty="0"/>
                  <a:t>Applied moment:</a:t>
                </a:r>
              </a:p>
              <a:p>
                <a:pPr marL="0" indent="0">
                  <a:buNone/>
                </a:pPr>
                <a:endParaRPr lang="en-US" sz="1000" dirty="0"/>
              </a:p>
              <a:p>
                <a:endParaRPr lang="en-US" sz="1000" dirty="0"/>
              </a:p>
              <a:p>
                <a:r>
                  <a:rPr lang="en-US" sz="1000" dirty="0"/>
                  <a:t>Bending stress:</a:t>
                </a:r>
              </a:p>
            </p:txBody>
          </p:sp>
        </mc:Choice>
        <mc:Fallback>
          <p:sp>
            <p:nvSpPr>
              <p:cNvPr id="22" name="Content Placeholder 2">
                <a:extLst>
                  <a:ext uri="{FF2B5EF4-FFF2-40B4-BE49-F238E27FC236}">
                    <a16:creationId xmlns:a16="http://schemas.microsoft.com/office/drawing/2014/main" id="{A6242F80-8CDC-95B6-ABF8-354EBA37B739}"/>
                  </a:ext>
                </a:extLst>
              </p:cNvPr>
              <p:cNvSpPr>
                <a:spLocks noGrp="1" noRot="1" noChangeAspect="1" noMove="1" noResize="1" noEditPoints="1" noAdjustHandles="1" noChangeArrowheads="1" noChangeShapeType="1" noTextEdit="1"/>
              </p:cNvSpPr>
              <p:nvPr>
                <p:ph idx="1"/>
              </p:nvPr>
            </p:nvSpPr>
            <p:spPr>
              <a:xfrm>
                <a:off x="323850" y="968375"/>
                <a:ext cx="1873318" cy="2026669"/>
              </a:xfrm>
              <a:blipFill>
                <a:blip r:embed="rId2"/>
                <a:stretch>
                  <a:fillRect t="-602"/>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FFD1E8D0-B399-AB20-831D-030C85C09381}"/>
              </a:ext>
            </a:extLst>
          </p:cNvPr>
          <p:cNvSpPr>
            <a:spLocks noGrp="1"/>
          </p:cNvSpPr>
          <p:nvPr>
            <p:ph type="title"/>
          </p:nvPr>
        </p:nvSpPr>
        <p:spPr/>
        <p:txBody>
          <a:bodyPr/>
          <a:lstStyle/>
          <a:p>
            <a:r>
              <a:rPr lang="en-US" dirty="0"/>
              <a:t>Pin bending</a:t>
            </a:r>
            <a:br>
              <a:rPr lang="en-US" dirty="0"/>
            </a:br>
            <a:r>
              <a:rPr lang="en-US" sz="1200" dirty="0"/>
              <a:t>(Method 1)</a:t>
            </a:r>
          </a:p>
        </p:txBody>
      </p:sp>
      <p:sp>
        <p:nvSpPr>
          <p:cNvPr id="4" name="Slide Number Placeholder 3">
            <a:extLst>
              <a:ext uri="{FF2B5EF4-FFF2-40B4-BE49-F238E27FC236}">
                <a16:creationId xmlns:a16="http://schemas.microsoft.com/office/drawing/2014/main" id="{F31B6052-742F-0B76-DE0A-5E6A2377EC4C}"/>
              </a:ext>
            </a:extLst>
          </p:cNvPr>
          <p:cNvSpPr>
            <a:spLocks noGrp="1"/>
          </p:cNvSpPr>
          <p:nvPr>
            <p:ph type="sldNum" sz="quarter" idx="12"/>
          </p:nvPr>
        </p:nvSpPr>
        <p:spPr/>
        <p:txBody>
          <a:bodyPr/>
          <a:lstStyle/>
          <a:p>
            <a:fld id="{6D22F896-40B5-4ADD-8801-0D06FADFA095}" type="slidenum">
              <a:rPr lang="en-US" smtClean="0"/>
              <a:pPr/>
              <a:t>41</a:t>
            </a:fld>
            <a:endParaRPr lang="en-US" dirty="0"/>
          </a:p>
        </p:txBody>
      </p:sp>
      <p:pic>
        <p:nvPicPr>
          <p:cNvPr id="5" name="Picture 4">
            <a:extLst>
              <a:ext uri="{FF2B5EF4-FFF2-40B4-BE49-F238E27FC236}">
                <a16:creationId xmlns:a16="http://schemas.microsoft.com/office/drawing/2014/main" id="{6AFD8601-CACA-FEA1-78D7-6EB70FA5B83F}"/>
              </a:ext>
            </a:extLst>
          </p:cNvPr>
          <p:cNvPicPr>
            <a:picLocks noChangeAspect="1"/>
          </p:cNvPicPr>
          <p:nvPr/>
        </p:nvPicPr>
        <p:blipFill>
          <a:blip r:embed="rId3"/>
          <a:stretch>
            <a:fillRect/>
          </a:stretch>
        </p:blipFill>
        <p:spPr>
          <a:xfrm>
            <a:off x="2297476" y="845162"/>
            <a:ext cx="1905000" cy="2214562"/>
          </a:xfrm>
          <a:prstGeom prst="rect">
            <a:avLst/>
          </a:prstGeom>
          <a:ln>
            <a:solidFill>
              <a:schemeClr val="tx1"/>
            </a:solidFill>
          </a:ln>
        </p:spPr>
      </p:pic>
      <p:pic>
        <p:nvPicPr>
          <p:cNvPr id="7" name="Picture 6">
            <a:extLst>
              <a:ext uri="{FF2B5EF4-FFF2-40B4-BE49-F238E27FC236}">
                <a16:creationId xmlns:a16="http://schemas.microsoft.com/office/drawing/2014/main" id="{7906899D-19E1-76D7-9AEF-FA359DA7FC3E}"/>
              </a:ext>
            </a:extLst>
          </p:cNvPr>
          <p:cNvPicPr>
            <a:picLocks noChangeAspect="1"/>
          </p:cNvPicPr>
          <p:nvPr/>
        </p:nvPicPr>
        <p:blipFill>
          <a:blip r:embed="rId4"/>
          <a:stretch>
            <a:fillRect/>
          </a:stretch>
        </p:blipFill>
        <p:spPr>
          <a:xfrm>
            <a:off x="407624" y="1349155"/>
            <a:ext cx="1789544" cy="193082"/>
          </a:xfrm>
          <a:prstGeom prst="rect">
            <a:avLst/>
          </a:prstGeom>
          <a:ln>
            <a:solidFill>
              <a:schemeClr val="tx1"/>
            </a:solidFill>
          </a:ln>
        </p:spPr>
      </p:pic>
      <p:pic>
        <p:nvPicPr>
          <p:cNvPr id="9" name="Picture 8">
            <a:extLst>
              <a:ext uri="{FF2B5EF4-FFF2-40B4-BE49-F238E27FC236}">
                <a16:creationId xmlns:a16="http://schemas.microsoft.com/office/drawing/2014/main" id="{076D316A-E122-BF32-0011-248D74A8D53F}"/>
              </a:ext>
            </a:extLst>
          </p:cNvPr>
          <p:cNvPicPr>
            <a:picLocks noChangeAspect="1"/>
          </p:cNvPicPr>
          <p:nvPr/>
        </p:nvPicPr>
        <p:blipFill>
          <a:blip r:embed="rId5"/>
          <a:stretch>
            <a:fillRect/>
          </a:stretch>
        </p:blipFill>
        <p:spPr>
          <a:xfrm>
            <a:off x="3866664" y="16650"/>
            <a:ext cx="724386" cy="778843"/>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7BF899BB-C56B-15A5-91E0-48F90625E577}"/>
              </a:ext>
            </a:extLst>
          </p:cNvPr>
          <p:cNvPicPr>
            <a:picLocks noChangeAspect="1"/>
          </p:cNvPicPr>
          <p:nvPr/>
        </p:nvPicPr>
        <p:blipFill>
          <a:blip r:embed="rId6"/>
          <a:stretch>
            <a:fillRect/>
          </a:stretch>
        </p:blipFill>
        <p:spPr>
          <a:xfrm>
            <a:off x="417490" y="1808415"/>
            <a:ext cx="892120" cy="202121"/>
          </a:xfrm>
          <a:prstGeom prst="rect">
            <a:avLst/>
          </a:prstGeom>
          <a:ln>
            <a:solidFill>
              <a:schemeClr val="tx1"/>
            </a:solidFill>
          </a:ln>
        </p:spPr>
      </p:pic>
      <p:sp>
        <p:nvSpPr>
          <p:cNvPr id="11" name="Rectangle 10">
            <a:extLst>
              <a:ext uri="{FF2B5EF4-FFF2-40B4-BE49-F238E27FC236}">
                <a16:creationId xmlns:a16="http://schemas.microsoft.com/office/drawing/2014/main" id="{EDDCAC09-4EE7-94C3-3820-61DA6B08AB9D}"/>
              </a:ext>
            </a:extLst>
          </p:cNvPr>
          <p:cNvSpPr/>
          <p:nvPr/>
        </p:nvSpPr>
        <p:spPr>
          <a:xfrm>
            <a:off x="2627293" y="2829600"/>
            <a:ext cx="117514" cy="152400"/>
          </a:xfrm>
          <a:prstGeom prst="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82ED7D-5EEF-4BF1-55A6-2763621F755E}"/>
              </a:ext>
            </a:extLst>
          </p:cNvPr>
          <p:cNvSpPr/>
          <p:nvPr/>
        </p:nvSpPr>
        <p:spPr>
          <a:xfrm>
            <a:off x="3191219" y="2829600"/>
            <a:ext cx="117514" cy="152400"/>
          </a:xfrm>
          <a:prstGeom prst="rect">
            <a:avLst/>
          </a:prstGeom>
          <a:solidFill>
            <a:srgbClr val="C000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740CA4-C54B-70E2-96E8-2F34371204B3}"/>
              </a:ext>
            </a:extLst>
          </p:cNvPr>
          <p:cNvSpPr>
            <a:spLocks/>
          </p:cNvSpPr>
          <p:nvPr/>
        </p:nvSpPr>
        <p:spPr>
          <a:xfrm>
            <a:off x="2838450" y="2568575"/>
            <a:ext cx="117994" cy="152400"/>
          </a:xfrm>
          <a:prstGeom prst="rect">
            <a:avLst/>
          </a:prstGeom>
          <a:solidFill>
            <a:srgbClr val="FFC0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9C99E91-FE41-F10D-58B9-A7DFBA48C55B}"/>
              </a:ext>
            </a:extLst>
          </p:cNvPr>
          <p:cNvPicPr>
            <a:picLocks noChangeAspect="1"/>
          </p:cNvPicPr>
          <p:nvPr/>
        </p:nvPicPr>
        <p:blipFill>
          <a:blip r:embed="rId7"/>
          <a:stretch>
            <a:fillRect/>
          </a:stretch>
        </p:blipFill>
        <p:spPr>
          <a:xfrm>
            <a:off x="419444" y="2885664"/>
            <a:ext cx="605555" cy="329606"/>
          </a:xfrm>
          <a:prstGeom prst="rect">
            <a:avLst/>
          </a:prstGeom>
          <a:ln>
            <a:solidFill>
              <a:schemeClr val="tx1"/>
            </a:solidFill>
          </a:ln>
        </p:spPr>
      </p:pic>
      <p:pic>
        <p:nvPicPr>
          <p:cNvPr id="18" name="Picture 17">
            <a:extLst>
              <a:ext uri="{FF2B5EF4-FFF2-40B4-BE49-F238E27FC236}">
                <a16:creationId xmlns:a16="http://schemas.microsoft.com/office/drawing/2014/main" id="{75D63BD4-C816-C46B-655F-264763BF2E9A}"/>
              </a:ext>
            </a:extLst>
          </p:cNvPr>
          <p:cNvPicPr>
            <a:picLocks noChangeAspect="1"/>
          </p:cNvPicPr>
          <p:nvPr/>
        </p:nvPicPr>
        <p:blipFill>
          <a:blip r:embed="rId8"/>
          <a:stretch>
            <a:fillRect/>
          </a:stretch>
        </p:blipFill>
        <p:spPr>
          <a:xfrm>
            <a:off x="1089895" y="2883559"/>
            <a:ext cx="605555" cy="329606"/>
          </a:xfrm>
          <a:prstGeom prst="rect">
            <a:avLst/>
          </a:prstGeom>
          <a:ln>
            <a:solidFill>
              <a:schemeClr val="tx1"/>
            </a:solidFill>
          </a:ln>
        </p:spPr>
      </p:pic>
      <p:sp>
        <p:nvSpPr>
          <p:cNvPr id="28" name="Rectangle 27">
            <a:extLst>
              <a:ext uri="{FF2B5EF4-FFF2-40B4-BE49-F238E27FC236}">
                <a16:creationId xmlns:a16="http://schemas.microsoft.com/office/drawing/2014/main" id="{B55CEF4C-AD94-D443-A48D-8252883B2F73}"/>
              </a:ext>
            </a:extLst>
          </p:cNvPr>
          <p:cNvSpPr/>
          <p:nvPr/>
        </p:nvSpPr>
        <p:spPr>
          <a:xfrm>
            <a:off x="1072619" y="1376072"/>
            <a:ext cx="195010" cy="152400"/>
          </a:xfrm>
          <a:prstGeom prst="rect">
            <a:avLst/>
          </a:prstGeom>
          <a:solidFill>
            <a:srgbClr val="92D05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F008B0E-0E4E-7600-B596-06CEDAAD9FD9}"/>
              </a:ext>
            </a:extLst>
          </p:cNvPr>
          <p:cNvSpPr/>
          <p:nvPr/>
        </p:nvSpPr>
        <p:spPr>
          <a:xfrm>
            <a:off x="1484293" y="1376049"/>
            <a:ext cx="117514" cy="152400"/>
          </a:xfrm>
          <a:prstGeom prst="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F1E5157-43B5-E442-78D8-50BE3293ED3B}"/>
              </a:ext>
            </a:extLst>
          </p:cNvPr>
          <p:cNvSpPr/>
          <p:nvPr/>
        </p:nvSpPr>
        <p:spPr>
          <a:xfrm>
            <a:off x="1875691" y="1371736"/>
            <a:ext cx="117514" cy="152400"/>
          </a:xfrm>
          <a:prstGeom prst="rect">
            <a:avLst/>
          </a:prstGeom>
          <a:solidFill>
            <a:srgbClr val="C000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611695A-8E86-0510-786D-DC5B954A6467}"/>
              </a:ext>
            </a:extLst>
          </p:cNvPr>
          <p:cNvSpPr>
            <a:spLocks/>
          </p:cNvSpPr>
          <p:nvPr/>
        </p:nvSpPr>
        <p:spPr>
          <a:xfrm>
            <a:off x="643027" y="1615357"/>
            <a:ext cx="117994" cy="152400"/>
          </a:xfrm>
          <a:prstGeom prst="rect">
            <a:avLst/>
          </a:prstGeom>
          <a:solidFill>
            <a:srgbClr val="FFC0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C65D82-DFE9-96B0-0B77-531BDB35BAC9}"/>
              </a:ext>
            </a:extLst>
          </p:cNvPr>
          <p:cNvSpPr/>
          <p:nvPr/>
        </p:nvSpPr>
        <p:spPr>
          <a:xfrm>
            <a:off x="2847416" y="1146312"/>
            <a:ext cx="117514" cy="152400"/>
          </a:xfrm>
          <a:prstGeom prst="rect">
            <a:avLst/>
          </a:prstGeom>
          <a:solidFill>
            <a:srgbClr val="92D05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07265A-D64E-26E6-DD5D-86D2A99EB0DA}"/>
              </a:ext>
            </a:extLst>
          </p:cNvPr>
          <p:cNvPicPr>
            <a:picLocks noChangeAspect="1"/>
          </p:cNvPicPr>
          <p:nvPr/>
        </p:nvPicPr>
        <p:blipFill>
          <a:blip r:embed="rId9"/>
          <a:stretch>
            <a:fillRect/>
          </a:stretch>
        </p:blipFill>
        <p:spPr>
          <a:xfrm>
            <a:off x="3191219" y="16650"/>
            <a:ext cx="636647" cy="778843"/>
          </a:xfrm>
          <a:prstGeom prst="rect">
            <a:avLst/>
          </a:prstGeom>
          <a:ln>
            <a:solidFill>
              <a:schemeClr val="accent1"/>
            </a:solidFill>
          </a:ln>
        </p:spPr>
      </p:pic>
      <p:cxnSp>
        <p:nvCxnSpPr>
          <p:cNvPr id="19" name="Straight Arrow Connector 18">
            <a:extLst>
              <a:ext uri="{FF2B5EF4-FFF2-40B4-BE49-F238E27FC236}">
                <a16:creationId xmlns:a16="http://schemas.microsoft.com/office/drawing/2014/main" id="{5DDE6443-97ED-148E-A797-ABC8BFDFA249}"/>
              </a:ext>
            </a:extLst>
          </p:cNvPr>
          <p:cNvCxnSpPr>
            <a:cxnSpLocks/>
          </p:cNvCxnSpPr>
          <p:nvPr/>
        </p:nvCxnSpPr>
        <p:spPr>
          <a:xfrm>
            <a:off x="3558269" y="429320"/>
            <a:ext cx="194581" cy="942416"/>
          </a:xfrm>
          <a:prstGeom prst="straightConnector1">
            <a:avLst/>
          </a:prstGeom>
          <a:ln>
            <a:solidFill>
              <a:srgbClr val="FF0000"/>
            </a:solidFill>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14D0F4-13DA-008C-A3E2-2AD96AB1C3CD}"/>
              </a:ext>
            </a:extLst>
          </p:cNvPr>
          <p:cNvCxnSpPr>
            <a:cxnSpLocks/>
          </p:cNvCxnSpPr>
          <p:nvPr/>
        </p:nvCxnSpPr>
        <p:spPr>
          <a:xfrm flipH="1">
            <a:off x="2718785" y="498172"/>
            <a:ext cx="655376" cy="724340"/>
          </a:xfrm>
          <a:prstGeom prst="straightConnector1">
            <a:avLst/>
          </a:prstGeom>
          <a:ln>
            <a:solidFill>
              <a:srgbClr val="FF0000"/>
            </a:solidFill>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05771B9-78A1-4ACF-BCBF-E906444A1174}"/>
              </a:ext>
            </a:extLst>
          </p:cNvPr>
          <p:cNvCxnSpPr>
            <a:cxnSpLocks/>
          </p:cNvCxnSpPr>
          <p:nvPr/>
        </p:nvCxnSpPr>
        <p:spPr>
          <a:xfrm flipH="1">
            <a:off x="3386479" y="498172"/>
            <a:ext cx="95590" cy="1089514"/>
          </a:xfrm>
          <a:prstGeom prst="straightConnector1">
            <a:avLst/>
          </a:prstGeom>
          <a:ln>
            <a:solidFill>
              <a:srgbClr val="FF0000"/>
            </a:solidFill>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9913E96-55E0-FCF8-6C3C-6B63E97C2112}"/>
              </a:ext>
            </a:extLst>
          </p:cNvPr>
          <p:cNvCxnSpPr/>
          <p:nvPr/>
        </p:nvCxnSpPr>
        <p:spPr>
          <a:xfrm>
            <a:off x="2457450" y="1981709"/>
            <a:ext cx="0" cy="21260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533389CB-E9C5-A9A5-C556-F06B9F47245F}"/>
              </a:ext>
            </a:extLst>
          </p:cNvPr>
          <p:cNvSpPr txBox="1"/>
          <p:nvPr/>
        </p:nvSpPr>
        <p:spPr>
          <a:xfrm>
            <a:off x="2258150" y="1942918"/>
            <a:ext cx="2551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a:t>
            </a:r>
            <a:endParaRPr lang="en-GB" sz="1000"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3E97067-0391-B3A2-5EA7-E8A1108B58E2}"/>
              </a:ext>
            </a:extLst>
          </p:cNvPr>
          <p:cNvSpPr/>
          <p:nvPr/>
        </p:nvSpPr>
        <p:spPr>
          <a:xfrm>
            <a:off x="2071158" y="1376049"/>
            <a:ext cx="117514" cy="152400"/>
          </a:xfrm>
          <a:prstGeom prst="rect">
            <a:avLst/>
          </a:prstGeom>
          <a:solidFill>
            <a:srgbClr val="0070C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D00E3AD-5471-5889-882C-A27740190623}"/>
              </a:ext>
            </a:extLst>
          </p:cNvPr>
          <p:cNvSpPr/>
          <p:nvPr/>
        </p:nvSpPr>
        <p:spPr>
          <a:xfrm>
            <a:off x="2326029" y="1989828"/>
            <a:ext cx="117514" cy="152400"/>
          </a:xfrm>
          <a:prstGeom prst="rect">
            <a:avLst/>
          </a:prstGeom>
          <a:solidFill>
            <a:srgbClr val="0070C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6D9F9F88-4207-7F1B-EE95-0022F59BF033}"/>
              </a:ext>
            </a:extLst>
          </p:cNvPr>
          <p:cNvSpPr/>
          <p:nvPr/>
        </p:nvSpPr>
        <p:spPr>
          <a:xfrm>
            <a:off x="2708592" y="1883074"/>
            <a:ext cx="336977" cy="363312"/>
          </a:xfrm>
          <a:custGeom>
            <a:avLst/>
            <a:gdLst>
              <a:gd name="connsiteX0" fmla="*/ 244870 w 278736"/>
              <a:gd name="connsiteY0" fmla="*/ 217279 h 263873"/>
              <a:gd name="connsiteX1" fmla="*/ 100936 w 278736"/>
              <a:gd name="connsiteY1" fmla="*/ 263846 h 263873"/>
              <a:gd name="connsiteX2" fmla="*/ 7803 w 278736"/>
              <a:gd name="connsiteY2" fmla="*/ 221513 h 263873"/>
              <a:gd name="connsiteX3" fmla="*/ 16270 w 278736"/>
              <a:gd name="connsiteY3" fmla="*/ 81813 h 263873"/>
              <a:gd name="connsiteX4" fmla="*/ 105170 w 278736"/>
              <a:gd name="connsiteY4" fmla="*/ 9846 h 263873"/>
              <a:gd name="connsiteX5" fmla="*/ 219470 w 278736"/>
              <a:gd name="connsiteY5" fmla="*/ 5613 h 263873"/>
              <a:gd name="connsiteX6" fmla="*/ 278736 w 278736"/>
              <a:gd name="connsiteY6" fmla="*/ 56413 h 26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736" h="263873">
                <a:moveTo>
                  <a:pt x="244870" y="217279"/>
                </a:moveTo>
                <a:cubicBezTo>
                  <a:pt x="192658" y="240209"/>
                  <a:pt x="140447" y="263140"/>
                  <a:pt x="100936" y="263846"/>
                </a:cubicBezTo>
                <a:cubicBezTo>
                  <a:pt x="61425" y="264552"/>
                  <a:pt x="21914" y="251852"/>
                  <a:pt x="7803" y="221513"/>
                </a:cubicBezTo>
                <a:cubicBezTo>
                  <a:pt x="-6308" y="191174"/>
                  <a:pt x="42" y="117091"/>
                  <a:pt x="16270" y="81813"/>
                </a:cubicBezTo>
                <a:cubicBezTo>
                  <a:pt x="32498" y="46535"/>
                  <a:pt x="71303" y="22546"/>
                  <a:pt x="105170" y="9846"/>
                </a:cubicBezTo>
                <a:cubicBezTo>
                  <a:pt x="139037" y="-2854"/>
                  <a:pt x="190542" y="-2148"/>
                  <a:pt x="219470" y="5613"/>
                </a:cubicBezTo>
                <a:cubicBezTo>
                  <a:pt x="248398" y="13374"/>
                  <a:pt x="263567" y="34893"/>
                  <a:pt x="278736" y="56413"/>
                </a:cubicBezTo>
              </a:path>
            </a:pathLst>
          </a:custGeom>
          <a:noFill/>
          <a:ln w="508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E5D27ADB-98A4-B570-F00C-8F551CB40C16}"/>
              </a:ext>
            </a:extLst>
          </p:cNvPr>
          <p:cNvSpPr txBox="1"/>
          <p:nvPr/>
        </p:nvSpPr>
        <p:spPr>
          <a:xfrm>
            <a:off x="2724647" y="1628576"/>
            <a:ext cx="312906" cy="276999"/>
          </a:xfrm>
          <a:prstGeom prst="rect">
            <a:avLst/>
          </a:prstGeom>
          <a:noFill/>
        </p:spPr>
        <p:txBody>
          <a:bodyPr wrap="none" rtlCol="0">
            <a:spAutoFit/>
          </a:bodyPr>
          <a:lstStyle/>
          <a:p>
            <a:r>
              <a:rPr lang="en-US" sz="1200" b="1" dirty="0">
                <a:solidFill>
                  <a:srgbClr val="C00000"/>
                </a:solidFill>
                <a:latin typeface="Arial" panose="020B0604020202020204" pitchFamily="34" charset="0"/>
                <a:cs typeface="Arial" panose="020B0604020202020204" pitchFamily="34" charset="0"/>
              </a:rPr>
              <a:t>M</a:t>
            </a:r>
            <a:endParaRPr lang="en-GB" sz="1200" b="1" dirty="0">
              <a:solidFill>
                <a:srgbClr val="C00000"/>
              </a:solidFill>
              <a:latin typeface="Arial" panose="020B0604020202020204" pitchFamily="34" charset="0"/>
              <a:cs typeface="Arial" panose="020B0604020202020204" pitchFamily="34" charset="0"/>
            </a:endParaRPr>
          </a:p>
        </p:txBody>
      </p:sp>
      <p:sp>
        <p:nvSpPr>
          <p:cNvPr id="3" name="Isosceles Triangle 2">
            <a:extLst>
              <a:ext uri="{FF2B5EF4-FFF2-40B4-BE49-F238E27FC236}">
                <a16:creationId xmlns:a16="http://schemas.microsoft.com/office/drawing/2014/main" id="{468013D2-8484-DC98-53F9-99AFFF72E4D6}"/>
              </a:ext>
            </a:extLst>
          </p:cNvPr>
          <p:cNvSpPr/>
          <p:nvPr/>
        </p:nvSpPr>
        <p:spPr>
          <a:xfrm flipV="1">
            <a:off x="3124899" y="1974786"/>
            <a:ext cx="95590" cy="100524"/>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F33CFEB6-ABC4-0840-01C4-AD2F743809A1}"/>
              </a:ext>
            </a:extLst>
          </p:cNvPr>
          <p:cNvSpPr/>
          <p:nvPr/>
        </p:nvSpPr>
        <p:spPr>
          <a:xfrm flipH="1">
            <a:off x="3029309" y="2075310"/>
            <a:ext cx="95590" cy="112265"/>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C2F5DC68-1702-61EC-B246-4D62B3918BA4}"/>
                  </a:ext>
                </a:extLst>
              </p:cNvPr>
              <p:cNvSpPr txBox="1"/>
              <p:nvPr/>
            </p:nvSpPr>
            <p:spPr>
              <a:xfrm>
                <a:off x="395262" y="2290403"/>
                <a:ext cx="706254" cy="350737"/>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𝑀</m:t>
                      </m:r>
                      <m:r>
                        <a:rPr lang="en-US" sz="900" b="0" i="1" smtClean="0">
                          <a:latin typeface="Cambria Math" panose="02040503050406030204" pitchFamily="18" charset="0"/>
                        </a:rPr>
                        <m:t>=</m:t>
                      </m:r>
                      <m:r>
                        <a:rPr lang="en-US" sz="900" b="0" i="1" smtClean="0">
                          <a:latin typeface="Cambria Math" panose="02040503050406030204" pitchFamily="18" charset="0"/>
                        </a:rPr>
                        <m:t>𝑏</m:t>
                      </m:r>
                      <m:r>
                        <a:rPr lang="en-US" sz="900" b="0" i="1" smtClean="0">
                          <a:latin typeface="Cambria Math" panose="02040503050406030204" pitchFamily="18" charset="0"/>
                          <a:ea typeface="Cambria Math" panose="02040503050406030204" pitchFamily="18" charset="0"/>
                        </a:rPr>
                        <m:t>×</m:t>
                      </m:r>
                      <m:f>
                        <m:fPr>
                          <m:ctrlPr>
                            <a:rPr lang="en-US" sz="900" b="0" i="1" smtClean="0">
                              <a:latin typeface="Cambria Math" panose="02040503050406030204" pitchFamily="18" charset="0"/>
                              <a:ea typeface="Cambria Math" panose="02040503050406030204" pitchFamily="18" charset="0"/>
                            </a:rPr>
                          </m:ctrlPr>
                        </m:fPr>
                        <m:num>
                          <m:r>
                            <a:rPr lang="en-US" sz="900" b="0" i="1" smtClean="0">
                              <a:latin typeface="Cambria Math" panose="02040503050406030204" pitchFamily="18" charset="0"/>
                              <a:ea typeface="Cambria Math" panose="02040503050406030204" pitchFamily="18" charset="0"/>
                            </a:rPr>
                            <m:t>𝑃</m:t>
                          </m:r>
                        </m:num>
                        <m:den>
                          <m:r>
                            <a:rPr lang="en-US" sz="900" b="0" i="1" smtClean="0">
                              <a:latin typeface="Cambria Math" panose="02040503050406030204" pitchFamily="18" charset="0"/>
                              <a:ea typeface="Cambria Math" panose="02040503050406030204" pitchFamily="18" charset="0"/>
                            </a:rPr>
                            <m:t>2</m:t>
                          </m:r>
                        </m:den>
                      </m:f>
                    </m:oMath>
                  </m:oMathPara>
                </a14:m>
                <a:endParaRPr lang="en-GB" sz="900" dirty="0"/>
              </a:p>
            </p:txBody>
          </p:sp>
        </mc:Choice>
        <mc:Fallback>
          <p:sp>
            <p:nvSpPr>
              <p:cNvPr id="27" name="TextBox 26">
                <a:extLst>
                  <a:ext uri="{FF2B5EF4-FFF2-40B4-BE49-F238E27FC236}">
                    <a16:creationId xmlns:a16="http://schemas.microsoft.com/office/drawing/2014/main" id="{C2F5DC68-1702-61EC-B246-4D62B3918BA4}"/>
                  </a:ext>
                </a:extLst>
              </p:cNvPr>
              <p:cNvSpPr txBox="1">
                <a:spLocks noRot="1" noChangeAspect="1" noMove="1" noResize="1" noEditPoints="1" noAdjustHandles="1" noChangeArrowheads="1" noChangeShapeType="1" noTextEdit="1"/>
              </p:cNvSpPr>
              <p:nvPr/>
            </p:nvSpPr>
            <p:spPr>
              <a:xfrm>
                <a:off x="395262" y="2290403"/>
                <a:ext cx="706254" cy="350737"/>
              </a:xfrm>
              <a:prstGeom prst="rect">
                <a:avLst/>
              </a:prstGeom>
              <a:blipFill>
                <a:blip r:embed="rId10"/>
                <a:stretch>
                  <a:fillRect/>
                </a:stretch>
              </a:blipFill>
              <a:ln>
                <a:solidFill>
                  <a:schemeClr val="tx1"/>
                </a:solidFill>
              </a:ln>
            </p:spPr>
            <p:txBody>
              <a:bodyPr/>
              <a:lstStyle/>
              <a:p>
                <a:r>
                  <a:rPr lang="en-GB">
                    <a:noFill/>
                  </a:rPr>
                  <a:t> </a:t>
                </a:r>
              </a:p>
            </p:txBody>
          </p:sp>
        </mc:Fallback>
      </mc:AlternateContent>
      <p:sp>
        <p:nvSpPr>
          <p:cNvPr id="16" name="Speech Bubble: Rectangle 48">
            <a:extLst>
              <a:ext uri="{FF2B5EF4-FFF2-40B4-BE49-F238E27FC236}">
                <a16:creationId xmlns:a16="http://schemas.microsoft.com/office/drawing/2014/main" id="{8E0AA32C-2B1E-8A12-AD44-FAA891BD7A08}"/>
              </a:ext>
            </a:extLst>
          </p:cNvPr>
          <p:cNvSpPr/>
          <p:nvPr/>
        </p:nvSpPr>
        <p:spPr>
          <a:xfrm>
            <a:off x="1327649" y="2200352"/>
            <a:ext cx="886053" cy="451576"/>
          </a:xfrm>
          <a:prstGeom prst="wedgeRectCallout">
            <a:avLst>
              <a:gd name="adj1" fmla="val -90204"/>
              <a:gd name="adj2" fmla="val -2623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700" dirty="0">
              <a:solidFill>
                <a:srgbClr val="002060"/>
              </a:solidFill>
              <a:latin typeface="Arial" panose="020B0604020202020204" pitchFamily="34" charset="0"/>
              <a:cs typeface="Arial" panose="020B0604020202020204" pitchFamily="34" charset="0"/>
            </a:endParaRPr>
          </a:p>
        </p:txBody>
      </p:sp>
      <p:sp>
        <p:nvSpPr>
          <p:cNvPr id="15" name="Speech Bubble: Rectangle 48">
            <a:extLst>
              <a:ext uri="{FF2B5EF4-FFF2-40B4-BE49-F238E27FC236}">
                <a16:creationId xmlns:a16="http://schemas.microsoft.com/office/drawing/2014/main" id="{FEC72FB6-95A9-3697-C5FE-9B623138054B}"/>
              </a:ext>
            </a:extLst>
          </p:cNvPr>
          <p:cNvSpPr/>
          <p:nvPr/>
        </p:nvSpPr>
        <p:spPr>
          <a:xfrm>
            <a:off x="1344283" y="2194311"/>
            <a:ext cx="886053" cy="451576"/>
          </a:xfrm>
          <a:prstGeom prst="wedgeRectCallout">
            <a:avLst>
              <a:gd name="adj1" fmla="val 162199"/>
              <a:gd name="adj2" fmla="val 323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Minimum failure load for the centre lug or twice that of the edge lugs</a:t>
            </a:r>
          </a:p>
        </p:txBody>
      </p:sp>
    </p:spTree>
    <p:extLst>
      <p:ext uri="{BB962C8B-B14F-4D97-AF65-F5344CB8AC3E}">
        <p14:creationId xmlns:p14="http://schemas.microsoft.com/office/powerpoint/2010/main" val="14412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heckerboard(across)">
                                      <p:cBhvr>
                                        <p:cTn id="31" dur="500"/>
                                        <p:tgtEl>
                                          <p:spTgt spid="2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heckerboard(across)">
                                      <p:cBhvr>
                                        <p:cTn id="39" dur="500"/>
                                        <p:tgtEl>
                                          <p:spTgt spid="2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checkerboard(across)">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500" fill="hold"/>
                                        <p:tgtEl>
                                          <p:spTgt spid="18"/>
                                        </p:tgtEl>
                                        <p:attrNameLst>
                                          <p:attrName>ppt_x</p:attrName>
                                        </p:attrNameLst>
                                      </p:cBhvr>
                                      <p:tavLst>
                                        <p:tav tm="0">
                                          <p:val>
                                            <p:strVal val="#ppt_x"/>
                                          </p:val>
                                        </p:tav>
                                        <p:tav tm="100000">
                                          <p:val>
                                            <p:strVal val="#ppt_x"/>
                                          </p:val>
                                        </p:tav>
                                      </p:tavLst>
                                    </p:anim>
                                    <p:anim calcmode="lin" valueType="num">
                                      <p:cBhvr additive="base">
                                        <p:cTn id="10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8" grpId="0" animBg="1"/>
      <p:bldP spid="29" grpId="0" animBg="1"/>
      <p:bldP spid="30" grpId="0" animBg="1"/>
      <p:bldP spid="31" grpId="0" animBg="1"/>
      <p:bldP spid="35" grpId="0" animBg="1"/>
      <p:bldP spid="36" grpId="0" animBg="1"/>
      <p:bldP spid="37" grpId="0" animBg="1"/>
      <p:bldP spid="38" grpId="0" animBg="1"/>
      <p:bldP spid="39" grpId="0"/>
      <p:bldP spid="27" grpId="0" animBg="1"/>
      <p:bldP spid="16"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53D2-C53A-C152-A69E-FB997CD3603D}"/>
              </a:ext>
            </a:extLst>
          </p:cNvPr>
          <p:cNvSpPr>
            <a:spLocks noGrp="1"/>
          </p:cNvSpPr>
          <p:nvPr>
            <p:ph type="title"/>
          </p:nvPr>
        </p:nvSpPr>
        <p:spPr/>
        <p:txBody>
          <a:bodyPr/>
          <a:lstStyle/>
          <a:p>
            <a:r>
              <a:rPr lang="en-US" dirty="0"/>
              <a:t>Note </a:t>
            </a:r>
          </a:p>
        </p:txBody>
      </p:sp>
      <p:sp>
        <p:nvSpPr>
          <p:cNvPr id="3" name="Content Placeholder 2">
            <a:extLst>
              <a:ext uri="{FF2B5EF4-FFF2-40B4-BE49-F238E27FC236}">
                <a16:creationId xmlns:a16="http://schemas.microsoft.com/office/drawing/2014/main" id="{397591F9-1690-EA2F-537D-ED7EA8C48B8B}"/>
              </a:ext>
            </a:extLst>
          </p:cNvPr>
          <p:cNvSpPr>
            <a:spLocks noGrp="1"/>
          </p:cNvSpPr>
          <p:nvPr>
            <p:ph idx="1"/>
          </p:nvPr>
        </p:nvSpPr>
        <p:spPr>
          <a:xfrm>
            <a:off x="323850" y="815975"/>
            <a:ext cx="1828800" cy="2026669"/>
          </a:xfrm>
        </p:spPr>
        <p:txBody>
          <a:bodyPr>
            <a:normAutofit/>
          </a:bodyPr>
          <a:lstStyle/>
          <a:p>
            <a:pPr marL="0" indent="0">
              <a:buNone/>
            </a:pPr>
            <a:r>
              <a:rPr lang="en-US" sz="1000" dirty="0">
                <a:highlight>
                  <a:srgbClr val="FFFF00"/>
                </a:highlight>
              </a:rPr>
              <a:t>The actual force distribution of contact surfaces</a:t>
            </a:r>
          </a:p>
        </p:txBody>
      </p:sp>
      <p:sp>
        <p:nvSpPr>
          <p:cNvPr id="4" name="Slide Number Placeholder 3">
            <a:extLst>
              <a:ext uri="{FF2B5EF4-FFF2-40B4-BE49-F238E27FC236}">
                <a16:creationId xmlns:a16="http://schemas.microsoft.com/office/drawing/2014/main" id="{3F5E47DB-E5C9-A732-469E-557DEE91BFD7}"/>
              </a:ext>
            </a:extLst>
          </p:cNvPr>
          <p:cNvSpPr>
            <a:spLocks noGrp="1"/>
          </p:cNvSpPr>
          <p:nvPr>
            <p:ph type="sldNum" sz="quarter" idx="12"/>
          </p:nvPr>
        </p:nvSpPr>
        <p:spPr/>
        <p:txBody>
          <a:bodyPr/>
          <a:lstStyle/>
          <a:p>
            <a:fld id="{6D22F896-40B5-4ADD-8801-0D06FADFA095}" type="slidenum">
              <a:rPr lang="en-US" smtClean="0"/>
              <a:pPr/>
              <a:t>42</a:t>
            </a:fld>
            <a:endParaRPr lang="en-US" dirty="0"/>
          </a:p>
        </p:txBody>
      </p:sp>
      <p:pic>
        <p:nvPicPr>
          <p:cNvPr id="5" name="Picture 4">
            <a:extLst>
              <a:ext uri="{FF2B5EF4-FFF2-40B4-BE49-F238E27FC236}">
                <a16:creationId xmlns:a16="http://schemas.microsoft.com/office/drawing/2014/main" id="{A6A781E3-A3D9-7AEE-0D8D-DF1EC6AFD222}"/>
              </a:ext>
            </a:extLst>
          </p:cNvPr>
          <p:cNvPicPr>
            <a:picLocks noChangeAspect="1"/>
          </p:cNvPicPr>
          <p:nvPr/>
        </p:nvPicPr>
        <p:blipFill>
          <a:blip r:embed="rId2"/>
          <a:stretch>
            <a:fillRect/>
          </a:stretch>
        </p:blipFill>
        <p:spPr>
          <a:xfrm>
            <a:off x="323850" y="1230820"/>
            <a:ext cx="1219200" cy="1946031"/>
          </a:xfrm>
          <a:prstGeom prst="rect">
            <a:avLst/>
          </a:prstGeom>
          <a:ln>
            <a:solidFill>
              <a:schemeClr val="tx1"/>
            </a:solidFill>
          </a:ln>
        </p:spPr>
      </p:pic>
      <p:pic>
        <p:nvPicPr>
          <p:cNvPr id="6" name="Picture 5">
            <a:extLst>
              <a:ext uri="{FF2B5EF4-FFF2-40B4-BE49-F238E27FC236}">
                <a16:creationId xmlns:a16="http://schemas.microsoft.com/office/drawing/2014/main" id="{31171B25-AD67-B887-B04C-A53CDAA96465}"/>
              </a:ext>
            </a:extLst>
          </p:cNvPr>
          <p:cNvPicPr>
            <a:picLocks noChangeAspect="1"/>
          </p:cNvPicPr>
          <p:nvPr/>
        </p:nvPicPr>
        <p:blipFill>
          <a:blip r:embed="rId3"/>
          <a:stretch>
            <a:fillRect/>
          </a:stretch>
        </p:blipFill>
        <p:spPr>
          <a:xfrm>
            <a:off x="2457450" y="851144"/>
            <a:ext cx="1219200" cy="1946031"/>
          </a:xfrm>
          <a:prstGeom prst="rect">
            <a:avLst/>
          </a:prstGeom>
          <a:ln>
            <a:solidFill>
              <a:schemeClr val="tx1"/>
            </a:solidFill>
          </a:ln>
        </p:spPr>
      </p:pic>
      <p:sp>
        <p:nvSpPr>
          <p:cNvPr id="7" name="Content Placeholder 2">
            <a:extLst>
              <a:ext uri="{FF2B5EF4-FFF2-40B4-BE49-F238E27FC236}">
                <a16:creationId xmlns:a16="http://schemas.microsoft.com/office/drawing/2014/main" id="{CAB55502-73FC-7CA2-7DB1-6D7BEE4F3CE6}"/>
              </a:ext>
            </a:extLst>
          </p:cNvPr>
          <p:cNvSpPr txBox="1">
            <a:spLocks/>
          </p:cNvSpPr>
          <p:nvPr/>
        </p:nvSpPr>
        <p:spPr>
          <a:xfrm>
            <a:off x="2457450" y="2773931"/>
            <a:ext cx="1981200" cy="404244"/>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pPr marL="0" indent="0">
              <a:buNone/>
            </a:pPr>
            <a:r>
              <a:rPr lang="en-GB" sz="1000" dirty="0">
                <a:solidFill>
                  <a:srgbClr val="000000"/>
                </a:solidFill>
                <a:highlight>
                  <a:srgbClr val="00FFFF"/>
                </a:highlight>
              </a:rPr>
              <a:t>E</a:t>
            </a:r>
            <a:r>
              <a:rPr lang="en-GB" sz="1000" b="0" i="0" dirty="0">
                <a:solidFill>
                  <a:srgbClr val="000000"/>
                </a:solidFill>
                <a:effectLst/>
                <a:highlight>
                  <a:srgbClr val="00FFFF"/>
                </a:highlight>
                <a:latin typeface="Arial" panose="020B0604020202020204" pitchFamily="34" charset="0"/>
              </a:rPr>
              <a:t>quivalent force distribution of contact surfaces</a:t>
            </a:r>
            <a:endParaRPr lang="en-US" sz="1000" dirty="0">
              <a:highlight>
                <a:srgbClr val="00FFFF"/>
              </a:highlight>
            </a:endParaRPr>
          </a:p>
        </p:txBody>
      </p:sp>
      <p:sp>
        <p:nvSpPr>
          <p:cNvPr id="8" name="Speech Bubble: Rectangle 48">
            <a:extLst>
              <a:ext uri="{FF2B5EF4-FFF2-40B4-BE49-F238E27FC236}">
                <a16:creationId xmlns:a16="http://schemas.microsoft.com/office/drawing/2014/main" id="{7EBD524C-4857-C858-2CCE-F2D8F3FB1951}"/>
              </a:ext>
            </a:extLst>
          </p:cNvPr>
          <p:cNvSpPr/>
          <p:nvPr/>
        </p:nvSpPr>
        <p:spPr>
          <a:xfrm>
            <a:off x="1585570" y="1482107"/>
            <a:ext cx="567080" cy="451576"/>
          </a:xfrm>
          <a:prstGeom prst="wedgeRectCallout">
            <a:avLst>
              <a:gd name="adj1" fmla="val -99914"/>
              <a:gd name="adj2" fmla="val 4722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Due to deformation of the pin</a:t>
            </a:r>
          </a:p>
        </p:txBody>
      </p:sp>
      <p:sp>
        <p:nvSpPr>
          <p:cNvPr id="9" name="Speech Bubble: Rectangle 48">
            <a:extLst>
              <a:ext uri="{FF2B5EF4-FFF2-40B4-BE49-F238E27FC236}">
                <a16:creationId xmlns:a16="http://schemas.microsoft.com/office/drawing/2014/main" id="{CA3CF604-F1C0-CEE9-6E7E-E4CC18DD18FB}"/>
              </a:ext>
            </a:extLst>
          </p:cNvPr>
          <p:cNvSpPr/>
          <p:nvPr/>
        </p:nvSpPr>
        <p:spPr>
          <a:xfrm>
            <a:off x="1585570" y="2551445"/>
            <a:ext cx="567080" cy="222486"/>
          </a:xfrm>
          <a:prstGeom prst="wedgeRectCallout">
            <a:avLst>
              <a:gd name="adj1" fmla="val -112318"/>
              <a:gd name="adj2" fmla="val -11690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Load peaking</a:t>
            </a:r>
          </a:p>
        </p:txBody>
      </p:sp>
      <p:sp>
        <p:nvSpPr>
          <p:cNvPr id="11" name="TextBox 10">
            <a:extLst>
              <a:ext uri="{FF2B5EF4-FFF2-40B4-BE49-F238E27FC236}">
                <a16:creationId xmlns:a16="http://schemas.microsoft.com/office/drawing/2014/main" id="{B0E92863-47E3-AA87-2C2A-CBAA7BFD716B}"/>
              </a:ext>
            </a:extLst>
          </p:cNvPr>
          <p:cNvSpPr txBox="1"/>
          <p:nvPr/>
        </p:nvSpPr>
        <p:spPr>
          <a:xfrm>
            <a:off x="1390650" y="341530"/>
            <a:ext cx="1981200" cy="395869"/>
          </a:xfrm>
          <a:prstGeom prst="rect">
            <a:avLst/>
          </a:prstGeom>
          <a:noFill/>
          <a:ln>
            <a:solidFill>
              <a:schemeClr val="tx1"/>
            </a:solidFill>
          </a:ln>
        </p:spPr>
        <p:txBody>
          <a:bodyPr wrap="square" lIns="36000" tIns="36000" rIns="36000" bIns="36000">
            <a:spAutoFit/>
          </a:bodyPr>
          <a:lstStyle/>
          <a:p>
            <a:r>
              <a:rPr lang="en-US" sz="700" dirty="0">
                <a:latin typeface="Arial" panose="020B0604020202020204" pitchFamily="34" charset="0"/>
                <a:cs typeface="Arial" panose="020B0604020202020204" pitchFamily="34" charset="0"/>
              </a:rPr>
              <a:t>If the pin using the above checks is not adequate, this leads to peaking of forces at pin shear face reducing the bending moment arm.</a:t>
            </a:r>
          </a:p>
        </p:txBody>
      </p:sp>
      <p:cxnSp>
        <p:nvCxnSpPr>
          <p:cNvPr id="13" name="Straight Arrow Connector 12">
            <a:extLst>
              <a:ext uri="{FF2B5EF4-FFF2-40B4-BE49-F238E27FC236}">
                <a16:creationId xmlns:a16="http://schemas.microsoft.com/office/drawing/2014/main" id="{078E88D5-3ADC-0F0B-7A9E-6C5C2B0EEFF8}"/>
              </a:ext>
            </a:extLst>
          </p:cNvPr>
          <p:cNvCxnSpPr>
            <a:cxnSpLocks/>
            <a:stCxn id="11" idx="2"/>
          </p:cNvCxnSpPr>
          <p:nvPr/>
        </p:nvCxnSpPr>
        <p:spPr>
          <a:xfrm flipH="1">
            <a:off x="1216269" y="737399"/>
            <a:ext cx="1164981" cy="14664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7B2671-69E8-28F2-3F09-B9214C4008C3}"/>
              </a:ext>
            </a:extLst>
          </p:cNvPr>
          <p:cNvSpPr txBox="1"/>
          <p:nvPr/>
        </p:nvSpPr>
        <p:spPr>
          <a:xfrm>
            <a:off x="1225643" y="2905961"/>
            <a:ext cx="1261033" cy="503590"/>
          </a:xfrm>
          <a:prstGeom prst="rect">
            <a:avLst/>
          </a:prstGeom>
          <a:solidFill>
            <a:schemeClr val="bg1">
              <a:lumMod val="85000"/>
            </a:schemeClr>
          </a:solidFill>
          <a:ln>
            <a:solidFill>
              <a:schemeClr val="tx1"/>
            </a:solidFill>
          </a:ln>
        </p:spPr>
        <p:txBody>
          <a:bodyPr wrap="square" lIns="36000" tIns="36000" rIns="36000" bIns="36000">
            <a:spAutoFit/>
          </a:bodyPr>
          <a:lstStyle/>
          <a:p>
            <a:r>
              <a:rPr lang="en-US" sz="700" dirty="0">
                <a:latin typeface="Arial" panose="020B0604020202020204" pitchFamily="34" charset="0"/>
                <a:cs typeface="Arial" panose="020B0604020202020204" pitchFamily="34" charset="0"/>
              </a:rPr>
              <a:t>Equivalent forces will be biased towards the peak distribution hence reduction in moment arm</a:t>
            </a:r>
          </a:p>
        </p:txBody>
      </p:sp>
      <p:cxnSp>
        <p:nvCxnSpPr>
          <p:cNvPr id="12" name="Straight Arrow Connector 11">
            <a:extLst>
              <a:ext uri="{FF2B5EF4-FFF2-40B4-BE49-F238E27FC236}">
                <a16:creationId xmlns:a16="http://schemas.microsoft.com/office/drawing/2014/main" id="{2D9AED5B-D65C-AA2D-7E3A-B3C4049084E6}"/>
              </a:ext>
            </a:extLst>
          </p:cNvPr>
          <p:cNvCxnSpPr>
            <a:cxnSpLocks/>
            <a:stCxn id="10" idx="0"/>
          </p:cNvCxnSpPr>
          <p:nvPr/>
        </p:nvCxnSpPr>
        <p:spPr>
          <a:xfrm flipH="1" flipV="1">
            <a:off x="1225643" y="2482732"/>
            <a:ext cx="630517" cy="423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914A82-9CC3-B819-7524-79A33935F6CB}"/>
              </a:ext>
            </a:extLst>
          </p:cNvPr>
          <p:cNvCxnSpPr/>
          <p:nvPr/>
        </p:nvCxnSpPr>
        <p:spPr>
          <a:xfrm>
            <a:off x="1327151" y="2170445"/>
            <a:ext cx="0" cy="381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F3A89F-32A4-F3E1-653E-97BF5F4C421D}"/>
              </a:ext>
            </a:extLst>
          </p:cNvPr>
          <p:cNvCxnSpPr/>
          <p:nvPr/>
        </p:nvCxnSpPr>
        <p:spPr>
          <a:xfrm>
            <a:off x="1250949" y="2170642"/>
            <a:ext cx="0" cy="381000"/>
          </a:xfrm>
          <a:prstGeom prst="straightConnector1">
            <a:avLst/>
          </a:prstGeom>
          <a:ln w="19050">
            <a:solidFill>
              <a:srgbClr val="7030A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Speech Bubble: Rectangle 48">
            <a:extLst>
              <a:ext uri="{FF2B5EF4-FFF2-40B4-BE49-F238E27FC236}">
                <a16:creationId xmlns:a16="http://schemas.microsoft.com/office/drawing/2014/main" id="{27418333-09D2-247F-E73D-8BCCE8B0CD2A}"/>
              </a:ext>
            </a:extLst>
          </p:cNvPr>
          <p:cNvSpPr/>
          <p:nvPr/>
        </p:nvSpPr>
        <p:spPr>
          <a:xfrm>
            <a:off x="1579312" y="1959690"/>
            <a:ext cx="890837" cy="451576"/>
          </a:xfrm>
          <a:prstGeom prst="wedgeRectCallout">
            <a:avLst>
              <a:gd name="adj1" fmla="val -83519"/>
              <a:gd name="adj2" fmla="val 268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Shift of resultant force from red (uniform bearing stress distribution) to purple</a:t>
            </a:r>
          </a:p>
        </p:txBody>
      </p:sp>
    </p:spTree>
    <p:extLst>
      <p:ext uri="{BB962C8B-B14F-4D97-AF65-F5344CB8AC3E}">
        <p14:creationId xmlns:p14="http://schemas.microsoft.com/office/powerpoint/2010/main" val="11749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Elbow Connector 28">
            <a:extLst>
              <a:ext uri="{FF2B5EF4-FFF2-40B4-BE49-F238E27FC236}">
                <a16:creationId xmlns:a16="http://schemas.microsoft.com/office/drawing/2014/main" id="{8B6D243B-F17C-8599-15F6-628D093B8D59}"/>
              </a:ext>
            </a:extLst>
          </p:cNvPr>
          <p:cNvCxnSpPr>
            <a:cxnSpLocks/>
            <a:stCxn id="8" idx="1"/>
            <a:endCxn id="26" idx="1"/>
          </p:cNvCxnSpPr>
          <p:nvPr/>
        </p:nvCxnSpPr>
        <p:spPr>
          <a:xfrm rot="10800000" flipV="1">
            <a:off x="400050" y="1992908"/>
            <a:ext cx="12700" cy="858242"/>
          </a:xfrm>
          <a:prstGeom prst="bentConnector3">
            <a:avLst>
              <a:gd name="adj1" fmla="val 90533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A73071-A6B1-7EF7-ECA4-16EA4FB0D67D}"/>
              </a:ext>
            </a:extLst>
          </p:cNvPr>
          <p:cNvSpPr>
            <a:spLocks noGrp="1"/>
          </p:cNvSpPr>
          <p:nvPr>
            <p:ph type="title"/>
          </p:nvPr>
        </p:nvSpPr>
        <p:spPr>
          <a:xfrm>
            <a:off x="400050" y="206375"/>
            <a:ext cx="3124200" cy="657970"/>
          </a:xfrm>
        </p:spPr>
        <p:txBody>
          <a:bodyPr>
            <a:normAutofit fontScale="90000"/>
          </a:bodyPr>
          <a:lstStyle/>
          <a:p>
            <a:r>
              <a:rPr lang="en-US" dirty="0"/>
              <a:t>Bending moment arm reduction </a:t>
            </a:r>
            <a:br>
              <a:rPr lang="en-US" dirty="0"/>
            </a:br>
            <a:r>
              <a:rPr lang="en-US" sz="1200" dirty="0"/>
              <a:t>(Method 2)</a:t>
            </a:r>
          </a:p>
        </p:txBody>
      </p:sp>
      <p:sp>
        <p:nvSpPr>
          <p:cNvPr id="4" name="Slide Number Placeholder 3">
            <a:extLst>
              <a:ext uri="{FF2B5EF4-FFF2-40B4-BE49-F238E27FC236}">
                <a16:creationId xmlns:a16="http://schemas.microsoft.com/office/drawing/2014/main" id="{CBCA20E2-EF78-0110-2E26-9C9A564F4F71}"/>
              </a:ext>
            </a:extLst>
          </p:cNvPr>
          <p:cNvSpPr>
            <a:spLocks noGrp="1"/>
          </p:cNvSpPr>
          <p:nvPr>
            <p:ph type="sldNum" sz="quarter" idx="12"/>
          </p:nvPr>
        </p:nvSpPr>
        <p:spPr/>
        <p:txBody>
          <a:bodyPr/>
          <a:lstStyle/>
          <a:p>
            <a:fld id="{6D22F896-40B5-4ADD-8801-0D06FADFA095}" type="slidenum">
              <a:rPr lang="en-US" smtClean="0"/>
              <a:pPr/>
              <a:t>43</a:t>
            </a:fld>
            <a:endParaRPr lang="en-US" dirty="0"/>
          </a:p>
        </p:txBody>
      </p:sp>
      <p:pic>
        <p:nvPicPr>
          <p:cNvPr id="5" name="Picture 4">
            <a:extLst>
              <a:ext uri="{FF2B5EF4-FFF2-40B4-BE49-F238E27FC236}">
                <a16:creationId xmlns:a16="http://schemas.microsoft.com/office/drawing/2014/main" id="{814FF045-E485-E07E-C736-1DEF5E2F8574}"/>
              </a:ext>
            </a:extLst>
          </p:cNvPr>
          <p:cNvPicPr>
            <a:picLocks noChangeAspect="1"/>
          </p:cNvPicPr>
          <p:nvPr/>
        </p:nvPicPr>
        <p:blipFill>
          <a:blip r:embed="rId3"/>
          <a:stretch>
            <a:fillRect/>
          </a:stretch>
        </p:blipFill>
        <p:spPr>
          <a:xfrm>
            <a:off x="3338383" y="471935"/>
            <a:ext cx="1148391" cy="1303332"/>
          </a:xfrm>
          <a:prstGeom prst="rect">
            <a:avLst/>
          </a:prstGeom>
          <a:ln>
            <a:solidFill>
              <a:schemeClr val="tx1"/>
            </a:solidFill>
          </a:ln>
        </p:spPr>
      </p:pic>
      <p:pic>
        <p:nvPicPr>
          <p:cNvPr id="6" name="Picture 5">
            <a:extLst>
              <a:ext uri="{FF2B5EF4-FFF2-40B4-BE49-F238E27FC236}">
                <a16:creationId xmlns:a16="http://schemas.microsoft.com/office/drawing/2014/main" id="{782BB7C5-E2CD-2A9C-9DA3-027679F1E4DB}"/>
              </a:ext>
            </a:extLst>
          </p:cNvPr>
          <p:cNvPicPr>
            <a:picLocks noChangeAspect="1"/>
          </p:cNvPicPr>
          <p:nvPr/>
        </p:nvPicPr>
        <p:blipFill>
          <a:blip r:embed="rId4"/>
          <a:stretch>
            <a:fillRect/>
          </a:stretch>
        </p:blipFill>
        <p:spPr>
          <a:xfrm>
            <a:off x="400050" y="898123"/>
            <a:ext cx="800813" cy="451252"/>
          </a:xfrm>
          <a:prstGeom prst="rect">
            <a:avLst/>
          </a:prstGeom>
          <a:ln>
            <a:solidFill>
              <a:schemeClr val="tx1"/>
            </a:solidFill>
          </a:ln>
        </p:spPr>
      </p:pic>
      <p:pic>
        <p:nvPicPr>
          <p:cNvPr id="7" name="Picture 6">
            <a:extLst>
              <a:ext uri="{FF2B5EF4-FFF2-40B4-BE49-F238E27FC236}">
                <a16:creationId xmlns:a16="http://schemas.microsoft.com/office/drawing/2014/main" id="{70A67AB4-3585-6597-D84D-A1709C364D8B}"/>
              </a:ext>
            </a:extLst>
          </p:cNvPr>
          <p:cNvPicPr>
            <a:picLocks noChangeAspect="1"/>
          </p:cNvPicPr>
          <p:nvPr/>
        </p:nvPicPr>
        <p:blipFill>
          <a:blip r:embed="rId5"/>
          <a:stretch>
            <a:fillRect/>
          </a:stretch>
        </p:blipFill>
        <p:spPr>
          <a:xfrm>
            <a:off x="1543050" y="968375"/>
            <a:ext cx="411688" cy="310453"/>
          </a:xfrm>
          <a:prstGeom prst="rect">
            <a:avLst/>
          </a:prstGeom>
          <a:ln>
            <a:solidFill>
              <a:schemeClr val="tx1"/>
            </a:solidFill>
          </a:ln>
        </p:spPr>
      </p:pic>
      <p:pic>
        <p:nvPicPr>
          <p:cNvPr id="8" name="Picture 7">
            <a:extLst>
              <a:ext uri="{FF2B5EF4-FFF2-40B4-BE49-F238E27FC236}">
                <a16:creationId xmlns:a16="http://schemas.microsoft.com/office/drawing/2014/main" id="{3E3A7412-D3E0-4027-49DC-7C8CA9D8D91E}"/>
              </a:ext>
            </a:extLst>
          </p:cNvPr>
          <p:cNvPicPr>
            <a:picLocks noChangeAspect="1"/>
          </p:cNvPicPr>
          <p:nvPr/>
        </p:nvPicPr>
        <p:blipFill>
          <a:blip r:embed="rId6"/>
          <a:stretch>
            <a:fillRect/>
          </a:stretch>
        </p:blipFill>
        <p:spPr>
          <a:xfrm>
            <a:off x="400050" y="1384326"/>
            <a:ext cx="2319424" cy="1217164"/>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C80CC06C-EDA5-6B09-81D1-248D5BBB0ED6}"/>
              </a:ext>
            </a:extLst>
          </p:cNvPr>
          <p:cNvCxnSpPr>
            <a:stCxn id="6" idx="3"/>
            <a:endCxn id="7" idx="1"/>
          </p:cNvCxnSpPr>
          <p:nvPr/>
        </p:nvCxnSpPr>
        <p:spPr>
          <a:xfrm flipV="1">
            <a:off x="1200863" y="1123602"/>
            <a:ext cx="342187" cy="1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66AD19B5-680E-1A94-8A93-DCBB9B3CC8BF}"/>
              </a:ext>
            </a:extLst>
          </p:cNvPr>
          <p:cNvCxnSpPr>
            <a:cxnSpLocks/>
            <a:stCxn id="7" idx="3"/>
            <a:endCxn id="8" idx="3"/>
          </p:cNvCxnSpPr>
          <p:nvPr/>
        </p:nvCxnSpPr>
        <p:spPr>
          <a:xfrm>
            <a:off x="1954738" y="1123602"/>
            <a:ext cx="764736" cy="869306"/>
          </a:xfrm>
          <a:prstGeom prst="bentConnector3">
            <a:avLst>
              <a:gd name="adj1" fmla="val 12989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D5589E-7063-7CFF-D7F4-7303224732BC}"/>
                  </a:ext>
                </a:extLst>
              </p:cNvPr>
              <p:cNvSpPr txBox="1"/>
              <p:nvPr/>
            </p:nvSpPr>
            <p:spPr>
              <a:xfrm>
                <a:off x="1954738" y="999822"/>
                <a:ext cx="911808" cy="923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600" b="0" i="1" smtClean="0">
                              <a:latin typeface="Cambria Math" panose="02040503050406030204" pitchFamily="18" charset="0"/>
                            </a:rPr>
                          </m:ctrlPr>
                        </m:sSubPr>
                        <m:e>
                          <m:d>
                            <m:dPr>
                              <m:ctrlPr>
                                <a:rPr lang="en-GB" sz="600" b="0" i="1" smtClean="0">
                                  <a:latin typeface="Cambria Math" panose="02040503050406030204" pitchFamily="18" charset="0"/>
                                </a:rPr>
                              </m:ctrlPr>
                            </m:dPr>
                            <m:e>
                              <m:sSub>
                                <m:sSubPr>
                                  <m:ctrlPr>
                                    <a:rPr lang="en-GB" sz="600" i="1">
                                      <a:latin typeface="Cambria Math" panose="02040503050406030204" pitchFamily="18" charset="0"/>
                                    </a:rPr>
                                  </m:ctrlPr>
                                </m:sSubPr>
                                <m:e>
                                  <m:r>
                                    <a:rPr lang="en-GB" sz="600" i="1">
                                      <a:latin typeface="Cambria Math" panose="02040503050406030204" pitchFamily="18" charset="0"/>
                                    </a:rPr>
                                    <m:t>𝑃</m:t>
                                  </m:r>
                                </m:e>
                                <m:sub>
                                  <m:r>
                                    <a:rPr lang="en-GB" sz="600" i="1">
                                      <a:latin typeface="Cambria Math" panose="02040503050406030204" pitchFamily="18" charset="0"/>
                                    </a:rPr>
                                    <m:t>𝑢</m:t>
                                  </m:r>
                                </m:sub>
                              </m:sSub>
                            </m:e>
                          </m:d>
                        </m:e>
                        <m:sub>
                          <m:r>
                            <a:rPr lang="en-GB" sz="600" b="0" i="1" smtClean="0">
                              <a:latin typeface="Cambria Math" panose="02040503050406030204" pitchFamily="18" charset="0"/>
                            </a:rPr>
                            <m:t>𝑚𝑖𝑛</m:t>
                          </m:r>
                        </m:sub>
                      </m:sSub>
                      <m:r>
                        <a:rPr lang="en-GB" sz="600" b="0" i="1" smtClean="0">
                          <a:latin typeface="Cambria Math" panose="02040503050406030204" pitchFamily="18" charset="0"/>
                        </a:rPr>
                        <m:t>=</m:t>
                      </m:r>
                      <m:r>
                        <a:rPr lang="en-GB" sz="600" b="0" i="1" smtClean="0">
                          <a:latin typeface="Cambria Math" panose="02040503050406030204" pitchFamily="18" charset="0"/>
                        </a:rPr>
                        <m:t>𝑚𝑖𝑛</m:t>
                      </m:r>
                      <m:d>
                        <m:dPr>
                          <m:ctrlPr>
                            <a:rPr lang="en-GB" sz="600" b="0" i="1" smtClean="0">
                              <a:latin typeface="Cambria Math" panose="02040503050406030204" pitchFamily="18" charset="0"/>
                            </a:rPr>
                          </m:ctrlPr>
                        </m:dPr>
                        <m:e>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𝑃</m:t>
                              </m:r>
                            </m:e>
                            <m:sub>
                              <m:r>
                                <a:rPr lang="en-GB" sz="600" b="0" i="1" smtClean="0">
                                  <a:latin typeface="Cambria Math" panose="02040503050406030204" pitchFamily="18" charset="0"/>
                                </a:rPr>
                                <m:t>𝑏𝑟𝑢</m:t>
                              </m:r>
                            </m:sub>
                          </m:sSub>
                          <m:r>
                            <a:rPr lang="en-GB" sz="600" b="0" i="1" smtClean="0">
                              <a:latin typeface="Cambria Math" panose="02040503050406030204" pitchFamily="18" charset="0"/>
                            </a:rPr>
                            <m:t>,</m:t>
                          </m:r>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𝑃</m:t>
                              </m:r>
                            </m:e>
                            <m:sub>
                              <m:r>
                                <a:rPr lang="en-GB" sz="600" b="0" i="1" smtClean="0">
                                  <a:latin typeface="Cambria Math" panose="02040503050406030204" pitchFamily="18" charset="0"/>
                                </a:rPr>
                                <m:t>𝑡𝑢</m:t>
                              </m:r>
                            </m:sub>
                          </m:sSub>
                        </m:e>
                      </m:d>
                    </m:oMath>
                  </m:oMathPara>
                </a14:m>
                <a:endParaRPr lang="en-US" sz="600" dirty="0"/>
              </a:p>
            </p:txBody>
          </p:sp>
        </mc:Choice>
        <mc:Fallback xmlns="">
          <p:sp>
            <p:nvSpPr>
              <p:cNvPr id="16" name="TextBox 15">
                <a:extLst>
                  <a:ext uri="{FF2B5EF4-FFF2-40B4-BE49-F238E27FC236}">
                    <a16:creationId xmlns:a16="http://schemas.microsoft.com/office/drawing/2014/main" id="{4AD5589E-7063-7CFF-D7F4-7303224732BC}"/>
                  </a:ext>
                </a:extLst>
              </p:cNvPr>
              <p:cNvSpPr txBox="1">
                <a:spLocks noRot="1" noChangeAspect="1" noMove="1" noResize="1" noEditPoints="1" noAdjustHandles="1" noChangeArrowheads="1" noChangeShapeType="1" noTextEdit="1"/>
              </p:cNvSpPr>
              <p:nvPr/>
            </p:nvSpPr>
            <p:spPr>
              <a:xfrm>
                <a:off x="1954738" y="999822"/>
                <a:ext cx="911808" cy="92333"/>
              </a:xfrm>
              <a:prstGeom prst="rect">
                <a:avLst/>
              </a:prstGeom>
              <a:blipFill>
                <a:blip r:embed="rId7"/>
                <a:stretch>
                  <a:fillRect b="-25000"/>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CDA18439-774A-C4C6-A70E-52392A650EAD}"/>
              </a:ext>
            </a:extLst>
          </p:cNvPr>
          <p:cNvSpPr/>
          <p:nvPr/>
        </p:nvSpPr>
        <p:spPr>
          <a:xfrm>
            <a:off x="394526" y="1851153"/>
            <a:ext cx="76200" cy="113857"/>
          </a:xfrm>
          <a:prstGeom prst="rect">
            <a:avLst/>
          </a:prstGeom>
          <a:solidFill>
            <a:srgbClr val="00B0F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466A175-C9D1-8359-4F50-304D5A5BC4B3}"/>
              </a:ext>
            </a:extLst>
          </p:cNvPr>
          <p:cNvCxnSpPr>
            <a:cxnSpLocks/>
          </p:cNvCxnSpPr>
          <p:nvPr/>
        </p:nvCxnSpPr>
        <p:spPr>
          <a:xfrm flipH="1" flipV="1">
            <a:off x="1619250" y="1806575"/>
            <a:ext cx="0" cy="601165"/>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2EC1F7D4-1689-712B-33D1-F17D9370B196}"/>
              </a:ext>
            </a:extLst>
          </p:cNvPr>
          <p:cNvCxnSpPr>
            <a:cxnSpLocks/>
          </p:cNvCxnSpPr>
          <p:nvPr/>
        </p:nvCxnSpPr>
        <p:spPr>
          <a:xfrm flipH="1">
            <a:off x="589760" y="1806575"/>
            <a:ext cx="1029600" cy="0"/>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pic>
        <p:nvPicPr>
          <p:cNvPr id="26" name="Picture 25">
            <a:extLst>
              <a:ext uri="{FF2B5EF4-FFF2-40B4-BE49-F238E27FC236}">
                <a16:creationId xmlns:a16="http://schemas.microsoft.com/office/drawing/2014/main" id="{0485F460-CCC8-8ACC-6D92-7EF39CA1893A}"/>
              </a:ext>
            </a:extLst>
          </p:cNvPr>
          <p:cNvPicPr>
            <a:picLocks noChangeAspect="1"/>
          </p:cNvPicPr>
          <p:nvPr/>
        </p:nvPicPr>
        <p:blipFill>
          <a:blip r:embed="rId8"/>
          <a:stretch>
            <a:fillRect/>
          </a:stretch>
        </p:blipFill>
        <p:spPr>
          <a:xfrm>
            <a:off x="400050" y="2720975"/>
            <a:ext cx="901700" cy="260350"/>
          </a:xfrm>
          <a:prstGeom prst="rect">
            <a:avLst/>
          </a:prstGeom>
          <a:ln>
            <a:solidFill>
              <a:schemeClr val="tx1"/>
            </a:solidFill>
          </a:ln>
        </p:spPr>
      </p:pic>
      <p:sp>
        <p:nvSpPr>
          <p:cNvPr id="32" name="Rectangle 31">
            <a:extLst>
              <a:ext uri="{FF2B5EF4-FFF2-40B4-BE49-F238E27FC236}">
                <a16:creationId xmlns:a16="http://schemas.microsoft.com/office/drawing/2014/main" id="{394ACFF6-4040-F9B5-6758-844085657A2C}"/>
              </a:ext>
            </a:extLst>
          </p:cNvPr>
          <p:cNvSpPr/>
          <p:nvPr/>
        </p:nvSpPr>
        <p:spPr>
          <a:xfrm>
            <a:off x="1008673" y="2801943"/>
            <a:ext cx="76200" cy="113857"/>
          </a:xfrm>
          <a:prstGeom prst="rect">
            <a:avLst/>
          </a:prstGeom>
          <a:solidFill>
            <a:srgbClr val="00B0F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DAACF6A-D32A-FA61-A729-FD60D2B3C5CE}"/>
              </a:ext>
            </a:extLst>
          </p:cNvPr>
          <p:cNvPicPr>
            <a:picLocks noChangeAspect="1"/>
          </p:cNvPicPr>
          <p:nvPr/>
        </p:nvPicPr>
        <p:blipFill>
          <a:blip r:embed="rId9"/>
          <a:stretch>
            <a:fillRect/>
          </a:stretch>
        </p:blipFill>
        <p:spPr>
          <a:xfrm>
            <a:off x="1452485" y="2726458"/>
            <a:ext cx="395365" cy="249384"/>
          </a:xfrm>
          <a:prstGeom prst="rect">
            <a:avLst/>
          </a:prstGeom>
          <a:ln>
            <a:solidFill>
              <a:schemeClr val="tx1"/>
            </a:solidFill>
          </a:ln>
        </p:spPr>
      </p:pic>
      <p:cxnSp>
        <p:nvCxnSpPr>
          <p:cNvPr id="36" name="Straight Arrow Connector 35">
            <a:extLst>
              <a:ext uri="{FF2B5EF4-FFF2-40B4-BE49-F238E27FC236}">
                <a16:creationId xmlns:a16="http://schemas.microsoft.com/office/drawing/2014/main" id="{C8AF2E94-2ABC-A497-692F-2B90F8CB00D9}"/>
              </a:ext>
            </a:extLst>
          </p:cNvPr>
          <p:cNvCxnSpPr>
            <a:cxnSpLocks/>
            <a:stCxn id="26" idx="3"/>
            <a:endCxn id="35" idx="1"/>
          </p:cNvCxnSpPr>
          <p:nvPr/>
        </p:nvCxnSpPr>
        <p:spPr>
          <a:xfrm>
            <a:off x="1301750" y="2851150"/>
            <a:ext cx="15073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D4B8DBC-AB13-7E73-0B30-317D12E9CFA4}"/>
              </a:ext>
            </a:extLst>
          </p:cNvPr>
          <p:cNvPicPr>
            <a:picLocks noChangeAspect="1"/>
          </p:cNvPicPr>
          <p:nvPr/>
        </p:nvPicPr>
        <p:blipFill>
          <a:blip r:embed="rId10"/>
          <a:stretch>
            <a:fillRect/>
          </a:stretch>
        </p:blipFill>
        <p:spPr>
          <a:xfrm>
            <a:off x="1995593" y="2668708"/>
            <a:ext cx="723881" cy="364883"/>
          </a:xfrm>
          <a:prstGeom prst="rect">
            <a:avLst/>
          </a:prstGeom>
          <a:ln>
            <a:solidFill>
              <a:schemeClr val="tx1"/>
            </a:solidFill>
          </a:ln>
        </p:spPr>
      </p:pic>
      <p:cxnSp>
        <p:nvCxnSpPr>
          <p:cNvPr id="44" name="Straight Arrow Connector 43">
            <a:extLst>
              <a:ext uri="{FF2B5EF4-FFF2-40B4-BE49-F238E27FC236}">
                <a16:creationId xmlns:a16="http://schemas.microsoft.com/office/drawing/2014/main" id="{DFC37AAE-F7DB-782E-8A5B-FA45169C4AA2}"/>
              </a:ext>
            </a:extLst>
          </p:cNvPr>
          <p:cNvCxnSpPr>
            <a:cxnSpLocks/>
            <a:stCxn id="35" idx="3"/>
            <a:endCxn id="43" idx="1"/>
          </p:cNvCxnSpPr>
          <p:nvPr/>
        </p:nvCxnSpPr>
        <p:spPr>
          <a:xfrm>
            <a:off x="1847850" y="2851150"/>
            <a:ext cx="14774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FB0F1F34-155A-2663-6D23-F3F2C152ABC9}"/>
              </a:ext>
            </a:extLst>
          </p:cNvPr>
          <p:cNvPicPr>
            <a:picLocks noChangeAspect="1"/>
          </p:cNvPicPr>
          <p:nvPr/>
        </p:nvPicPr>
        <p:blipFill>
          <a:blip r:embed="rId11"/>
          <a:stretch>
            <a:fillRect/>
          </a:stretch>
        </p:blipFill>
        <p:spPr>
          <a:xfrm>
            <a:off x="3031605" y="1806575"/>
            <a:ext cx="1455169" cy="1347909"/>
          </a:xfrm>
          <a:prstGeom prst="rect">
            <a:avLst/>
          </a:prstGeom>
          <a:ln>
            <a:solidFill>
              <a:schemeClr val="tx1"/>
            </a:solidFill>
          </a:ln>
        </p:spPr>
      </p:pic>
      <p:cxnSp>
        <p:nvCxnSpPr>
          <p:cNvPr id="55" name="Straight Arrow Connector 54">
            <a:extLst>
              <a:ext uri="{FF2B5EF4-FFF2-40B4-BE49-F238E27FC236}">
                <a16:creationId xmlns:a16="http://schemas.microsoft.com/office/drawing/2014/main" id="{8219EC8D-59A8-F551-3B0E-58FC1936B042}"/>
              </a:ext>
            </a:extLst>
          </p:cNvPr>
          <p:cNvCxnSpPr>
            <a:cxnSpLocks/>
            <a:stCxn id="43" idx="3"/>
            <a:endCxn id="54" idx="1"/>
          </p:cNvCxnSpPr>
          <p:nvPr/>
        </p:nvCxnSpPr>
        <p:spPr>
          <a:xfrm flipV="1">
            <a:off x="2719474" y="2480530"/>
            <a:ext cx="312131" cy="3706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Speech Bubble: Rectangle 48">
            <a:extLst>
              <a:ext uri="{FF2B5EF4-FFF2-40B4-BE49-F238E27FC236}">
                <a16:creationId xmlns:a16="http://schemas.microsoft.com/office/drawing/2014/main" id="{856C83A0-368B-446B-3EDA-1A053DE84DC3}"/>
              </a:ext>
            </a:extLst>
          </p:cNvPr>
          <p:cNvSpPr/>
          <p:nvPr/>
        </p:nvSpPr>
        <p:spPr>
          <a:xfrm>
            <a:off x="2502033" y="3030952"/>
            <a:ext cx="447218" cy="174636"/>
          </a:xfrm>
          <a:prstGeom prst="wedgeRectCallout">
            <a:avLst>
              <a:gd name="adj1" fmla="val -57745"/>
              <a:gd name="adj2" fmla="val -8418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500" dirty="0">
                <a:solidFill>
                  <a:srgbClr val="002060"/>
                </a:solidFill>
                <a:latin typeface="Arial" panose="020B0604020202020204" pitchFamily="34" charset="0"/>
                <a:cs typeface="Arial" panose="020B0604020202020204" pitchFamily="34" charset="0"/>
              </a:rPr>
              <a:t>Modulus of rupture</a:t>
            </a:r>
          </a:p>
        </p:txBody>
      </p:sp>
      <p:sp>
        <p:nvSpPr>
          <p:cNvPr id="61" name="Speech Bubble: Rectangle 48">
            <a:extLst>
              <a:ext uri="{FF2B5EF4-FFF2-40B4-BE49-F238E27FC236}">
                <a16:creationId xmlns:a16="http://schemas.microsoft.com/office/drawing/2014/main" id="{B5002D0D-C4CE-43BF-91C0-DFA2AFDBF357}"/>
              </a:ext>
            </a:extLst>
          </p:cNvPr>
          <p:cNvSpPr/>
          <p:nvPr/>
        </p:nvSpPr>
        <p:spPr>
          <a:xfrm>
            <a:off x="2584388" y="2452711"/>
            <a:ext cx="364863" cy="174636"/>
          </a:xfrm>
          <a:prstGeom prst="wedgeRectCallout">
            <a:avLst>
              <a:gd name="adj1" fmla="val -82406"/>
              <a:gd name="adj2" fmla="val 1884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500" dirty="0">
                <a:solidFill>
                  <a:srgbClr val="002060"/>
                </a:solidFill>
                <a:latin typeface="Arial" panose="020B0604020202020204" pitchFamily="34" charset="0"/>
                <a:cs typeface="Arial" panose="020B0604020202020204" pitchFamily="34" charset="0"/>
              </a:rPr>
              <a:t>Pin moment of inertia</a:t>
            </a:r>
          </a:p>
        </p:txBody>
      </p:sp>
      <p:sp>
        <p:nvSpPr>
          <p:cNvPr id="62" name="Rectangle 61">
            <a:extLst>
              <a:ext uri="{FF2B5EF4-FFF2-40B4-BE49-F238E27FC236}">
                <a16:creationId xmlns:a16="http://schemas.microsoft.com/office/drawing/2014/main" id="{006EF762-AD77-22C1-6120-F7B2E131E8FE}"/>
              </a:ext>
            </a:extLst>
          </p:cNvPr>
          <p:cNvSpPr/>
          <p:nvPr/>
        </p:nvSpPr>
        <p:spPr>
          <a:xfrm>
            <a:off x="2469344" y="1832295"/>
            <a:ext cx="76200" cy="113857"/>
          </a:xfrm>
          <a:prstGeom prst="rect">
            <a:avLst/>
          </a:prstGeom>
          <a:solidFill>
            <a:srgbClr val="FFC0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peech Bubble: Rectangle 48">
            <a:extLst>
              <a:ext uri="{FF2B5EF4-FFF2-40B4-BE49-F238E27FC236}">
                <a16:creationId xmlns:a16="http://schemas.microsoft.com/office/drawing/2014/main" id="{10A2E9D1-D2D4-8485-7EDE-5A73F5426649}"/>
              </a:ext>
            </a:extLst>
          </p:cNvPr>
          <p:cNvSpPr/>
          <p:nvPr/>
        </p:nvSpPr>
        <p:spPr>
          <a:xfrm>
            <a:off x="2502033" y="3030952"/>
            <a:ext cx="447218" cy="174636"/>
          </a:xfrm>
          <a:prstGeom prst="wedgeRectCallout">
            <a:avLst>
              <a:gd name="adj1" fmla="val 77758"/>
              <a:gd name="adj2" fmla="val -34444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500" dirty="0">
                <a:solidFill>
                  <a:srgbClr val="002060"/>
                </a:solidFill>
                <a:latin typeface="Arial" panose="020B0604020202020204" pitchFamily="34" charset="0"/>
                <a:cs typeface="Arial" panose="020B0604020202020204" pitchFamily="34" charset="0"/>
              </a:rPr>
              <a:t>Modulus of rupture</a:t>
            </a:r>
          </a:p>
        </p:txBody>
      </p:sp>
      <p:cxnSp>
        <p:nvCxnSpPr>
          <p:cNvPr id="64" name="Straight Arrow Connector 63">
            <a:extLst>
              <a:ext uri="{FF2B5EF4-FFF2-40B4-BE49-F238E27FC236}">
                <a16:creationId xmlns:a16="http://schemas.microsoft.com/office/drawing/2014/main" id="{BDF66D80-B4B2-D620-20CE-90EC4CD8C1E5}"/>
              </a:ext>
            </a:extLst>
          </p:cNvPr>
          <p:cNvCxnSpPr>
            <a:cxnSpLocks/>
          </p:cNvCxnSpPr>
          <p:nvPr/>
        </p:nvCxnSpPr>
        <p:spPr>
          <a:xfrm flipH="1" flipV="1">
            <a:off x="3816951" y="2399809"/>
            <a:ext cx="0" cy="601165"/>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65" name="Straight Arrow Connector 64">
            <a:extLst>
              <a:ext uri="{FF2B5EF4-FFF2-40B4-BE49-F238E27FC236}">
                <a16:creationId xmlns:a16="http://schemas.microsoft.com/office/drawing/2014/main" id="{64C1555F-8872-FD5F-DD72-5731F3F9B054}"/>
              </a:ext>
            </a:extLst>
          </p:cNvPr>
          <p:cNvCxnSpPr>
            <a:cxnSpLocks/>
          </p:cNvCxnSpPr>
          <p:nvPr/>
        </p:nvCxnSpPr>
        <p:spPr>
          <a:xfrm flipH="1" flipV="1">
            <a:off x="3219450" y="2399809"/>
            <a:ext cx="586800" cy="0"/>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67" name="Speech Bubble: Rectangle 48">
            <a:extLst>
              <a:ext uri="{FF2B5EF4-FFF2-40B4-BE49-F238E27FC236}">
                <a16:creationId xmlns:a16="http://schemas.microsoft.com/office/drawing/2014/main" id="{79844493-C1B5-7C5C-D74A-B101F04FFF5F}"/>
              </a:ext>
            </a:extLst>
          </p:cNvPr>
          <p:cNvSpPr/>
          <p:nvPr/>
        </p:nvSpPr>
        <p:spPr>
          <a:xfrm>
            <a:off x="1256585" y="798468"/>
            <a:ext cx="364863" cy="174636"/>
          </a:xfrm>
          <a:prstGeom prst="wedgeRectCallout">
            <a:avLst>
              <a:gd name="adj1" fmla="val -88338"/>
              <a:gd name="adj2" fmla="val 10170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500" dirty="0">
                <a:solidFill>
                  <a:srgbClr val="002060"/>
                </a:solidFill>
                <a:latin typeface="Arial" panose="020B0604020202020204" pitchFamily="34" charset="0"/>
                <a:cs typeface="Arial" panose="020B0604020202020204" pitchFamily="34" charset="0"/>
              </a:rPr>
              <a:t>Pin diameter</a:t>
            </a:r>
          </a:p>
        </p:txBody>
      </p:sp>
      <p:cxnSp>
        <p:nvCxnSpPr>
          <p:cNvPr id="72" name="Straight Arrow Connector 71">
            <a:extLst>
              <a:ext uri="{FF2B5EF4-FFF2-40B4-BE49-F238E27FC236}">
                <a16:creationId xmlns:a16="http://schemas.microsoft.com/office/drawing/2014/main" id="{0B8699BC-2E4A-680B-7C7F-EF4E51CBC2C5}"/>
              </a:ext>
            </a:extLst>
          </p:cNvPr>
          <p:cNvCxnSpPr>
            <a:cxnSpLocks/>
            <a:stCxn id="77" idx="0"/>
          </p:cNvCxnSpPr>
          <p:nvPr/>
        </p:nvCxnSpPr>
        <p:spPr>
          <a:xfrm flipV="1">
            <a:off x="867075" y="2198603"/>
            <a:ext cx="12701" cy="346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D79C85D-6D65-D75F-374E-B61794547EFE}"/>
              </a:ext>
            </a:extLst>
          </p:cNvPr>
          <p:cNvSpPr txBox="1"/>
          <p:nvPr/>
        </p:nvSpPr>
        <p:spPr>
          <a:xfrm>
            <a:off x="477564" y="2545580"/>
            <a:ext cx="779021" cy="138499"/>
          </a:xfrm>
          <a:prstGeom prst="rect">
            <a:avLst/>
          </a:prstGeom>
          <a:solidFill>
            <a:schemeClr val="bg1">
              <a:lumMod val="75000"/>
            </a:schemeClr>
          </a:solidFill>
          <a:ln>
            <a:solidFill>
              <a:schemeClr val="tx1"/>
            </a:solidFill>
          </a:ln>
        </p:spPr>
        <p:txBody>
          <a:bodyPr wrap="square" lIns="36000" tIns="0" rIns="36000" bIns="0">
            <a:spAutoFit/>
          </a:bodyPr>
          <a:lstStyle/>
          <a:p>
            <a:r>
              <a:rPr lang="en-US" sz="450" dirty="0">
                <a:latin typeface="Arial" panose="020B0604020202020204" pitchFamily="34" charset="0"/>
                <a:cs typeface="Arial" panose="020B0604020202020204" pitchFamily="34" charset="0"/>
              </a:rPr>
              <a:t>Theoretical data are not substantiated by test data</a:t>
            </a:r>
          </a:p>
        </p:txBody>
      </p:sp>
      <p:sp>
        <p:nvSpPr>
          <p:cNvPr id="3" name="TextBox 2">
            <a:extLst>
              <a:ext uri="{FF2B5EF4-FFF2-40B4-BE49-F238E27FC236}">
                <a16:creationId xmlns:a16="http://schemas.microsoft.com/office/drawing/2014/main" id="{35EB2BDC-8451-1569-2AF6-19D168981A23}"/>
              </a:ext>
            </a:extLst>
          </p:cNvPr>
          <p:cNvSpPr txBox="1"/>
          <p:nvPr/>
        </p:nvSpPr>
        <p:spPr>
          <a:xfrm>
            <a:off x="1601617" y="2181436"/>
            <a:ext cx="32060" cy="69250"/>
          </a:xfrm>
          <a:prstGeom prst="rect">
            <a:avLst/>
          </a:prstGeom>
          <a:solidFill>
            <a:schemeClr val="bg1"/>
          </a:solidFill>
        </p:spPr>
        <p:txBody>
          <a:bodyPr wrap="none" lIns="0" tIns="0" rIns="0" bIns="0" rtlCol="0">
            <a:spAutoFit/>
          </a:bodyPr>
          <a:lstStyle/>
          <a:p>
            <a:r>
              <a:rPr lang="en-US" sz="450" dirty="0">
                <a:latin typeface="Arial" panose="020B0604020202020204" pitchFamily="34" charset="0"/>
                <a:cs typeface="Arial" panose="020B0604020202020204" pitchFamily="34" charset="0"/>
              </a:rPr>
              <a:t>e</a:t>
            </a:r>
          </a:p>
        </p:txBody>
      </p:sp>
      <p:sp>
        <p:nvSpPr>
          <p:cNvPr id="9" name="TextBox 8">
            <a:extLst>
              <a:ext uri="{FF2B5EF4-FFF2-40B4-BE49-F238E27FC236}">
                <a16:creationId xmlns:a16="http://schemas.microsoft.com/office/drawing/2014/main" id="{83C4EF24-59C1-14A3-825B-640E1A33E74F}"/>
              </a:ext>
            </a:extLst>
          </p:cNvPr>
          <p:cNvSpPr txBox="1"/>
          <p:nvPr/>
        </p:nvSpPr>
        <p:spPr>
          <a:xfrm>
            <a:off x="1901942" y="2178627"/>
            <a:ext cx="32060" cy="69250"/>
          </a:xfrm>
          <a:prstGeom prst="rect">
            <a:avLst/>
          </a:prstGeom>
          <a:solidFill>
            <a:schemeClr val="bg1"/>
          </a:solidFill>
        </p:spPr>
        <p:txBody>
          <a:bodyPr wrap="none" lIns="0" tIns="0" rIns="0" bIns="0" rtlCol="0">
            <a:spAutoFit/>
          </a:bodyPr>
          <a:lstStyle/>
          <a:p>
            <a:r>
              <a:rPr lang="en-US" sz="450" dirty="0">
                <a:latin typeface="Arial" panose="020B0604020202020204" pitchFamily="34" charset="0"/>
                <a:cs typeface="Arial" panose="020B0604020202020204" pitchFamily="34" charset="0"/>
              </a:rPr>
              <a:t>e</a:t>
            </a:r>
          </a:p>
        </p:txBody>
      </p:sp>
      <p:sp>
        <p:nvSpPr>
          <p:cNvPr id="13" name="TextBox 12">
            <a:extLst>
              <a:ext uri="{FF2B5EF4-FFF2-40B4-BE49-F238E27FC236}">
                <a16:creationId xmlns:a16="http://schemas.microsoft.com/office/drawing/2014/main" id="{D702653A-6208-9D07-D403-232FD951918A}"/>
              </a:ext>
            </a:extLst>
          </p:cNvPr>
          <p:cNvSpPr txBox="1"/>
          <p:nvPr/>
        </p:nvSpPr>
        <p:spPr>
          <a:xfrm>
            <a:off x="710006" y="928663"/>
            <a:ext cx="57708"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cs typeface="Arial" panose="020B0604020202020204" pitchFamily="34" charset="0"/>
              </a:rPr>
              <a:t>e</a:t>
            </a:r>
          </a:p>
        </p:txBody>
      </p:sp>
      <p:sp>
        <p:nvSpPr>
          <p:cNvPr id="14" name="TextBox 13">
            <a:extLst>
              <a:ext uri="{FF2B5EF4-FFF2-40B4-BE49-F238E27FC236}">
                <a16:creationId xmlns:a16="http://schemas.microsoft.com/office/drawing/2014/main" id="{EA0BB99A-C9B9-E431-77AF-93F994818424}"/>
              </a:ext>
            </a:extLst>
          </p:cNvPr>
          <p:cNvSpPr txBox="1"/>
          <p:nvPr/>
        </p:nvSpPr>
        <p:spPr>
          <a:xfrm>
            <a:off x="2418861" y="1946478"/>
            <a:ext cx="45719" cy="69250"/>
          </a:xfrm>
          <a:prstGeom prst="rect">
            <a:avLst/>
          </a:prstGeom>
          <a:solidFill>
            <a:schemeClr val="bg1"/>
          </a:solidFill>
        </p:spPr>
        <p:txBody>
          <a:bodyPr wrap="square" lIns="0" tIns="0" rIns="0" bIns="0" rtlCol="0">
            <a:spAutoFit/>
          </a:bodyPr>
          <a:lstStyle/>
          <a:p>
            <a:r>
              <a:rPr lang="en-US" sz="450" dirty="0">
                <a:latin typeface="Arial" panose="020B0604020202020204" pitchFamily="34" charset="0"/>
                <a:cs typeface="Arial" panose="020B0604020202020204" pitchFamily="34" charset="0"/>
              </a:rPr>
              <a:t>e</a:t>
            </a:r>
          </a:p>
        </p:txBody>
      </p:sp>
      <p:sp>
        <p:nvSpPr>
          <p:cNvPr id="20" name="Speech Bubble: Rectangle 48">
            <a:extLst>
              <a:ext uri="{FF2B5EF4-FFF2-40B4-BE49-F238E27FC236}">
                <a16:creationId xmlns:a16="http://schemas.microsoft.com/office/drawing/2014/main" id="{CF3B3A4E-B49E-B634-485D-F6ACA72D11F8}"/>
              </a:ext>
            </a:extLst>
          </p:cNvPr>
          <p:cNvSpPr/>
          <p:nvPr/>
        </p:nvSpPr>
        <p:spPr>
          <a:xfrm>
            <a:off x="2045779" y="793739"/>
            <a:ext cx="364863" cy="174636"/>
          </a:xfrm>
          <a:prstGeom prst="wedgeRectCallout">
            <a:avLst>
              <a:gd name="adj1" fmla="val -88338"/>
              <a:gd name="adj2" fmla="val 10170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500" dirty="0">
                <a:solidFill>
                  <a:srgbClr val="002060"/>
                </a:solidFill>
                <a:latin typeface="Arial" panose="020B0604020202020204" pitchFamily="34" charset="0"/>
                <a:cs typeface="Arial" panose="020B0604020202020204" pitchFamily="34" charset="0"/>
              </a:rPr>
              <a:t>Lug ultimate strength</a:t>
            </a:r>
          </a:p>
        </p:txBody>
      </p:sp>
    </p:spTree>
    <p:extLst>
      <p:ext uri="{BB962C8B-B14F-4D97-AF65-F5344CB8AC3E}">
        <p14:creationId xmlns:p14="http://schemas.microsoft.com/office/powerpoint/2010/main" val="396101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 calcmode="lin" valueType="num">
                                      <p:cBhvr additive="base">
                                        <p:cTn id="65" dur="500" fill="hold"/>
                                        <p:tgtEl>
                                          <p:spTgt spid="62"/>
                                        </p:tgtEl>
                                        <p:attrNameLst>
                                          <p:attrName>ppt_x</p:attrName>
                                        </p:attrNameLst>
                                      </p:cBhvr>
                                      <p:tavLst>
                                        <p:tav tm="0">
                                          <p:val>
                                            <p:strVal val="#ppt_x"/>
                                          </p:val>
                                        </p:tav>
                                        <p:tav tm="100000">
                                          <p:val>
                                            <p:strVal val="#ppt_x"/>
                                          </p:val>
                                        </p:tav>
                                      </p:tavLst>
                                    </p:anim>
                                    <p:anim calcmode="lin" valueType="num">
                                      <p:cBhvr additive="base">
                                        <p:cTn id="6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7"/>
                                        </p:tgtEl>
                                        <p:attrNameLst>
                                          <p:attrName>style.visibility</p:attrName>
                                        </p:attrNameLst>
                                      </p:cBhvr>
                                      <p:to>
                                        <p:strVal val="visible"/>
                                      </p:to>
                                    </p:set>
                                    <p:anim calcmode="lin" valueType="num">
                                      <p:cBhvr additive="base">
                                        <p:cTn id="89" dur="500" fill="hold"/>
                                        <p:tgtEl>
                                          <p:spTgt spid="77"/>
                                        </p:tgtEl>
                                        <p:attrNameLst>
                                          <p:attrName>ppt_x</p:attrName>
                                        </p:attrNameLst>
                                      </p:cBhvr>
                                      <p:tavLst>
                                        <p:tav tm="0">
                                          <p:val>
                                            <p:strVal val="#ppt_x"/>
                                          </p:val>
                                        </p:tav>
                                        <p:tav tm="100000">
                                          <p:val>
                                            <p:strVal val="#ppt_x"/>
                                          </p:val>
                                        </p:tav>
                                      </p:tavLst>
                                    </p:anim>
                                    <p:anim calcmode="lin" valueType="num">
                                      <p:cBhvr additive="base">
                                        <p:cTn id="90" dur="500" fill="hold"/>
                                        <p:tgtEl>
                                          <p:spTgt spid="77"/>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500" fill="hold"/>
                                        <p:tgtEl>
                                          <p:spTgt spid="72"/>
                                        </p:tgtEl>
                                        <p:attrNameLst>
                                          <p:attrName>ppt_x</p:attrName>
                                        </p:attrNameLst>
                                      </p:cBhvr>
                                      <p:tavLst>
                                        <p:tav tm="0">
                                          <p:val>
                                            <p:strVal val="#ppt_x"/>
                                          </p:val>
                                        </p:tav>
                                        <p:tav tm="100000">
                                          <p:val>
                                            <p:strVal val="#ppt_x"/>
                                          </p:val>
                                        </p:tav>
                                      </p:tavLst>
                                    </p:anim>
                                    <p:anim calcmode="lin" valueType="num">
                                      <p:cBhvr additive="base">
                                        <p:cTn id="9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500" fill="hold"/>
                                        <p:tgtEl>
                                          <p:spTgt spid="26"/>
                                        </p:tgtEl>
                                        <p:attrNameLst>
                                          <p:attrName>ppt_x</p:attrName>
                                        </p:attrNameLst>
                                      </p:cBhvr>
                                      <p:tavLst>
                                        <p:tav tm="0">
                                          <p:val>
                                            <p:strVal val="#ppt_x"/>
                                          </p:val>
                                        </p:tav>
                                        <p:tav tm="100000">
                                          <p:val>
                                            <p:strVal val="#ppt_x"/>
                                          </p:val>
                                        </p:tav>
                                      </p:tavLst>
                                    </p:anim>
                                    <p:anim calcmode="lin" valueType="num">
                                      <p:cBhvr additive="base">
                                        <p:cTn id="104" dur="500" fill="hold"/>
                                        <p:tgtEl>
                                          <p:spTgt spid="2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500" fill="hold"/>
                                        <p:tgtEl>
                                          <p:spTgt spid="35"/>
                                        </p:tgtEl>
                                        <p:attrNameLst>
                                          <p:attrName>ppt_x</p:attrName>
                                        </p:attrNameLst>
                                      </p:cBhvr>
                                      <p:tavLst>
                                        <p:tav tm="0">
                                          <p:val>
                                            <p:strVal val="#ppt_x"/>
                                          </p:val>
                                        </p:tav>
                                        <p:tav tm="100000">
                                          <p:val>
                                            <p:strVal val="#ppt_x"/>
                                          </p:val>
                                        </p:tav>
                                      </p:tavLst>
                                    </p:anim>
                                    <p:anim calcmode="lin" valueType="num">
                                      <p:cBhvr additive="base">
                                        <p:cTn id="1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ppt_x"/>
                                          </p:val>
                                        </p:tav>
                                        <p:tav tm="100000">
                                          <p:val>
                                            <p:strVal val="#ppt_x"/>
                                          </p:val>
                                        </p:tav>
                                      </p:tavLst>
                                    </p:anim>
                                    <p:anim calcmode="lin" valueType="num">
                                      <p:cBhvr additive="base">
                                        <p:cTn id="124" dur="500" fill="hold"/>
                                        <p:tgtEl>
                                          <p:spTgt spid="44"/>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1"/>
                                        </p:tgtEl>
                                        <p:attrNameLst>
                                          <p:attrName>style.visibility</p:attrName>
                                        </p:attrNameLst>
                                      </p:cBhvr>
                                      <p:to>
                                        <p:strVal val="visible"/>
                                      </p:to>
                                    </p:set>
                                    <p:anim calcmode="lin" valueType="num">
                                      <p:cBhvr additive="base">
                                        <p:cTn id="133" dur="500" fill="hold"/>
                                        <p:tgtEl>
                                          <p:spTgt spid="61"/>
                                        </p:tgtEl>
                                        <p:attrNameLst>
                                          <p:attrName>ppt_x</p:attrName>
                                        </p:attrNameLst>
                                      </p:cBhvr>
                                      <p:tavLst>
                                        <p:tav tm="0">
                                          <p:val>
                                            <p:strVal val="#ppt_x"/>
                                          </p:val>
                                        </p:tav>
                                        <p:tav tm="100000">
                                          <p:val>
                                            <p:strVal val="#ppt_x"/>
                                          </p:val>
                                        </p:tav>
                                      </p:tavLst>
                                    </p:anim>
                                    <p:anim calcmode="lin" valueType="num">
                                      <p:cBhvr additive="base">
                                        <p:cTn id="13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55"/>
                                        </p:tgtEl>
                                        <p:attrNameLst>
                                          <p:attrName>style.visibility</p:attrName>
                                        </p:attrNameLst>
                                      </p:cBhvr>
                                      <p:to>
                                        <p:strVal val="visible"/>
                                      </p:to>
                                    </p:set>
                                    <p:anim calcmode="lin" valueType="num">
                                      <p:cBhvr additive="base">
                                        <p:cTn id="139" dur="500" fill="hold"/>
                                        <p:tgtEl>
                                          <p:spTgt spid="55"/>
                                        </p:tgtEl>
                                        <p:attrNameLst>
                                          <p:attrName>ppt_x</p:attrName>
                                        </p:attrNameLst>
                                      </p:cBhvr>
                                      <p:tavLst>
                                        <p:tav tm="0">
                                          <p:val>
                                            <p:strVal val="#ppt_x"/>
                                          </p:val>
                                        </p:tav>
                                        <p:tav tm="100000">
                                          <p:val>
                                            <p:strVal val="#ppt_x"/>
                                          </p:val>
                                        </p:tav>
                                      </p:tavLst>
                                    </p:anim>
                                    <p:anim calcmode="lin" valueType="num">
                                      <p:cBhvr additive="base">
                                        <p:cTn id="140" dur="500" fill="hold"/>
                                        <p:tgtEl>
                                          <p:spTgt spid="55"/>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54"/>
                                        </p:tgtEl>
                                        <p:attrNameLst>
                                          <p:attrName>style.visibility</p:attrName>
                                        </p:attrNameLst>
                                      </p:cBhvr>
                                      <p:to>
                                        <p:strVal val="visible"/>
                                      </p:to>
                                    </p:set>
                                    <p:anim calcmode="lin" valueType="num">
                                      <p:cBhvr additive="base">
                                        <p:cTn id="143" dur="500" fill="hold"/>
                                        <p:tgtEl>
                                          <p:spTgt spid="54"/>
                                        </p:tgtEl>
                                        <p:attrNameLst>
                                          <p:attrName>ppt_x</p:attrName>
                                        </p:attrNameLst>
                                      </p:cBhvr>
                                      <p:tavLst>
                                        <p:tav tm="0">
                                          <p:val>
                                            <p:strVal val="#ppt_x"/>
                                          </p:val>
                                        </p:tav>
                                        <p:tav tm="100000">
                                          <p:val>
                                            <p:strVal val="#ppt_x"/>
                                          </p:val>
                                        </p:tav>
                                      </p:tavLst>
                                    </p:anim>
                                    <p:anim calcmode="lin" valueType="num">
                                      <p:cBhvr additive="base">
                                        <p:cTn id="14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63"/>
                                        </p:tgtEl>
                                        <p:attrNameLst>
                                          <p:attrName>style.visibility</p:attrName>
                                        </p:attrNameLst>
                                      </p:cBhvr>
                                      <p:to>
                                        <p:strVal val="visible"/>
                                      </p:to>
                                    </p:set>
                                    <p:anim calcmode="lin" valueType="num">
                                      <p:cBhvr additive="base">
                                        <p:cTn id="149" dur="500" fill="hold"/>
                                        <p:tgtEl>
                                          <p:spTgt spid="63"/>
                                        </p:tgtEl>
                                        <p:attrNameLst>
                                          <p:attrName>ppt_x</p:attrName>
                                        </p:attrNameLst>
                                      </p:cBhvr>
                                      <p:tavLst>
                                        <p:tav tm="0">
                                          <p:val>
                                            <p:strVal val="#ppt_x"/>
                                          </p:val>
                                        </p:tav>
                                        <p:tav tm="100000">
                                          <p:val>
                                            <p:strVal val="#ppt_x"/>
                                          </p:val>
                                        </p:tav>
                                      </p:tavLst>
                                    </p:anim>
                                    <p:anim calcmode="lin" valueType="num">
                                      <p:cBhvr additive="base">
                                        <p:cTn id="150" dur="500" fill="hold"/>
                                        <p:tgtEl>
                                          <p:spTgt spid="6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60"/>
                                        </p:tgtEl>
                                        <p:attrNameLst>
                                          <p:attrName>style.visibility</p:attrName>
                                        </p:attrNameLst>
                                      </p:cBhvr>
                                      <p:to>
                                        <p:strVal val="visible"/>
                                      </p:to>
                                    </p:set>
                                    <p:anim calcmode="lin" valueType="num">
                                      <p:cBhvr additive="base">
                                        <p:cTn id="153" dur="500" fill="hold"/>
                                        <p:tgtEl>
                                          <p:spTgt spid="60"/>
                                        </p:tgtEl>
                                        <p:attrNameLst>
                                          <p:attrName>ppt_x</p:attrName>
                                        </p:attrNameLst>
                                      </p:cBhvr>
                                      <p:tavLst>
                                        <p:tav tm="0">
                                          <p:val>
                                            <p:strVal val="#ppt_x"/>
                                          </p:val>
                                        </p:tav>
                                        <p:tav tm="100000">
                                          <p:val>
                                            <p:strVal val="#ppt_x"/>
                                          </p:val>
                                        </p:tav>
                                      </p:tavLst>
                                    </p:anim>
                                    <p:anim calcmode="lin" valueType="num">
                                      <p:cBhvr additive="base">
                                        <p:cTn id="15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64"/>
                                        </p:tgtEl>
                                        <p:attrNameLst>
                                          <p:attrName>style.visibility</p:attrName>
                                        </p:attrNameLst>
                                      </p:cBhvr>
                                      <p:to>
                                        <p:strVal val="visible"/>
                                      </p:to>
                                    </p:set>
                                    <p:anim calcmode="lin" valueType="num">
                                      <p:cBhvr additive="base">
                                        <p:cTn id="159" dur="500" fill="hold"/>
                                        <p:tgtEl>
                                          <p:spTgt spid="64"/>
                                        </p:tgtEl>
                                        <p:attrNameLst>
                                          <p:attrName>ppt_x</p:attrName>
                                        </p:attrNameLst>
                                      </p:cBhvr>
                                      <p:tavLst>
                                        <p:tav tm="0">
                                          <p:val>
                                            <p:strVal val="#ppt_x"/>
                                          </p:val>
                                        </p:tav>
                                        <p:tav tm="100000">
                                          <p:val>
                                            <p:strVal val="#ppt_x"/>
                                          </p:val>
                                        </p:tav>
                                      </p:tavLst>
                                    </p:anim>
                                    <p:anim calcmode="lin" valueType="num">
                                      <p:cBhvr additive="base">
                                        <p:cTn id="16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65"/>
                                        </p:tgtEl>
                                        <p:attrNameLst>
                                          <p:attrName>style.visibility</p:attrName>
                                        </p:attrNameLst>
                                      </p:cBhvr>
                                      <p:to>
                                        <p:strVal val="visible"/>
                                      </p:to>
                                    </p:set>
                                    <p:anim calcmode="lin" valueType="num">
                                      <p:cBhvr additive="base">
                                        <p:cTn id="165" dur="500" fill="hold"/>
                                        <p:tgtEl>
                                          <p:spTgt spid="65"/>
                                        </p:tgtEl>
                                        <p:attrNameLst>
                                          <p:attrName>ppt_x</p:attrName>
                                        </p:attrNameLst>
                                      </p:cBhvr>
                                      <p:tavLst>
                                        <p:tav tm="0">
                                          <p:val>
                                            <p:strVal val="#ppt_x"/>
                                          </p:val>
                                        </p:tav>
                                        <p:tav tm="100000">
                                          <p:val>
                                            <p:strVal val="#ppt_x"/>
                                          </p:val>
                                        </p:tav>
                                      </p:tavLst>
                                    </p:anim>
                                    <p:anim calcmode="lin" valueType="num">
                                      <p:cBhvr additive="base">
                                        <p:cTn id="16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32" grpId="0" animBg="1"/>
      <p:bldP spid="60" grpId="0" animBg="1"/>
      <p:bldP spid="61" grpId="0" animBg="1"/>
      <p:bldP spid="62" grpId="0" animBg="1"/>
      <p:bldP spid="63" grpId="0" animBg="1"/>
      <p:bldP spid="67" grpId="0" animBg="1"/>
      <p:bldP spid="77" grpId="0" animBg="1"/>
      <p:bldP spid="3" grpId="0" animBg="1"/>
      <p:bldP spid="9" grpId="0" animBg="1"/>
      <p:bldP spid="13" grpId="0" animBg="1"/>
      <p:bldP spid="14"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61D6-2C26-A241-7DEE-E754B19BBEF3}"/>
              </a:ext>
            </a:extLst>
          </p:cNvPr>
          <p:cNvSpPr>
            <a:spLocks noGrp="1"/>
          </p:cNvSpPr>
          <p:nvPr>
            <p:ph type="title"/>
          </p:nvPr>
        </p:nvSpPr>
        <p:spPr/>
        <p:txBody>
          <a:bodyPr/>
          <a:lstStyle/>
          <a:p>
            <a:r>
              <a:rPr lang="en-US" dirty="0"/>
              <a:t>Pin bending </a:t>
            </a:r>
            <a:br>
              <a:rPr lang="en-US" dirty="0"/>
            </a:br>
            <a:r>
              <a:rPr lang="en-US" sz="1200" dirty="0"/>
              <a:t>(Method 3)</a:t>
            </a:r>
          </a:p>
        </p:txBody>
      </p:sp>
      <p:sp>
        <p:nvSpPr>
          <p:cNvPr id="3" name="Content Placeholder 2">
            <a:extLst>
              <a:ext uri="{FF2B5EF4-FFF2-40B4-BE49-F238E27FC236}">
                <a16:creationId xmlns:a16="http://schemas.microsoft.com/office/drawing/2014/main" id="{A407A793-BFC0-EF6B-524D-24DD6A68DBAD}"/>
              </a:ext>
            </a:extLst>
          </p:cNvPr>
          <p:cNvSpPr>
            <a:spLocks noGrp="1"/>
          </p:cNvSpPr>
          <p:nvPr>
            <p:ph idx="1"/>
          </p:nvPr>
        </p:nvSpPr>
        <p:spPr>
          <a:xfrm>
            <a:off x="353270" y="864345"/>
            <a:ext cx="3018580" cy="2026669"/>
          </a:xfrm>
        </p:spPr>
        <p:txBody>
          <a:bodyPr>
            <a:normAutofit lnSpcReduction="10000"/>
          </a:bodyPr>
          <a:lstStyle/>
          <a:p>
            <a:r>
              <a:rPr lang="en-GB" sz="1000" dirty="0">
                <a:effectLst/>
              </a:rPr>
              <a:t>This approach should only be used if there is an excess margin in the strength of the lug and the pin is still inadequate.</a:t>
            </a:r>
          </a:p>
          <a:p>
            <a:r>
              <a:rPr lang="en-GB" sz="1000" dirty="0">
                <a:effectLst/>
              </a:rPr>
              <a:t>In this circumstance it may be assumed that a portion of the lug thickness in the joint is inactive.</a:t>
            </a:r>
          </a:p>
          <a:p>
            <a:r>
              <a:rPr lang="en-GB" sz="1000" dirty="0">
                <a:effectLst/>
              </a:rPr>
              <a:t>The active thicknesses are chosen by </a:t>
            </a:r>
            <a:r>
              <a:rPr lang="en-GB" sz="1000" i="1" dirty="0">
                <a:solidFill>
                  <a:srgbClr val="C00000"/>
                </a:solidFill>
                <a:effectLst/>
                <a:latin typeface="Times" panose="02020603050405020304" pitchFamily="18" charset="0"/>
                <a:cs typeface="Times" panose="02020603050405020304" pitchFamily="18" charset="0"/>
              </a:rPr>
              <a:t>trial and error </a:t>
            </a:r>
            <a:r>
              <a:rPr lang="en-GB" sz="1000" dirty="0">
                <a:effectLst/>
              </a:rPr>
              <a:t>to give approximately </a:t>
            </a:r>
            <a:r>
              <a:rPr lang="en-GB" sz="1000" i="1" dirty="0">
                <a:solidFill>
                  <a:srgbClr val="00B050"/>
                </a:solidFill>
                <a:effectLst/>
                <a:latin typeface="Times" panose="02020603050405020304" pitchFamily="18" charset="0"/>
                <a:cs typeface="Times" panose="02020603050405020304" pitchFamily="18" charset="0"/>
              </a:rPr>
              <a:t>equal margins of safety (MoS) for the lug and the pin</a:t>
            </a:r>
            <a:r>
              <a:rPr lang="en-GB" sz="1000" dirty="0">
                <a:effectLst/>
              </a:rPr>
              <a:t>.</a:t>
            </a:r>
          </a:p>
          <a:p>
            <a:r>
              <a:rPr lang="en-GB" sz="1000" dirty="0"/>
              <a:t>The analysis procedure is the same as Method 2 but the </a:t>
            </a:r>
            <a:r>
              <a:rPr lang="en-GB" sz="1000" i="1" dirty="0">
                <a:latin typeface="Times" panose="02020603050405020304" pitchFamily="18" charset="0"/>
                <a:cs typeface="Times" panose="02020603050405020304" pitchFamily="18" charset="0"/>
              </a:rPr>
              <a:t>r</a:t>
            </a:r>
            <a:r>
              <a:rPr lang="en-GB" sz="1000" dirty="0"/>
              <a:t> for inner lug is calculated as shown below:</a:t>
            </a:r>
            <a:endParaRPr lang="en-GB" sz="1000" dirty="0">
              <a:effectLst/>
            </a:endParaRPr>
          </a:p>
          <a:p>
            <a:endParaRPr lang="en-GB" sz="700" dirty="0">
              <a:effectLst/>
            </a:endParaRPr>
          </a:p>
          <a:p>
            <a:endParaRPr lang="en-US" sz="1000" dirty="0"/>
          </a:p>
        </p:txBody>
      </p:sp>
      <p:sp>
        <p:nvSpPr>
          <p:cNvPr id="4" name="Slide Number Placeholder 3">
            <a:extLst>
              <a:ext uri="{FF2B5EF4-FFF2-40B4-BE49-F238E27FC236}">
                <a16:creationId xmlns:a16="http://schemas.microsoft.com/office/drawing/2014/main" id="{FE335BE3-4E36-9F59-95E1-986D3FEA9BC9}"/>
              </a:ext>
            </a:extLst>
          </p:cNvPr>
          <p:cNvSpPr>
            <a:spLocks noGrp="1"/>
          </p:cNvSpPr>
          <p:nvPr>
            <p:ph type="sldNum" sz="quarter" idx="12"/>
          </p:nvPr>
        </p:nvSpPr>
        <p:spPr/>
        <p:txBody>
          <a:bodyPr/>
          <a:lstStyle/>
          <a:p>
            <a:fld id="{6D22F896-40B5-4ADD-8801-0D06FADFA095}" type="slidenum">
              <a:rPr lang="en-US" smtClean="0"/>
              <a:pPr/>
              <a:t>44</a:t>
            </a:fld>
            <a:endParaRPr lang="en-US" dirty="0"/>
          </a:p>
        </p:txBody>
      </p:sp>
      <p:pic>
        <p:nvPicPr>
          <p:cNvPr id="5" name="Picture 4">
            <a:extLst>
              <a:ext uri="{FF2B5EF4-FFF2-40B4-BE49-F238E27FC236}">
                <a16:creationId xmlns:a16="http://schemas.microsoft.com/office/drawing/2014/main" id="{60DAE8F7-6C57-925D-EC00-67E05F603F3D}"/>
              </a:ext>
            </a:extLst>
          </p:cNvPr>
          <p:cNvPicPr>
            <a:picLocks noChangeAspect="1"/>
          </p:cNvPicPr>
          <p:nvPr/>
        </p:nvPicPr>
        <p:blipFill rotWithShape="1">
          <a:blip r:embed="rId2"/>
          <a:srcRect t="8706" r="49868"/>
          <a:stretch/>
        </p:blipFill>
        <p:spPr>
          <a:xfrm>
            <a:off x="3371850" y="172427"/>
            <a:ext cx="1032575" cy="1167990"/>
          </a:xfrm>
          <a:prstGeom prst="rect">
            <a:avLst/>
          </a:prstGeom>
          <a:ln>
            <a:solidFill>
              <a:schemeClr val="tx1"/>
            </a:solidFill>
          </a:ln>
        </p:spPr>
      </p:pic>
      <p:pic>
        <p:nvPicPr>
          <p:cNvPr id="6" name="Picture 5">
            <a:extLst>
              <a:ext uri="{FF2B5EF4-FFF2-40B4-BE49-F238E27FC236}">
                <a16:creationId xmlns:a16="http://schemas.microsoft.com/office/drawing/2014/main" id="{804BC417-31C3-E156-84E5-5DED9C6BE31A}"/>
              </a:ext>
            </a:extLst>
          </p:cNvPr>
          <p:cNvPicPr>
            <a:picLocks noChangeAspect="1"/>
          </p:cNvPicPr>
          <p:nvPr/>
        </p:nvPicPr>
        <p:blipFill rotWithShape="1">
          <a:blip r:embed="rId2"/>
          <a:srcRect l="53832" b="8706"/>
          <a:stretch/>
        </p:blipFill>
        <p:spPr>
          <a:xfrm>
            <a:off x="3371850" y="1379959"/>
            <a:ext cx="950922" cy="1167990"/>
          </a:xfrm>
          <a:prstGeom prst="rect">
            <a:avLst/>
          </a:prstGeom>
          <a:ln>
            <a:solidFill>
              <a:schemeClr val="tx1"/>
            </a:solidFill>
          </a:ln>
        </p:spPr>
      </p:pic>
      <p:pic>
        <p:nvPicPr>
          <p:cNvPr id="10" name="Picture 9">
            <a:extLst>
              <a:ext uri="{FF2B5EF4-FFF2-40B4-BE49-F238E27FC236}">
                <a16:creationId xmlns:a16="http://schemas.microsoft.com/office/drawing/2014/main" id="{844B44EE-968D-B60E-6526-FA5F9C5AD9C9}"/>
              </a:ext>
            </a:extLst>
          </p:cNvPr>
          <p:cNvPicPr>
            <a:picLocks noChangeAspect="1"/>
          </p:cNvPicPr>
          <p:nvPr/>
        </p:nvPicPr>
        <p:blipFill>
          <a:blip r:embed="rId3"/>
          <a:stretch>
            <a:fillRect/>
          </a:stretch>
        </p:blipFill>
        <p:spPr>
          <a:xfrm>
            <a:off x="1695450" y="164649"/>
            <a:ext cx="1631406" cy="736370"/>
          </a:xfrm>
          <a:prstGeom prst="rect">
            <a:avLst/>
          </a:prstGeom>
          <a:ln>
            <a:solidFill>
              <a:schemeClr val="tx1"/>
            </a:solidFill>
          </a:ln>
        </p:spPr>
      </p:pic>
      <p:pic>
        <p:nvPicPr>
          <p:cNvPr id="11" name="Picture 10">
            <a:extLst>
              <a:ext uri="{FF2B5EF4-FFF2-40B4-BE49-F238E27FC236}">
                <a16:creationId xmlns:a16="http://schemas.microsoft.com/office/drawing/2014/main" id="{238AF51B-AEC2-F085-A5E7-F69DE11AB62D}"/>
              </a:ext>
            </a:extLst>
          </p:cNvPr>
          <p:cNvPicPr>
            <a:picLocks noChangeAspect="1"/>
          </p:cNvPicPr>
          <p:nvPr/>
        </p:nvPicPr>
        <p:blipFill>
          <a:blip r:embed="rId4"/>
          <a:stretch>
            <a:fillRect/>
          </a:stretch>
        </p:blipFill>
        <p:spPr>
          <a:xfrm>
            <a:off x="1009650" y="2644775"/>
            <a:ext cx="526614" cy="306171"/>
          </a:xfrm>
          <a:prstGeom prst="rect">
            <a:avLst/>
          </a:prstGeom>
          <a:ln>
            <a:solidFill>
              <a:schemeClr val="tx1"/>
            </a:solidFill>
          </a:ln>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654FCC7-E45F-C991-423D-A5F3591D36E9}"/>
                  </a:ext>
                </a:extLst>
              </p:cNvPr>
              <p:cNvSpPr txBox="1"/>
              <p:nvPr/>
            </p:nvSpPr>
            <p:spPr>
              <a:xfrm>
                <a:off x="1362000" y="3042942"/>
                <a:ext cx="578034" cy="211203"/>
              </a:xfrm>
              <a:prstGeom prst="rect">
                <a:avLst/>
              </a:prstGeom>
              <a:solidFill>
                <a:schemeClr val="bg1">
                  <a:lumMod val="85000"/>
                </a:schemeClr>
              </a:solidFill>
              <a:ln>
                <a:solidFill>
                  <a:schemeClr val="tx1"/>
                </a:solidFill>
              </a:ln>
            </p:spPr>
            <p:txBody>
              <a:bodyPr wrap="none" lIns="36000" tIns="36000" rIns="36000" bIns="36000" rtlCol="0">
                <a:spAutoFit/>
              </a:bodyPr>
              <a:lstStyle/>
              <a:p>
                <a14:m>
                  <m:oMath xmlns:m="http://schemas.openxmlformats.org/officeDocument/2006/math">
                    <m:sSub>
                      <m:sSubPr>
                        <m:ctrlPr>
                          <a:rPr lang="en-US" sz="900" i="1" smtClean="0">
                            <a:latin typeface="Cambria Math" panose="02040503050406030204" pitchFamily="18" charset="0"/>
                          </a:rPr>
                        </m:ctrlPr>
                      </m:sSubPr>
                      <m:e>
                        <m:r>
                          <a:rPr lang="en-GB" sz="900" b="0" i="1" smtClean="0">
                            <a:latin typeface="Cambria Math" panose="02040503050406030204" pitchFamily="18" charset="0"/>
                          </a:rPr>
                          <m:t>𝑡</m:t>
                        </m:r>
                      </m:e>
                      <m:sub>
                        <m:r>
                          <a:rPr lang="en-GB" sz="900" b="0" i="1" smtClean="0">
                            <a:latin typeface="Cambria Math" panose="02040503050406030204" pitchFamily="18" charset="0"/>
                          </a:rPr>
                          <m:t>𝑎</m:t>
                        </m:r>
                      </m:sub>
                    </m:sSub>
                    <m:r>
                      <a:rPr lang="en-GB" sz="900" b="0" i="1" smtClean="0">
                        <a:latin typeface="Cambria Math" panose="02040503050406030204" pitchFamily="18" charset="0"/>
                      </a:rPr>
                      <m:t>=</m:t>
                    </m:r>
                    <m:sSub>
                      <m:sSubPr>
                        <m:ctrlPr>
                          <a:rPr lang="en-US" sz="900" i="1">
                            <a:latin typeface="Cambria Math" panose="02040503050406030204" pitchFamily="18" charset="0"/>
                          </a:rPr>
                        </m:ctrlPr>
                      </m:sSubPr>
                      <m:e>
                        <m:r>
                          <a:rPr lang="en-GB" sz="900" i="1">
                            <a:latin typeface="Cambria Math" panose="02040503050406030204" pitchFamily="18" charset="0"/>
                          </a:rPr>
                          <m:t>𝑡</m:t>
                        </m:r>
                      </m:e>
                      <m:sub>
                        <m:r>
                          <a:rPr lang="en-GB" sz="900" b="0" i="1" smtClean="0">
                            <a:latin typeface="Cambria Math" panose="02040503050406030204" pitchFamily="18" charset="0"/>
                          </a:rPr>
                          <m:t>2</m:t>
                        </m:r>
                      </m:sub>
                    </m:sSub>
                  </m:oMath>
                </a14:m>
                <a:r>
                  <a:rPr lang="en-US" sz="900" dirty="0"/>
                  <a:t>- </a:t>
                </a:r>
                <a14:m>
                  <m:oMath xmlns:m="http://schemas.openxmlformats.org/officeDocument/2006/math">
                    <m:sSub>
                      <m:sSubPr>
                        <m:ctrlPr>
                          <a:rPr lang="en-US" sz="900" i="1">
                            <a:latin typeface="Cambria Math" panose="02040503050406030204" pitchFamily="18" charset="0"/>
                          </a:rPr>
                        </m:ctrlPr>
                      </m:sSubPr>
                      <m:e>
                        <m:r>
                          <a:rPr lang="en-GB" sz="900" i="1">
                            <a:latin typeface="Cambria Math" panose="02040503050406030204" pitchFamily="18" charset="0"/>
                          </a:rPr>
                          <m:t>𝑡</m:t>
                        </m:r>
                      </m:e>
                      <m:sub>
                        <m:r>
                          <a:rPr lang="en-GB" sz="900" b="0" i="1" smtClean="0">
                            <a:latin typeface="Cambria Math" panose="02040503050406030204" pitchFamily="18" charset="0"/>
                          </a:rPr>
                          <m:t>𝑠</m:t>
                        </m:r>
                      </m:sub>
                    </m:sSub>
                  </m:oMath>
                </a14:m>
                <a:endParaRPr lang="en-US" sz="900" dirty="0"/>
              </a:p>
            </p:txBody>
          </p:sp>
        </mc:Choice>
        <mc:Fallback>
          <p:sp>
            <p:nvSpPr>
              <p:cNvPr id="12" name="TextBox 11">
                <a:extLst>
                  <a:ext uri="{FF2B5EF4-FFF2-40B4-BE49-F238E27FC236}">
                    <a16:creationId xmlns:a16="http://schemas.microsoft.com/office/drawing/2014/main" id="{D654FCC7-E45F-C991-423D-A5F3591D36E9}"/>
                  </a:ext>
                </a:extLst>
              </p:cNvPr>
              <p:cNvSpPr txBox="1">
                <a:spLocks noRot="1" noChangeAspect="1" noMove="1" noResize="1" noEditPoints="1" noAdjustHandles="1" noChangeArrowheads="1" noChangeShapeType="1" noTextEdit="1"/>
              </p:cNvSpPr>
              <p:nvPr/>
            </p:nvSpPr>
            <p:spPr>
              <a:xfrm>
                <a:off x="1362000" y="3042942"/>
                <a:ext cx="578034" cy="211203"/>
              </a:xfrm>
              <a:prstGeom prst="rect">
                <a:avLst/>
              </a:prstGeom>
              <a:blipFill>
                <a:blip r:embed="rId5"/>
                <a:stretch>
                  <a:fillRect b="-10811"/>
                </a:stretch>
              </a:blipFill>
              <a:ln>
                <a:solidFill>
                  <a:schemeClr val="tx1"/>
                </a:solidFill>
              </a:ln>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99A2AFCD-A00F-FFF8-26D5-0170AA662A0E}"/>
              </a:ext>
            </a:extLst>
          </p:cNvPr>
          <p:cNvCxnSpPr>
            <a:stCxn id="12" idx="0"/>
          </p:cNvCxnSpPr>
          <p:nvPr/>
        </p:nvCxnSpPr>
        <p:spPr>
          <a:xfrm flipH="1" flipV="1">
            <a:off x="1396554" y="2881697"/>
            <a:ext cx="254463" cy="161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34F7F7-A39A-155F-9526-5466512AB958}"/>
              </a:ext>
            </a:extLst>
          </p:cNvPr>
          <p:cNvSpPr txBox="1"/>
          <p:nvPr/>
        </p:nvSpPr>
        <p:spPr>
          <a:xfrm>
            <a:off x="1178982" y="2657474"/>
            <a:ext cx="57708"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232395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84FC-C60A-569A-787E-FE61B0A57DB0}"/>
              </a:ext>
            </a:extLst>
          </p:cNvPr>
          <p:cNvSpPr>
            <a:spLocks noGrp="1"/>
          </p:cNvSpPr>
          <p:nvPr>
            <p:ph type="title"/>
          </p:nvPr>
        </p:nvSpPr>
        <p:spPr/>
        <p:txBody>
          <a:bodyPr/>
          <a:lstStyle/>
          <a:p>
            <a:r>
              <a:rPr lang="en-US" dirty="0"/>
              <a:t>Pin shear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220E7C-66A6-AF5D-0614-3B58E3710249}"/>
                  </a:ext>
                </a:extLst>
              </p:cNvPr>
              <p:cNvSpPr>
                <a:spLocks noGrp="1"/>
              </p:cNvSpPr>
              <p:nvPr>
                <p:ph idx="1"/>
              </p:nvPr>
            </p:nvSpPr>
            <p:spPr>
              <a:xfrm>
                <a:off x="323850" y="2405635"/>
                <a:ext cx="3962400" cy="589409"/>
              </a:xfrm>
            </p:spPr>
            <p:txBody>
              <a:bodyPr>
                <a:normAutofit fontScale="92500" lnSpcReduction="20000"/>
              </a:bodyPr>
              <a:lstStyle/>
              <a:p>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m:t>
                        </m:r>
                      </m:e>
                      <m:sub>
                        <m:r>
                          <a:rPr lang="en-GB" b="0" i="1" smtClean="0">
                            <a:latin typeface="Cambria Math" panose="02040503050406030204" pitchFamily="18" charset="0"/>
                          </a:rPr>
                          <m:t>𝑠</m:t>
                        </m:r>
                      </m:sub>
                    </m:sSub>
                  </m:oMath>
                </a14:m>
                <a:r>
                  <a:rPr lang="en-US" dirty="0"/>
                  <a:t> accounts for variation of </a:t>
                </a:r>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h</m:t>
                        </m:r>
                      </m:sub>
                    </m:sSub>
                    <m:r>
                      <a:rPr lang="en-GB" b="0" i="1" smtClean="0">
                        <a:latin typeface="Cambria Math" panose="02040503050406030204" pitchFamily="18" charset="0"/>
                      </a:rPr>
                      <m:t>/</m:t>
                    </m:r>
                    <m:r>
                      <a:rPr lang="en-GB" b="0" i="1" smtClean="0">
                        <a:latin typeface="Cambria Math" panose="02040503050406030204" pitchFamily="18" charset="0"/>
                      </a:rPr>
                      <m:t>𝑡</m:t>
                    </m:r>
                  </m:oMath>
                </a14:m>
                <a:r>
                  <a:rPr lang="en-US" dirty="0"/>
                  <a:t> in a double lap shear joint to elevate allowable stress.</a:t>
                </a:r>
              </a:p>
              <a:p>
                <a:r>
                  <a:rPr lang="en-US" dirty="0"/>
                  <a:t>For a single lap shear case </a:t>
                </a:r>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𝐾</m:t>
                        </m:r>
                      </m:e>
                      <m:sub>
                        <m:r>
                          <a:rPr lang="en-GB" b="0" i="1" smtClean="0">
                            <a:latin typeface="Cambria Math" panose="02040503050406030204" pitchFamily="18" charset="0"/>
                          </a:rPr>
                          <m:t>𝑠</m:t>
                        </m:r>
                      </m:sub>
                    </m:sSub>
                    <m:r>
                      <a:rPr lang="en-GB" b="0" i="1" smtClean="0">
                        <a:latin typeface="Cambria Math" panose="02040503050406030204" pitchFamily="18" charset="0"/>
                      </a:rPr>
                      <m:t>=1</m:t>
                    </m:r>
                  </m:oMath>
                </a14:m>
                <a:r>
                  <a:rPr lang="en-US" dirty="0"/>
                  <a:t>.</a:t>
                </a:r>
              </a:p>
            </p:txBody>
          </p:sp>
        </mc:Choice>
        <mc:Fallback xmlns="">
          <p:sp>
            <p:nvSpPr>
              <p:cNvPr id="3" name="Content Placeholder 2">
                <a:extLst>
                  <a:ext uri="{FF2B5EF4-FFF2-40B4-BE49-F238E27FC236}">
                    <a16:creationId xmlns:a16="http://schemas.microsoft.com/office/drawing/2014/main" id="{A1220E7C-66A6-AF5D-0614-3B58E3710249}"/>
                  </a:ext>
                </a:extLst>
              </p:cNvPr>
              <p:cNvSpPr>
                <a:spLocks noGrp="1" noRot="1" noChangeAspect="1" noMove="1" noResize="1" noEditPoints="1" noAdjustHandles="1" noChangeArrowheads="1" noChangeShapeType="1" noTextEdit="1"/>
              </p:cNvSpPr>
              <p:nvPr>
                <p:ph idx="1"/>
              </p:nvPr>
            </p:nvSpPr>
            <p:spPr>
              <a:xfrm>
                <a:off x="323850" y="2405635"/>
                <a:ext cx="3962400" cy="589409"/>
              </a:xfrm>
              <a:blipFill>
                <a:blip r:embed="rId2"/>
                <a:stretch>
                  <a:fillRect t="-6383" b="-63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11F49B2-4B31-FCE0-DFC2-C45103162BF9}"/>
              </a:ext>
            </a:extLst>
          </p:cNvPr>
          <p:cNvSpPr>
            <a:spLocks noGrp="1"/>
          </p:cNvSpPr>
          <p:nvPr>
            <p:ph type="sldNum" sz="quarter" idx="12"/>
          </p:nvPr>
        </p:nvSpPr>
        <p:spPr/>
        <p:txBody>
          <a:bodyPr/>
          <a:lstStyle/>
          <a:p>
            <a:fld id="{6D22F896-40B5-4ADD-8801-0D06FADFA095}" type="slidenum">
              <a:rPr lang="en-US" smtClean="0"/>
              <a:pPr/>
              <a:t>45</a:t>
            </a:fld>
            <a:endParaRPr lang="en-US" dirty="0"/>
          </a:p>
        </p:txBody>
      </p:sp>
      <p:pic>
        <p:nvPicPr>
          <p:cNvPr id="5" name="Picture 4">
            <a:extLst>
              <a:ext uri="{FF2B5EF4-FFF2-40B4-BE49-F238E27FC236}">
                <a16:creationId xmlns:a16="http://schemas.microsoft.com/office/drawing/2014/main" id="{EFC27785-BB4B-DDED-D4D5-1ED5C8BF62E0}"/>
              </a:ext>
            </a:extLst>
          </p:cNvPr>
          <p:cNvPicPr>
            <a:picLocks noChangeAspect="1"/>
          </p:cNvPicPr>
          <p:nvPr/>
        </p:nvPicPr>
        <p:blipFill>
          <a:blip r:embed="rId3"/>
          <a:stretch>
            <a:fillRect/>
          </a:stretch>
        </p:blipFill>
        <p:spPr>
          <a:xfrm>
            <a:off x="3732672" y="861400"/>
            <a:ext cx="642941" cy="277814"/>
          </a:xfrm>
          <a:prstGeom prst="rect">
            <a:avLst/>
          </a:prstGeom>
          <a:ln>
            <a:solidFill>
              <a:schemeClr val="tx1"/>
            </a:solidFill>
          </a:ln>
        </p:spPr>
      </p:pic>
      <p:pic>
        <p:nvPicPr>
          <p:cNvPr id="6" name="Picture 5">
            <a:extLst>
              <a:ext uri="{FF2B5EF4-FFF2-40B4-BE49-F238E27FC236}">
                <a16:creationId xmlns:a16="http://schemas.microsoft.com/office/drawing/2014/main" id="{1C946B60-FC63-059D-76D9-8C1ABCBD3057}"/>
              </a:ext>
            </a:extLst>
          </p:cNvPr>
          <p:cNvPicPr>
            <a:picLocks noChangeAspect="1"/>
          </p:cNvPicPr>
          <p:nvPr/>
        </p:nvPicPr>
        <p:blipFill>
          <a:blip r:embed="rId4"/>
          <a:stretch>
            <a:fillRect/>
          </a:stretch>
        </p:blipFill>
        <p:spPr>
          <a:xfrm>
            <a:off x="3732672" y="1172416"/>
            <a:ext cx="690566" cy="277814"/>
          </a:xfrm>
          <a:prstGeom prst="rect">
            <a:avLst/>
          </a:prstGeom>
          <a:ln>
            <a:solidFill>
              <a:schemeClr val="tx1"/>
            </a:solidFill>
          </a:ln>
        </p:spPr>
      </p:pic>
      <p:pic>
        <p:nvPicPr>
          <p:cNvPr id="7" name="Picture 6">
            <a:extLst>
              <a:ext uri="{FF2B5EF4-FFF2-40B4-BE49-F238E27FC236}">
                <a16:creationId xmlns:a16="http://schemas.microsoft.com/office/drawing/2014/main" id="{21D16824-2776-9E52-CB69-68ABFE4FB03A}"/>
              </a:ext>
            </a:extLst>
          </p:cNvPr>
          <p:cNvPicPr>
            <a:picLocks noChangeAspect="1"/>
          </p:cNvPicPr>
          <p:nvPr/>
        </p:nvPicPr>
        <p:blipFill>
          <a:blip r:embed="rId5"/>
          <a:stretch>
            <a:fillRect/>
          </a:stretch>
        </p:blipFill>
        <p:spPr>
          <a:xfrm>
            <a:off x="2294103" y="861400"/>
            <a:ext cx="1405381" cy="1511033"/>
          </a:xfrm>
          <a:prstGeom prst="rect">
            <a:avLst/>
          </a:prstGeom>
          <a:ln>
            <a:solidFill>
              <a:schemeClr val="tx1"/>
            </a:solidFill>
          </a:ln>
        </p:spPr>
      </p:pic>
      <p:pic>
        <p:nvPicPr>
          <p:cNvPr id="8" name="Picture 7">
            <a:extLst>
              <a:ext uri="{FF2B5EF4-FFF2-40B4-BE49-F238E27FC236}">
                <a16:creationId xmlns:a16="http://schemas.microsoft.com/office/drawing/2014/main" id="{8BB90292-2048-E5F9-F96B-A166B54DC4AA}"/>
              </a:ext>
            </a:extLst>
          </p:cNvPr>
          <p:cNvPicPr>
            <a:picLocks noChangeAspect="1"/>
          </p:cNvPicPr>
          <p:nvPr/>
        </p:nvPicPr>
        <p:blipFill>
          <a:blip r:embed="rId6"/>
          <a:stretch>
            <a:fillRect/>
          </a:stretch>
        </p:blipFill>
        <p:spPr>
          <a:xfrm>
            <a:off x="323850" y="861400"/>
            <a:ext cx="1937065" cy="1511033"/>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D20E6453-DA4D-EC40-ED6F-6D757B4EEE4E}"/>
              </a:ext>
            </a:extLst>
          </p:cNvPr>
          <p:cNvCxnSpPr>
            <a:cxnSpLocks/>
            <a:stCxn id="11" idx="2"/>
            <a:endCxn id="5" idx="0"/>
          </p:cNvCxnSpPr>
          <p:nvPr/>
        </p:nvCxnSpPr>
        <p:spPr>
          <a:xfrm>
            <a:off x="3967191" y="766883"/>
            <a:ext cx="86952" cy="94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68F263-F715-2CE5-0961-CB5487CA95B2}"/>
              </a:ext>
            </a:extLst>
          </p:cNvPr>
          <p:cNvSpPr txBox="1"/>
          <p:nvPr/>
        </p:nvSpPr>
        <p:spPr>
          <a:xfrm>
            <a:off x="3577680" y="335996"/>
            <a:ext cx="779021" cy="430887"/>
          </a:xfrm>
          <a:prstGeom prst="rect">
            <a:avLst/>
          </a:prstGeom>
          <a:solidFill>
            <a:schemeClr val="bg1">
              <a:lumMod val="75000"/>
            </a:schemeClr>
          </a:solidFill>
          <a:ln>
            <a:solidFill>
              <a:schemeClr val="tx1"/>
            </a:solidFill>
          </a:ln>
        </p:spPr>
        <p:txBody>
          <a:bodyPr wrap="square" lIns="36000" tIns="0" rIns="36000" bIns="0">
            <a:spAutoFit/>
          </a:bodyPr>
          <a:lstStyle/>
          <a:p>
            <a:r>
              <a:rPr lang="en-US" sz="700" dirty="0">
                <a:latin typeface="Arial" panose="020B0604020202020204" pitchFamily="34" charset="0"/>
                <a:cs typeface="Arial" panose="020B0604020202020204" pitchFamily="34" charset="0"/>
              </a:rPr>
              <a:t>Allowable shear force in a double lap shear joint configuration</a:t>
            </a:r>
          </a:p>
        </p:txBody>
      </p:sp>
      <p:cxnSp>
        <p:nvCxnSpPr>
          <p:cNvPr id="14" name="Straight Arrow Connector 13">
            <a:extLst>
              <a:ext uri="{FF2B5EF4-FFF2-40B4-BE49-F238E27FC236}">
                <a16:creationId xmlns:a16="http://schemas.microsoft.com/office/drawing/2014/main" id="{226BB9A0-9468-5BFB-FC98-31B4B4A4B856}"/>
              </a:ext>
            </a:extLst>
          </p:cNvPr>
          <p:cNvCxnSpPr>
            <a:cxnSpLocks/>
            <a:stCxn id="15" idx="0"/>
          </p:cNvCxnSpPr>
          <p:nvPr/>
        </p:nvCxnSpPr>
        <p:spPr>
          <a:xfrm flipH="1" flipV="1">
            <a:off x="3868614" y="1382014"/>
            <a:ext cx="238689" cy="129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F5749C-8582-CD69-8D6B-670AC81E9114}"/>
              </a:ext>
            </a:extLst>
          </p:cNvPr>
          <p:cNvSpPr txBox="1"/>
          <p:nvPr/>
        </p:nvSpPr>
        <p:spPr>
          <a:xfrm>
            <a:off x="3868614" y="1511827"/>
            <a:ext cx="477378" cy="107722"/>
          </a:xfrm>
          <a:prstGeom prst="rect">
            <a:avLst/>
          </a:prstGeom>
          <a:solidFill>
            <a:srgbClr val="00B0F0"/>
          </a:solidFill>
          <a:ln>
            <a:solidFill>
              <a:schemeClr val="tx1"/>
            </a:solidFill>
          </a:ln>
        </p:spPr>
        <p:txBody>
          <a:bodyPr wrap="square" lIns="36000" tIns="0" rIns="36000" bIns="0">
            <a:spAutoFit/>
          </a:bodyPr>
          <a:lstStyle/>
          <a:p>
            <a:r>
              <a:rPr lang="en-US" sz="700" dirty="0">
                <a:latin typeface="Arial" panose="020B0604020202020204" pitchFamily="34" charset="0"/>
                <a:cs typeface="Arial" panose="020B0604020202020204" pitchFamily="34" charset="0"/>
              </a:rPr>
              <a:t>Solid pin</a:t>
            </a:r>
          </a:p>
        </p:txBody>
      </p:sp>
      <p:sp>
        <p:nvSpPr>
          <p:cNvPr id="20" name="Rectangle 19">
            <a:extLst>
              <a:ext uri="{FF2B5EF4-FFF2-40B4-BE49-F238E27FC236}">
                <a16:creationId xmlns:a16="http://schemas.microsoft.com/office/drawing/2014/main" id="{C22941D3-6CF4-C6EA-C2A6-501776B7C75F}"/>
              </a:ext>
            </a:extLst>
          </p:cNvPr>
          <p:cNvSpPr/>
          <p:nvPr/>
        </p:nvSpPr>
        <p:spPr>
          <a:xfrm>
            <a:off x="314328" y="1488670"/>
            <a:ext cx="107704" cy="130872"/>
          </a:xfrm>
          <a:prstGeom prst="rect">
            <a:avLst/>
          </a:prstGeom>
          <a:solidFill>
            <a:srgbClr val="00B0F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E2F4525-C4F3-A415-9B44-E40ABF36241C}"/>
              </a:ext>
            </a:extLst>
          </p:cNvPr>
          <p:cNvCxnSpPr>
            <a:cxnSpLocks/>
          </p:cNvCxnSpPr>
          <p:nvPr/>
        </p:nvCxnSpPr>
        <p:spPr>
          <a:xfrm flipH="1" flipV="1">
            <a:off x="1771650" y="1561460"/>
            <a:ext cx="0" cy="601165"/>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055ECE9A-1EAA-548F-CA64-BF9A4F4BA5A4}"/>
              </a:ext>
            </a:extLst>
          </p:cNvPr>
          <p:cNvCxnSpPr>
            <a:cxnSpLocks/>
          </p:cNvCxnSpPr>
          <p:nvPr/>
        </p:nvCxnSpPr>
        <p:spPr>
          <a:xfrm flipH="1">
            <a:off x="573529" y="1561460"/>
            <a:ext cx="1198231" cy="2218"/>
          </a:xfrm>
          <a:prstGeom prst="straightConnector1">
            <a:avLst/>
          </a:prstGeom>
          <a:ln>
            <a:solidFill>
              <a:srgbClr val="7030A0"/>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99A86A7D-414E-DF28-C046-9AAB40DB2BFF}"/>
              </a:ext>
            </a:extLst>
          </p:cNvPr>
          <p:cNvSpPr/>
          <p:nvPr/>
        </p:nvSpPr>
        <p:spPr>
          <a:xfrm>
            <a:off x="3972601" y="946167"/>
            <a:ext cx="128672" cy="130872"/>
          </a:xfrm>
          <a:prstGeom prst="rect">
            <a:avLst/>
          </a:prstGeom>
          <a:solidFill>
            <a:srgbClr val="00B0F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5DAB4A1F-2FED-DDA6-4D22-384429744CEA}"/>
              </a:ext>
            </a:extLst>
          </p:cNvPr>
          <p:cNvPicPr>
            <a:picLocks noChangeAspect="1"/>
          </p:cNvPicPr>
          <p:nvPr/>
        </p:nvPicPr>
        <p:blipFill>
          <a:blip r:embed="rId7"/>
          <a:stretch>
            <a:fillRect/>
          </a:stretch>
        </p:blipFill>
        <p:spPr>
          <a:xfrm>
            <a:off x="1475806" y="1063784"/>
            <a:ext cx="658123" cy="225385"/>
          </a:xfrm>
          <a:prstGeom prst="rect">
            <a:avLst/>
          </a:prstGeom>
          <a:ln>
            <a:solidFill>
              <a:schemeClr val="tx1"/>
            </a:solidFill>
          </a:ln>
        </p:spPr>
      </p:pic>
      <p:sp>
        <p:nvSpPr>
          <p:cNvPr id="30" name="TextBox 29">
            <a:extLst>
              <a:ext uri="{FF2B5EF4-FFF2-40B4-BE49-F238E27FC236}">
                <a16:creationId xmlns:a16="http://schemas.microsoft.com/office/drawing/2014/main" id="{5450AC26-12BA-6933-22C1-7722672E5407}"/>
              </a:ext>
            </a:extLst>
          </p:cNvPr>
          <p:cNvSpPr txBox="1"/>
          <p:nvPr/>
        </p:nvSpPr>
        <p:spPr>
          <a:xfrm>
            <a:off x="1472528" y="968342"/>
            <a:ext cx="661401" cy="76944"/>
          </a:xfrm>
          <a:prstGeom prst="rect">
            <a:avLst/>
          </a:prstGeom>
          <a:solidFill>
            <a:schemeClr val="bg1">
              <a:lumMod val="75000"/>
            </a:schemeClr>
          </a:solidFill>
          <a:ln>
            <a:solidFill>
              <a:schemeClr val="tx1"/>
            </a:solidFill>
          </a:ln>
        </p:spPr>
        <p:txBody>
          <a:bodyPr wrap="square" lIns="36000" tIns="0" rIns="36000" bIns="0">
            <a:spAutoFit/>
          </a:bodyPr>
          <a:lstStyle/>
          <a:p>
            <a:r>
              <a:rPr lang="en-US" sz="500" dirty="0">
                <a:latin typeface="Arial" panose="020B0604020202020204" pitchFamily="34" charset="0"/>
                <a:cs typeface="Arial" panose="020B0604020202020204" pitchFamily="34" charset="0"/>
              </a:rPr>
              <a:t>Curve limitation</a:t>
            </a:r>
          </a:p>
        </p:txBody>
      </p:sp>
    </p:spTree>
    <p:extLst>
      <p:ext uri="{BB962C8B-B14F-4D97-AF65-F5344CB8AC3E}">
        <p14:creationId xmlns:p14="http://schemas.microsoft.com/office/powerpoint/2010/main" val="11616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0" grpId="0" animBg="1"/>
      <p:bldP spid="27"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b="1" dirty="0">
                <a:solidFill>
                  <a:srgbClr val="00B050"/>
                </a:solidFill>
              </a:rPr>
              <a:t>Bush analysis</a:t>
            </a:r>
          </a:p>
        </p:txBody>
      </p:sp>
      <p:sp>
        <p:nvSpPr>
          <p:cNvPr id="2" name="Slide Number Placeholder 1"/>
          <p:cNvSpPr>
            <a:spLocks noGrp="1"/>
          </p:cNvSpPr>
          <p:nvPr>
            <p:ph type="sldNum" sz="quarter" idx="12"/>
          </p:nvPr>
        </p:nvSpPr>
        <p:spPr/>
        <p:txBody>
          <a:bodyPr/>
          <a:lstStyle/>
          <a:p>
            <a:fld id="{6D22F896-40B5-4ADD-8801-0D06FADFA095}" type="slidenum">
              <a:rPr lang="en-US" smtClean="0"/>
              <a:pPr/>
              <a:t>46</a:t>
            </a:fld>
            <a:endParaRPr lang="en-US" dirty="0"/>
          </a:p>
        </p:txBody>
      </p:sp>
    </p:spTree>
    <p:extLst>
      <p:ext uri="{BB962C8B-B14F-4D97-AF65-F5344CB8AC3E}">
        <p14:creationId xmlns:p14="http://schemas.microsoft.com/office/powerpoint/2010/main" val="1930821249"/>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6C60-D33C-A8A8-1E76-85B919C1E8F6}"/>
              </a:ext>
            </a:extLst>
          </p:cNvPr>
          <p:cNvSpPr>
            <a:spLocks noGrp="1"/>
          </p:cNvSpPr>
          <p:nvPr>
            <p:ph type="title"/>
          </p:nvPr>
        </p:nvSpPr>
        <p:spPr/>
        <p:txBody>
          <a:bodyPr/>
          <a:lstStyle/>
          <a:p>
            <a:r>
              <a:rPr lang="en-US" dirty="0"/>
              <a:t>Bushing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14B51C-3356-9E99-9F80-A6C453B639FB}"/>
                  </a:ext>
                </a:extLst>
              </p:cNvPr>
              <p:cNvSpPr>
                <a:spLocks noGrp="1"/>
              </p:cNvSpPr>
              <p:nvPr>
                <p:ph idx="1"/>
              </p:nvPr>
            </p:nvSpPr>
            <p:spPr/>
            <p:txBody>
              <a:bodyPr/>
              <a:lstStyle/>
              <a:p>
                <a:r>
                  <a:rPr lang="en-US" dirty="0"/>
                  <a:t>The allowable yield load is</a:t>
                </a:r>
              </a:p>
              <a:p>
                <a:endParaRPr lang="en-US" dirty="0"/>
              </a:p>
              <a:p>
                <a:endParaRPr lang="en-US" dirty="0"/>
              </a:p>
              <a:p>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𝑏𝑟𝑏</m:t>
                        </m:r>
                      </m:sub>
                    </m:sSub>
                  </m:oMath>
                </a14:m>
                <a:r>
                  <a:rPr lang="en-US" dirty="0"/>
                  <a:t> is the smaller area of the bushing on the shear pin or bushing on lug.</a:t>
                </a:r>
              </a:p>
              <a:p>
                <a:r>
                  <a:rPr lang="en-US" dirty="0"/>
                  <a:t>The bearing on the lug may be less if the bushing has been chamfered.</a:t>
                </a:r>
              </a:p>
            </p:txBody>
          </p:sp>
        </mc:Choice>
        <mc:Fallback xmlns="">
          <p:sp>
            <p:nvSpPr>
              <p:cNvPr id="3" name="Content Placeholder 2">
                <a:extLst>
                  <a:ext uri="{FF2B5EF4-FFF2-40B4-BE49-F238E27FC236}">
                    <a16:creationId xmlns:a16="http://schemas.microsoft.com/office/drawing/2014/main" id="{A014B51C-3356-9E99-9F80-A6C453B639FB}"/>
                  </a:ext>
                </a:extLst>
              </p:cNvPr>
              <p:cNvSpPr>
                <a:spLocks noGrp="1" noRot="1" noChangeAspect="1" noMove="1" noResize="1" noEditPoints="1" noAdjustHandles="1" noChangeArrowheads="1" noChangeShapeType="1" noTextEdit="1"/>
              </p:cNvSpPr>
              <p:nvPr>
                <p:ph idx="1"/>
              </p:nvPr>
            </p:nvSpPr>
            <p:spPr>
              <a:blipFill>
                <a:blip r:embed="rId2"/>
                <a:stretch>
                  <a:fillRect l="-319" t="-625" r="-3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D650553-AEF3-0076-1F68-60DD0C2E1AE8}"/>
              </a:ext>
            </a:extLst>
          </p:cNvPr>
          <p:cNvSpPr>
            <a:spLocks noGrp="1"/>
          </p:cNvSpPr>
          <p:nvPr>
            <p:ph type="sldNum" sz="quarter" idx="12"/>
          </p:nvPr>
        </p:nvSpPr>
        <p:spPr/>
        <p:txBody>
          <a:bodyPr/>
          <a:lstStyle/>
          <a:p>
            <a:fld id="{6D22F896-40B5-4ADD-8801-0D06FADFA095}" type="slidenum">
              <a:rPr lang="en-US" smtClean="0"/>
              <a:pPr/>
              <a:t>47</a:t>
            </a:fld>
            <a:endParaRPr lang="en-US" dirty="0"/>
          </a:p>
        </p:txBody>
      </p:sp>
      <p:pic>
        <p:nvPicPr>
          <p:cNvPr id="5" name="Picture 4">
            <a:extLst>
              <a:ext uri="{FF2B5EF4-FFF2-40B4-BE49-F238E27FC236}">
                <a16:creationId xmlns:a16="http://schemas.microsoft.com/office/drawing/2014/main" id="{E9E44220-AAA1-E8A6-1EBD-3FAAC3938823}"/>
              </a:ext>
            </a:extLst>
          </p:cNvPr>
          <p:cNvPicPr>
            <a:picLocks noChangeAspect="1"/>
          </p:cNvPicPr>
          <p:nvPr/>
        </p:nvPicPr>
        <p:blipFill>
          <a:blip r:embed="rId3"/>
          <a:stretch>
            <a:fillRect/>
          </a:stretch>
        </p:blipFill>
        <p:spPr>
          <a:xfrm>
            <a:off x="552450" y="1348074"/>
            <a:ext cx="1206500" cy="260350"/>
          </a:xfrm>
          <a:prstGeom prst="rect">
            <a:avLst/>
          </a:prstGeom>
          <a:ln>
            <a:solidFill>
              <a:schemeClr val="tx1"/>
            </a:solidFill>
          </a:ln>
        </p:spPr>
      </p:pic>
      <p:sp>
        <p:nvSpPr>
          <p:cNvPr id="7" name="Speech Bubble: Rectangle 48">
            <a:extLst>
              <a:ext uri="{FF2B5EF4-FFF2-40B4-BE49-F238E27FC236}">
                <a16:creationId xmlns:a16="http://schemas.microsoft.com/office/drawing/2014/main" id="{B35A78B4-84E0-DAB9-B2D7-E7FD38607DB5}"/>
              </a:ext>
            </a:extLst>
          </p:cNvPr>
          <p:cNvSpPr/>
          <p:nvPr/>
        </p:nvSpPr>
        <p:spPr>
          <a:xfrm>
            <a:off x="1847850" y="1185956"/>
            <a:ext cx="723900" cy="518826"/>
          </a:xfrm>
          <a:prstGeom prst="wedgeRectCallout">
            <a:avLst>
              <a:gd name="adj1" fmla="val -108662"/>
              <a:gd name="adj2" fmla="val -989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Allowable compressive yield on the bushing material</a:t>
            </a:r>
          </a:p>
        </p:txBody>
      </p:sp>
    </p:spTree>
    <p:extLst>
      <p:ext uri="{BB962C8B-B14F-4D97-AF65-F5344CB8AC3E}">
        <p14:creationId xmlns:p14="http://schemas.microsoft.com/office/powerpoint/2010/main" val="3977002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0422-EB0E-940A-EF63-8DED2C0CDFD7}"/>
              </a:ext>
            </a:extLst>
          </p:cNvPr>
          <p:cNvSpPr>
            <a:spLocks noGrp="1"/>
          </p:cNvSpPr>
          <p:nvPr>
            <p:ph type="title"/>
          </p:nvPr>
        </p:nvSpPr>
        <p:spPr>
          <a:xfrm>
            <a:off x="400050" y="206375"/>
            <a:ext cx="3048000" cy="657970"/>
          </a:xfrm>
        </p:spPr>
        <p:txBody>
          <a:bodyPr>
            <a:normAutofit fontScale="90000"/>
          </a:bodyPr>
          <a:lstStyle/>
          <a:p>
            <a:r>
              <a:rPr lang="en-US" dirty="0"/>
              <a:t>Bush analysis-</a:t>
            </a:r>
            <a:br>
              <a:rPr lang="en-US" dirty="0"/>
            </a:br>
            <a:r>
              <a:rPr lang="en-US" dirty="0"/>
              <a:t>Extra considerations</a:t>
            </a:r>
            <a:br>
              <a:rPr lang="en-US" dirty="0"/>
            </a:br>
            <a:r>
              <a:rPr lang="en-US" sz="800" dirty="0"/>
              <a:t>(Airbus specific)</a:t>
            </a:r>
            <a:endParaRPr lang="en-GB" sz="800" dirty="0"/>
          </a:p>
        </p:txBody>
      </p:sp>
      <p:sp>
        <p:nvSpPr>
          <p:cNvPr id="3" name="Content Placeholder 2">
            <a:extLst>
              <a:ext uri="{FF2B5EF4-FFF2-40B4-BE49-F238E27FC236}">
                <a16:creationId xmlns:a16="http://schemas.microsoft.com/office/drawing/2014/main" id="{977B553E-FF94-8DFD-4D28-A8E9ABBD0489}"/>
              </a:ext>
            </a:extLst>
          </p:cNvPr>
          <p:cNvSpPr>
            <a:spLocks noGrp="1"/>
          </p:cNvSpPr>
          <p:nvPr>
            <p:ph idx="1"/>
          </p:nvPr>
        </p:nvSpPr>
        <p:spPr>
          <a:xfrm>
            <a:off x="323850" y="968375"/>
            <a:ext cx="2362200" cy="1828800"/>
          </a:xfrm>
        </p:spPr>
        <p:txBody>
          <a:bodyPr>
            <a:normAutofit/>
          </a:bodyPr>
          <a:lstStyle/>
          <a:p>
            <a:r>
              <a:rPr lang="en-GB" dirty="0">
                <a:highlight>
                  <a:srgbClr val="00FF00"/>
                </a:highlight>
              </a:rPr>
              <a:t>Pin bearing against the bush bore (covered in previous slide).</a:t>
            </a:r>
          </a:p>
          <a:p>
            <a:r>
              <a:rPr lang="en-GB" dirty="0">
                <a:highlight>
                  <a:srgbClr val="00FF00"/>
                </a:highlight>
              </a:rPr>
              <a:t>Bush bearing against lug bore (covered in previous slide).</a:t>
            </a:r>
          </a:p>
          <a:p>
            <a:r>
              <a:rPr lang="en-GB" dirty="0">
                <a:highlight>
                  <a:srgbClr val="FFFF00"/>
                </a:highlight>
              </a:rPr>
              <a:t>Bush flange bearing against lug face (next slide)</a:t>
            </a:r>
          </a:p>
          <a:p>
            <a:r>
              <a:rPr lang="en-GB" dirty="0">
                <a:highlight>
                  <a:srgbClr val="FFFF00"/>
                </a:highlight>
              </a:rPr>
              <a:t>Bush shear (next slide). </a:t>
            </a:r>
          </a:p>
        </p:txBody>
      </p:sp>
      <p:sp>
        <p:nvSpPr>
          <p:cNvPr id="4" name="Slide Number Placeholder 3">
            <a:extLst>
              <a:ext uri="{FF2B5EF4-FFF2-40B4-BE49-F238E27FC236}">
                <a16:creationId xmlns:a16="http://schemas.microsoft.com/office/drawing/2014/main" id="{424E08A8-73D6-B2C1-0900-6FC1B0DA8F6E}"/>
              </a:ext>
            </a:extLst>
          </p:cNvPr>
          <p:cNvSpPr>
            <a:spLocks noGrp="1"/>
          </p:cNvSpPr>
          <p:nvPr>
            <p:ph type="sldNum" sz="quarter" idx="12"/>
          </p:nvPr>
        </p:nvSpPr>
        <p:spPr/>
        <p:txBody>
          <a:bodyPr/>
          <a:lstStyle/>
          <a:p>
            <a:fld id="{6D22F896-40B5-4ADD-8801-0D06FADFA095}" type="slidenum">
              <a:rPr lang="en-US" smtClean="0"/>
              <a:pPr/>
              <a:t>48</a:t>
            </a:fld>
            <a:endParaRPr lang="en-US" dirty="0"/>
          </a:p>
        </p:txBody>
      </p:sp>
      <p:pic>
        <p:nvPicPr>
          <p:cNvPr id="6" name="Picture 5">
            <a:extLst>
              <a:ext uri="{FF2B5EF4-FFF2-40B4-BE49-F238E27FC236}">
                <a16:creationId xmlns:a16="http://schemas.microsoft.com/office/drawing/2014/main" id="{9F8B86C2-B045-5CD1-C7B6-24E4C6474ED3}"/>
              </a:ext>
            </a:extLst>
          </p:cNvPr>
          <p:cNvPicPr>
            <a:picLocks noChangeAspect="1"/>
          </p:cNvPicPr>
          <p:nvPr/>
        </p:nvPicPr>
        <p:blipFill>
          <a:blip r:embed="rId2"/>
          <a:stretch>
            <a:fillRect/>
          </a:stretch>
        </p:blipFill>
        <p:spPr>
          <a:xfrm>
            <a:off x="2914650" y="209550"/>
            <a:ext cx="1653628" cy="1563806"/>
          </a:xfrm>
          <a:prstGeom prst="rect">
            <a:avLst/>
          </a:prstGeom>
          <a:ln>
            <a:solidFill>
              <a:schemeClr val="tx1"/>
            </a:solidFill>
          </a:ln>
        </p:spPr>
      </p:pic>
      <p:pic>
        <p:nvPicPr>
          <p:cNvPr id="8" name="Picture 7">
            <a:extLst>
              <a:ext uri="{FF2B5EF4-FFF2-40B4-BE49-F238E27FC236}">
                <a16:creationId xmlns:a16="http://schemas.microsoft.com/office/drawing/2014/main" id="{5FD59E36-90FC-089A-2307-7D95DE8D8571}"/>
              </a:ext>
            </a:extLst>
          </p:cNvPr>
          <p:cNvPicPr>
            <a:picLocks noChangeAspect="1"/>
          </p:cNvPicPr>
          <p:nvPr/>
        </p:nvPicPr>
        <p:blipFill>
          <a:blip r:embed="rId3"/>
          <a:stretch>
            <a:fillRect/>
          </a:stretch>
        </p:blipFill>
        <p:spPr>
          <a:xfrm>
            <a:off x="2609850" y="1819188"/>
            <a:ext cx="1958428" cy="1300471"/>
          </a:xfrm>
          <a:prstGeom prst="rect">
            <a:avLst/>
          </a:prstGeom>
          <a:ln>
            <a:solidFill>
              <a:schemeClr val="tx1"/>
            </a:solidFill>
          </a:ln>
        </p:spPr>
      </p:pic>
    </p:spTree>
    <p:extLst>
      <p:ext uri="{BB962C8B-B14F-4D97-AF65-F5344CB8AC3E}">
        <p14:creationId xmlns:p14="http://schemas.microsoft.com/office/powerpoint/2010/main" val="2995917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DC73-57EE-2D74-EF71-5181A9BCD6D0}"/>
              </a:ext>
            </a:extLst>
          </p:cNvPr>
          <p:cNvSpPr>
            <a:spLocks noGrp="1"/>
          </p:cNvSpPr>
          <p:nvPr>
            <p:ph type="title"/>
          </p:nvPr>
        </p:nvSpPr>
        <p:spPr>
          <a:xfrm>
            <a:off x="400050" y="206375"/>
            <a:ext cx="2477212" cy="657970"/>
          </a:xfrm>
        </p:spPr>
        <p:txBody>
          <a:bodyPr/>
          <a:lstStyle/>
          <a:p>
            <a:r>
              <a:rPr lang="en-US" dirty="0"/>
              <a:t>Bush flange bearing and bush shear</a:t>
            </a:r>
            <a:endParaRPr lang="en-GB" dirty="0"/>
          </a:p>
        </p:txBody>
      </p:sp>
      <p:sp>
        <p:nvSpPr>
          <p:cNvPr id="4" name="Slide Number Placeholder 3">
            <a:extLst>
              <a:ext uri="{FF2B5EF4-FFF2-40B4-BE49-F238E27FC236}">
                <a16:creationId xmlns:a16="http://schemas.microsoft.com/office/drawing/2014/main" id="{77AA9EBE-B04F-9F3A-DE27-D2EE133BE44E}"/>
              </a:ext>
            </a:extLst>
          </p:cNvPr>
          <p:cNvSpPr>
            <a:spLocks noGrp="1"/>
          </p:cNvSpPr>
          <p:nvPr>
            <p:ph type="sldNum" sz="quarter" idx="12"/>
          </p:nvPr>
        </p:nvSpPr>
        <p:spPr/>
        <p:txBody>
          <a:bodyPr/>
          <a:lstStyle/>
          <a:p>
            <a:fld id="{6D22F896-40B5-4ADD-8801-0D06FADFA095}" type="slidenum">
              <a:rPr lang="en-US" smtClean="0"/>
              <a:pPr/>
              <a:t>49</a:t>
            </a:fld>
            <a:endParaRPr lang="en-US" dirty="0"/>
          </a:p>
        </p:txBody>
      </p:sp>
      <p:pic>
        <p:nvPicPr>
          <p:cNvPr id="8" name="Picture 7">
            <a:extLst>
              <a:ext uri="{FF2B5EF4-FFF2-40B4-BE49-F238E27FC236}">
                <a16:creationId xmlns:a16="http://schemas.microsoft.com/office/drawing/2014/main" id="{095B5F28-A66D-C3D7-15C1-76B2F837ADD4}"/>
              </a:ext>
            </a:extLst>
          </p:cNvPr>
          <p:cNvPicPr>
            <a:picLocks noChangeAspect="1"/>
          </p:cNvPicPr>
          <p:nvPr/>
        </p:nvPicPr>
        <p:blipFill>
          <a:blip r:embed="rId2"/>
          <a:stretch>
            <a:fillRect/>
          </a:stretch>
        </p:blipFill>
        <p:spPr>
          <a:xfrm>
            <a:off x="264800" y="888026"/>
            <a:ext cx="1887850" cy="1223349"/>
          </a:xfrm>
          <a:prstGeom prst="rect">
            <a:avLst/>
          </a:prstGeom>
          <a:ln>
            <a:solidFill>
              <a:srgbClr val="FF0000"/>
            </a:solidFill>
          </a:ln>
        </p:spPr>
      </p:pic>
      <p:pic>
        <p:nvPicPr>
          <p:cNvPr id="9" name="Picture 8">
            <a:extLst>
              <a:ext uri="{FF2B5EF4-FFF2-40B4-BE49-F238E27FC236}">
                <a16:creationId xmlns:a16="http://schemas.microsoft.com/office/drawing/2014/main" id="{ADC509B4-0E5D-CDC5-066D-2E5720F1E402}"/>
              </a:ext>
            </a:extLst>
          </p:cNvPr>
          <p:cNvPicPr>
            <a:picLocks noChangeAspect="1"/>
          </p:cNvPicPr>
          <p:nvPr/>
        </p:nvPicPr>
        <p:blipFill rotWithShape="1">
          <a:blip r:embed="rId3"/>
          <a:srcRect l="39421" t="8249" r="27100" b="48217"/>
          <a:stretch/>
        </p:blipFill>
        <p:spPr>
          <a:xfrm>
            <a:off x="2990849" y="305070"/>
            <a:ext cx="1295401" cy="1118550"/>
          </a:xfrm>
          <a:prstGeom prst="rect">
            <a:avLst/>
          </a:prstGeom>
          <a:ln>
            <a:solidFill>
              <a:schemeClr val="tx1"/>
            </a:solidFill>
          </a:ln>
        </p:spPr>
      </p:pic>
      <p:sp>
        <p:nvSpPr>
          <p:cNvPr id="10" name="Rectangle 9">
            <a:extLst>
              <a:ext uri="{FF2B5EF4-FFF2-40B4-BE49-F238E27FC236}">
                <a16:creationId xmlns:a16="http://schemas.microsoft.com/office/drawing/2014/main" id="{CC289EF1-9CCB-2251-9762-7A6052CA79B8}"/>
              </a:ext>
            </a:extLst>
          </p:cNvPr>
          <p:cNvSpPr/>
          <p:nvPr/>
        </p:nvSpPr>
        <p:spPr>
          <a:xfrm>
            <a:off x="3448050" y="535360"/>
            <a:ext cx="381000" cy="356815"/>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10155DB6-B32B-81F1-6624-A07179FD6BEB}"/>
              </a:ext>
            </a:extLst>
          </p:cNvPr>
          <p:cNvCxnSpPr>
            <a:cxnSpLocks/>
          </p:cNvCxnSpPr>
          <p:nvPr/>
        </p:nvCxnSpPr>
        <p:spPr>
          <a:xfrm flipH="1">
            <a:off x="264051" y="532993"/>
            <a:ext cx="3178396" cy="3520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E1B141-00B2-0955-0C31-E3A75910C521}"/>
              </a:ext>
            </a:extLst>
          </p:cNvPr>
          <p:cNvCxnSpPr>
            <a:cxnSpLocks/>
          </p:cNvCxnSpPr>
          <p:nvPr/>
        </p:nvCxnSpPr>
        <p:spPr>
          <a:xfrm flipH="1">
            <a:off x="2152650" y="889951"/>
            <a:ext cx="1289797" cy="12214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4D26143-DCD7-A86D-7941-EF03B4ACAD00}"/>
              </a:ext>
            </a:extLst>
          </p:cNvPr>
          <p:cNvSpPr/>
          <p:nvPr/>
        </p:nvSpPr>
        <p:spPr>
          <a:xfrm>
            <a:off x="3942637" y="456259"/>
            <a:ext cx="381000" cy="356815"/>
          </a:xfrm>
          <a:prstGeom prst="rect">
            <a:avLst/>
          </a:prstGeom>
          <a:solidFill>
            <a:srgbClr val="7030A0">
              <a:alpha val="2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46E851E7-9D48-8D30-C5EA-020F28C01F3E}"/>
              </a:ext>
            </a:extLst>
          </p:cNvPr>
          <p:cNvCxnSpPr>
            <a:cxnSpLocks/>
          </p:cNvCxnSpPr>
          <p:nvPr/>
        </p:nvCxnSpPr>
        <p:spPr>
          <a:xfrm flipH="1">
            <a:off x="2286832" y="801934"/>
            <a:ext cx="1659269" cy="98774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39B383-BADA-BFE0-7F3E-9171A67FB13C}"/>
              </a:ext>
            </a:extLst>
          </p:cNvPr>
          <p:cNvCxnSpPr>
            <a:cxnSpLocks/>
          </p:cNvCxnSpPr>
          <p:nvPr/>
        </p:nvCxnSpPr>
        <p:spPr>
          <a:xfrm flipH="1">
            <a:off x="4254753" y="811713"/>
            <a:ext cx="72755" cy="97796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03B9D7-91AA-80AF-26B4-1324488DB2F7}"/>
              </a:ext>
            </a:extLst>
          </p:cNvPr>
          <p:cNvPicPr>
            <a:picLocks noChangeAspect="1"/>
          </p:cNvPicPr>
          <p:nvPr/>
        </p:nvPicPr>
        <p:blipFill>
          <a:blip r:embed="rId4"/>
          <a:stretch>
            <a:fillRect/>
          </a:stretch>
        </p:blipFill>
        <p:spPr>
          <a:xfrm>
            <a:off x="2290703" y="1782410"/>
            <a:ext cx="1964050" cy="1316664"/>
          </a:xfrm>
          <a:prstGeom prst="rect">
            <a:avLst/>
          </a:prstGeom>
          <a:ln>
            <a:solidFill>
              <a:srgbClr val="7030A0"/>
            </a:solidFill>
          </a:ln>
        </p:spPr>
      </p:pic>
      <p:sp>
        <p:nvSpPr>
          <p:cNvPr id="38" name="Speech Bubble: Rectangle 48">
            <a:extLst>
              <a:ext uri="{FF2B5EF4-FFF2-40B4-BE49-F238E27FC236}">
                <a16:creationId xmlns:a16="http://schemas.microsoft.com/office/drawing/2014/main" id="{B76A619F-6AA8-D27C-7033-7997E14D0A71}"/>
              </a:ext>
            </a:extLst>
          </p:cNvPr>
          <p:cNvSpPr/>
          <p:nvPr/>
        </p:nvSpPr>
        <p:spPr>
          <a:xfrm>
            <a:off x="323850" y="793319"/>
            <a:ext cx="888524" cy="399883"/>
          </a:xfrm>
          <a:prstGeom prst="wedgeRectCallout">
            <a:avLst>
              <a:gd name="adj1" fmla="val 33662"/>
              <a:gd name="adj2" fmla="val 8777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600" dirty="0">
                <a:solidFill>
                  <a:srgbClr val="002060"/>
                </a:solidFill>
                <a:latin typeface="Arial" panose="020B0604020202020204" pitchFamily="34" charset="0"/>
                <a:cs typeface="Arial" panose="020B0604020202020204" pitchFamily="34" charset="0"/>
              </a:rPr>
              <a:t>Bearing surface at limit load (line tangent to fillet extending at 45deg angle)</a:t>
            </a:r>
          </a:p>
        </p:txBody>
      </p:sp>
      <p:sp>
        <p:nvSpPr>
          <p:cNvPr id="39" name="Speech Bubble: Rectangle 48">
            <a:extLst>
              <a:ext uri="{FF2B5EF4-FFF2-40B4-BE49-F238E27FC236}">
                <a16:creationId xmlns:a16="http://schemas.microsoft.com/office/drawing/2014/main" id="{A7193052-B511-2E4C-C47A-CE15DCA2A28B}"/>
              </a:ext>
            </a:extLst>
          </p:cNvPr>
          <p:cNvSpPr/>
          <p:nvPr/>
        </p:nvSpPr>
        <p:spPr>
          <a:xfrm>
            <a:off x="51763" y="1899931"/>
            <a:ext cx="514350" cy="152400"/>
          </a:xfrm>
          <a:prstGeom prst="wedgeRectCallout">
            <a:avLst>
              <a:gd name="adj1" fmla="val 3038"/>
              <a:gd name="adj2" fmla="val -1169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chemeClr val="bg1"/>
                </a:solidFill>
                <a:latin typeface="Arial" panose="020B0604020202020204" pitchFamily="34" charset="0"/>
                <a:cs typeface="Arial" panose="020B0604020202020204" pitchFamily="34" charset="0"/>
              </a:rPr>
              <a:t>Lateral load</a:t>
            </a:r>
          </a:p>
        </p:txBody>
      </p:sp>
      <p:sp>
        <p:nvSpPr>
          <p:cNvPr id="40" name="Rectangle 39">
            <a:extLst>
              <a:ext uri="{FF2B5EF4-FFF2-40B4-BE49-F238E27FC236}">
                <a16:creationId xmlns:a16="http://schemas.microsoft.com/office/drawing/2014/main" id="{63D05B4C-7E1C-C765-C4AF-7A69CCF2357C}"/>
              </a:ext>
            </a:extLst>
          </p:cNvPr>
          <p:cNvSpPr/>
          <p:nvPr/>
        </p:nvSpPr>
        <p:spPr>
          <a:xfrm>
            <a:off x="1552523" y="1120775"/>
            <a:ext cx="219127" cy="152400"/>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peech Bubble: Rectangle 48">
            <a:extLst>
              <a:ext uri="{FF2B5EF4-FFF2-40B4-BE49-F238E27FC236}">
                <a16:creationId xmlns:a16="http://schemas.microsoft.com/office/drawing/2014/main" id="{3A265A7C-9C0D-3E4F-9238-B21AC55CA8DB}"/>
              </a:ext>
            </a:extLst>
          </p:cNvPr>
          <p:cNvSpPr/>
          <p:nvPr/>
        </p:nvSpPr>
        <p:spPr>
          <a:xfrm>
            <a:off x="357460" y="2595227"/>
            <a:ext cx="1298275" cy="564593"/>
          </a:xfrm>
          <a:prstGeom prst="wedgeRectCallout">
            <a:avLst>
              <a:gd name="adj1" fmla="val -971"/>
              <a:gd name="adj2" fmla="val -7399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600" dirty="0">
                <a:solidFill>
                  <a:schemeClr val="tx1"/>
                </a:solidFill>
                <a:latin typeface="Arial" panose="020B0604020202020204" pitchFamily="34" charset="0"/>
                <a:cs typeface="Arial" panose="020B0604020202020204" pitchFamily="34" charset="0"/>
              </a:rPr>
              <a:t>For shear strength calculation at ultimate load, i.e. P</a:t>
            </a:r>
            <a:r>
              <a:rPr lang="en-GB" sz="600" baseline="-25000" dirty="0">
                <a:solidFill>
                  <a:schemeClr val="tx1"/>
                </a:solidFill>
                <a:latin typeface="Arial" panose="020B0604020202020204" pitchFamily="34" charset="0"/>
                <a:cs typeface="Arial" panose="020B0604020202020204" pitchFamily="34" charset="0"/>
              </a:rPr>
              <a:t>lat </a:t>
            </a:r>
            <a:r>
              <a:rPr lang="en-GB" sz="600" dirty="0">
                <a:solidFill>
                  <a:schemeClr val="tx1"/>
                </a:solidFill>
                <a:latin typeface="Arial" panose="020B0604020202020204" pitchFamily="34" charset="0"/>
                <a:cs typeface="Arial" panose="020B0604020202020204" pitchFamily="34" charset="0"/>
              </a:rPr>
              <a:t>/ A. Connects two areas of high stress concentration (orange points) at the tip of the chamfers</a:t>
            </a:r>
          </a:p>
        </p:txBody>
      </p:sp>
      <p:cxnSp>
        <p:nvCxnSpPr>
          <p:cNvPr id="37" name="Straight Connector 36">
            <a:extLst>
              <a:ext uri="{FF2B5EF4-FFF2-40B4-BE49-F238E27FC236}">
                <a16:creationId xmlns:a16="http://schemas.microsoft.com/office/drawing/2014/main" id="{959DD26E-D53C-244A-FC1A-976BF47F39B5}"/>
              </a:ext>
            </a:extLst>
          </p:cNvPr>
          <p:cNvCxnSpPr/>
          <p:nvPr/>
        </p:nvCxnSpPr>
        <p:spPr>
          <a:xfrm flipV="1">
            <a:off x="1053940" y="1370380"/>
            <a:ext cx="0" cy="16791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Trapezoid 53">
            <a:extLst>
              <a:ext uri="{FF2B5EF4-FFF2-40B4-BE49-F238E27FC236}">
                <a16:creationId xmlns:a16="http://schemas.microsoft.com/office/drawing/2014/main" id="{53315574-AD13-617E-4615-7862A77B4B4D}"/>
              </a:ext>
            </a:extLst>
          </p:cNvPr>
          <p:cNvSpPr/>
          <p:nvPr/>
        </p:nvSpPr>
        <p:spPr>
          <a:xfrm rot="16200000">
            <a:off x="471791" y="1895278"/>
            <a:ext cx="975072" cy="161707"/>
          </a:xfrm>
          <a:prstGeom prst="trapezoid">
            <a:avLst>
              <a:gd name="adj" fmla="val 15182"/>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tx1"/>
                </a:solidFill>
                <a:latin typeface="Arial" panose="020B0604020202020204" pitchFamily="34" charset="0"/>
                <a:cs typeface="Arial" panose="020B0604020202020204" pitchFamily="34" charset="0"/>
              </a:rPr>
              <a:t>Conical shear surface (A)</a:t>
            </a:r>
            <a:endParaRPr lang="en-GB" sz="500" dirty="0">
              <a:solidFill>
                <a:schemeClr val="tx1"/>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38E06FFB-EF89-3768-9C4C-1F91E73870FB}"/>
              </a:ext>
            </a:extLst>
          </p:cNvPr>
          <p:cNvSpPr/>
          <p:nvPr/>
        </p:nvSpPr>
        <p:spPr>
          <a:xfrm>
            <a:off x="855663" y="1516063"/>
            <a:ext cx="50593" cy="923925"/>
          </a:xfrm>
          <a:prstGeom prst="ellipse">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0BB8D2D-4910-F984-FF8F-CDA5F592EDF0}"/>
              </a:ext>
            </a:extLst>
          </p:cNvPr>
          <p:cNvSpPr/>
          <p:nvPr/>
        </p:nvSpPr>
        <p:spPr>
          <a:xfrm>
            <a:off x="857250" y="148859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F063CDFB-75FF-1314-55F4-9866E5F3486A}"/>
              </a:ext>
            </a:extLst>
          </p:cNvPr>
          <p:cNvSpPr/>
          <p:nvPr/>
        </p:nvSpPr>
        <p:spPr>
          <a:xfrm>
            <a:off x="1027324" y="1465735"/>
            <a:ext cx="45719" cy="457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67789B7C-F083-AEFF-2A73-92806A5C506D}"/>
              </a:ext>
            </a:extLst>
          </p:cNvPr>
          <p:cNvCxnSpPr>
            <a:cxnSpLocks/>
          </p:cNvCxnSpPr>
          <p:nvPr/>
        </p:nvCxnSpPr>
        <p:spPr>
          <a:xfrm>
            <a:off x="3560233" y="2184400"/>
            <a:ext cx="4234" cy="27516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65A0405-9703-B9B7-DA98-B6E7EAA3BE1A}"/>
              </a:ext>
            </a:extLst>
          </p:cNvPr>
          <p:cNvCxnSpPr>
            <a:cxnSpLocks/>
          </p:cNvCxnSpPr>
          <p:nvPr/>
        </p:nvCxnSpPr>
        <p:spPr>
          <a:xfrm flipH="1" flipV="1">
            <a:off x="3560233" y="2480733"/>
            <a:ext cx="63500" cy="1270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3508E7E-7FA8-5B8C-2644-DEA45404AF06}"/>
              </a:ext>
            </a:extLst>
          </p:cNvPr>
          <p:cNvCxnSpPr>
            <a:cxnSpLocks/>
          </p:cNvCxnSpPr>
          <p:nvPr/>
        </p:nvCxnSpPr>
        <p:spPr>
          <a:xfrm flipH="1">
            <a:off x="3560233" y="2455333"/>
            <a:ext cx="224367" cy="254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3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500" fill="hold"/>
                                        <p:tgtEl>
                                          <p:spTgt spid="54"/>
                                        </p:tgtEl>
                                        <p:attrNameLst>
                                          <p:attrName>ppt_x</p:attrName>
                                        </p:attrNameLst>
                                      </p:cBhvr>
                                      <p:tavLst>
                                        <p:tav tm="0">
                                          <p:val>
                                            <p:strVal val="#ppt_x"/>
                                          </p:val>
                                        </p:tav>
                                        <p:tav tm="100000">
                                          <p:val>
                                            <p:strVal val="#ppt_x"/>
                                          </p:val>
                                        </p:tav>
                                      </p:tavLst>
                                    </p:anim>
                                    <p:anim calcmode="lin" valueType="num">
                                      <p:cBhvr additive="base">
                                        <p:cTn id="58" dur="500" fill="hold"/>
                                        <p:tgtEl>
                                          <p:spTgt spid="5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additive="base">
                                        <p:cTn id="91" dur="500" fill="hold"/>
                                        <p:tgtEl>
                                          <p:spTgt spid="59"/>
                                        </p:tgtEl>
                                        <p:attrNameLst>
                                          <p:attrName>ppt_x</p:attrName>
                                        </p:attrNameLst>
                                      </p:cBhvr>
                                      <p:tavLst>
                                        <p:tav tm="0">
                                          <p:val>
                                            <p:strVal val="#ppt_x"/>
                                          </p:val>
                                        </p:tav>
                                        <p:tav tm="100000">
                                          <p:val>
                                            <p:strVal val="#ppt_x"/>
                                          </p:val>
                                        </p:tav>
                                      </p:tavLst>
                                    </p:anim>
                                    <p:anim calcmode="lin" valueType="num">
                                      <p:cBhvr additive="base">
                                        <p:cTn id="9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66"/>
                                        </p:tgtEl>
                                        <p:attrNameLst>
                                          <p:attrName>style.visibility</p:attrName>
                                        </p:attrNameLst>
                                      </p:cBhvr>
                                      <p:to>
                                        <p:strVal val="visible"/>
                                      </p:to>
                                    </p:set>
                                    <p:anim calcmode="lin" valueType="num">
                                      <p:cBhvr additive="base">
                                        <p:cTn id="97" dur="500" fill="hold"/>
                                        <p:tgtEl>
                                          <p:spTgt spid="66"/>
                                        </p:tgtEl>
                                        <p:attrNameLst>
                                          <p:attrName>ppt_x</p:attrName>
                                        </p:attrNameLst>
                                      </p:cBhvr>
                                      <p:tavLst>
                                        <p:tav tm="0">
                                          <p:val>
                                            <p:strVal val="#ppt_x"/>
                                          </p:val>
                                        </p:tav>
                                        <p:tav tm="100000">
                                          <p:val>
                                            <p:strVal val="#ppt_x"/>
                                          </p:val>
                                        </p:tav>
                                      </p:tavLst>
                                    </p:anim>
                                    <p:anim calcmode="lin" valueType="num">
                                      <p:cBhvr additive="base">
                                        <p:cTn id="98" dur="500" fill="hold"/>
                                        <p:tgtEl>
                                          <p:spTgt spid="6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ppt_x"/>
                                          </p:val>
                                        </p:tav>
                                        <p:tav tm="100000">
                                          <p:val>
                                            <p:strVal val="#ppt_x"/>
                                          </p:val>
                                        </p:tav>
                                      </p:tavLst>
                                    </p:anim>
                                    <p:anim calcmode="lin" valueType="num">
                                      <p:cBhvr additive="base">
                                        <p:cTn id="10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38" grpId="0" animBg="1"/>
      <p:bldP spid="39" grpId="0" animBg="1"/>
      <p:bldP spid="40" grpId="0" animBg="1"/>
      <p:bldP spid="41"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C4A8-B345-B535-0DEB-57DB95425109}"/>
              </a:ext>
            </a:extLst>
          </p:cNvPr>
          <p:cNvSpPr>
            <a:spLocks noGrp="1"/>
          </p:cNvSpPr>
          <p:nvPr>
            <p:ph type="title"/>
          </p:nvPr>
        </p:nvSpPr>
        <p:spPr/>
        <p:txBody>
          <a:bodyPr/>
          <a:lstStyle/>
          <a:p>
            <a:r>
              <a:rPr lang="en-GB" dirty="0"/>
              <a:t>Introduction </a:t>
            </a:r>
          </a:p>
        </p:txBody>
      </p:sp>
      <p:sp>
        <p:nvSpPr>
          <p:cNvPr id="3" name="Content Placeholder 2">
            <a:extLst>
              <a:ext uri="{FF2B5EF4-FFF2-40B4-BE49-F238E27FC236}">
                <a16:creationId xmlns:a16="http://schemas.microsoft.com/office/drawing/2014/main" id="{E04D5636-90CD-953F-277C-0B004598F4C4}"/>
              </a:ext>
            </a:extLst>
          </p:cNvPr>
          <p:cNvSpPr>
            <a:spLocks noGrp="1"/>
          </p:cNvSpPr>
          <p:nvPr>
            <p:ph idx="1"/>
          </p:nvPr>
        </p:nvSpPr>
        <p:spPr>
          <a:xfrm>
            <a:off x="323850" y="968375"/>
            <a:ext cx="2133600" cy="2286000"/>
          </a:xfrm>
        </p:spPr>
        <p:txBody>
          <a:bodyPr>
            <a:noAutofit/>
          </a:bodyPr>
          <a:lstStyle/>
          <a:p>
            <a:r>
              <a:rPr lang="en-GB" sz="1000" dirty="0"/>
              <a:t>Lugs are connector elements and act as structural support for a pin connection.</a:t>
            </a:r>
          </a:p>
          <a:p>
            <a:pPr algn="l"/>
            <a:r>
              <a:rPr lang="en-GB" sz="1000" dirty="0"/>
              <a:t>L</a:t>
            </a:r>
            <a:r>
              <a:rPr lang="en-GB" sz="1000" b="0" i="0" u="none" strike="noStrike" baseline="0" dirty="0"/>
              <a:t>anding gear structures are dominated by a variety of lugs to permit connection to the aircraft, torque links, and braces, as well as the mounting of secondary components.</a:t>
            </a:r>
          </a:p>
          <a:p>
            <a:pPr algn="l"/>
            <a:r>
              <a:rPr lang="en-GB" sz="1000" dirty="0"/>
              <a:t>Wing-fuselage connection is lugged and responsible for significant load transfer.</a:t>
            </a:r>
          </a:p>
        </p:txBody>
      </p:sp>
      <p:sp>
        <p:nvSpPr>
          <p:cNvPr id="4" name="Slide Number Placeholder 3">
            <a:extLst>
              <a:ext uri="{FF2B5EF4-FFF2-40B4-BE49-F238E27FC236}">
                <a16:creationId xmlns:a16="http://schemas.microsoft.com/office/drawing/2014/main" id="{129DE48B-C290-E363-6065-245AB0068932}"/>
              </a:ext>
            </a:extLst>
          </p:cNvPr>
          <p:cNvSpPr>
            <a:spLocks noGrp="1"/>
          </p:cNvSpPr>
          <p:nvPr>
            <p:ph type="sldNum" sz="quarter" idx="12"/>
          </p:nvPr>
        </p:nvSpPr>
        <p:spPr/>
        <p:txBody>
          <a:bodyPr/>
          <a:lstStyle/>
          <a:p>
            <a:fld id="{6D22F896-40B5-4ADD-8801-0D06FADFA095}" type="slidenum">
              <a:rPr lang="en-US" smtClean="0"/>
              <a:pPr/>
              <a:t>5</a:t>
            </a:fld>
            <a:endParaRPr lang="en-US" dirty="0"/>
          </a:p>
        </p:txBody>
      </p:sp>
      <p:pic>
        <p:nvPicPr>
          <p:cNvPr id="6" name="Picture 5">
            <a:extLst>
              <a:ext uri="{FF2B5EF4-FFF2-40B4-BE49-F238E27FC236}">
                <a16:creationId xmlns:a16="http://schemas.microsoft.com/office/drawing/2014/main" id="{53552138-68ED-A455-3E80-61C4222200D5}"/>
              </a:ext>
            </a:extLst>
          </p:cNvPr>
          <p:cNvPicPr>
            <a:picLocks noChangeAspect="1"/>
          </p:cNvPicPr>
          <p:nvPr/>
        </p:nvPicPr>
        <p:blipFill>
          <a:blip r:embed="rId2"/>
          <a:stretch>
            <a:fillRect/>
          </a:stretch>
        </p:blipFill>
        <p:spPr>
          <a:xfrm>
            <a:off x="2381250" y="903021"/>
            <a:ext cx="1851983" cy="2197732"/>
          </a:xfrm>
          <a:prstGeom prst="rect">
            <a:avLst/>
          </a:prstGeom>
          <a:ln>
            <a:solidFill>
              <a:schemeClr val="tx1"/>
            </a:solidFill>
          </a:ln>
        </p:spPr>
      </p:pic>
      <p:sp>
        <p:nvSpPr>
          <p:cNvPr id="7" name="Rectangle 6">
            <a:extLst>
              <a:ext uri="{FF2B5EF4-FFF2-40B4-BE49-F238E27FC236}">
                <a16:creationId xmlns:a16="http://schemas.microsoft.com/office/drawing/2014/main" id="{9F18D1BF-EA64-9CBC-2DFE-4582163C8670}"/>
              </a:ext>
            </a:extLst>
          </p:cNvPr>
          <p:cNvSpPr/>
          <p:nvPr/>
        </p:nvSpPr>
        <p:spPr>
          <a:xfrm>
            <a:off x="3273950" y="1120775"/>
            <a:ext cx="228600" cy="228600"/>
          </a:xfrm>
          <a:prstGeom prst="rect">
            <a:avLst/>
          </a:prstGeom>
          <a:solidFill>
            <a:srgbClr val="FFFF00">
              <a:alpha val="3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82229C1-2879-760D-893C-6A11E4F03BA1}"/>
              </a:ext>
            </a:extLst>
          </p:cNvPr>
          <p:cNvSpPr/>
          <p:nvPr/>
        </p:nvSpPr>
        <p:spPr>
          <a:xfrm>
            <a:off x="2990850" y="1120775"/>
            <a:ext cx="228600" cy="228600"/>
          </a:xfrm>
          <a:prstGeom prst="rect">
            <a:avLst/>
          </a:prstGeom>
          <a:solidFill>
            <a:srgbClr val="FFFF00">
              <a:alpha val="3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DFB870-209B-DC16-D78D-DBDE19ADCB08}"/>
              </a:ext>
            </a:extLst>
          </p:cNvPr>
          <p:cNvSpPr/>
          <p:nvPr/>
        </p:nvSpPr>
        <p:spPr>
          <a:xfrm>
            <a:off x="2457450" y="1281180"/>
            <a:ext cx="228600" cy="228600"/>
          </a:xfrm>
          <a:prstGeom prst="rect">
            <a:avLst/>
          </a:prstGeom>
          <a:solidFill>
            <a:srgbClr val="FFFF00">
              <a:alpha val="3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0F30E7-3688-9CAB-5351-7F50C87D5EEF}"/>
              </a:ext>
            </a:extLst>
          </p:cNvPr>
          <p:cNvSpPr/>
          <p:nvPr/>
        </p:nvSpPr>
        <p:spPr>
          <a:xfrm>
            <a:off x="3115351" y="1879675"/>
            <a:ext cx="228600" cy="228600"/>
          </a:xfrm>
          <a:prstGeom prst="rect">
            <a:avLst/>
          </a:prstGeom>
          <a:solidFill>
            <a:srgbClr val="FFFF00">
              <a:alpha val="3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63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strike="sngStrike" dirty="0">
                <a:solidFill>
                  <a:srgbClr val="FF0000"/>
                </a:solidFill>
              </a:rPr>
              <a:t>Bush analysis</a:t>
            </a:r>
          </a:p>
          <a:p>
            <a:r>
              <a:rPr lang="en-GB" b="1" dirty="0">
                <a:solidFill>
                  <a:srgbClr val="00B050"/>
                </a:solidFill>
              </a:rPr>
              <a:t>Special scenarios</a:t>
            </a:r>
          </a:p>
          <a:p>
            <a:endParaRPr lang="en-GB" dirty="0"/>
          </a:p>
        </p:txBody>
      </p:sp>
      <p:sp>
        <p:nvSpPr>
          <p:cNvPr id="2" name="Slide Number Placeholder 1"/>
          <p:cNvSpPr>
            <a:spLocks noGrp="1"/>
          </p:cNvSpPr>
          <p:nvPr>
            <p:ph type="sldNum" sz="quarter" idx="12"/>
          </p:nvPr>
        </p:nvSpPr>
        <p:spPr/>
        <p:txBody>
          <a:bodyPr/>
          <a:lstStyle/>
          <a:p>
            <a:fld id="{6D22F896-40B5-4ADD-8801-0D06FADFA095}" type="slidenum">
              <a:rPr lang="en-US" smtClean="0"/>
              <a:pPr/>
              <a:t>50</a:t>
            </a:fld>
            <a:endParaRPr lang="en-US" dirty="0"/>
          </a:p>
        </p:txBody>
      </p:sp>
    </p:spTree>
    <p:extLst>
      <p:ext uri="{BB962C8B-B14F-4D97-AF65-F5344CB8AC3E}">
        <p14:creationId xmlns:p14="http://schemas.microsoft.com/office/powerpoint/2010/main" val="1511845833"/>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B444F-7AE0-A989-0B8A-487351486740}"/>
              </a:ext>
            </a:extLst>
          </p:cNvPr>
          <p:cNvSpPr>
            <a:spLocks noGrp="1"/>
          </p:cNvSpPr>
          <p:nvPr>
            <p:ph type="title"/>
          </p:nvPr>
        </p:nvSpPr>
        <p:spPr/>
        <p:txBody>
          <a:bodyPr/>
          <a:lstStyle/>
          <a:p>
            <a:r>
              <a:rPr lang="en-US" dirty="0"/>
              <a:t>Lubrication holes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EDE54F-B970-2798-CACE-1A2CAB85B703}"/>
                  </a:ext>
                </a:extLst>
              </p:cNvPr>
              <p:cNvSpPr>
                <a:spLocks noGrp="1"/>
              </p:cNvSpPr>
              <p:nvPr>
                <p:ph idx="1"/>
              </p:nvPr>
            </p:nvSpPr>
            <p:spPr/>
            <p:txBody>
              <a:bodyPr>
                <a:normAutofit lnSpcReduction="10000"/>
              </a:bodyPr>
              <a:lstStyle/>
              <a:p>
                <a:r>
                  <a:rPr lang="en-US" dirty="0"/>
                  <a:t>Axial load</a:t>
                </a:r>
              </a:p>
              <a:p>
                <a:pPr lvl="1"/>
                <a:r>
                  <a:rPr lang="en-US" dirty="0"/>
                  <a:t>Account for net section reduction in tension and bearing in the presence od the hole.</a:t>
                </a:r>
              </a:p>
              <a:p>
                <a:r>
                  <a:rPr lang="en-US" dirty="0"/>
                  <a:t>Transverse load</a:t>
                </a:r>
              </a:p>
              <a:p>
                <a:pPr lvl="1"/>
                <a:r>
                  <a:rPr lang="en-US" dirty="0"/>
                  <a:t>Proceed as normal but multiply the ultimate load by reduction factor </a:t>
                </a:r>
                <a14:m>
                  <m:oMath xmlns:m="http://schemas.openxmlformats.org/officeDocument/2006/math">
                    <m:r>
                      <a:rPr lang="en-GB" b="0" i="1" smtClean="0">
                        <a:latin typeface="Cambria Math" panose="02040503050406030204" pitchFamily="18" charset="0"/>
                      </a:rPr>
                      <m:t>0.9</m:t>
                    </m:r>
                    <m:d>
                      <m:dPr>
                        <m:ctrlPr>
                          <a:rPr lang="en-GB" b="0" i="1" smtClean="0">
                            <a:latin typeface="Cambria Math" panose="02040503050406030204" pitchFamily="18" charset="0"/>
                          </a:rPr>
                        </m:ctrlPr>
                      </m:dPr>
                      <m:e>
                        <m:r>
                          <a:rPr lang="en-GB" b="0" i="1" smtClean="0">
                            <a:latin typeface="Cambria Math" panose="02040503050406030204" pitchFamily="18" charset="0"/>
                          </a:rPr>
                          <m:t>1−</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𝐿𝑢𝑏𝑟𝑖𝑐𝑎𝑡𝑖𝑜𝑛</m:t>
                                </m:r>
                                <m:r>
                                  <a:rPr lang="en-GB" b="0" i="1" smtClean="0">
                                    <a:latin typeface="Cambria Math" panose="02040503050406030204" pitchFamily="18" charset="0"/>
                                  </a:rPr>
                                  <m:t> </m:t>
                                </m:r>
                                <m:r>
                                  <a:rPr lang="en-GB" b="0" i="1" smtClean="0">
                                    <a:latin typeface="Cambria Math" panose="02040503050406030204" pitchFamily="18" charset="0"/>
                                  </a:rPr>
                                  <m:t>h𝑜𝑙𝑒</m:t>
                                </m:r>
                              </m:sub>
                            </m:sSub>
                          </m:num>
                          <m:den>
                            <m:r>
                              <a:rPr lang="en-GB" b="0" i="1" smtClean="0">
                                <a:latin typeface="Cambria Math" panose="02040503050406030204" pitchFamily="18" charset="0"/>
                              </a:rPr>
                              <m:t>𝑡</m:t>
                            </m:r>
                          </m:den>
                        </m:f>
                      </m:e>
                    </m:d>
                  </m:oMath>
                </a14:m>
                <a:r>
                  <a:rPr lang="en-US" dirty="0"/>
                  <a:t>.</a:t>
                </a:r>
              </a:p>
              <a:p>
                <a:r>
                  <a:rPr lang="en-US" dirty="0"/>
                  <a:t>Oblique load</a:t>
                </a:r>
              </a:p>
              <a:p>
                <a:pPr lvl="1"/>
                <a:r>
                  <a:rPr lang="en-US" dirty="0"/>
                  <a:t>Proceed as normal and obtain strength in axial and transvers as above. Then use interaction formula for the above obtained forces.</a:t>
                </a:r>
              </a:p>
              <a:p>
                <a:pPr marL="0" indent="0">
                  <a:buNone/>
                </a:pPr>
                <a:endParaRPr lang="en-US" dirty="0"/>
              </a:p>
            </p:txBody>
          </p:sp>
        </mc:Choice>
        <mc:Fallback>
          <p:sp>
            <p:nvSpPr>
              <p:cNvPr id="3" name="Content Placeholder 2">
                <a:extLst>
                  <a:ext uri="{FF2B5EF4-FFF2-40B4-BE49-F238E27FC236}">
                    <a16:creationId xmlns:a16="http://schemas.microsoft.com/office/drawing/2014/main" id="{22EDE54F-B970-2798-CACE-1A2CAB85B703}"/>
                  </a:ext>
                </a:extLst>
              </p:cNvPr>
              <p:cNvSpPr>
                <a:spLocks noGrp="1" noRot="1" noChangeAspect="1" noMove="1" noResize="1" noEditPoints="1" noAdjustHandles="1" noChangeArrowheads="1" noChangeShapeType="1" noTextEdit="1"/>
              </p:cNvSpPr>
              <p:nvPr>
                <p:ph idx="1"/>
              </p:nvPr>
            </p:nvSpPr>
            <p:spPr>
              <a:blipFill>
                <a:blip r:embed="rId2"/>
                <a:stretch>
                  <a:fillRect l="-154" t="-1807" r="-30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4388EC0-D72D-254B-CF92-F0CBFFA706F1}"/>
              </a:ext>
            </a:extLst>
          </p:cNvPr>
          <p:cNvSpPr>
            <a:spLocks noGrp="1"/>
          </p:cNvSpPr>
          <p:nvPr>
            <p:ph type="sldNum" sz="quarter" idx="12"/>
          </p:nvPr>
        </p:nvSpPr>
        <p:spPr/>
        <p:txBody>
          <a:bodyPr/>
          <a:lstStyle/>
          <a:p>
            <a:fld id="{6D22F896-40B5-4ADD-8801-0D06FADFA095}" type="slidenum">
              <a:rPr lang="en-US" smtClean="0"/>
              <a:pPr/>
              <a:t>51</a:t>
            </a:fld>
            <a:endParaRPr lang="en-US" dirty="0"/>
          </a:p>
        </p:txBody>
      </p:sp>
    </p:spTree>
    <p:extLst>
      <p:ext uri="{BB962C8B-B14F-4D97-AF65-F5344CB8AC3E}">
        <p14:creationId xmlns:p14="http://schemas.microsoft.com/office/powerpoint/2010/main" val="3683813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910D-C1AB-3DEC-C8FF-9DA6F631FD1B}"/>
              </a:ext>
            </a:extLst>
          </p:cNvPr>
          <p:cNvSpPr>
            <a:spLocks noGrp="1"/>
          </p:cNvSpPr>
          <p:nvPr>
            <p:ph type="title"/>
          </p:nvPr>
        </p:nvSpPr>
        <p:spPr/>
        <p:txBody>
          <a:bodyPr/>
          <a:lstStyle/>
          <a:p>
            <a:r>
              <a:rPr lang="en-US" dirty="0"/>
              <a:t>Eccentric hole</a:t>
            </a:r>
          </a:p>
        </p:txBody>
      </p:sp>
      <p:sp>
        <p:nvSpPr>
          <p:cNvPr id="3" name="Content Placeholder 2">
            <a:extLst>
              <a:ext uri="{FF2B5EF4-FFF2-40B4-BE49-F238E27FC236}">
                <a16:creationId xmlns:a16="http://schemas.microsoft.com/office/drawing/2014/main" id="{38213358-F6DC-7091-B4F9-C7E1226E8A91}"/>
              </a:ext>
            </a:extLst>
          </p:cNvPr>
          <p:cNvSpPr>
            <a:spLocks noGrp="1"/>
          </p:cNvSpPr>
          <p:nvPr>
            <p:ph idx="1"/>
          </p:nvPr>
        </p:nvSpPr>
        <p:spPr>
          <a:xfrm>
            <a:off x="1847850" y="866060"/>
            <a:ext cx="2438400" cy="692435"/>
          </a:xfrm>
        </p:spPr>
        <p:txBody>
          <a:bodyPr>
            <a:normAutofit fontScale="92500" lnSpcReduction="20000"/>
          </a:bodyPr>
          <a:lstStyle/>
          <a:p>
            <a:r>
              <a:rPr lang="en-US" dirty="0"/>
              <a:t>Proceed the calculations for the equivalent lug and multiply the final load by the following load factor.</a:t>
            </a:r>
          </a:p>
        </p:txBody>
      </p:sp>
      <p:sp>
        <p:nvSpPr>
          <p:cNvPr id="4" name="Slide Number Placeholder 3">
            <a:extLst>
              <a:ext uri="{FF2B5EF4-FFF2-40B4-BE49-F238E27FC236}">
                <a16:creationId xmlns:a16="http://schemas.microsoft.com/office/drawing/2014/main" id="{6202099E-BD37-2DB4-B8C4-80C63F474887}"/>
              </a:ext>
            </a:extLst>
          </p:cNvPr>
          <p:cNvSpPr>
            <a:spLocks noGrp="1"/>
          </p:cNvSpPr>
          <p:nvPr>
            <p:ph type="sldNum" sz="quarter" idx="12"/>
          </p:nvPr>
        </p:nvSpPr>
        <p:spPr/>
        <p:txBody>
          <a:bodyPr/>
          <a:lstStyle/>
          <a:p>
            <a:fld id="{6D22F896-40B5-4ADD-8801-0D06FADFA095}" type="slidenum">
              <a:rPr lang="en-US" smtClean="0"/>
              <a:pPr/>
              <a:t>52</a:t>
            </a:fld>
            <a:endParaRPr lang="en-US" dirty="0"/>
          </a:p>
        </p:txBody>
      </p:sp>
      <p:pic>
        <p:nvPicPr>
          <p:cNvPr id="5" name="Picture 4">
            <a:extLst>
              <a:ext uri="{FF2B5EF4-FFF2-40B4-BE49-F238E27FC236}">
                <a16:creationId xmlns:a16="http://schemas.microsoft.com/office/drawing/2014/main" id="{2CC6EE6E-25EA-BE74-CE9E-02F47BB1012A}"/>
              </a:ext>
            </a:extLst>
          </p:cNvPr>
          <p:cNvPicPr>
            <a:picLocks noChangeAspect="1"/>
          </p:cNvPicPr>
          <p:nvPr/>
        </p:nvPicPr>
        <p:blipFill rotWithShape="1">
          <a:blip r:embed="rId2"/>
          <a:srcRect l="54552" t="10197" b="24422"/>
          <a:stretch/>
        </p:blipFill>
        <p:spPr>
          <a:xfrm>
            <a:off x="408083" y="2147894"/>
            <a:ext cx="1208439" cy="943123"/>
          </a:xfrm>
          <a:prstGeom prst="rect">
            <a:avLst/>
          </a:prstGeom>
          <a:ln>
            <a:solidFill>
              <a:schemeClr val="tx1"/>
            </a:solidFill>
          </a:ln>
        </p:spPr>
      </p:pic>
      <p:pic>
        <p:nvPicPr>
          <p:cNvPr id="6" name="Picture 5">
            <a:extLst>
              <a:ext uri="{FF2B5EF4-FFF2-40B4-BE49-F238E27FC236}">
                <a16:creationId xmlns:a16="http://schemas.microsoft.com/office/drawing/2014/main" id="{C175374B-60E9-9AC5-4B10-9399F54D45E2}"/>
              </a:ext>
            </a:extLst>
          </p:cNvPr>
          <p:cNvPicPr>
            <a:picLocks noChangeAspect="1"/>
          </p:cNvPicPr>
          <p:nvPr/>
        </p:nvPicPr>
        <p:blipFill rotWithShape="1">
          <a:blip r:embed="rId2"/>
          <a:srcRect t="10197" r="50516"/>
          <a:stretch/>
        </p:blipFill>
        <p:spPr>
          <a:xfrm>
            <a:off x="408083" y="892273"/>
            <a:ext cx="1211167" cy="1192422"/>
          </a:xfrm>
          <a:prstGeom prst="rect">
            <a:avLst/>
          </a:prstGeom>
          <a:ln>
            <a:solidFill>
              <a:schemeClr val="tx1"/>
            </a:solidFill>
          </a:ln>
        </p:spPr>
      </p:pic>
      <p:pic>
        <p:nvPicPr>
          <p:cNvPr id="7" name="Picture 6">
            <a:extLst>
              <a:ext uri="{FF2B5EF4-FFF2-40B4-BE49-F238E27FC236}">
                <a16:creationId xmlns:a16="http://schemas.microsoft.com/office/drawing/2014/main" id="{93B66382-0EBD-C70D-B614-CA5F14AE380A}"/>
              </a:ext>
            </a:extLst>
          </p:cNvPr>
          <p:cNvPicPr>
            <a:picLocks noChangeAspect="1"/>
          </p:cNvPicPr>
          <p:nvPr/>
        </p:nvPicPr>
        <p:blipFill>
          <a:blip r:embed="rId3"/>
          <a:stretch>
            <a:fillRect/>
          </a:stretch>
        </p:blipFill>
        <p:spPr>
          <a:xfrm>
            <a:off x="2076450" y="1530077"/>
            <a:ext cx="1138868" cy="372179"/>
          </a:xfrm>
          <a:prstGeom prst="rect">
            <a:avLst/>
          </a:prstGeom>
          <a:ln>
            <a:solidFill>
              <a:schemeClr val="tx1"/>
            </a:solidFill>
          </a:ln>
        </p:spPr>
      </p:pic>
      <p:sp>
        <p:nvSpPr>
          <p:cNvPr id="8" name="TextBox 7">
            <a:extLst>
              <a:ext uri="{FF2B5EF4-FFF2-40B4-BE49-F238E27FC236}">
                <a16:creationId xmlns:a16="http://schemas.microsoft.com/office/drawing/2014/main" id="{8EBF486C-381F-AA44-0F8A-82B723512E64}"/>
              </a:ext>
            </a:extLst>
          </p:cNvPr>
          <p:cNvSpPr txBox="1"/>
          <p:nvPr/>
        </p:nvSpPr>
        <p:spPr>
          <a:xfrm>
            <a:off x="628650" y="2887668"/>
            <a:ext cx="685800" cy="180425"/>
          </a:xfrm>
          <a:prstGeom prst="rect">
            <a:avLst/>
          </a:prstGeom>
          <a:solidFill>
            <a:srgbClr val="FFFF00"/>
          </a:solidFill>
          <a:ln>
            <a:solidFill>
              <a:schemeClr val="tx1"/>
            </a:solidFill>
          </a:ln>
        </p:spPr>
        <p:txBody>
          <a:bodyPr wrap="square" lIns="0" tIns="36000" rIns="0" bIns="36000" rtlCol="0">
            <a:spAutoFit/>
          </a:bodyPr>
          <a:lstStyle/>
          <a:p>
            <a:pPr algn="ctr"/>
            <a:r>
              <a:rPr lang="en-US" sz="700" dirty="0">
                <a:latin typeface="Arial" panose="020B0604020202020204" pitchFamily="34" charset="0"/>
                <a:cs typeface="Arial" panose="020B0604020202020204" pitchFamily="34" charset="0"/>
              </a:rPr>
              <a:t>Equivalent lug</a:t>
            </a:r>
          </a:p>
        </p:txBody>
      </p:sp>
    </p:spTree>
    <p:extLst>
      <p:ext uri="{BB962C8B-B14F-4D97-AF65-F5344CB8AC3E}">
        <p14:creationId xmlns:p14="http://schemas.microsoft.com/office/powerpoint/2010/main" val="3122305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85023-86A0-38E0-EE1F-70887AD11DD2}"/>
              </a:ext>
            </a:extLst>
          </p:cNvPr>
          <p:cNvSpPr>
            <a:spLocks noGrp="1"/>
          </p:cNvSpPr>
          <p:nvPr>
            <p:ph type="title"/>
          </p:nvPr>
        </p:nvSpPr>
        <p:spPr/>
        <p:txBody>
          <a:bodyPr/>
          <a:lstStyle/>
          <a:p>
            <a:r>
              <a:rPr lang="en-US" dirty="0"/>
              <a:t>Multiple shear connection</a:t>
            </a:r>
          </a:p>
        </p:txBody>
      </p:sp>
      <p:sp>
        <p:nvSpPr>
          <p:cNvPr id="4" name="Slide Number Placeholder 3">
            <a:extLst>
              <a:ext uri="{FF2B5EF4-FFF2-40B4-BE49-F238E27FC236}">
                <a16:creationId xmlns:a16="http://schemas.microsoft.com/office/drawing/2014/main" id="{B10AA207-6877-4B68-AE65-D8AD5FDD9241}"/>
              </a:ext>
            </a:extLst>
          </p:cNvPr>
          <p:cNvSpPr>
            <a:spLocks noGrp="1"/>
          </p:cNvSpPr>
          <p:nvPr>
            <p:ph type="sldNum" sz="quarter" idx="12"/>
          </p:nvPr>
        </p:nvSpPr>
        <p:spPr/>
        <p:txBody>
          <a:bodyPr/>
          <a:lstStyle/>
          <a:p>
            <a:fld id="{6D22F896-40B5-4ADD-8801-0D06FADFA095}" type="slidenum">
              <a:rPr lang="en-US" smtClean="0"/>
              <a:pPr/>
              <a:t>53</a:t>
            </a:fld>
            <a:endParaRPr lang="en-US" dirty="0"/>
          </a:p>
        </p:txBody>
      </p:sp>
      <p:pic>
        <p:nvPicPr>
          <p:cNvPr id="5" name="Picture 4">
            <a:extLst>
              <a:ext uri="{FF2B5EF4-FFF2-40B4-BE49-F238E27FC236}">
                <a16:creationId xmlns:a16="http://schemas.microsoft.com/office/drawing/2014/main" id="{C70ACD25-9B97-140C-1F1E-AF2BF6268D25}"/>
              </a:ext>
            </a:extLst>
          </p:cNvPr>
          <p:cNvPicPr>
            <a:picLocks noChangeAspect="1"/>
          </p:cNvPicPr>
          <p:nvPr/>
        </p:nvPicPr>
        <p:blipFill>
          <a:blip r:embed="rId2"/>
          <a:stretch>
            <a:fillRect/>
          </a:stretch>
        </p:blipFill>
        <p:spPr>
          <a:xfrm>
            <a:off x="1052914" y="859563"/>
            <a:ext cx="2395136" cy="2278165"/>
          </a:xfrm>
          <a:prstGeom prst="rect">
            <a:avLst/>
          </a:prstGeom>
          <a:ln>
            <a:solidFill>
              <a:schemeClr val="tx1"/>
            </a:solidFill>
          </a:ln>
        </p:spPr>
      </p:pic>
      <p:sp>
        <p:nvSpPr>
          <p:cNvPr id="44" name="TextBox 43">
            <a:extLst>
              <a:ext uri="{FF2B5EF4-FFF2-40B4-BE49-F238E27FC236}">
                <a16:creationId xmlns:a16="http://schemas.microsoft.com/office/drawing/2014/main" id="{9B9100A8-635A-60C8-8C10-5EA24F83EA27}"/>
              </a:ext>
            </a:extLst>
          </p:cNvPr>
          <p:cNvSpPr txBox="1"/>
          <p:nvPr/>
        </p:nvSpPr>
        <p:spPr>
          <a:xfrm>
            <a:off x="1906319" y="2697529"/>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1</a:t>
            </a:r>
          </a:p>
        </p:txBody>
      </p:sp>
      <p:sp>
        <p:nvSpPr>
          <p:cNvPr id="45" name="TextBox 44">
            <a:extLst>
              <a:ext uri="{FF2B5EF4-FFF2-40B4-BE49-F238E27FC236}">
                <a16:creationId xmlns:a16="http://schemas.microsoft.com/office/drawing/2014/main" id="{FCEED906-DCDE-2897-EB5F-5A9F7A684DC6}"/>
              </a:ext>
            </a:extLst>
          </p:cNvPr>
          <p:cNvSpPr txBox="1"/>
          <p:nvPr/>
        </p:nvSpPr>
        <p:spPr>
          <a:xfrm>
            <a:off x="1906319" y="2531908"/>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2</a:t>
            </a:r>
          </a:p>
        </p:txBody>
      </p:sp>
      <p:sp>
        <p:nvSpPr>
          <p:cNvPr id="46" name="TextBox 45">
            <a:extLst>
              <a:ext uri="{FF2B5EF4-FFF2-40B4-BE49-F238E27FC236}">
                <a16:creationId xmlns:a16="http://schemas.microsoft.com/office/drawing/2014/main" id="{DB446381-3DBA-E6BF-6292-A8BD4B5EEA6F}"/>
              </a:ext>
            </a:extLst>
          </p:cNvPr>
          <p:cNvSpPr txBox="1"/>
          <p:nvPr/>
        </p:nvSpPr>
        <p:spPr>
          <a:xfrm>
            <a:off x="1906319" y="2363966"/>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3</a:t>
            </a:r>
          </a:p>
        </p:txBody>
      </p:sp>
      <p:sp>
        <p:nvSpPr>
          <p:cNvPr id="47" name="TextBox 46">
            <a:extLst>
              <a:ext uri="{FF2B5EF4-FFF2-40B4-BE49-F238E27FC236}">
                <a16:creationId xmlns:a16="http://schemas.microsoft.com/office/drawing/2014/main" id="{17388A90-E781-C5F1-3328-906750DCF66E}"/>
              </a:ext>
            </a:extLst>
          </p:cNvPr>
          <p:cNvSpPr txBox="1"/>
          <p:nvPr/>
        </p:nvSpPr>
        <p:spPr>
          <a:xfrm>
            <a:off x="1906319" y="2191055"/>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4</a:t>
            </a:r>
          </a:p>
        </p:txBody>
      </p:sp>
      <p:sp>
        <p:nvSpPr>
          <p:cNvPr id="49" name="TextBox 48">
            <a:extLst>
              <a:ext uri="{FF2B5EF4-FFF2-40B4-BE49-F238E27FC236}">
                <a16:creationId xmlns:a16="http://schemas.microsoft.com/office/drawing/2014/main" id="{9F201EB2-E9E3-DB1D-FA03-D0239B99701C}"/>
              </a:ext>
            </a:extLst>
          </p:cNvPr>
          <p:cNvSpPr txBox="1"/>
          <p:nvPr/>
        </p:nvSpPr>
        <p:spPr>
          <a:xfrm>
            <a:off x="2587688" y="2448684"/>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6</a:t>
            </a:r>
          </a:p>
        </p:txBody>
      </p:sp>
      <p:sp>
        <p:nvSpPr>
          <p:cNvPr id="50" name="TextBox 49">
            <a:extLst>
              <a:ext uri="{FF2B5EF4-FFF2-40B4-BE49-F238E27FC236}">
                <a16:creationId xmlns:a16="http://schemas.microsoft.com/office/drawing/2014/main" id="{0B24915D-537B-BCAA-EC6F-53D0D5D66732}"/>
              </a:ext>
            </a:extLst>
          </p:cNvPr>
          <p:cNvSpPr txBox="1"/>
          <p:nvPr/>
        </p:nvSpPr>
        <p:spPr>
          <a:xfrm>
            <a:off x="2587688" y="2274718"/>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7</a:t>
            </a:r>
          </a:p>
        </p:txBody>
      </p:sp>
      <p:sp>
        <p:nvSpPr>
          <p:cNvPr id="52" name="TextBox 51">
            <a:extLst>
              <a:ext uri="{FF2B5EF4-FFF2-40B4-BE49-F238E27FC236}">
                <a16:creationId xmlns:a16="http://schemas.microsoft.com/office/drawing/2014/main" id="{557A5587-DEDF-C08E-E6BC-BF2978FB5352}"/>
              </a:ext>
            </a:extLst>
          </p:cNvPr>
          <p:cNvSpPr txBox="1"/>
          <p:nvPr/>
        </p:nvSpPr>
        <p:spPr>
          <a:xfrm>
            <a:off x="2587688" y="2610927"/>
            <a:ext cx="242374" cy="215444"/>
          </a:xfrm>
          <a:prstGeom prst="rect">
            <a:avLst/>
          </a:prstGeom>
          <a:noFill/>
        </p:spPr>
        <p:txBody>
          <a:bodyPr wrap="none" rtlCol="0">
            <a:spAutoFit/>
          </a:bodyPr>
          <a:lstStyle/>
          <a:p>
            <a:r>
              <a:rPr lang="en-US" sz="800" dirty="0">
                <a:solidFill>
                  <a:srgbClr val="7030A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81755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strike="sngStrike" dirty="0">
                <a:solidFill>
                  <a:srgbClr val="FF0000"/>
                </a:solidFill>
              </a:rPr>
              <a:t>Bush analysis</a:t>
            </a:r>
          </a:p>
          <a:p>
            <a:r>
              <a:rPr lang="en-GB" strike="sngStrike" dirty="0">
                <a:solidFill>
                  <a:srgbClr val="FF0000"/>
                </a:solidFill>
              </a:rPr>
              <a:t>Special scenarios</a:t>
            </a:r>
          </a:p>
          <a:p>
            <a:r>
              <a:rPr lang="en-GB" b="1" dirty="0">
                <a:solidFill>
                  <a:srgbClr val="00B050"/>
                </a:solidFill>
              </a:rPr>
              <a:t>Stress concentration factor considerations in lugs (ESDU vs Research)</a:t>
            </a:r>
          </a:p>
        </p:txBody>
      </p:sp>
      <p:sp>
        <p:nvSpPr>
          <p:cNvPr id="2" name="Slide Number Placeholder 1"/>
          <p:cNvSpPr>
            <a:spLocks noGrp="1"/>
          </p:cNvSpPr>
          <p:nvPr>
            <p:ph type="sldNum" sz="quarter" idx="12"/>
          </p:nvPr>
        </p:nvSpPr>
        <p:spPr/>
        <p:txBody>
          <a:bodyPr/>
          <a:lstStyle/>
          <a:p>
            <a:fld id="{6D22F896-40B5-4ADD-8801-0D06FADFA095}" type="slidenum">
              <a:rPr lang="en-US" smtClean="0"/>
              <a:pPr/>
              <a:t>54</a:t>
            </a:fld>
            <a:endParaRPr lang="en-US" dirty="0"/>
          </a:p>
        </p:txBody>
      </p:sp>
    </p:spTree>
    <p:extLst>
      <p:ext uri="{BB962C8B-B14F-4D97-AF65-F5344CB8AC3E}">
        <p14:creationId xmlns:p14="http://schemas.microsoft.com/office/powerpoint/2010/main" val="1860697041"/>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FF6B-0B29-BC9F-2D06-894D2E637A45}"/>
              </a:ext>
            </a:extLst>
          </p:cNvPr>
          <p:cNvSpPr>
            <a:spLocks noGrp="1"/>
          </p:cNvSpPr>
          <p:nvPr>
            <p:ph type="title"/>
          </p:nvPr>
        </p:nvSpPr>
        <p:spPr>
          <a:xfrm>
            <a:off x="400050" y="206375"/>
            <a:ext cx="2667000" cy="657970"/>
          </a:xfrm>
        </p:spPr>
        <p:txBody>
          <a:bodyPr/>
          <a:lstStyle/>
          <a:p>
            <a:r>
              <a:rPr lang="en-US" sz="1400" dirty="0"/>
              <a:t>Stress concentration for fatigue considerations</a:t>
            </a:r>
            <a:r>
              <a:rPr lang="en-US" sz="1000" dirty="0"/>
              <a:t>-1</a:t>
            </a:r>
          </a:p>
        </p:txBody>
      </p:sp>
      <p:sp>
        <p:nvSpPr>
          <p:cNvPr id="3" name="Content Placeholder 2">
            <a:extLst>
              <a:ext uri="{FF2B5EF4-FFF2-40B4-BE49-F238E27FC236}">
                <a16:creationId xmlns:a16="http://schemas.microsoft.com/office/drawing/2014/main" id="{99B6A9D7-1DFA-E530-A3E4-885D8A337E60}"/>
              </a:ext>
            </a:extLst>
          </p:cNvPr>
          <p:cNvSpPr>
            <a:spLocks noGrp="1"/>
          </p:cNvSpPr>
          <p:nvPr>
            <p:ph idx="1"/>
          </p:nvPr>
        </p:nvSpPr>
        <p:spPr>
          <a:xfrm>
            <a:off x="323850" y="968376"/>
            <a:ext cx="2057400" cy="2133599"/>
          </a:xfrm>
        </p:spPr>
        <p:txBody>
          <a:bodyPr>
            <a:normAutofit fontScale="85000" lnSpcReduction="20000"/>
          </a:bodyPr>
          <a:lstStyle/>
          <a:p>
            <a:r>
              <a:rPr lang="en-GB" dirty="0"/>
              <a:t>With lug-shaped components there is a general shortage of reliable stress data. </a:t>
            </a:r>
          </a:p>
          <a:p>
            <a:r>
              <a:rPr lang="en-GB" dirty="0"/>
              <a:t>References such as Peterson and ESDU do not supply appropriate stress concentration factor charts for lugs, and published data for normalised stress intensity factors is lacking.</a:t>
            </a:r>
          </a:p>
          <a:p>
            <a:r>
              <a:rPr lang="en-GB" dirty="0"/>
              <a:t>As you will see I the next slides, stress concentration factors from ESDU do not cover transverse loading either.</a:t>
            </a:r>
            <a:endParaRPr lang="en-US" dirty="0"/>
          </a:p>
        </p:txBody>
      </p:sp>
      <p:sp>
        <p:nvSpPr>
          <p:cNvPr id="4" name="Slide Number Placeholder 3">
            <a:extLst>
              <a:ext uri="{FF2B5EF4-FFF2-40B4-BE49-F238E27FC236}">
                <a16:creationId xmlns:a16="http://schemas.microsoft.com/office/drawing/2014/main" id="{1D7F5AB0-4557-A81C-686A-B93383B2698B}"/>
              </a:ext>
            </a:extLst>
          </p:cNvPr>
          <p:cNvSpPr>
            <a:spLocks noGrp="1"/>
          </p:cNvSpPr>
          <p:nvPr>
            <p:ph type="sldNum" sz="quarter" idx="12"/>
          </p:nvPr>
        </p:nvSpPr>
        <p:spPr/>
        <p:txBody>
          <a:bodyPr/>
          <a:lstStyle/>
          <a:p>
            <a:fld id="{6D22F896-40B5-4ADD-8801-0D06FADFA095}" type="slidenum">
              <a:rPr lang="en-US" smtClean="0"/>
              <a:pPr/>
              <a:t>55</a:t>
            </a:fld>
            <a:endParaRPr lang="en-US" dirty="0"/>
          </a:p>
        </p:txBody>
      </p:sp>
      <p:pic>
        <p:nvPicPr>
          <p:cNvPr id="6" name="Picture 5">
            <a:extLst>
              <a:ext uri="{FF2B5EF4-FFF2-40B4-BE49-F238E27FC236}">
                <a16:creationId xmlns:a16="http://schemas.microsoft.com/office/drawing/2014/main" id="{B5D2DC73-D458-647A-2E22-25442B44CC98}"/>
              </a:ext>
            </a:extLst>
          </p:cNvPr>
          <p:cNvPicPr>
            <a:picLocks noChangeAspect="1"/>
          </p:cNvPicPr>
          <p:nvPr/>
        </p:nvPicPr>
        <p:blipFill>
          <a:blip r:embed="rId2"/>
          <a:stretch>
            <a:fillRect/>
          </a:stretch>
        </p:blipFill>
        <p:spPr>
          <a:xfrm>
            <a:off x="2609851" y="968376"/>
            <a:ext cx="1585522" cy="1929368"/>
          </a:xfrm>
          <a:prstGeom prst="rect">
            <a:avLst/>
          </a:prstGeom>
          <a:ln>
            <a:solidFill>
              <a:schemeClr val="tx1"/>
            </a:solidFill>
          </a:ln>
        </p:spPr>
      </p:pic>
      <p:pic>
        <p:nvPicPr>
          <p:cNvPr id="5" name="Picture 4">
            <a:extLst>
              <a:ext uri="{FF2B5EF4-FFF2-40B4-BE49-F238E27FC236}">
                <a16:creationId xmlns:a16="http://schemas.microsoft.com/office/drawing/2014/main" id="{8D0352EB-0569-07B0-7314-837886CBC7C7}"/>
              </a:ext>
            </a:extLst>
          </p:cNvPr>
          <p:cNvPicPr>
            <a:picLocks noChangeAspect="1"/>
          </p:cNvPicPr>
          <p:nvPr/>
        </p:nvPicPr>
        <p:blipFill>
          <a:blip r:embed="rId3"/>
          <a:stretch>
            <a:fillRect/>
          </a:stretch>
        </p:blipFill>
        <p:spPr>
          <a:xfrm>
            <a:off x="2956271" y="145158"/>
            <a:ext cx="1634589" cy="631858"/>
          </a:xfrm>
          <a:prstGeom prst="rect">
            <a:avLst/>
          </a:prstGeom>
          <a:ln>
            <a:solidFill>
              <a:schemeClr val="tx1"/>
            </a:solidFill>
          </a:ln>
        </p:spPr>
      </p:pic>
      <p:sp>
        <p:nvSpPr>
          <p:cNvPr id="7" name="Rectangle 6">
            <a:extLst>
              <a:ext uri="{FF2B5EF4-FFF2-40B4-BE49-F238E27FC236}">
                <a16:creationId xmlns:a16="http://schemas.microsoft.com/office/drawing/2014/main" id="{A7BB0BC9-688F-9512-F71B-B0F9EDC16BFC}"/>
              </a:ext>
            </a:extLst>
          </p:cNvPr>
          <p:cNvSpPr/>
          <p:nvPr/>
        </p:nvSpPr>
        <p:spPr>
          <a:xfrm>
            <a:off x="2977094" y="663575"/>
            <a:ext cx="1600010" cy="10796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638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EC1E-CB73-0BAF-50C7-61C4D46B241D}"/>
              </a:ext>
            </a:extLst>
          </p:cNvPr>
          <p:cNvSpPr>
            <a:spLocks noGrp="1"/>
          </p:cNvSpPr>
          <p:nvPr>
            <p:ph type="title"/>
          </p:nvPr>
        </p:nvSpPr>
        <p:spPr/>
        <p:txBody>
          <a:bodyPr>
            <a:normAutofit/>
          </a:bodyPr>
          <a:lstStyle/>
          <a:p>
            <a:r>
              <a:rPr lang="en-US" dirty="0"/>
              <a:t>Note 1 </a:t>
            </a:r>
            <a:br>
              <a:rPr lang="en-US" dirty="0"/>
            </a:br>
            <a:r>
              <a:rPr lang="en-US" sz="1000" dirty="0"/>
              <a:t>(stress concentration from ESDU 81006)</a:t>
            </a:r>
            <a:endParaRPr lang="en-GB" sz="1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088930-C996-74CA-570A-F5AA662D6967}"/>
                  </a:ext>
                </a:extLst>
              </p:cNvPr>
              <p:cNvSpPr>
                <a:spLocks noGrp="1"/>
              </p:cNvSpPr>
              <p:nvPr>
                <p:ph idx="1"/>
              </p:nvPr>
            </p:nvSpPr>
            <p:spPr>
              <a:xfrm>
                <a:off x="2533650" y="968375"/>
                <a:ext cx="1752599" cy="2026669"/>
              </a:xfrm>
            </p:spPr>
            <p:txBody>
              <a:bodyPr>
                <a:normAutofit fontScale="92500"/>
              </a:bodyPr>
              <a:lstStyle/>
              <a:p>
                <a:r>
                  <a:rPr lang="en-US" dirty="0"/>
                  <a:t>Stress concentration factor for square ended lugs.</a:t>
                </a:r>
              </a:p>
              <a:p>
                <a14:m>
                  <m:oMath xmlns:m="http://schemas.openxmlformats.org/officeDocument/2006/math">
                    <m:sSubSup>
                      <m:sSubSupPr>
                        <m:ctrlPr>
                          <a:rPr lang="en-GB"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𝑒</m:t>
                        </m:r>
                      </m:sub>
                      <m:sup>
                        <m:r>
                          <a:rPr lang="en-US" b="0" i="1" smtClean="0">
                            <a:latin typeface="Cambria Math" panose="02040503050406030204" pitchFamily="18" charset="0"/>
                          </a:rPr>
                          <m:t>′</m:t>
                        </m:r>
                      </m:sup>
                    </m:sSubSup>
                  </m:oMath>
                </a14:m>
                <a:r>
                  <a:rPr lang="en-GB" dirty="0"/>
                  <a:t> is stress concentration factor at </a:t>
                </a:r>
                <a14:m>
                  <m:oMath xmlns:m="http://schemas.openxmlformats.org/officeDocument/2006/math">
                    <m:r>
                      <a:rPr lang="en-GB" i="1" dirty="0" smtClean="0">
                        <a:latin typeface="Cambria Math" panose="02040503050406030204" pitchFamily="18" charset="0"/>
                      </a:rPr>
                      <m:t>𝑒</m:t>
                    </m:r>
                  </m:oMath>
                </a14:m>
                <a:r>
                  <a:rPr lang="en-GB" dirty="0"/>
                  <a:t> (pin to hole clearance as a </a:t>
                </a:r>
                <a14:m>
                  <m:oMath xmlns:m="http://schemas.openxmlformats.org/officeDocument/2006/math">
                    <m:r>
                      <a:rPr lang="en-GB" i="1" dirty="0" smtClean="0">
                        <a:latin typeface="Cambria Math" panose="02040503050406030204" pitchFamily="18" charset="0"/>
                      </a:rPr>
                      <m:t>%</m:t>
                    </m:r>
                  </m:oMath>
                </a14:m>
                <a:r>
                  <a:rPr lang="en-GB" dirty="0"/>
                  <a:t> of </a:t>
                </a:r>
                <a14:m>
                  <m:oMath xmlns:m="http://schemas.openxmlformats.org/officeDocument/2006/math">
                    <m:r>
                      <a:rPr lang="en-GB" i="1" dirty="0" smtClean="0">
                        <a:latin typeface="Cambria Math" panose="02040503050406030204" pitchFamily="18" charset="0"/>
                      </a:rPr>
                      <m:t>𝑑</m:t>
                    </m:r>
                  </m:oMath>
                </a14:m>
                <a:r>
                  <a:rPr lang="en-GB" dirty="0"/>
                  <a:t>) for lugs with </a:t>
                </a:r>
                <a14:m>
                  <m:oMath xmlns:m="http://schemas.openxmlformats.org/officeDocument/2006/math">
                    <m:r>
                      <a:rPr lang="en-GB" i="1" dirty="0" smtClean="0">
                        <a:latin typeface="Cambria Math" panose="02040503050406030204" pitchFamily="18" charset="0"/>
                      </a:rPr>
                      <m:t>𝑡</m:t>
                    </m:r>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&lt;0.5</m:t>
                    </m:r>
                  </m:oMath>
                </a14:m>
                <a:r>
                  <a:rPr lang="en-GB" dirty="0"/>
                  <a:t>.</a:t>
                </a:r>
              </a:p>
              <a:p>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𝑒</m:t>
                        </m:r>
                      </m:sub>
                      <m:sup>
                        <m:r>
                          <a:rPr lang="en-US" b="0" i="1" smtClean="0">
                            <a:latin typeface="Cambria Math" panose="02040503050406030204" pitchFamily="18" charset="0"/>
                          </a:rPr>
                          <m:t>′</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𝑟𝑒𝑓</m:t>
                        </m:r>
                      </m:sub>
                    </m:sSub>
                  </m:oMath>
                </a14:m>
                <a:r>
                  <a:rPr lang="en-GB" dirty="0"/>
                  <a:t> and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𝑟𝑒𝑓</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d>
                          <m:dPr>
                            <m:ctrlPr>
                              <a:rPr lang="en-US" b="0" i="1" smtClean="0">
                                <a:latin typeface="Cambria Math" panose="02040503050406030204" pitchFamily="18" charset="0"/>
                              </a:rPr>
                            </m:ctrlPr>
                          </m:dPr>
                          <m:e>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b="0" i="1" smtClean="0">
                            <a:latin typeface="Cambria Math" panose="02040503050406030204" pitchFamily="18" charset="0"/>
                          </a:rPr>
                          <m:t>𝑡</m:t>
                        </m:r>
                      </m:den>
                    </m:f>
                  </m:oMath>
                </a14:m>
                <a:endParaRPr lang="en-GB" dirty="0"/>
              </a:p>
            </p:txBody>
          </p:sp>
        </mc:Choice>
        <mc:Fallback xmlns="">
          <p:sp>
            <p:nvSpPr>
              <p:cNvPr id="3" name="Content Placeholder 2">
                <a:extLst>
                  <a:ext uri="{FF2B5EF4-FFF2-40B4-BE49-F238E27FC236}">
                    <a16:creationId xmlns:a16="http://schemas.microsoft.com/office/drawing/2014/main" id="{00088930-C996-74CA-570A-F5AA662D6967}"/>
                  </a:ext>
                </a:extLst>
              </p:cNvPr>
              <p:cNvSpPr>
                <a:spLocks noGrp="1" noRot="1" noChangeAspect="1" noMove="1" noResize="1" noEditPoints="1" noAdjustHandles="1" noChangeArrowheads="1" noChangeShapeType="1" noTextEdit="1"/>
              </p:cNvSpPr>
              <p:nvPr>
                <p:ph idx="1"/>
              </p:nvPr>
            </p:nvSpPr>
            <p:spPr>
              <a:xfrm>
                <a:off x="2533650" y="968375"/>
                <a:ext cx="1752599" cy="2026669"/>
              </a:xfrm>
              <a:blipFill>
                <a:blip r:embed="rId2"/>
                <a:stretch>
                  <a:fillRect l="-348" t="-904" r="-34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DBA17B-5B73-B9A6-2AEA-3B87451411DA}"/>
              </a:ext>
            </a:extLst>
          </p:cNvPr>
          <p:cNvSpPr>
            <a:spLocks noGrp="1"/>
          </p:cNvSpPr>
          <p:nvPr>
            <p:ph type="sldNum" sz="quarter" idx="12"/>
          </p:nvPr>
        </p:nvSpPr>
        <p:spPr/>
        <p:txBody>
          <a:bodyPr/>
          <a:lstStyle/>
          <a:p>
            <a:fld id="{6D22F896-40B5-4ADD-8801-0D06FADFA095}" type="slidenum">
              <a:rPr lang="en-US" smtClean="0"/>
              <a:pPr/>
              <a:t>56</a:t>
            </a:fld>
            <a:endParaRPr lang="en-US" dirty="0"/>
          </a:p>
        </p:txBody>
      </p:sp>
      <p:pic>
        <p:nvPicPr>
          <p:cNvPr id="6" name="Picture 5">
            <a:extLst>
              <a:ext uri="{FF2B5EF4-FFF2-40B4-BE49-F238E27FC236}">
                <a16:creationId xmlns:a16="http://schemas.microsoft.com/office/drawing/2014/main" id="{180F1642-DDA7-AD03-D460-6FE1AD4FC165}"/>
              </a:ext>
            </a:extLst>
          </p:cNvPr>
          <p:cNvPicPr>
            <a:picLocks noChangeAspect="1"/>
          </p:cNvPicPr>
          <p:nvPr/>
        </p:nvPicPr>
        <p:blipFill>
          <a:blip r:embed="rId3"/>
          <a:stretch>
            <a:fillRect/>
          </a:stretch>
        </p:blipFill>
        <p:spPr>
          <a:xfrm>
            <a:off x="323851" y="864346"/>
            <a:ext cx="2209800" cy="2233852"/>
          </a:xfrm>
          <a:prstGeom prst="rect">
            <a:avLst/>
          </a:prstGeom>
          <a:ln>
            <a:solidFill>
              <a:schemeClr val="tx1"/>
            </a:solidFill>
          </a:ln>
        </p:spPr>
      </p:pic>
      <p:pic>
        <p:nvPicPr>
          <p:cNvPr id="8" name="Picture 7">
            <a:extLst>
              <a:ext uri="{FF2B5EF4-FFF2-40B4-BE49-F238E27FC236}">
                <a16:creationId xmlns:a16="http://schemas.microsoft.com/office/drawing/2014/main" id="{F7A7C7E5-E3C6-F950-0093-70F7413F980F}"/>
              </a:ext>
            </a:extLst>
          </p:cNvPr>
          <p:cNvPicPr>
            <a:picLocks noChangeAspect="1"/>
          </p:cNvPicPr>
          <p:nvPr/>
        </p:nvPicPr>
        <p:blipFill>
          <a:blip r:embed="rId4"/>
          <a:stretch>
            <a:fillRect/>
          </a:stretch>
        </p:blipFill>
        <p:spPr>
          <a:xfrm>
            <a:off x="552450" y="2035175"/>
            <a:ext cx="706545" cy="785996"/>
          </a:xfrm>
          <a:prstGeom prst="rect">
            <a:avLst/>
          </a:prstGeom>
          <a:ln>
            <a:solidFill>
              <a:schemeClr val="tx1"/>
            </a:solidFill>
          </a:ln>
        </p:spPr>
      </p:pic>
      <p:sp>
        <p:nvSpPr>
          <p:cNvPr id="9" name="Rectangle 8">
            <a:extLst>
              <a:ext uri="{FF2B5EF4-FFF2-40B4-BE49-F238E27FC236}">
                <a16:creationId xmlns:a16="http://schemas.microsoft.com/office/drawing/2014/main" id="{7FBE79FD-B3BF-E536-9044-3EF615DC19D1}"/>
              </a:ext>
            </a:extLst>
          </p:cNvPr>
          <p:cNvSpPr/>
          <p:nvPr/>
        </p:nvSpPr>
        <p:spPr>
          <a:xfrm>
            <a:off x="329896" y="1854955"/>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E8EFA83-2F0F-85B7-07B2-C26238EF3CF0}"/>
              </a:ext>
            </a:extLst>
          </p:cNvPr>
          <p:cNvSpPr/>
          <p:nvPr/>
        </p:nvSpPr>
        <p:spPr>
          <a:xfrm>
            <a:off x="1473201" y="2945798"/>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462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A351D7-2D27-FCE8-DF3B-307D60A045C2}"/>
              </a:ext>
            </a:extLst>
          </p:cNvPr>
          <p:cNvPicPr>
            <a:picLocks noChangeAspect="1"/>
          </p:cNvPicPr>
          <p:nvPr/>
        </p:nvPicPr>
        <p:blipFill>
          <a:blip r:embed="rId2"/>
          <a:stretch>
            <a:fillRect/>
          </a:stretch>
        </p:blipFill>
        <p:spPr>
          <a:xfrm>
            <a:off x="323851" y="864346"/>
            <a:ext cx="2209799" cy="2263624"/>
          </a:xfrm>
          <a:prstGeom prst="rect">
            <a:avLst/>
          </a:prstGeom>
          <a:ln>
            <a:solidFill>
              <a:schemeClr val="tx1"/>
            </a:solidFill>
          </a:ln>
        </p:spPr>
      </p:pic>
      <p:sp>
        <p:nvSpPr>
          <p:cNvPr id="2" name="Title 1">
            <a:extLst>
              <a:ext uri="{FF2B5EF4-FFF2-40B4-BE49-F238E27FC236}">
                <a16:creationId xmlns:a16="http://schemas.microsoft.com/office/drawing/2014/main" id="{20C9EC1E-CB73-0BAF-50C7-61C4D46B241D}"/>
              </a:ext>
            </a:extLst>
          </p:cNvPr>
          <p:cNvSpPr>
            <a:spLocks noGrp="1"/>
          </p:cNvSpPr>
          <p:nvPr>
            <p:ph type="title"/>
          </p:nvPr>
        </p:nvSpPr>
        <p:spPr/>
        <p:txBody>
          <a:bodyPr>
            <a:normAutofit/>
          </a:bodyPr>
          <a:lstStyle/>
          <a:p>
            <a:r>
              <a:rPr lang="en-US" dirty="0"/>
              <a:t>Note 2</a:t>
            </a:r>
            <a:br>
              <a:rPr lang="en-US" dirty="0"/>
            </a:br>
            <a:r>
              <a:rPr lang="en-US" sz="1000" dirty="0"/>
              <a:t>(stress concentration from ESDU 81006)</a:t>
            </a:r>
            <a:endParaRPr lang="en-GB" sz="1000" dirty="0"/>
          </a:p>
        </p:txBody>
      </p:sp>
      <p:sp>
        <p:nvSpPr>
          <p:cNvPr id="3" name="Content Placeholder 2">
            <a:extLst>
              <a:ext uri="{FF2B5EF4-FFF2-40B4-BE49-F238E27FC236}">
                <a16:creationId xmlns:a16="http://schemas.microsoft.com/office/drawing/2014/main" id="{00088930-C996-74CA-570A-F5AA662D6967}"/>
              </a:ext>
            </a:extLst>
          </p:cNvPr>
          <p:cNvSpPr>
            <a:spLocks noGrp="1"/>
          </p:cNvSpPr>
          <p:nvPr>
            <p:ph idx="1"/>
          </p:nvPr>
        </p:nvSpPr>
        <p:spPr>
          <a:xfrm>
            <a:off x="2533650" y="846706"/>
            <a:ext cx="1752599" cy="2026669"/>
          </a:xfrm>
        </p:spPr>
        <p:txBody>
          <a:bodyPr/>
          <a:lstStyle/>
          <a:p>
            <a:r>
              <a:rPr lang="en-US" sz="1000" dirty="0"/>
              <a:t>Stress concentration factor for round ended lugs.</a:t>
            </a:r>
          </a:p>
          <a:p>
            <a:endParaRPr lang="en-GB" dirty="0"/>
          </a:p>
        </p:txBody>
      </p:sp>
      <p:sp>
        <p:nvSpPr>
          <p:cNvPr id="4" name="Slide Number Placeholder 3">
            <a:extLst>
              <a:ext uri="{FF2B5EF4-FFF2-40B4-BE49-F238E27FC236}">
                <a16:creationId xmlns:a16="http://schemas.microsoft.com/office/drawing/2014/main" id="{27DBA17B-5B73-B9A6-2AEA-3B87451411DA}"/>
              </a:ext>
            </a:extLst>
          </p:cNvPr>
          <p:cNvSpPr>
            <a:spLocks noGrp="1"/>
          </p:cNvSpPr>
          <p:nvPr>
            <p:ph type="sldNum" sz="quarter" idx="12"/>
          </p:nvPr>
        </p:nvSpPr>
        <p:spPr/>
        <p:txBody>
          <a:bodyPr/>
          <a:lstStyle/>
          <a:p>
            <a:fld id="{6D22F896-40B5-4ADD-8801-0D06FADFA095}" type="slidenum">
              <a:rPr lang="en-US" smtClean="0"/>
              <a:pPr/>
              <a:t>57</a:t>
            </a:fld>
            <a:endParaRPr lang="en-US" dirty="0"/>
          </a:p>
        </p:txBody>
      </p:sp>
      <p:sp>
        <p:nvSpPr>
          <p:cNvPr id="9" name="Rectangle 8">
            <a:extLst>
              <a:ext uri="{FF2B5EF4-FFF2-40B4-BE49-F238E27FC236}">
                <a16:creationId xmlns:a16="http://schemas.microsoft.com/office/drawing/2014/main" id="{7FBE79FD-B3BF-E536-9044-3EF615DC19D1}"/>
              </a:ext>
            </a:extLst>
          </p:cNvPr>
          <p:cNvSpPr/>
          <p:nvPr/>
        </p:nvSpPr>
        <p:spPr>
          <a:xfrm>
            <a:off x="329896" y="1874307"/>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E8EFA83-2F0F-85B7-07B2-C26238EF3CF0}"/>
              </a:ext>
            </a:extLst>
          </p:cNvPr>
          <p:cNvSpPr/>
          <p:nvPr/>
        </p:nvSpPr>
        <p:spPr>
          <a:xfrm>
            <a:off x="1468363" y="2979664"/>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354AEFD-3A79-3ECE-33A3-CF22D728A4F9}"/>
              </a:ext>
            </a:extLst>
          </p:cNvPr>
          <p:cNvPicPr>
            <a:picLocks noChangeAspect="1"/>
          </p:cNvPicPr>
          <p:nvPr/>
        </p:nvPicPr>
        <p:blipFill>
          <a:blip r:embed="rId3"/>
          <a:stretch>
            <a:fillRect/>
          </a:stretch>
        </p:blipFill>
        <p:spPr>
          <a:xfrm>
            <a:off x="558195" y="1911803"/>
            <a:ext cx="783770" cy="954639"/>
          </a:xfrm>
          <a:prstGeom prst="rect">
            <a:avLst/>
          </a:prstGeom>
          <a:ln>
            <a:solidFill>
              <a:schemeClr val="tx1"/>
            </a:solidFill>
          </a:ln>
        </p:spPr>
      </p:pic>
      <p:pic>
        <p:nvPicPr>
          <p:cNvPr id="17" name="Picture 16">
            <a:extLst>
              <a:ext uri="{FF2B5EF4-FFF2-40B4-BE49-F238E27FC236}">
                <a16:creationId xmlns:a16="http://schemas.microsoft.com/office/drawing/2014/main" id="{8836FE8E-605B-7E46-DB78-DFD6934E531A}"/>
              </a:ext>
            </a:extLst>
          </p:cNvPr>
          <p:cNvPicPr>
            <a:picLocks noChangeAspect="1"/>
          </p:cNvPicPr>
          <p:nvPr/>
        </p:nvPicPr>
        <p:blipFill>
          <a:blip r:embed="rId4"/>
          <a:stretch>
            <a:fillRect/>
          </a:stretch>
        </p:blipFill>
        <p:spPr>
          <a:xfrm>
            <a:off x="2587959" y="1692395"/>
            <a:ext cx="1743159" cy="1434043"/>
          </a:xfrm>
          <a:prstGeom prst="rect">
            <a:avLst/>
          </a:prstGeom>
          <a:ln>
            <a:solidFill>
              <a:schemeClr val="tx1"/>
            </a:solidFill>
          </a:ln>
        </p:spPr>
      </p:pic>
      <p:sp>
        <p:nvSpPr>
          <p:cNvPr id="18" name="TextBox 17">
            <a:extLst>
              <a:ext uri="{FF2B5EF4-FFF2-40B4-BE49-F238E27FC236}">
                <a16:creationId xmlns:a16="http://schemas.microsoft.com/office/drawing/2014/main" id="{6EA15804-3B5D-0A47-D90E-5D7D8BFB89AD}"/>
              </a:ext>
            </a:extLst>
          </p:cNvPr>
          <p:cNvSpPr txBox="1"/>
          <p:nvPr/>
        </p:nvSpPr>
        <p:spPr>
          <a:xfrm>
            <a:off x="2727649" y="1705030"/>
            <a:ext cx="1039067" cy="169277"/>
          </a:xfrm>
          <a:prstGeom prst="rect">
            <a:avLst/>
          </a:prstGeom>
          <a:noFill/>
        </p:spPr>
        <p:txBody>
          <a:bodyPr wrap="none" rtlCol="0">
            <a:spAutoFit/>
          </a:bodyPr>
          <a:lstStyle/>
          <a:p>
            <a:r>
              <a:rPr lang="en-US" sz="500" dirty="0">
                <a:highlight>
                  <a:srgbClr val="FFFF00"/>
                </a:highlight>
                <a:latin typeface="Arial" panose="020B0604020202020204" pitchFamily="34" charset="0"/>
                <a:cs typeface="Arial" panose="020B0604020202020204" pitchFamily="34" charset="0"/>
              </a:rPr>
              <a:t>Correction factor for clearance</a:t>
            </a:r>
            <a:endParaRPr lang="en-GB" sz="500" dirty="0">
              <a:highlight>
                <a:srgbClr val="FFFF00"/>
              </a:highligh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BFA4033D-AECD-8313-5C56-B2F0BAB45B36}"/>
              </a:ext>
            </a:extLst>
          </p:cNvPr>
          <p:cNvPicPr>
            <a:picLocks noChangeAspect="1"/>
          </p:cNvPicPr>
          <p:nvPr/>
        </p:nvPicPr>
        <p:blipFill>
          <a:blip r:embed="rId5"/>
          <a:stretch>
            <a:fillRect/>
          </a:stretch>
        </p:blipFill>
        <p:spPr>
          <a:xfrm>
            <a:off x="2832398" y="24192"/>
            <a:ext cx="1744856" cy="2002516"/>
          </a:xfrm>
          <a:prstGeom prst="rect">
            <a:avLst/>
          </a:prstGeom>
          <a:ln>
            <a:solidFill>
              <a:schemeClr val="tx1"/>
            </a:solidFill>
          </a:ln>
        </p:spPr>
      </p:pic>
      <p:sp>
        <p:nvSpPr>
          <p:cNvPr id="21" name="TextBox 20">
            <a:extLst>
              <a:ext uri="{FF2B5EF4-FFF2-40B4-BE49-F238E27FC236}">
                <a16:creationId xmlns:a16="http://schemas.microsoft.com/office/drawing/2014/main" id="{F591FFBB-C812-FB36-4867-25458E4113AA}"/>
              </a:ext>
            </a:extLst>
          </p:cNvPr>
          <p:cNvSpPr txBox="1"/>
          <p:nvPr/>
        </p:nvSpPr>
        <p:spPr>
          <a:xfrm>
            <a:off x="3143250" y="115419"/>
            <a:ext cx="805029" cy="169277"/>
          </a:xfrm>
          <a:prstGeom prst="rect">
            <a:avLst/>
          </a:prstGeom>
          <a:noFill/>
        </p:spPr>
        <p:txBody>
          <a:bodyPr wrap="none" rtlCol="0">
            <a:spAutoFit/>
          </a:bodyPr>
          <a:lstStyle/>
          <a:p>
            <a:r>
              <a:rPr lang="en-US" sz="500" dirty="0">
                <a:highlight>
                  <a:srgbClr val="FFFF00"/>
                </a:highlight>
                <a:latin typeface="Arial" panose="020B0604020202020204" pitchFamily="34" charset="0"/>
                <a:cs typeface="Arial" panose="020B0604020202020204" pitchFamily="34" charset="0"/>
              </a:rPr>
              <a:t>Effect of lug thickness</a:t>
            </a:r>
            <a:endParaRPr lang="en-GB" sz="5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8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FE99-109D-EFD3-A18E-5B06E9BC9795}"/>
              </a:ext>
            </a:extLst>
          </p:cNvPr>
          <p:cNvSpPr>
            <a:spLocks noGrp="1"/>
          </p:cNvSpPr>
          <p:nvPr>
            <p:ph type="title"/>
          </p:nvPr>
        </p:nvSpPr>
        <p:spPr>
          <a:xfrm>
            <a:off x="400050" y="206375"/>
            <a:ext cx="3581400" cy="657970"/>
          </a:xfrm>
        </p:spPr>
        <p:txBody>
          <a:bodyPr/>
          <a:lstStyle/>
          <a:p>
            <a:r>
              <a:rPr lang="en-US" dirty="0"/>
              <a:t>Example of stress concentration for round-ended lugs</a:t>
            </a:r>
            <a:endParaRPr lang="en-GB"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4D83F0-6016-27E0-C0E8-EE5CEF615624}"/>
                  </a:ext>
                </a:extLst>
              </p:cNvPr>
              <p:cNvSpPr>
                <a:spLocks noGrp="1"/>
              </p:cNvSpPr>
              <p:nvPr>
                <p:ph idx="1"/>
              </p:nvPr>
            </p:nvSpPr>
            <p:spPr>
              <a:xfrm>
                <a:off x="323850" y="862229"/>
                <a:ext cx="2362200" cy="2058570"/>
              </a:xfrm>
            </p:spPr>
            <p:txBody>
              <a:bodyPr>
                <a:normAutofit/>
              </a:bodyPr>
              <a:lstStyle/>
              <a:p>
                <a:r>
                  <a:rPr lang="en-US" sz="1000" dirty="0"/>
                  <a:t>The maximum clearance for a pin</a:t>
                </a:r>
                <a14:m>
                  <m:oMath xmlns:m="http://schemas.openxmlformats.org/officeDocument/2006/math">
                    <m:r>
                      <a:rPr lang="en-US" sz="1000" b="0" i="0" smtClean="0">
                        <a:latin typeface="Cambria Math" panose="02040503050406030204" pitchFamily="18" charset="0"/>
                      </a:rPr>
                      <m:t> </m:t>
                    </m:r>
                    <m:sSubSup>
                      <m:sSubSupPr>
                        <m:ctrlPr>
                          <a:rPr lang="en-US" sz="1000" i="1" smtClean="0">
                            <a:latin typeface="Cambria Math" panose="02040503050406030204" pitchFamily="18" charset="0"/>
                          </a:rPr>
                        </m:ctrlPr>
                      </m:sSubSupPr>
                      <m:e>
                        <m:r>
                          <a:rPr lang="en-US" sz="1000" b="0" i="1" smtClean="0">
                            <a:latin typeface="Cambria Math" panose="02040503050406030204" pitchFamily="18" charset="0"/>
                          </a:rPr>
                          <m:t>35</m:t>
                        </m:r>
                      </m:e>
                      <m:sub>
                        <m:r>
                          <a:rPr lang="en-US" sz="1000" b="0" i="1" smtClean="0">
                            <a:latin typeface="Cambria Math" panose="02040503050406030204" pitchFamily="18" charset="0"/>
                          </a:rPr>
                          <m:t>−0.01</m:t>
                        </m:r>
                      </m:sub>
                      <m:sup>
                        <m:r>
                          <a:rPr lang="en-US" sz="1000" b="0" i="1" smtClean="0">
                            <a:latin typeface="Cambria Math" panose="02040503050406030204" pitchFamily="18" charset="0"/>
                          </a:rPr>
                          <m:t>−0.08</m:t>
                        </m:r>
                      </m:sup>
                    </m:sSubSup>
                  </m:oMath>
                </a14:m>
                <a:r>
                  <a:rPr lang="en-US" sz="1000" dirty="0"/>
                  <a:t> is:</a:t>
                </a:r>
              </a:p>
              <a:p>
                <a:endParaRPr lang="en-US" sz="1000" dirty="0"/>
              </a:p>
              <a:p>
                <a:r>
                  <a:rPr lang="en-GB" sz="1000" dirty="0"/>
                  <a:t>Hence,</a:t>
                </a:r>
              </a:p>
            </p:txBody>
          </p:sp>
        </mc:Choice>
        <mc:Fallback>
          <p:sp>
            <p:nvSpPr>
              <p:cNvPr id="3" name="Content Placeholder 2">
                <a:extLst>
                  <a:ext uri="{FF2B5EF4-FFF2-40B4-BE49-F238E27FC236}">
                    <a16:creationId xmlns:a16="http://schemas.microsoft.com/office/drawing/2014/main" id="{4E4D83F0-6016-27E0-C0E8-EE5CEF615624}"/>
                  </a:ext>
                </a:extLst>
              </p:cNvPr>
              <p:cNvSpPr>
                <a:spLocks noGrp="1" noRot="1" noChangeAspect="1" noMove="1" noResize="1" noEditPoints="1" noAdjustHandles="1" noChangeArrowheads="1" noChangeShapeType="1" noTextEdit="1"/>
              </p:cNvSpPr>
              <p:nvPr>
                <p:ph idx="1"/>
              </p:nvPr>
            </p:nvSpPr>
            <p:spPr>
              <a:xfrm>
                <a:off x="323850" y="862229"/>
                <a:ext cx="2362200" cy="2058570"/>
              </a:xfrm>
              <a:blipFill>
                <a:blip r:embed="rId2"/>
                <a:stretch>
                  <a:fillRect t="-29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B429328-D071-8F68-9B7B-526D27172027}"/>
              </a:ext>
            </a:extLst>
          </p:cNvPr>
          <p:cNvSpPr>
            <a:spLocks noGrp="1"/>
          </p:cNvSpPr>
          <p:nvPr>
            <p:ph type="sldNum" sz="quarter" idx="12"/>
          </p:nvPr>
        </p:nvSpPr>
        <p:spPr/>
        <p:txBody>
          <a:bodyPr/>
          <a:lstStyle/>
          <a:p>
            <a:fld id="{6D22F896-40B5-4ADD-8801-0D06FADFA095}" type="slidenum">
              <a:rPr lang="en-US" smtClean="0"/>
              <a:pPr/>
              <a:t>58</a:t>
            </a:fld>
            <a:endParaRPr lang="en-US" dirty="0"/>
          </a:p>
        </p:txBody>
      </p:sp>
      <p:pic>
        <p:nvPicPr>
          <p:cNvPr id="6" name="Picture 5">
            <a:extLst>
              <a:ext uri="{FF2B5EF4-FFF2-40B4-BE49-F238E27FC236}">
                <a16:creationId xmlns:a16="http://schemas.microsoft.com/office/drawing/2014/main" id="{BF916F9A-B656-B1F4-99CA-0032F3F7056E}"/>
              </a:ext>
            </a:extLst>
          </p:cNvPr>
          <p:cNvPicPr>
            <a:picLocks noChangeAspect="1"/>
          </p:cNvPicPr>
          <p:nvPr/>
        </p:nvPicPr>
        <p:blipFill>
          <a:blip r:embed="rId3"/>
          <a:stretch>
            <a:fillRect/>
          </a:stretch>
        </p:blipFill>
        <p:spPr>
          <a:xfrm>
            <a:off x="2704405" y="936474"/>
            <a:ext cx="1505645" cy="1233617"/>
          </a:xfrm>
          <a:prstGeom prst="rect">
            <a:avLst/>
          </a:prstGeom>
          <a:ln>
            <a:solidFill>
              <a:schemeClr val="tx1"/>
            </a:solidFill>
          </a:ln>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1DAF3C0-1467-C615-57FA-333524317462}"/>
                  </a:ext>
                </a:extLst>
              </p:cNvPr>
              <p:cNvSpPr txBox="1"/>
              <p:nvPr/>
            </p:nvSpPr>
            <p:spPr>
              <a:xfrm>
                <a:off x="561975" y="1273419"/>
                <a:ext cx="1119593" cy="195814"/>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0.1</m:t>
                      </m:r>
                      <m:r>
                        <a:rPr lang="en-US" sz="800" b="0" i="1" smtClean="0">
                          <a:latin typeface="Cambria Math" panose="02040503050406030204" pitchFamily="18" charset="0"/>
                        </a:rPr>
                        <m:t>0+0.08=0.18 </m:t>
                      </m:r>
                      <m:r>
                        <a:rPr lang="en-US" sz="800" b="0" i="1" smtClean="0">
                          <a:latin typeface="Cambria Math" panose="02040503050406030204" pitchFamily="18" charset="0"/>
                        </a:rPr>
                        <m:t>𝑚𝑚</m:t>
                      </m:r>
                    </m:oMath>
                  </m:oMathPara>
                </a14:m>
                <a:endParaRPr lang="en-GB" sz="800" dirty="0"/>
              </a:p>
            </p:txBody>
          </p:sp>
        </mc:Choice>
        <mc:Fallback>
          <p:sp>
            <p:nvSpPr>
              <p:cNvPr id="7" name="TextBox 6">
                <a:extLst>
                  <a:ext uri="{FF2B5EF4-FFF2-40B4-BE49-F238E27FC236}">
                    <a16:creationId xmlns:a16="http://schemas.microsoft.com/office/drawing/2014/main" id="{E1DAF3C0-1467-C615-57FA-333524317462}"/>
                  </a:ext>
                </a:extLst>
              </p:cNvPr>
              <p:cNvSpPr txBox="1">
                <a:spLocks noRot="1" noChangeAspect="1" noMove="1" noResize="1" noEditPoints="1" noAdjustHandles="1" noChangeArrowheads="1" noChangeShapeType="1" noTextEdit="1"/>
              </p:cNvSpPr>
              <p:nvPr/>
            </p:nvSpPr>
            <p:spPr>
              <a:xfrm>
                <a:off x="561975" y="1273419"/>
                <a:ext cx="1119593" cy="195814"/>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468BBC1-7678-588C-8163-50032A1D02C9}"/>
                  </a:ext>
                </a:extLst>
              </p:cNvPr>
              <p:cNvSpPr txBox="1"/>
              <p:nvPr/>
            </p:nvSpPr>
            <p:spPr>
              <a:xfrm>
                <a:off x="552450" y="1774023"/>
                <a:ext cx="1085673" cy="30392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𝑒</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0.18</m:t>
                          </m:r>
                          <m:r>
                            <a:rPr lang="en-US" sz="800" b="0" i="1" smtClean="0">
                              <a:latin typeface="Cambria Math" panose="02040503050406030204" pitchFamily="18" charset="0"/>
                              <a:ea typeface="Cambria Math" panose="02040503050406030204" pitchFamily="18" charset="0"/>
                            </a:rPr>
                            <m:t>×100</m:t>
                          </m:r>
                        </m:num>
                        <m:den>
                          <m:r>
                            <a:rPr lang="en-US" sz="800" b="0" i="1" smtClean="0">
                              <a:latin typeface="Cambria Math" panose="02040503050406030204" pitchFamily="18" charset="0"/>
                            </a:rPr>
                            <m:t>35</m:t>
                          </m:r>
                        </m:den>
                      </m:f>
                      <m:r>
                        <a:rPr lang="en-US" sz="800" b="0" i="1" smtClean="0">
                          <a:latin typeface="Cambria Math" panose="02040503050406030204" pitchFamily="18" charset="0"/>
                        </a:rPr>
                        <m:t>=0.51</m:t>
                      </m:r>
                    </m:oMath>
                  </m:oMathPara>
                </a14:m>
                <a:endParaRPr lang="en-GB" sz="800" dirty="0"/>
              </a:p>
            </p:txBody>
          </p:sp>
        </mc:Choice>
        <mc:Fallback>
          <p:sp>
            <p:nvSpPr>
              <p:cNvPr id="8" name="TextBox 7">
                <a:extLst>
                  <a:ext uri="{FF2B5EF4-FFF2-40B4-BE49-F238E27FC236}">
                    <a16:creationId xmlns:a16="http://schemas.microsoft.com/office/drawing/2014/main" id="{7468BBC1-7678-588C-8163-50032A1D02C9}"/>
                  </a:ext>
                </a:extLst>
              </p:cNvPr>
              <p:cNvSpPr txBox="1">
                <a:spLocks noRot="1" noChangeAspect="1" noMove="1" noResize="1" noEditPoints="1" noAdjustHandles="1" noChangeArrowheads="1" noChangeShapeType="1" noTextEdit="1"/>
              </p:cNvSpPr>
              <p:nvPr/>
            </p:nvSpPr>
            <p:spPr>
              <a:xfrm>
                <a:off x="552450" y="1774023"/>
                <a:ext cx="1085673" cy="303920"/>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137EDBD-1CDE-AB83-D25E-174FF916E8D2}"/>
                  </a:ext>
                </a:extLst>
              </p:cNvPr>
              <p:cNvSpPr txBox="1"/>
              <p:nvPr/>
            </p:nvSpPr>
            <p:spPr>
              <a:xfrm>
                <a:off x="1672043" y="1778861"/>
                <a:ext cx="944801" cy="306421"/>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𝑑</m:t>
                          </m:r>
                        </m:num>
                        <m:den>
                          <m:r>
                            <a:rPr lang="en-US" sz="800" b="0" i="1" smtClean="0">
                              <a:latin typeface="Cambria Math" panose="02040503050406030204" pitchFamily="18" charset="0"/>
                            </a:rPr>
                            <m:t>𝑊</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35</m:t>
                          </m:r>
                        </m:num>
                        <m:den>
                          <m:r>
                            <a:rPr lang="en-US" sz="800" b="0" i="1" smtClean="0">
                              <a:latin typeface="Cambria Math" panose="02040503050406030204" pitchFamily="18" charset="0"/>
                            </a:rPr>
                            <m:t>35</m:t>
                          </m:r>
                          <m:r>
                            <a:rPr lang="en-US" sz="800" b="0" i="1" smtClean="0">
                              <a:latin typeface="Cambria Math" panose="02040503050406030204" pitchFamily="18" charset="0"/>
                              <a:ea typeface="Cambria Math" panose="02040503050406030204" pitchFamily="18" charset="0"/>
                            </a:rPr>
                            <m:t>×2</m:t>
                          </m:r>
                        </m:den>
                      </m:f>
                      <m:r>
                        <a:rPr lang="en-US" sz="800" b="0" i="1" smtClean="0">
                          <a:latin typeface="Cambria Math" panose="02040503050406030204" pitchFamily="18" charset="0"/>
                        </a:rPr>
                        <m:t>=0.50</m:t>
                      </m:r>
                    </m:oMath>
                  </m:oMathPara>
                </a14:m>
                <a:endParaRPr lang="en-GB" sz="800" dirty="0"/>
              </a:p>
            </p:txBody>
          </p:sp>
        </mc:Choice>
        <mc:Fallback>
          <p:sp>
            <p:nvSpPr>
              <p:cNvPr id="9" name="TextBox 8">
                <a:extLst>
                  <a:ext uri="{FF2B5EF4-FFF2-40B4-BE49-F238E27FC236}">
                    <a16:creationId xmlns:a16="http://schemas.microsoft.com/office/drawing/2014/main" id="{9137EDBD-1CDE-AB83-D25E-174FF916E8D2}"/>
                  </a:ext>
                </a:extLst>
              </p:cNvPr>
              <p:cNvSpPr txBox="1">
                <a:spLocks noRot="1" noChangeAspect="1" noMove="1" noResize="1" noEditPoints="1" noAdjustHandles="1" noChangeArrowheads="1" noChangeShapeType="1" noTextEdit="1"/>
              </p:cNvSpPr>
              <p:nvPr/>
            </p:nvSpPr>
            <p:spPr>
              <a:xfrm>
                <a:off x="1672043" y="1778861"/>
                <a:ext cx="944801" cy="306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1F77288-ECA7-A41E-34DD-E867AC654785}"/>
                  </a:ext>
                </a:extLst>
              </p:cNvPr>
              <p:cNvSpPr txBox="1"/>
              <p:nvPr/>
            </p:nvSpPr>
            <p:spPr>
              <a:xfrm>
                <a:off x="545332" y="2112255"/>
                <a:ext cx="944801" cy="303920"/>
              </a:xfrm>
              <a:prstGeom prst="rect">
                <a:avLst/>
              </a:prstGeom>
              <a:no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𝑎</m:t>
                          </m:r>
                        </m:num>
                        <m:den>
                          <m:r>
                            <a:rPr lang="en-US" sz="800" b="0" i="1" smtClean="0">
                              <a:latin typeface="Cambria Math" panose="02040503050406030204" pitchFamily="18" charset="0"/>
                            </a:rPr>
                            <m:t>𝑊</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42</m:t>
                          </m:r>
                        </m:num>
                        <m:den>
                          <m:r>
                            <a:rPr lang="en-US" sz="800" b="0" i="1" smtClean="0">
                              <a:latin typeface="Cambria Math" panose="02040503050406030204" pitchFamily="18" charset="0"/>
                            </a:rPr>
                            <m:t>35</m:t>
                          </m:r>
                          <m:r>
                            <a:rPr lang="en-US" sz="800" b="0" i="1" smtClean="0">
                              <a:latin typeface="Cambria Math" panose="02040503050406030204" pitchFamily="18" charset="0"/>
                              <a:ea typeface="Cambria Math" panose="02040503050406030204" pitchFamily="18" charset="0"/>
                            </a:rPr>
                            <m:t>×2</m:t>
                          </m:r>
                        </m:den>
                      </m:f>
                      <m:r>
                        <a:rPr lang="en-US" sz="800" b="0" i="1" smtClean="0">
                          <a:latin typeface="Cambria Math" panose="02040503050406030204" pitchFamily="18" charset="0"/>
                        </a:rPr>
                        <m:t>=0.60</m:t>
                      </m:r>
                    </m:oMath>
                  </m:oMathPara>
                </a14:m>
                <a:endParaRPr lang="en-GB" sz="800" dirty="0"/>
              </a:p>
            </p:txBody>
          </p:sp>
        </mc:Choice>
        <mc:Fallback>
          <p:sp>
            <p:nvSpPr>
              <p:cNvPr id="10" name="TextBox 9">
                <a:extLst>
                  <a:ext uri="{FF2B5EF4-FFF2-40B4-BE49-F238E27FC236}">
                    <a16:creationId xmlns:a16="http://schemas.microsoft.com/office/drawing/2014/main" id="{51F77288-ECA7-A41E-34DD-E867AC654785}"/>
                  </a:ext>
                </a:extLst>
              </p:cNvPr>
              <p:cNvSpPr txBox="1">
                <a:spLocks noRot="1" noChangeAspect="1" noMove="1" noResize="1" noEditPoints="1" noAdjustHandles="1" noChangeArrowheads="1" noChangeShapeType="1" noTextEdit="1"/>
              </p:cNvSpPr>
              <p:nvPr/>
            </p:nvSpPr>
            <p:spPr>
              <a:xfrm>
                <a:off x="545332" y="2112255"/>
                <a:ext cx="944801" cy="303920"/>
              </a:xfrm>
              <a:prstGeom prst="rect">
                <a:avLst/>
              </a:prstGeom>
              <a:blipFill>
                <a:blip r:embed="rId7"/>
                <a:stretch>
                  <a:fillRect/>
                </a:stretch>
              </a:blipFill>
              <a:ln>
                <a:solidFill>
                  <a:schemeClr val="tx1"/>
                </a:solidFill>
              </a:ln>
            </p:spPr>
            <p:txBody>
              <a:bodyPr/>
              <a:lstStyle/>
              <a:p>
                <a:r>
                  <a:rPr lang="en-GB">
                    <a:noFill/>
                  </a:rPr>
                  <a:t> </a:t>
                </a:r>
              </a:p>
            </p:txBody>
          </p:sp>
        </mc:Fallback>
      </mc:AlternateContent>
      <p:pic>
        <p:nvPicPr>
          <p:cNvPr id="11" name="Picture 10">
            <a:extLst>
              <a:ext uri="{FF2B5EF4-FFF2-40B4-BE49-F238E27FC236}">
                <a16:creationId xmlns:a16="http://schemas.microsoft.com/office/drawing/2014/main" id="{F26CA9DA-FCC6-ED10-60C3-B6363220C2C8}"/>
              </a:ext>
            </a:extLst>
          </p:cNvPr>
          <p:cNvPicPr>
            <a:picLocks noChangeAspect="1"/>
          </p:cNvPicPr>
          <p:nvPr/>
        </p:nvPicPr>
        <p:blipFill>
          <a:blip r:embed="rId8"/>
          <a:stretch>
            <a:fillRect/>
          </a:stretch>
        </p:blipFill>
        <p:spPr>
          <a:xfrm>
            <a:off x="3887650" y="12852"/>
            <a:ext cx="697349" cy="849378"/>
          </a:xfrm>
          <a:prstGeom prst="rect">
            <a:avLst/>
          </a:prstGeom>
          <a:ln>
            <a:solidFill>
              <a:schemeClr val="tx1"/>
            </a:solidFill>
          </a:ln>
        </p:spPr>
      </p:pic>
      <p:pic>
        <p:nvPicPr>
          <p:cNvPr id="12" name="Picture 11">
            <a:extLst>
              <a:ext uri="{FF2B5EF4-FFF2-40B4-BE49-F238E27FC236}">
                <a16:creationId xmlns:a16="http://schemas.microsoft.com/office/drawing/2014/main" id="{0B71AFCB-8CF3-86FA-99EF-E81F92F465BB}"/>
              </a:ext>
            </a:extLst>
          </p:cNvPr>
          <p:cNvPicPr>
            <a:picLocks noChangeAspect="1"/>
          </p:cNvPicPr>
          <p:nvPr/>
        </p:nvPicPr>
        <p:blipFill>
          <a:blip r:embed="rId9"/>
          <a:stretch>
            <a:fillRect/>
          </a:stretch>
        </p:blipFill>
        <p:spPr>
          <a:xfrm>
            <a:off x="2604272" y="1344339"/>
            <a:ext cx="1980727" cy="2028972"/>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A8490478-AE14-8EC0-A878-D87D97178803}"/>
              </a:ext>
            </a:extLst>
          </p:cNvPr>
          <p:cNvCxnSpPr/>
          <p:nvPr/>
        </p:nvCxnSpPr>
        <p:spPr>
          <a:xfrm flipV="1">
            <a:off x="3676650" y="1872554"/>
            <a:ext cx="0" cy="1305621"/>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D78CE4-F943-0149-5D1D-87A3B60CF20B}"/>
              </a:ext>
            </a:extLst>
          </p:cNvPr>
          <p:cNvCxnSpPr>
            <a:cxnSpLocks/>
          </p:cNvCxnSpPr>
          <p:nvPr/>
        </p:nvCxnSpPr>
        <p:spPr>
          <a:xfrm flipH="1" flipV="1">
            <a:off x="2781905" y="1872343"/>
            <a:ext cx="894745" cy="211"/>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223DC7-BC0E-7F85-7851-99AB6647BD92}"/>
              </a:ext>
            </a:extLst>
          </p:cNvPr>
          <p:cNvCxnSpPr>
            <a:cxnSpLocks/>
          </p:cNvCxnSpPr>
          <p:nvPr/>
        </p:nvCxnSpPr>
        <p:spPr>
          <a:xfrm flipH="1" flipV="1">
            <a:off x="2774648" y="2213429"/>
            <a:ext cx="894745" cy="211"/>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B83FA70-8615-C8DA-2DCD-CA3249D59048}"/>
                  </a:ext>
                </a:extLst>
              </p:cNvPr>
              <p:cNvSpPr txBox="1"/>
              <p:nvPr/>
            </p:nvSpPr>
            <p:spPr>
              <a:xfrm>
                <a:off x="2803525" y="1675898"/>
                <a:ext cx="413822" cy="149647"/>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Sup>
                        <m:sSubSupPr>
                          <m:ctrlPr>
                            <a:rPr lang="en-GB" sz="500" i="1" smtClean="0">
                              <a:latin typeface="Cambria Math" panose="02040503050406030204" pitchFamily="18" charset="0"/>
                            </a:rPr>
                          </m:ctrlPr>
                        </m:sSubSupPr>
                        <m:e>
                          <m:r>
                            <a:rPr lang="en-US" sz="500" b="0" i="1" smtClean="0">
                              <a:latin typeface="Cambria Math" panose="02040503050406030204" pitchFamily="18" charset="0"/>
                            </a:rPr>
                            <m:t>𝐾</m:t>
                          </m:r>
                        </m:e>
                        <m:sub>
                          <m:r>
                            <a:rPr lang="en-US" sz="500" b="0" i="1" smtClean="0">
                              <a:latin typeface="Cambria Math" panose="02040503050406030204" pitchFamily="18" charset="0"/>
                            </a:rPr>
                            <m:t>100</m:t>
                          </m:r>
                        </m:sub>
                        <m:sup>
                          <m:r>
                            <a:rPr lang="en-US" sz="500" b="0" i="1" smtClean="0">
                              <a:latin typeface="Cambria Math" panose="02040503050406030204" pitchFamily="18" charset="0"/>
                            </a:rPr>
                            <m:t>′</m:t>
                          </m:r>
                        </m:sup>
                      </m:sSubSup>
                      <m:r>
                        <a:rPr lang="en-US" sz="500" b="0" i="1" smtClean="0">
                          <a:latin typeface="Cambria Math" panose="02040503050406030204" pitchFamily="18" charset="0"/>
                        </a:rPr>
                        <m:t>=3.61</m:t>
                      </m:r>
                    </m:oMath>
                  </m:oMathPara>
                </a14:m>
                <a:endParaRPr lang="en-GB" sz="500" dirty="0"/>
              </a:p>
            </p:txBody>
          </p:sp>
        </mc:Choice>
        <mc:Fallback xmlns="">
          <p:sp>
            <p:nvSpPr>
              <p:cNvPr id="19" name="TextBox 18">
                <a:extLst>
                  <a:ext uri="{FF2B5EF4-FFF2-40B4-BE49-F238E27FC236}">
                    <a16:creationId xmlns:a16="http://schemas.microsoft.com/office/drawing/2014/main" id="{5B83FA70-8615-C8DA-2DCD-CA3249D59048}"/>
                  </a:ext>
                </a:extLst>
              </p:cNvPr>
              <p:cNvSpPr txBox="1">
                <a:spLocks noRot="1" noChangeAspect="1" noMove="1" noResize="1" noEditPoints="1" noAdjustHandles="1" noChangeArrowheads="1" noChangeShapeType="1" noTextEdit="1"/>
              </p:cNvSpPr>
              <p:nvPr/>
            </p:nvSpPr>
            <p:spPr>
              <a:xfrm>
                <a:off x="2803525" y="1675898"/>
                <a:ext cx="413822" cy="149647"/>
              </a:xfrm>
              <a:prstGeom prst="rect">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F4695E1-FF82-6C88-4488-207EF7F452DC}"/>
                  </a:ext>
                </a:extLst>
              </p:cNvPr>
              <p:cNvSpPr txBox="1"/>
              <p:nvPr/>
            </p:nvSpPr>
            <p:spPr>
              <a:xfrm>
                <a:off x="2802541" y="2017133"/>
                <a:ext cx="397664" cy="149647"/>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Sup>
                        <m:sSubSupPr>
                          <m:ctrlPr>
                            <a:rPr lang="en-GB" sz="500" i="1" smtClean="0">
                              <a:latin typeface="Cambria Math" panose="02040503050406030204" pitchFamily="18" charset="0"/>
                            </a:rPr>
                          </m:ctrlPr>
                        </m:sSubSupPr>
                        <m:e>
                          <m:r>
                            <a:rPr lang="en-US" sz="500" b="0" i="1" smtClean="0">
                              <a:latin typeface="Cambria Math" panose="02040503050406030204" pitchFamily="18" charset="0"/>
                            </a:rPr>
                            <m:t>𝐾</m:t>
                          </m:r>
                        </m:e>
                        <m:sub>
                          <m:r>
                            <a:rPr lang="en-US" sz="500" b="0" i="1" smtClean="0">
                              <a:latin typeface="Cambria Math" panose="02040503050406030204" pitchFamily="18" charset="0"/>
                            </a:rPr>
                            <m:t>0.2</m:t>
                          </m:r>
                        </m:sub>
                        <m:sup>
                          <m:r>
                            <a:rPr lang="en-US" sz="500" b="0" i="1" smtClean="0">
                              <a:latin typeface="Cambria Math" panose="02040503050406030204" pitchFamily="18" charset="0"/>
                            </a:rPr>
                            <m:t>′</m:t>
                          </m:r>
                        </m:sup>
                      </m:sSubSup>
                      <m:r>
                        <a:rPr lang="en-US" sz="500" b="0" i="1" smtClean="0">
                          <a:latin typeface="Cambria Math" panose="02040503050406030204" pitchFamily="18" charset="0"/>
                        </a:rPr>
                        <m:t>=2.68</m:t>
                      </m:r>
                    </m:oMath>
                  </m:oMathPara>
                </a14:m>
                <a:endParaRPr lang="en-GB" sz="500" dirty="0"/>
              </a:p>
            </p:txBody>
          </p:sp>
        </mc:Choice>
        <mc:Fallback xmlns="">
          <p:sp>
            <p:nvSpPr>
              <p:cNvPr id="20" name="TextBox 19">
                <a:extLst>
                  <a:ext uri="{FF2B5EF4-FFF2-40B4-BE49-F238E27FC236}">
                    <a16:creationId xmlns:a16="http://schemas.microsoft.com/office/drawing/2014/main" id="{EF4695E1-FF82-6C88-4488-207EF7F452DC}"/>
                  </a:ext>
                </a:extLst>
              </p:cNvPr>
              <p:cNvSpPr txBox="1">
                <a:spLocks noRot="1" noChangeAspect="1" noMove="1" noResize="1" noEditPoints="1" noAdjustHandles="1" noChangeArrowheads="1" noChangeShapeType="1" noTextEdit="1"/>
              </p:cNvSpPr>
              <p:nvPr/>
            </p:nvSpPr>
            <p:spPr>
              <a:xfrm>
                <a:off x="2802541" y="2017133"/>
                <a:ext cx="397664" cy="149647"/>
              </a:xfrm>
              <a:prstGeom prst="rect">
                <a:avLst/>
              </a:prstGeom>
              <a:blipFill>
                <a:blip r:embed="rId11"/>
                <a:stretch>
                  <a:fillRect/>
                </a:stretch>
              </a:blipFill>
              <a:ln>
                <a:solidFill>
                  <a:schemeClr val="tx1"/>
                </a:solidFill>
              </a:ln>
            </p:spPr>
            <p:txBody>
              <a:bodyPr/>
              <a:lstStyle/>
              <a:p>
                <a:r>
                  <a:rPr lang="en-GB">
                    <a:noFill/>
                  </a:rPr>
                  <a:t> </a:t>
                </a:r>
              </a:p>
            </p:txBody>
          </p:sp>
        </mc:Fallback>
      </mc:AlternateContent>
      <p:pic>
        <p:nvPicPr>
          <p:cNvPr id="21" name="Picture 20">
            <a:extLst>
              <a:ext uri="{FF2B5EF4-FFF2-40B4-BE49-F238E27FC236}">
                <a16:creationId xmlns:a16="http://schemas.microsoft.com/office/drawing/2014/main" id="{94042833-3971-D176-D8FC-0E35EB793F0D}"/>
              </a:ext>
            </a:extLst>
          </p:cNvPr>
          <p:cNvPicPr>
            <a:picLocks noChangeAspect="1"/>
          </p:cNvPicPr>
          <p:nvPr/>
        </p:nvPicPr>
        <p:blipFill>
          <a:blip r:embed="rId12"/>
          <a:stretch>
            <a:fillRect/>
          </a:stretch>
        </p:blipFill>
        <p:spPr>
          <a:xfrm>
            <a:off x="806170" y="1939268"/>
            <a:ext cx="1743159" cy="1434043"/>
          </a:xfrm>
          <a:prstGeom prst="rect">
            <a:avLst/>
          </a:prstGeom>
          <a:ln>
            <a:solidFill>
              <a:schemeClr val="tx1"/>
            </a:solidFill>
          </a:ln>
        </p:spPr>
      </p:pic>
      <p:cxnSp>
        <p:nvCxnSpPr>
          <p:cNvPr id="22" name="Straight Arrow Connector 21">
            <a:extLst>
              <a:ext uri="{FF2B5EF4-FFF2-40B4-BE49-F238E27FC236}">
                <a16:creationId xmlns:a16="http://schemas.microsoft.com/office/drawing/2014/main" id="{6A410120-A849-6ED7-38F6-DD58509551C9}"/>
              </a:ext>
            </a:extLst>
          </p:cNvPr>
          <p:cNvCxnSpPr>
            <a:cxnSpLocks/>
          </p:cNvCxnSpPr>
          <p:nvPr/>
        </p:nvCxnSpPr>
        <p:spPr>
          <a:xfrm flipV="1">
            <a:off x="1627717" y="2704495"/>
            <a:ext cx="0" cy="524480"/>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F15077-5C81-C5A7-79B8-19D7F465FE5F}"/>
              </a:ext>
            </a:extLst>
          </p:cNvPr>
          <p:cNvCxnSpPr>
            <a:cxnSpLocks/>
          </p:cNvCxnSpPr>
          <p:nvPr/>
        </p:nvCxnSpPr>
        <p:spPr>
          <a:xfrm flipH="1">
            <a:off x="962781" y="2704495"/>
            <a:ext cx="662819" cy="0"/>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FEE652D-4FB1-98DC-57EF-0D823FBA36C2}"/>
                  </a:ext>
                </a:extLst>
              </p:cNvPr>
              <p:cNvSpPr txBox="1"/>
              <p:nvPr/>
            </p:nvSpPr>
            <p:spPr>
              <a:xfrm>
                <a:off x="988850" y="2480795"/>
                <a:ext cx="354512" cy="149647"/>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500" i="1" smtClean="0">
                              <a:latin typeface="Cambria Math" panose="02040503050406030204" pitchFamily="18" charset="0"/>
                            </a:rPr>
                          </m:ctrlPr>
                        </m:sSubPr>
                        <m:e>
                          <m:r>
                            <a:rPr lang="hy-AM" sz="500" i="1" smtClean="0">
                              <a:latin typeface="Cambria Math" panose="02040503050406030204" pitchFamily="18" charset="0"/>
                            </a:rPr>
                            <m:t>𝜂</m:t>
                          </m:r>
                        </m:e>
                        <m:sub>
                          <m:r>
                            <a:rPr lang="en-US" sz="500" b="0" i="1" smtClean="0">
                              <a:latin typeface="Cambria Math" panose="02040503050406030204" pitchFamily="18" charset="0"/>
                            </a:rPr>
                            <m:t>𝑒</m:t>
                          </m:r>
                        </m:sub>
                      </m:sSub>
                      <m:r>
                        <a:rPr lang="en-US" sz="500" b="0" i="1" smtClean="0">
                          <a:latin typeface="Cambria Math" panose="02040503050406030204" pitchFamily="18" charset="0"/>
                        </a:rPr>
                        <m:t>=0.22</m:t>
                      </m:r>
                    </m:oMath>
                  </m:oMathPara>
                </a14:m>
                <a:endParaRPr lang="en-GB" sz="500" dirty="0"/>
              </a:p>
            </p:txBody>
          </p:sp>
        </mc:Choice>
        <mc:Fallback xmlns="">
          <p:sp>
            <p:nvSpPr>
              <p:cNvPr id="27" name="TextBox 26">
                <a:extLst>
                  <a:ext uri="{FF2B5EF4-FFF2-40B4-BE49-F238E27FC236}">
                    <a16:creationId xmlns:a16="http://schemas.microsoft.com/office/drawing/2014/main" id="{DFEE652D-4FB1-98DC-57EF-0D823FBA36C2}"/>
                  </a:ext>
                </a:extLst>
              </p:cNvPr>
              <p:cNvSpPr txBox="1">
                <a:spLocks noRot="1" noChangeAspect="1" noMove="1" noResize="1" noEditPoints="1" noAdjustHandles="1" noChangeArrowheads="1" noChangeShapeType="1" noTextEdit="1"/>
              </p:cNvSpPr>
              <p:nvPr/>
            </p:nvSpPr>
            <p:spPr>
              <a:xfrm>
                <a:off x="988850" y="2480795"/>
                <a:ext cx="354512" cy="149647"/>
              </a:xfrm>
              <a:prstGeom prst="rect">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22D5A61-A2B3-AC16-9A2C-821C628C7097}"/>
                  </a:ext>
                </a:extLst>
              </p:cNvPr>
              <p:cNvSpPr txBox="1"/>
              <p:nvPr/>
            </p:nvSpPr>
            <p:spPr>
              <a:xfrm>
                <a:off x="2020669" y="2656620"/>
                <a:ext cx="1872106" cy="195814"/>
              </a:xfrm>
              <a:prstGeom prst="rect">
                <a:avLst/>
              </a:prstGeom>
              <a:solidFill>
                <a:srgbClr val="FF00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Sup>
                        <m:sSubSupPr>
                          <m:ctrlPr>
                            <a:rPr lang="en-GB" sz="800" i="1" smtClean="0">
                              <a:solidFill>
                                <a:schemeClr val="bg1"/>
                              </a:solidFill>
                              <a:latin typeface="Cambria Math" panose="02040503050406030204" pitchFamily="18" charset="0"/>
                            </a:rPr>
                          </m:ctrlPr>
                        </m:sSubSupPr>
                        <m:e>
                          <m:r>
                            <a:rPr lang="en-US" sz="800" b="0" i="1" smtClean="0">
                              <a:solidFill>
                                <a:schemeClr val="bg1"/>
                              </a:solidFill>
                              <a:latin typeface="Cambria Math" panose="02040503050406030204" pitchFamily="18" charset="0"/>
                            </a:rPr>
                            <m:t>𝐾</m:t>
                          </m:r>
                        </m:e>
                        <m:sub>
                          <m:r>
                            <a:rPr lang="en-US" sz="800" b="0" i="1" smtClean="0">
                              <a:solidFill>
                                <a:schemeClr val="bg1"/>
                              </a:solidFill>
                              <a:latin typeface="Cambria Math" panose="02040503050406030204" pitchFamily="18" charset="0"/>
                            </a:rPr>
                            <m:t>𝑒</m:t>
                          </m:r>
                        </m:sub>
                        <m:sup>
                          <m:r>
                            <a:rPr lang="en-US" sz="800" b="0" i="1" smtClean="0">
                              <a:solidFill>
                                <a:schemeClr val="bg1"/>
                              </a:solidFill>
                              <a:latin typeface="Cambria Math" panose="02040503050406030204" pitchFamily="18" charset="0"/>
                            </a:rPr>
                            <m:t>′</m:t>
                          </m:r>
                        </m:sup>
                      </m:sSubSup>
                      <m:r>
                        <a:rPr lang="en-US" sz="800" b="0" i="1" smtClean="0">
                          <a:solidFill>
                            <a:schemeClr val="bg1"/>
                          </a:solidFill>
                          <a:latin typeface="Cambria Math" panose="02040503050406030204" pitchFamily="18" charset="0"/>
                        </a:rPr>
                        <m:t>=2.68+0.22</m:t>
                      </m:r>
                      <m:r>
                        <a:rPr lang="en-US" sz="800" b="0" i="1" smtClean="0">
                          <a:solidFill>
                            <a:schemeClr val="bg1"/>
                          </a:solidFill>
                          <a:latin typeface="Cambria Math" panose="02040503050406030204" pitchFamily="18" charset="0"/>
                          <a:ea typeface="Cambria Math" panose="02040503050406030204" pitchFamily="18" charset="0"/>
                        </a:rPr>
                        <m:t>×</m:t>
                      </m:r>
                      <m:d>
                        <m:dPr>
                          <m:ctrlPr>
                            <a:rPr lang="en-US" sz="800" b="0" i="1" smtClean="0">
                              <a:solidFill>
                                <a:schemeClr val="bg1"/>
                              </a:solidFill>
                              <a:latin typeface="Cambria Math" panose="02040503050406030204" pitchFamily="18" charset="0"/>
                              <a:ea typeface="Cambria Math" panose="02040503050406030204" pitchFamily="18" charset="0"/>
                            </a:rPr>
                          </m:ctrlPr>
                        </m:dPr>
                        <m:e>
                          <m:r>
                            <a:rPr lang="en-US" sz="800" b="0" i="1" smtClean="0">
                              <a:solidFill>
                                <a:schemeClr val="bg1"/>
                              </a:solidFill>
                              <a:latin typeface="Cambria Math" panose="02040503050406030204" pitchFamily="18" charset="0"/>
                              <a:ea typeface="Cambria Math" panose="02040503050406030204" pitchFamily="18" charset="0"/>
                            </a:rPr>
                            <m:t>3.61−2.68</m:t>
                          </m:r>
                        </m:e>
                      </m:d>
                      <m:r>
                        <a:rPr lang="en-US" sz="800" b="0" i="1" smtClean="0">
                          <a:solidFill>
                            <a:schemeClr val="bg1"/>
                          </a:solidFill>
                          <a:latin typeface="Cambria Math" panose="02040503050406030204" pitchFamily="18" charset="0"/>
                          <a:ea typeface="Cambria Math" panose="02040503050406030204" pitchFamily="18" charset="0"/>
                        </a:rPr>
                        <m:t>=2.88</m:t>
                      </m:r>
                    </m:oMath>
                  </m:oMathPara>
                </a14:m>
                <a:endParaRPr lang="en-GB" sz="800" dirty="0">
                  <a:solidFill>
                    <a:schemeClr val="bg1"/>
                  </a:solidFill>
                </a:endParaRPr>
              </a:p>
            </p:txBody>
          </p:sp>
        </mc:Choice>
        <mc:Fallback xmlns="">
          <p:sp>
            <p:nvSpPr>
              <p:cNvPr id="28" name="TextBox 27">
                <a:extLst>
                  <a:ext uri="{FF2B5EF4-FFF2-40B4-BE49-F238E27FC236}">
                    <a16:creationId xmlns:a16="http://schemas.microsoft.com/office/drawing/2014/main" id="{122D5A61-A2B3-AC16-9A2C-821C628C7097}"/>
                  </a:ext>
                </a:extLst>
              </p:cNvPr>
              <p:cNvSpPr txBox="1">
                <a:spLocks noRot="1" noChangeAspect="1" noMove="1" noResize="1" noEditPoints="1" noAdjustHandles="1" noChangeArrowheads="1" noChangeShapeType="1" noTextEdit="1"/>
              </p:cNvSpPr>
              <p:nvPr/>
            </p:nvSpPr>
            <p:spPr>
              <a:xfrm>
                <a:off x="2020669" y="2656620"/>
                <a:ext cx="1872106" cy="195814"/>
              </a:xfrm>
              <a:prstGeom prst="rect">
                <a:avLst/>
              </a:prstGeom>
              <a:blipFill>
                <a:blip r:embed="rId14"/>
                <a:stretch>
                  <a:fillRect/>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15296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animBg="1"/>
      <p:bldP spid="20" grpId="0"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20CDEFD-36C6-08EA-2C8D-EE854F17A72E}"/>
              </a:ext>
            </a:extLst>
          </p:cNvPr>
          <p:cNvPicPr>
            <a:picLocks noGrp="1" noChangeAspect="1"/>
          </p:cNvPicPr>
          <p:nvPr>
            <p:ph idx="1"/>
          </p:nvPr>
        </p:nvPicPr>
        <p:blipFill>
          <a:blip r:embed="rId2"/>
          <a:stretch>
            <a:fillRect/>
          </a:stretch>
        </p:blipFill>
        <p:spPr>
          <a:xfrm>
            <a:off x="857250" y="849804"/>
            <a:ext cx="2918464" cy="2282260"/>
          </a:xfrm>
          <a:prstGeom prst="rect">
            <a:avLst/>
          </a:prstGeom>
          <a:ln>
            <a:solidFill>
              <a:schemeClr val="tx1"/>
            </a:solidFill>
          </a:ln>
        </p:spPr>
      </p:pic>
      <p:sp>
        <p:nvSpPr>
          <p:cNvPr id="2" name="Title 1">
            <a:extLst>
              <a:ext uri="{FF2B5EF4-FFF2-40B4-BE49-F238E27FC236}">
                <a16:creationId xmlns:a16="http://schemas.microsoft.com/office/drawing/2014/main" id="{20C9EC1E-CB73-0BAF-50C7-61C4D46B241D}"/>
              </a:ext>
            </a:extLst>
          </p:cNvPr>
          <p:cNvSpPr>
            <a:spLocks noGrp="1"/>
          </p:cNvSpPr>
          <p:nvPr>
            <p:ph type="title"/>
          </p:nvPr>
        </p:nvSpPr>
        <p:spPr/>
        <p:txBody>
          <a:bodyPr>
            <a:normAutofit/>
          </a:bodyPr>
          <a:lstStyle/>
          <a:p>
            <a:r>
              <a:rPr lang="en-US" dirty="0"/>
              <a:t>Note 3 </a:t>
            </a:r>
            <a:br>
              <a:rPr lang="en-US" dirty="0"/>
            </a:br>
            <a:r>
              <a:rPr lang="en-US" sz="1000" dirty="0"/>
              <a:t>(stress concentration from ESDU 81006)</a:t>
            </a:r>
            <a:endParaRPr lang="en-GB" sz="1000" dirty="0"/>
          </a:p>
        </p:txBody>
      </p:sp>
      <p:sp>
        <p:nvSpPr>
          <p:cNvPr id="4" name="Slide Number Placeholder 3">
            <a:extLst>
              <a:ext uri="{FF2B5EF4-FFF2-40B4-BE49-F238E27FC236}">
                <a16:creationId xmlns:a16="http://schemas.microsoft.com/office/drawing/2014/main" id="{27DBA17B-5B73-B9A6-2AEA-3B87451411DA}"/>
              </a:ext>
            </a:extLst>
          </p:cNvPr>
          <p:cNvSpPr>
            <a:spLocks noGrp="1"/>
          </p:cNvSpPr>
          <p:nvPr>
            <p:ph type="sldNum" sz="quarter" idx="12"/>
          </p:nvPr>
        </p:nvSpPr>
        <p:spPr/>
        <p:txBody>
          <a:bodyPr/>
          <a:lstStyle/>
          <a:p>
            <a:fld id="{6D22F896-40B5-4ADD-8801-0D06FADFA095}" type="slidenum">
              <a:rPr lang="en-US" smtClean="0"/>
              <a:pPr/>
              <a:t>59</a:t>
            </a:fld>
            <a:endParaRPr lang="en-US" dirty="0"/>
          </a:p>
        </p:txBody>
      </p:sp>
      <p:sp>
        <p:nvSpPr>
          <p:cNvPr id="9" name="Rectangle 8">
            <a:extLst>
              <a:ext uri="{FF2B5EF4-FFF2-40B4-BE49-F238E27FC236}">
                <a16:creationId xmlns:a16="http://schemas.microsoft.com/office/drawing/2014/main" id="{7FBE79FD-B3BF-E536-9044-3EF615DC19D1}"/>
              </a:ext>
            </a:extLst>
          </p:cNvPr>
          <p:cNvSpPr/>
          <p:nvPr/>
        </p:nvSpPr>
        <p:spPr>
          <a:xfrm>
            <a:off x="857248" y="2401660"/>
            <a:ext cx="228601" cy="194771"/>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E8EFA83-2F0F-85B7-07B2-C26238EF3CF0}"/>
              </a:ext>
            </a:extLst>
          </p:cNvPr>
          <p:cNvSpPr/>
          <p:nvPr/>
        </p:nvSpPr>
        <p:spPr>
          <a:xfrm>
            <a:off x="2343150" y="2975692"/>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50BDE686-EC05-4229-5098-30933741849B}"/>
                  </a:ext>
                </a:extLst>
              </p:cNvPr>
              <p:cNvSpPr txBox="1">
                <a:spLocks/>
              </p:cNvSpPr>
              <p:nvPr/>
            </p:nvSpPr>
            <p:spPr>
              <a:xfrm>
                <a:off x="857251" y="815975"/>
                <a:ext cx="1752599"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US" sz="1000" dirty="0"/>
                  <a:t>Stress concentration factor for waisted lugs (</a:t>
                </a:r>
                <a14:m>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𝐾</m:t>
                        </m:r>
                      </m:e>
                      <m:sub>
                        <m:r>
                          <a:rPr lang="en-US" sz="1000" b="0" i="1" smtClean="0">
                            <a:latin typeface="Cambria Math" panose="02040503050406030204" pitchFamily="18" charset="0"/>
                          </a:rPr>
                          <m:t>𝑤</m:t>
                        </m:r>
                      </m:sub>
                    </m:sSub>
                  </m:oMath>
                </a14:m>
                <a:r>
                  <a:rPr lang="en-US" sz="1000" dirty="0"/>
                  <a:t>).</a:t>
                </a:r>
              </a:p>
              <a:p>
                <a14:m>
                  <m:oMath xmlns:m="http://schemas.openxmlformats.org/officeDocument/2006/math">
                    <m:sSubSup>
                      <m:sSubSupPr>
                        <m:ctrlPr>
                          <a:rPr lang="en-US" sz="1000" b="0" i="1" smtClean="0">
                            <a:latin typeface="Cambria Math" panose="02040503050406030204" pitchFamily="18" charset="0"/>
                          </a:rPr>
                        </m:ctrlPr>
                      </m:sSubSupPr>
                      <m:e>
                        <m:r>
                          <a:rPr lang="en-US" sz="1000" b="0" i="1" smtClean="0">
                            <a:latin typeface="Cambria Math" panose="02040503050406030204" pitchFamily="18" charset="0"/>
                          </a:rPr>
                          <m:t>𝐾</m:t>
                        </m:r>
                      </m:e>
                      <m:sub>
                        <m:r>
                          <a:rPr lang="en-US" sz="1000" b="0" i="1" smtClean="0">
                            <a:latin typeface="Cambria Math" panose="02040503050406030204" pitchFamily="18" charset="0"/>
                          </a:rPr>
                          <m:t>0.27</m:t>
                        </m:r>
                      </m:sub>
                      <m:sup>
                        <m:r>
                          <a:rPr lang="en-US" sz="1000" b="0" i="1" smtClean="0">
                            <a:latin typeface="Cambria Math" panose="02040503050406030204" pitchFamily="18" charset="0"/>
                          </a:rPr>
                          <m:t>′</m:t>
                        </m:r>
                      </m:sup>
                    </m:sSubSup>
                  </m:oMath>
                </a14:m>
                <a:r>
                  <a:rPr lang="en-US" sz="1000" dirty="0"/>
                  <a:t> is taken from test data for round-ended lugs</a:t>
                </a:r>
              </a:p>
              <a:p>
                <a:endParaRPr lang="en-GB" sz="1000" dirty="0"/>
              </a:p>
            </p:txBody>
          </p:sp>
        </mc:Choice>
        <mc:Fallback xmlns="">
          <p:sp>
            <p:nvSpPr>
              <p:cNvPr id="13" name="Content Placeholder 2">
                <a:extLst>
                  <a:ext uri="{FF2B5EF4-FFF2-40B4-BE49-F238E27FC236}">
                    <a16:creationId xmlns:a16="http://schemas.microsoft.com/office/drawing/2014/main" id="{50BDE686-EC05-4229-5098-30933741849B}"/>
                  </a:ext>
                </a:extLst>
              </p:cNvPr>
              <p:cNvSpPr txBox="1">
                <a:spLocks noRot="1" noChangeAspect="1" noMove="1" noResize="1" noEditPoints="1" noAdjustHandles="1" noChangeArrowheads="1" noChangeShapeType="1" noTextEdit="1"/>
              </p:cNvSpPr>
              <p:nvPr/>
            </p:nvSpPr>
            <p:spPr>
              <a:xfrm>
                <a:off x="857251" y="815975"/>
                <a:ext cx="1752599" cy="2026669"/>
              </a:xfrm>
              <a:prstGeom prst="rect">
                <a:avLst/>
              </a:prstGeom>
              <a:blipFill>
                <a:blip r:embed="rId3"/>
                <a:stretch>
                  <a:fillRect t="-602"/>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69732404-B35D-E6B1-7E8B-8FAB4BD3915D}"/>
              </a:ext>
            </a:extLst>
          </p:cNvPr>
          <p:cNvSpPr/>
          <p:nvPr/>
        </p:nvSpPr>
        <p:spPr>
          <a:xfrm>
            <a:off x="1374019" y="1969421"/>
            <a:ext cx="193524" cy="154504"/>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0E5E1FE-DF65-8E4B-DB93-C7D477CC5FF9}"/>
                  </a:ext>
                </a:extLst>
              </p:cNvPr>
              <p:cNvSpPr txBox="1"/>
              <p:nvPr/>
            </p:nvSpPr>
            <p:spPr>
              <a:xfrm>
                <a:off x="3413844" y="898174"/>
                <a:ext cx="940905" cy="303920"/>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𝑎</m:t>
                          </m:r>
                        </m:num>
                        <m:den>
                          <m:r>
                            <a:rPr lang="en-US" sz="800" b="0" i="1" smtClean="0">
                              <a:latin typeface="Cambria Math" panose="02040503050406030204" pitchFamily="18" charset="0"/>
                            </a:rPr>
                            <m:t>𝑊</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42</m:t>
                          </m:r>
                        </m:num>
                        <m:den>
                          <m:r>
                            <a:rPr lang="en-US" sz="800" b="0" i="1" smtClean="0">
                              <a:latin typeface="Cambria Math" panose="02040503050406030204" pitchFamily="18" charset="0"/>
                            </a:rPr>
                            <m:t>35</m:t>
                          </m:r>
                          <m:r>
                            <a:rPr lang="en-US" sz="800" b="0" i="1" smtClean="0">
                              <a:latin typeface="Cambria Math" panose="02040503050406030204" pitchFamily="18" charset="0"/>
                              <a:ea typeface="Cambria Math" panose="02040503050406030204" pitchFamily="18" charset="0"/>
                            </a:rPr>
                            <m:t>×2</m:t>
                          </m:r>
                        </m:den>
                      </m:f>
                      <m:r>
                        <a:rPr lang="en-US" sz="800" b="0" i="1" smtClean="0">
                          <a:latin typeface="Cambria Math" panose="02040503050406030204" pitchFamily="18" charset="0"/>
                        </a:rPr>
                        <m:t>=0.60</m:t>
                      </m:r>
                    </m:oMath>
                  </m:oMathPara>
                </a14:m>
                <a:endParaRPr lang="en-GB" sz="800" dirty="0"/>
              </a:p>
            </p:txBody>
          </p:sp>
        </mc:Choice>
        <mc:Fallback xmlns="">
          <p:sp>
            <p:nvSpPr>
              <p:cNvPr id="20" name="TextBox 19">
                <a:extLst>
                  <a:ext uri="{FF2B5EF4-FFF2-40B4-BE49-F238E27FC236}">
                    <a16:creationId xmlns:a16="http://schemas.microsoft.com/office/drawing/2014/main" id="{50E5E1FE-DF65-8E4B-DB93-C7D477CC5FF9}"/>
                  </a:ext>
                </a:extLst>
              </p:cNvPr>
              <p:cNvSpPr txBox="1">
                <a:spLocks noRot="1" noChangeAspect="1" noMove="1" noResize="1" noEditPoints="1" noAdjustHandles="1" noChangeArrowheads="1" noChangeShapeType="1" noTextEdit="1"/>
              </p:cNvSpPr>
              <p:nvPr/>
            </p:nvSpPr>
            <p:spPr>
              <a:xfrm>
                <a:off x="3413844" y="898174"/>
                <a:ext cx="940905" cy="303920"/>
              </a:xfrm>
              <a:prstGeom prst="rect">
                <a:avLst/>
              </a:prstGeom>
              <a:blipFill>
                <a:blip r:embed="rId4"/>
                <a:stretch>
                  <a:fillRect/>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DACC2A0B-3AD2-E0AC-4994-6C30E0530161}"/>
              </a:ext>
            </a:extLst>
          </p:cNvPr>
          <p:cNvCxnSpPr>
            <a:cxnSpLocks/>
          </p:cNvCxnSpPr>
          <p:nvPr/>
        </p:nvCxnSpPr>
        <p:spPr>
          <a:xfrm flipV="1">
            <a:off x="1633764" y="2211010"/>
            <a:ext cx="11188" cy="642823"/>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B9EC6B4-9AD8-8D8E-9381-F8C16E0EB5C2}"/>
              </a:ext>
            </a:extLst>
          </p:cNvPr>
          <p:cNvCxnSpPr>
            <a:cxnSpLocks/>
          </p:cNvCxnSpPr>
          <p:nvPr/>
        </p:nvCxnSpPr>
        <p:spPr>
          <a:xfrm flipH="1" flipV="1">
            <a:off x="1157514" y="2189048"/>
            <a:ext cx="482600" cy="0"/>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B5968E7-432F-1A25-43C7-1CE15A7C50EB}"/>
                  </a:ext>
                </a:extLst>
              </p:cNvPr>
              <p:cNvSpPr txBox="1"/>
              <p:nvPr/>
            </p:nvSpPr>
            <p:spPr>
              <a:xfrm>
                <a:off x="1190839" y="2251919"/>
                <a:ext cx="424914" cy="233132"/>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500" i="1" smtClean="0">
                              <a:latin typeface="Cambria Math" panose="02040503050406030204" pitchFamily="18" charset="0"/>
                            </a:rPr>
                          </m:ctrlPr>
                        </m:fPr>
                        <m:num>
                          <m:sSub>
                            <m:sSubPr>
                              <m:ctrlPr>
                                <a:rPr lang="en-GB" sz="500" i="1" smtClean="0">
                                  <a:latin typeface="Cambria Math" panose="02040503050406030204" pitchFamily="18" charset="0"/>
                                </a:rPr>
                              </m:ctrlPr>
                            </m:sSubPr>
                            <m:e>
                              <m:r>
                                <a:rPr lang="en-US" sz="500" b="0" i="1" smtClean="0">
                                  <a:latin typeface="Cambria Math" panose="02040503050406030204" pitchFamily="18" charset="0"/>
                                </a:rPr>
                                <m:t>𝐾</m:t>
                              </m:r>
                            </m:e>
                            <m:sub>
                              <m:r>
                                <a:rPr lang="en-US" sz="500" b="0" i="1" smtClean="0">
                                  <a:latin typeface="Cambria Math" panose="02040503050406030204" pitchFamily="18" charset="0"/>
                                </a:rPr>
                                <m:t>𝑤</m:t>
                              </m:r>
                            </m:sub>
                          </m:sSub>
                        </m:num>
                        <m:den>
                          <m:sSubSup>
                            <m:sSubSupPr>
                              <m:ctrlPr>
                                <a:rPr lang="en-GB" sz="500" i="1" smtClean="0">
                                  <a:latin typeface="Cambria Math" panose="02040503050406030204" pitchFamily="18" charset="0"/>
                                </a:rPr>
                              </m:ctrlPr>
                            </m:sSubSupPr>
                            <m:e>
                              <m:r>
                                <a:rPr lang="en-US" sz="500" b="0" i="1" smtClean="0">
                                  <a:latin typeface="Cambria Math" panose="02040503050406030204" pitchFamily="18" charset="0"/>
                                </a:rPr>
                                <m:t>𝐾</m:t>
                              </m:r>
                            </m:e>
                            <m:sub>
                              <m:r>
                                <a:rPr lang="en-US" sz="500" b="0" i="1" smtClean="0">
                                  <a:latin typeface="Cambria Math" panose="02040503050406030204" pitchFamily="18" charset="0"/>
                                </a:rPr>
                                <m:t>0.27</m:t>
                              </m:r>
                            </m:sub>
                            <m:sup>
                              <m:r>
                                <a:rPr lang="en-US" sz="500" b="0" i="1" smtClean="0">
                                  <a:latin typeface="Cambria Math" panose="02040503050406030204" pitchFamily="18" charset="0"/>
                                </a:rPr>
                                <m:t>′</m:t>
                              </m:r>
                            </m:sup>
                          </m:sSubSup>
                        </m:den>
                      </m:f>
                      <m:r>
                        <a:rPr lang="en-US" sz="500" b="0" i="1" smtClean="0">
                          <a:latin typeface="Cambria Math" panose="02040503050406030204" pitchFamily="18" charset="0"/>
                        </a:rPr>
                        <m:t>=1.26</m:t>
                      </m:r>
                    </m:oMath>
                  </m:oMathPara>
                </a14:m>
                <a:endParaRPr lang="en-GB" sz="500" dirty="0"/>
              </a:p>
            </p:txBody>
          </p:sp>
        </mc:Choice>
        <mc:Fallback xmlns="">
          <p:sp>
            <p:nvSpPr>
              <p:cNvPr id="27" name="TextBox 26">
                <a:extLst>
                  <a:ext uri="{FF2B5EF4-FFF2-40B4-BE49-F238E27FC236}">
                    <a16:creationId xmlns:a16="http://schemas.microsoft.com/office/drawing/2014/main" id="{3B5968E7-432F-1A25-43C7-1CE15A7C50EB}"/>
                  </a:ext>
                </a:extLst>
              </p:cNvPr>
              <p:cNvSpPr txBox="1">
                <a:spLocks noRot="1" noChangeAspect="1" noMove="1" noResize="1" noEditPoints="1" noAdjustHandles="1" noChangeArrowheads="1" noChangeShapeType="1" noTextEdit="1"/>
              </p:cNvSpPr>
              <p:nvPr/>
            </p:nvSpPr>
            <p:spPr>
              <a:xfrm>
                <a:off x="1190839" y="2251919"/>
                <a:ext cx="424914" cy="23313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086E25A-48F0-0D5A-B675-78FF997D88AB}"/>
                  </a:ext>
                </a:extLst>
              </p:cNvPr>
              <p:cNvSpPr txBox="1"/>
              <p:nvPr/>
            </p:nvSpPr>
            <p:spPr>
              <a:xfrm>
                <a:off x="3409948" y="2202806"/>
                <a:ext cx="944801" cy="318924"/>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US" sz="800" b="0" i="1" smtClean="0">
                              <a:latin typeface="Cambria Math" panose="02040503050406030204" pitchFamily="18" charset="0"/>
                            </a:rPr>
                            <m:t>𝐾</m:t>
                          </m:r>
                        </m:e>
                        <m:sub>
                          <m:r>
                            <a:rPr lang="en-US" sz="800" b="0" i="1" smtClean="0">
                              <a:latin typeface="Cambria Math" panose="02040503050406030204" pitchFamily="18" charset="0"/>
                            </a:rPr>
                            <m:t>𝑤</m:t>
                          </m:r>
                        </m:sub>
                      </m:sSub>
                      <m:r>
                        <a:rPr lang="en-US" sz="800" b="0" i="1" smtClean="0">
                          <a:latin typeface="Cambria Math" panose="02040503050406030204" pitchFamily="18" charset="0"/>
                        </a:rPr>
                        <m:t>=1.26</m:t>
                      </m:r>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𝐾</m:t>
                          </m:r>
                          <m:r>
                            <a:rPr lang="en-US" sz="800" b="0" i="1" smtClean="0">
                              <a:latin typeface="Cambria Math" panose="02040503050406030204" pitchFamily="18" charset="0"/>
                            </a:rPr>
                            <m:t>′</m:t>
                          </m:r>
                        </m:e>
                        <m:sub>
                          <m:r>
                            <a:rPr lang="en-US" sz="800" b="0" i="1" smtClean="0">
                              <a:latin typeface="Cambria Math" panose="02040503050406030204" pitchFamily="18" charset="0"/>
                            </a:rPr>
                            <m:t>0.51</m:t>
                          </m:r>
                        </m:sub>
                      </m:sSub>
                      <m:r>
                        <a:rPr lang="en-US" sz="800" b="0" i="1" smtClean="0">
                          <a:latin typeface="Cambria Math" panose="02040503050406030204" pitchFamily="18" charset="0"/>
                        </a:rPr>
                        <m:t>=</m:t>
                      </m:r>
                    </m:oMath>
                  </m:oMathPara>
                </a14:m>
                <a:endParaRPr lang="en-US" sz="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1.26</m:t>
                      </m:r>
                      <m:r>
                        <a:rPr lang="en-US" sz="800" b="0" i="1" smtClean="0">
                          <a:latin typeface="Cambria Math" panose="02040503050406030204" pitchFamily="18" charset="0"/>
                          <a:ea typeface="Cambria Math" panose="02040503050406030204" pitchFamily="18" charset="0"/>
                        </a:rPr>
                        <m:t>×2.88=3.63</m:t>
                      </m:r>
                    </m:oMath>
                  </m:oMathPara>
                </a14:m>
                <a:endParaRPr lang="en-GB" sz="800" dirty="0"/>
              </a:p>
            </p:txBody>
          </p:sp>
        </mc:Choice>
        <mc:Fallback xmlns="">
          <p:sp>
            <p:nvSpPr>
              <p:cNvPr id="28" name="TextBox 27">
                <a:extLst>
                  <a:ext uri="{FF2B5EF4-FFF2-40B4-BE49-F238E27FC236}">
                    <a16:creationId xmlns:a16="http://schemas.microsoft.com/office/drawing/2014/main" id="{5086E25A-48F0-0D5A-B675-78FF997D88AB}"/>
                  </a:ext>
                </a:extLst>
              </p:cNvPr>
              <p:cNvSpPr txBox="1">
                <a:spLocks noRot="1" noChangeAspect="1" noMove="1" noResize="1" noEditPoints="1" noAdjustHandles="1" noChangeArrowheads="1" noChangeShapeType="1" noTextEdit="1"/>
              </p:cNvSpPr>
              <p:nvPr/>
            </p:nvSpPr>
            <p:spPr>
              <a:xfrm>
                <a:off x="3409948" y="2202806"/>
                <a:ext cx="944801" cy="318924"/>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84E0EAD-73D5-66A4-46F9-14D235A80260}"/>
                  </a:ext>
                </a:extLst>
              </p:cNvPr>
              <p:cNvSpPr txBox="1"/>
              <p:nvPr/>
            </p:nvSpPr>
            <p:spPr>
              <a:xfrm>
                <a:off x="3409948" y="1235923"/>
                <a:ext cx="1028702" cy="934478"/>
              </a:xfrm>
              <a:prstGeom prst="rect">
                <a:avLst/>
              </a:prstGeom>
              <a:solidFill>
                <a:srgbClr val="FFFF00"/>
              </a:solidFill>
              <a:ln>
                <a:solidFill>
                  <a:schemeClr val="tx1"/>
                </a:solidFill>
              </a:ln>
            </p:spPr>
            <p:txBody>
              <a:bodyPr wrap="square" lIns="36000" tIns="36000" rIns="36000" bIns="36000" rtlCol="0">
                <a:spAutoFit/>
              </a:bodyPr>
              <a:lstStyle/>
              <a:p>
                <a:r>
                  <a:rPr lang="en-US" sz="700" dirty="0">
                    <a:latin typeface="Arial" panose="020B0604020202020204" pitchFamily="34" charset="0"/>
                    <a:cs typeface="Arial" panose="020B0604020202020204" pitchFamily="34" charset="0"/>
                  </a:rPr>
                  <a:t>We can conservatively use stress concentration factor for </a:t>
                </a:r>
                <a14:m>
                  <m:oMath xmlns:m="http://schemas.openxmlformats.org/officeDocument/2006/math">
                    <m:r>
                      <a:rPr lang="en-US" sz="700" i="1" dirty="0" smtClean="0">
                        <a:latin typeface="Cambria Math" panose="02040503050406030204" pitchFamily="18" charset="0"/>
                        <a:cs typeface="Arial" panose="020B0604020202020204" pitchFamily="34" charset="0"/>
                      </a:rPr>
                      <m:t>𝑒</m:t>
                    </m:r>
                    <m:r>
                      <a:rPr lang="en-US" sz="700" i="1" dirty="0" smtClean="0">
                        <a:latin typeface="Cambria Math" panose="02040503050406030204" pitchFamily="18" charset="0"/>
                        <a:cs typeface="Arial" panose="020B0604020202020204" pitchFamily="34" charset="0"/>
                      </a:rPr>
                      <m:t>=0.51</m:t>
                    </m:r>
                  </m:oMath>
                </a14:m>
                <a:r>
                  <a:rPr lang="en-US" sz="700" dirty="0">
                    <a:latin typeface="Arial" panose="020B0604020202020204" pitchFamily="34" charset="0"/>
                    <a:cs typeface="Arial" panose="020B0604020202020204" pitchFamily="34" charset="0"/>
                  </a:rPr>
                  <a:t> of previous example as the one for </a:t>
                </a:r>
                <a14:m>
                  <m:oMath xmlns:m="http://schemas.openxmlformats.org/officeDocument/2006/math">
                    <m:r>
                      <a:rPr lang="en-US" sz="700" i="1" dirty="0" smtClean="0">
                        <a:latin typeface="Cambria Math" panose="02040503050406030204" pitchFamily="18" charset="0"/>
                        <a:cs typeface="Arial" panose="020B0604020202020204" pitchFamily="34" charset="0"/>
                      </a:rPr>
                      <m:t>𝑒</m:t>
                    </m:r>
                    <m:r>
                      <a:rPr lang="en-US" sz="700" i="1" dirty="0" smtClean="0">
                        <a:latin typeface="Cambria Math" panose="02040503050406030204" pitchFamily="18" charset="0"/>
                        <a:cs typeface="Arial" panose="020B0604020202020204" pitchFamily="34" charset="0"/>
                      </a:rPr>
                      <m:t>= 0.27</m:t>
                    </m:r>
                  </m:oMath>
                </a14:m>
                <a:r>
                  <a:rPr lang="en-US" sz="700" dirty="0">
                    <a:latin typeface="Arial" panose="020B0604020202020204" pitchFamily="34" charset="0"/>
                    <a:cs typeface="Arial" panose="020B0604020202020204" pitchFamily="34" charset="0"/>
                  </a:rPr>
                  <a:t> is from testing which might not be widely available.</a:t>
                </a:r>
              </a:p>
            </p:txBody>
          </p:sp>
        </mc:Choice>
        <mc:Fallback xmlns="">
          <p:sp>
            <p:nvSpPr>
              <p:cNvPr id="30" name="TextBox 29">
                <a:extLst>
                  <a:ext uri="{FF2B5EF4-FFF2-40B4-BE49-F238E27FC236}">
                    <a16:creationId xmlns:a16="http://schemas.microsoft.com/office/drawing/2014/main" id="{584E0EAD-73D5-66A4-46F9-14D235A80260}"/>
                  </a:ext>
                </a:extLst>
              </p:cNvPr>
              <p:cNvSpPr txBox="1">
                <a:spLocks noRot="1" noChangeAspect="1" noMove="1" noResize="1" noEditPoints="1" noAdjustHandles="1" noChangeArrowheads="1" noChangeShapeType="1" noTextEdit="1"/>
              </p:cNvSpPr>
              <p:nvPr/>
            </p:nvSpPr>
            <p:spPr>
              <a:xfrm>
                <a:off x="3409948" y="1235923"/>
                <a:ext cx="1028702" cy="934478"/>
              </a:xfrm>
              <a:prstGeom prst="rect">
                <a:avLst/>
              </a:prstGeom>
              <a:blipFill>
                <a:blip r:embed="rId7"/>
                <a:stretch>
                  <a:fillRect l="-1170" r="-1170" b="-645"/>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2598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6695-00D0-7606-E8A0-6642B68EBD7D}"/>
              </a:ext>
            </a:extLst>
          </p:cNvPr>
          <p:cNvSpPr>
            <a:spLocks noGrp="1"/>
          </p:cNvSpPr>
          <p:nvPr>
            <p:ph type="title"/>
          </p:nvPr>
        </p:nvSpPr>
        <p:spPr/>
        <p:txBody>
          <a:bodyPr>
            <a:normAutofit/>
          </a:bodyPr>
          <a:lstStyle/>
          <a:p>
            <a:r>
              <a:rPr lang="en-US" dirty="0"/>
              <a:t>Introduction-</a:t>
            </a:r>
            <a:br>
              <a:rPr lang="en-US" dirty="0"/>
            </a:br>
            <a:r>
              <a:rPr lang="en-US" sz="1100" dirty="0"/>
              <a:t>Wing-fuselage lug connection for a light aircraft</a:t>
            </a:r>
          </a:p>
        </p:txBody>
      </p:sp>
      <p:sp>
        <p:nvSpPr>
          <p:cNvPr id="4" name="Slide Number Placeholder 3">
            <a:extLst>
              <a:ext uri="{FF2B5EF4-FFF2-40B4-BE49-F238E27FC236}">
                <a16:creationId xmlns:a16="http://schemas.microsoft.com/office/drawing/2014/main" id="{4BF21B5E-EC61-AF73-166F-3D999F721DAF}"/>
              </a:ext>
            </a:extLst>
          </p:cNvPr>
          <p:cNvSpPr>
            <a:spLocks noGrp="1"/>
          </p:cNvSpPr>
          <p:nvPr>
            <p:ph type="sldNum" sz="quarter" idx="12"/>
          </p:nvPr>
        </p:nvSpPr>
        <p:spPr/>
        <p:txBody>
          <a:bodyPr/>
          <a:lstStyle/>
          <a:p>
            <a:fld id="{6D22F896-40B5-4ADD-8801-0D06FADFA095}" type="slidenum">
              <a:rPr lang="en-US" smtClean="0"/>
              <a:pPr/>
              <a:t>6</a:t>
            </a:fld>
            <a:endParaRPr lang="en-US" dirty="0"/>
          </a:p>
        </p:txBody>
      </p:sp>
      <p:pic>
        <p:nvPicPr>
          <p:cNvPr id="5" name="Content Placeholder 4">
            <a:extLst>
              <a:ext uri="{FF2B5EF4-FFF2-40B4-BE49-F238E27FC236}">
                <a16:creationId xmlns:a16="http://schemas.microsoft.com/office/drawing/2014/main" id="{0A85A37F-1F78-8C5D-0125-96C124F65BA0}"/>
              </a:ext>
            </a:extLst>
          </p:cNvPr>
          <p:cNvPicPr>
            <a:picLocks noGrp="1" noChangeAspect="1"/>
          </p:cNvPicPr>
          <p:nvPr>
            <p:ph idx="1"/>
          </p:nvPr>
        </p:nvPicPr>
        <p:blipFill>
          <a:blip r:embed="rId2"/>
          <a:stretch>
            <a:fillRect/>
          </a:stretch>
        </p:blipFill>
        <p:spPr>
          <a:xfrm>
            <a:off x="792666" y="968375"/>
            <a:ext cx="3024767" cy="2027238"/>
          </a:xfrm>
          <a:prstGeom prst="rect">
            <a:avLst/>
          </a:prstGeom>
        </p:spPr>
      </p:pic>
    </p:spTree>
    <p:extLst>
      <p:ext uri="{BB962C8B-B14F-4D97-AF65-F5344CB8AC3E}">
        <p14:creationId xmlns:p14="http://schemas.microsoft.com/office/powerpoint/2010/main" val="1691441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E4765C6-1262-F114-521B-B7F74EB04133}"/>
              </a:ext>
            </a:extLst>
          </p:cNvPr>
          <p:cNvPicPr>
            <a:picLocks noGrp="1" noChangeAspect="1"/>
          </p:cNvPicPr>
          <p:nvPr>
            <p:ph idx="1"/>
          </p:nvPr>
        </p:nvPicPr>
        <p:blipFill>
          <a:blip r:embed="rId2"/>
          <a:stretch>
            <a:fillRect/>
          </a:stretch>
        </p:blipFill>
        <p:spPr>
          <a:xfrm>
            <a:off x="933450" y="837943"/>
            <a:ext cx="2667000" cy="2331009"/>
          </a:xfrm>
          <a:ln>
            <a:solidFill>
              <a:schemeClr val="tx1"/>
            </a:solidFill>
          </a:ln>
        </p:spPr>
      </p:pic>
      <p:sp>
        <p:nvSpPr>
          <p:cNvPr id="2" name="Title 1">
            <a:extLst>
              <a:ext uri="{FF2B5EF4-FFF2-40B4-BE49-F238E27FC236}">
                <a16:creationId xmlns:a16="http://schemas.microsoft.com/office/drawing/2014/main" id="{20C9EC1E-CB73-0BAF-50C7-61C4D46B241D}"/>
              </a:ext>
            </a:extLst>
          </p:cNvPr>
          <p:cNvSpPr>
            <a:spLocks noGrp="1"/>
          </p:cNvSpPr>
          <p:nvPr>
            <p:ph type="title"/>
          </p:nvPr>
        </p:nvSpPr>
        <p:spPr/>
        <p:txBody>
          <a:bodyPr>
            <a:normAutofit/>
          </a:bodyPr>
          <a:lstStyle/>
          <a:p>
            <a:r>
              <a:rPr lang="en-US" dirty="0"/>
              <a:t>Note 4 </a:t>
            </a:r>
            <a:br>
              <a:rPr lang="en-US" dirty="0"/>
            </a:br>
            <a:r>
              <a:rPr lang="en-US" sz="1000" dirty="0"/>
              <a:t>(stress concentration from ESDU 81006)</a:t>
            </a:r>
            <a:endParaRPr lang="en-GB" sz="1000" dirty="0"/>
          </a:p>
        </p:txBody>
      </p:sp>
      <p:sp>
        <p:nvSpPr>
          <p:cNvPr id="4" name="Slide Number Placeholder 3">
            <a:extLst>
              <a:ext uri="{FF2B5EF4-FFF2-40B4-BE49-F238E27FC236}">
                <a16:creationId xmlns:a16="http://schemas.microsoft.com/office/drawing/2014/main" id="{27DBA17B-5B73-B9A6-2AEA-3B87451411DA}"/>
              </a:ext>
            </a:extLst>
          </p:cNvPr>
          <p:cNvSpPr>
            <a:spLocks noGrp="1"/>
          </p:cNvSpPr>
          <p:nvPr>
            <p:ph type="sldNum" sz="quarter" idx="12"/>
          </p:nvPr>
        </p:nvSpPr>
        <p:spPr/>
        <p:txBody>
          <a:bodyPr/>
          <a:lstStyle/>
          <a:p>
            <a:fld id="{6D22F896-40B5-4ADD-8801-0D06FADFA095}" type="slidenum">
              <a:rPr lang="en-US" smtClean="0"/>
              <a:pPr/>
              <a:t>60</a:t>
            </a:fld>
            <a:endParaRPr lang="en-US" dirty="0"/>
          </a:p>
        </p:txBody>
      </p:sp>
      <p:sp>
        <p:nvSpPr>
          <p:cNvPr id="9" name="Rectangle 8">
            <a:extLst>
              <a:ext uri="{FF2B5EF4-FFF2-40B4-BE49-F238E27FC236}">
                <a16:creationId xmlns:a16="http://schemas.microsoft.com/office/drawing/2014/main" id="{7FBE79FD-B3BF-E536-9044-3EF615DC19D1}"/>
              </a:ext>
            </a:extLst>
          </p:cNvPr>
          <p:cNvSpPr/>
          <p:nvPr/>
        </p:nvSpPr>
        <p:spPr>
          <a:xfrm>
            <a:off x="933451" y="2428036"/>
            <a:ext cx="152400" cy="194771"/>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E8EFA83-2F0F-85B7-07B2-C26238EF3CF0}"/>
              </a:ext>
            </a:extLst>
          </p:cNvPr>
          <p:cNvSpPr/>
          <p:nvPr/>
        </p:nvSpPr>
        <p:spPr>
          <a:xfrm>
            <a:off x="2328636" y="3009558"/>
            <a:ext cx="86180" cy="152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50BDE686-EC05-4229-5098-30933741849B}"/>
                  </a:ext>
                </a:extLst>
              </p:cNvPr>
              <p:cNvSpPr txBox="1">
                <a:spLocks/>
              </p:cNvSpPr>
              <p:nvPr/>
            </p:nvSpPr>
            <p:spPr>
              <a:xfrm>
                <a:off x="943972" y="815975"/>
                <a:ext cx="1513478"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US" sz="1000" dirty="0"/>
                  <a:t>Stress concentration factor for waisted lugs with additional </a:t>
                </a:r>
                <a:r>
                  <a:rPr lang="en-US" sz="1000" i="1" dirty="0">
                    <a:solidFill>
                      <a:srgbClr val="FF0000"/>
                    </a:solidFill>
                    <a:latin typeface="Times" panose="02020603050405020304" pitchFamily="18" charset="0"/>
                    <a:cs typeface="Times" panose="02020603050405020304" pitchFamily="18" charset="0"/>
                  </a:rPr>
                  <a:t>side flat </a:t>
                </a:r>
                <a:r>
                  <a:rPr lang="en-US" sz="1000" dirty="0"/>
                  <a:t>(</a:t>
                </a:r>
                <a14:m>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𝐾</m:t>
                        </m:r>
                      </m:e>
                      <m:sub>
                        <m:r>
                          <a:rPr lang="en-US" sz="1000" b="0" i="1" smtClean="0">
                            <a:latin typeface="Cambria Math" panose="02040503050406030204" pitchFamily="18" charset="0"/>
                          </a:rPr>
                          <m:t>𝑤𝑓</m:t>
                        </m:r>
                      </m:sub>
                    </m:sSub>
                    <m:r>
                      <a:rPr lang="en-US" sz="1000">
                        <a:latin typeface="Cambria Math" panose="02040503050406030204" pitchFamily="18" charset="0"/>
                      </a:rPr>
                      <m:t>).</m:t>
                    </m:r>
                  </m:oMath>
                </a14:m>
                <a:endParaRPr lang="en-GB" sz="1000" dirty="0"/>
              </a:p>
            </p:txBody>
          </p:sp>
        </mc:Choice>
        <mc:Fallback xmlns="">
          <p:sp>
            <p:nvSpPr>
              <p:cNvPr id="13" name="Content Placeholder 2">
                <a:extLst>
                  <a:ext uri="{FF2B5EF4-FFF2-40B4-BE49-F238E27FC236}">
                    <a16:creationId xmlns:a16="http://schemas.microsoft.com/office/drawing/2014/main" id="{50BDE686-EC05-4229-5098-30933741849B}"/>
                  </a:ext>
                </a:extLst>
              </p:cNvPr>
              <p:cNvSpPr txBox="1">
                <a:spLocks noRot="1" noChangeAspect="1" noMove="1" noResize="1" noEditPoints="1" noAdjustHandles="1" noChangeArrowheads="1" noChangeShapeType="1" noTextEdit="1"/>
              </p:cNvSpPr>
              <p:nvPr/>
            </p:nvSpPr>
            <p:spPr>
              <a:xfrm>
                <a:off x="943972" y="815975"/>
                <a:ext cx="1513478" cy="2026669"/>
              </a:xfrm>
              <a:prstGeom prst="rect">
                <a:avLst/>
              </a:prstGeom>
              <a:blipFill>
                <a:blip r:embed="rId3"/>
                <a:stretch>
                  <a:fillRect t="-602"/>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69732404-B35D-E6B1-7E8B-8FAB4BD3915D}"/>
              </a:ext>
            </a:extLst>
          </p:cNvPr>
          <p:cNvSpPr/>
          <p:nvPr/>
        </p:nvSpPr>
        <p:spPr>
          <a:xfrm>
            <a:off x="1407884" y="1969421"/>
            <a:ext cx="245231" cy="154504"/>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FB11EF0-55BA-E67E-85CA-22F5F7548548}"/>
              </a:ext>
            </a:extLst>
          </p:cNvPr>
          <p:cNvSpPr/>
          <p:nvPr/>
        </p:nvSpPr>
        <p:spPr>
          <a:xfrm>
            <a:off x="2962730" y="1273175"/>
            <a:ext cx="45719" cy="1524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928F4AF-DE1A-E86E-E106-73D4698EA094}"/>
                  </a:ext>
                </a:extLst>
              </p:cNvPr>
              <p:cNvSpPr txBox="1"/>
              <p:nvPr/>
            </p:nvSpPr>
            <p:spPr>
              <a:xfrm>
                <a:off x="3413844" y="898174"/>
                <a:ext cx="940905" cy="303920"/>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𝑎</m:t>
                          </m:r>
                        </m:num>
                        <m:den>
                          <m:r>
                            <a:rPr lang="en-US" sz="800" b="0" i="1" smtClean="0">
                              <a:latin typeface="Cambria Math" panose="02040503050406030204" pitchFamily="18" charset="0"/>
                            </a:rPr>
                            <m:t>𝑊</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42</m:t>
                          </m:r>
                        </m:num>
                        <m:den>
                          <m:r>
                            <a:rPr lang="en-US" sz="800" b="0" i="1" smtClean="0">
                              <a:latin typeface="Cambria Math" panose="02040503050406030204" pitchFamily="18" charset="0"/>
                            </a:rPr>
                            <m:t>35</m:t>
                          </m:r>
                          <m:r>
                            <a:rPr lang="en-US" sz="800" b="0" i="1" smtClean="0">
                              <a:latin typeface="Cambria Math" panose="02040503050406030204" pitchFamily="18" charset="0"/>
                              <a:ea typeface="Cambria Math" panose="02040503050406030204" pitchFamily="18" charset="0"/>
                            </a:rPr>
                            <m:t>×2</m:t>
                          </m:r>
                        </m:den>
                      </m:f>
                      <m:r>
                        <a:rPr lang="en-US" sz="800" b="0" i="1" smtClean="0">
                          <a:latin typeface="Cambria Math" panose="02040503050406030204" pitchFamily="18" charset="0"/>
                        </a:rPr>
                        <m:t>=0.60</m:t>
                      </m:r>
                    </m:oMath>
                  </m:oMathPara>
                </a14:m>
                <a:endParaRPr lang="en-GB" sz="800" dirty="0"/>
              </a:p>
            </p:txBody>
          </p:sp>
        </mc:Choice>
        <mc:Fallback xmlns="">
          <p:sp>
            <p:nvSpPr>
              <p:cNvPr id="14" name="TextBox 13">
                <a:extLst>
                  <a:ext uri="{FF2B5EF4-FFF2-40B4-BE49-F238E27FC236}">
                    <a16:creationId xmlns:a16="http://schemas.microsoft.com/office/drawing/2014/main" id="{F928F4AF-DE1A-E86E-E106-73D4698EA094}"/>
                  </a:ext>
                </a:extLst>
              </p:cNvPr>
              <p:cNvSpPr txBox="1">
                <a:spLocks noRot="1" noChangeAspect="1" noMove="1" noResize="1" noEditPoints="1" noAdjustHandles="1" noChangeArrowheads="1" noChangeShapeType="1" noTextEdit="1"/>
              </p:cNvSpPr>
              <p:nvPr/>
            </p:nvSpPr>
            <p:spPr>
              <a:xfrm>
                <a:off x="3413844" y="898174"/>
                <a:ext cx="940905" cy="303920"/>
              </a:xfrm>
              <a:prstGeom prst="rect">
                <a:avLst/>
              </a:prstGeom>
              <a:blipFill>
                <a:blip r:embed="rId4"/>
                <a:stretch>
                  <a:fillRect/>
                </a:stretch>
              </a:blipFill>
              <a:ln>
                <a:solidFill>
                  <a:schemeClr val="tx1"/>
                </a:solidFill>
              </a:ln>
            </p:spPr>
            <p:txBody>
              <a:bodyPr/>
              <a:lstStyle/>
              <a:p>
                <a:r>
                  <a:rPr lang="en-GB">
                    <a:noFill/>
                  </a:rPr>
                  <a:t> </a:t>
                </a:r>
              </a:p>
            </p:txBody>
          </p:sp>
        </mc:Fallback>
      </mc:AlternateContent>
      <p:cxnSp>
        <p:nvCxnSpPr>
          <p:cNvPr id="16" name="Straight Arrow Connector 15">
            <a:extLst>
              <a:ext uri="{FF2B5EF4-FFF2-40B4-BE49-F238E27FC236}">
                <a16:creationId xmlns:a16="http://schemas.microsoft.com/office/drawing/2014/main" id="{179ACCBA-39CE-4C4D-E873-D470CA7B8FA7}"/>
              </a:ext>
            </a:extLst>
          </p:cNvPr>
          <p:cNvCxnSpPr>
            <a:cxnSpLocks/>
          </p:cNvCxnSpPr>
          <p:nvPr/>
        </p:nvCxnSpPr>
        <p:spPr>
          <a:xfrm flipV="1">
            <a:off x="1655082" y="2573867"/>
            <a:ext cx="4385" cy="277765"/>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5284E1-DFFF-9402-93B4-18D4FA9E32AA}"/>
              </a:ext>
            </a:extLst>
          </p:cNvPr>
          <p:cNvCxnSpPr>
            <a:cxnSpLocks/>
          </p:cNvCxnSpPr>
          <p:nvPr/>
        </p:nvCxnSpPr>
        <p:spPr>
          <a:xfrm flipH="1" flipV="1">
            <a:off x="1190839" y="2585772"/>
            <a:ext cx="482600" cy="0"/>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2BEFEE-A150-D318-BD3A-9DE6029E722C}"/>
                  </a:ext>
                </a:extLst>
              </p:cNvPr>
              <p:cNvSpPr txBox="1"/>
              <p:nvPr/>
            </p:nvSpPr>
            <p:spPr>
              <a:xfrm>
                <a:off x="1190839" y="2251919"/>
                <a:ext cx="424915" cy="233132"/>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500" i="1" smtClean="0">
                              <a:latin typeface="Cambria Math" panose="02040503050406030204" pitchFamily="18" charset="0"/>
                            </a:rPr>
                          </m:ctrlPr>
                        </m:fPr>
                        <m:num>
                          <m:sSub>
                            <m:sSubPr>
                              <m:ctrlPr>
                                <a:rPr lang="en-GB" sz="500" i="1" smtClean="0">
                                  <a:latin typeface="Cambria Math" panose="02040503050406030204" pitchFamily="18" charset="0"/>
                                </a:rPr>
                              </m:ctrlPr>
                            </m:sSubPr>
                            <m:e>
                              <m:r>
                                <a:rPr lang="en-US" sz="500" b="0" i="1" smtClean="0">
                                  <a:latin typeface="Cambria Math" panose="02040503050406030204" pitchFamily="18" charset="0"/>
                                </a:rPr>
                                <m:t>𝐾</m:t>
                              </m:r>
                            </m:e>
                            <m:sub>
                              <m:r>
                                <a:rPr lang="en-US" sz="500" b="0" i="1" smtClean="0">
                                  <a:latin typeface="Cambria Math" panose="02040503050406030204" pitchFamily="18" charset="0"/>
                                </a:rPr>
                                <m:t>𝑤𝑓</m:t>
                              </m:r>
                            </m:sub>
                          </m:sSub>
                        </m:num>
                        <m:den>
                          <m:sSubSup>
                            <m:sSubSupPr>
                              <m:ctrlPr>
                                <a:rPr lang="en-GB" sz="500" i="1" smtClean="0">
                                  <a:latin typeface="Cambria Math" panose="02040503050406030204" pitchFamily="18" charset="0"/>
                                </a:rPr>
                              </m:ctrlPr>
                            </m:sSubSupPr>
                            <m:e>
                              <m:r>
                                <a:rPr lang="en-US" sz="500" b="0" i="1" smtClean="0">
                                  <a:latin typeface="Cambria Math" panose="02040503050406030204" pitchFamily="18" charset="0"/>
                                </a:rPr>
                                <m:t>𝐾</m:t>
                              </m:r>
                            </m:e>
                            <m:sub>
                              <m:r>
                                <a:rPr lang="en-US" sz="500" b="0" i="1" smtClean="0">
                                  <a:latin typeface="Cambria Math" panose="02040503050406030204" pitchFamily="18" charset="0"/>
                                </a:rPr>
                                <m:t>0.27</m:t>
                              </m:r>
                            </m:sub>
                            <m:sup>
                              <m:r>
                                <a:rPr lang="en-US" sz="500" b="0" i="1" smtClean="0">
                                  <a:latin typeface="Cambria Math" panose="02040503050406030204" pitchFamily="18" charset="0"/>
                                </a:rPr>
                                <m:t>′</m:t>
                              </m:r>
                            </m:sup>
                          </m:sSubSup>
                        </m:den>
                      </m:f>
                      <m:r>
                        <a:rPr lang="en-US" sz="500" b="0" i="1" smtClean="0">
                          <a:latin typeface="Cambria Math" panose="02040503050406030204" pitchFamily="18" charset="0"/>
                        </a:rPr>
                        <m:t>=1.13</m:t>
                      </m:r>
                    </m:oMath>
                  </m:oMathPara>
                </a14:m>
                <a:endParaRPr lang="en-GB" sz="500" dirty="0"/>
              </a:p>
            </p:txBody>
          </p:sp>
        </mc:Choice>
        <mc:Fallback xmlns="">
          <p:sp>
            <p:nvSpPr>
              <p:cNvPr id="18" name="TextBox 17">
                <a:extLst>
                  <a:ext uri="{FF2B5EF4-FFF2-40B4-BE49-F238E27FC236}">
                    <a16:creationId xmlns:a16="http://schemas.microsoft.com/office/drawing/2014/main" id="{3D2BEFEE-A150-D318-BD3A-9DE6029E722C}"/>
                  </a:ext>
                </a:extLst>
              </p:cNvPr>
              <p:cNvSpPr txBox="1">
                <a:spLocks noRot="1" noChangeAspect="1" noMove="1" noResize="1" noEditPoints="1" noAdjustHandles="1" noChangeArrowheads="1" noChangeShapeType="1" noTextEdit="1"/>
              </p:cNvSpPr>
              <p:nvPr/>
            </p:nvSpPr>
            <p:spPr>
              <a:xfrm>
                <a:off x="1190839" y="2251919"/>
                <a:ext cx="424915" cy="23313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625E716-8422-9721-9850-DAC71C7794F7}"/>
                  </a:ext>
                </a:extLst>
              </p:cNvPr>
              <p:cNvSpPr txBox="1"/>
              <p:nvPr/>
            </p:nvSpPr>
            <p:spPr>
              <a:xfrm>
                <a:off x="3409948" y="2202806"/>
                <a:ext cx="944801" cy="318924"/>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US" sz="800" b="0" i="1" smtClean="0">
                              <a:latin typeface="Cambria Math" panose="02040503050406030204" pitchFamily="18" charset="0"/>
                            </a:rPr>
                            <m:t>𝐾</m:t>
                          </m:r>
                        </m:e>
                        <m:sub>
                          <m:r>
                            <a:rPr lang="en-US" sz="800" b="0" i="1" smtClean="0">
                              <a:latin typeface="Cambria Math" panose="02040503050406030204" pitchFamily="18" charset="0"/>
                            </a:rPr>
                            <m:t>𝑤</m:t>
                          </m:r>
                        </m:sub>
                      </m:sSub>
                      <m:r>
                        <a:rPr lang="en-US" sz="800" b="0" i="1" smtClean="0">
                          <a:latin typeface="Cambria Math" panose="02040503050406030204" pitchFamily="18" charset="0"/>
                        </a:rPr>
                        <m:t>=1.13</m:t>
                      </m:r>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𝐾</m:t>
                          </m:r>
                          <m:r>
                            <a:rPr lang="en-US" sz="800" b="0" i="1" smtClean="0">
                              <a:latin typeface="Cambria Math" panose="02040503050406030204" pitchFamily="18" charset="0"/>
                            </a:rPr>
                            <m:t>′</m:t>
                          </m:r>
                        </m:e>
                        <m:sub>
                          <m:r>
                            <a:rPr lang="en-US" sz="800" b="0" i="1" smtClean="0">
                              <a:latin typeface="Cambria Math" panose="02040503050406030204" pitchFamily="18" charset="0"/>
                            </a:rPr>
                            <m:t>0.51</m:t>
                          </m:r>
                        </m:sub>
                      </m:sSub>
                      <m:r>
                        <a:rPr lang="en-US" sz="800" b="0" i="1" smtClean="0">
                          <a:latin typeface="Cambria Math" panose="02040503050406030204" pitchFamily="18" charset="0"/>
                        </a:rPr>
                        <m:t>=</m:t>
                      </m:r>
                    </m:oMath>
                  </m:oMathPara>
                </a14:m>
                <a:endParaRPr lang="en-US" sz="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1.13</m:t>
                      </m:r>
                      <m:r>
                        <a:rPr lang="en-US" sz="800" b="0" i="1" smtClean="0">
                          <a:latin typeface="Cambria Math" panose="02040503050406030204" pitchFamily="18" charset="0"/>
                          <a:ea typeface="Cambria Math" panose="02040503050406030204" pitchFamily="18" charset="0"/>
                        </a:rPr>
                        <m:t>×2.88=3.25</m:t>
                      </m:r>
                    </m:oMath>
                  </m:oMathPara>
                </a14:m>
                <a:endParaRPr lang="en-GB" sz="800" dirty="0"/>
              </a:p>
            </p:txBody>
          </p:sp>
        </mc:Choice>
        <mc:Fallback xmlns="">
          <p:sp>
            <p:nvSpPr>
              <p:cNvPr id="19" name="TextBox 18">
                <a:extLst>
                  <a:ext uri="{FF2B5EF4-FFF2-40B4-BE49-F238E27FC236}">
                    <a16:creationId xmlns:a16="http://schemas.microsoft.com/office/drawing/2014/main" id="{8625E716-8422-9721-9850-DAC71C7794F7}"/>
                  </a:ext>
                </a:extLst>
              </p:cNvPr>
              <p:cNvSpPr txBox="1">
                <a:spLocks noRot="1" noChangeAspect="1" noMove="1" noResize="1" noEditPoints="1" noAdjustHandles="1" noChangeArrowheads="1" noChangeShapeType="1" noTextEdit="1"/>
              </p:cNvSpPr>
              <p:nvPr/>
            </p:nvSpPr>
            <p:spPr>
              <a:xfrm>
                <a:off x="3409948" y="2202806"/>
                <a:ext cx="944801" cy="318924"/>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62A1DF3-F4E9-19D4-D5FD-5009D7B32E95}"/>
                  </a:ext>
                </a:extLst>
              </p:cNvPr>
              <p:cNvSpPr txBox="1"/>
              <p:nvPr/>
            </p:nvSpPr>
            <p:spPr>
              <a:xfrm>
                <a:off x="3409948" y="1235923"/>
                <a:ext cx="1028702" cy="934478"/>
              </a:xfrm>
              <a:prstGeom prst="rect">
                <a:avLst/>
              </a:prstGeom>
              <a:solidFill>
                <a:srgbClr val="FFFF00"/>
              </a:solidFill>
              <a:ln>
                <a:solidFill>
                  <a:schemeClr val="tx1"/>
                </a:solidFill>
              </a:ln>
            </p:spPr>
            <p:txBody>
              <a:bodyPr wrap="square" lIns="36000" tIns="36000" rIns="36000" bIns="36000" rtlCol="0">
                <a:spAutoFit/>
              </a:bodyPr>
              <a:lstStyle/>
              <a:p>
                <a:r>
                  <a:rPr lang="en-US" sz="700" dirty="0">
                    <a:latin typeface="Arial" panose="020B0604020202020204" pitchFamily="34" charset="0"/>
                    <a:cs typeface="Arial" panose="020B0604020202020204" pitchFamily="34" charset="0"/>
                  </a:rPr>
                  <a:t>We can conservatively use stress concentration factor for </a:t>
                </a:r>
                <a14:m>
                  <m:oMath xmlns:m="http://schemas.openxmlformats.org/officeDocument/2006/math">
                    <m:r>
                      <a:rPr lang="en-US" sz="700" i="1" dirty="0" smtClean="0">
                        <a:latin typeface="Cambria Math" panose="02040503050406030204" pitchFamily="18" charset="0"/>
                        <a:cs typeface="Arial" panose="020B0604020202020204" pitchFamily="34" charset="0"/>
                      </a:rPr>
                      <m:t>𝑒</m:t>
                    </m:r>
                    <m:r>
                      <a:rPr lang="en-US" sz="700" i="1" dirty="0" smtClean="0">
                        <a:latin typeface="Cambria Math" panose="02040503050406030204" pitchFamily="18" charset="0"/>
                        <a:cs typeface="Arial" panose="020B0604020202020204" pitchFamily="34" charset="0"/>
                      </a:rPr>
                      <m:t>=0.51</m:t>
                    </m:r>
                  </m:oMath>
                </a14:m>
                <a:r>
                  <a:rPr lang="en-US" sz="700" dirty="0">
                    <a:latin typeface="Arial" panose="020B0604020202020204" pitchFamily="34" charset="0"/>
                    <a:cs typeface="Arial" panose="020B0604020202020204" pitchFamily="34" charset="0"/>
                  </a:rPr>
                  <a:t> of previous example as the one for </a:t>
                </a:r>
                <a14:m>
                  <m:oMath xmlns:m="http://schemas.openxmlformats.org/officeDocument/2006/math">
                    <m:r>
                      <a:rPr lang="en-US" sz="700" i="1" dirty="0" smtClean="0">
                        <a:latin typeface="Cambria Math" panose="02040503050406030204" pitchFamily="18" charset="0"/>
                        <a:cs typeface="Arial" panose="020B0604020202020204" pitchFamily="34" charset="0"/>
                      </a:rPr>
                      <m:t>𝑒</m:t>
                    </m:r>
                    <m:r>
                      <a:rPr lang="en-US" sz="700" i="1" dirty="0" smtClean="0">
                        <a:latin typeface="Cambria Math" panose="02040503050406030204" pitchFamily="18" charset="0"/>
                        <a:cs typeface="Arial" panose="020B0604020202020204" pitchFamily="34" charset="0"/>
                      </a:rPr>
                      <m:t>= 0.27</m:t>
                    </m:r>
                  </m:oMath>
                </a14:m>
                <a:r>
                  <a:rPr lang="en-US" sz="700" dirty="0">
                    <a:latin typeface="Arial" panose="020B0604020202020204" pitchFamily="34" charset="0"/>
                    <a:cs typeface="Arial" panose="020B0604020202020204" pitchFamily="34" charset="0"/>
                  </a:rPr>
                  <a:t> is from testing which might not be widely available.</a:t>
                </a:r>
              </a:p>
            </p:txBody>
          </p:sp>
        </mc:Choice>
        <mc:Fallback xmlns="">
          <p:sp>
            <p:nvSpPr>
              <p:cNvPr id="20" name="TextBox 19">
                <a:extLst>
                  <a:ext uri="{FF2B5EF4-FFF2-40B4-BE49-F238E27FC236}">
                    <a16:creationId xmlns:a16="http://schemas.microsoft.com/office/drawing/2014/main" id="{862A1DF3-F4E9-19D4-D5FD-5009D7B32E95}"/>
                  </a:ext>
                </a:extLst>
              </p:cNvPr>
              <p:cNvSpPr txBox="1">
                <a:spLocks noRot="1" noChangeAspect="1" noMove="1" noResize="1" noEditPoints="1" noAdjustHandles="1" noChangeArrowheads="1" noChangeShapeType="1" noTextEdit="1"/>
              </p:cNvSpPr>
              <p:nvPr/>
            </p:nvSpPr>
            <p:spPr>
              <a:xfrm>
                <a:off x="3409948" y="1235923"/>
                <a:ext cx="1028702" cy="934478"/>
              </a:xfrm>
              <a:prstGeom prst="rect">
                <a:avLst/>
              </a:prstGeom>
              <a:blipFill>
                <a:blip r:embed="rId7"/>
                <a:stretch>
                  <a:fillRect l="-1170" r="-1170" b="-645"/>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5020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DFEA7AE-2C67-81DF-F23D-6CF428EC455C}"/>
              </a:ext>
            </a:extLst>
          </p:cNvPr>
          <p:cNvPicPr>
            <a:picLocks noGrp="1" noChangeAspect="1"/>
          </p:cNvPicPr>
          <p:nvPr>
            <p:ph idx="1"/>
          </p:nvPr>
        </p:nvPicPr>
        <p:blipFill>
          <a:blip r:embed="rId2"/>
          <a:stretch>
            <a:fillRect/>
          </a:stretch>
        </p:blipFill>
        <p:spPr>
          <a:xfrm>
            <a:off x="933450" y="851556"/>
            <a:ext cx="2417035" cy="2310402"/>
          </a:xfrm>
          <a:ln>
            <a:solidFill>
              <a:schemeClr val="tx1"/>
            </a:solidFill>
          </a:ln>
        </p:spPr>
      </p:pic>
      <p:sp>
        <p:nvSpPr>
          <p:cNvPr id="2" name="Title 1">
            <a:extLst>
              <a:ext uri="{FF2B5EF4-FFF2-40B4-BE49-F238E27FC236}">
                <a16:creationId xmlns:a16="http://schemas.microsoft.com/office/drawing/2014/main" id="{20C9EC1E-CB73-0BAF-50C7-61C4D46B241D}"/>
              </a:ext>
            </a:extLst>
          </p:cNvPr>
          <p:cNvSpPr>
            <a:spLocks noGrp="1"/>
          </p:cNvSpPr>
          <p:nvPr>
            <p:ph type="title"/>
          </p:nvPr>
        </p:nvSpPr>
        <p:spPr/>
        <p:txBody>
          <a:bodyPr>
            <a:normAutofit/>
          </a:bodyPr>
          <a:lstStyle/>
          <a:p>
            <a:r>
              <a:rPr lang="en-US" dirty="0"/>
              <a:t>Note 5 </a:t>
            </a:r>
            <a:br>
              <a:rPr lang="en-US" dirty="0"/>
            </a:br>
            <a:r>
              <a:rPr lang="en-US" sz="1000" dirty="0"/>
              <a:t>(stress concentration from ESDU 81006)</a:t>
            </a:r>
            <a:endParaRPr lang="en-GB" sz="1000" dirty="0"/>
          </a:p>
        </p:txBody>
      </p:sp>
      <p:sp>
        <p:nvSpPr>
          <p:cNvPr id="4" name="Slide Number Placeholder 3">
            <a:extLst>
              <a:ext uri="{FF2B5EF4-FFF2-40B4-BE49-F238E27FC236}">
                <a16:creationId xmlns:a16="http://schemas.microsoft.com/office/drawing/2014/main" id="{27DBA17B-5B73-B9A6-2AEA-3B87451411DA}"/>
              </a:ext>
            </a:extLst>
          </p:cNvPr>
          <p:cNvSpPr>
            <a:spLocks noGrp="1"/>
          </p:cNvSpPr>
          <p:nvPr>
            <p:ph type="sldNum" sz="quarter" idx="12"/>
          </p:nvPr>
        </p:nvSpPr>
        <p:spPr/>
        <p:txBody>
          <a:bodyPr/>
          <a:lstStyle/>
          <a:p>
            <a:fld id="{6D22F896-40B5-4ADD-8801-0D06FADFA095}" type="slidenum">
              <a:rPr lang="en-US" smtClean="0"/>
              <a:pPr/>
              <a:t>61</a:t>
            </a:fld>
            <a:endParaRPr lang="en-US" dirty="0"/>
          </a:p>
        </p:txBody>
      </p:sp>
      <p:sp>
        <p:nvSpPr>
          <p:cNvPr id="9" name="Rectangle 8">
            <a:extLst>
              <a:ext uri="{FF2B5EF4-FFF2-40B4-BE49-F238E27FC236}">
                <a16:creationId xmlns:a16="http://schemas.microsoft.com/office/drawing/2014/main" id="{7FBE79FD-B3BF-E536-9044-3EF615DC19D1}"/>
              </a:ext>
            </a:extLst>
          </p:cNvPr>
          <p:cNvSpPr/>
          <p:nvPr/>
        </p:nvSpPr>
        <p:spPr>
          <a:xfrm>
            <a:off x="962480" y="2539312"/>
            <a:ext cx="152400" cy="194771"/>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50BDE686-EC05-4229-5098-30933741849B}"/>
                  </a:ext>
                </a:extLst>
              </p:cNvPr>
              <p:cNvSpPr txBox="1">
                <a:spLocks/>
              </p:cNvSpPr>
              <p:nvPr/>
            </p:nvSpPr>
            <p:spPr>
              <a:xfrm>
                <a:off x="933451" y="815975"/>
                <a:ext cx="1371599" cy="2026669"/>
              </a:xfrm>
              <a:prstGeom prst="rect">
                <a:avLst/>
              </a:prstGeom>
            </p:spPr>
            <p:txBody>
              <a:bodyPr vert="horz" lIns="91440" tIns="45720" rIns="91440" bIns="45720" rtlCol="0" anchor="t">
                <a:normAutofit/>
              </a:bodyPr>
              <a:lstStyle>
                <a:lvl1pPr marL="144075" indent="-144075" algn="l" defTabSz="230520" rtl="0" eaLnBrk="1" latinLnBrk="0" hangingPunct="1">
                  <a:spcBef>
                    <a:spcPct val="20000"/>
                  </a:spcBef>
                  <a:spcAft>
                    <a:spcPts val="303"/>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1pPr>
                <a:lvl2pPr marL="374595" indent="-144075" algn="l" defTabSz="230520" rtl="0" eaLnBrk="1" latinLnBrk="0" hangingPunct="1">
                  <a:spcBef>
                    <a:spcPct val="20000"/>
                  </a:spcBef>
                  <a:spcAft>
                    <a:spcPts val="303"/>
                  </a:spcAft>
                  <a:buClr>
                    <a:schemeClr val="accent1"/>
                  </a:buClr>
                  <a:buSzPct val="115000"/>
                  <a:buFont typeface="Arial"/>
                  <a:buChar char="•"/>
                  <a:defRPr sz="10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2pPr>
                <a:lvl3pPr marL="605116" indent="-144075" algn="l" defTabSz="230520" rtl="0" eaLnBrk="1" latinLnBrk="0" hangingPunct="1">
                  <a:spcBef>
                    <a:spcPct val="20000"/>
                  </a:spcBef>
                  <a:spcAft>
                    <a:spcPts val="303"/>
                  </a:spcAft>
                  <a:buClr>
                    <a:schemeClr val="accent1"/>
                  </a:buClr>
                  <a:buSzPct val="115000"/>
                  <a:buFont typeface="Arial"/>
                  <a:buChar char="•"/>
                  <a:defRPr sz="8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3pPr>
                <a:lvl4pPr marL="778006" indent="-86445" algn="l" defTabSz="230520" rtl="0" eaLnBrk="1" latinLnBrk="0" hangingPunct="1">
                  <a:spcBef>
                    <a:spcPct val="20000"/>
                  </a:spcBef>
                  <a:spcAft>
                    <a:spcPts val="303"/>
                  </a:spcAft>
                  <a:buClr>
                    <a:schemeClr val="accent1"/>
                  </a:buClr>
                  <a:buSzPct val="115000"/>
                  <a:buFont typeface="Arial"/>
                  <a:buChar char="•"/>
                  <a:defRPr sz="65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4pPr>
                <a:lvl5pPr marL="1008526" indent="-86445" algn="l" defTabSz="230520" rtl="0" eaLnBrk="1" latinLnBrk="0" hangingPunct="1">
                  <a:spcBef>
                    <a:spcPct val="20000"/>
                  </a:spcBef>
                  <a:spcAft>
                    <a:spcPts val="303"/>
                  </a:spcAft>
                  <a:buClr>
                    <a:schemeClr val="accent1"/>
                  </a:buClr>
                  <a:buSzPct val="115000"/>
                  <a:buFont typeface="Arial"/>
                  <a:buChar char="•"/>
                  <a:defRPr sz="600" kern="1200" cap="none">
                    <a:solidFill>
                      <a:schemeClr val="tx1">
                        <a:lumMod val="85000"/>
                        <a:lumOff val="15000"/>
                      </a:schemeClr>
                    </a:solidFill>
                    <a:effectLst/>
                    <a:latin typeface="Arial" panose="020B0604020202020204" pitchFamily="34" charset="0"/>
                    <a:ea typeface="+mn-ea"/>
                    <a:cs typeface="Arial" panose="020B0604020202020204" pitchFamily="34" charset="0"/>
                  </a:defRPr>
                </a:lvl5pPr>
                <a:lvl6pPr marL="1267861"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6pPr>
                <a:lvl7pPr marL="149838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7pPr>
                <a:lvl8pPr marL="172890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8pPr>
                <a:lvl9pPr marL="1959422" indent="-115260" algn="l" defTabSz="230520" rtl="0" eaLnBrk="1" latinLnBrk="0" hangingPunct="1">
                  <a:spcBef>
                    <a:spcPct val="20000"/>
                  </a:spcBef>
                  <a:spcAft>
                    <a:spcPts val="303"/>
                  </a:spcAft>
                  <a:buClr>
                    <a:schemeClr val="accent1"/>
                  </a:buClr>
                  <a:buSzPct val="115000"/>
                  <a:buFont typeface="Arial"/>
                  <a:buChar char="•"/>
                  <a:defRPr sz="706" kern="1200" cap="none">
                    <a:solidFill>
                      <a:schemeClr val="tx1">
                        <a:lumMod val="85000"/>
                        <a:lumOff val="15000"/>
                      </a:schemeClr>
                    </a:solidFill>
                    <a:effectLst/>
                    <a:latin typeface="+mn-lt"/>
                    <a:ea typeface="+mn-ea"/>
                    <a:cs typeface="+mn-cs"/>
                  </a:defRPr>
                </a:lvl9pPr>
              </a:lstStyle>
              <a:p>
                <a:r>
                  <a:rPr lang="en-US" sz="1000" dirty="0"/>
                  <a:t>Stress concentration factor for waisted lugs with additional </a:t>
                </a:r>
                <a:r>
                  <a:rPr lang="en-US" sz="1000" i="1" dirty="0">
                    <a:solidFill>
                      <a:srgbClr val="FF0000"/>
                    </a:solidFill>
                    <a:latin typeface="Times" panose="02020603050405020304" pitchFamily="18" charset="0"/>
                    <a:cs typeface="Times" panose="02020603050405020304" pitchFamily="18" charset="0"/>
                  </a:rPr>
                  <a:t>side flat and </a:t>
                </a:r>
                <a:r>
                  <a:rPr lang="en-US" sz="1000" i="1" dirty="0">
                    <a:solidFill>
                      <a:srgbClr val="FF33CC"/>
                    </a:solidFill>
                    <a:latin typeface="Times" panose="02020603050405020304" pitchFamily="18" charset="0"/>
                    <a:cs typeface="Times" panose="02020603050405020304" pitchFamily="18" charset="0"/>
                  </a:rPr>
                  <a:t>slot </a:t>
                </a:r>
                <a:r>
                  <a:rPr lang="en-US" sz="1000" dirty="0"/>
                  <a:t>(</a:t>
                </a:r>
                <a14:m>
                  <m:oMath xmlns:m="http://schemas.openxmlformats.org/officeDocument/2006/math">
                    <m:sSub>
                      <m:sSubPr>
                        <m:ctrlPr>
                          <a:rPr lang="en-US" sz="1000" i="1" smtClean="0">
                            <a:latin typeface="Cambria Math" panose="02040503050406030204" pitchFamily="18" charset="0"/>
                          </a:rPr>
                        </m:ctrlPr>
                      </m:sSubPr>
                      <m:e>
                        <m:r>
                          <a:rPr lang="en-US" sz="1000" b="0" i="1" smtClean="0">
                            <a:latin typeface="Cambria Math" panose="02040503050406030204" pitchFamily="18" charset="0"/>
                          </a:rPr>
                          <m:t>𝐾</m:t>
                        </m:r>
                      </m:e>
                      <m:sub>
                        <m:r>
                          <a:rPr lang="en-US" sz="1000" b="0" i="1" smtClean="0">
                            <a:latin typeface="Cambria Math" panose="02040503050406030204" pitchFamily="18" charset="0"/>
                          </a:rPr>
                          <m:t>𝑠</m:t>
                        </m:r>
                      </m:sub>
                    </m:sSub>
                  </m:oMath>
                </a14:m>
                <a:r>
                  <a:rPr lang="en-US" sz="1000" dirty="0"/>
                  <a:t>).</a:t>
                </a:r>
                <a:endParaRPr lang="en-GB" sz="1000" dirty="0"/>
              </a:p>
            </p:txBody>
          </p:sp>
        </mc:Choice>
        <mc:Fallback xmlns="">
          <p:sp>
            <p:nvSpPr>
              <p:cNvPr id="13" name="Content Placeholder 2">
                <a:extLst>
                  <a:ext uri="{FF2B5EF4-FFF2-40B4-BE49-F238E27FC236}">
                    <a16:creationId xmlns:a16="http://schemas.microsoft.com/office/drawing/2014/main" id="{50BDE686-EC05-4229-5098-30933741849B}"/>
                  </a:ext>
                </a:extLst>
              </p:cNvPr>
              <p:cNvSpPr txBox="1">
                <a:spLocks noRot="1" noChangeAspect="1" noMove="1" noResize="1" noEditPoints="1" noAdjustHandles="1" noChangeArrowheads="1" noChangeShapeType="1" noTextEdit="1"/>
              </p:cNvSpPr>
              <p:nvPr/>
            </p:nvSpPr>
            <p:spPr>
              <a:xfrm>
                <a:off x="933451" y="815975"/>
                <a:ext cx="1371599" cy="2026669"/>
              </a:xfrm>
              <a:prstGeom prst="rect">
                <a:avLst/>
              </a:prstGeom>
              <a:blipFill>
                <a:blip r:embed="rId3"/>
                <a:stretch>
                  <a:fillRect t="-602"/>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69732404-B35D-E6B1-7E8B-8FAB4BD3915D}"/>
              </a:ext>
            </a:extLst>
          </p:cNvPr>
          <p:cNvSpPr/>
          <p:nvPr/>
        </p:nvSpPr>
        <p:spPr>
          <a:xfrm>
            <a:off x="1640113" y="2221002"/>
            <a:ext cx="478973" cy="154504"/>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FB11EF0-55BA-E67E-85CA-22F5F7548548}"/>
              </a:ext>
            </a:extLst>
          </p:cNvPr>
          <p:cNvSpPr/>
          <p:nvPr/>
        </p:nvSpPr>
        <p:spPr>
          <a:xfrm>
            <a:off x="2720825" y="1273175"/>
            <a:ext cx="45719" cy="1524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8D662D-061B-0F31-7E73-A19E068AB0B4}"/>
              </a:ext>
            </a:extLst>
          </p:cNvPr>
          <p:cNvSpPr/>
          <p:nvPr/>
        </p:nvSpPr>
        <p:spPr>
          <a:xfrm>
            <a:off x="2534558" y="1541688"/>
            <a:ext cx="82852" cy="311301"/>
          </a:xfrm>
          <a:prstGeom prst="rect">
            <a:avLst/>
          </a:prstGeom>
          <a:solidFill>
            <a:srgbClr val="FF33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93859ED-7FBC-3CE6-5C71-0A1102C8E2FF}"/>
                  </a:ext>
                </a:extLst>
              </p:cNvPr>
              <p:cNvSpPr txBox="1"/>
              <p:nvPr/>
            </p:nvSpPr>
            <p:spPr>
              <a:xfrm>
                <a:off x="3413844" y="898174"/>
                <a:ext cx="940905" cy="303920"/>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𝑎</m:t>
                          </m:r>
                        </m:num>
                        <m:den>
                          <m:r>
                            <a:rPr lang="en-US" sz="800" b="0" i="1" smtClean="0">
                              <a:latin typeface="Cambria Math" panose="02040503050406030204" pitchFamily="18" charset="0"/>
                            </a:rPr>
                            <m:t>𝑊</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42</m:t>
                          </m:r>
                        </m:num>
                        <m:den>
                          <m:r>
                            <a:rPr lang="en-US" sz="800" b="0" i="1" smtClean="0">
                              <a:latin typeface="Cambria Math" panose="02040503050406030204" pitchFamily="18" charset="0"/>
                            </a:rPr>
                            <m:t>35</m:t>
                          </m:r>
                          <m:r>
                            <a:rPr lang="en-US" sz="800" b="0" i="1" smtClean="0">
                              <a:latin typeface="Cambria Math" panose="02040503050406030204" pitchFamily="18" charset="0"/>
                              <a:ea typeface="Cambria Math" panose="02040503050406030204" pitchFamily="18" charset="0"/>
                            </a:rPr>
                            <m:t>×2</m:t>
                          </m:r>
                        </m:den>
                      </m:f>
                      <m:r>
                        <a:rPr lang="en-US" sz="800" b="0" i="1" smtClean="0">
                          <a:latin typeface="Cambria Math" panose="02040503050406030204" pitchFamily="18" charset="0"/>
                        </a:rPr>
                        <m:t>=0.60</m:t>
                      </m:r>
                    </m:oMath>
                  </m:oMathPara>
                </a14:m>
                <a:endParaRPr lang="en-GB" sz="800" dirty="0"/>
              </a:p>
            </p:txBody>
          </p:sp>
        </mc:Choice>
        <mc:Fallback xmlns="">
          <p:sp>
            <p:nvSpPr>
              <p:cNvPr id="14" name="TextBox 13">
                <a:extLst>
                  <a:ext uri="{FF2B5EF4-FFF2-40B4-BE49-F238E27FC236}">
                    <a16:creationId xmlns:a16="http://schemas.microsoft.com/office/drawing/2014/main" id="{B93859ED-7FBC-3CE6-5C71-0A1102C8E2FF}"/>
                  </a:ext>
                </a:extLst>
              </p:cNvPr>
              <p:cNvSpPr txBox="1">
                <a:spLocks noRot="1" noChangeAspect="1" noMove="1" noResize="1" noEditPoints="1" noAdjustHandles="1" noChangeArrowheads="1" noChangeShapeType="1" noTextEdit="1"/>
              </p:cNvSpPr>
              <p:nvPr/>
            </p:nvSpPr>
            <p:spPr>
              <a:xfrm>
                <a:off x="3413844" y="898174"/>
                <a:ext cx="940905" cy="303920"/>
              </a:xfrm>
              <a:prstGeom prst="rect">
                <a:avLst/>
              </a:prstGeom>
              <a:blipFill>
                <a:blip r:embed="rId4"/>
                <a:stretch>
                  <a:fillRect/>
                </a:stretch>
              </a:blipFill>
              <a:ln>
                <a:solidFill>
                  <a:schemeClr val="tx1"/>
                </a:solidFill>
              </a:ln>
            </p:spPr>
            <p:txBody>
              <a:bodyPr/>
              <a:lstStyle/>
              <a:p>
                <a:r>
                  <a:rPr lang="en-GB">
                    <a:noFill/>
                  </a:rPr>
                  <a:t> </a:t>
                </a:r>
              </a:p>
            </p:txBody>
          </p:sp>
        </mc:Fallback>
      </mc:AlternateContent>
      <p:cxnSp>
        <p:nvCxnSpPr>
          <p:cNvPr id="16" name="Straight Arrow Connector 15">
            <a:extLst>
              <a:ext uri="{FF2B5EF4-FFF2-40B4-BE49-F238E27FC236}">
                <a16:creationId xmlns:a16="http://schemas.microsoft.com/office/drawing/2014/main" id="{4E5F5AFE-A4CE-88DA-A495-FE6E2E3A0789}"/>
              </a:ext>
            </a:extLst>
          </p:cNvPr>
          <p:cNvCxnSpPr>
            <a:cxnSpLocks/>
          </p:cNvCxnSpPr>
          <p:nvPr/>
        </p:nvCxnSpPr>
        <p:spPr>
          <a:xfrm flipV="1">
            <a:off x="3241978" y="2177143"/>
            <a:ext cx="4384" cy="437423"/>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7A229E-EFC0-F017-138F-34144EBB1421}"/>
              </a:ext>
            </a:extLst>
          </p:cNvPr>
          <p:cNvCxnSpPr>
            <a:cxnSpLocks/>
          </p:cNvCxnSpPr>
          <p:nvPr/>
        </p:nvCxnSpPr>
        <p:spPr>
          <a:xfrm flipH="1">
            <a:off x="1238552" y="2179372"/>
            <a:ext cx="2003426" cy="2609"/>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1D8A308-C63E-D4F3-2061-3747742D445E}"/>
                  </a:ext>
                </a:extLst>
              </p:cNvPr>
              <p:cNvSpPr txBox="1"/>
              <p:nvPr/>
            </p:nvSpPr>
            <p:spPr>
              <a:xfrm>
                <a:off x="1314450" y="1869534"/>
                <a:ext cx="437418" cy="240634"/>
              </a:xfrm>
              <a:prstGeom prst="rect">
                <a:avLst/>
              </a:prstGeom>
              <a:solidFill>
                <a:srgbClr val="FFFF00"/>
              </a:solidFill>
              <a:ln>
                <a:solidFill>
                  <a:schemeClr val="tx1"/>
                </a:solidFill>
              </a:ln>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500" i="1" smtClean="0">
                              <a:latin typeface="Cambria Math" panose="02040503050406030204" pitchFamily="18" charset="0"/>
                            </a:rPr>
                          </m:ctrlPr>
                        </m:fPr>
                        <m:num>
                          <m:sSub>
                            <m:sSubPr>
                              <m:ctrlPr>
                                <a:rPr lang="en-GB" sz="500" i="1" smtClean="0">
                                  <a:latin typeface="Cambria Math" panose="02040503050406030204" pitchFamily="18" charset="0"/>
                                </a:rPr>
                              </m:ctrlPr>
                            </m:sSubPr>
                            <m:e>
                              <m:r>
                                <a:rPr lang="en-US" sz="500" b="0" i="1" smtClean="0">
                                  <a:latin typeface="Cambria Math" panose="02040503050406030204" pitchFamily="18" charset="0"/>
                                </a:rPr>
                                <m:t>𝐾</m:t>
                              </m:r>
                            </m:e>
                            <m:sub>
                              <m:r>
                                <a:rPr lang="en-US" sz="500" b="0" i="1" smtClean="0">
                                  <a:latin typeface="Cambria Math" panose="02040503050406030204" pitchFamily="18" charset="0"/>
                                </a:rPr>
                                <m:t>𝑠</m:t>
                              </m:r>
                            </m:sub>
                          </m:sSub>
                        </m:num>
                        <m:den>
                          <m:sSub>
                            <m:sSubPr>
                              <m:ctrlPr>
                                <a:rPr lang="en-GB" sz="500" i="1">
                                  <a:latin typeface="Cambria Math" panose="02040503050406030204" pitchFamily="18" charset="0"/>
                                </a:rPr>
                              </m:ctrlPr>
                            </m:sSubPr>
                            <m:e>
                              <m:r>
                                <a:rPr lang="en-US" sz="500" i="1">
                                  <a:latin typeface="Cambria Math" panose="02040503050406030204" pitchFamily="18" charset="0"/>
                                </a:rPr>
                                <m:t>𝐾</m:t>
                              </m:r>
                            </m:e>
                            <m:sub>
                              <m:r>
                                <a:rPr lang="en-US" sz="500" i="1">
                                  <a:latin typeface="Cambria Math" panose="02040503050406030204" pitchFamily="18" charset="0"/>
                                </a:rPr>
                                <m:t>𝑤𝑓</m:t>
                              </m:r>
                            </m:sub>
                          </m:sSub>
                        </m:den>
                      </m:f>
                      <m:r>
                        <a:rPr lang="en-US" sz="500" b="0" i="1" smtClean="0">
                          <a:latin typeface="Cambria Math" panose="02040503050406030204" pitchFamily="18" charset="0"/>
                        </a:rPr>
                        <m:t>=1.093</m:t>
                      </m:r>
                    </m:oMath>
                  </m:oMathPara>
                </a14:m>
                <a:endParaRPr lang="en-GB" sz="500" dirty="0"/>
              </a:p>
            </p:txBody>
          </p:sp>
        </mc:Choice>
        <mc:Fallback xmlns="">
          <p:sp>
            <p:nvSpPr>
              <p:cNvPr id="18" name="TextBox 17">
                <a:extLst>
                  <a:ext uri="{FF2B5EF4-FFF2-40B4-BE49-F238E27FC236}">
                    <a16:creationId xmlns:a16="http://schemas.microsoft.com/office/drawing/2014/main" id="{E1D8A308-C63E-D4F3-2061-3747742D445E}"/>
                  </a:ext>
                </a:extLst>
              </p:cNvPr>
              <p:cNvSpPr txBox="1">
                <a:spLocks noRot="1" noChangeAspect="1" noMove="1" noResize="1" noEditPoints="1" noAdjustHandles="1" noChangeArrowheads="1" noChangeShapeType="1" noTextEdit="1"/>
              </p:cNvSpPr>
              <p:nvPr/>
            </p:nvSpPr>
            <p:spPr>
              <a:xfrm>
                <a:off x="1314450" y="1869534"/>
                <a:ext cx="437418" cy="240634"/>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BD2BBAF-9A5D-6D96-7923-00718DBAF669}"/>
                  </a:ext>
                </a:extLst>
              </p:cNvPr>
              <p:cNvSpPr txBox="1"/>
              <p:nvPr/>
            </p:nvSpPr>
            <p:spPr>
              <a:xfrm>
                <a:off x="3413844" y="2120337"/>
                <a:ext cx="944801" cy="316103"/>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US" sz="800" b="0" i="1" smtClean="0">
                              <a:latin typeface="Cambria Math" panose="02040503050406030204" pitchFamily="18" charset="0"/>
                            </a:rPr>
                            <m:t>𝐾</m:t>
                          </m:r>
                        </m:e>
                        <m:sub>
                          <m:r>
                            <a:rPr lang="en-US" sz="800" b="0" i="1" smtClean="0">
                              <a:latin typeface="Cambria Math" panose="02040503050406030204" pitchFamily="18" charset="0"/>
                            </a:rPr>
                            <m:t>𝑠</m:t>
                          </m:r>
                        </m:sub>
                      </m:sSub>
                      <m:r>
                        <a:rPr lang="en-US" sz="800" b="0" i="1" smtClean="0">
                          <a:latin typeface="Cambria Math" panose="02040503050406030204" pitchFamily="18" charset="0"/>
                        </a:rPr>
                        <m:t>=2.88</m:t>
                      </m:r>
                      <m:r>
                        <a:rPr lang="en-US" sz="800" b="0" i="1" smtClean="0">
                          <a:latin typeface="Cambria Math" panose="02040503050406030204" pitchFamily="18" charset="0"/>
                          <a:ea typeface="Cambria Math" panose="02040503050406030204" pitchFamily="18" charset="0"/>
                        </a:rPr>
                        <m:t>×1.24=3.57</m:t>
                      </m:r>
                    </m:oMath>
                  </m:oMathPara>
                </a14:m>
                <a:endParaRPr lang="en-GB" sz="800" dirty="0"/>
              </a:p>
            </p:txBody>
          </p:sp>
        </mc:Choice>
        <mc:Fallback xmlns="">
          <p:sp>
            <p:nvSpPr>
              <p:cNvPr id="19" name="TextBox 18">
                <a:extLst>
                  <a:ext uri="{FF2B5EF4-FFF2-40B4-BE49-F238E27FC236}">
                    <a16:creationId xmlns:a16="http://schemas.microsoft.com/office/drawing/2014/main" id="{6BD2BBAF-9A5D-6D96-7923-00718DBAF669}"/>
                  </a:ext>
                </a:extLst>
              </p:cNvPr>
              <p:cNvSpPr txBox="1">
                <a:spLocks noRot="1" noChangeAspect="1" noMove="1" noResize="1" noEditPoints="1" noAdjustHandles="1" noChangeArrowheads="1" noChangeShapeType="1" noTextEdit="1"/>
              </p:cNvSpPr>
              <p:nvPr/>
            </p:nvSpPr>
            <p:spPr>
              <a:xfrm>
                <a:off x="3413844" y="2120337"/>
                <a:ext cx="944801" cy="316103"/>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76F8C6B-25BF-786E-0916-5846C70C5B14}"/>
                  </a:ext>
                </a:extLst>
              </p:cNvPr>
              <p:cNvSpPr txBox="1"/>
              <p:nvPr/>
            </p:nvSpPr>
            <p:spPr>
              <a:xfrm>
                <a:off x="3413844" y="1245948"/>
                <a:ext cx="940905" cy="314564"/>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𝑑</m:t>
                          </m:r>
                        </m:num>
                        <m:den>
                          <m:r>
                            <a:rPr lang="en-US" sz="800" b="0" i="1" smtClean="0">
                              <a:latin typeface="Cambria Math" panose="02040503050406030204" pitchFamily="18" charset="0"/>
                            </a:rPr>
                            <m:t>𝐿</m:t>
                          </m:r>
                        </m:den>
                      </m:f>
                      <m:r>
                        <a:rPr lang="en-US" sz="800" b="0" i="1" smtClean="0">
                          <a:latin typeface="Cambria Math" panose="02040503050406030204" pitchFamily="18" charset="0"/>
                        </a:rPr>
                        <m:t>=</m:t>
                      </m:r>
                      <m:f>
                        <m:fPr>
                          <m:ctrlPr>
                            <a:rPr lang="en-US" sz="800" i="1" smtClean="0">
                              <a:latin typeface="Cambria Math" panose="02040503050406030204" pitchFamily="18" charset="0"/>
                            </a:rPr>
                          </m:ctrlPr>
                        </m:fPr>
                        <m:num>
                          <m:r>
                            <a:rPr lang="en-US" sz="800" b="0" i="1" smtClean="0">
                              <a:latin typeface="Cambria Math" panose="02040503050406030204" pitchFamily="18" charset="0"/>
                            </a:rPr>
                            <m:t>35</m:t>
                          </m:r>
                        </m:num>
                        <m:den>
                          <m:r>
                            <a:rPr lang="en-US" sz="800" b="0" i="1" smtClean="0">
                              <a:latin typeface="Cambria Math" panose="02040503050406030204" pitchFamily="18" charset="0"/>
                            </a:rPr>
                            <m:t>17.5</m:t>
                          </m:r>
                        </m:den>
                      </m:f>
                      <m:r>
                        <a:rPr lang="en-US" sz="800" b="0" i="1" smtClean="0">
                          <a:latin typeface="Cambria Math" panose="02040503050406030204" pitchFamily="18" charset="0"/>
                        </a:rPr>
                        <m:t>=2.00</m:t>
                      </m:r>
                    </m:oMath>
                  </m:oMathPara>
                </a14:m>
                <a:endParaRPr lang="en-GB" sz="800" dirty="0"/>
              </a:p>
            </p:txBody>
          </p:sp>
        </mc:Choice>
        <mc:Fallback xmlns="">
          <p:sp>
            <p:nvSpPr>
              <p:cNvPr id="21" name="TextBox 20">
                <a:extLst>
                  <a:ext uri="{FF2B5EF4-FFF2-40B4-BE49-F238E27FC236}">
                    <a16:creationId xmlns:a16="http://schemas.microsoft.com/office/drawing/2014/main" id="{B76F8C6B-25BF-786E-0916-5846C70C5B14}"/>
                  </a:ext>
                </a:extLst>
              </p:cNvPr>
              <p:cNvSpPr txBox="1">
                <a:spLocks noRot="1" noChangeAspect="1" noMove="1" noResize="1" noEditPoints="1" noAdjustHandles="1" noChangeArrowheads="1" noChangeShapeType="1" noTextEdit="1"/>
              </p:cNvSpPr>
              <p:nvPr/>
            </p:nvSpPr>
            <p:spPr>
              <a:xfrm>
                <a:off x="3413844" y="1245948"/>
                <a:ext cx="940905" cy="314564"/>
              </a:xfrm>
              <a:prstGeom prst="rect">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7AAB886-9871-A417-96FC-DF02FF445596}"/>
                  </a:ext>
                </a:extLst>
              </p:cNvPr>
              <p:cNvSpPr txBox="1"/>
              <p:nvPr/>
            </p:nvSpPr>
            <p:spPr>
              <a:xfrm>
                <a:off x="3414449" y="1610106"/>
                <a:ext cx="1100401" cy="464477"/>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800" i="1" smtClean="0">
                              <a:latin typeface="Cambria Math" panose="02040503050406030204" pitchFamily="18" charset="0"/>
                            </a:rPr>
                          </m:ctrlPr>
                        </m:fPr>
                        <m:num>
                          <m:sSub>
                            <m:sSubPr>
                              <m:ctrlPr>
                                <a:rPr lang="en-GB" sz="800" i="1" smtClean="0">
                                  <a:latin typeface="Cambria Math" panose="02040503050406030204" pitchFamily="18" charset="0"/>
                                </a:rPr>
                              </m:ctrlPr>
                            </m:sSubPr>
                            <m:e>
                              <m:r>
                                <a:rPr lang="en-US" sz="800" b="0" i="1" smtClean="0">
                                  <a:latin typeface="Cambria Math" panose="02040503050406030204" pitchFamily="18" charset="0"/>
                                </a:rPr>
                                <m:t>𝐾</m:t>
                              </m:r>
                            </m:e>
                            <m:sub>
                              <m:r>
                                <a:rPr lang="en-US" sz="800" b="0" i="1" smtClean="0">
                                  <a:latin typeface="Cambria Math" panose="02040503050406030204" pitchFamily="18" charset="0"/>
                                </a:rPr>
                                <m:t>𝑠</m:t>
                              </m:r>
                            </m:sub>
                          </m:sSub>
                        </m:num>
                        <m:den>
                          <m:sSubSup>
                            <m:sSubSupPr>
                              <m:ctrlPr>
                                <a:rPr lang="en-GB" sz="800" i="1" smtClean="0">
                                  <a:latin typeface="Cambria Math" panose="02040503050406030204" pitchFamily="18" charset="0"/>
                                </a:rPr>
                              </m:ctrlPr>
                            </m:sSubSupPr>
                            <m:e>
                              <m:r>
                                <a:rPr lang="en-US" sz="800" b="0" i="1" smtClean="0">
                                  <a:latin typeface="Cambria Math" panose="02040503050406030204" pitchFamily="18" charset="0"/>
                                </a:rPr>
                                <m:t>𝐾</m:t>
                              </m:r>
                            </m:e>
                            <m:sub>
                              <m:r>
                                <a:rPr lang="en-US" sz="800" b="0" i="1" smtClean="0">
                                  <a:latin typeface="Cambria Math" panose="02040503050406030204" pitchFamily="18" charset="0"/>
                                </a:rPr>
                                <m:t>0.27</m:t>
                              </m:r>
                            </m:sub>
                            <m:sup>
                              <m:r>
                                <a:rPr lang="en-US" sz="800" b="0" i="1" smtClean="0">
                                  <a:latin typeface="Cambria Math" panose="02040503050406030204" pitchFamily="18" charset="0"/>
                                </a:rPr>
                                <m:t>′</m:t>
                              </m:r>
                            </m:sup>
                          </m:sSubSup>
                        </m:den>
                      </m:f>
                      <m:r>
                        <a:rPr lang="en-US" sz="800" b="0" i="1" smtClean="0">
                          <a:latin typeface="Cambria Math" panose="02040503050406030204" pitchFamily="18" charset="0"/>
                        </a:rPr>
                        <m:t>=</m:t>
                      </m:r>
                      <m:f>
                        <m:fPr>
                          <m:ctrlPr>
                            <a:rPr lang="en-GB" sz="800" i="1">
                              <a:latin typeface="Cambria Math" panose="02040503050406030204" pitchFamily="18" charset="0"/>
                            </a:rPr>
                          </m:ctrlPr>
                        </m:fPr>
                        <m:num>
                          <m:sSub>
                            <m:sSubPr>
                              <m:ctrlPr>
                                <a:rPr lang="en-GB" sz="800" i="1">
                                  <a:latin typeface="Cambria Math" panose="02040503050406030204" pitchFamily="18" charset="0"/>
                                </a:rPr>
                              </m:ctrlPr>
                            </m:sSubPr>
                            <m:e>
                              <m:r>
                                <a:rPr lang="en-US" sz="800" i="1">
                                  <a:latin typeface="Cambria Math" panose="02040503050406030204" pitchFamily="18" charset="0"/>
                                </a:rPr>
                                <m:t>𝐾</m:t>
                              </m:r>
                            </m:e>
                            <m:sub>
                              <m:r>
                                <a:rPr lang="en-US" sz="800" i="1">
                                  <a:latin typeface="Cambria Math" panose="02040503050406030204" pitchFamily="18" charset="0"/>
                                </a:rPr>
                                <m:t>𝑠</m:t>
                              </m:r>
                            </m:sub>
                          </m:sSub>
                        </m:num>
                        <m:den>
                          <m:sSub>
                            <m:sSubPr>
                              <m:ctrlPr>
                                <a:rPr lang="en-GB" sz="800" i="1">
                                  <a:latin typeface="Cambria Math" panose="02040503050406030204" pitchFamily="18" charset="0"/>
                                </a:rPr>
                              </m:ctrlPr>
                            </m:sSubPr>
                            <m:e>
                              <m:r>
                                <a:rPr lang="en-US" sz="800" i="1">
                                  <a:latin typeface="Cambria Math" panose="02040503050406030204" pitchFamily="18" charset="0"/>
                                </a:rPr>
                                <m:t>𝐾</m:t>
                              </m:r>
                            </m:e>
                            <m:sub>
                              <m:r>
                                <a:rPr lang="en-US" sz="800" b="0" i="1" smtClean="0">
                                  <a:latin typeface="Cambria Math" panose="02040503050406030204" pitchFamily="18" charset="0"/>
                                </a:rPr>
                                <m:t>𝑤𝑓</m:t>
                              </m:r>
                            </m:sub>
                          </m:sSub>
                        </m:den>
                      </m:f>
                      <m:r>
                        <a:rPr lang="en-US" sz="800" i="1" smtClean="0">
                          <a:latin typeface="Cambria Math" panose="02040503050406030204" pitchFamily="18" charset="0"/>
                          <a:ea typeface="Cambria Math" panose="02040503050406030204" pitchFamily="18" charset="0"/>
                        </a:rPr>
                        <m:t>×</m:t>
                      </m:r>
                      <m:f>
                        <m:fPr>
                          <m:ctrlPr>
                            <a:rPr lang="en-GB" sz="800" i="1">
                              <a:latin typeface="Cambria Math" panose="02040503050406030204" pitchFamily="18" charset="0"/>
                            </a:rPr>
                          </m:ctrlPr>
                        </m:fPr>
                        <m:num>
                          <m:sSub>
                            <m:sSubPr>
                              <m:ctrlPr>
                                <a:rPr lang="en-GB" sz="800" i="1">
                                  <a:latin typeface="Cambria Math" panose="02040503050406030204" pitchFamily="18" charset="0"/>
                                </a:rPr>
                              </m:ctrlPr>
                            </m:sSubPr>
                            <m:e>
                              <m:r>
                                <a:rPr lang="en-US" sz="800" i="1">
                                  <a:latin typeface="Cambria Math" panose="02040503050406030204" pitchFamily="18" charset="0"/>
                                </a:rPr>
                                <m:t>𝐾</m:t>
                              </m:r>
                            </m:e>
                            <m:sub>
                              <m:r>
                                <a:rPr lang="en-US" sz="800" i="1">
                                  <a:latin typeface="Cambria Math" panose="02040503050406030204" pitchFamily="18" charset="0"/>
                                </a:rPr>
                                <m:t>𝑤𝑓</m:t>
                              </m:r>
                            </m:sub>
                          </m:sSub>
                        </m:num>
                        <m:den>
                          <m:sSubSup>
                            <m:sSubSupPr>
                              <m:ctrlPr>
                                <a:rPr lang="en-GB" sz="800" i="1">
                                  <a:latin typeface="Cambria Math" panose="02040503050406030204" pitchFamily="18" charset="0"/>
                                </a:rPr>
                              </m:ctrlPr>
                            </m:sSubSupPr>
                            <m:e>
                              <m:r>
                                <a:rPr lang="en-US" sz="800" i="1">
                                  <a:latin typeface="Cambria Math" panose="02040503050406030204" pitchFamily="18" charset="0"/>
                                </a:rPr>
                                <m:t>𝐾</m:t>
                              </m:r>
                            </m:e>
                            <m:sub>
                              <m:r>
                                <a:rPr lang="en-US" sz="800" i="1">
                                  <a:latin typeface="Cambria Math" panose="02040503050406030204" pitchFamily="18" charset="0"/>
                                </a:rPr>
                                <m:t>0.27</m:t>
                              </m:r>
                            </m:sub>
                            <m:sup>
                              <m:r>
                                <a:rPr lang="en-US" sz="800" i="1">
                                  <a:latin typeface="Cambria Math" panose="02040503050406030204" pitchFamily="18" charset="0"/>
                                </a:rPr>
                                <m:t>′</m:t>
                              </m:r>
                            </m:sup>
                          </m:sSubSup>
                        </m:den>
                      </m:f>
                      <m:r>
                        <a:rPr lang="en-US" sz="800" b="0" i="1" smtClean="0">
                          <a:latin typeface="Cambria Math" panose="02040503050406030204" pitchFamily="18" charset="0"/>
                        </a:rPr>
                        <m:t>=1.093</m:t>
                      </m:r>
                      <m:r>
                        <a:rPr lang="en-US" sz="800" i="1">
                          <a:latin typeface="Cambria Math" panose="02040503050406030204" pitchFamily="18" charset="0"/>
                          <a:ea typeface="Cambria Math" panose="02040503050406030204" pitchFamily="18" charset="0"/>
                        </a:rPr>
                        <m:t>×</m:t>
                      </m:r>
                      <m:r>
                        <a:rPr lang="en-US" sz="800" b="0" i="1" smtClean="0">
                          <a:latin typeface="Cambria Math" panose="02040503050406030204" pitchFamily="18" charset="0"/>
                          <a:ea typeface="Cambria Math" panose="02040503050406030204" pitchFamily="18" charset="0"/>
                        </a:rPr>
                        <m:t>1.13=1.24</m:t>
                      </m:r>
                    </m:oMath>
                  </m:oMathPara>
                </a14:m>
                <a:endParaRPr lang="en-GB" sz="800" dirty="0"/>
              </a:p>
            </p:txBody>
          </p:sp>
        </mc:Choice>
        <mc:Fallback xmlns="">
          <p:sp>
            <p:nvSpPr>
              <p:cNvPr id="24" name="TextBox 23">
                <a:extLst>
                  <a:ext uri="{FF2B5EF4-FFF2-40B4-BE49-F238E27FC236}">
                    <a16:creationId xmlns:a16="http://schemas.microsoft.com/office/drawing/2014/main" id="{F7AAB886-9871-A417-96FC-DF02FF445596}"/>
                  </a:ext>
                </a:extLst>
              </p:cNvPr>
              <p:cNvSpPr txBox="1">
                <a:spLocks noRot="1" noChangeAspect="1" noMove="1" noResize="1" noEditPoints="1" noAdjustHandles="1" noChangeArrowheads="1" noChangeShapeType="1" noTextEdit="1"/>
              </p:cNvSpPr>
              <p:nvPr/>
            </p:nvSpPr>
            <p:spPr>
              <a:xfrm>
                <a:off x="3414449" y="1610106"/>
                <a:ext cx="1100401" cy="464477"/>
              </a:xfrm>
              <a:prstGeom prst="rect">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F73254A-A527-8994-B121-B86092CC1673}"/>
                  </a:ext>
                </a:extLst>
              </p:cNvPr>
              <p:cNvSpPr txBox="1"/>
              <p:nvPr/>
            </p:nvSpPr>
            <p:spPr>
              <a:xfrm>
                <a:off x="3411993" y="2466594"/>
                <a:ext cx="1028702" cy="719034"/>
              </a:xfrm>
              <a:prstGeom prst="rect">
                <a:avLst/>
              </a:prstGeom>
              <a:solidFill>
                <a:srgbClr val="FFFF00"/>
              </a:solidFill>
              <a:ln>
                <a:solidFill>
                  <a:schemeClr val="tx1"/>
                </a:solidFill>
              </a:ln>
            </p:spPr>
            <p:txBody>
              <a:bodyPr wrap="square" lIns="36000" tIns="36000" rIns="36000" bIns="36000" rtlCol="0">
                <a:spAutoFit/>
              </a:bodyPr>
              <a:lstStyle/>
              <a:p>
                <a:r>
                  <a:rPr lang="en-US" sz="700" dirty="0">
                    <a:latin typeface="Arial" panose="020B0604020202020204" pitchFamily="34" charset="0"/>
                    <a:cs typeface="Arial" panose="020B0604020202020204" pitchFamily="34" charset="0"/>
                  </a:rPr>
                  <a:t>Note that this graph is for </a:t>
                </a:r>
                <a14:m>
                  <m:oMath xmlns:m="http://schemas.openxmlformats.org/officeDocument/2006/math">
                    <m:r>
                      <a:rPr lang="en-US" sz="700" i="1" dirty="0" smtClean="0">
                        <a:latin typeface="Cambria Math" panose="02040503050406030204" pitchFamily="18" charset="0"/>
                        <a:cs typeface="Arial" panose="020B0604020202020204" pitchFamily="34" charset="0"/>
                      </a:rPr>
                      <m:t>𝑎</m:t>
                    </m:r>
                    <m:r>
                      <a:rPr lang="en-US" sz="700" i="1" dirty="0" smtClean="0">
                        <a:latin typeface="Cambria Math" panose="02040503050406030204" pitchFamily="18" charset="0"/>
                        <a:cs typeface="Arial" panose="020B0604020202020204" pitchFamily="34" charset="0"/>
                      </a:rPr>
                      <m:t>/</m:t>
                    </m:r>
                    <m:r>
                      <a:rPr lang="en-US" sz="700" i="1" dirty="0" smtClean="0">
                        <a:latin typeface="Cambria Math" panose="02040503050406030204" pitchFamily="18" charset="0"/>
                        <a:cs typeface="Arial" panose="020B0604020202020204" pitchFamily="34" charset="0"/>
                      </a:rPr>
                      <m:t>𝑤</m:t>
                    </m:r>
                    <m:r>
                      <a:rPr lang="en-US" sz="700" i="1" dirty="0" smtClean="0">
                        <a:latin typeface="Cambria Math" panose="02040503050406030204" pitchFamily="18" charset="0"/>
                        <a:cs typeface="Arial" panose="020B0604020202020204" pitchFamily="34" charset="0"/>
                      </a:rPr>
                      <m:t>=0.5 </m:t>
                    </m:r>
                  </m:oMath>
                </a14:m>
                <a:r>
                  <a:rPr lang="en-US" sz="700" dirty="0">
                    <a:latin typeface="Arial" panose="020B0604020202020204" pitchFamily="34" charset="0"/>
                    <a:cs typeface="Arial" panose="020B0604020202020204" pitchFamily="34" charset="0"/>
                  </a:rPr>
                  <a:t>but the example is for the case of </a:t>
                </a:r>
                <a14:m>
                  <m:oMath xmlns:m="http://schemas.openxmlformats.org/officeDocument/2006/math">
                    <m:r>
                      <a:rPr lang="en-US" sz="700" i="1" dirty="0" smtClean="0">
                        <a:latin typeface="Cambria Math" panose="02040503050406030204" pitchFamily="18" charset="0"/>
                        <a:cs typeface="Arial" panose="020B0604020202020204" pitchFamily="34" charset="0"/>
                      </a:rPr>
                      <m:t>𝑎</m:t>
                    </m:r>
                    <m:r>
                      <a:rPr lang="en-US" sz="700" i="1" dirty="0" smtClean="0">
                        <a:latin typeface="Cambria Math" panose="02040503050406030204" pitchFamily="18" charset="0"/>
                        <a:cs typeface="Arial" panose="020B0604020202020204" pitchFamily="34" charset="0"/>
                      </a:rPr>
                      <m:t>/</m:t>
                    </m:r>
                    <m:r>
                      <a:rPr lang="en-US" sz="700" i="1" dirty="0" smtClean="0">
                        <a:latin typeface="Cambria Math" panose="02040503050406030204" pitchFamily="18" charset="0"/>
                        <a:cs typeface="Arial" panose="020B0604020202020204" pitchFamily="34" charset="0"/>
                      </a:rPr>
                      <m:t>𝑤</m:t>
                    </m:r>
                    <m:r>
                      <a:rPr lang="en-US" sz="700" i="1" dirty="0" smtClean="0">
                        <a:latin typeface="Cambria Math" panose="02040503050406030204" pitchFamily="18" charset="0"/>
                        <a:cs typeface="Arial" panose="020B0604020202020204" pitchFamily="34" charset="0"/>
                      </a:rPr>
                      <m:t>=0.6 </m:t>
                    </m:r>
                  </m:oMath>
                </a14:m>
                <a:r>
                  <a:rPr lang="en-US" sz="700" dirty="0">
                    <a:latin typeface="Arial" panose="020B0604020202020204" pitchFamily="34" charset="0"/>
                    <a:cs typeface="Arial" panose="020B0604020202020204" pitchFamily="34" charset="0"/>
                  </a:rPr>
                  <a:t>so the results should be considered with caution.</a:t>
                </a:r>
              </a:p>
            </p:txBody>
          </p:sp>
        </mc:Choice>
        <mc:Fallback xmlns="">
          <p:sp>
            <p:nvSpPr>
              <p:cNvPr id="25" name="TextBox 24">
                <a:extLst>
                  <a:ext uri="{FF2B5EF4-FFF2-40B4-BE49-F238E27FC236}">
                    <a16:creationId xmlns:a16="http://schemas.microsoft.com/office/drawing/2014/main" id="{FF73254A-A527-8994-B121-B86092CC1673}"/>
                  </a:ext>
                </a:extLst>
              </p:cNvPr>
              <p:cNvSpPr txBox="1">
                <a:spLocks noRot="1" noChangeAspect="1" noMove="1" noResize="1" noEditPoints="1" noAdjustHandles="1" noChangeArrowheads="1" noChangeShapeType="1" noTextEdit="1"/>
              </p:cNvSpPr>
              <p:nvPr/>
            </p:nvSpPr>
            <p:spPr>
              <a:xfrm>
                <a:off x="3411993" y="2466594"/>
                <a:ext cx="1028702" cy="719034"/>
              </a:xfrm>
              <a:prstGeom prst="rect">
                <a:avLst/>
              </a:prstGeom>
              <a:blipFill>
                <a:blip r:embed="rId9"/>
                <a:stretch>
                  <a:fillRect l="-1765" r="-1176" b="-833"/>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1346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1" grpId="0" animBg="1"/>
      <p:bldP spid="24"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FF6B-0B29-BC9F-2D06-894D2E637A45}"/>
              </a:ext>
            </a:extLst>
          </p:cNvPr>
          <p:cNvSpPr>
            <a:spLocks noGrp="1"/>
          </p:cNvSpPr>
          <p:nvPr>
            <p:ph type="title"/>
          </p:nvPr>
        </p:nvSpPr>
        <p:spPr>
          <a:xfrm>
            <a:off x="400050" y="206375"/>
            <a:ext cx="2667000" cy="657970"/>
          </a:xfrm>
        </p:spPr>
        <p:txBody>
          <a:bodyPr/>
          <a:lstStyle/>
          <a:p>
            <a:r>
              <a:rPr lang="en-US" sz="1400" dirty="0"/>
              <a:t>Stress concentration for fatigue considerations</a:t>
            </a:r>
            <a:r>
              <a:rPr lang="en-US" sz="1000" dirty="0"/>
              <a:t>-2</a:t>
            </a:r>
          </a:p>
        </p:txBody>
      </p:sp>
      <p:sp>
        <p:nvSpPr>
          <p:cNvPr id="4" name="Slide Number Placeholder 3">
            <a:extLst>
              <a:ext uri="{FF2B5EF4-FFF2-40B4-BE49-F238E27FC236}">
                <a16:creationId xmlns:a16="http://schemas.microsoft.com/office/drawing/2014/main" id="{1D7F5AB0-4557-A81C-686A-B93383B2698B}"/>
              </a:ext>
            </a:extLst>
          </p:cNvPr>
          <p:cNvSpPr>
            <a:spLocks noGrp="1"/>
          </p:cNvSpPr>
          <p:nvPr>
            <p:ph type="sldNum" sz="quarter" idx="12"/>
          </p:nvPr>
        </p:nvSpPr>
        <p:spPr/>
        <p:txBody>
          <a:bodyPr/>
          <a:lstStyle/>
          <a:p>
            <a:fld id="{6D22F896-40B5-4ADD-8801-0D06FADFA095}" type="slidenum">
              <a:rPr lang="en-US" smtClean="0"/>
              <a:pPr/>
              <a:t>62</a:t>
            </a:fld>
            <a:endParaRPr lang="en-US" dirty="0"/>
          </a:p>
        </p:txBody>
      </p:sp>
      <p:sp>
        <p:nvSpPr>
          <p:cNvPr id="7" name="Content Placeholder 6">
            <a:extLst>
              <a:ext uri="{FF2B5EF4-FFF2-40B4-BE49-F238E27FC236}">
                <a16:creationId xmlns:a16="http://schemas.microsoft.com/office/drawing/2014/main" id="{EF857AF1-5E53-D9E4-EC89-711CD6E4C126}"/>
              </a:ext>
            </a:extLst>
          </p:cNvPr>
          <p:cNvSpPr>
            <a:spLocks noGrp="1"/>
          </p:cNvSpPr>
          <p:nvPr>
            <p:ph idx="1"/>
          </p:nvPr>
        </p:nvSpPr>
        <p:spPr>
          <a:xfrm>
            <a:off x="323850" y="968375"/>
            <a:ext cx="1524000" cy="2111514"/>
          </a:xfrm>
        </p:spPr>
        <p:txBody>
          <a:bodyPr>
            <a:normAutofit fontScale="55000" lnSpcReduction="20000"/>
          </a:bodyPr>
          <a:lstStyle/>
          <a:p>
            <a:r>
              <a:rPr lang="en-GB" dirty="0"/>
              <a:t>There is very little difference in </a:t>
            </a:r>
            <a:r>
              <a:rPr lang="en-GB" dirty="0">
                <a:solidFill>
                  <a:srgbClr val="FFC000"/>
                </a:solidFill>
              </a:rPr>
              <a:t>tangential stress </a:t>
            </a:r>
            <a:r>
              <a:rPr lang="en-GB" dirty="0"/>
              <a:t>magnitude between the </a:t>
            </a:r>
            <a:r>
              <a:rPr lang="en-GB" dirty="0">
                <a:solidFill>
                  <a:srgbClr val="C00000"/>
                </a:solidFill>
              </a:rPr>
              <a:t>concentrated</a:t>
            </a:r>
            <a:r>
              <a:rPr lang="en-GB" dirty="0"/>
              <a:t> and </a:t>
            </a:r>
            <a:r>
              <a:rPr lang="en-GB" dirty="0">
                <a:solidFill>
                  <a:srgbClr val="00B0F0"/>
                </a:solidFill>
              </a:rPr>
              <a:t>partially distributed </a:t>
            </a:r>
            <a:r>
              <a:rPr lang="en-GB" dirty="0"/>
              <a:t>load cases.</a:t>
            </a:r>
          </a:p>
          <a:p>
            <a:r>
              <a:rPr lang="en-GB" b="1" dirty="0">
                <a:solidFill>
                  <a:srgbClr val="00B050"/>
                </a:solidFill>
              </a:rPr>
              <a:t>Pin-loaded case</a:t>
            </a:r>
            <a:r>
              <a:rPr lang="en-GB" dirty="0"/>
              <a:t>, in addition </a:t>
            </a:r>
            <a:r>
              <a:rPr lang="en-GB" dirty="0">
                <a:solidFill>
                  <a:srgbClr val="7030A0"/>
                </a:solidFill>
              </a:rPr>
              <a:t>to being different in the region of contact</a:t>
            </a:r>
            <a:r>
              <a:rPr lang="en-GB" dirty="0"/>
              <a:t>, also shows a marked reduction in stress magnitude in the peak stress region as well as in the vicinity of the applied load. </a:t>
            </a:r>
          </a:p>
          <a:p>
            <a:r>
              <a:rPr lang="en-GB" dirty="0"/>
              <a:t>The stress ratio significantly reduces from a peak value of </a:t>
            </a:r>
            <a:r>
              <a:rPr lang="en-GB" dirty="0">
                <a:solidFill>
                  <a:srgbClr val="C00000"/>
                </a:solidFill>
              </a:rPr>
              <a:t>7.4</a:t>
            </a:r>
            <a:r>
              <a:rPr lang="en-GB" dirty="0"/>
              <a:t> to just </a:t>
            </a:r>
            <a:r>
              <a:rPr lang="en-GB" dirty="0">
                <a:solidFill>
                  <a:srgbClr val="00B050"/>
                </a:solidFill>
              </a:rPr>
              <a:t>5.4</a:t>
            </a:r>
            <a:r>
              <a:rPr lang="en-GB" dirty="0"/>
              <a:t> (a reduction of 27%) because of assuming that the load is distributed through the pin and into the lug. </a:t>
            </a:r>
            <a:endParaRPr lang="en-US" dirty="0"/>
          </a:p>
        </p:txBody>
      </p:sp>
      <p:pic>
        <p:nvPicPr>
          <p:cNvPr id="8" name="Content Placeholder 4">
            <a:extLst>
              <a:ext uri="{FF2B5EF4-FFF2-40B4-BE49-F238E27FC236}">
                <a16:creationId xmlns:a16="http://schemas.microsoft.com/office/drawing/2014/main" id="{910ADFF9-0F84-5463-6ED6-0990388CEF6A}"/>
              </a:ext>
            </a:extLst>
          </p:cNvPr>
          <p:cNvPicPr>
            <a:picLocks noChangeAspect="1"/>
          </p:cNvPicPr>
          <p:nvPr/>
        </p:nvPicPr>
        <p:blipFill rotWithShape="1">
          <a:blip r:embed="rId3"/>
          <a:srcRect b="6030"/>
          <a:stretch/>
        </p:blipFill>
        <p:spPr>
          <a:xfrm>
            <a:off x="1899581" y="968375"/>
            <a:ext cx="2328117" cy="1905000"/>
          </a:xfrm>
          <a:prstGeom prst="rect">
            <a:avLst/>
          </a:prstGeom>
          <a:ln>
            <a:solidFill>
              <a:schemeClr val="tx1"/>
            </a:solidFill>
          </a:ln>
        </p:spPr>
      </p:pic>
      <p:pic>
        <p:nvPicPr>
          <p:cNvPr id="10" name="Picture 9">
            <a:extLst>
              <a:ext uri="{FF2B5EF4-FFF2-40B4-BE49-F238E27FC236}">
                <a16:creationId xmlns:a16="http://schemas.microsoft.com/office/drawing/2014/main" id="{59A75940-5EAF-49D6-1570-513D511DE8DF}"/>
              </a:ext>
            </a:extLst>
          </p:cNvPr>
          <p:cNvPicPr>
            <a:picLocks noChangeAspect="1"/>
          </p:cNvPicPr>
          <p:nvPr/>
        </p:nvPicPr>
        <p:blipFill>
          <a:blip r:embed="rId4"/>
          <a:stretch>
            <a:fillRect/>
          </a:stretch>
        </p:blipFill>
        <p:spPr>
          <a:xfrm>
            <a:off x="3538880" y="968375"/>
            <a:ext cx="688818" cy="838200"/>
          </a:xfrm>
          <a:prstGeom prst="rect">
            <a:avLst/>
          </a:prstGeom>
          <a:ln>
            <a:solidFill>
              <a:schemeClr val="tx1"/>
            </a:solidFill>
          </a:ln>
        </p:spPr>
      </p:pic>
      <p:sp>
        <p:nvSpPr>
          <p:cNvPr id="12" name="TextBox 11">
            <a:extLst>
              <a:ext uri="{FF2B5EF4-FFF2-40B4-BE49-F238E27FC236}">
                <a16:creationId xmlns:a16="http://schemas.microsoft.com/office/drawing/2014/main" id="{3BA80FAE-1074-1FB6-4C2B-68E5116340A3}"/>
              </a:ext>
            </a:extLst>
          </p:cNvPr>
          <p:cNvSpPr txBox="1"/>
          <p:nvPr/>
        </p:nvSpPr>
        <p:spPr>
          <a:xfrm>
            <a:off x="2228850" y="1044575"/>
            <a:ext cx="700833" cy="461665"/>
          </a:xfrm>
          <a:prstGeom prst="rect">
            <a:avLst/>
          </a:prstGeom>
          <a:noFill/>
        </p:spPr>
        <p:txBody>
          <a:bodyPr wrap="none" rtlCol="0">
            <a:spAutoFit/>
          </a:bodyPr>
          <a:lstStyle/>
          <a:p>
            <a:r>
              <a:rPr lang="en-US" sz="800" i="1" dirty="0">
                <a:highlight>
                  <a:srgbClr val="FFFF00"/>
                </a:highlight>
                <a:latin typeface="Times" pitchFamily="2" charset="0"/>
              </a:rPr>
              <a:t>d = 65 mm</a:t>
            </a:r>
          </a:p>
          <a:p>
            <a:r>
              <a:rPr lang="en-US" sz="800" i="1" dirty="0">
                <a:highlight>
                  <a:srgbClr val="FFFF00"/>
                </a:highlight>
                <a:latin typeface="Times" pitchFamily="2" charset="0"/>
              </a:rPr>
              <a:t>w = 130 mm</a:t>
            </a:r>
          </a:p>
          <a:p>
            <a:r>
              <a:rPr lang="en-US" sz="800" i="1" dirty="0">
                <a:highlight>
                  <a:srgbClr val="FFFF00"/>
                </a:highlight>
                <a:latin typeface="Times" pitchFamily="2" charset="0"/>
              </a:rPr>
              <a:t>t = 10 mm</a:t>
            </a:r>
          </a:p>
        </p:txBody>
      </p:sp>
      <p:sp>
        <p:nvSpPr>
          <p:cNvPr id="13" name="TextBox 12">
            <a:extLst>
              <a:ext uri="{FF2B5EF4-FFF2-40B4-BE49-F238E27FC236}">
                <a16:creationId xmlns:a16="http://schemas.microsoft.com/office/drawing/2014/main" id="{03A1C86C-3E87-B9D7-E12C-34A292E0844D}"/>
              </a:ext>
            </a:extLst>
          </p:cNvPr>
          <p:cNvSpPr txBox="1"/>
          <p:nvPr/>
        </p:nvSpPr>
        <p:spPr>
          <a:xfrm>
            <a:off x="1899581" y="2864445"/>
            <a:ext cx="2310469" cy="338554"/>
          </a:xfrm>
          <a:prstGeom prst="rect">
            <a:avLst/>
          </a:prstGeom>
          <a:noFill/>
        </p:spPr>
        <p:txBody>
          <a:bodyPr wrap="square" rtlCol="0">
            <a:spAutoFit/>
          </a:bodyPr>
          <a:lstStyle/>
          <a:p>
            <a:r>
              <a:rPr lang="en-US" sz="800" i="1" dirty="0">
                <a:highlight>
                  <a:srgbClr val="FFFF00"/>
                </a:highlight>
                <a:latin typeface="Times" pitchFamily="2" charset="0"/>
              </a:rPr>
              <a:t>FEA results for </a:t>
            </a:r>
            <a:r>
              <a:rPr lang="en-US" sz="800" i="1" dirty="0">
                <a:highlight>
                  <a:srgbClr val="00FF00"/>
                </a:highlight>
                <a:latin typeface="Times" pitchFamily="2" charset="0"/>
              </a:rPr>
              <a:t>longitudinally (axial)</a:t>
            </a:r>
            <a:r>
              <a:rPr lang="en-US" sz="800" i="1" dirty="0">
                <a:highlight>
                  <a:srgbClr val="FFFF00"/>
                </a:highlight>
                <a:latin typeface="Times" pitchFamily="2" charset="0"/>
              </a:rPr>
              <a:t> loaded lug joint</a:t>
            </a:r>
          </a:p>
        </p:txBody>
      </p:sp>
      <p:pic>
        <p:nvPicPr>
          <p:cNvPr id="14" name="Picture 13">
            <a:extLst>
              <a:ext uri="{FF2B5EF4-FFF2-40B4-BE49-F238E27FC236}">
                <a16:creationId xmlns:a16="http://schemas.microsoft.com/office/drawing/2014/main" id="{5EA2F699-2012-A980-F5A2-56203DED1A22}"/>
              </a:ext>
            </a:extLst>
          </p:cNvPr>
          <p:cNvPicPr>
            <a:picLocks noChangeAspect="1"/>
          </p:cNvPicPr>
          <p:nvPr/>
        </p:nvPicPr>
        <p:blipFill>
          <a:blip r:embed="rId5"/>
          <a:stretch>
            <a:fillRect/>
          </a:stretch>
        </p:blipFill>
        <p:spPr>
          <a:xfrm>
            <a:off x="2956271" y="145158"/>
            <a:ext cx="1634589" cy="631858"/>
          </a:xfrm>
          <a:prstGeom prst="rect">
            <a:avLst/>
          </a:prstGeom>
          <a:ln>
            <a:solidFill>
              <a:schemeClr val="tx1"/>
            </a:solidFill>
          </a:ln>
        </p:spPr>
      </p:pic>
      <p:sp>
        <p:nvSpPr>
          <p:cNvPr id="15" name="Rectangle 14">
            <a:extLst>
              <a:ext uri="{FF2B5EF4-FFF2-40B4-BE49-F238E27FC236}">
                <a16:creationId xmlns:a16="http://schemas.microsoft.com/office/drawing/2014/main" id="{B5551C55-6ECF-B43A-A3FB-E521E4DF98C5}"/>
              </a:ext>
            </a:extLst>
          </p:cNvPr>
          <p:cNvSpPr/>
          <p:nvPr/>
        </p:nvSpPr>
        <p:spPr>
          <a:xfrm>
            <a:off x="2977094" y="673251"/>
            <a:ext cx="1600010" cy="10796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59934F3-9BE9-B326-B1EF-49843AAD9845}"/>
              </a:ext>
            </a:extLst>
          </p:cNvPr>
          <p:cNvCxnSpPr>
            <a:cxnSpLocks/>
          </p:cNvCxnSpPr>
          <p:nvPr/>
        </p:nvCxnSpPr>
        <p:spPr>
          <a:xfrm flipV="1">
            <a:off x="3067050" y="511175"/>
            <a:ext cx="0" cy="762000"/>
          </a:xfrm>
          <a:prstGeom prst="straightConnector1">
            <a:avLst/>
          </a:prstGeom>
          <a:ln w="12700">
            <a:headEnd type="oval" w="sm" len="sm"/>
            <a:tailEnd type="triangle" w="sm" len="sm"/>
          </a:ln>
        </p:spPr>
        <p:style>
          <a:lnRef idx="3">
            <a:schemeClr val="accent3"/>
          </a:lnRef>
          <a:fillRef idx="0">
            <a:schemeClr val="accent3"/>
          </a:fillRef>
          <a:effectRef idx="2">
            <a:schemeClr val="accent3"/>
          </a:effectRef>
          <a:fontRef idx="minor">
            <a:schemeClr val="tx1"/>
          </a:fontRef>
        </p:style>
      </p:cxnSp>
      <p:cxnSp>
        <p:nvCxnSpPr>
          <p:cNvPr id="18" name="Straight Arrow Connector 17">
            <a:extLst>
              <a:ext uri="{FF2B5EF4-FFF2-40B4-BE49-F238E27FC236}">
                <a16:creationId xmlns:a16="http://schemas.microsoft.com/office/drawing/2014/main" id="{F74822A1-00C1-2EF9-378C-A0EB26377CAF}"/>
              </a:ext>
            </a:extLst>
          </p:cNvPr>
          <p:cNvCxnSpPr>
            <a:cxnSpLocks/>
          </p:cNvCxnSpPr>
          <p:nvPr/>
        </p:nvCxnSpPr>
        <p:spPr>
          <a:xfrm flipV="1">
            <a:off x="3102964" y="587375"/>
            <a:ext cx="1107086" cy="941622"/>
          </a:xfrm>
          <a:prstGeom prst="straightConnector1">
            <a:avLst/>
          </a:prstGeom>
          <a:ln w="12700">
            <a:headEnd type="oval" w="sm" len="sm"/>
            <a:tailEnd type="triangle" w="sm" len="sm"/>
          </a:ln>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E5379AFC-A9F8-35E6-153E-EF7F59CCFD75}"/>
              </a:ext>
            </a:extLst>
          </p:cNvPr>
          <p:cNvCxnSpPr>
            <a:cxnSpLocks/>
          </p:cNvCxnSpPr>
          <p:nvPr/>
        </p:nvCxnSpPr>
        <p:spPr>
          <a:xfrm flipV="1">
            <a:off x="2298492" y="505697"/>
            <a:ext cx="1363125" cy="2042631"/>
          </a:xfrm>
          <a:prstGeom prst="straightConnector1">
            <a:avLst/>
          </a:prstGeom>
          <a:ln w="12700">
            <a:headEnd type="oval" w="sm" len="sm"/>
            <a:tailEnd type="triangle" w="sm" len="sm"/>
          </a:ln>
        </p:spPr>
        <p:style>
          <a:lnRef idx="3">
            <a:schemeClr val="accent3"/>
          </a:lnRef>
          <a:fillRef idx="0">
            <a:schemeClr val="accent3"/>
          </a:fillRef>
          <a:effectRef idx="2">
            <a:schemeClr val="accent3"/>
          </a:effectRef>
          <a:fontRef idx="minor">
            <a:schemeClr val="tx1"/>
          </a:fontRef>
        </p:style>
      </p:cxnSp>
      <p:cxnSp>
        <p:nvCxnSpPr>
          <p:cNvPr id="5" name="Straight Arrow Connector 4">
            <a:extLst>
              <a:ext uri="{FF2B5EF4-FFF2-40B4-BE49-F238E27FC236}">
                <a16:creationId xmlns:a16="http://schemas.microsoft.com/office/drawing/2014/main" id="{5D50C9A5-882E-D6BF-66A7-2F32EA8F4064}"/>
              </a:ext>
            </a:extLst>
          </p:cNvPr>
          <p:cNvCxnSpPr>
            <a:cxnSpLocks/>
          </p:cNvCxnSpPr>
          <p:nvPr/>
        </p:nvCxnSpPr>
        <p:spPr>
          <a:xfrm flipH="1">
            <a:off x="3633788" y="1213755"/>
            <a:ext cx="161550" cy="138795"/>
          </a:xfrm>
          <a:prstGeom prst="straightConnector1">
            <a:avLst/>
          </a:prstGeom>
          <a:ln>
            <a:solidFill>
              <a:srgbClr val="FFC000"/>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6BF50D-79CA-2AF7-EDF2-9D4AD68F70DE}"/>
                  </a:ext>
                </a:extLst>
              </p:cNvPr>
              <p:cNvSpPr txBox="1"/>
              <p:nvPr/>
            </p:nvSpPr>
            <p:spPr>
              <a:xfrm>
                <a:off x="3480912" y="1325919"/>
                <a:ext cx="132472" cy="123111"/>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solidFill>
                                <a:schemeClr val="tx1"/>
                              </a:solidFill>
                              <a:latin typeface="Cambria Math" panose="02040503050406030204" pitchFamily="18" charset="0"/>
                            </a:rPr>
                          </m:ctrlPr>
                        </m:sSubPr>
                        <m:e>
                          <m:r>
                            <a:rPr lang="en-GB" sz="800" i="1" smtClean="0">
                              <a:solidFill>
                                <a:schemeClr val="tx1"/>
                              </a:solidFill>
                              <a:latin typeface="Cambria Math" panose="02040503050406030204" pitchFamily="18" charset="0"/>
                              <a:ea typeface="Cambria Math" panose="02040503050406030204" pitchFamily="18" charset="0"/>
                            </a:rPr>
                            <m:t>𝜎</m:t>
                          </m:r>
                        </m:e>
                        <m:sub>
                          <m:r>
                            <a:rPr lang="en-GB" sz="800" i="1" smtClean="0">
                              <a:solidFill>
                                <a:schemeClr val="tx1"/>
                              </a:solidFill>
                              <a:latin typeface="Cambria Math" panose="02040503050406030204" pitchFamily="18" charset="0"/>
                              <a:ea typeface="Cambria Math" panose="02040503050406030204" pitchFamily="18" charset="0"/>
                            </a:rPr>
                            <m:t>𝜃</m:t>
                          </m:r>
                        </m:sub>
                      </m:sSub>
                    </m:oMath>
                  </m:oMathPara>
                </a14:m>
                <a:endParaRPr lang="en-GB" sz="800" dirty="0">
                  <a:solidFill>
                    <a:schemeClr val="tx1"/>
                  </a:solidFill>
                </a:endParaRPr>
              </a:p>
            </p:txBody>
          </p:sp>
        </mc:Choice>
        <mc:Fallback xmlns="">
          <p:sp>
            <p:nvSpPr>
              <p:cNvPr id="9" name="TextBox 8">
                <a:extLst>
                  <a:ext uri="{FF2B5EF4-FFF2-40B4-BE49-F238E27FC236}">
                    <a16:creationId xmlns:a16="http://schemas.microsoft.com/office/drawing/2014/main" id="{6E6BF50D-79CA-2AF7-EDF2-9D4AD68F70DE}"/>
                  </a:ext>
                </a:extLst>
              </p:cNvPr>
              <p:cNvSpPr txBox="1">
                <a:spLocks noRot="1" noChangeAspect="1" noMove="1" noResize="1" noEditPoints="1" noAdjustHandles="1" noChangeArrowheads="1" noChangeShapeType="1" noTextEdit="1"/>
              </p:cNvSpPr>
              <p:nvPr/>
            </p:nvSpPr>
            <p:spPr>
              <a:xfrm>
                <a:off x="3480912" y="1325919"/>
                <a:ext cx="132472" cy="123111"/>
              </a:xfrm>
              <a:prstGeom prst="rect">
                <a:avLst/>
              </a:prstGeom>
              <a:blipFill>
                <a:blip r:embed="rId6"/>
                <a:stretch>
                  <a:fillRect l="-9091" r="-9091" b="-20000"/>
                </a:stretch>
              </a:blipFill>
            </p:spPr>
            <p:txBody>
              <a:bodyPr/>
              <a:lstStyle/>
              <a:p>
                <a:r>
                  <a:rPr lang="en-GB">
                    <a:noFill/>
                  </a:rPr>
                  <a:t> </a:t>
                </a:r>
              </a:p>
            </p:txBody>
          </p:sp>
        </mc:Fallback>
      </mc:AlternateContent>
      <p:sp>
        <p:nvSpPr>
          <p:cNvPr id="11" name="Freeform: Shape 10">
            <a:extLst>
              <a:ext uri="{FF2B5EF4-FFF2-40B4-BE49-F238E27FC236}">
                <a16:creationId xmlns:a16="http://schemas.microsoft.com/office/drawing/2014/main" id="{6EDC1009-49AA-36E0-3707-3ADFEB89A7DA}"/>
              </a:ext>
            </a:extLst>
          </p:cNvPr>
          <p:cNvSpPr/>
          <p:nvPr/>
        </p:nvSpPr>
        <p:spPr>
          <a:xfrm>
            <a:off x="2201333" y="1268875"/>
            <a:ext cx="1896534" cy="1493677"/>
          </a:xfrm>
          <a:custGeom>
            <a:avLst/>
            <a:gdLst>
              <a:gd name="connsiteX0" fmla="*/ 0 w 1896534"/>
              <a:gd name="connsiteY0" fmla="*/ 1493677 h 1493677"/>
              <a:gd name="connsiteX1" fmla="*/ 82248 w 1896534"/>
              <a:gd name="connsiteY1" fmla="*/ 1213068 h 1493677"/>
              <a:gd name="connsiteX2" fmla="*/ 125791 w 1896534"/>
              <a:gd name="connsiteY2" fmla="*/ 1029220 h 1493677"/>
              <a:gd name="connsiteX3" fmla="*/ 256419 w 1896534"/>
              <a:gd name="connsiteY3" fmla="*/ 869563 h 1493677"/>
              <a:gd name="connsiteX4" fmla="*/ 425753 w 1896534"/>
              <a:gd name="connsiteY4" fmla="*/ 772801 h 1493677"/>
              <a:gd name="connsiteX5" fmla="*/ 551543 w 1896534"/>
              <a:gd name="connsiteY5" fmla="*/ 540573 h 1493677"/>
              <a:gd name="connsiteX6" fmla="*/ 672496 w 1896534"/>
              <a:gd name="connsiteY6" fmla="*/ 245449 h 1493677"/>
              <a:gd name="connsiteX7" fmla="*/ 749905 w 1896534"/>
              <a:gd name="connsiteY7" fmla="*/ 90630 h 1493677"/>
              <a:gd name="connsiteX8" fmla="*/ 812800 w 1896534"/>
              <a:gd name="connsiteY8" fmla="*/ 18058 h 1493677"/>
              <a:gd name="connsiteX9" fmla="*/ 870857 w 1896534"/>
              <a:gd name="connsiteY9" fmla="*/ 3544 h 1493677"/>
              <a:gd name="connsiteX10" fmla="*/ 914400 w 1896534"/>
              <a:gd name="connsiteY10" fmla="*/ 71277 h 1493677"/>
              <a:gd name="connsiteX11" fmla="*/ 1045029 w 1896534"/>
              <a:gd name="connsiteY11" fmla="*/ 298668 h 1493677"/>
              <a:gd name="connsiteX12" fmla="*/ 1136953 w 1896534"/>
              <a:gd name="connsiteY12" fmla="*/ 501868 h 1493677"/>
              <a:gd name="connsiteX13" fmla="*/ 1243391 w 1896534"/>
              <a:gd name="connsiteY13" fmla="*/ 695392 h 1493677"/>
              <a:gd name="connsiteX14" fmla="*/ 1378857 w 1896534"/>
              <a:gd name="connsiteY14" fmla="*/ 830858 h 1493677"/>
              <a:gd name="connsiteX15" fmla="*/ 1543353 w 1896534"/>
              <a:gd name="connsiteY15" fmla="*/ 937296 h 1493677"/>
              <a:gd name="connsiteX16" fmla="*/ 1649791 w 1896534"/>
              <a:gd name="connsiteY16" fmla="*/ 1048573 h 1493677"/>
              <a:gd name="connsiteX17" fmla="*/ 1765905 w 1896534"/>
              <a:gd name="connsiteY17" fmla="*/ 1169525 h 1493677"/>
              <a:gd name="connsiteX18" fmla="*/ 1823962 w 1896534"/>
              <a:gd name="connsiteY18" fmla="*/ 1222744 h 1493677"/>
              <a:gd name="connsiteX19" fmla="*/ 1896534 w 1896534"/>
              <a:gd name="connsiteY19" fmla="*/ 1251773 h 149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6534" h="1493677">
                <a:moveTo>
                  <a:pt x="0" y="1493677"/>
                </a:moveTo>
                <a:cubicBezTo>
                  <a:pt x="30641" y="1392077"/>
                  <a:pt x="61283" y="1290477"/>
                  <a:pt x="82248" y="1213068"/>
                </a:cubicBezTo>
                <a:cubicBezTo>
                  <a:pt x="103213" y="1135659"/>
                  <a:pt x="96763" y="1086471"/>
                  <a:pt x="125791" y="1029220"/>
                </a:cubicBezTo>
                <a:cubicBezTo>
                  <a:pt x="154819" y="971969"/>
                  <a:pt x="206425" y="912300"/>
                  <a:pt x="256419" y="869563"/>
                </a:cubicBezTo>
                <a:cubicBezTo>
                  <a:pt x="306413" y="826826"/>
                  <a:pt x="376566" y="827633"/>
                  <a:pt x="425753" y="772801"/>
                </a:cubicBezTo>
                <a:cubicBezTo>
                  <a:pt x="474940" y="717969"/>
                  <a:pt x="510419" y="628465"/>
                  <a:pt x="551543" y="540573"/>
                </a:cubicBezTo>
                <a:cubicBezTo>
                  <a:pt x="592667" y="452681"/>
                  <a:pt x="639436" y="320439"/>
                  <a:pt x="672496" y="245449"/>
                </a:cubicBezTo>
                <a:cubicBezTo>
                  <a:pt x="705556" y="170459"/>
                  <a:pt x="726521" y="128528"/>
                  <a:pt x="749905" y="90630"/>
                </a:cubicBezTo>
                <a:cubicBezTo>
                  <a:pt x="773289" y="52732"/>
                  <a:pt x="792641" y="32572"/>
                  <a:pt x="812800" y="18058"/>
                </a:cubicBezTo>
                <a:cubicBezTo>
                  <a:pt x="832959" y="3544"/>
                  <a:pt x="853924" y="-5326"/>
                  <a:pt x="870857" y="3544"/>
                </a:cubicBezTo>
                <a:cubicBezTo>
                  <a:pt x="887790" y="12414"/>
                  <a:pt x="885371" y="22090"/>
                  <a:pt x="914400" y="71277"/>
                </a:cubicBezTo>
                <a:cubicBezTo>
                  <a:pt x="943429" y="120464"/>
                  <a:pt x="1007937" y="226903"/>
                  <a:pt x="1045029" y="298668"/>
                </a:cubicBezTo>
                <a:cubicBezTo>
                  <a:pt x="1082121" y="370433"/>
                  <a:pt x="1103893" y="435747"/>
                  <a:pt x="1136953" y="501868"/>
                </a:cubicBezTo>
                <a:cubicBezTo>
                  <a:pt x="1170013" y="567989"/>
                  <a:pt x="1203074" y="640560"/>
                  <a:pt x="1243391" y="695392"/>
                </a:cubicBezTo>
                <a:cubicBezTo>
                  <a:pt x="1283708" y="750224"/>
                  <a:pt x="1328863" y="790541"/>
                  <a:pt x="1378857" y="830858"/>
                </a:cubicBezTo>
                <a:cubicBezTo>
                  <a:pt x="1428851" y="871175"/>
                  <a:pt x="1498197" y="901010"/>
                  <a:pt x="1543353" y="937296"/>
                </a:cubicBezTo>
                <a:cubicBezTo>
                  <a:pt x="1588509" y="973582"/>
                  <a:pt x="1612699" y="1009868"/>
                  <a:pt x="1649791" y="1048573"/>
                </a:cubicBezTo>
                <a:cubicBezTo>
                  <a:pt x="1686883" y="1087278"/>
                  <a:pt x="1736877" y="1140497"/>
                  <a:pt x="1765905" y="1169525"/>
                </a:cubicBezTo>
                <a:cubicBezTo>
                  <a:pt x="1794933" y="1198553"/>
                  <a:pt x="1802191" y="1209036"/>
                  <a:pt x="1823962" y="1222744"/>
                </a:cubicBezTo>
                <a:cubicBezTo>
                  <a:pt x="1845733" y="1236452"/>
                  <a:pt x="1894921" y="1248548"/>
                  <a:pt x="1896534" y="1251773"/>
                </a:cubicBezTo>
              </a:path>
            </a:pathLst>
          </a:custGeom>
          <a:ln w="22225">
            <a:solidFill>
              <a:srgbClr val="C00000"/>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p>
        </p:txBody>
      </p:sp>
      <p:sp>
        <p:nvSpPr>
          <p:cNvPr id="16" name="Freeform: Shape 15">
            <a:extLst>
              <a:ext uri="{FF2B5EF4-FFF2-40B4-BE49-F238E27FC236}">
                <a16:creationId xmlns:a16="http://schemas.microsoft.com/office/drawing/2014/main" id="{C450C2F6-096C-8B28-43B8-DE1531F4088D}"/>
              </a:ext>
            </a:extLst>
          </p:cNvPr>
          <p:cNvSpPr/>
          <p:nvPr/>
        </p:nvSpPr>
        <p:spPr>
          <a:xfrm>
            <a:off x="2090057" y="1519162"/>
            <a:ext cx="2032000" cy="784666"/>
          </a:xfrm>
          <a:custGeom>
            <a:avLst/>
            <a:gdLst>
              <a:gd name="connsiteX0" fmla="*/ 0 w 2032000"/>
              <a:gd name="connsiteY0" fmla="*/ 411238 h 784666"/>
              <a:gd name="connsiteX1" fmla="*/ 72572 w 2032000"/>
              <a:gd name="connsiteY1" fmla="*/ 435428 h 784666"/>
              <a:gd name="connsiteX2" fmla="*/ 193524 w 2032000"/>
              <a:gd name="connsiteY2" fmla="*/ 517676 h 784666"/>
              <a:gd name="connsiteX3" fmla="*/ 266095 w 2032000"/>
              <a:gd name="connsiteY3" fmla="*/ 604762 h 784666"/>
              <a:gd name="connsiteX4" fmla="*/ 367695 w 2032000"/>
              <a:gd name="connsiteY4" fmla="*/ 711200 h 784666"/>
              <a:gd name="connsiteX5" fmla="*/ 445105 w 2032000"/>
              <a:gd name="connsiteY5" fmla="*/ 764419 h 784666"/>
              <a:gd name="connsiteX6" fmla="*/ 488648 w 2032000"/>
              <a:gd name="connsiteY6" fmla="*/ 783771 h 784666"/>
              <a:gd name="connsiteX7" fmla="*/ 551543 w 2032000"/>
              <a:gd name="connsiteY7" fmla="*/ 769257 h 784666"/>
              <a:gd name="connsiteX8" fmla="*/ 643467 w 2032000"/>
              <a:gd name="connsiteY8" fmla="*/ 667657 h 784666"/>
              <a:gd name="connsiteX9" fmla="*/ 812800 w 2032000"/>
              <a:gd name="connsiteY9" fmla="*/ 328990 h 784666"/>
              <a:gd name="connsiteX10" fmla="*/ 904724 w 2032000"/>
              <a:gd name="connsiteY10" fmla="*/ 96762 h 784666"/>
              <a:gd name="connsiteX11" fmla="*/ 972457 w 2032000"/>
              <a:gd name="connsiteY11" fmla="*/ 0 h 784666"/>
              <a:gd name="connsiteX12" fmla="*/ 1083733 w 2032000"/>
              <a:gd name="connsiteY12" fmla="*/ 96762 h 784666"/>
              <a:gd name="connsiteX13" fmla="*/ 1161143 w 2032000"/>
              <a:gd name="connsiteY13" fmla="*/ 237067 h 784666"/>
              <a:gd name="connsiteX14" fmla="*/ 1277257 w 2032000"/>
              <a:gd name="connsiteY14" fmla="*/ 348343 h 784666"/>
              <a:gd name="connsiteX15" fmla="*/ 1398210 w 2032000"/>
              <a:gd name="connsiteY15" fmla="*/ 498324 h 784666"/>
              <a:gd name="connsiteX16" fmla="*/ 1586895 w 2032000"/>
              <a:gd name="connsiteY16" fmla="*/ 585409 h 784666"/>
              <a:gd name="connsiteX17" fmla="*/ 1848153 w 2032000"/>
              <a:gd name="connsiteY17" fmla="*/ 672495 h 784666"/>
              <a:gd name="connsiteX18" fmla="*/ 2032000 w 2032000"/>
              <a:gd name="connsiteY18" fmla="*/ 720876 h 78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2000" h="784666">
                <a:moveTo>
                  <a:pt x="0" y="411238"/>
                </a:moveTo>
                <a:cubicBezTo>
                  <a:pt x="20159" y="414463"/>
                  <a:pt x="40318" y="417688"/>
                  <a:pt x="72572" y="435428"/>
                </a:cubicBezTo>
                <a:cubicBezTo>
                  <a:pt x="104826" y="453168"/>
                  <a:pt x="161270" y="489454"/>
                  <a:pt x="193524" y="517676"/>
                </a:cubicBezTo>
                <a:cubicBezTo>
                  <a:pt x="225778" y="545898"/>
                  <a:pt x="237067" y="572508"/>
                  <a:pt x="266095" y="604762"/>
                </a:cubicBezTo>
                <a:cubicBezTo>
                  <a:pt x="295124" y="637016"/>
                  <a:pt x="337860" y="684591"/>
                  <a:pt x="367695" y="711200"/>
                </a:cubicBezTo>
                <a:cubicBezTo>
                  <a:pt x="397530" y="737810"/>
                  <a:pt x="424946" y="752324"/>
                  <a:pt x="445105" y="764419"/>
                </a:cubicBezTo>
                <a:cubicBezTo>
                  <a:pt x="465264" y="776514"/>
                  <a:pt x="470908" y="782965"/>
                  <a:pt x="488648" y="783771"/>
                </a:cubicBezTo>
                <a:cubicBezTo>
                  <a:pt x="506388" y="784577"/>
                  <a:pt x="525740" y="788609"/>
                  <a:pt x="551543" y="769257"/>
                </a:cubicBezTo>
                <a:cubicBezTo>
                  <a:pt x="577346" y="749905"/>
                  <a:pt x="599924" y="741035"/>
                  <a:pt x="643467" y="667657"/>
                </a:cubicBezTo>
                <a:cubicBezTo>
                  <a:pt x="687010" y="594279"/>
                  <a:pt x="769257" y="424139"/>
                  <a:pt x="812800" y="328990"/>
                </a:cubicBezTo>
                <a:cubicBezTo>
                  <a:pt x="856343" y="233841"/>
                  <a:pt x="878115" y="151594"/>
                  <a:pt x="904724" y="96762"/>
                </a:cubicBezTo>
                <a:cubicBezTo>
                  <a:pt x="931333" y="41930"/>
                  <a:pt x="942622" y="0"/>
                  <a:pt x="972457" y="0"/>
                </a:cubicBezTo>
                <a:cubicBezTo>
                  <a:pt x="1002292" y="0"/>
                  <a:pt x="1052285" y="57251"/>
                  <a:pt x="1083733" y="96762"/>
                </a:cubicBezTo>
                <a:cubicBezTo>
                  <a:pt x="1115181" y="136273"/>
                  <a:pt x="1128889" y="195137"/>
                  <a:pt x="1161143" y="237067"/>
                </a:cubicBezTo>
                <a:cubicBezTo>
                  <a:pt x="1193397" y="278997"/>
                  <a:pt x="1237746" y="304800"/>
                  <a:pt x="1277257" y="348343"/>
                </a:cubicBezTo>
                <a:cubicBezTo>
                  <a:pt x="1316768" y="391886"/>
                  <a:pt x="1346604" y="458813"/>
                  <a:pt x="1398210" y="498324"/>
                </a:cubicBezTo>
                <a:cubicBezTo>
                  <a:pt x="1449816" y="537835"/>
                  <a:pt x="1511905" y="556381"/>
                  <a:pt x="1586895" y="585409"/>
                </a:cubicBezTo>
                <a:cubicBezTo>
                  <a:pt x="1661886" y="614438"/>
                  <a:pt x="1773969" y="649917"/>
                  <a:pt x="1848153" y="672495"/>
                </a:cubicBezTo>
                <a:cubicBezTo>
                  <a:pt x="1922337" y="695073"/>
                  <a:pt x="1977168" y="707974"/>
                  <a:pt x="2032000" y="720876"/>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F503E25-9397-D047-ED5B-74CCA763A584}"/>
              </a:ext>
            </a:extLst>
          </p:cNvPr>
          <p:cNvSpPr/>
          <p:nvPr/>
        </p:nvSpPr>
        <p:spPr>
          <a:xfrm>
            <a:off x="2987651" y="1477355"/>
            <a:ext cx="166883" cy="1613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00" dirty="0">
                <a:solidFill>
                  <a:schemeClr val="bg1"/>
                </a:solidFill>
                <a:latin typeface="Arial" panose="020B0604020202020204" pitchFamily="34" charset="0"/>
                <a:cs typeface="Arial" panose="020B0604020202020204" pitchFamily="34" charset="0"/>
              </a:rPr>
              <a:t>5.4</a:t>
            </a:r>
            <a:endParaRPr lang="en-GB" sz="500" dirty="0">
              <a:solidFill>
                <a:schemeClr val="bg1"/>
              </a:solidFill>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D3F5F888-2538-347B-0C09-0A8139C500B5}"/>
              </a:ext>
            </a:extLst>
          </p:cNvPr>
          <p:cNvSpPr/>
          <p:nvPr/>
        </p:nvSpPr>
        <p:spPr>
          <a:xfrm>
            <a:off x="2249714" y="1290016"/>
            <a:ext cx="1852991" cy="1462860"/>
          </a:xfrm>
          <a:custGeom>
            <a:avLst/>
            <a:gdLst>
              <a:gd name="connsiteX0" fmla="*/ 0 w 1852991"/>
              <a:gd name="connsiteY0" fmla="*/ 1462860 h 1462860"/>
              <a:gd name="connsiteX1" fmla="*/ 43543 w 1852991"/>
              <a:gd name="connsiteY1" fmla="*/ 1298365 h 1462860"/>
              <a:gd name="connsiteX2" fmla="*/ 87086 w 1852991"/>
              <a:gd name="connsiteY2" fmla="*/ 1080651 h 1462860"/>
              <a:gd name="connsiteX3" fmla="*/ 120953 w 1852991"/>
              <a:gd name="connsiteY3" fmla="*/ 979051 h 1462860"/>
              <a:gd name="connsiteX4" fmla="*/ 164496 w 1852991"/>
              <a:gd name="connsiteY4" fmla="*/ 882289 h 1462860"/>
              <a:gd name="connsiteX5" fmla="*/ 309638 w 1852991"/>
              <a:gd name="connsiteY5" fmla="*/ 790365 h 1462860"/>
              <a:gd name="connsiteX6" fmla="*/ 416076 w 1852991"/>
              <a:gd name="connsiteY6" fmla="*/ 698441 h 1462860"/>
              <a:gd name="connsiteX7" fmla="*/ 512838 w 1852991"/>
              <a:gd name="connsiteY7" fmla="*/ 495241 h 1462860"/>
              <a:gd name="connsiteX8" fmla="*/ 595086 w 1852991"/>
              <a:gd name="connsiteY8" fmla="*/ 306555 h 1462860"/>
              <a:gd name="connsiteX9" fmla="*/ 657981 w 1852991"/>
              <a:gd name="connsiteY9" fmla="*/ 142060 h 1462860"/>
              <a:gd name="connsiteX10" fmla="*/ 720876 w 1852991"/>
              <a:gd name="connsiteY10" fmla="*/ 59813 h 1462860"/>
              <a:gd name="connsiteX11" fmla="*/ 793448 w 1852991"/>
              <a:gd name="connsiteY11" fmla="*/ 1755 h 1462860"/>
              <a:gd name="connsiteX12" fmla="*/ 904724 w 1852991"/>
              <a:gd name="connsiteY12" fmla="*/ 127546 h 1462860"/>
              <a:gd name="connsiteX13" fmla="*/ 1006324 w 1852991"/>
              <a:gd name="connsiteY13" fmla="*/ 287203 h 1462860"/>
              <a:gd name="connsiteX14" fmla="*/ 1103086 w 1852991"/>
              <a:gd name="connsiteY14" fmla="*/ 514594 h 1462860"/>
              <a:gd name="connsiteX15" fmla="*/ 1253067 w 1852991"/>
              <a:gd name="connsiteY15" fmla="*/ 746822 h 1462860"/>
              <a:gd name="connsiteX16" fmla="*/ 1446591 w 1852991"/>
              <a:gd name="connsiteY16" fmla="*/ 872613 h 1462860"/>
              <a:gd name="connsiteX17" fmla="*/ 1548191 w 1852991"/>
              <a:gd name="connsiteY17" fmla="*/ 954860 h 1462860"/>
              <a:gd name="connsiteX18" fmla="*/ 1703010 w 1852991"/>
              <a:gd name="connsiteY18" fmla="*/ 1133870 h 1462860"/>
              <a:gd name="connsiteX19" fmla="*/ 1770743 w 1852991"/>
              <a:gd name="connsiteY19" fmla="*/ 1211279 h 1462860"/>
              <a:gd name="connsiteX20" fmla="*/ 1852991 w 1852991"/>
              <a:gd name="connsiteY20" fmla="*/ 1225794 h 14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2991" h="1462860">
                <a:moveTo>
                  <a:pt x="0" y="1462860"/>
                </a:moveTo>
                <a:cubicBezTo>
                  <a:pt x="14514" y="1412463"/>
                  <a:pt x="29029" y="1362066"/>
                  <a:pt x="43543" y="1298365"/>
                </a:cubicBezTo>
                <a:cubicBezTo>
                  <a:pt x="58057" y="1234664"/>
                  <a:pt x="74184" y="1133870"/>
                  <a:pt x="87086" y="1080651"/>
                </a:cubicBezTo>
                <a:cubicBezTo>
                  <a:pt x="99988" y="1027432"/>
                  <a:pt x="108051" y="1012111"/>
                  <a:pt x="120953" y="979051"/>
                </a:cubicBezTo>
                <a:cubicBezTo>
                  <a:pt x="133855" y="945991"/>
                  <a:pt x="133049" y="913737"/>
                  <a:pt x="164496" y="882289"/>
                </a:cubicBezTo>
                <a:cubicBezTo>
                  <a:pt x="195943" y="850841"/>
                  <a:pt x="267708" y="821006"/>
                  <a:pt x="309638" y="790365"/>
                </a:cubicBezTo>
                <a:cubicBezTo>
                  <a:pt x="351568" y="759724"/>
                  <a:pt x="382209" y="747628"/>
                  <a:pt x="416076" y="698441"/>
                </a:cubicBezTo>
                <a:cubicBezTo>
                  <a:pt x="449943" y="649254"/>
                  <a:pt x="483003" y="560555"/>
                  <a:pt x="512838" y="495241"/>
                </a:cubicBezTo>
                <a:cubicBezTo>
                  <a:pt x="542673" y="429927"/>
                  <a:pt x="570896" y="365418"/>
                  <a:pt x="595086" y="306555"/>
                </a:cubicBezTo>
                <a:cubicBezTo>
                  <a:pt x="619276" y="247692"/>
                  <a:pt x="637016" y="183184"/>
                  <a:pt x="657981" y="142060"/>
                </a:cubicBezTo>
                <a:cubicBezTo>
                  <a:pt x="678946" y="100936"/>
                  <a:pt x="698298" y="83197"/>
                  <a:pt x="720876" y="59813"/>
                </a:cubicBezTo>
                <a:cubicBezTo>
                  <a:pt x="743454" y="36429"/>
                  <a:pt x="762807" y="-9534"/>
                  <a:pt x="793448" y="1755"/>
                </a:cubicBezTo>
                <a:cubicBezTo>
                  <a:pt x="824089" y="13044"/>
                  <a:pt x="869245" y="79971"/>
                  <a:pt x="904724" y="127546"/>
                </a:cubicBezTo>
                <a:cubicBezTo>
                  <a:pt x="940203" y="175121"/>
                  <a:pt x="973264" y="222695"/>
                  <a:pt x="1006324" y="287203"/>
                </a:cubicBezTo>
                <a:cubicBezTo>
                  <a:pt x="1039384" y="351711"/>
                  <a:pt x="1061962" y="437991"/>
                  <a:pt x="1103086" y="514594"/>
                </a:cubicBezTo>
                <a:cubicBezTo>
                  <a:pt x="1144210" y="591197"/>
                  <a:pt x="1195816" y="687152"/>
                  <a:pt x="1253067" y="746822"/>
                </a:cubicBezTo>
                <a:cubicBezTo>
                  <a:pt x="1310318" y="806492"/>
                  <a:pt x="1397404" y="837940"/>
                  <a:pt x="1446591" y="872613"/>
                </a:cubicBezTo>
                <a:cubicBezTo>
                  <a:pt x="1495778" y="907286"/>
                  <a:pt x="1505455" y="911317"/>
                  <a:pt x="1548191" y="954860"/>
                </a:cubicBezTo>
                <a:cubicBezTo>
                  <a:pt x="1590927" y="998403"/>
                  <a:pt x="1703010" y="1133870"/>
                  <a:pt x="1703010" y="1133870"/>
                </a:cubicBezTo>
                <a:cubicBezTo>
                  <a:pt x="1740102" y="1176606"/>
                  <a:pt x="1745746" y="1195958"/>
                  <a:pt x="1770743" y="1211279"/>
                </a:cubicBezTo>
                <a:cubicBezTo>
                  <a:pt x="1795740" y="1226600"/>
                  <a:pt x="1846540" y="1225794"/>
                  <a:pt x="1852991" y="122579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44B26F8-CEEB-6BF4-414A-DC1EBB9F5CE4}"/>
              </a:ext>
            </a:extLst>
          </p:cNvPr>
          <p:cNvSpPr/>
          <p:nvPr/>
        </p:nvSpPr>
        <p:spPr>
          <a:xfrm>
            <a:off x="2965596" y="1215116"/>
            <a:ext cx="166883" cy="16131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00" dirty="0">
                <a:solidFill>
                  <a:schemeClr val="bg1"/>
                </a:solidFill>
                <a:latin typeface="Arial" panose="020B0604020202020204" pitchFamily="34" charset="0"/>
                <a:cs typeface="Arial" panose="020B0604020202020204" pitchFamily="34" charset="0"/>
              </a:rPr>
              <a:t>7.4</a:t>
            </a:r>
            <a:endParaRPr lang="en-GB" sz="5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342E35F-0564-7005-6732-D85669213006}"/>
              </a:ext>
            </a:extLst>
          </p:cNvPr>
          <p:cNvSpPr/>
          <p:nvPr/>
        </p:nvSpPr>
        <p:spPr>
          <a:xfrm>
            <a:off x="2035810" y="1806575"/>
            <a:ext cx="609387" cy="988108"/>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00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 calcmode="lin" valueType="num">
                                      <p:cBhvr additive="base">
                                        <p:cTn id="4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fade">
                                      <p:cBhvr>
                                        <p:cTn id="58" dur="1000"/>
                                        <p:tgtEl>
                                          <p:spTgt spid="7">
                                            <p:txEl>
                                              <p:pRg st="1" end="1"/>
                                            </p:txEl>
                                          </p:spTgt>
                                        </p:tgtEl>
                                      </p:cBhvr>
                                    </p:animEffect>
                                    <p:anim calcmode="lin" valueType="num">
                                      <p:cBhvr>
                                        <p:cTn id="5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xEl>
                                              <p:pRg st="2" end="2"/>
                                            </p:txEl>
                                          </p:spTgt>
                                        </p:tgtEl>
                                        <p:attrNameLst>
                                          <p:attrName>style.visibility</p:attrName>
                                        </p:attrNameLst>
                                      </p:cBhvr>
                                      <p:to>
                                        <p:strVal val="visible"/>
                                      </p:to>
                                    </p:set>
                                    <p:anim calcmode="lin" valueType="num">
                                      <p:cBhvr additive="base">
                                        <p:cTn id="7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1" grpId="0" animBg="1"/>
      <p:bldP spid="16" grpId="0" animBg="1"/>
      <p:bldP spid="20" grpId="0" animBg="1"/>
      <p:bldP spid="21" grpId="0" animBg="1"/>
      <p:bldP spid="19"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CC8D4A-DD41-EA08-53E7-725217215B69}"/>
              </a:ext>
            </a:extLst>
          </p:cNvPr>
          <p:cNvPicPr>
            <a:picLocks noChangeAspect="1"/>
          </p:cNvPicPr>
          <p:nvPr/>
        </p:nvPicPr>
        <p:blipFill>
          <a:blip r:embed="rId3"/>
          <a:stretch>
            <a:fillRect/>
          </a:stretch>
        </p:blipFill>
        <p:spPr>
          <a:xfrm>
            <a:off x="2956271" y="145158"/>
            <a:ext cx="1634589" cy="631858"/>
          </a:xfrm>
          <a:prstGeom prst="rect">
            <a:avLst/>
          </a:prstGeom>
          <a:ln>
            <a:solidFill>
              <a:schemeClr val="tx1"/>
            </a:solidFill>
          </a:ln>
        </p:spPr>
      </p:pic>
      <p:pic>
        <p:nvPicPr>
          <p:cNvPr id="5" name="Picture 4">
            <a:extLst>
              <a:ext uri="{FF2B5EF4-FFF2-40B4-BE49-F238E27FC236}">
                <a16:creationId xmlns:a16="http://schemas.microsoft.com/office/drawing/2014/main" id="{CCAA52C5-A1E2-7DE5-A9D8-12DB19F35119}"/>
              </a:ext>
            </a:extLst>
          </p:cNvPr>
          <p:cNvPicPr>
            <a:picLocks noChangeAspect="1"/>
          </p:cNvPicPr>
          <p:nvPr/>
        </p:nvPicPr>
        <p:blipFill>
          <a:blip r:embed="rId4"/>
          <a:stretch>
            <a:fillRect/>
          </a:stretch>
        </p:blipFill>
        <p:spPr>
          <a:xfrm>
            <a:off x="1899581" y="968375"/>
            <a:ext cx="2328117" cy="1700460"/>
          </a:xfrm>
          <a:prstGeom prst="rect">
            <a:avLst/>
          </a:prstGeom>
          <a:ln>
            <a:solidFill>
              <a:schemeClr val="tx1"/>
            </a:solidFill>
          </a:ln>
        </p:spPr>
      </p:pic>
      <p:sp>
        <p:nvSpPr>
          <p:cNvPr id="2" name="Title 1">
            <a:extLst>
              <a:ext uri="{FF2B5EF4-FFF2-40B4-BE49-F238E27FC236}">
                <a16:creationId xmlns:a16="http://schemas.microsoft.com/office/drawing/2014/main" id="{D83AFF6B-0B29-BC9F-2D06-894D2E637A45}"/>
              </a:ext>
            </a:extLst>
          </p:cNvPr>
          <p:cNvSpPr>
            <a:spLocks noGrp="1"/>
          </p:cNvSpPr>
          <p:nvPr>
            <p:ph type="title"/>
          </p:nvPr>
        </p:nvSpPr>
        <p:spPr>
          <a:xfrm>
            <a:off x="400050" y="206375"/>
            <a:ext cx="2667000" cy="657970"/>
          </a:xfrm>
        </p:spPr>
        <p:txBody>
          <a:bodyPr/>
          <a:lstStyle/>
          <a:p>
            <a:r>
              <a:rPr lang="en-US" sz="1400" dirty="0"/>
              <a:t>Stress concentration for fatigue considerations</a:t>
            </a:r>
            <a:r>
              <a:rPr lang="en-US" sz="1000" dirty="0"/>
              <a:t>-3</a:t>
            </a:r>
          </a:p>
        </p:txBody>
      </p:sp>
      <p:sp>
        <p:nvSpPr>
          <p:cNvPr id="4" name="Slide Number Placeholder 3">
            <a:extLst>
              <a:ext uri="{FF2B5EF4-FFF2-40B4-BE49-F238E27FC236}">
                <a16:creationId xmlns:a16="http://schemas.microsoft.com/office/drawing/2014/main" id="{1D7F5AB0-4557-A81C-686A-B93383B2698B}"/>
              </a:ext>
            </a:extLst>
          </p:cNvPr>
          <p:cNvSpPr>
            <a:spLocks noGrp="1"/>
          </p:cNvSpPr>
          <p:nvPr>
            <p:ph type="sldNum" sz="quarter" idx="12"/>
          </p:nvPr>
        </p:nvSpPr>
        <p:spPr/>
        <p:txBody>
          <a:bodyPr/>
          <a:lstStyle/>
          <a:p>
            <a:fld id="{6D22F896-40B5-4ADD-8801-0D06FADFA095}" type="slidenum">
              <a:rPr lang="en-US" smtClean="0"/>
              <a:pPr/>
              <a:t>63</a:t>
            </a:fld>
            <a:endParaRPr lang="en-US"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EF857AF1-5E53-D9E4-EC89-711CD6E4C126}"/>
                  </a:ext>
                </a:extLst>
              </p:cNvPr>
              <p:cNvSpPr>
                <a:spLocks noGrp="1"/>
              </p:cNvSpPr>
              <p:nvPr>
                <p:ph idx="1"/>
              </p:nvPr>
            </p:nvSpPr>
            <p:spPr>
              <a:xfrm>
                <a:off x="323850" y="892175"/>
                <a:ext cx="1524000" cy="2286000"/>
              </a:xfrm>
            </p:spPr>
            <p:txBody>
              <a:bodyPr>
                <a:normAutofit fontScale="70000" lnSpcReduction="20000"/>
              </a:bodyPr>
              <a:lstStyle/>
              <a:p>
                <a:r>
                  <a:rPr lang="en-GB" b="1" dirty="0">
                    <a:solidFill>
                      <a:srgbClr val="00B050"/>
                    </a:solidFill>
                  </a:rPr>
                  <a:t>Pin-loaded case </a:t>
                </a:r>
                <a:r>
                  <a:rPr lang="en-GB" dirty="0"/>
                  <a:t>is markedly different compared to the concentrated or distributed laterally loaded cases.</a:t>
                </a:r>
              </a:p>
              <a:p>
                <a:r>
                  <a:rPr lang="en-GB" dirty="0"/>
                  <a:t>Except at the </a:t>
                </a:r>
                <a14:m>
                  <m:oMath xmlns:m="http://schemas.openxmlformats.org/officeDocument/2006/math">
                    <m:r>
                      <a:rPr lang="en-GB" i="1" smtClean="0">
                        <a:solidFill>
                          <a:srgbClr val="7030A0"/>
                        </a:solidFill>
                        <a:latin typeface="Cambria Math" panose="02040503050406030204" pitchFamily="18" charset="0"/>
                        <a:ea typeface="Cambria Math" panose="02040503050406030204" pitchFamily="18" charset="0"/>
                      </a:rPr>
                      <m:t>𝜃</m:t>
                    </m:r>
                  </m:oMath>
                </a14:m>
                <a:r>
                  <a:rPr lang="en-GB" dirty="0">
                    <a:solidFill>
                      <a:srgbClr val="7030A0"/>
                    </a:solidFill>
                  </a:rPr>
                  <a:t> = 165° </a:t>
                </a:r>
                <a:r>
                  <a:rPr lang="en-GB" dirty="0"/>
                  <a:t>position where the laterally loaded pin case reaches a maximum stress magnitude of </a:t>
                </a:r>
                <a:r>
                  <a:rPr lang="en-GB" dirty="0">
                    <a:solidFill>
                      <a:srgbClr val="00B050"/>
                    </a:solidFill>
                  </a:rPr>
                  <a:t>3.8</a:t>
                </a:r>
                <a:r>
                  <a:rPr lang="en-GB" dirty="0"/>
                  <a:t> closely matching the value of </a:t>
                </a:r>
                <a:r>
                  <a:rPr lang="en-GB" dirty="0">
                    <a:solidFill>
                      <a:srgbClr val="00B050"/>
                    </a:solidFill>
                  </a:rPr>
                  <a:t>3.8</a:t>
                </a:r>
                <a:r>
                  <a:rPr lang="en-GB" dirty="0"/>
                  <a:t> reached by the concentrated and locally distributed loaded cases.</a:t>
                </a:r>
              </a:p>
              <a:p>
                <a:r>
                  <a:rPr lang="en-GB" dirty="0"/>
                  <a:t>The maximum stress ratio reached for the concentrated loaded case of </a:t>
                </a:r>
                <a:r>
                  <a:rPr lang="en-GB" dirty="0">
                    <a:solidFill>
                      <a:srgbClr val="C00000"/>
                    </a:solidFill>
                  </a:rPr>
                  <a:t>4.2 (at the </a:t>
                </a:r>
                <a14:m>
                  <m:oMath xmlns:m="http://schemas.openxmlformats.org/officeDocument/2006/math">
                    <m:r>
                      <a:rPr lang="en-GB" i="1" smtClean="0">
                        <a:solidFill>
                          <a:srgbClr val="C00000"/>
                        </a:solidFill>
                        <a:latin typeface="Cambria Math" panose="02040503050406030204" pitchFamily="18" charset="0"/>
                        <a:ea typeface="Cambria Math" panose="02040503050406030204" pitchFamily="18" charset="0"/>
                      </a:rPr>
                      <m:t>𝜃</m:t>
                    </m:r>
                    <m:r>
                      <a:rPr lang="en-GB" i="1" smtClean="0">
                        <a:solidFill>
                          <a:srgbClr val="C00000"/>
                        </a:solidFill>
                        <a:latin typeface="Cambria Math" panose="02040503050406030204" pitchFamily="18" charset="0"/>
                        <a:ea typeface="Cambria Math" panose="02040503050406030204" pitchFamily="18" charset="0"/>
                      </a:rPr>
                      <m:t> </m:t>
                    </m:r>
                  </m:oMath>
                </a14:m>
                <a:r>
                  <a:rPr lang="en-GB" dirty="0">
                    <a:solidFill>
                      <a:srgbClr val="C00000"/>
                    </a:solidFill>
                  </a:rPr>
                  <a:t>= 0° position)</a:t>
                </a:r>
                <a:r>
                  <a:rPr lang="en-GB" dirty="0">
                    <a:solidFill>
                      <a:schemeClr val="tx1"/>
                    </a:solidFill>
                  </a:rPr>
                  <a:t>.</a:t>
                </a:r>
                <a:endParaRPr lang="en-US" dirty="0">
                  <a:solidFill>
                    <a:schemeClr val="tx1"/>
                  </a:solidFill>
                </a:endParaRPr>
              </a:p>
            </p:txBody>
          </p:sp>
        </mc:Choice>
        <mc:Fallback xmlns="">
          <p:sp>
            <p:nvSpPr>
              <p:cNvPr id="7" name="Content Placeholder 6">
                <a:extLst>
                  <a:ext uri="{FF2B5EF4-FFF2-40B4-BE49-F238E27FC236}">
                    <a16:creationId xmlns:a16="http://schemas.microsoft.com/office/drawing/2014/main" id="{EF857AF1-5E53-D9E4-EC89-711CD6E4C126}"/>
                  </a:ext>
                </a:extLst>
              </p:cNvPr>
              <p:cNvSpPr>
                <a:spLocks noGrp="1" noRot="1" noChangeAspect="1" noMove="1" noResize="1" noEditPoints="1" noAdjustHandles="1" noChangeArrowheads="1" noChangeShapeType="1" noTextEdit="1"/>
              </p:cNvSpPr>
              <p:nvPr>
                <p:ph idx="1"/>
              </p:nvPr>
            </p:nvSpPr>
            <p:spPr>
              <a:xfrm>
                <a:off x="323850" y="892175"/>
                <a:ext cx="1524000" cy="2286000"/>
              </a:xfrm>
              <a:blipFill>
                <a:blip r:embed="rId5"/>
                <a:stretch>
                  <a:fillRect t="-800"/>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59A75940-5EAF-49D6-1570-513D511DE8DF}"/>
              </a:ext>
            </a:extLst>
          </p:cNvPr>
          <p:cNvPicPr>
            <a:picLocks noChangeAspect="1"/>
          </p:cNvPicPr>
          <p:nvPr/>
        </p:nvPicPr>
        <p:blipFill>
          <a:blip r:embed="rId6"/>
          <a:stretch>
            <a:fillRect/>
          </a:stretch>
        </p:blipFill>
        <p:spPr>
          <a:xfrm>
            <a:off x="1899581" y="1989983"/>
            <a:ext cx="557869" cy="678852"/>
          </a:xfrm>
          <a:prstGeom prst="rect">
            <a:avLst/>
          </a:prstGeom>
          <a:ln>
            <a:solidFill>
              <a:schemeClr val="tx1"/>
            </a:solidFill>
          </a:ln>
        </p:spPr>
      </p:pic>
      <p:sp>
        <p:nvSpPr>
          <p:cNvPr id="12" name="TextBox 11">
            <a:extLst>
              <a:ext uri="{FF2B5EF4-FFF2-40B4-BE49-F238E27FC236}">
                <a16:creationId xmlns:a16="http://schemas.microsoft.com/office/drawing/2014/main" id="{3BA80FAE-1074-1FB6-4C2B-68E5116340A3}"/>
              </a:ext>
            </a:extLst>
          </p:cNvPr>
          <p:cNvSpPr txBox="1"/>
          <p:nvPr/>
        </p:nvSpPr>
        <p:spPr>
          <a:xfrm>
            <a:off x="2061417" y="1044575"/>
            <a:ext cx="700833" cy="461665"/>
          </a:xfrm>
          <a:prstGeom prst="rect">
            <a:avLst/>
          </a:prstGeom>
          <a:noFill/>
        </p:spPr>
        <p:txBody>
          <a:bodyPr wrap="none" rtlCol="0">
            <a:spAutoFit/>
          </a:bodyPr>
          <a:lstStyle/>
          <a:p>
            <a:r>
              <a:rPr lang="en-US" sz="800" i="1" dirty="0">
                <a:highlight>
                  <a:srgbClr val="FFFF00"/>
                </a:highlight>
                <a:latin typeface="Times" pitchFamily="2" charset="0"/>
              </a:rPr>
              <a:t>d = 65 mm</a:t>
            </a:r>
          </a:p>
          <a:p>
            <a:r>
              <a:rPr lang="en-US" sz="800" i="1" dirty="0">
                <a:highlight>
                  <a:srgbClr val="FFFF00"/>
                </a:highlight>
                <a:latin typeface="Times" pitchFamily="2" charset="0"/>
              </a:rPr>
              <a:t>w = 130 mm</a:t>
            </a:r>
          </a:p>
          <a:p>
            <a:r>
              <a:rPr lang="en-US" sz="800" i="1" dirty="0">
                <a:highlight>
                  <a:srgbClr val="FFFF00"/>
                </a:highlight>
                <a:latin typeface="Times" pitchFamily="2" charset="0"/>
              </a:rPr>
              <a:t>t = 10 mm</a:t>
            </a:r>
          </a:p>
        </p:txBody>
      </p:sp>
      <p:sp>
        <p:nvSpPr>
          <p:cNvPr id="13" name="TextBox 12">
            <a:extLst>
              <a:ext uri="{FF2B5EF4-FFF2-40B4-BE49-F238E27FC236}">
                <a16:creationId xmlns:a16="http://schemas.microsoft.com/office/drawing/2014/main" id="{03A1C86C-3E87-B9D7-E12C-34A292E0844D}"/>
              </a:ext>
            </a:extLst>
          </p:cNvPr>
          <p:cNvSpPr txBox="1"/>
          <p:nvPr/>
        </p:nvSpPr>
        <p:spPr>
          <a:xfrm>
            <a:off x="1899581" y="2675901"/>
            <a:ext cx="2310469" cy="215444"/>
          </a:xfrm>
          <a:prstGeom prst="rect">
            <a:avLst/>
          </a:prstGeom>
          <a:noFill/>
        </p:spPr>
        <p:txBody>
          <a:bodyPr wrap="square" rtlCol="0">
            <a:spAutoFit/>
          </a:bodyPr>
          <a:lstStyle/>
          <a:p>
            <a:r>
              <a:rPr lang="en-US" sz="800" i="1" dirty="0">
                <a:highlight>
                  <a:srgbClr val="FFFF00"/>
                </a:highlight>
                <a:latin typeface="Times" pitchFamily="2" charset="0"/>
              </a:rPr>
              <a:t>FEA results for </a:t>
            </a:r>
            <a:r>
              <a:rPr lang="en-US" sz="800" i="1" dirty="0">
                <a:highlight>
                  <a:srgbClr val="00FFFF"/>
                </a:highlight>
                <a:latin typeface="Times" pitchFamily="2" charset="0"/>
              </a:rPr>
              <a:t>transversely</a:t>
            </a:r>
            <a:r>
              <a:rPr lang="en-US" sz="800" i="1" dirty="0">
                <a:highlight>
                  <a:srgbClr val="FFFF00"/>
                </a:highlight>
                <a:latin typeface="Times" pitchFamily="2" charset="0"/>
              </a:rPr>
              <a:t> loaded lug joint</a:t>
            </a:r>
          </a:p>
        </p:txBody>
      </p:sp>
      <p:sp>
        <p:nvSpPr>
          <p:cNvPr id="3" name="Rectangle 2">
            <a:extLst>
              <a:ext uri="{FF2B5EF4-FFF2-40B4-BE49-F238E27FC236}">
                <a16:creationId xmlns:a16="http://schemas.microsoft.com/office/drawing/2014/main" id="{0777A9B5-C986-1F05-D15D-176C430446BA}"/>
              </a:ext>
            </a:extLst>
          </p:cNvPr>
          <p:cNvSpPr/>
          <p:nvPr/>
        </p:nvSpPr>
        <p:spPr>
          <a:xfrm>
            <a:off x="2977094" y="673251"/>
            <a:ext cx="1600010" cy="10796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244D26F-F4BB-39BD-77DA-2DA92144A56A}"/>
              </a:ext>
            </a:extLst>
          </p:cNvPr>
          <p:cNvSpPr/>
          <p:nvPr/>
        </p:nvSpPr>
        <p:spPr>
          <a:xfrm>
            <a:off x="2114248" y="1350307"/>
            <a:ext cx="1833638" cy="595386"/>
          </a:xfrm>
          <a:custGeom>
            <a:avLst/>
            <a:gdLst>
              <a:gd name="connsiteX0" fmla="*/ 0 w 1833638"/>
              <a:gd name="connsiteY0" fmla="*/ 222074 h 595386"/>
              <a:gd name="connsiteX1" fmla="*/ 38704 w 1833638"/>
              <a:gd name="connsiteY1" fmla="*/ 343026 h 595386"/>
              <a:gd name="connsiteX2" fmla="*/ 82247 w 1833638"/>
              <a:gd name="connsiteY2" fmla="*/ 391407 h 595386"/>
              <a:gd name="connsiteX3" fmla="*/ 91923 w 1833638"/>
              <a:gd name="connsiteY3" fmla="*/ 420436 h 595386"/>
              <a:gd name="connsiteX4" fmla="*/ 159657 w 1833638"/>
              <a:gd name="connsiteY4" fmla="*/ 410760 h 595386"/>
              <a:gd name="connsiteX5" fmla="*/ 193523 w 1833638"/>
              <a:gd name="connsiteY5" fmla="*/ 410760 h 595386"/>
              <a:gd name="connsiteX6" fmla="*/ 232228 w 1833638"/>
              <a:gd name="connsiteY6" fmla="*/ 420436 h 595386"/>
              <a:gd name="connsiteX7" fmla="*/ 314476 w 1833638"/>
              <a:gd name="connsiteY7" fmla="*/ 410760 h 595386"/>
              <a:gd name="connsiteX8" fmla="*/ 382209 w 1833638"/>
              <a:gd name="connsiteY8" fmla="*/ 318836 h 595386"/>
              <a:gd name="connsiteX9" fmla="*/ 420914 w 1833638"/>
              <a:gd name="connsiteY9" fmla="*/ 202722 h 595386"/>
              <a:gd name="connsiteX10" fmla="*/ 459619 w 1833638"/>
              <a:gd name="connsiteY10" fmla="*/ 144664 h 595386"/>
              <a:gd name="connsiteX11" fmla="*/ 488647 w 1833638"/>
              <a:gd name="connsiteY11" fmla="*/ 134988 h 595386"/>
              <a:gd name="connsiteX12" fmla="*/ 556381 w 1833638"/>
              <a:gd name="connsiteY12" fmla="*/ 183369 h 595386"/>
              <a:gd name="connsiteX13" fmla="*/ 575733 w 1833638"/>
              <a:gd name="connsiteY13" fmla="*/ 217236 h 595386"/>
              <a:gd name="connsiteX14" fmla="*/ 580571 w 1833638"/>
              <a:gd name="connsiteY14" fmla="*/ 255941 h 595386"/>
              <a:gd name="connsiteX15" fmla="*/ 624114 w 1833638"/>
              <a:gd name="connsiteY15" fmla="*/ 294645 h 595386"/>
              <a:gd name="connsiteX16" fmla="*/ 682171 w 1833638"/>
              <a:gd name="connsiteY16" fmla="*/ 367217 h 595386"/>
              <a:gd name="connsiteX17" fmla="*/ 711200 w 1833638"/>
              <a:gd name="connsiteY17" fmla="*/ 372055 h 595386"/>
              <a:gd name="connsiteX18" fmla="*/ 788609 w 1833638"/>
              <a:gd name="connsiteY18" fmla="*/ 255941 h 595386"/>
              <a:gd name="connsiteX19" fmla="*/ 832152 w 1833638"/>
              <a:gd name="connsiteY19" fmla="*/ 217236 h 595386"/>
              <a:gd name="connsiteX20" fmla="*/ 919238 w 1833638"/>
              <a:gd name="connsiteY20" fmla="*/ 270455 h 595386"/>
              <a:gd name="connsiteX21" fmla="*/ 977295 w 1833638"/>
              <a:gd name="connsiteY21" fmla="*/ 372055 h 595386"/>
              <a:gd name="connsiteX22" fmla="*/ 1025676 w 1833638"/>
              <a:gd name="connsiteY22" fmla="*/ 425274 h 595386"/>
              <a:gd name="connsiteX23" fmla="*/ 1103085 w 1833638"/>
              <a:gd name="connsiteY23" fmla="*/ 473655 h 595386"/>
              <a:gd name="connsiteX24" fmla="*/ 1190171 w 1833638"/>
              <a:gd name="connsiteY24" fmla="*/ 454303 h 595386"/>
              <a:gd name="connsiteX25" fmla="*/ 1262742 w 1833638"/>
              <a:gd name="connsiteY25" fmla="*/ 386569 h 595386"/>
              <a:gd name="connsiteX26" fmla="*/ 1296609 w 1833638"/>
              <a:gd name="connsiteY26" fmla="*/ 309160 h 595386"/>
              <a:gd name="connsiteX27" fmla="*/ 1340152 w 1833638"/>
              <a:gd name="connsiteY27" fmla="*/ 260779 h 595386"/>
              <a:gd name="connsiteX28" fmla="*/ 1393371 w 1833638"/>
              <a:gd name="connsiteY28" fmla="*/ 299483 h 595386"/>
              <a:gd name="connsiteX29" fmla="*/ 1412723 w 1833638"/>
              <a:gd name="connsiteY29" fmla="*/ 478493 h 595386"/>
              <a:gd name="connsiteX30" fmla="*/ 1451428 w 1833638"/>
              <a:gd name="connsiteY30" fmla="*/ 551064 h 595386"/>
              <a:gd name="connsiteX31" fmla="*/ 1509485 w 1833638"/>
              <a:gd name="connsiteY31" fmla="*/ 531712 h 595386"/>
              <a:gd name="connsiteX32" fmla="*/ 1557866 w 1833638"/>
              <a:gd name="connsiteY32" fmla="*/ 512360 h 595386"/>
              <a:gd name="connsiteX33" fmla="*/ 1582057 w 1833638"/>
              <a:gd name="connsiteY33" fmla="*/ 551064 h 595386"/>
              <a:gd name="connsiteX34" fmla="*/ 1606247 w 1833638"/>
              <a:gd name="connsiteY34" fmla="*/ 584931 h 595386"/>
              <a:gd name="connsiteX35" fmla="*/ 1649790 w 1833638"/>
              <a:gd name="connsiteY35" fmla="*/ 352703 h 595386"/>
              <a:gd name="connsiteX36" fmla="*/ 1659466 w 1833638"/>
              <a:gd name="connsiteY36" fmla="*/ 241426 h 595386"/>
              <a:gd name="connsiteX37" fmla="*/ 1673981 w 1833638"/>
              <a:gd name="connsiteY37" fmla="*/ 110798 h 595386"/>
              <a:gd name="connsiteX38" fmla="*/ 1707847 w 1833638"/>
              <a:gd name="connsiteY38" fmla="*/ 14036 h 595386"/>
              <a:gd name="connsiteX39" fmla="*/ 1717523 w 1833638"/>
              <a:gd name="connsiteY39" fmla="*/ 9198 h 595386"/>
              <a:gd name="connsiteX40" fmla="*/ 1775581 w 1833638"/>
              <a:gd name="connsiteY40" fmla="*/ 96283 h 595386"/>
              <a:gd name="connsiteX41" fmla="*/ 1833638 w 1833638"/>
              <a:gd name="connsiteY41" fmla="*/ 255941 h 59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33638" h="595386">
                <a:moveTo>
                  <a:pt x="0" y="222074"/>
                </a:moveTo>
                <a:cubicBezTo>
                  <a:pt x="12498" y="268439"/>
                  <a:pt x="24996" y="314804"/>
                  <a:pt x="38704" y="343026"/>
                </a:cubicBezTo>
                <a:cubicBezTo>
                  <a:pt x="52412" y="371248"/>
                  <a:pt x="73377" y="378505"/>
                  <a:pt x="82247" y="391407"/>
                </a:cubicBezTo>
                <a:cubicBezTo>
                  <a:pt x="91117" y="404309"/>
                  <a:pt x="79021" y="417211"/>
                  <a:pt x="91923" y="420436"/>
                </a:cubicBezTo>
                <a:cubicBezTo>
                  <a:pt x="104825" y="423661"/>
                  <a:pt x="142724" y="412373"/>
                  <a:pt x="159657" y="410760"/>
                </a:cubicBezTo>
                <a:cubicBezTo>
                  <a:pt x="176590" y="409147"/>
                  <a:pt x="181428" y="409147"/>
                  <a:pt x="193523" y="410760"/>
                </a:cubicBezTo>
                <a:cubicBezTo>
                  <a:pt x="205618" y="412373"/>
                  <a:pt x="212069" y="420436"/>
                  <a:pt x="232228" y="420436"/>
                </a:cubicBezTo>
                <a:cubicBezTo>
                  <a:pt x="252387" y="420436"/>
                  <a:pt x="289479" y="427693"/>
                  <a:pt x="314476" y="410760"/>
                </a:cubicBezTo>
                <a:cubicBezTo>
                  <a:pt x="339473" y="393827"/>
                  <a:pt x="364469" y="353509"/>
                  <a:pt x="382209" y="318836"/>
                </a:cubicBezTo>
                <a:cubicBezTo>
                  <a:pt x="399949" y="284163"/>
                  <a:pt x="408012" y="231751"/>
                  <a:pt x="420914" y="202722"/>
                </a:cubicBezTo>
                <a:cubicBezTo>
                  <a:pt x="433816" y="173693"/>
                  <a:pt x="448330" y="155953"/>
                  <a:pt x="459619" y="144664"/>
                </a:cubicBezTo>
                <a:cubicBezTo>
                  <a:pt x="470908" y="133375"/>
                  <a:pt x="472520" y="128537"/>
                  <a:pt x="488647" y="134988"/>
                </a:cubicBezTo>
                <a:cubicBezTo>
                  <a:pt x="504774" y="141439"/>
                  <a:pt x="541867" y="169661"/>
                  <a:pt x="556381" y="183369"/>
                </a:cubicBezTo>
                <a:cubicBezTo>
                  <a:pt x="570895" y="197077"/>
                  <a:pt x="571701" y="205141"/>
                  <a:pt x="575733" y="217236"/>
                </a:cubicBezTo>
                <a:cubicBezTo>
                  <a:pt x="579765" y="229331"/>
                  <a:pt x="572508" y="243040"/>
                  <a:pt x="580571" y="255941"/>
                </a:cubicBezTo>
                <a:cubicBezTo>
                  <a:pt x="588634" y="268842"/>
                  <a:pt x="607181" y="276099"/>
                  <a:pt x="624114" y="294645"/>
                </a:cubicBezTo>
                <a:cubicBezTo>
                  <a:pt x="641047" y="313191"/>
                  <a:pt x="667657" y="354315"/>
                  <a:pt x="682171" y="367217"/>
                </a:cubicBezTo>
                <a:cubicBezTo>
                  <a:pt x="696685" y="380119"/>
                  <a:pt x="693460" y="390601"/>
                  <a:pt x="711200" y="372055"/>
                </a:cubicBezTo>
                <a:cubicBezTo>
                  <a:pt x="728940" y="353509"/>
                  <a:pt x="768450" y="281744"/>
                  <a:pt x="788609" y="255941"/>
                </a:cubicBezTo>
                <a:cubicBezTo>
                  <a:pt x="808768" y="230138"/>
                  <a:pt x="810381" y="214817"/>
                  <a:pt x="832152" y="217236"/>
                </a:cubicBezTo>
                <a:cubicBezTo>
                  <a:pt x="853923" y="219655"/>
                  <a:pt x="895048" y="244652"/>
                  <a:pt x="919238" y="270455"/>
                </a:cubicBezTo>
                <a:cubicBezTo>
                  <a:pt x="943429" y="296258"/>
                  <a:pt x="959555" y="346252"/>
                  <a:pt x="977295" y="372055"/>
                </a:cubicBezTo>
                <a:cubicBezTo>
                  <a:pt x="995035" y="397858"/>
                  <a:pt x="1004711" y="408341"/>
                  <a:pt x="1025676" y="425274"/>
                </a:cubicBezTo>
                <a:cubicBezTo>
                  <a:pt x="1046641" y="442207"/>
                  <a:pt x="1075669" y="468817"/>
                  <a:pt x="1103085" y="473655"/>
                </a:cubicBezTo>
                <a:cubicBezTo>
                  <a:pt x="1130501" y="478493"/>
                  <a:pt x="1163562" y="468817"/>
                  <a:pt x="1190171" y="454303"/>
                </a:cubicBezTo>
                <a:cubicBezTo>
                  <a:pt x="1216780" y="439789"/>
                  <a:pt x="1245002" y="410759"/>
                  <a:pt x="1262742" y="386569"/>
                </a:cubicBezTo>
                <a:cubicBezTo>
                  <a:pt x="1280482" y="362379"/>
                  <a:pt x="1283707" y="330125"/>
                  <a:pt x="1296609" y="309160"/>
                </a:cubicBezTo>
                <a:cubicBezTo>
                  <a:pt x="1309511" y="288195"/>
                  <a:pt x="1324025" y="262392"/>
                  <a:pt x="1340152" y="260779"/>
                </a:cubicBezTo>
                <a:cubicBezTo>
                  <a:pt x="1356279" y="259166"/>
                  <a:pt x="1381276" y="263197"/>
                  <a:pt x="1393371" y="299483"/>
                </a:cubicBezTo>
                <a:cubicBezTo>
                  <a:pt x="1405466" y="335769"/>
                  <a:pt x="1403047" y="436563"/>
                  <a:pt x="1412723" y="478493"/>
                </a:cubicBezTo>
                <a:cubicBezTo>
                  <a:pt x="1422399" y="520423"/>
                  <a:pt x="1435301" y="542194"/>
                  <a:pt x="1451428" y="551064"/>
                </a:cubicBezTo>
                <a:cubicBezTo>
                  <a:pt x="1467555" y="559934"/>
                  <a:pt x="1491746" y="538163"/>
                  <a:pt x="1509485" y="531712"/>
                </a:cubicBezTo>
                <a:cubicBezTo>
                  <a:pt x="1527224" y="525261"/>
                  <a:pt x="1545771" y="509135"/>
                  <a:pt x="1557866" y="512360"/>
                </a:cubicBezTo>
                <a:cubicBezTo>
                  <a:pt x="1569961" y="515585"/>
                  <a:pt x="1582057" y="551064"/>
                  <a:pt x="1582057" y="551064"/>
                </a:cubicBezTo>
                <a:cubicBezTo>
                  <a:pt x="1590120" y="563159"/>
                  <a:pt x="1594958" y="617991"/>
                  <a:pt x="1606247" y="584931"/>
                </a:cubicBezTo>
                <a:cubicBezTo>
                  <a:pt x="1617536" y="551871"/>
                  <a:pt x="1640920" y="409954"/>
                  <a:pt x="1649790" y="352703"/>
                </a:cubicBezTo>
                <a:cubicBezTo>
                  <a:pt x="1658660" y="295452"/>
                  <a:pt x="1655434" y="281743"/>
                  <a:pt x="1659466" y="241426"/>
                </a:cubicBezTo>
                <a:cubicBezTo>
                  <a:pt x="1663498" y="201109"/>
                  <a:pt x="1665918" y="148696"/>
                  <a:pt x="1673981" y="110798"/>
                </a:cubicBezTo>
                <a:cubicBezTo>
                  <a:pt x="1682044" y="72900"/>
                  <a:pt x="1707847" y="14036"/>
                  <a:pt x="1707847" y="14036"/>
                </a:cubicBezTo>
                <a:cubicBezTo>
                  <a:pt x="1715104" y="-2897"/>
                  <a:pt x="1706234" y="-4510"/>
                  <a:pt x="1717523" y="9198"/>
                </a:cubicBezTo>
                <a:cubicBezTo>
                  <a:pt x="1728812" y="22906"/>
                  <a:pt x="1756229" y="55159"/>
                  <a:pt x="1775581" y="96283"/>
                </a:cubicBezTo>
                <a:cubicBezTo>
                  <a:pt x="1794934" y="137407"/>
                  <a:pt x="1814286" y="196674"/>
                  <a:pt x="1833638" y="255941"/>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8ED146A5-3F97-5CD4-5963-AA7D54F1447B}"/>
              </a:ext>
            </a:extLst>
          </p:cNvPr>
          <p:cNvCxnSpPr>
            <a:cxnSpLocks/>
          </p:cNvCxnSpPr>
          <p:nvPr/>
        </p:nvCxnSpPr>
        <p:spPr>
          <a:xfrm flipH="1">
            <a:off x="3826933" y="991812"/>
            <a:ext cx="11793" cy="948264"/>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9FB7C01-17BC-2A72-07D3-F8FD2AFFFE6A}"/>
              </a:ext>
            </a:extLst>
          </p:cNvPr>
          <p:cNvSpPr/>
          <p:nvPr/>
        </p:nvSpPr>
        <p:spPr>
          <a:xfrm>
            <a:off x="2902144" y="1217636"/>
            <a:ext cx="166883" cy="16131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00" dirty="0">
                <a:solidFill>
                  <a:schemeClr val="bg1"/>
                </a:solidFill>
                <a:latin typeface="Arial" panose="020B0604020202020204" pitchFamily="34" charset="0"/>
                <a:cs typeface="Arial" panose="020B0604020202020204" pitchFamily="34" charset="0"/>
              </a:rPr>
              <a:t>4.2</a:t>
            </a:r>
            <a:endParaRPr lang="en-GB" sz="500"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6E3D6464-5A8A-F919-6D75-0E2D4C3EB2A8}"/>
              </a:ext>
            </a:extLst>
          </p:cNvPr>
          <p:cNvSpPr/>
          <p:nvPr/>
        </p:nvSpPr>
        <p:spPr>
          <a:xfrm>
            <a:off x="3749387" y="1283420"/>
            <a:ext cx="166883" cy="16131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00" dirty="0">
                <a:solidFill>
                  <a:schemeClr val="bg1"/>
                </a:solidFill>
                <a:latin typeface="Arial" panose="020B0604020202020204" pitchFamily="34" charset="0"/>
                <a:cs typeface="Arial" panose="020B0604020202020204" pitchFamily="34" charset="0"/>
              </a:rPr>
              <a:t>3.8</a:t>
            </a:r>
            <a:endParaRPr lang="en-GB" sz="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72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6A2-A935-9345-42C4-B592685FEDEA}"/>
              </a:ext>
            </a:extLst>
          </p:cNvPr>
          <p:cNvSpPr>
            <a:spLocks noGrp="1"/>
          </p:cNvSpPr>
          <p:nvPr>
            <p:ph type="title"/>
          </p:nvPr>
        </p:nvSpPr>
        <p:spPr/>
        <p:txBody>
          <a:bodyPr/>
          <a:lstStyle/>
          <a:p>
            <a:r>
              <a:rPr lang="en-US" sz="1600" dirty="0"/>
              <a:t>Stress concentration for fatigue considerations</a:t>
            </a:r>
            <a:r>
              <a:rPr lang="en-US" sz="1050" dirty="0"/>
              <a:t>-4</a:t>
            </a:r>
            <a:endParaRPr lang="en-US" dirty="0"/>
          </a:p>
        </p:txBody>
      </p:sp>
      <p:sp>
        <p:nvSpPr>
          <p:cNvPr id="3" name="Content Placeholder 2">
            <a:extLst>
              <a:ext uri="{FF2B5EF4-FFF2-40B4-BE49-F238E27FC236}">
                <a16:creationId xmlns:a16="http://schemas.microsoft.com/office/drawing/2014/main" id="{D6FF2576-7DDD-1640-9891-2B6362B6B490}"/>
              </a:ext>
            </a:extLst>
          </p:cNvPr>
          <p:cNvSpPr>
            <a:spLocks noGrp="1"/>
          </p:cNvSpPr>
          <p:nvPr>
            <p:ph idx="1"/>
          </p:nvPr>
        </p:nvSpPr>
        <p:spPr/>
        <p:txBody>
          <a:bodyPr>
            <a:normAutofit fontScale="92500"/>
          </a:bodyPr>
          <a:lstStyle/>
          <a:p>
            <a:r>
              <a:rPr lang="en-GB" dirty="0"/>
              <a:t>Key take away points:</a:t>
            </a:r>
          </a:p>
          <a:p>
            <a:pPr lvl="1"/>
            <a:r>
              <a:rPr lang="en-GB" dirty="0"/>
              <a:t>The general lack of adequate design data which are available for carrying out stress, fracture and fatigue analyses of standard lugs. </a:t>
            </a:r>
          </a:p>
          <a:p>
            <a:pPr lvl="1"/>
            <a:r>
              <a:rPr lang="en-GB" dirty="0"/>
              <a:t>The way the load is applied significantly affects the resulting tangential stress magnitude. </a:t>
            </a:r>
          </a:p>
          <a:p>
            <a:pPr lvl="1"/>
            <a:r>
              <a:rPr lang="en-GB" i="1" dirty="0">
                <a:solidFill>
                  <a:srgbClr val="0070C0"/>
                </a:solidFill>
                <a:latin typeface="Times" panose="02020603050405020304" pitchFamily="18" charset="0"/>
                <a:cs typeface="Times" panose="02020603050405020304" pitchFamily="18" charset="0"/>
              </a:rPr>
              <a:t>Close-fitting bolts, pins or rivets generally result in lower magnitudes of peak stress than loose-fitting bolts.</a:t>
            </a:r>
          </a:p>
          <a:p>
            <a:pPr lvl="1"/>
            <a:r>
              <a:rPr lang="en-GB" i="1" dirty="0">
                <a:solidFill>
                  <a:srgbClr val="00B050"/>
                </a:solidFill>
                <a:latin typeface="Times" panose="02020603050405020304" pitchFamily="18" charset="0"/>
                <a:cs typeface="Times" panose="02020603050405020304" pitchFamily="18" charset="0"/>
              </a:rPr>
              <a:t>The specifying of as tight a fit as possible would appear to be a desirable objective from lug strength considerations. </a:t>
            </a:r>
          </a:p>
          <a:p>
            <a:pPr lvl="1"/>
            <a:r>
              <a:rPr lang="en-GB" i="1" dirty="0">
                <a:solidFill>
                  <a:srgbClr val="FF0000"/>
                </a:solidFill>
                <a:latin typeface="Times" panose="02020603050405020304" pitchFamily="18" charset="0"/>
                <a:cs typeface="Times" panose="02020603050405020304" pitchFamily="18" charset="0"/>
              </a:rPr>
              <a:t>Lugs loaded in the longitudinal direction (axial) experience a greater tangential stress peak than when loaded laterally (transversely). </a:t>
            </a:r>
            <a:endParaRPr lang="en-US" i="1" dirty="0">
              <a:solidFill>
                <a:srgbClr val="FF0000"/>
              </a:solidFill>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10BFA723-A403-A9DC-2DF4-57AA9E33EFDD}"/>
              </a:ext>
            </a:extLst>
          </p:cNvPr>
          <p:cNvSpPr>
            <a:spLocks noGrp="1"/>
          </p:cNvSpPr>
          <p:nvPr>
            <p:ph type="sldNum" sz="quarter" idx="12"/>
          </p:nvPr>
        </p:nvSpPr>
        <p:spPr/>
        <p:txBody>
          <a:bodyPr/>
          <a:lstStyle/>
          <a:p>
            <a:fld id="{6D22F896-40B5-4ADD-8801-0D06FADFA095}" type="slidenum">
              <a:rPr lang="en-US" smtClean="0"/>
              <a:pPr/>
              <a:t>64</a:t>
            </a:fld>
            <a:endParaRPr lang="en-US" dirty="0"/>
          </a:p>
        </p:txBody>
      </p:sp>
    </p:spTree>
    <p:extLst>
      <p:ext uri="{BB962C8B-B14F-4D97-AF65-F5344CB8AC3E}">
        <p14:creationId xmlns:p14="http://schemas.microsoft.com/office/powerpoint/2010/main" val="12243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fontScale="92500" lnSpcReduction="10000"/>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strike="sngStrike" dirty="0">
                <a:solidFill>
                  <a:srgbClr val="FF0000"/>
                </a:solidFill>
              </a:rPr>
              <a:t>Bush analysis</a:t>
            </a:r>
          </a:p>
          <a:p>
            <a:r>
              <a:rPr lang="en-GB" strike="sngStrike" dirty="0">
                <a:solidFill>
                  <a:srgbClr val="FF0000"/>
                </a:solidFill>
              </a:rPr>
              <a:t>Special scenarios</a:t>
            </a:r>
          </a:p>
          <a:p>
            <a:r>
              <a:rPr lang="en-GB" strike="sngStrike" dirty="0">
                <a:solidFill>
                  <a:srgbClr val="FF0000"/>
                </a:solidFill>
              </a:rPr>
              <a:t>Stress concentration factor considerations in lugs (ESDU vs Research)</a:t>
            </a:r>
            <a:endParaRPr lang="en-GB" b="1" dirty="0">
              <a:solidFill>
                <a:srgbClr val="00B050"/>
              </a:solidFill>
            </a:endParaRPr>
          </a:p>
          <a:p>
            <a:r>
              <a:rPr lang="en-GB" b="1" dirty="0">
                <a:solidFill>
                  <a:srgbClr val="00B050"/>
                </a:solidFill>
              </a:rPr>
              <a:t>Stresses due to bush press-fit</a:t>
            </a:r>
          </a:p>
        </p:txBody>
      </p:sp>
      <p:sp>
        <p:nvSpPr>
          <p:cNvPr id="2" name="Slide Number Placeholder 1"/>
          <p:cNvSpPr>
            <a:spLocks noGrp="1"/>
          </p:cNvSpPr>
          <p:nvPr>
            <p:ph type="sldNum" sz="quarter" idx="12"/>
          </p:nvPr>
        </p:nvSpPr>
        <p:spPr/>
        <p:txBody>
          <a:bodyPr/>
          <a:lstStyle/>
          <a:p>
            <a:fld id="{6D22F896-40B5-4ADD-8801-0D06FADFA095}" type="slidenum">
              <a:rPr lang="en-US" smtClean="0"/>
              <a:pPr/>
              <a:t>65</a:t>
            </a:fld>
            <a:endParaRPr lang="en-US" dirty="0"/>
          </a:p>
        </p:txBody>
      </p:sp>
    </p:spTree>
    <p:extLst>
      <p:ext uri="{BB962C8B-B14F-4D97-AF65-F5344CB8AC3E}">
        <p14:creationId xmlns:p14="http://schemas.microsoft.com/office/powerpoint/2010/main" val="3055311679"/>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0D8A-CB58-FBEE-4CB5-298970CF84EC}"/>
              </a:ext>
            </a:extLst>
          </p:cNvPr>
          <p:cNvSpPr>
            <a:spLocks noGrp="1"/>
          </p:cNvSpPr>
          <p:nvPr>
            <p:ph type="title"/>
          </p:nvPr>
        </p:nvSpPr>
        <p:spPr/>
        <p:txBody>
          <a:bodyPr/>
          <a:lstStyle/>
          <a:p>
            <a:r>
              <a:rPr lang="en-US" dirty="0"/>
              <a:t>Stresses due to bush press-fit </a:t>
            </a:r>
            <a:r>
              <a:rPr lang="en-US" sz="1000" dirty="0"/>
              <a:t>(Interference fit)</a:t>
            </a:r>
          </a:p>
        </p:txBody>
      </p:sp>
      <p:sp>
        <p:nvSpPr>
          <p:cNvPr id="3" name="Content Placeholder 2">
            <a:extLst>
              <a:ext uri="{FF2B5EF4-FFF2-40B4-BE49-F238E27FC236}">
                <a16:creationId xmlns:a16="http://schemas.microsoft.com/office/drawing/2014/main" id="{DD35F091-7B2E-4508-0FE8-325791F60DA8}"/>
              </a:ext>
            </a:extLst>
          </p:cNvPr>
          <p:cNvSpPr>
            <a:spLocks noGrp="1"/>
          </p:cNvSpPr>
          <p:nvPr>
            <p:ph idx="1"/>
          </p:nvPr>
        </p:nvSpPr>
        <p:spPr>
          <a:xfrm>
            <a:off x="323849" y="815975"/>
            <a:ext cx="2833351" cy="2026669"/>
          </a:xfrm>
        </p:spPr>
        <p:txBody>
          <a:bodyPr/>
          <a:lstStyle/>
          <a:p>
            <a:r>
              <a:rPr lang="en-US" dirty="0"/>
              <a:t>These fittings are intended for when the bushing is not designed to be replaced throughout the lifespan of the part.</a:t>
            </a:r>
          </a:p>
        </p:txBody>
      </p:sp>
      <p:sp>
        <p:nvSpPr>
          <p:cNvPr id="4" name="Slide Number Placeholder 3">
            <a:extLst>
              <a:ext uri="{FF2B5EF4-FFF2-40B4-BE49-F238E27FC236}">
                <a16:creationId xmlns:a16="http://schemas.microsoft.com/office/drawing/2014/main" id="{D0ED39E0-8712-9DF7-B326-2C4AA1E62770}"/>
              </a:ext>
            </a:extLst>
          </p:cNvPr>
          <p:cNvSpPr>
            <a:spLocks noGrp="1"/>
          </p:cNvSpPr>
          <p:nvPr>
            <p:ph type="sldNum" sz="quarter" idx="12"/>
          </p:nvPr>
        </p:nvSpPr>
        <p:spPr/>
        <p:txBody>
          <a:bodyPr/>
          <a:lstStyle/>
          <a:p>
            <a:fld id="{6D22F896-40B5-4ADD-8801-0D06FADFA095}" type="slidenum">
              <a:rPr lang="en-US" smtClean="0"/>
              <a:pPr/>
              <a:t>66</a:t>
            </a:fld>
            <a:endParaRPr lang="en-US" dirty="0"/>
          </a:p>
        </p:txBody>
      </p:sp>
      <p:cxnSp>
        <p:nvCxnSpPr>
          <p:cNvPr id="9" name="Straight Arrow Connector 8">
            <a:extLst>
              <a:ext uri="{FF2B5EF4-FFF2-40B4-BE49-F238E27FC236}">
                <a16:creationId xmlns:a16="http://schemas.microsoft.com/office/drawing/2014/main" id="{2BB293F3-6450-753A-6A30-8E4233054172}"/>
              </a:ext>
            </a:extLst>
          </p:cNvPr>
          <p:cNvCxnSpPr>
            <a:cxnSpLocks/>
          </p:cNvCxnSpPr>
          <p:nvPr/>
        </p:nvCxnSpPr>
        <p:spPr>
          <a:xfrm>
            <a:off x="3815484" y="1542719"/>
            <a:ext cx="328411" cy="345550"/>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3" name="Doughnut 12">
            <a:extLst>
              <a:ext uri="{FF2B5EF4-FFF2-40B4-BE49-F238E27FC236}">
                <a16:creationId xmlns:a16="http://schemas.microsoft.com/office/drawing/2014/main" id="{0C051790-AE23-E982-E603-FA06F8F8BCA9}"/>
              </a:ext>
            </a:extLst>
          </p:cNvPr>
          <p:cNvSpPr/>
          <p:nvPr/>
        </p:nvSpPr>
        <p:spPr>
          <a:xfrm>
            <a:off x="3269250" y="1024413"/>
            <a:ext cx="1080000" cy="1080000"/>
          </a:xfrm>
          <a:prstGeom prst="donut">
            <a:avLst>
              <a:gd name="adj" fmla="val 549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sz="500" dirty="0">
              <a:solidFill>
                <a:schemeClr val="tx1"/>
              </a:solidFill>
              <a:latin typeface="Arial" panose="020B0604020202020204" pitchFamily="34" charset="0"/>
              <a:cs typeface="Arial" panose="020B0604020202020204" pitchFamily="34" charset="0"/>
            </a:endParaRPr>
          </a:p>
        </p:txBody>
      </p:sp>
      <p:sp>
        <p:nvSpPr>
          <p:cNvPr id="14" name="Doughnut 13">
            <a:extLst>
              <a:ext uri="{FF2B5EF4-FFF2-40B4-BE49-F238E27FC236}">
                <a16:creationId xmlns:a16="http://schemas.microsoft.com/office/drawing/2014/main" id="{D648C338-3612-A98F-4ED8-6CA0DB03306F}"/>
              </a:ext>
            </a:extLst>
          </p:cNvPr>
          <p:cNvSpPr/>
          <p:nvPr/>
        </p:nvSpPr>
        <p:spPr>
          <a:xfrm>
            <a:off x="3143250" y="897694"/>
            <a:ext cx="1332000" cy="1332000"/>
          </a:xfrm>
          <a:prstGeom prst="donut">
            <a:avLst>
              <a:gd name="adj" fmla="val 9993"/>
            </a:avLst>
          </a:prstGeom>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1"/>
          <a:lstStyle/>
          <a:p>
            <a:pPr algn="ctr"/>
            <a:endParaRPr lang="en-US" sz="8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A478A4-434B-94F5-3D90-E2F6985A960D}"/>
              </a:ext>
            </a:extLst>
          </p:cNvPr>
          <p:cNvSpPr txBox="1"/>
          <p:nvPr/>
        </p:nvSpPr>
        <p:spPr>
          <a:xfrm>
            <a:off x="3881026" y="1510975"/>
            <a:ext cx="26962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a:t>
            </a:r>
          </a:p>
        </p:txBody>
      </p:sp>
      <p:cxnSp>
        <p:nvCxnSpPr>
          <p:cNvPr id="17" name="Straight Arrow Connector 16">
            <a:extLst>
              <a:ext uri="{FF2B5EF4-FFF2-40B4-BE49-F238E27FC236}">
                <a16:creationId xmlns:a16="http://schemas.microsoft.com/office/drawing/2014/main" id="{186C7205-E505-04EE-F1B7-F5137631107D}"/>
              </a:ext>
            </a:extLst>
          </p:cNvPr>
          <p:cNvCxnSpPr>
            <a:cxnSpLocks/>
            <a:endCxn id="13" idx="4"/>
          </p:cNvCxnSpPr>
          <p:nvPr/>
        </p:nvCxnSpPr>
        <p:spPr>
          <a:xfrm>
            <a:off x="3807229" y="1538410"/>
            <a:ext cx="2021" cy="566003"/>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BA30328-6141-A445-C3FF-DDF21AC005D3}"/>
              </a:ext>
            </a:extLst>
          </p:cNvPr>
          <p:cNvSpPr txBox="1"/>
          <p:nvPr/>
        </p:nvSpPr>
        <p:spPr>
          <a:xfrm>
            <a:off x="3452704" y="1710063"/>
            <a:ext cx="42832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a:t>
            </a:r>
            <a:r>
              <a:rPr lang="en-US" sz="500" dirty="0">
                <a:latin typeface="Arial" panose="020B0604020202020204" pitchFamily="34" charset="0"/>
                <a:cs typeface="Arial" panose="020B0604020202020204" pitchFamily="34" charset="0"/>
              </a:rPr>
              <a:t>-bush</a:t>
            </a:r>
          </a:p>
        </p:txBody>
      </p:sp>
      <p:cxnSp>
        <p:nvCxnSpPr>
          <p:cNvPr id="22" name="Straight Arrow Connector 21">
            <a:extLst>
              <a:ext uri="{FF2B5EF4-FFF2-40B4-BE49-F238E27FC236}">
                <a16:creationId xmlns:a16="http://schemas.microsoft.com/office/drawing/2014/main" id="{5A5C6D11-75AA-3851-3BE0-A800E5F5A58A}"/>
              </a:ext>
            </a:extLst>
          </p:cNvPr>
          <p:cNvCxnSpPr>
            <a:cxnSpLocks/>
            <a:endCxn id="13" idx="7"/>
          </p:cNvCxnSpPr>
          <p:nvPr/>
        </p:nvCxnSpPr>
        <p:spPr>
          <a:xfrm flipV="1">
            <a:off x="3815484" y="1182575"/>
            <a:ext cx="375604" cy="355835"/>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BA3D75-5F2E-FAE0-8EB7-D4D5195CA650}"/>
              </a:ext>
            </a:extLst>
          </p:cNvPr>
          <p:cNvCxnSpPr>
            <a:cxnSpLocks/>
            <a:endCxn id="14" idx="0"/>
          </p:cNvCxnSpPr>
          <p:nvPr/>
        </p:nvCxnSpPr>
        <p:spPr>
          <a:xfrm flipV="1">
            <a:off x="3808239" y="897694"/>
            <a:ext cx="1011" cy="636407"/>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E2E32C-EE7F-3FF2-8ECA-BA6F5618C16C}"/>
              </a:ext>
            </a:extLst>
          </p:cNvPr>
          <p:cNvSpPr txBox="1"/>
          <p:nvPr/>
        </p:nvSpPr>
        <p:spPr>
          <a:xfrm>
            <a:off x="3480548" y="1152486"/>
            <a:ext cx="40427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t>
            </a:r>
            <a:r>
              <a:rPr lang="en-US" sz="500" dirty="0">
                <a:latin typeface="Arial" panose="020B0604020202020204" pitchFamily="34" charset="0"/>
                <a:cs typeface="Arial" panose="020B0604020202020204" pitchFamily="34" charset="0"/>
              </a:rPr>
              <a:t>-Lug</a:t>
            </a:r>
          </a:p>
        </p:txBody>
      </p:sp>
      <p:sp>
        <p:nvSpPr>
          <p:cNvPr id="29" name="TextBox 28">
            <a:extLst>
              <a:ext uri="{FF2B5EF4-FFF2-40B4-BE49-F238E27FC236}">
                <a16:creationId xmlns:a16="http://schemas.microsoft.com/office/drawing/2014/main" id="{2736DF1E-1955-B4BA-12D6-7CB8AD6B3E73}"/>
              </a:ext>
            </a:extLst>
          </p:cNvPr>
          <p:cNvSpPr txBox="1"/>
          <p:nvPr/>
        </p:nvSpPr>
        <p:spPr>
          <a:xfrm>
            <a:off x="3944788" y="1277151"/>
            <a:ext cx="27764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a:t>
            </a:r>
          </a:p>
        </p:txBody>
      </p:sp>
      <p:sp>
        <p:nvSpPr>
          <p:cNvPr id="31" name="Oval 30">
            <a:extLst>
              <a:ext uri="{FF2B5EF4-FFF2-40B4-BE49-F238E27FC236}">
                <a16:creationId xmlns:a16="http://schemas.microsoft.com/office/drawing/2014/main" id="{4EB335FE-71B4-627B-2FAA-EF52C690FA5A}"/>
              </a:ext>
            </a:extLst>
          </p:cNvPr>
          <p:cNvSpPr/>
          <p:nvPr/>
        </p:nvSpPr>
        <p:spPr>
          <a:xfrm>
            <a:off x="3788214" y="1517376"/>
            <a:ext cx="36000" cy="36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3A3603-2249-A2C2-5153-764D57C3C082}"/>
              </a:ext>
            </a:extLst>
          </p:cNvPr>
          <p:cNvSpPr txBox="1"/>
          <p:nvPr/>
        </p:nvSpPr>
        <p:spPr>
          <a:xfrm>
            <a:off x="3639341" y="2063720"/>
            <a:ext cx="333746"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Lug</a:t>
            </a:r>
          </a:p>
        </p:txBody>
      </p:sp>
      <p:sp>
        <p:nvSpPr>
          <p:cNvPr id="33" name="TextBox 32">
            <a:extLst>
              <a:ext uri="{FF2B5EF4-FFF2-40B4-BE49-F238E27FC236}">
                <a16:creationId xmlns:a16="http://schemas.microsoft.com/office/drawing/2014/main" id="{4B54754D-E7AE-D1EA-168B-C11A7E6B4C2A}"/>
              </a:ext>
            </a:extLst>
          </p:cNvPr>
          <p:cNvSpPr txBox="1"/>
          <p:nvPr/>
        </p:nvSpPr>
        <p:spPr>
          <a:xfrm>
            <a:off x="3294439" y="1385858"/>
            <a:ext cx="38824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Bush</a:t>
            </a:r>
          </a:p>
        </p:txBody>
      </p:sp>
      <p:cxnSp>
        <p:nvCxnSpPr>
          <p:cNvPr id="35" name="Straight Arrow Connector 34">
            <a:extLst>
              <a:ext uri="{FF2B5EF4-FFF2-40B4-BE49-F238E27FC236}">
                <a16:creationId xmlns:a16="http://schemas.microsoft.com/office/drawing/2014/main" id="{F9720CA2-EE09-288E-0057-F2E7D7338008}"/>
              </a:ext>
            </a:extLst>
          </p:cNvPr>
          <p:cNvCxnSpPr>
            <a:stCxn id="33" idx="0"/>
            <a:endCxn id="13" idx="1"/>
          </p:cNvCxnSpPr>
          <p:nvPr/>
        </p:nvCxnSpPr>
        <p:spPr>
          <a:xfrm flipH="1" flipV="1">
            <a:off x="3386470" y="1280812"/>
            <a:ext cx="102093" cy="105046"/>
          </a:xfrm>
          <a:prstGeom prst="straightConnector1">
            <a:avLst/>
          </a:prstGeom>
          <a:ln>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971BAD6-41F3-1B7B-AE56-05B4286EDB42}"/>
              </a:ext>
            </a:extLst>
          </p:cNvPr>
          <p:cNvSpPr/>
          <p:nvPr/>
        </p:nvSpPr>
        <p:spPr>
          <a:xfrm rot="19968870">
            <a:off x="3425704" y="1027927"/>
            <a:ext cx="116301" cy="70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F973A72B-7D61-99E5-BA66-BC5B510A962C}"/>
              </a:ext>
            </a:extLst>
          </p:cNvPr>
          <p:cNvCxnSpPr>
            <a:cxnSpLocks/>
            <a:stCxn id="36" idx="3"/>
          </p:cNvCxnSpPr>
          <p:nvPr/>
        </p:nvCxnSpPr>
        <p:spPr>
          <a:xfrm flipV="1">
            <a:off x="3535581" y="988828"/>
            <a:ext cx="100754" cy="4761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3530D15-B136-665C-2658-96FDBB50FD93}"/>
              </a:ext>
            </a:extLst>
          </p:cNvPr>
          <p:cNvCxnSpPr>
            <a:cxnSpLocks/>
            <a:stCxn id="36" idx="0"/>
          </p:cNvCxnSpPr>
          <p:nvPr/>
        </p:nvCxnSpPr>
        <p:spPr>
          <a:xfrm flipH="1" flipV="1">
            <a:off x="3423684" y="935665"/>
            <a:ext cx="44145" cy="96137"/>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5816F8F-8078-0FA8-74BF-FC82C56E4E60}"/>
                  </a:ext>
                </a:extLst>
              </p:cNvPr>
              <p:cNvSpPr txBox="1"/>
              <p:nvPr/>
            </p:nvSpPr>
            <p:spPr>
              <a:xfrm>
                <a:off x="3623790" y="873317"/>
                <a:ext cx="148117"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𝜎</m:t>
                          </m:r>
                        </m:e>
                        <m:sub>
                          <m:r>
                            <a:rPr lang="en-GB" sz="1000" b="0" i="1" smtClean="0">
                              <a:latin typeface="Cambria Math" panose="02040503050406030204" pitchFamily="18" charset="0"/>
                            </a:rPr>
                            <m:t>𝑡</m:t>
                          </m:r>
                        </m:sub>
                      </m:sSub>
                    </m:oMath>
                  </m:oMathPara>
                </a14:m>
                <a:endParaRPr lang="en-US" sz="1000" dirty="0"/>
              </a:p>
            </p:txBody>
          </p:sp>
        </mc:Choice>
        <mc:Fallback xmlns="">
          <p:sp>
            <p:nvSpPr>
              <p:cNvPr id="43" name="TextBox 42">
                <a:extLst>
                  <a:ext uri="{FF2B5EF4-FFF2-40B4-BE49-F238E27FC236}">
                    <a16:creationId xmlns:a16="http://schemas.microsoft.com/office/drawing/2014/main" id="{15816F8F-8078-0FA8-74BF-FC82C56E4E60}"/>
                  </a:ext>
                </a:extLst>
              </p:cNvPr>
              <p:cNvSpPr txBox="1">
                <a:spLocks noRot="1" noChangeAspect="1" noMove="1" noResize="1" noEditPoints="1" noAdjustHandles="1" noChangeArrowheads="1" noChangeShapeType="1" noTextEdit="1"/>
              </p:cNvSpPr>
              <p:nvPr/>
            </p:nvSpPr>
            <p:spPr>
              <a:xfrm>
                <a:off x="3623790" y="873317"/>
                <a:ext cx="148117" cy="153888"/>
              </a:xfrm>
              <a:prstGeom prst="rect">
                <a:avLst/>
              </a:prstGeom>
              <a:blipFill>
                <a:blip r:embed="rId3"/>
                <a:stretch>
                  <a:fillRect l="-15385"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787743A-B357-7C78-EA4C-30CA20342CC6}"/>
                  </a:ext>
                </a:extLst>
              </p:cNvPr>
              <p:cNvSpPr txBox="1"/>
              <p:nvPr/>
            </p:nvSpPr>
            <p:spPr>
              <a:xfrm>
                <a:off x="3295650" y="806607"/>
                <a:ext cx="156581" cy="1538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𝜎</m:t>
                          </m:r>
                        </m:e>
                        <m:sub>
                          <m:r>
                            <a:rPr lang="en-GB" sz="1000" b="0" i="1" smtClean="0">
                              <a:latin typeface="Cambria Math" panose="02040503050406030204" pitchFamily="18" charset="0"/>
                            </a:rPr>
                            <m:t>𝑟</m:t>
                          </m:r>
                        </m:sub>
                      </m:sSub>
                    </m:oMath>
                  </m:oMathPara>
                </a14:m>
                <a:endParaRPr lang="en-US" sz="1000" dirty="0"/>
              </a:p>
            </p:txBody>
          </p:sp>
        </mc:Choice>
        <mc:Fallback xmlns="">
          <p:sp>
            <p:nvSpPr>
              <p:cNvPr id="44" name="TextBox 43">
                <a:extLst>
                  <a:ext uri="{FF2B5EF4-FFF2-40B4-BE49-F238E27FC236}">
                    <a16:creationId xmlns:a16="http://schemas.microsoft.com/office/drawing/2014/main" id="{0787743A-B357-7C78-EA4C-30CA20342CC6}"/>
                  </a:ext>
                </a:extLst>
              </p:cNvPr>
              <p:cNvSpPr txBox="1">
                <a:spLocks noRot="1" noChangeAspect="1" noMove="1" noResize="1" noEditPoints="1" noAdjustHandles="1" noChangeArrowheads="1" noChangeShapeType="1" noTextEdit="1"/>
              </p:cNvSpPr>
              <p:nvPr/>
            </p:nvSpPr>
            <p:spPr>
              <a:xfrm>
                <a:off x="3295650" y="806607"/>
                <a:ext cx="156581" cy="153888"/>
              </a:xfrm>
              <a:prstGeom prst="rect">
                <a:avLst/>
              </a:prstGeom>
              <a:blipFill>
                <a:blip r:embed="rId4"/>
                <a:stretch>
                  <a:fillRect l="-7692" r="-7692"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52844A0-933E-9B2E-8961-C2BB3C79AAB4}"/>
                  </a:ext>
                </a:extLst>
              </p:cNvPr>
              <p:cNvSpPr txBox="1"/>
              <p:nvPr/>
            </p:nvSpPr>
            <p:spPr>
              <a:xfrm>
                <a:off x="545219" y="1678140"/>
                <a:ext cx="965392" cy="1663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𝛿</m:t>
                      </m:r>
                      <m:r>
                        <a:rPr lang="en-GB" sz="1000" b="0" i="1" smtClean="0">
                          <a:latin typeface="Cambria Math" panose="02040503050406030204" pitchFamily="18" charset="0"/>
                          <a:ea typeface="Cambria Math" panose="02040503050406030204" pitchFamily="18" charset="0"/>
                        </a:rPr>
                        <m:t>=</m:t>
                      </m:r>
                      <m:sSub>
                        <m:sSubPr>
                          <m:ctrlPr>
                            <a:rPr lang="en-GB" sz="1000" b="0" i="1" smtClean="0">
                              <a:highlight>
                                <a:srgbClr val="00FFFF"/>
                              </a:highlight>
                              <a:latin typeface="Cambria Math" panose="02040503050406030204" pitchFamily="18" charset="0"/>
                              <a:ea typeface="Cambria Math" panose="02040503050406030204" pitchFamily="18" charset="0"/>
                            </a:rPr>
                          </m:ctrlPr>
                        </m:sSubPr>
                        <m:e>
                          <m:r>
                            <a:rPr lang="en-GB" sz="1000" b="0" i="1" smtClean="0">
                              <a:highlight>
                                <a:srgbClr val="00FFFF"/>
                              </a:highlight>
                              <a:latin typeface="Cambria Math" panose="02040503050406030204" pitchFamily="18" charset="0"/>
                              <a:ea typeface="Cambria Math" panose="02040503050406030204" pitchFamily="18" charset="0"/>
                            </a:rPr>
                            <m:t>𝑢</m:t>
                          </m:r>
                        </m:e>
                        <m:sub>
                          <m:r>
                            <a:rPr lang="en-GB" sz="1000" b="0" i="1" smtClean="0">
                              <a:highlight>
                                <a:srgbClr val="00FFFF"/>
                              </a:highlight>
                              <a:latin typeface="Cambria Math" panose="02040503050406030204" pitchFamily="18" charset="0"/>
                              <a:ea typeface="Cambria Math" panose="02040503050406030204" pitchFamily="18" charset="0"/>
                            </a:rPr>
                            <m:t>𝑙𝑢𝑔</m:t>
                          </m:r>
                        </m:sub>
                      </m:sSub>
                      <m:r>
                        <a:rPr lang="en-GB" sz="1000" b="0" i="1" smtClean="0">
                          <a:highlight>
                            <a:srgbClr val="FFFF00"/>
                          </a:highlight>
                          <a:latin typeface="Cambria Math" panose="02040503050406030204" pitchFamily="18" charset="0"/>
                          <a:ea typeface="Cambria Math" panose="02040503050406030204" pitchFamily="18" charset="0"/>
                        </a:rPr>
                        <m:t>−</m:t>
                      </m:r>
                      <m:sSub>
                        <m:sSubPr>
                          <m:ctrlPr>
                            <a:rPr lang="en-GB" sz="1000" b="0" i="1" smtClean="0">
                              <a:highlight>
                                <a:srgbClr val="FFFF00"/>
                              </a:highlight>
                              <a:latin typeface="Cambria Math" panose="02040503050406030204" pitchFamily="18" charset="0"/>
                              <a:ea typeface="Cambria Math" panose="02040503050406030204" pitchFamily="18" charset="0"/>
                            </a:rPr>
                          </m:ctrlPr>
                        </m:sSubPr>
                        <m:e>
                          <m:r>
                            <a:rPr lang="en-GB" sz="1000" b="0" i="1" smtClean="0">
                              <a:highlight>
                                <a:srgbClr val="FFFF00"/>
                              </a:highlight>
                              <a:latin typeface="Cambria Math" panose="02040503050406030204" pitchFamily="18" charset="0"/>
                              <a:ea typeface="Cambria Math" panose="02040503050406030204" pitchFamily="18" charset="0"/>
                            </a:rPr>
                            <m:t>𝑢</m:t>
                          </m:r>
                        </m:e>
                        <m:sub>
                          <m:r>
                            <a:rPr lang="en-GB" sz="1000" b="0" i="1" smtClean="0">
                              <a:highlight>
                                <a:srgbClr val="FFFF00"/>
                              </a:highlight>
                              <a:latin typeface="Cambria Math" panose="02040503050406030204" pitchFamily="18" charset="0"/>
                              <a:ea typeface="Cambria Math" panose="02040503050406030204" pitchFamily="18" charset="0"/>
                            </a:rPr>
                            <m:t>𝑏𝑢𝑠h</m:t>
                          </m:r>
                        </m:sub>
                      </m:sSub>
                    </m:oMath>
                  </m:oMathPara>
                </a14:m>
                <a:endParaRPr lang="en-US" sz="1000" dirty="0">
                  <a:highlight>
                    <a:srgbClr val="FFFF00"/>
                  </a:highlight>
                </a:endParaRPr>
              </a:p>
            </p:txBody>
          </p:sp>
        </mc:Choice>
        <mc:Fallback xmlns="">
          <p:sp>
            <p:nvSpPr>
              <p:cNvPr id="47" name="TextBox 46">
                <a:extLst>
                  <a:ext uri="{FF2B5EF4-FFF2-40B4-BE49-F238E27FC236}">
                    <a16:creationId xmlns:a16="http://schemas.microsoft.com/office/drawing/2014/main" id="{D52844A0-933E-9B2E-8961-C2BB3C79AAB4}"/>
                  </a:ext>
                </a:extLst>
              </p:cNvPr>
              <p:cNvSpPr txBox="1">
                <a:spLocks noRot="1" noChangeAspect="1" noMove="1" noResize="1" noEditPoints="1" noAdjustHandles="1" noChangeArrowheads="1" noChangeShapeType="1" noTextEdit="1"/>
              </p:cNvSpPr>
              <p:nvPr/>
            </p:nvSpPr>
            <p:spPr>
              <a:xfrm>
                <a:off x="545219" y="1678140"/>
                <a:ext cx="965392" cy="166392"/>
              </a:xfrm>
              <a:prstGeom prst="rect">
                <a:avLst/>
              </a:prstGeom>
              <a:blipFill>
                <a:blip r:embed="rId5"/>
                <a:stretch>
                  <a:fillRect l="-2564" b="-21429"/>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BF0BDF78-EB97-43BC-309D-41839FCE9AA0}"/>
              </a:ext>
            </a:extLst>
          </p:cNvPr>
          <p:cNvSpPr txBox="1"/>
          <p:nvPr/>
        </p:nvSpPr>
        <p:spPr>
          <a:xfrm>
            <a:off x="466205" y="1832065"/>
            <a:ext cx="767172" cy="503590"/>
          </a:xfrm>
          <a:prstGeom prst="rect">
            <a:avLst/>
          </a:prstGeom>
          <a:noFill/>
        </p:spPr>
        <p:txBody>
          <a:bodyPr wrap="square" lIns="36000" tIns="36000" rIns="36000" bIns="36000" rtlCol="0">
            <a:spAutoFit/>
          </a:bodyPr>
          <a:lstStyle/>
          <a:p>
            <a:r>
              <a:rPr lang="en-US" sz="700" dirty="0">
                <a:highlight>
                  <a:srgbClr val="00FFFF"/>
                </a:highlight>
                <a:latin typeface="Arial" panose="020B0604020202020204" pitchFamily="34" charset="0"/>
                <a:cs typeface="Arial" panose="020B0604020202020204" pitchFamily="34" charset="0"/>
              </a:rPr>
              <a:t>Increase in the radius of the lug</a:t>
            </a:r>
          </a:p>
          <a:p>
            <a:r>
              <a:rPr lang="en-US" sz="700" dirty="0">
                <a:highlight>
                  <a:srgbClr val="00FFFF"/>
                </a:highlight>
                <a:latin typeface="Arial" panose="020B0604020202020204" pitchFamily="34" charset="0"/>
                <a:cs typeface="Arial" panose="020B0604020202020204" pitchFamily="34" charset="0"/>
              </a:rPr>
              <a:t>due to internal pressure P</a:t>
            </a:r>
          </a:p>
        </p:txBody>
      </p:sp>
      <p:sp>
        <p:nvSpPr>
          <p:cNvPr id="49" name="TextBox 48">
            <a:extLst>
              <a:ext uri="{FF2B5EF4-FFF2-40B4-BE49-F238E27FC236}">
                <a16:creationId xmlns:a16="http://schemas.microsoft.com/office/drawing/2014/main" id="{C5732947-C54C-2C76-147A-53076673EDDD}"/>
              </a:ext>
            </a:extLst>
          </p:cNvPr>
          <p:cNvSpPr txBox="1"/>
          <p:nvPr/>
        </p:nvSpPr>
        <p:spPr>
          <a:xfrm>
            <a:off x="1198556" y="1829309"/>
            <a:ext cx="767172" cy="503590"/>
          </a:xfrm>
          <a:prstGeom prst="rect">
            <a:avLst/>
          </a:prstGeom>
          <a:noFill/>
        </p:spPr>
        <p:txBody>
          <a:bodyPr wrap="square" lIns="36000" tIns="36000" rIns="36000" bIns="36000" rtlCol="0">
            <a:spAutoFit/>
          </a:bodyPr>
          <a:lstStyle/>
          <a:p>
            <a:r>
              <a:rPr lang="en-US" sz="700" dirty="0">
                <a:highlight>
                  <a:srgbClr val="FFFF00"/>
                </a:highlight>
                <a:latin typeface="Arial" panose="020B0604020202020204" pitchFamily="34" charset="0"/>
                <a:cs typeface="Arial" panose="020B0604020202020204" pitchFamily="34" charset="0"/>
              </a:rPr>
              <a:t>Decrease in the radius of bushing due to external pressure P</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C83B160-A4E1-28A5-DDA8-4CC0971B7D81}"/>
                  </a:ext>
                </a:extLst>
              </p:cNvPr>
              <p:cNvSpPr txBox="1"/>
              <p:nvPr/>
            </p:nvSpPr>
            <p:spPr>
              <a:xfrm>
                <a:off x="300592" y="2362838"/>
                <a:ext cx="1424044"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highlight>
                                <a:srgbClr val="00FFFF"/>
                              </a:highlight>
                              <a:latin typeface="Cambria Math" panose="02040503050406030204" pitchFamily="18" charset="0"/>
                            </a:rPr>
                          </m:ctrlPr>
                        </m:sSubPr>
                        <m:e>
                          <m:r>
                            <a:rPr lang="en-GB" sz="800" b="0" i="1" smtClean="0">
                              <a:highlight>
                                <a:srgbClr val="00FFFF"/>
                              </a:highlight>
                              <a:latin typeface="Cambria Math" panose="02040503050406030204" pitchFamily="18" charset="0"/>
                            </a:rPr>
                            <m:t>𝑢</m:t>
                          </m:r>
                        </m:e>
                        <m:sub>
                          <m:r>
                            <a:rPr lang="en-GB" sz="800" b="0" i="1" smtClean="0">
                              <a:highlight>
                                <a:srgbClr val="00FFFF"/>
                              </a:highlight>
                              <a:latin typeface="Cambria Math" panose="02040503050406030204" pitchFamily="18" charset="0"/>
                            </a:rPr>
                            <m:t>𝑙𝑢𝑔</m:t>
                          </m:r>
                        </m:sub>
                      </m:sSub>
                      <m:r>
                        <a:rPr lang="en-GB" sz="800" b="0" i="1" smtClean="0">
                          <a:highlight>
                            <a:srgbClr val="00FFFF"/>
                          </a:highlight>
                          <a:latin typeface="Cambria Math" panose="02040503050406030204" pitchFamily="18" charset="0"/>
                        </a:rPr>
                        <m:t>=</m:t>
                      </m:r>
                      <m:r>
                        <a:rPr lang="en-GB" sz="800" b="0" i="1" smtClean="0">
                          <a:highlight>
                            <a:srgbClr val="00FFFF"/>
                          </a:highlight>
                          <a:latin typeface="Cambria Math" panose="02040503050406030204" pitchFamily="18" charset="0"/>
                        </a:rPr>
                        <m:t>𝑃</m:t>
                      </m:r>
                      <m:f>
                        <m:fPr>
                          <m:ctrlPr>
                            <a:rPr lang="en-GB" sz="800" b="0" i="1" smtClean="0">
                              <a:highlight>
                                <a:srgbClr val="00FFFF"/>
                              </a:highlight>
                              <a:latin typeface="Cambria Math" panose="02040503050406030204" pitchFamily="18" charset="0"/>
                            </a:rPr>
                          </m:ctrlPr>
                        </m:fPr>
                        <m:num>
                          <m:r>
                            <a:rPr lang="en-GB" sz="800" b="0" i="1" smtClean="0">
                              <a:highlight>
                                <a:srgbClr val="00FFFF"/>
                              </a:highlight>
                              <a:latin typeface="Cambria Math" panose="02040503050406030204" pitchFamily="18" charset="0"/>
                            </a:rPr>
                            <m:t>𝐷</m:t>
                          </m:r>
                        </m:num>
                        <m:den>
                          <m:sSub>
                            <m:sSubPr>
                              <m:ctrlPr>
                                <a:rPr lang="en-GB" sz="800" b="0" i="1" smtClean="0">
                                  <a:highlight>
                                    <a:srgbClr val="00FFFF"/>
                                  </a:highlight>
                                  <a:latin typeface="Cambria Math" panose="02040503050406030204" pitchFamily="18" charset="0"/>
                                </a:rPr>
                              </m:ctrlPr>
                            </m:sSubPr>
                            <m:e>
                              <m:r>
                                <a:rPr lang="en-GB" sz="800" b="0" i="1" smtClean="0">
                                  <a:highlight>
                                    <a:srgbClr val="00FFFF"/>
                                  </a:highlight>
                                  <a:latin typeface="Cambria Math" panose="02040503050406030204" pitchFamily="18" charset="0"/>
                                </a:rPr>
                                <m:t>𝐸</m:t>
                              </m:r>
                            </m:e>
                            <m:sub>
                              <m:r>
                                <a:rPr lang="en-GB" sz="800" b="0" i="1" smtClean="0">
                                  <a:highlight>
                                    <a:srgbClr val="00FFFF"/>
                                  </a:highlight>
                                  <a:latin typeface="Cambria Math" panose="02040503050406030204" pitchFamily="18" charset="0"/>
                                </a:rPr>
                                <m:t>𝑙𝑢𝑔</m:t>
                              </m:r>
                            </m:sub>
                          </m:sSub>
                        </m:den>
                      </m:f>
                      <m:d>
                        <m:dPr>
                          <m:ctrlPr>
                            <a:rPr lang="en-GB" sz="800" b="0" i="1" smtClean="0">
                              <a:highlight>
                                <a:srgbClr val="00FFFF"/>
                              </a:highlight>
                              <a:latin typeface="Cambria Math" panose="02040503050406030204" pitchFamily="18" charset="0"/>
                            </a:rPr>
                          </m:ctrlPr>
                        </m:dPr>
                        <m:e>
                          <m:f>
                            <m:fPr>
                              <m:ctrlPr>
                                <a:rPr lang="en-GB" sz="800" b="0" i="1" smtClean="0">
                                  <a:highlight>
                                    <a:srgbClr val="00FFFF"/>
                                  </a:highlight>
                                  <a:latin typeface="Cambria Math" panose="02040503050406030204" pitchFamily="18" charset="0"/>
                                </a:rPr>
                              </m:ctrlPr>
                            </m:fPr>
                            <m:num>
                              <m:sSup>
                                <m:sSupPr>
                                  <m:ctrlPr>
                                    <a:rPr lang="en-GB" sz="800" b="0" i="1" smtClean="0">
                                      <a:highlight>
                                        <a:srgbClr val="00FFFF"/>
                                      </a:highlight>
                                      <a:latin typeface="Cambria Math" panose="02040503050406030204" pitchFamily="18" charset="0"/>
                                    </a:rPr>
                                  </m:ctrlPr>
                                </m:sSupPr>
                                <m:e>
                                  <m:r>
                                    <a:rPr lang="en-GB" sz="800" b="0" i="1" smtClean="0">
                                      <a:highlight>
                                        <a:srgbClr val="00FFFF"/>
                                      </a:highlight>
                                      <a:latin typeface="Cambria Math" panose="02040503050406030204" pitchFamily="18" charset="0"/>
                                    </a:rPr>
                                    <m:t>𝐶</m:t>
                                  </m:r>
                                </m:e>
                                <m:sup>
                                  <m:r>
                                    <a:rPr lang="en-GB" sz="800" b="0" i="1" smtClean="0">
                                      <a:highlight>
                                        <a:srgbClr val="00FFFF"/>
                                      </a:highlight>
                                      <a:latin typeface="Cambria Math" panose="02040503050406030204" pitchFamily="18" charset="0"/>
                                    </a:rPr>
                                    <m:t>2</m:t>
                                  </m:r>
                                </m:sup>
                              </m:sSup>
                              <m:r>
                                <a:rPr lang="en-GB" sz="800" b="0" i="1" smtClean="0">
                                  <a:highlight>
                                    <a:srgbClr val="00FFFF"/>
                                  </a:highlight>
                                  <a:latin typeface="Cambria Math" panose="02040503050406030204" pitchFamily="18" charset="0"/>
                                </a:rPr>
                                <m:t>+</m:t>
                              </m:r>
                              <m:sSup>
                                <m:sSupPr>
                                  <m:ctrlPr>
                                    <a:rPr lang="en-GB" sz="800" i="1">
                                      <a:highlight>
                                        <a:srgbClr val="00FFFF"/>
                                      </a:highlight>
                                      <a:latin typeface="Cambria Math" panose="02040503050406030204" pitchFamily="18" charset="0"/>
                                    </a:rPr>
                                  </m:ctrlPr>
                                </m:sSupPr>
                                <m:e>
                                  <m:r>
                                    <a:rPr lang="en-GB" sz="800" b="0" i="1" smtClean="0">
                                      <a:highlight>
                                        <a:srgbClr val="00FFFF"/>
                                      </a:highlight>
                                      <a:latin typeface="Cambria Math" panose="02040503050406030204" pitchFamily="18" charset="0"/>
                                    </a:rPr>
                                    <m:t>𝐷</m:t>
                                  </m:r>
                                </m:e>
                                <m:sup>
                                  <m:r>
                                    <a:rPr lang="en-GB" sz="800" i="1">
                                      <a:highlight>
                                        <a:srgbClr val="00FFFF"/>
                                      </a:highlight>
                                      <a:latin typeface="Cambria Math" panose="02040503050406030204" pitchFamily="18" charset="0"/>
                                    </a:rPr>
                                    <m:t>2</m:t>
                                  </m:r>
                                </m:sup>
                              </m:sSup>
                            </m:num>
                            <m:den>
                              <m:sSup>
                                <m:sSupPr>
                                  <m:ctrlPr>
                                    <a:rPr lang="en-GB" sz="800" i="1">
                                      <a:highlight>
                                        <a:srgbClr val="00FFFF"/>
                                      </a:highlight>
                                      <a:latin typeface="Cambria Math" panose="02040503050406030204" pitchFamily="18" charset="0"/>
                                    </a:rPr>
                                  </m:ctrlPr>
                                </m:sSupPr>
                                <m:e>
                                  <m:r>
                                    <a:rPr lang="en-GB" sz="800" i="1">
                                      <a:highlight>
                                        <a:srgbClr val="00FFFF"/>
                                      </a:highlight>
                                      <a:latin typeface="Cambria Math" panose="02040503050406030204" pitchFamily="18" charset="0"/>
                                    </a:rPr>
                                    <m:t>𝐶</m:t>
                                  </m:r>
                                </m:e>
                                <m:sup>
                                  <m:r>
                                    <a:rPr lang="en-GB" sz="800" i="1">
                                      <a:highlight>
                                        <a:srgbClr val="00FFFF"/>
                                      </a:highlight>
                                      <a:latin typeface="Cambria Math" panose="02040503050406030204" pitchFamily="18" charset="0"/>
                                    </a:rPr>
                                    <m:t>2</m:t>
                                  </m:r>
                                </m:sup>
                              </m:sSup>
                              <m:r>
                                <a:rPr lang="en-GB" sz="800" b="0" i="1" smtClean="0">
                                  <a:highlight>
                                    <a:srgbClr val="00FFFF"/>
                                  </a:highlight>
                                  <a:latin typeface="Cambria Math" panose="02040503050406030204" pitchFamily="18" charset="0"/>
                                </a:rPr>
                                <m:t>−</m:t>
                              </m:r>
                              <m:sSup>
                                <m:sSupPr>
                                  <m:ctrlPr>
                                    <a:rPr lang="en-GB" sz="800" i="1">
                                      <a:highlight>
                                        <a:srgbClr val="00FFFF"/>
                                      </a:highlight>
                                      <a:latin typeface="Cambria Math" panose="02040503050406030204" pitchFamily="18" charset="0"/>
                                    </a:rPr>
                                  </m:ctrlPr>
                                </m:sSupPr>
                                <m:e>
                                  <m:r>
                                    <a:rPr lang="en-GB" sz="800" b="0" i="1" smtClean="0">
                                      <a:highlight>
                                        <a:srgbClr val="00FFFF"/>
                                      </a:highlight>
                                      <a:latin typeface="Cambria Math" panose="02040503050406030204" pitchFamily="18" charset="0"/>
                                    </a:rPr>
                                    <m:t>𝐷</m:t>
                                  </m:r>
                                </m:e>
                                <m:sup>
                                  <m:r>
                                    <a:rPr lang="en-GB" sz="800" i="1">
                                      <a:highlight>
                                        <a:srgbClr val="00FFFF"/>
                                      </a:highlight>
                                      <a:latin typeface="Cambria Math" panose="02040503050406030204" pitchFamily="18" charset="0"/>
                                    </a:rPr>
                                    <m:t>2</m:t>
                                  </m:r>
                                </m:sup>
                              </m:sSup>
                            </m:den>
                          </m:f>
                          <m:r>
                            <a:rPr lang="en-GB" sz="800" b="0" i="1" smtClean="0">
                              <a:highlight>
                                <a:srgbClr val="00FFFF"/>
                              </a:highlight>
                              <a:latin typeface="Cambria Math" panose="02040503050406030204" pitchFamily="18" charset="0"/>
                            </a:rPr>
                            <m:t>−</m:t>
                          </m:r>
                          <m:sSub>
                            <m:sSubPr>
                              <m:ctrlPr>
                                <a:rPr lang="en-GB" sz="800" b="0" i="1" smtClean="0">
                                  <a:highlight>
                                    <a:srgbClr val="00FFFF"/>
                                  </a:highlight>
                                  <a:latin typeface="Cambria Math" panose="02040503050406030204" pitchFamily="18" charset="0"/>
                                </a:rPr>
                              </m:ctrlPr>
                            </m:sSubPr>
                            <m:e>
                              <m:r>
                                <a:rPr lang="en-GB" sz="800" b="0" i="1" smtClean="0">
                                  <a:highlight>
                                    <a:srgbClr val="00FFFF"/>
                                  </a:highlight>
                                  <a:latin typeface="Cambria Math" panose="02040503050406030204" pitchFamily="18" charset="0"/>
                                  <a:ea typeface="Cambria Math" panose="02040503050406030204" pitchFamily="18" charset="0"/>
                                </a:rPr>
                                <m:t>𝜗</m:t>
                              </m:r>
                            </m:e>
                            <m:sub>
                              <m:r>
                                <a:rPr lang="en-GB" sz="800" b="0" i="1" smtClean="0">
                                  <a:highlight>
                                    <a:srgbClr val="00FFFF"/>
                                  </a:highlight>
                                  <a:latin typeface="Cambria Math" panose="02040503050406030204" pitchFamily="18" charset="0"/>
                                </a:rPr>
                                <m:t>𝑙𝑢𝑔</m:t>
                              </m:r>
                            </m:sub>
                          </m:sSub>
                        </m:e>
                      </m:d>
                    </m:oMath>
                  </m:oMathPara>
                </a14:m>
                <a:endParaRPr lang="en-US" sz="800" dirty="0">
                  <a:highlight>
                    <a:srgbClr val="00FFFF"/>
                  </a:highlight>
                  <a:latin typeface="Arial" panose="020B0604020202020204" pitchFamily="34" charset="0"/>
                  <a:cs typeface="Arial" panose="020B0604020202020204" pitchFamily="34" charset="0"/>
                </a:endParaRPr>
              </a:p>
            </p:txBody>
          </p:sp>
        </mc:Choice>
        <mc:Fallback xmlns="">
          <p:sp>
            <p:nvSpPr>
              <p:cNvPr id="51" name="TextBox 50">
                <a:extLst>
                  <a:ext uri="{FF2B5EF4-FFF2-40B4-BE49-F238E27FC236}">
                    <a16:creationId xmlns:a16="http://schemas.microsoft.com/office/drawing/2014/main" id="{4C83B160-A4E1-28A5-DDA8-4CC0971B7D81}"/>
                  </a:ext>
                </a:extLst>
              </p:cNvPr>
              <p:cNvSpPr txBox="1">
                <a:spLocks noRot="1" noChangeAspect="1" noMove="1" noResize="1" noEditPoints="1" noAdjustHandles="1" noChangeArrowheads="1" noChangeShapeType="1" noTextEdit="1"/>
              </p:cNvSpPr>
              <p:nvPr/>
            </p:nvSpPr>
            <p:spPr>
              <a:xfrm>
                <a:off x="300592" y="2362838"/>
                <a:ext cx="1424044" cy="281937"/>
              </a:xfrm>
              <a:prstGeom prst="rect">
                <a:avLst/>
              </a:prstGeom>
              <a:blipFill>
                <a:blip r:embed="rId6"/>
                <a:stretch>
                  <a:fillRect t="-434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971AC89-0233-E338-0F4D-3FCA37E896CD}"/>
                  </a:ext>
                </a:extLst>
              </p:cNvPr>
              <p:cNvSpPr txBox="1"/>
              <p:nvPr/>
            </p:nvSpPr>
            <p:spPr>
              <a:xfrm>
                <a:off x="1840505" y="2166766"/>
                <a:ext cx="1657826" cy="279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highlight>
                                <a:srgbClr val="FFFF00"/>
                              </a:highlight>
                              <a:latin typeface="Cambria Math" panose="02040503050406030204" pitchFamily="18" charset="0"/>
                            </a:rPr>
                          </m:ctrlPr>
                        </m:sSubPr>
                        <m:e>
                          <m:r>
                            <a:rPr lang="en-GB" sz="800" b="0" i="1" smtClean="0">
                              <a:highlight>
                                <a:srgbClr val="FFFF00"/>
                              </a:highlight>
                              <a:latin typeface="Cambria Math" panose="02040503050406030204" pitchFamily="18" charset="0"/>
                            </a:rPr>
                            <m:t>𝑢</m:t>
                          </m:r>
                        </m:e>
                        <m:sub>
                          <m:r>
                            <a:rPr lang="en-GB" sz="800" b="0" i="1" smtClean="0">
                              <a:highlight>
                                <a:srgbClr val="FFFF00"/>
                              </a:highlight>
                              <a:latin typeface="Cambria Math" panose="02040503050406030204" pitchFamily="18" charset="0"/>
                            </a:rPr>
                            <m:t>𝑏𝑢𝑠h</m:t>
                          </m:r>
                        </m:sub>
                      </m:sSub>
                      <m:r>
                        <a:rPr lang="en-GB" sz="800" b="0" i="1" smtClean="0">
                          <a:highlight>
                            <a:srgbClr val="FFFF00"/>
                          </a:highlight>
                          <a:latin typeface="Cambria Math" panose="02040503050406030204" pitchFamily="18" charset="0"/>
                        </a:rPr>
                        <m:t>=−</m:t>
                      </m:r>
                      <m:r>
                        <a:rPr lang="en-GB" sz="800" b="0" i="1" smtClean="0">
                          <a:highlight>
                            <a:srgbClr val="FFFF00"/>
                          </a:highlight>
                          <a:latin typeface="Cambria Math" panose="02040503050406030204" pitchFamily="18" charset="0"/>
                        </a:rPr>
                        <m:t>𝑃</m:t>
                      </m:r>
                      <m:f>
                        <m:fPr>
                          <m:ctrlPr>
                            <a:rPr lang="en-GB" sz="800" b="0" i="1" smtClean="0">
                              <a:highlight>
                                <a:srgbClr val="FFFF00"/>
                              </a:highlight>
                              <a:latin typeface="Cambria Math" panose="02040503050406030204" pitchFamily="18" charset="0"/>
                            </a:rPr>
                          </m:ctrlPr>
                        </m:fPr>
                        <m:num>
                          <m:r>
                            <a:rPr lang="en-GB" sz="800" b="0" i="1" smtClean="0">
                              <a:highlight>
                                <a:srgbClr val="FFFF00"/>
                              </a:highlight>
                              <a:latin typeface="Cambria Math" panose="02040503050406030204" pitchFamily="18" charset="0"/>
                            </a:rPr>
                            <m:t>𝐵</m:t>
                          </m:r>
                        </m:num>
                        <m:den>
                          <m:sSub>
                            <m:sSubPr>
                              <m:ctrlPr>
                                <a:rPr lang="en-GB" sz="800" b="0" i="1" smtClean="0">
                                  <a:highlight>
                                    <a:srgbClr val="FFFF00"/>
                                  </a:highlight>
                                  <a:latin typeface="Cambria Math" panose="02040503050406030204" pitchFamily="18" charset="0"/>
                                </a:rPr>
                              </m:ctrlPr>
                            </m:sSubPr>
                            <m:e>
                              <m:r>
                                <a:rPr lang="en-GB" sz="800" b="0" i="1" smtClean="0">
                                  <a:highlight>
                                    <a:srgbClr val="FFFF00"/>
                                  </a:highlight>
                                  <a:latin typeface="Cambria Math" panose="02040503050406030204" pitchFamily="18" charset="0"/>
                                </a:rPr>
                                <m:t>𝐸</m:t>
                              </m:r>
                            </m:e>
                            <m:sub>
                              <m:r>
                                <a:rPr lang="en-GB" sz="800" b="0" i="1" smtClean="0">
                                  <a:highlight>
                                    <a:srgbClr val="FFFF00"/>
                                  </a:highlight>
                                  <a:latin typeface="Cambria Math" panose="02040503050406030204" pitchFamily="18" charset="0"/>
                                </a:rPr>
                                <m:t>𝑏𝑢𝑠h</m:t>
                              </m:r>
                            </m:sub>
                          </m:sSub>
                        </m:den>
                      </m:f>
                      <m:d>
                        <m:dPr>
                          <m:ctrlPr>
                            <a:rPr lang="en-GB" sz="800" b="0" i="1" smtClean="0">
                              <a:highlight>
                                <a:srgbClr val="FFFF00"/>
                              </a:highlight>
                              <a:latin typeface="Cambria Math" panose="02040503050406030204" pitchFamily="18" charset="0"/>
                            </a:rPr>
                          </m:ctrlPr>
                        </m:dPr>
                        <m:e>
                          <m:f>
                            <m:fPr>
                              <m:ctrlPr>
                                <a:rPr lang="en-GB" sz="800" b="0" i="1" smtClean="0">
                                  <a:highlight>
                                    <a:srgbClr val="FFFF00"/>
                                  </a:highlight>
                                  <a:latin typeface="Cambria Math" panose="02040503050406030204" pitchFamily="18" charset="0"/>
                                </a:rPr>
                              </m:ctrlPr>
                            </m:fPr>
                            <m:num>
                              <m:sSup>
                                <m:sSupPr>
                                  <m:ctrlPr>
                                    <a:rPr lang="en-GB" sz="800" b="0" i="1" smtClean="0">
                                      <a:highlight>
                                        <a:srgbClr val="FFFF00"/>
                                      </a:highlight>
                                      <a:latin typeface="Cambria Math" panose="02040503050406030204" pitchFamily="18" charset="0"/>
                                    </a:rPr>
                                  </m:ctrlPr>
                                </m:sSupPr>
                                <m:e>
                                  <m:r>
                                    <a:rPr lang="en-GB" sz="800" b="0" i="1" smtClean="0">
                                      <a:highlight>
                                        <a:srgbClr val="FFFF00"/>
                                      </a:highlight>
                                      <a:latin typeface="Cambria Math" panose="02040503050406030204" pitchFamily="18" charset="0"/>
                                    </a:rPr>
                                    <m:t>𝐵</m:t>
                                  </m:r>
                                </m:e>
                                <m:sup>
                                  <m:r>
                                    <a:rPr lang="en-GB" sz="800" b="0" i="1" smtClean="0">
                                      <a:highlight>
                                        <a:srgbClr val="FFFF00"/>
                                      </a:highlight>
                                      <a:latin typeface="Cambria Math" panose="02040503050406030204" pitchFamily="18" charset="0"/>
                                    </a:rPr>
                                    <m:t>2</m:t>
                                  </m:r>
                                </m:sup>
                              </m:sSup>
                              <m:r>
                                <a:rPr lang="en-GB" sz="800" b="0" i="1" smtClean="0">
                                  <a:highlight>
                                    <a:srgbClr val="FFFF00"/>
                                  </a:highlight>
                                  <a:latin typeface="Cambria Math" panose="02040503050406030204" pitchFamily="18" charset="0"/>
                                </a:rPr>
                                <m:t>+</m:t>
                              </m:r>
                              <m:sSup>
                                <m:sSupPr>
                                  <m:ctrlPr>
                                    <a:rPr lang="en-GB" sz="800" i="1">
                                      <a:highlight>
                                        <a:srgbClr val="FFFF00"/>
                                      </a:highlight>
                                      <a:latin typeface="Cambria Math" panose="02040503050406030204" pitchFamily="18" charset="0"/>
                                    </a:rPr>
                                  </m:ctrlPr>
                                </m:sSupPr>
                                <m:e>
                                  <m:r>
                                    <a:rPr lang="en-GB" sz="800" b="0" i="1" smtClean="0">
                                      <a:highlight>
                                        <a:srgbClr val="FFFF00"/>
                                      </a:highlight>
                                      <a:latin typeface="Cambria Math" panose="02040503050406030204" pitchFamily="18" charset="0"/>
                                    </a:rPr>
                                    <m:t>𝐴</m:t>
                                  </m:r>
                                </m:e>
                                <m:sup>
                                  <m:r>
                                    <a:rPr lang="en-GB" sz="800" i="1">
                                      <a:highlight>
                                        <a:srgbClr val="FFFF00"/>
                                      </a:highlight>
                                      <a:latin typeface="Cambria Math" panose="02040503050406030204" pitchFamily="18" charset="0"/>
                                    </a:rPr>
                                    <m:t>2</m:t>
                                  </m:r>
                                </m:sup>
                              </m:sSup>
                            </m:num>
                            <m:den>
                              <m:sSup>
                                <m:sSupPr>
                                  <m:ctrlPr>
                                    <a:rPr lang="en-GB" sz="800" i="1">
                                      <a:highlight>
                                        <a:srgbClr val="FFFF00"/>
                                      </a:highlight>
                                      <a:latin typeface="Cambria Math" panose="02040503050406030204" pitchFamily="18" charset="0"/>
                                    </a:rPr>
                                  </m:ctrlPr>
                                </m:sSupPr>
                                <m:e>
                                  <m:r>
                                    <a:rPr lang="en-GB" sz="800" b="0" i="1" smtClean="0">
                                      <a:highlight>
                                        <a:srgbClr val="FFFF00"/>
                                      </a:highlight>
                                      <a:latin typeface="Cambria Math" panose="02040503050406030204" pitchFamily="18" charset="0"/>
                                    </a:rPr>
                                    <m:t>𝐵</m:t>
                                  </m:r>
                                </m:e>
                                <m:sup>
                                  <m:r>
                                    <a:rPr lang="en-GB" sz="800" i="1">
                                      <a:highlight>
                                        <a:srgbClr val="FFFF00"/>
                                      </a:highlight>
                                      <a:latin typeface="Cambria Math" panose="02040503050406030204" pitchFamily="18" charset="0"/>
                                    </a:rPr>
                                    <m:t>2</m:t>
                                  </m:r>
                                </m:sup>
                              </m:sSup>
                              <m:r>
                                <a:rPr lang="en-GB" sz="800" b="0" i="1" smtClean="0">
                                  <a:highlight>
                                    <a:srgbClr val="FFFF00"/>
                                  </a:highlight>
                                  <a:latin typeface="Cambria Math" panose="02040503050406030204" pitchFamily="18" charset="0"/>
                                </a:rPr>
                                <m:t>−</m:t>
                              </m:r>
                              <m:sSup>
                                <m:sSupPr>
                                  <m:ctrlPr>
                                    <a:rPr lang="en-GB" sz="800" i="1">
                                      <a:highlight>
                                        <a:srgbClr val="FFFF00"/>
                                      </a:highlight>
                                      <a:latin typeface="Cambria Math" panose="02040503050406030204" pitchFamily="18" charset="0"/>
                                    </a:rPr>
                                  </m:ctrlPr>
                                </m:sSupPr>
                                <m:e>
                                  <m:r>
                                    <a:rPr lang="en-GB" sz="800" b="0" i="1" smtClean="0">
                                      <a:highlight>
                                        <a:srgbClr val="FFFF00"/>
                                      </a:highlight>
                                      <a:latin typeface="Cambria Math" panose="02040503050406030204" pitchFamily="18" charset="0"/>
                                    </a:rPr>
                                    <m:t>𝐴</m:t>
                                  </m:r>
                                </m:e>
                                <m:sup>
                                  <m:r>
                                    <a:rPr lang="en-GB" sz="800" i="1">
                                      <a:highlight>
                                        <a:srgbClr val="FFFF00"/>
                                      </a:highlight>
                                      <a:latin typeface="Cambria Math" panose="02040503050406030204" pitchFamily="18" charset="0"/>
                                    </a:rPr>
                                    <m:t>2</m:t>
                                  </m:r>
                                </m:sup>
                              </m:sSup>
                            </m:den>
                          </m:f>
                          <m:r>
                            <a:rPr lang="en-GB" sz="800" b="0" i="1" smtClean="0">
                              <a:highlight>
                                <a:srgbClr val="FFFF00"/>
                              </a:highlight>
                              <a:latin typeface="Cambria Math" panose="02040503050406030204" pitchFamily="18" charset="0"/>
                            </a:rPr>
                            <m:t>−</m:t>
                          </m:r>
                          <m:sSub>
                            <m:sSubPr>
                              <m:ctrlPr>
                                <a:rPr lang="en-GB" sz="800" b="0" i="1" smtClean="0">
                                  <a:highlight>
                                    <a:srgbClr val="FFFF00"/>
                                  </a:highlight>
                                  <a:latin typeface="Cambria Math" panose="02040503050406030204" pitchFamily="18" charset="0"/>
                                </a:rPr>
                              </m:ctrlPr>
                            </m:sSubPr>
                            <m:e>
                              <m:r>
                                <a:rPr lang="en-GB" sz="800" b="0" i="1" smtClean="0">
                                  <a:highlight>
                                    <a:srgbClr val="FFFF00"/>
                                  </a:highlight>
                                  <a:latin typeface="Cambria Math" panose="02040503050406030204" pitchFamily="18" charset="0"/>
                                  <a:ea typeface="Cambria Math" panose="02040503050406030204" pitchFamily="18" charset="0"/>
                                </a:rPr>
                                <m:t>𝜗</m:t>
                              </m:r>
                            </m:e>
                            <m:sub>
                              <m:r>
                                <a:rPr lang="en-GB" sz="800" b="0" i="1" smtClean="0">
                                  <a:highlight>
                                    <a:srgbClr val="FFFF00"/>
                                  </a:highlight>
                                  <a:latin typeface="Cambria Math" panose="02040503050406030204" pitchFamily="18" charset="0"/>
                                </a:rPr>
                                <m:t>𝑏𝑢𝑠h</m:t>
                              </m:r>
                            </m:sub>
                          </m:sSub>
                        </m:e>
                      </m:d>
                    </m:oMath>
                  </m:oMathPara>
                </a14:m>
                <a:endParaRPr lang="en-US" sz="800" dirty="0">
                  <a:highlight>
                    <a:srgbClr val="FFFF00"/>
                  </a:highlight>
                  <a:latin typeface="Arial" panose="020B0604020202020204" pitchFamily="34" charset="0"/>
                  <a:cs typeface="Arial" panose="020B0604020202020204" pitchFamily="34" charset="0"/>
                </a:endParaRPr>
              </a:p>
            </p:txBody>
          </p:sp>
        </mc:Choice>
        <mc:Fallback xmlns="">
          <p:sp>
            <p:nvSpPr>
              <p:cNvPr id="52" name="TextBox 51">
                <a:extLst>
                  <a:ext uri="{FF2B5EF4-FFF2-40B4-BE49-F238E27FC236}">
                    <a16:creationId xmlns:a16="http://schemas.microsoft.com/office/drawing/2014/main" id="{9971AC89-0233-E338-0F4D-3FCA37E896CD}"/>
                  </a:ext>
                </a:extLst>
              </p:cNvPr>
              <p:cNvSpPr txBox="1">
                <a:spLocks noRot="1" noChangeAspect="1" noMove="1" noResize="1" noEditPoints="1" noAdjustHandles="1" noChangeArrowheads="1" noChangeShapeType="1" noTextEdit="1"/>
              </p:cNvSpPr>
              <p:nvPr/>
            </p:nvSpPr>
            <p:spPr>
              <a:xfrm>
                <a:off x="1840505" y="2166766"/>
                <a:ext cx="1657826" cy="279115"/>
              </a:xfrm>
              <a:prstGeom prst="rect">
                <a:avLst/>
              </a:prstGeom>
              <a:blipFill>
                <a:blip r:embed="rId7"/>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8A60637-50A2-F587-9456-BEBD9CD0F768}"/>
                  </a:ext>
                </a:extLst>
              </p:cNvPr>
              <p:cNvSpPr txBox="1"/>
              <p:nvPr/>
            </p:nvSpPr>
            <p:spPr>
              <a:xfrm>
                <a:off x="1036154" y="2679453"/>
                <a:ext cx="2401363" cy="449986"/>
              </a:xfrm>
              <a:prstGeom prst="rect">
                <a:avLst/>
              </a:prstGeom>
              <a:noFill/>
              <a:ln>
                <a:solidFill>
                  <a:schemeClr val="accent1">
                    <a:shade val="15000"/>
                  </a:schemeClr>
                </a:solidFill>
              </a:ln>
            </p:spPr>
            <p:txBody>
              <a:bodyPr wrap="none" lIns="0" tIns="36000" rIns="0" bIns="36000" rtlCol="0">
                <a:spAutoFit/>
              </a:bodyPr>
              <a:lstStyle/>
              <a:p>
                <a:pPr/>
                <a14:m>
                  <m:oMathPara xmlns:m="http://schemas.openxmlformats.org/officeDocument/2006/math">
                    <m:oMathParaPr>
                      <m:jc m:val="centerGroup"/>
                    </m:oMathParaPr>
                    <m:oMath xmlns:m="http://schemas.openxmlformats.org/officeDocument/2006/math">
                      <m:r>
                        <a:rPr lang="en-GB" sz="800" b="0" i="1" smtClean="0">
                          <a:latin typeface="Cambria Math" panose="02040503050406030204" pitchFamily="18" charset="0"/>
                        </a:rPr>
                        <m:t>𝑃</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ea typeface="Cambria Math" panose="02040503050406030204" pitchFamily="18" charset="0"/>
                            </a:rPr>
                            <m:t>𝛿</m:t>
                          </m:r>
                        </m:num>
                        <m:den>
                          <m:f>
                            <m:fPr>
                              <m:ctrlPr>
                                <a:rPr lang="en-GB" sz="800" i="1">
                                  <a:latin typeface="Cambria Math" panose="02040503050406030204" pitchFamily="18" charset="0"/>
                                </a:rPr>
                              </m:ctrlPr>
                            </m:fPr>
                            <m:num>
                              <m:r>
                                <a:rPr lang="en-GB" sz="800" i="1">
                                  <a:latin typeface="Cambria Math" panose="02040503050406030204" pitchFamily="18" charset="0"/>
                                </a:rPr>
                                <m:t>𝐷</m:t>
                              </m:r>
                            </m:num>
                            <m:den>
                              <m:sSub>
                                <m:sSubPr>
                                  <m:ctrlPr>
                                    <a:rPr lang="en-GB" sz="800" i="1">
                                      <a:latin typeface="Cambria Math" panose="02040503050406030204" pitchFamily="18" charset="0"/>
                                    </a:rPr>
                                  </m:ctrlPr>
                                </m:sSubPr>
                                <m:e>
                                  <m:r>
                                    <a:rPr lang="en-GB" sz="800" i="1">
                                      <a:latin typeface="Cambria Math" panose="02040503050406030204" pitchFamily="18" charset="0"/>
                                    </a:rPr>
                                    <m:t>𝐸</m:t>
                                  </m:r>
                                </m:e>
                                <m:sub>
                                  <m:r>
                                    <a:rPr lang="en-GB" sz="800" i="1">
                                      <a:latin typeface="Cambria Math" panose="02040503050406030204" pitchFamily="18" charset="0"/>
                                    </a:rPr>
                                    <m:t>𝑙𝑢𝑔</m:t>
                                  </m:r>
                                </m:sub>
                              </m:sSub>
                            </m:den>
                          </m:f>
                          <m:d>
                            <m:dPr>
                              <m:ctrlPr>
                                <a:rPr lang="en-GB" sz="800" i="1">
                                  <a:latin typeface="Cambria Math" panose="02040503050406030204" pitchFamily="18" charset="0"/>
                                </a:rPr>
                              </m:ctrlPr>
                            </m:dPr>
                            <m:e>
                              <m:f>
                                <m:fPr>
                                  <m:ctrlPr>
                                    <a:rPr lang="en-GB" sz="800" i="1">
                                      <a:latin typeface="Cambria Math" panose="02040503050406030204" pitchFamily="18" charset="0"/>
                                    </a:rPr>
                                  </m:ctrlPr>
                                </m:fPr>
                                <m:num>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num>
                                <m:den>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den>
                              </m:f>
                              <m:r>
                                <a:rPr lang="en-GB" sz="800" b="0" i="1" smtClean="0">
                                  <a:latin typeface="Cambria Math" panose="02040503050406030204" pitchFamily="18" charset="0"/>
                                </a:rPr>
                                <m:t>+</m:t>
                              </m:r>
                              <m:sSub>
                                <m:sSubPr>
                                  <m:ctrlPr>
                                    <a:rPr lang="en-GB" sz="800" i="1">
                                      <a:latin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𝜗</m:t>
                                  </m:r>
                                </m:e>
                                <m:sub>
                                  <m:r>
                                    <a:rPr lang="en-GB" sz="800" i="1">
                                      <a:latin typeface="Cambria Math" panose="02040503050406030204" pitchFamily="18" charset="0"/>
                                    </a:rPr>
                                    <m:t>𝑙𝑢𝑔</m:t>
                                  </m:r>
                                </m:sub>
                              </m:sSub>
                            </m:e>
                          </m:d>
                          <m:r>
                            <a:rPr lang="en-GB" sz="800" b="0" i="1" smtClean="0">
                              <a:latin typeface="Cambria Math" panose="02040503050406030204" pitchFamily="18" charset="0"/>
                            </a:rPr>
                            <m:t>+</m:t>
                          </m:r>
                          <m:f>
                            <m:fPr>
                              <m:ctrlPr>
                                <a:rPr lang="en-GB" sz="800" i="1">
                                  <a:latin typeface="Cambria Math" panose="02040503050406030204" pitchFamily="18" charset="0"/>
                                </a:rPr>
                              </m:ctrlPr>
                            </m:fPr>
                            <m:num>
                              <m:r>
                                <a:rPr lang="en-GB" sz="800" i="1">
                                  <a:latin typeface="Cambria Math" panose="02040503050406030204" pitchFamily="18" charset="0"/>
                                </a:rPr>
                                <m:t>𝐵</m:t>
                              </m:r>
                            </m:num>
                            <m:den>
                              <m:sSub>
                                <m:sSubPr>
                                  <m:ctrlPr>
                                    <a:rPr lang="en-GB" sz="800" i="1">
                                      <a:latin typeface="Cambria Math" panose="02040503050406030204" pitchFamily="18" charset="0"/>
                                    </a:rPr>
                                  </m:ctrlPr>
                                </m:sSubPr>
                                <m:e>
                                  <m:r>
                                    <a:rPr lang="en-GB" sz="800" i="1">
                                      <a:latin typeface="Cambria Math" panose="02040503050406030204" pitchFamily="18" charset="0"/>
                                    </a:rPr>
                                    <m:t>𝐸</m:t>
                                  </m:r>
                                </m:e>
                                <m:sub>
                                  <m:r>
                                    <a:rPr lang="en-GB" sz="800" i="1">
                                      <a:latin typeface="Cambria Math" panose="02040503050406030204" pitchFamily="18" charset="0"/>
                                    </a:rPr>
                                    <m:t>𝑏𝑢𝑠h</m:t>
                                  </m:r>
                                </m:sub>
                              </m:sSub>
                            </m:den>
                          </m:f>
                          <m:d>
                            <m:dPr>
                              <m:ctrlPr>
                                <a:rPr lang="en-GB" sz="800" i="1">
                                  <a:latin typeface="Cambria Math" panose="02040503050406030204" pitchFamily="18" charset="0"/>
                                </a:rPr>
                              </m:ctrlPr>
                            </m:dPr>
                            <m:e>
                              <m:f>
                                <m:fPr>
                                  <m:ctrlPr>
                                    <a:rPr lang="en-GB" sz="800" i="1">
                                      <a:latin typeface="Cambria Math" panose="02040503050406030204" pitchFamily="18" charset="0"/>
                                    </a:rPr>
                                  </m:ctrlPr>
                                </m:fPr>
                                <m:num>
                                  <m:sSup>
                                    <m:sSupPr>
                                      <m:ctrlPr>
                                        <a:rPr lang="en-GB" sz="800" i="1">
                                          <a:latin typeface="Cambria Math" panose="02040503050406030204" pitchFamily="18" charset="0"/>
                                        </a:rPr>
                                      </m:ctrlPr>
                                    </m:sSupPr>
                                    <m:e>
                                      <m:r>
                                        <a:rPr lang="en-GB" sz="800" i="1">
                                          <a:latin typeface="Cambria Math" panose="02040503050406030204" pitchFamily="18" charset="0"/>
                                        </a:rPr>
                                        <m:t>𝐵</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𝐴</m:t>
                                      </m:r>
                                    </m:e>
                                    <m:sup>
                                      <m:r>
                                        <a:rPr lang="en-GB" sz="800" i="1">
                                          <a:latin typeface="Cambria Math" panose="02040503050406030204" pitchFamily="18" charset="0"/>
                                        </a:rPr>
                                        <m:t>2</m:t>
                                      </m:r>
                                    </m:sup>
                                  </m:sSup>
                                </m:num>
                                <m:den>
                                  <m:sSup>
                                    <m:sSupPr>
                                      <m:ctrlPr>
                                        <a:rPr lang="en-GB" sz="800" i="1">
                                          <a:latin typeface="Cambria Math" panose="02040503050406030204" pitchFamily="18" charset="0"/>
                                        </a:rPr>
                                      </m:ctrlPr>
                                    </m:sSupPr>
                                    <m:e>
                                      <m:r>
                                        <a:rPr lang="en-GB" sz="800" i="1">
                                          <a:latin typeface="Cambria Math" panose="02040503050406030204" pitchFamily="18" charset="0"/>
                                        </a:rPr>
                                        <m:t>𝐵</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𝐴</m:t>
                                      </m:r>
                                    </m:e>
                                    <m:sup>
                                      <m:r>
                                        <a:rPr lang="en-GB" sz="800" i="1">
                                          <a:latin typeface="Cambria Math" panose="02040503050406030204" pitchFamily="18" charset="0"/>
                                        </a:rPr>
                                        <m:t>2</m:t>
                                      </m:r>
                                    </m:sup>
                                  </m:sSup>
                                </m:den>
                              </m:f>
                              <m:r>
                                <a:rPr lang="en-GB" sz="800" i="1">
                                  <a:latin typeface="Cambria Math" panose="02040503050406030204" pitchFamily="18" charset="0"/>
                                </a:rPr>
                                <m:t>−</m:t>
                              </m:r>
                              <m:sSub>
                                <m:sSubPr>
                                  <m:ctrlPr>
                                    <a:rPr lang="en-GB" sz="800" i="1">
                                      <a:latin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𝜗</m:t>
                                  </m:r>
                                </m:e>
                                <m:sub>
                                  <m:r>
                                    <a:rPr lang="en-GB" sz="800" i="1">
                                      <a:latin typeface="Cambria Math" panose="02040503050406030204" pitchFamily="18" charset="0"/>
                                    </a:rPr>
                                    <m:t>𝑏𝑢𝑠h</m:t>
                                  </m:r>
                                </m:sub>
                              </m:sSub>
                            </m:e>
                          </m:d>
                        </m:den>
                      </m:f>
                    </m:oMath>
                  </m:oMathPara>
                </a14:m>
                <a:endParaRPr lang="en-US" sz="800" dirty="0">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58A60637-50A2-F587-9456-BEBD9CD0F768}"/>
                  </a:ext>
                </a:extLst>
              </p:cNvPr>
              <p:cNvSpPr txBox="1">
                <a:spLocks noRot="1" noChangeAspect="1" noMove="1" noResize="1" noEditPoints="1" noAdjustHandles="1" noChangeArrowheads="1" noChangeShapeType="1" noTextEdit="1"/>
              </p:cNvSpPr>
              <p:nvPr/>
            </p:nvSpPr>
            <p:spPr>
              <a:xfrm>
                <a:off x="1036154" y="2679453"/>
                <a:ext cx="2401363" cy="449986"/>
              </a:xfrm>
              <a:prstGeom prst="rect">
                <a:avLst/>
              </a:prstGeom>
              <a:blipFill>
                <a:blip r:embed="rId8"/>
                <a:stretch>
                  <a:fillRect l="-524"/>
                </a:stretch>
              </a:blipFill>
              <a:ln>
                <a:solidFill>
                  <a:schemeClr val="accent1">
                    <a:shade val="15000"/>
                  </a:schemeClr>
                </a:solidFill>
              </a:ln>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C936E71A-7EA9-3D45-E27B-1A59FDF85968}"/>
              </a:ext>
            </a:extLst>
          </p:cNvPr>
          <p:cNvCxnSpPr>
            <a:cxnSpLocks/>
            <a:stCxn id="56" idx="1"/>
          </p:cNvCxnSpPr>
          <p:nvPr/>
        </p:nvCxnSpPr>
        <p:spPr>
          <a:xfrm flipH="1">
            <a:off x="1600200" y="2585502"/>
            <a:ext cx="468881" cy="8842"/>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7C88CAE-2B39-986F-52F6-91426ABE3911}"/>
              </a:ext>
            </a:extLst>
          </p:cNvPr>
          <p:cNvSpPr txBox="1"/>
          <p:nvPr/>
        </p:nvSpPr>
        <p:spPr>
          <a:xfrm>
            <a:off x="2069081" y="2550877"/>
            <a:ext cx="446408" cy="69250"/>
          </a:xfrm>
          <a:prstGeom prst="rect">
            <a:avLst/>
          </a:prstGeom>
          <a:solidFill>
            <a:schemeClr val="bg1">
              <a:lumMod val="75000"/>
            </a:schemeClr>
          </a:solidFill>
          <a:ln>
            <a:solidFill>
              <a:schemeClr val="tx1"/>
            </a:solidFill>
          </a:ln>
        </p:spPr>
        <p:txBody>
          <a:bodyPr wrap="square" lIns="36000" tIns="0" rIns="36000" bIns="0">
            <a:spAutoFit/>
          </a:bodyPr>
          <a:lstStyle/>
          <a:p>
            <a:r>
              <a:rPr lang="en-US" sz="450" dirty="0">
                <a:latin typeface="Arial" panose="020B0604020202020204" pitchFamily="34" charset="0"/>
                <a:cs typeface="Arial" panose="020B0604020202020204" pitchFamily="34" charset="0"/>
              </a:rPr>
              <a:t>Poisson’s ratio</a:t>
            </a:r>
          </a:p>
        </p:txBody>
      </p:sp>
      <p:cxnSp>
        <p:nvCxnSpPr>
          <p:cNvPr id="60" name="Straight Arrow Connector 59">
            <a:extLst>
              <a:ext uri="{FF2B5EF4-FFF2-40B4-BE49-F238E27FC236}">
                <a16:creationId xmlns:a16="http://schemas.microsoft.com/office/drawing/2014/main" id="{2BD79404-17D8-7C40-596C-9298CD5D69DF}"/>
              </a:ext>
            </a:extLst>
          </p:cNvPr>
          <p:cNvCxnSpPr>
            <a:cxnSpLocks/>
            <a:stCxn id="56" idx="3"/>
          </p:cNvCxnSpPr>
          <p:nvPr/>
        </p:nvCxnSpPr>
        <p:spPr>
          <a:xfrm flipV="1">
            <a:off x="2515489" y="2392326"/>
            <a:ext cx="775288" cy="193176"/>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87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ppt_x"/>
                                          </p:val>
                                        </p:tav>
                                        <p:tav tm="100000">
                                          <p:val>
                                            <p:strVal val="#ppt_x"/>
                                          </p:val>
                                        </p:tav>
                                      </p:tavLst>
                                    </p:anim>
                                    <p:anim calcmode="lin" valueType="num">
                                      <p:cBhvr additive="base">
                                        <p:cTn id="54" dur="500" fill="hold"/>
                                        <p:tgtEl>
                                          <p:spTgt spid="4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500" fill="hold"/>
                                        <p:tgtEl>
                                          <p:spTgt spid="51"/>
                                        </p:tgtEl>
                                        <p:attrNameLst>
                                          <p:attrName>ppt_x</p:attrName>
                                        </p:attrNameLst>
                                      </p:cBhvr>
                                      <p:tavLst>
                                        <p:tav tm="0">
                                          <p:val>
                                            <p:strVal val="#ppt_x"/>
                                          </p:val>
                                        </p:tav>
                                        <p:tav tm="100000">
                                          <p:val>
                                            <p:strVal val="#ppt_x"/>
                                          </p:val>
                                        </p:tav>
                                      </p:tavLst>
                                    </p:anim>
                                    <p:anim calcmode="lin" valueType="num">
                                      <p:cBhvr additive="base">
                                        <p:cTn id="5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ppt_x"/>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ppt_x"/>
                                          </p:val>
                                        </p:tav>
                                        <p:tav tm="100000">
                                          <p:val>
                                            <p:strVal val="#ppt_x"/>
                                          </p:val>
                                        </p:tav>
                                      </p:tavLst>
                                    </p:anim>
                                    <p:anim calcmode="lin" valueType="num">
                                      <p:cBhvr additive="base">
                                        <p:cTn id="74" dur="500" fill="hold"/>
                                        <p:tgtEl>
                                          <p:spTgt spid="5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500" fill="hold"/>
                                        <p:tgtEl>
                                          <p:spTgt spid="60"/>
                                        </p:tgtEl>
                                        <p:attrNameLst>
                                          <p:attrName>ppt_x</p:attrName>
                                        </p:attrNameLst>
                                      </p:cBhvr>
                                      <p:tavLst>
                                        <p:tav tm="0">
                                          <p:val>
                                            <p:strVal val="#ppt_x"/>
                                          </p:val>
                                        </p:tav>
                                        <p:tav tm="100000">
                                          <p:val>
                                            <p:strVal val="#ppt_x"/>
                                          </p:val>
                                        </p:tav>
                                      </p:tavLst>
                                    </p:anim>
                                    <p:anim calcmode="lin" valueType="num">
                                      <p:cBhvr additive="base">
                                        <p:cTn id="78" dur="500" fill="hold"/>
                                        <p:tgtEl>
                                          <p:spTgt spid="6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additive="base">
                                        <p:cTn id="81" dur="500" fill="hold"/>
                                        <p:tgtEl>
                                          <p:spTgt spid="55"/>
                                        </p:tgtEl>
                                        <p:attrNameLst>
                                          <p:attrName>ppt_x</p:attrName>
                                        </p:attrNameLst>
                                      </p:cBhvr>
                                      <p:tavLst>
                                        <p:tav tm="0">
                                          <p:val>
                                            <p:strVal val="#ppt_x"/>
                                          </p:val>
                                        </p:tav>
                                        <p:tav tm="100000">
                                          <p:val>
                                            <p:strVal val="#ppt_x"/>
                                          </p:val>
                                        </p:tav>
                                      </p:tavLst>
                                    </p:anim>
                                    <p:anim calcmode="lin" valueType="num">
                                      <p:cBhvr additive="base">
                                        <p:cTn id="8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8" grpId="0"/>
      <p:bldP spid="29" grpId="0"/>
      <p:bldP spid="47" grpId="0"/>
      <p:bldP spid="48" grpId="0"/>
      <p:bldP spid="49" grpId="0"/>
      <p:bldP spid="51" grpId="0"/>
      <p:bldP spid="52" grpId="0"/>
      <p:bldP spid="54" grpId="0" animBg="1"/>
      <p:bldP spid="5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0D8A-CB58-FBEE-4CB5-298970CF84EC}"/>
              </a:ext>
            </a:extLst>
          </p:cNvPr>
          <p:cNvSpPr>
            <a:spLocks noGrp="1"/>
          </p:cNvSpPr>
          <p:nvPr>
            <p:ph type="title"/>
          </p:nvPr>
        </p:nvSpPr>
        <p:spPr/>
        <p:txBody>
          <a:bodyPr/>
          <a:lstStyle/>
          <a:p>
            <a:r>
              <a:rPr lang="en-US" dirty="0"/>
              <a:t>Stresses due to bush press-fit </a:t>
            </a:r>
            <a:r>
              <a:rPr lang="en-US" sz="1000" dirty="0"/>
              <a:t>(Interference fit)</a:t>
            </a:r>
          </a:p>
        </p:txBody>
      </p:sp>
      <p:sp>
        <p:nvSpPr>
          <p:cNvPr id="4" name="Slide Number Placeholder 3">
            <a:extLst>
              <a:ext uri="{FF2B5EF4-FFF2-40B4-BE49-F238E27FC236}">
                <a16:creationId xmlns:a16="http://schemas.microsoft.com/office/drawing/2014/main" id="{D0ED39E0-8712-9DF7-B326-2C4AA1E62770}"/>
              </a:ext>
            </a:extLst>
          </p:cNvPr>
          <p:cNvSpPr>
            <a:spLocks noGrp="1"/>
          </p:cNvSpPr>
          <p:nvPr>
            <p:ph type="sldNum" sz="quarter" idx="12"/>
          </p:nvPr>
        </p:nvSpPr>
        <p:spPr/>
        <p:txBody>
          <a:bodyPr/>
          <a:lstStyle/>
          <a:p>
            <a:fld id="{6D22F896-40B5-4ADD-8801-0D06FADFA095}" type="slidenum">
              <a:rPr lang="en-US" smtClean="0"/>
              <a:pPr/>
              <a:t>67</a:t>
            </a:fld>
            <a:endParaRPr lang="en-US" dirty="0"/>
          </a:p>
        </p:txBody>
      </p:sp>
      <p:cxnSp>
        <p:nvCxnSpPr>
          <p:cNvPr id="9" name="Straight Arrow Connector 8">
            <a:extLst>
              <a:ext uri="{FF2B5EF4-FFF2-40B4-BE49-F238E27FC236}">
                <a16:creationId xmlns:a16="http://schemas.microsoft.com/office/drawing/2014/main" id="{2BB293F3-6450-753A-6A30-8E4233054172}"/>
              </a:ext>
            </a:extLst>
          </p:cNvPr>
          <p:cNvCxnSpPr>
            <a:cxnSpLocks/>
          </p:cNvCxnSpPr>
          <p:nvPr/>
        </p:nvCxnSpPr>
        <p:spPr>
          <a:xfrm>
            <a:off x="3815484" y="1542719"/>
            <a:ext cx="328411" cy="345550"/>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3" name="Doughnut 12">
            <a:extLst>
              <a:ext uri="{FF2B5EF4-FFF2-40B4-BE49-F238E27FC236}">
                <a16:creationId xmlns:a16="http://schemas.microsoft.com/office/drawing/2014/main" id="{0C051790-AE23-E982-E603-FA06F8F8BCA9}"/>
              </a:ext>
            </a:extLst>
          </p:cNvPr>
          <p:cNvSpPr/>
          <p:nvPr/>
        </p:nvSpPr>
        <p:spPr>
          <a:xfrm>
            <a:off x="3269250" y="1024413"/>
            <a:ext cx="1080000" cy="1080000"/>
          </a:xfrm>
          <a:prstGeom prst="donut">
            <a:avLst>
              <a:gd name="adj" fmla="val 549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endParaRPr lang="en-US" sz="500" dirty="0">
              <a:solidFill>
                <a:schemeClr val="tx1"/>
              </a:solidFill>
              <a:latin typeface="Arial" panose="020B0604020202020204" pitchFamily="34" charset="0"/>
              <a:cs typeface="Arial" panose="020B0604020202020204" pitchFamily="34" charset="0"/>
            </a:endParaRPr>
          </a:p>
        </p:txBody>
      </p:sp>
      <p:sp>
        <p:nvSpPr>
          <p:cNvPr id="14" name="Doughnut 13">
            <a:extLst>
              <a:ext uri="{FF2B5EF4-FFF2-40B4-BE49-F238E27FC236}">
                <a16:creationId xmlns:a16="http://schemas.microsoft.com/office/drawing/2014/main" id="{D648C338-3612-A98F-4ED8-6CA0DB03306F}"/>
              </a:ext>
            </a:extLst>
          </p:cNvPr>
          <p:cNvSpPr/>
          <p:nvPr/>
        </p:nvSpPr>
        <p:spPr>
          <a:xfrm>
            <a:off x="3143250" y="897694"/>
            <a:ext cx="1332000" cy="1332000"/>
          </a:xfrm>
          <a:prstGeom prst="donut">
            <a:avLst>
              <a:gd name="adj" fmla="val 9993"/>
            </a:avLst>
          </a:prstGeom>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1"/>
          <a:lstStyle/>
          <a:p>
            <a:pPr algn="ctr"/>
            <a:endParaRPr lang="en-US" sz="8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A478A4-434B-94F5-3D90-E2F6985A960D}"/>
              </a:ext>
            </a:extLst>
          </p:cNvPr>
          <p:cNvSpPr txBox="1"/>
          <p:nvPr/>
        </p:nvSpPr>
        <p:spPr>
          <a:xfrm>
            <a:off x="3881026" y="1510975"/>
            <a:ext cx="26962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a:t>
            </a:r>
          </a:p>
        </p:txBody>
      </p:sp>
      <p:cxnSp>
        <p:nvCxnSpPr>
          <p:cNvPr id="17" name="Straight Arrow Connector 16">
            <a:extLst>
              <a:ext uri="{FF2B5EF4-FFF2-40B4-BE49-F238E27FC236}">
                <a16:creationId xmlns:a16="http://schemas.microsoft.com/office/drawing/2014/main" id="{186C7205-E505-04EE-F1B7-F5137631107D}"/>
              </a:ext>
            </a:extLst>
          </p:cNvPr>
          <p:cNvCxnSpPr>
            <a:cxnSpLocks/>
            <a:endCxn id="13" idx="4"/>
          </p:cNvCxnSpPr>
          <p:nvPr/>
        </p:nvCxnSpPr>
        <p:spPr>
          <a:xfrm>
            <a:off x="3807229" y="1538410"/>
            <a:ext cx="2021" cy="566003"/>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BA30328-6141-A445-C3FF-DDF21AC005D3}"/>
              </a:ext>
            </a:extLst>
          </p:cNvPr>
          <p:cNvSpPr txBox="1"/>
          <p:nvPr/>
        </p:nvSpPr>
        <p:spPr>
          <a:xfrm>
            <a:off x="3452704" y="1710063"/>
            <a:ext cx="42832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B</a:t>
            </a:r>
            <a:r>
              <a:rPr lang="en-US" sz="500" dirty="0">
                <a:latin typeface="Arial" panose="020B0604020202020204" pitchFamily="34" charset="0"/>
                <a:cs typeface="Arial" panose="020B0604020202020204" pitchFamily="34" charset="0"/>
              </a:rPr>
              <a:t>-bush</a:t>
            </a:r>
          </a:p>
        </p:txBody>
      </p:sp>
      <p:cxnSp>
        <p:nvCxnSpPr>
          <p:cNvPr id="22" name="Straight Arrow Connector 21">
            <a:extLst>
              <a:ext uri="{FF2B5EF4-FFF2-40B4-BE49-F238E27FC236}">
                <a16:creationId xmlns:a16="http://schemas.microsoft.com/office/drawing/2014/main" id="{5A5C6D11-75AA-3851-3BE0-A800E5F5A58A}"/>
              </a:ext>
            </a:extLst>
          </p:cNvPr>
          <p:cNvCxnSpPr>
            <a:cxnSpLocks/>
            <a:endCxn id="13" idx="7"/>
          </p:cNvCxnSpPr>
          <p:nvPr/>
        </p:nvCxnSpPr>
        <p:spPr>
          <a:xfrm flipV="1">
            <a:off x="3815484" y="1182575"/>
            <a:ext cx="375604" cy="355835"/>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BA3D75-5F2E-FAE0-8EB7-D4D5195CA650}"/>
              </a:ext>
            </a:extLst>
          </p:cNvPr>
          <p:cNvCxnSpPr>
            <a:cxnSpLocks/>
            <a:endCxn id="14" idx="0"/>
          </p:cNvCxnSpPr>
          <p:nvPr/>
        </p:nvCxnSpPr>
        <p:spPr>
          <a:xfrm flipV="1">
            <a:off x="3808239" y="897694"/>
            <a:ext cx="1011" cy="636407"/>
          </a:xfrm>
          <a:prstGeom prst="straightConnector1">
            <a:avLst/>
          </a:prstGeom>
          <a:ln>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E2E32C-EE7F-3FF2-8ECA-BA6F5618C16C}"/>
              </a:ext>
            </a:extLst>
          </p:cNvPr>
          <p:cNvSpPr txBox="1"/>
          <p:nvPr/>
        </p:nvSpPr>
        <p:spPr>
          <a:xfrm>
            <a:off x="3480548" y="1152486"/>
            <a:ext cx="40427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t>
            </a:r>
            <a:r>
              <a:rPr lang="en-US" sz="500" dirty="0">
                <a:latin typeface="Arial" panose="020B0604020202020204" pitchFamily="34" charset="0"/>
                <a:cs typeface="Arial" panose="020B0604020202020204" pitchFamily="34" charset="0"/>
              </a:rPr>
              <a:t>-Lug</a:t>
            </a:r>
          </a:p>
        </p:txBody>
      </p:sp>
      <p:sp>
        <p:nvSpPr>
          <p:cNvPr id="29" name="TextBox 28">
            <a:extLst>
              <a:ext uri="{FF2B5EF4-FFF2-40B4-BE49-F238E27FC236}">
                <a16:creationId xmlns:a16="http://schemas.microsoft.com/office/drawing/2014/main" id="{2736DF1E-1955-B4BA-12D6-7CB8AD6B3E73}"/>
              </a:ext>
            </a:extLst>
          </p:cNvPr>
          <p:cNvSpPr txBox="1"/>
          <p:nvPr/>
        </p:nvSpPr>
        <p:spPr>
          <a:xfrm>
            <a:off x="3944788" y="1277151"/>
            <a:ext cx="27764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a:t>
            </a:r>
          </a:p>
        </p:txBody>
      </p:sp>
      <p:sp>
        <p:nvSpPr>
          <p:cNvPr id="31" name="Oval 30">
            <a:extLst>
              <a:ext uri="{FF2B5EF4-FFF2-40B4-BE49-F238E27FC236}">
                <a16:creationId xmlns:a16="http://schemas.microsoft.com/office/drawing/2014/main" id="{4EB335FE-71B4-627B-2FAA-EF52C690FA5A}"/>
              </a:ext>
            </a:extLst>
          </p:cNvPr>
          <p:cNvSpPr/>
          <p:nvPr/>
        </p:nvSpPr>
        <p:spPr>
          <a:xfrm>
            <a:off x="3788214" y="1517376"/>
            <a:ext cx="36000" cy="36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3A3603-2249-A2C2-5153-764D57C3C082}"/>
              </a:ext>
            </a:extLst>
          </p:cNvPr>
          <p:cNvSpPr txBox="1"/>
          <p:nvPr/>
        </p:nvSpPr>
        <p:spPr>
          <a:xfrm>
            <a:off x="3639341" y="2063720"/>
            <a:ext cx="333746"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Lug</a:t>
            </a:r>
          </a:p>
        </p:txBody>
      </p:sp>
      <p:sp>
        <p:nvSpPr>
          <p:cNvPr id="33" name="TextBox 32">
            <a:extLst>
              <a:ext uri="{FF2B5EF4-FFF2-40B4-BE49-F238E27FC236}">
                <a16:creationId xmlns:a16="http://schemas.microsoft.com/office/drawing/2014/main" id="{4B54754D-E7AE-D1EA-168B-C11A7E6B4C2A}"/>
              </a:ext>
            </a:extLst>
          </p:cNvPr>
          <p:cNvSpPr txBox="1"/>
          <p:nvPr/>
        </p:nvSpPr>
        <p:spPr>
          <a:xfrm>
            <a:off x="3294439" y="1385858"/>
            <a:ext cx="38824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Bush</a:t>
            </a:r>
          </a:p>
        </p:txBody>
      </p:sp>
      <p:cxnSp>
        <p:nvCxnSpPr>
          <p:cNvPr id="35" name="Straight Arrow Connector 34">
            <a:extLst>
              <a:ext uri="{FF2B5EF4-FFF2-40B4-BE49-F238E27FC236}">
                <a16:creationId xmlns:a16="http://schemas.microsoft.com/office/drawing/2014/main" id="{F9720CA2-EE09-288E-0057-F2E7D7338008}"/>
              </a:ext>
            </a:extLst>
          </p:cNvPr>
          <p:cNvCxnSpPr>
            <a:stCxn id="33" idx="0"/>
            <a:endCxn id="13" idx="1"/>
          </p:cNvCxnSpPr>
          <p:nvPr/>
        </p:nvCxnSpPr>
        <p:spPr>
          <a:xfrm flipH="1" flipV="1">
            <a:off x="3386470" y="1280812"/>
            <a:ext cx="102093" cy="105046"/>
          </a:xfrm>
          <a:prstGeom prst="straightConnector1">
            <a:avLst/>
          </a:prstGeom>
          <a:ln>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971BAD6-41F3-1B7B-AE56-05B4286EDB42}"/>
              </a:ext>
            </a:extLst>
          </p:cNvPr>
          <p:cNvSpPr/>
          <p:nvPr/>
        </p:nvSpPr>
        <p:spPr>
          <a:xfrm rot="19968870">
            <a:off x="3425704" y="1027927"/>
            <a:ext cx="116301" cy="70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F973A72B-7D61-99E5-BA66-BC5B510A962C}"/>
              </a:ext>
            </a:extLst>
          </p:cNvPr>
          <p:cNvCxnSpPr>
            <a:cxnSpLocks/>
            <a:stCxn id="36" idx="3"/>
          </p:cNvCxnSpPr>
          <p:nvPr/>
        </p:nvCxnSpPr>
        <p:spPr>
          <a:xfrm flipV="1">
            <a:off x="3535581" y="988828"/>
            <a:ext cx="100754" cy="4761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3530D15-B136-665C-2658-96FDBB50FD93}"/>
              </a:ext>
            </a:extLst>
          </p:cNvPr>
          <p:cNvCxnSpPr>
            <a:cxnSpLocks/>
            <a:stCxn id="36" idx="0"/>
          </p:cNvCxnSpPr>
          <p:nvPr/>
        </p:nvCxnSpPr>
        <p:spPr>
          <a:xfrm flipH="1" flipV="1">
            <a:off x="3423684" y="935665"/>
            <a:ext cx="44145" cy="96137"/>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5816F8F-8078-0FA8-74BF-FC82C56E4E60}"/>
                  </a:ext>
                </a:extLst>
              </p:cNvPr>
              <p:cNvSpPr txBox="1"/>
              <p:nvPr/>
            </p:nvSpPr>
            <p:spPr>
              <a:xfrm>
                <a:off x="3623790" y="873317"/>
                <a:ext cx="148117"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𝜎</m:t>
                          </m:r>
                        </m:e>
                        <m:sub>
                          <m:r>
                            <a:rPr lang="en-GB" sz="1000" b="0" i="1" smtClean="0">
                              <a:latin typeface="Cambria Math" panose="02040503050406030204" pitchFamily="18" charset="0"/>
                            </a:rPr>
                            <m:t>𝑡</m:t>
                          </m:r>
                        </m:sub>
                      </m:sSub>
                    </m:oMath>
                  </m:oMathPara>
                </a14:m>
                <a:endParaRPr lang="en-US" sz="1000" dirty="0"/>
              </a:p>
            </p:txBody>
          </p:sp>
        </mc:Choice>
        <mc:Fallback xmlns="">
          <p:sp>
            <p:nvSpPr>
              <p:cNvPr id="43" name="TextBox 42">
                <a:extLst>
                  <a:ext uri="{FF2B5EF4-FFF2-40B4-BE49-F238E27FC236}">
                    <a16:creationId xmlns:a16="http://schemas.microsoft.com/office/drawing/2014/main" id="{15816F8F-8078-0FA8-74BF-FC82C56E4E60}"/>
                  </a:ext>
                </a:extLst>
              </p:cNvPr>
              <p:cNvSpPr txBox="1">
                <a:spLocks noRot="1" noChangeAspect="1" noMove="1" noResize="1" noEditPoints="1" noAdjustHandles="1" noChangeArrowheads="1" noChangeShapeType="1" noTextEdit="1"/>
              </p:cNvSpPr>
              <p:nvPr/>
            </p:nvSpPr>
            <p:spPr>
              <a:xfrm>
                <a:off x="3623790" y="873317"/>
                <a:ext cx="148117" cy="153888"/>
              </a:xfrm>
              <a:prstGeom prst="rect">
                <a:avLst/>
              </a:prstGeom>
              <a:blipFill>
                <a:blip r:embed="rId2"/>
                <a:stretch>
                  <a:fillRect l="-15385"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787743A-B357-7C78-EA4C-30CA20342CC6}"/>
                  </a:ext>
                </a:extLst>
              </p:cNvPr>
              <p:cNvSpPr txBox="1"/>
              <p:nvPr/>
            </p:nvSpPr>
            <p:spPr>
              <a:xfrm>
                <a:off x="3295650" y="806607"/>
                <a:ext cx="156581" cy="1538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𝜎</m:t>
                          </m:r>
                        </m:e>
                        <m:sub>
                          <m:r>
                            <a:rPr lang="en-GB" sz="1000" b="0" i="1" smtClean="0">
                              <a:latin typeface="Cambria Math" panose="02040503050406030204" pitchFamily="18" charset="0"/>
                            </a:rPr>
                            <m:t>𝑟</m:t>
                          </m:r>
                        </m:sub>
                      </m:sSub>
                    </m:oMath>
                  </m:oMathPara>
                </a14:m>
                <a:endParaRPr lang="en-US" sz="1000" dirty="0"/>
              </a:p>
            </p:txBody>
          </p:sp>
        </mc:Choice>
        <mc:Fallback xmlns="">
          <p:sp>
            <p:nvSpPr>
              <p:cNvPr id="44" name="TextBox 43">
                <a:extLst>
                  <a:ext uri="{FF2B5EF4-FFF2-40B4-BE49-F238E27FC236}">
                    <a16:creationId xmlns:a16="http://schemas.microsoft.com/office/drawing/2014/main" id="{0787743A-B357-7C78-EA4C-30CA20342CC6}"/>
                  </a:ext>
                </a:extLst>
              </p:cNvPr>
              <p:cNvSpPr txBox="1">
                <a:spLocks noRot="1" noChangeAspect="1" noMove="1" noResize="1" noEditPoints="1" noAdjustHandles="1" noChangeArrowheads="1" noChangeShapeType="1" noTextEdit="1"/>
              </p:cNvSpPr>
              <p:nvPr/>
            </p:nvSpPr>
            <p:spPr>
              <a:xfrm>
                <a:off x="3295650" y="806607"/>
                <a:ext cx="156581" cy="153888"/>
              </a:xfrm>
              <a:prstGeom prst="rect">
                <a:avLst/>
              </a:prstGeom>
              <a:blipFill>
                <a:blip r:embed="rId3"/>
                <a:stretch>
                  <a:fillRect l="-7692" r="-7692"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8A60637-50A2-F587-9456-BEBD9CD0F768}"/>
                  </a:ext>
                </a:extLst>
              </p:cNvPr>
              <p:cNvSpPr txBox="1"/>
              <p:nvPr/>
            </p:nvSpPr>
            <p:spPr>
              <a:xfrm>
                <a:off x="403463" y="883551"/>
                <a:ext cx="2401363" cy="449986"/>
              </a:xfrm>
              <a:prstGeom prst="rect">
                <a:avLst/>
              </a:prstGeom>
              <a:noFill/>
              <a:ln>
                <a:solidFill>
                  <a:schemeClr val="accent1">
                    <a:shade val="15000"/>
                  </a:schemeClr>
                </a:solidFill>
              </a:ln>
            </p:spPr>
            <p:txBody>
              <a:bodyPr wrap="none" lIns="0" tIns="36000" rIns="0" bIns="36000" rtlCol="0">
                <a:spAutoFit/>
              </a:bodyPr>
              <a:lstStyle/>
              <a:p>
                <a:pPr/>
                <a14:m>
                  <m:oMathPara xmlns:m="http://schemas.openxmlformats.org/officeDocument/2006/math">
                    <m:oMathParaPr>
                      <m:jc m:val="centerGroup"/>
                    </m:oMathParaPr>
                    <m:oMath xmlns:m="http://schemas.openxmlformats.org/officeDocument/2006/math">
                      <m:r>
                        <a:rPr lang="en-GB" sz="800" b="0" i="1" smtClean="0">
                          <a:latin typeface="Cambria Math" panose="02040503050406030204" pitchFamily="18" charset="0"/>
                        </a:rPr>
                        <m:t>𝑃</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ea typeface="Cambria Math" panose="02040503050406030204" pitchFamily="18" charset="0"/>
                            </a:rPr>
                            <m:t>𝛿</m:t>
                          </m:r>
                        </m:num>
                        <m:den>
                          <m:f>
                            <m:fPr>
                              <m:ctrlPr>
                                <a:rPr lang="en-GB" sz="800" i="1">
                                  <a:latin typeface="Cambria Math" panose="02040503050406030204" pitchFamily="18" charset="0"/>
                                </a:rPr>
                              </m:ctrlPr>
                            </m:fPr>
                            <m:num>
                              <m:r>
                                <a:rPr lang="en-GB" sz="800" i="1">
                                  <a:latin typeface="Cambria Math" panose="02040503050406030204" pitchFamily="18" charset="0"/>
                                </a:rPr>
                                <m:t>𝐷</m:t>
                              </m:r>
                            </m:num>
                            <m:den>
                              <m:sSub>
                                <m:sSubPr>
                                  <m:ctrlPr>
                                    <a:rPr lang="en-GB" sz="800" i="1">
                                      <a:latin typeface="Cambria Math" panose="02040503050406030204" pitchFamily="18" charset="0"/>
                                    </a:rPr>
                                  </m:ctrlPr>
                                </m:sSubPr>
                                <m:e>
                                  <m:r>
                                    <a:rPr lang="en-GB" sz="800" i="1">
                                      <a:latin typeface="Cambria Math" panose="02040503050406030204" pitchFamily="18" charset="0"/>
                                    </a:rPr>
                                    <m:t>𝐸</m:t>
                                  </m:r>
                                </m:e>
                                <m:sub>
                                  <m:r>
                                    <a:rPr lang="en-GB" sz="800" i="1">
                                      <a:latin typeface="Cambria Math" panose="02040503050406030204" pitchFamily="18" charset="0"/>
                                    </a:rPr>
                                    <m:t>𝑙𝑢𝑔</m:t>
                                  </m:r>
                                </m:sub>
                              </m:sSub>
                            </m:den>
                          </m:f>
                          <m:d>
                            <m:dPr>
                              <m:ctrlPr>
                                <a:rPr lang="en-GB" sz="800" i="1">
                                  <a:latin typeface="Cambria Math" panose="02040503050406030204" pitchFamily="18" charset="0"/>
                                </a:rPr>
                              </m:ctrlPr>
                            </m:dPr>
                            <m:e>
                              <m:f>
                                <m:fPr>
                                  <m:ctrlPr>
                                    <a:rPr lang="en-GB" sz="800" i="1">
                                      <a:latin typeface="Cambria Math" panose="02040503050406030204" pitchFamily="18" charset="0"/>
                                    </a:rPr>
                                  </m:ctrlPr>
                                </m:fPr>
                                <m:num>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num>
                                <m:den>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den>
                              </m:f>
                              <m:r>
                                <a:rPr lang="en-GB" sz="800" b="0" i="1" smtClean="0">
                                  <a:latin typeface="Cambria Math" panose="02040503050406030204" pitchFamily="18" charset="0"/>
                                </a:rPr>
                                <m:t>+</m:t>
                              </m:r>
                              <m:sSub>
                                <m:sSubPr>
                                  <m:ctrlPr>
                                    <a:rPr lang="en-GB" sz="800" i="1">
                                      <a:latin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𝜗</m:t>
                                  </m:r>
                                </m:e>
                                <m:sub>
                                  <m:r>
                                    <a:rPr lang="en-GB" sz="800" i="1">
                                      <a:latin typeface="Cambria Math" panose="02040503050406030204" pitchFamily="18" charset="0"/>
                                    </a:rPr>
                                    <m:t>𝑙𝑢𝑔</m:t>
                                  </m:r>
                                </m:sub>
                              </m:sSub>
                            </m:e>
                          </m:d>
                          <m:r>
                            <a:rPr lang="en-GB" sz="800" b="0" i="1" smtClean="0">
                              <a:latin typeface="Cambria Math" panose="02040503050406030204" pitchFamily="18" charset="0"/>
                            </a:rPr>
                            <m:t>+</m:t>
                          </m:r>
                          <m:f>
                            <m:fPr>
                              <m:ctrlPr>
                                <a:rPr lang="en-GB" sz="800" i="1">
                                  <a:latin typeface="Cambria Math" panose="02040503050406030204" pitchFamily="18" charset="0"/>
                                </a:rPr>
                              </m:ctrlPr>
                            </m:fPr>
                            <m:num>
                              <m:r>
                                <a:rPr lang="en-GB" sz="800" i="1">
                                  <a:latin typeface="Cambria Math" panose="02040503050406030204" pitchFamily="18" charset="0"/>
                                </a:rPr>
                                <m:t>𝐵</m:t>
                              </m:r>
                            </m:num>
                            <m:den>
                              <m:sSub>
                                <m:sSubPr>
                                  <m:ctrlPr>
                                    <a:rPr lang="en-GB" sz="800" i="1">
                                      <a:latin typeface="Cambria Math" panose="02040503050406030204" pitchFamily="18" charset="0"/>
                                    </a:rPr>
                                  </m:ctrlPr>
                                </m:sSubPr>
                                <m:e>
                                  <m:r>
                                    <a:rPr lang="en-GB" sz="800" i="1">
                                      <a:latin typeface="Cambria Math" panose="02040503050406030204" pitchFamily="18" charset="0"/>
                                    </a:rPr>
                                    <m:t>𝐸</m:t>
                                  </m:r>
                                </m:e>
                                <m:sub>
                                  <m:r>
                                    <a:rPr lang="en-GB" sz="800" i="1">
                                      <a:latin typeface="Cambria Math" panose="02040503050406030204" pitchFamily="18" charset="0"/>
                                    </a:rPr>
                                    <m:t>𝑏𝑢𝑠h</m:t>
                                  </m:r>
                                </m:sub>
                              </m:sSub>
                            </m:den>
                          </m:f>
                          <m:d>
                            <m:dPr>
                              <m:ctrlPr>
                                <a:rPr lang="en-GB" sz="800" i="1">
                                  <a:latin typeface="Cambria Math" panose="02040503050406030204" pitchFamily="18" charset="0"/>
                                </a:rPr>
                              </m:ctrlPr>
                            </m:dPr>
                            <m:e>
                              <m:f>
                                <m:fPr>
                                  <m:ctrlPr>
                                    <a:rPr lang="en-GB" sz="800" i="1">
                                      <a:latin typeface="Cambria Math" panose="02040503050406030204" pitchFamily="18" charset="0"/>
                                    </a:rPr>
                                  </m:ctrlPr>
                                </m:fPr>
                                <m:num>
                                  <m:sSup>
                                    <m:sSupPr>
                                      <m:ctrlPr>
                                        <a:rPr lang="en-GB" sz="800" i="1">
                                          <a:latin typeface="Cambria Math" panose="02040503050406030204" pitchFamily="18" charset="0"/>
                                        </a:rPr>
                                      </m:ctrlPr>
                                    </m:sSupPr>
                                    <m:e>
                                      <m:r>
                                        <a:rPr lang="en-GB" sz="800" i="1">
                                          <a:latin typeface="Cambria Math" panose="02040503050406030204" pitchFamily="18" charset="0"/>
                                        </a:rPr>
                                        <m:t>𝐵</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𝐴</m:t>
                                      </m:r>
                                    </m:e>
                                    <m:sup>
                                      <m:r>
                                        <a:rPr lang="en-GB" sz="800" i="1">
                                          <a:latin typeface="Cambria Math" panose="02040503050406030204" pitchFamily="18" charset="0"/>
                                        </a:rPr>
                                        <m:t>2</m:t>
                                      </m:r>
                                    </m:sup>
                                  </m:sSup>
                                </m:num>
                                <m:den>
                                  <m:sSup>
                                    <m:sSupPr>
                                      <m:ctrlPr>
                                        <a:rPr lang="en-GB" sz="800" i="1">
                                          <a:latin typeface="Cambria Math" panose="02040503050406030204" pitchFamily="18" charset="0"/>
                                        </a:rPr>
                                      </m:ctrlPr>
                                    </m:sSupPr>
                                    <m:e>
                                      <m:r>
                                        <a:rPr lang="en-GB" sz="800" i="1">
                                          <a:latin typeface="Cambria Math" panose="02040503050406030204" pitchFamily="18" charset="0"/>
                                        </a:rPr>
                                        <m:t>𝐵</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𝐴</m:t>
                                      </m:r>
                                    </m:e>
                                    <m:sup>
                                      <m:r>
                                        <a:rPr lang="en-GB" sz="800" i="1">
                                          <a:latin typeface="Cambria Math" panose="02040503050406030204" pitchFamily="18" charset="0"/>
                                        </a:rPr>
                                        <m:t>2</m:t>
                                      </m:r>
                                    </m:sup>
                                  </m:sSup>
                                </m:den>
                              </m:f>
                              <m:r>
                                <a:rPr lang="en-GB" sz="800" i="1">
                                  <a:latin typeface="Cambria Math" panose="02040503050406030204" pitchFamily="18" charset="0"/>
                                </a:rPr>
                                <m:t>−</m:t>
                              </m:r>
                              <m:sSub>
                                <m:sSubPr>
                                  <m:ctrlPr>
                                    <a:rPr lang="en-GB" sz="800" i="1">
                                      <a:latin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𝜗</m:t>
                                  </m:r>
                                </m:e>
                                <m:sub>
                                  <m:r>
                                    <a:rPr lang="en-GB" sz="800" i="1">
                                      <a:latin typeface="Cambria Math" panose="02040503050406030204" pitchFamily="18" charset="0"/>
                                    </a:rPr>
                                    <m:t>𝑏𝑢𝑠h</m:t>
                                  </m:r>
                                </m:sub>
                              </m:sSub>
                            </m:e>
                          </m:d>
                        </m:den>
                      </m:f>
                    </m:oMath>
                  </m:oMathPara>
                </a14:m>
                <a:endParaRPr lang="en-US" sz="800" dirty="0">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58A60637-50A2-F587-9456-BEBD9CD0F768}"/>
                  </a:ext>
                </a:extLst>
              </p:cNvPr>
              <p:cNvSpPr txBox="1">
                <a:spLocks noRot="1" noChangeAspect="1" noMove="1" noResize="1" noEditPoints="1" noAdjustHandles="1" noChangeArrowheads="1" noChangeShapeType="1" noTextEdit="1"/>
              </p:cNvSpPr>
              <p:nvPr/>
            </p:nvSpPr>
            <p:spPr>
              <a:xfrm>
                <a:off x="403463" y="883551"/>
                <a:ext cx="2401363" cy="449986"/>
              </a:xfrm>
              <a:prstGeom prst="rect">
                <a:avLst/>
              </a:prstGeom>
              <a:blipFill>
                <a:blip r:embed="rId4"/>
                <a:stretch>
                  <a:fillRect/>
                </a:stretch>
              </a:blipFill>
              <a:ln>
                <a:solidFill>
                  <a:schemeClr val="accent1">
                    <a:shade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E0CBB5B-C207-E3BC-FBE2-68E625A022FB}"/>
                  </a:ext>
                </a:extLst>
              </p:cNvPr>
              <p:cNvSpPr txBox="1"/>
              <p:nvPr/>
            </p:nvSpPr>
            <p:spPr>
              <a:xfrm>
                <a:off x="400050" y="1759556"/>
                <a:ext cx="811248" cy="351819"/>
              </a:xfrm>
              <a:prstGeom prst="rect">
                <a:avLst/>
              </a:prstGeom>
              <a:noFill/>
              <a:ln>
                <a:solidFill>
                  <a:schemeClr val="accent1">
                    <a:shade val="15000"/>
                  </a:schemeClr>
                </a:solidFill>
              </a:ln>
            </p:spPr>
            <p:txBody>
              <a:bodyPr wrap="non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rPr>
                            <m:t>𝑡</m:t>
                          </m:r>
                        </m:sub>
                      </m:sSub>
                      <m:r>
                        <a:rPr lang="en-GB" sz="800" b="0" i="1" smtClean="0">
                          <a:latin typeface="Cambria Math" panose="02040503050406030204" pitchFamily="18" charset="0"/>
                        </a:rPr>
                        <m:t>=</m:t>
                      </m:r>
                      <m:r>
                        <a:rPr lang="en-GB" sz="800" b="0" i="1" smtClean="0">
                          <a:latin typeface="Cambria Math" panose="02040503050406030204" pitchFamily="18" charset="0"/>
                        </a:rPr>
                        <m:t>𝑃</m:t>
                      </m:r>
                      <m:d>
                        <m:dPr>
                          <m:ctrlPr>
                            <a:rPr lang="en-GB" sz="800" b="0" i="1" smtClean="0">
                              <a:latin typeface="Cambria Math" panose="02040503050406030204" pitchFamily="18" charset="0"/>
                            </a:rPr>
                          </m:ctrlPr>
                        </m:dPr>
                        <m:e>
                          <m:f>
                            <m:fPr>
                              <m:ctrlPr>
                                <a:rPr lang="en-GB" sz="800" i="1">
                                  <a:latin typeface="Cambria Math" panose="02040503050406030204" pitchFamily="18" charset="0"/>
                                </a:rPr>
                              </m:ctrlPr>
                            </m:fPr>
                            <m:num>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num>
                            <m:den>
                              <m:sSup>
                                <m:sSupPr>
                                  <m:ctrlPr>
                                    <a:rPr lang="en-GB" sz="800" i="1">
                                      <a:latin typeface="Cambria Math" panose="02040503050406030204" pitchFamily="18" charset="0"/>
                                    </a:rPr>
                                  </m:ctrlPr>
                                </m:sSupPr>
                                <m:e>
                                  <m:r>
                                    <a:rPr lang="en-GB" sz="800" i="1">
                                      <a:latin typeface="Cambria Math" panose="02040503050406030204" pitchFamily="18" charset="0"/>
                                    </a:rPr>
                                    <m:t>𝐶</m:t>
                                  </m:r>
                                </m:e>
                                <m:sup>
                                  <m:r>
                                    <a:rPr lang="en-GB" sz="800" i="1">
                                      <a:latin typeface="Cambria Math" panose="02040503050406030204" pitchFamily="18" charset="0"/>
                                    </a:rPr>
                                    <m:t>2</m:t>
                                  </m:r>
                                </m:sup>
                              </m:sSup>
                              <m:r>
                                <a:rPr lang="en-GB" sz="800" i="1">
                                  <a:latin typeface="Cambria Math" panose="02040503050406030204" pitchFamily="18" charset="0"/>
                                </a:rPr>
                                <m:t>−</m:t>
                              </m:r>
                              <m:sSup>
                                <m:sSupPr>
                                  <m:ctrlPr>
                                    <a:rPr lang="en-GB" sz="800" i="1">
                                      <a:latin typeface="Cambria Math" panose="02040503050406030204" pitchFamily="18" charset="0"/>
                                    </a:rPr>
                                  </m:ctrlPr>
                                </m:sSupPr>
                                <m:e>
                                  <m:r>
                                    <a:rPr lang="en-GB" sz="800" i="1">
                                      <a:latin typeface="Cambria Math" panose="02040503050406030204" pitchFamily="18" charset="0"/>
                                    </a:rPr>
                                    <m:t>𝐷</m:t>
                                  </m:r>
                                </m:e>
                                <m:sup>
                                  <m:r>
                                    <a:rPr lang="en-GB" sz="800" i="1">
                                      <a:latin typeface="Cambria Math" panose="02040503050406030204" pitchFamily="18" charset="0"/>
                                    </a:rPr>
                                    <m:t>2</m:t>
                                  </m:r>
                                </m:sup>
                              </m:sSup>
                            </m:den>
                          </m:f>
                        </m:e>
                      </m:d>
                    </m:oMath>
                  </m:oMathPara>
                </a14:m>
                <a:endParaRPr lang="en-US" sz="800" dirty="0"/>
              </a:p>
            </p:txBody>
          </p:sp>
        </mc:Choice>
        <mc:Fallback xmlns="">
          <p:sp>
            <p:nvSpPr>
              <p:cNvPr id="7" name="TextBox 6">
                <a:extLst>
                  <a:ext uri="{FF2B5EF4-FFF2-40B4-BE49-F238E27FC236}">
                    <a16:creationId xmlns:a16="http://schemas.microsoft.com/office/drawing/2014/main" id="{BE0CBB5B-C207-E3BC-FBE2-68E625A022FB}"/>
                  </a:ext>
                </a:extLst>
              </p:cNvPr>
              <p:cNvSpPr txBox="1">
                <a:spLocks noRot="1" noChangeAspect="1" noMove="1" noResize="1" noEditPoints="1" noAdjustHandles="1" noChangeArrowheads="1" noChangeShapeType="1" noTextEdit="1"/>
              </p:cNvSpPr>
              <p:nvPr/>
            </p:nvSpPr>
            <p:spPr>
              <a:xfrm>
                <a:off x="400050" y="1759556"/>
                <a:ext cx="811248" cy="351819"/>
              </a:xfrm>
              <a:prstGeom prst="rect">
                <a:avLst/>
              </a:prstGeom>
              <a:blipFill>
                <a:blip r:embed="rId5"/>
                <a:stretch>
                  <a:fillRect l="-1538"/>
                </a:stretch>
              </a:blipFill>
              <a:ln>
                <a:solidFill>
                  <a:schemeClr val="accent1">
                    <a:shade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024F198-12AB-F606-478A-9FEF892889AB}"/>
                  </a:ext>
                </a:extLst>
              </p:cNvPr>
              <p:cNvSpPr txBox="1"/>
              <p:nvPr/>
            </p:nvSpPr>
            <p:spPr>
              <a:xfrm>
                <a:off x="1565798" y="1837558"/>
                <a:ext cx="402097" cy="195814"/>
              </a:xfrm>
              <a:prstGeom prst="rect">
                <a:avLst/>
              </a:prstGeom>
              <a:noFill/>
              <a:ln>
                <a:solidFill>
                  <a:schemeClr val="accent1">
                    <a:shade val="15000"/>
                  </a:schemeClr>
                </a:solidFill>
              </a:ln>
            </p:spPr>
            <p:txBody>
              <a:bodyPr wrap="non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rPr>
                            <m:t>𝑟</m:t>
                          </m:r>
                        </m:sub>
                      </m:sSub>
                      <m:r>
                        <a:rPr lang="en-GB" sz="800" b="0" i="1" smtClean="0">
                          <a:latin typeface="Cambria Math" panose="02040503050406030204" pitchFamily="18" charset="0"/>
                        </a:rPr>
                        <m:t>=−</m:t>
                      </m:r>
                      <m:r>
                        <a:rPr lang="en-GB" sz="800" b="0" i="1" smtClean="0">
                          <a:latin typeface="Cambria Math" panose="02040503050406030204" pitchFamily="18" charset="0"/>
                        </a:rPr>
                        <m:t>𝑃</m:t>
                      </m:r>
                    </m:oMath>
                  </m:oMathPara>
                </a14:m>
                <a:endParaRPr lang="en-US" sz="800" dirty="0"/>
              </a:p>
            </p:txBody>
          </p:sp>
        </mc:Choice>
        <mc:Fallback xmlns="">
          <p:sp>
            <p:nvSpPr>
              <p:cNvPr id="8" name="TextBox 7">
                <a:extLst>
                  <a:ext uri="{FF2B5EF4-FFF2-40B4-BE49-F238E27FC236}">
                    <a16:creationId xmlns:a16="http://schemas.microsoft.com/office/drawing/2014/main" id="{D024F198-12AB-F606-478A-9FEF892889AB}"/>
                  </a:ext>
                </a:extLst>
              </p:cNvPr>
              <p:cNvSpPr txBox="1">
                <a:spLocks noRot="1" noChangeAspect="1" noMove="1" noResize="1" noEditPoints="1" noAdjustHandles="1" noChangeArrowheads="1" noChangeShapeType="1" noTextEdit="1"/>
              </p:cNvSpPr>
              <p:nvPr/>
            </p:nvSpPr>
            <p:spPr>
              <a:xfrm>
                <a:off x="1565798" y="1837558"/>
                <a:ext cx="402097" cy="195814"/>
              </a:xfrm>
              <a:prstGeom prst="rect">
                <a:avLst/>
              </a:prstGeom>
              <a:blipFill>
                <a:blip r:embed="rId6"/>
                <a:stretch>
                  <a:fillRect r="-2941"/>
                </a:stretch>
              </a:blipFill>
              <a:ln>
                <a:solidFill>
                  <a:schemeClr val="accent1">
                    <a:shade val="15000"/>
                  </a:schemeClr>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F76E607-A54F-5AB7-A7D3-3440F5AEB347}"/>
              </a:ext>
            </a:extLst>
          </p:cNvPr>
          <p:cNvSpPr txBox="1"/>
          <p:nvPr/>
        </p:nvSpPr>
        <p:spPr>
          <a:xfrm>
            <a:off x="303710" y="1353179"/>
            <a:ext cx="1262088" cy="415498"/>
          </a:xfrm>
          <a:prstGeom prst="rect">
            <a:avLst/>
          </a:prstGeom>
          <a:noFill/>
        </p:spPr>
        <p:txBody>
          <a:bodyPr wrap="square">
            <a:spAutoFit/>
          </a:bodyPr>
          <a:lstStyle/>
          <a:p>
            <a:r>
              <a:rPr lang="en-US" sz="700" dirty="0">
                <a:highlight>
                  <a:srgbClr val="00FF00"/>
                </a:highlight>
                <a:latin typeface="Arial" panose="020B0604020202020204" pitchFamily="34" charset="0"/>
                <a:cs typeface="Arial" panose="020B0604020202020204" pitchFamily="34" charset="0"/>
              </a:rPr>
              <a:t>Max tangential stress</a:t>
            </a:r>
          </a:p>
          <a:p>
            <a:r>
              <a:rPr lang="en-US" sz="700" dirty="0">
                <a:highlight>
                  <a:srgbClr val="00FF00"/>
                </a:highlight>
                <a:latin typeface="Arial" panose="020B0604020202020204" pitchFamily="34" charset="0"/>
                <a:cs typeface="Arial" panose="020B0604020202020204" pitchFamily="34" charset="0"/>
              </a:rPr>
              <a:t>in lug due to P on inner surface</a:t>
            </a:r>
          </a:p>
        </p:txBody>
      </p:sp>
      <p:sp>
        <p:nvSpPr>
          <p:cNvPr id="12" name="TextBox 11">
            <a:extLst>
              <a:ext uri="{FF2B5EF4-FFF2-40B4-BE49-F238E27FC236}">
                <a16:creationId xmlns:a16="http://schemas.microsoft.com/office/drawing/2014/main" id="{7864819D-6578-E197-9119-365A5EF70336}"/>
              </a:ext>
            </a:extLst>
          </p:cNvPr>
          <p:cNvSpPr txBox="1"/>
          <p:nvPr/>
        </p:nvSpPr>
        <p:spPr>
          <a:xfrm>
            <a:off x="1417132" y="1353179"/>
            <a:ext cx="896895" cy="415498"/>
          </a:xfrm>
          <a:prstGeom prst="rect">
            <a:avLst/>
          </a:prstGeom>
          <a:noFill/>
        </p:spPr>
        <p:txBody>
          <a:bodyPr wrap="square">
            <a:spAutoFit/>
          </a:bodyPr>
          <a:lstStyle/>
          <a:p>
            <a:r>
              <a:rPr lang="en-US" sz="700" dirty="0">
                <a:highlight>
                  <a:srgbClr val="00FF00"/>
                </a:highlight>
                <a:latin typeface="Arial" panose="020B0604020202020204" pitchFamily="34" charset="0"/>
                <a:cs typeface="Arial" panose="020B0604020202020204" pitchFamily="34" charset="0"/>
              </a:rPr>
              <a:t>Max radial stress</a:t>
            </a:r>
          </a:p>
          <a:p>
            <a:r>
              <a:rPr lang="en-US" sz="700" dirty="0">
                <a:highlight>
                  <a:srgbClr val="00FF00"/>
                </a:highlight>
                <a:latin typeface="Arial" panose="020B0604020202020204" pitchFamily="34" charset="0"/>
                <a:cs typeface="Arial" panose="020B0604020202020204" pitchFamily="34" charset="0"/>
              </a:rPr>
              <a:t>in lug due to P on inner surface</a:t>
            </a:r>
          </a:p>
        </p:txBody>
      </p:sp>
      <p:sp>
        <p:nvSpPr>
          <p:cNvPr id="15" name="TextBox 14">
            <a:extLst>
              <a:ext uri="{FF2B5EF4-FFF2-40B4-BE49-F238E27FC236}">
                <a16:creationId xmlns:a16="http://schemas.microsoft.com/office/drawing/2014/main" id="{BC75841D-9C7B-8909-936F-E65ED3938479}"/>
              </a:ext>
            </a:extLst>
          </p:cNvPr>
          <p:cNvSpPr txBox="1"/>
          <p:nvPr/>
        </p:nvSpPr>
        <p:spPr>
          <a:xfrm>
            <a:off x="2228850" y="1351059"/>
            <a:ext cx="1180256" cy="307777"/>
          </a:xfrm>
          <a:prstGeom prst="rect">
            <a:avLst/>
          </a:prstGeom>
          <a:noFill/>
        </p:spPr>
        <p:txBody>
          <a:bodyPr wrap="square">
            <a:spAutoFit/>
          </a:bodyPr>
          <a:lstStyle/>
          <a:p>
            <a:r>
              <a:rPr lang="en-US" sz="700" dirty="0">
                <a:highlight>
                  <a:srgbClr val="00FF00"/>
                </a:highlight>
                <a:latin typeface="Arial" panose="020B0604020202020204" pitchFamily="34" charset="0"/>
                <a:cs typeface="Arial" panose="020B0604020202020204" pitchFamily="34" charset="0"/>
              </a:rPr>
              <a:t>Max shear stress</a:t>
            </a:r>
          </a:p>
          <a:p>
            <a:r>
              <a:rPr lang="en-US" sz="700" dirty="0">
                <a:highlight>
                  <a:srgbClr val="00FF00"/>
                </a:highlight>
                <a:latin typeface="Arial" panose="020B0604020202020204" pitchFamily="34" charset="0"/>
                <a:cs typeface="Arial" panose="020B0604020202020204" pitchFamily="34" charset="0"/>
              </a:rPr>
              <a:t>in lug</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006DE29-E2F0-AF64-FE1F-0B220DA2947B}"/>
                  </a:ext>
                </a:extLst>
              </p:cNvPr>
              <p:cNvSpPr txBox="1"/>
              <p:nvPr/>
            </p:nvSpPr>
            <p:spPr>
              <a:xfrm>
                <a:off x="2314027" y="1794534"/>
                <a:ext cx="568297" cy="281863"/>
              </a:xfrm>
              <a:prstGeom prst="rect">
                <a:avLst/>
              </a:prstGeom>
              <a:noFill/>
              <a:ln>
                <a:solidFill>
                  <a:schemeClr val="accent1">
                    <a:shade val="15000"/>
                  </a:schemeClr>
                </a:solidFill>
              </a:ln>
            </p:spPr>
            <p:txBody>
              <a:bodyPr wrap="non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rPr>
                            <m:t>𝑠</m:t>
                          </m:r>
                        </m:sub>
                      </m:sSub>
                      <m:r>
                        <a:rPr lang="en-GB" sz="800" b="0" i="1" smtClean="0">
                          <a:latin typeface="Cambria Math" panose="02040503050406030204" pitchFamily="18" charset="0"/>
                        </a:rPr>
                        <m:t>=</m:t>
                      </m:r>
                      <m:f>
                        <m:fPr>
                          <m:ctrlPr>
                            <a:rPr lang="en-GB" sz="800" i="1">
                              <a:latin typeface="Cambria Math" panose="02040503050406030204" pitchFamily="18" charset="0"/>
                            </a:rPr>
                          </m:ctrlPr>
                        </m:fPr>
                        <m:num>
                          <m:sSub>
                            <m:sSubPr>
                              <m:ctrlPr>
                                <a:rPr lang="en-US" sz="800" i="1">
                                  <a:latin typeface="Cambria Math" panose="02040503050406030204" pitchFamily="18" charset="0"/>
                                </a:rPr>
                              </m:ctrlPr>
                            </m:sSubPr>
                            <m:e>
                              <m:r>
                                <a:rPr lang="en-US" sz="800" i="1">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ea typeface="Cambria Math" panose="02040503050406030204" pitchFamily="18" charset="0"/>
                                </a:rPr>
                                <m:t>𝑡</m:t>
                              </m:r>
                            </m:sub>
                          </m:sSub>
                          <m:r>
                            <a:rPr lang="en-GB" sz="800" b="0" i="1" smtClean="0">
                              <a:latin typeface="Cambria Math" panose="02040503050406030204" pitchFamily="18" charset="0"/>
                            </a:rPr>
                            <m:t>−</m:t>
                          </m:r>
                          <m:sSub>
                            <m:sSubPr>
                              <m:ctrlPr>
                                <a:rPr lang="en-US" sz="800" i="1">
                                  <a:latin typeface="Cambria Math" panose="02040503050406030204" pitchFamily="18" charset="0"/>
                                </a:rPr>
                              </m:ctrlPr>
                            </m:sSubPr>
                            <m:e>
                              <m:r>
                                <a:rPr lang="en-US" sz="800" i="1">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ea typeface="Cambria Math" panose="02040503050406030204" pitchFamily="18" charset="0"/>
                                </a:rPr>
                                <m:t>𝑟</m:t>
                              </m:r>
                            </m:sub>
                          </m:sSub>
                        </m:num>
                        <m:den>
                          <m:r>
                            <a:rPr lang="en-GB" sz="800" b="0" i="1" smtClean="0">
                              <a:latin typeface="Cambria Math" panose="02040503050406030204" pitchFamily="18" charset="0"/>
                            </a:rPr>
                            <m:t>2</m:t>
                          </m:r>
                        </m:den>
                      </m:f>
                    </m:oMath>
                  </m:oMathPara>
                </a14:m>
                <a:endParaRPr lang="en-US" sz="800" dirty="0"/>
              </a:p>
            </p:txBody>
          </p:sp>
        </mc:Choice>
        <mc:Fallback xmlns="">
          <p:sp>
            <p:nvSpPr>
              <p:cNvPr id="18" name="TextBox 17">
                <a:extLst>
                  <a:ext uri="{FF2B5EF4-FFF2-40B4-BE49-F238E27FC236}">
                    <a16:creationId xmlns:a16="http://schemas.microsoft.com/office/drawing/2014/main" id="{2006DE29-E2F0-AF64-FE1F-0B220DA2947B}"/>
                  </a:ext>
                </a:extLst>
              </p:cNvPr>
              <p:cNvSpPr txBox="1">
                <a:spLocks noRot="1" noChangeAspect="1" noMove="1" noResize="1" noEditPoints="1" noAdjustHandles="1" noChangeArrowheads="1" noChangeShapeType="1" noTextEdit="1"/>
              </p:cNvSpPr>
              <p:nvPr/>
            </p:nvSpPr>
            <p:spPr>
              <a:xfrm>
                <a:off x="2314027" y="1794534"/>
                <a:ext cx="568297" cy="281863"/>
              </a:xfrm>
              <a:prstGeom prst="rect">
                <a:avLst/>
              </a:prstGeom>
              <a:blipFill>
                <a:blip r:embed="rId7"/>
                <a:stretch>
                  <a:fillRect l="-2128"/>
                </a:stretch>
              </a:blipFill>
              <a:ln>
                <a:solidFill>
                  <a:schemeClr val="accent1">
                    <a:shade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647191-DE0D-40F2-0DFE-9F36E289658E}"/>
                  </a:ext>
                </a:extLst>
              </p:cNvPr>
              <p:cNvSpPr txBox="1"/>
              <p:nvPr/>
            </p:nvSpPr>
            <p:spPr>
              <a:xfrm>
                <a:off x="418882" y="2554451"/>
                <a:ext cx="792416" cy="318924"/>
              </a:xfrm>
              <a:prstGeom prst="rect">
                <a:avLst/>
              </a:prstGeom>
              <a:noFill/>
              <a:ln>
                <a:solidFill>
                  <a:schemeClr val="accent1">
                    <a:shade val="15000"/>
                  </a:schemeClr>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rPr>
                            <m:t>𝑡</m:t>
                          </m:r>
                        </m:sub>
                      </m:sSub>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rPr>
                            <m:t>2.</m:t>
                          </m:r>
                          <m:r>
                            <a:rPr lang="en-GB" sz="800" b="0" i="1" smtClean="0">
                              <a:latin typeface="Cambria Math" panose="02040503050406030204" pitchFamily="18" charset="0"/>
                            </a:rPr>
                            <m:t>𝑃</m:t>
                          </m:r>
                          <m:r>
                            <a:rPr lang="en-GB" sz="800" b="0" i="1" smtClean="0">
                              <a:latin typeface="Cambria Math" panose="02040503050406030204" pitchFamily="18" charset="0"/>
                            </a:rPr>
                            <m:t>.</m:t>
                          </m:r>
                          <m:sSup>
                            <m:sSupPr>
                              <m:ctrlPr>
                                <a:rPr lang="en-GB" sz="800" b="0" i="1" smtClean="0">
                                  <a:latin typeface="Cambria Math" panose="02040503050406030204" pitchFamily="18" charset="0"/>
                                </a:rPr>
                              </m:ctrlPr>
                            </m:sSupPr>
                            <m:e>
                              <m:r>
                                <a:rPr lang="en-GB" sz="800" b="0" i="1" smtClean="0">
                                  <a:latin typeface="Cambria Math" panose="02040503050406030204" pitchFamily="18" charset="0"/>
                                </a:rPr>
                                <m:t>𝐵</m:t>
                              </m:r>
                            </m:e>
                            <m:sup>
                              <m:r>
                                <a:rPr lang="en-GB" sz="800" b="0" i="1" smtClean="0">
                                  <a:latin typeface="Cambria Math" panose="02040503050406030204" pitchFamily="18" charset="0"/>
                                </a:rPr>
                                <m:t>2</m:t>
                              </m:r>
                            </m:sup>
                          </m:sSup>
                        </m:num>
                        <m:den>
                          <m:sSup>
                            <m:sSupPr>
                              <m:ctrlPr>
                                <a:rPr lang="en-GB" sz="800" b="0" i="1" smtClean="0">
                                  <a:latin typeface="Cambria Math" panose="02040503050406030204" pitchFamily="18" charset="0"/>
                                </a:rPr>
                              </m:ctrlPr>
                            </m:sSupPr>
                            <m:e>
                              <m:r>
                                <a:rPr lang="en-GB" sz="800" b="0" i="1" smtClean="0">
                                  <a:latin typeface="Cambria Math" panose="02040503050406030204" pitchFamily="18" charset="0"/>
                                </a:rPr>
                                <m:t>𝐵</m:t>
                              </m:r>
                            </m:e>
                            <m:sup>
                              <m:r>
                                <a:rPr lang="en-GB" sz="800" b="0" i="1" smtClean="0">
                                  <a:latin typeface="Cambria Math" panose="02040503050406030204" pitchFamily="18" charset="0"/>
                                </a:rPr>
                                <m:t>2</m:t>
                              </m:r>
                            </m:sup>
                          </m:sSup>
                          <m:r>
                            <a:rPr lang="en-GB" sz="800" b="0" i="1" smtClean="0">
                              <a:latin typeface="Cambria Math" panose="02040503050406030204" pitchFamily="18" charset="0"/>
                            </a:rPr>
                            <m:t>−</m:t>
                          </m:r>
                          <m:sSup>
                            <m:sSupPr>
                              <m:ctrlPr>
                                <a:rPr lang="en-GB" sz="800" b="0" i="1" smtClean="0">
                                  <a:latin typeface="Cambria Math" panose="02040503050406030204" pitchFamily="18" charset="0"/>
                                </a:rPr>
                              </m:ctrlPr>
                            </m:sSupPr>
                            <m:e>
                              <m:r>
                                <a:rPr lang="en-GB" sz="800" b="0" i="1" smtClean="0">
                                  <a:latin typeface="Cambria Math" panose="02040503050406030204" pitchFamily="18" charset="0"/>
                                </a:rPr>
                                <m:t>𝐴</m:t>
                              </m:r>
                            </m:e>
                            <m:sup>
                              <m:r>
                                <a:rPr lang="en-GB" sz="800" b="0" i="1" smtClean="0">
                                  <a:latin typeface="Cambria Math" panose="02040503050406030204" pitchFamily="18" charset="0"/>
                                </a:rPr>
                                <m:t>2</m:t>
                              </m:r>
                            </m:sup>
                          </m:sSup>
                        </m:den>
                      </m:f>
                    </m:oMath>
                  </m:oMathPara>
                </a14:m>
                <a:endParaRPr lang="en-US" sz="800" dirty="0"/>
              </a:p>
            </p:txBody>
          </p:sp>
        </mc:Choice>
        <mc:Fallback xmlns="">
          <p:sp>
            <p:nvSpPr>
              <p:cNvPr id="19" name="TextBox 18">
                <a:extLst>
                  <a:ext uri="{FF2B5EF4-FFF2-40B4-BE49-F238E27FC236}">
                    <a16:creationId xmlns:a16="http://schemas.microsoft.com/office/drawing/2014/main" id="{12647191-DE0D-40F2-0DFE-9F36E289658E}"/>
                  </a:ext>
                </a:extLst>
              </p:cNvPr>
              <p:cNvSpPr txBox="1">
                <a:spLocks noRot="1" noChangeAspect="1" noMove="1" noResize="1" noEditPoints="1" noAdjustHandles="1" noChangeArrowheads="1" noChangeShapeType="1" noTextEdit="1"/>
              </p:cNvSpPr>
              <p:nvPr/>
            </p:nvSpPr>
            <p:spPr>
              <a:xfrm>
                <a:off x="418882" y="2554451"/>
                <a:ext cx="792416" cy="318924"/>
              </a:xfrm>
              <a:prstGeom prst="rect">
                <a:avLst/>
              </a:prstGeom>
              <a:blipFill>
                <a:blip r:embed="rId8"/>
                <a:stretch>
                  <a:fillRect/>
                </a:stretch>
              </a:blipFill>
              <a:ln>
                <a:solidFill>
                  <a:schemeClr val="accent1">
                    <a:shade val="1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602CE13-548F-F71B-447F-EFCC4AA472B6}"/>
                  </a:ext>
                </a:extLst>
              </p:cNvPr>
              <p:cNvSpPr txBox="1"/>
              <p:nvPr/>
            </p:nvSpPr>
            <p:spPr>
              <a:xfrm>
                <a:off x="1566032" y="2632453"/>
                <a:ext cx="401863" cy="195814"/>
              </a:xfrm>
              <a:prstGeom prst="rect">
                <a:avLst/>
              </a:prstGeom>
              <a:noFill/>
              <a:ln>
                <a:solidFill>
                  <a:schemeClr val="accent1">
                    <a:shade val="15000"/>
                  </a:schemeClr>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𝜎</m:t>
                          </m:r>
                        </m:e>
                        <m:sub>
                          <m:r>
                            <a:rPr lang="en-GB" sz="800" b="0" i="1" smtClean="0">
                              <a:latin typeface="Cambria Math" panose="02040503050406030204" pitchFamily="18" charset="0"/>
                            </a:rPr>
                            <m:t>𝑟</m:t>
                          </m:r>
                        </m:sub>
                      </m:sSub>
                      <m:r>
                        <a:rPr lang="en-GB" sz="800" b="0" i="1" smtClean="0">
                          <a:latin typeface="Cambria Math" panose="02040503050406030204" pitchFamily="18" charset="0"/>
                        </a:rPr>
                        <m:t>=−</m:t>
                      </m:r>
                      <m:r>
                        <a:rPr lang="en-GB" sz="800" b="0" i="1" smtClean="0">
                          <a:latin typeface="Cambria Math" panose="02040503050406030204" pitchFamily="18" charset="0"/>
                        </a:rPr>
                        <m:t>𝑃</m:t>
                      </m:r>
                    </m:oMath>
                  </m:oMathPara>
                </a14:m>
                <a:endParaRPr lang="en-US" sz="800" dirty="0"/>
              </a:p>
            </p:txBody>
          </p:sp>
        </mc:Choice>
        <mc:Fallback xmlns="">
          <p:sp>
            <p:nvSpPr>
              <p:cNvPr id="21" name="TextBox 20">
                <a:extLst>
                  <a:ext uri="{FF2B5EF4-FFF2-40B4-BE49-F238E27FC236}">
                    <a16:creationId xmlns:a16="http://schemas.microsoft.com/office/drawing/2014/main" id="{5602CE13-548F-F71B-447F-EFCC4AA472B6}"/>
                  </a:ext>
                </a:extLst>
              </p:cNvPr>
              <p:cNvSpPr txBox="1">
                <a:spLocks noRot="1" noChangeAspect="1" noMove="1" noResize="1" noEditPoints="1" noAdjustHandles="1" noChangeArrowheads="1" noChangeShapeType="1" noTextEdit="1"/>
              </p:cNvSpPr>
              <p:nvPr/>
            </p:nvSpPr>
            <p:spPr>
              <a:xfrm>
                <a:off x="1566032" y="2632453"/>
                <a:ext cx="401863" cy="195814"/>
              </a:xfrm>
              <a:prstGeom prst="rect">
                <a:avLst/>
              </a:prstGeom>
              <a:blipFill>
                <a:blip r:embed="rId9"/>
                <a:stretch>
                  <a:fillRect r="-2941"/>
                </a:stretch>
              </a:blipFill>
              <a:ln>
                <a:solidFill>
                  <a:schemeClr val="accent1">
                    <a:shade val="15000"/>
                  </a:schemeClr>
                </a:solid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9949C16F-3DCA-5708-4D55-0554EB5FCE03}"/>
              </a:ext>
            </a:extLst>
          </p:cNvPr>
          <p:cNvSpPr txBox="1"/>
          <p:nvPr/>
        </p:nvSpPr>
        <p:spPr>
          <a:xfrm>
            <a:off x="343035" y="2115179"/>
            <a:ext cx="1147353" cy="415498"/>
          </a:xfrm>
          <a:prstGeom prst="rect">
            <a:avLst/>
          </a:prstGeom>
          <a:noFill/>
        </p:spPr>
        <p:txBody>
          <a:bodyPr wrap="square">
            <a:spAutoFit/>
          </a:bodyPr>
          <a:lstStyle/>
          <a:p>
            <a:r>
              <a:rPr lang="en-US" sz="700" dirty="0">
                <a:highlight>
                  <a:srgbClr val="FFFF00"/>
                </a:highlight>
                <a:latin typeface="Arial" panose="020B0604020202020204" pitchFamily="34" charset="0"/>
                <a:cs typeface="Arial" panose="020B0604020202020204" pitchFamily="34" charset="0"/>
              </a:rPr>
              <a:t>Max tangential stress</a:t>
            </a:r>
          </a:p>
          <a:p>
            <a:r>
              <a:rPr lang="en-US" sz="700" dirty="0">
                <a:highlight>
                  <a:srgbClr val="FFFF00"/>
                </a:highlight>
                <a:latin typeface="Arial" panose="020B0604020202020204" pitchFamily="34" charset="0"/>
                <a:cs typeface="Arial" panose="020B0604020202020204" pitchFamily="34" charset="0"/>
              </a:rPr>
              <a:t>in bushing due to P on outer surface</a:t>
            </a:r>
          </a:p>
        </p:txBody>
      </p:sp>
      <p:sp>
        <p:nvSpPr>
          <p:cNvPr id="24" name="TextBox 23">
            <a:extLst>
              <a:ext uri="{FF2B5EF4-FFF2-40B4-BE49-F238E27FC236}">
                <a16:creationId xmlns:a16="http://schemas.microsoft.com/office/drawing/2014/main" id="{DCE57C88-712C-B639-E900-176496336C8F}"/>
              </a:ext>
            </a:extLst>
          </p:cNvPr>
          <p:cNvSpPr txBox="1"/>
          <p:nvPr/>
        </p:nvSpPr>
        <p:spPr>
          <a:xfrm>
            <a:off x="1452737" y="2115179"/>
            <a:ext cx="1072960" cy="415498"/>
          </a:xfrm>
          <a:prstGeom prst="rect">
            <a:avLst/>
          </a:prstGeom>
          <a:noFill/>
        </p:spPr>
        <p:txBody>
          <a:bodyPr wrap="square">
            <a:spAutoFit/>
          </a:bodyPr>
          <a:lstStyle/>
          <a:p>
            <a:r>
              <a:rPr lang="en-US" sz="700" dirty="0">
                <a:highlight>
                  <a:srgbClr val="FFFF00"/>
                </a:highlight>
                <a:latin typeface="Arial" panose="020B0604020202020204" pitchFamily="34" charset="0"/>
                <a:cs typeface="Arial" panose="020B0604020202020204" pitchFamily="34" charset="0"/>
              </a:rPr>
              <a:t>Max radial stress</a:t>
            </a:r>
          </a:p>
          <a:p>
            <a:r>
              <a:rPr lang="en-US" sz="700" dirty="0">
                <a:highlight>
                  <a:srgbClr val="FFFF00"/>
                </a:highlight>
                <a:latin typeface="Arial" panose="020B0604020202020204" pitchFamily="34" charset="0"/>
                <a:cs typeface="Arial" panose="020B0604020202020204" pitchFamily="34" charset="0"/>
              </a:rPr>
              <a:t>in bushing due to P on outer surface</a:t>
            </a:r>
          </a:p>
        </p:txBody>
      </p:sp>
      <p:sp>
        <p:nvSpPr>
          <p:cNvPr id="42" name="TextBox 41">
            <a:extLst>
              <a:ext uri="{FF2B5EF4-FFF2-40B4-BE49-F238E27FC236}">
                <a16:creationId xmlns:a16="http://schemas.microsoft.com/office/drawing/2014/main" id="{09174688-D320-FAF8-1B30-8EF97B41B1EC}"/>
              </a:ext>
            </a:extLst>
          </p:cNvPr>
          <p:cNvSpPr txBox="1"/>
          <p:nvPr/>
        </p:nvSpPr>
        <p:spPr>
          <a:xfrm>
            <a:off x="2497855" y="2252124"/>
            <a:ext cx="1788396" cy="1003727"/>
          </a:xfrm>
          <a:prstGeom prst="rect">
            <a:avLst/>
          </a:prstGeom>
          <a:solidFill>
            <a:schemeClr val="bg1">
              <a:lumMod val="85000"/>
            </a:schemeClr>
          </a:solidFill>
          <a:ln>
            <a:solidFill>
              <a:schemeClr val="accent1">
                <a:shade val="15000"/>
              </a:schemeClr>
            </a:solidFill>
          </a:ln>
        </p:spPr>
        <p:txBody>
          <a:bodyPr wrap="square" lIns="36000" tIns="36000" rIns="36000" bIns="36000">
            <a:spAutoFit/>
          </a:bodyPr>
          <a:lstStyle/>
          <a:p>
            <a:pPr marL="171450" indent="-171450">
              <a:buFont typeface="Arial" panose="020B0604020202020204" pitchFamily="34" charset="0"/>
              <a:buChar char="•"/>
            </a:pPr>
            <a:r>
              <a:rPr lang="en-GB" sz="550" b="1" u="sng" dirty="0">
                <a:effectLst/>
                <a:latin typeface="Arial" panose="020B0604020202020204" pitchFamily="34" charset="0"/>
                <a:cs typeface="Arial" panose="020B0604020202020204" pitchFamily="34" charset="0"/>
              </a:rPr>
              <a:t>Stress corrosion</a:t>
            </a:r>
            <a:r>
              <a:rPr lang="en-GB" sz="550" dirty="0">
                <a:latin typeface="Arial" panose="020B0604020202020204" pitchFamily="34" charset="0"/>
                <a:cs typeface="Arial" panose="020B0604020202020204" pitchFamily="34" charset="0"/>
              </a:rPr>
              <a:t>: </a:t>
            </a:r>
            <a:r>
              <a:rPr lang="en-GB" sz="550" dirty="0">
                <a:effectLst/>
                <a:latin typeface="Arial" panose="020B0604020202020204" pitchFamily="34" charset="0"/>
                <a:cs typeface="Arial" panose="020B0604020202020204" pitchFamily="34" charset="0"/>
              </a:rPr>
              <a:t>This maximum allowable press fit stress in magnesium alloys should not exceed 8000 psi. For all aluminium alloys, the maximum press fit stress should not exceed 0.50F</a:t>
            </a:r>
            <a:r>
              <a:rPr lang="en-GB" sz="550" baseline="-25000" dirty="0">
                <a:effectLst/>
                <a:latin typeface="Arial" panose="020B0604020202020204" pitchFamily="34" charset="0"/>
                <a:cs typeface="Arial" panose="020B0604020202020204" pitchFamily="34" charset="0"/>
              </a:rPr>
              <a:t>ty</a:t>
            </a:r>
            <a:r>
              <a:rPr lang="en-GB" sz="550" dirty="0">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550" b="1" u="sng" dirty="0">
                <a:effectLst/>
                <a:latin typeface="Arial" panose="020B0604020202020204" pitchFamily="34" charset="0"/>
                <a:cs typeface="Arial" panose="020B0604020202020204" pitchFamily="34" charset="0"/>
              </a:rPr>
              <a:t>Static fatigue</a:t>
            </a:r>
            <a:r>
              <a:rPr lang="en-GB" sz="550" dirty="0">
                <a:effectLst/>
                <a:latin typeface="Arial" panose="020B0604020202020204" pitchFamily="34" charset="0"/>
                <a:cs typeface="Arial" panose="020B0604020202020204" pitchFamily="34" charset="0"/>
              </a:rPr>
              <a:t>: For steels heat treated to above 200 </a:t>
            </a:r>
            <a:r>
              <a:rPr lang="en-GB" sz="550" dirty="0" err="1">
                <a:effectLst/>
                <a:latin typeface="Arial" panose="020B0604020202020204" pitchFamily="34" charset="0"/>
                <a:cs typeface="Arial" panose="020B0604020202020204" pitchFamily="34" charset="0"/>
              </a:rPr>
              <a:t>ksi</a:t>
            </a:r>
            <a:r>
              <a:rPr lang="en-GB" sz="550" dirty="0">
                <a:effectLst/>
                <a:latin typeface="Arial" panose="020B0604020202020204" pitchFamily="34" charset="0"/>
                <a:cs typeface="Arial" panose="020B0604020202020204" pitchFamily="34" charset="0"/>
              </a:rPr>
              <a:t>, where there is any risk of hydrogen embrittlement the press fit stress should not exceed 0.25F</a:t>
            </a:r>
            <a:r>
              <a:rPr lang="en-GB" sz="550" baseline="-25000" dirty="0">
                <a:effectLst/>
                <a:latin typeface="Arial" panose="020B0604020202020204" pitchFamily="34" charset="0"/>
                <a:cs typeface="Arial" panose="020B0604020202020204" pitchFamily="34" charset="0"/>
              </a:rPr>
              <a:t>tu</a:t>
            </a:r>
            <a:r>
              <a:rPr lang="en-GB" sz="550" dirty="0">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550" b="1" u="sng" dirty="0">
                <a:effectLst/>
                <a:latin typeface="Arial" panose="020B0604020202020204" pitchFamily="34" charset="0"/>
                <a:cs typeface="Arial" panose="020B0604020202020204" pitchFamily="34" charset="0"/>
              </a:rPr>
              <a:t>Ultimate strength</a:t>
            </a:r>
            <a:r>
              <a:rPr lang="en-GB" sz="550" dirty="0">
                <a:effectLst/>
                <a:latin typeface="Arial" panose="020B0604020202020204" pitchFamily="34" charset="0"/>
                <a:cs typeface="Arial" panose="020B0604020202020204" pitchFamily="34" charset="0"/>
              </a:rPr>
              <a:t>: F</a:t>
            </a:r>
            <a:r>
              <a:rPr lang="en-GB" sz="550" baseline="-25000" dirty="0">
                <a:effectLst/>
                <a:latin typeface="Arial" panose="020B0604020202020204" pitchFamily="34" charset="0"/>
                <a:cs typeface="Arial" panose="020B0604020202020204" pitchFamily="34" charset="0"/>
              </a:rPr>
              <a:t>tu</a:t>
            </a:r>
            <a:r>
              <a:rPr lang="en-GB" sz="550" dirty="0">
                <a:effectLst/>
                <a:latin typeface="Arial" panose="020B0604020202020204" pitchFamily="34" charset="0"/>
                <a:cs typeface="Arial" panose="020B0604020202020204" pitchFamily="34" charset="0"/>
              </a:rPr>
              <a:t> should not be exceeded. However, it is rare to create stresses of this magnitude in a press fit bushing installation. </a:t>
            </a:r>
          </a:p>
        </p:txBody>
      </p:sp>
    </p:spTree>
    <p:extLst>
      <p:ext uri="{BB962C8B-B14F-4D97-AF65-F5344CB8AC3E}">
        <p14:creationId xmlns:p14="http://schemas.microsoft.com/office/powerpoint/2010/main" val="379822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5" grpId="0"/>
      <p:bldP spid="18" grpId="0" animBg="1"/>
      <p:bldP spid="19" grpId="0" animBg="1"/>
      <p:bldP spid="21" grpId="0" animBg="1"/>
      <p:bldP spid="23" grpId="0"/>
      <p:bldP spid="24" grpId="0"/>
      <p:bldP spid="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fontScale="92500" lnSpcReduction="20000"/>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strike="sngStrike" dirty="0">
                <a:solidFill>
                  <a:srgbClr val="FF0000"/>
                </a:solidFill>
              </a:rPr>
              <a:t>Bush analysis</a:t>
            </a:r>
          </a:p>
          <a:p>
            <a:r>
              <a:rPr lang="en-GB" strike="sngStrike" dirty="0">
                <a:solidFill>
                  <a:srgbClr val="FF0000"/>
                </a:solidFill>
              </a:rPr>
              <a:t>Special scenarios</a:t>
            </a:r>
          </a:p>
          <a:p>
            <a:r>
              <a:rPr lang="en-GB" strike="sngStrike" dirty="0">
                <a:solidFill>
                  <a:srgbClr val="FF0000"/>
                </a:solidFill>
              </a:rPr>
              <a:t>Stress concentration factor considerations in lugs (ESDU vs Research)</a:t>
            </a:r>
          </a:p>
          <a:p>
            <a:r>
              <a:rPr lang="en-GB" strike="sngStrike" dirty="0">
                <a:solidFill>
                  <a:srgbClr val="FF0000"/>
                </a:solidFill>
              </a:rPr>
              <a:t>Stresses due to bush press-fit</a:t>
            </a:r>
          </a:p>
          <a:p>
            <a:r>
              <a:rPr lang="en-GB" b="1" dirty="0">
                <a:solidFill>
                  <a:srgbClr val="00B050"/>
                </a:solidFill>
              </a:rPr>
              <a:t>Sample example</a:t>
            </a:r>
          </a:p>
        </p:txBody>
      </p:sp>
      <p:sp>
        <p:nvSpPr>
          <p:cNvPr id="2" name="Slide Number Placeholder 1"/>
          <p:cNvSpPr>
            <a:spLocks noGrp="1"/>
          </p:cNvSpPr>
          <p:nvPr>
            <p:ph type="sldNum" sz="quarter" idx="12"/>
          </p:nvPr>
        </p:nvSpPr>
        <p:spPr/>
        <p:txBody>
          <a:bodyPr/>
          <a:lstStyle/>
          <a:p>
            <a:fld id="{6D22F896-40B5-4ADD-8801-0D06FADFA095}" type="slidenum">
              <a:rPr lang="en-US" smtClean="0"/>
              <a:pPr/>
              <a:t>68</a:t>
            </a:fld>
            <a:endParaRPr lang="en-US" dirty="0"/>
          </a:p>
        </p:txBody>
      </p:sp>
    </p:spTree>
    <p:extLst>
      <p:ext uri="{BB962C8B-B14F-4D97-AF65-F5344CB8AC3E}">
        <p14:creationId xmlns:p14="http://schemas.microsoft.com/office/powerpoint/2010/main" val="305605243"/>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8BFF-8B31-6E73-F921-EA0C06EBDAF2}"/>
              </a:ext>
            </a:extLst>
          </p:cNvPr>
          <p:cNvSpPr>
            <a:spLocks noGrp="1"/>
          </p:cNvSpPr>
          <p:nvPr>
            <p:ph type="title"/>
          </p:nvPr>
        </p:nvSpPr>
        <p:spPr/>
        <p:txBody>
          <a:bodyPr/>
          <a:lstStyle/>
          <a:p>
            <a:r>
              <a:rPr lang="en-US" dirty="0"/>
              <a:t>Example </a:t>
            </a:r>
          </a:p>
        </p:txBody>
      </p:sp>
      <p:sp>
        <p:nvSpPr>
          <p:cNvPr id="4" name="Slide Number Placeholder 3">
            <a:extLst>
              <a:ext uri="{FF2B5EF4-FFF2-40B4-BE49-F238E27FC236}">
                <a16:creationId xmlns:a16="http://schemas.microsoft.com/office/drawing/2014/main" id="{CAD6482D-F527-DF91-FDD0-3A83DF831CE6}"/>
              </a:ext>
            </a:extLst>
          </p:cNvPr>
          <p:cNvSpPr>
            <a:spLocks noGrp="1"/>
          </p:cNvSpPr>
          <p:nvPr>
            <p:ph type="sldNum" sz="quarter" idx="12"/>
          </p:nvPr>
        </p:nvSpPr>
        <p:spPr/>
        <p:txBody>
          <a:bodyPr/>
          <a:lstStyle/>
          <a:p>
            <a:fld id="{6D22F896-40B5-4ADD-8801-0D06FADFA095}" type="slidenum">
              <a:rPr lang="en-US" smtClean="0"/>
              <a:pPr/>
              <a:t>69</a:t>
            </a:fld>
            <a:endParaRPr lang="en-US" dirty="0"/>
          </a:p>
        </p:txBody>
      </p:sp>
      <p:pic>
        <p:nvPicPr>
          <p:cNvPr id="5" name="Picture 4">
            <a:extLst>
              <a:ext uri="{FF2B5EF4-FFF2-40B4-BE49-F238E27FC236}">
                <a16:creationId xmlns:a16="http://schemas.microsoft.com/office/drawing/2014/main" id="{E41AC7EB-1881-FE88-324A-A746E024C681}"/>
              </a:ext>
            </a:extLst>
          </p:cNvPr>
          <p:cNvPicPr>
            <a:picLocks noChangeAspect="1"/>
          </p:cNvPicPr>
          <p:nvPr/>
        </p:nvPicPr>
        <p:blipFill>
          <a:blip r:embed="rId2"/>
          <a:stretch>
            <a:fillRect/>
          </a:stretch>
        </p:blipFill>
        <p:spPr>
          <a:xfrm>
            <a:off x="2688667" y="848455"/>
            <a:ext cx="1553882" cy="1524000"/>
          </a:xfrm>
          <a:prstGeom prst="rect">
            <a:avLst/>
          </a:prstGeom>
          <a:ln>
            <a:solidFill>
              <a:schemeClr val="tx1"/>
            </a:solidFill>
          </a:ln>
        </p:spPr>
      </p:pic>
      <p:pic>
        <p:nvPicPr>
          <p:cNvPr id="6" name="Picture 5">
            <a:extLst>
              <a:ext uri="{FF2B5EF4-FFF2-40B4-BE49-F238E27FC236}">
                <a16:creationId xmlns:a16="http://schemas.microsoft.com/office/drawing/2014/main" id="{F41D0A88-AC6B-8DB6-4BE5-362F0C10038A}"/>
              </a:ext>
            </a:extLst>
          </p:cNvPr>
          <p:cNvPicPr>
            <a:picLocks noChangeAspect="1"/>
          </p:cNvPicPr>
          <p:nvPr/>
        </p:nvPicPr>
        <p:blipFill>
          <a:blip r:embed="rId3"/>
          <a:stretch>
            <a:fillRect/>
          </a:stretch>
        </p:blipFill>
        <p:spPr>
          <a:xfrm>
            <a:off x="323850" y="1376287"/>
            <a:ext cx="2305050" cy="500245"/>
          </a:xfrm>
          <a:prstGeom prst="rect">
            <a:avLst/>
          </a:prstGeom>
        </p:spPr>
      </p:pic>
      <p:pic>
        <p:nvPicPr>
          <p:cNvPr id="7" name="Picture 6">
            <a:extLst>
              <a:ext uri="{FF2B5EF4-FFF2-40B4-BE49-F238E27FC236}">
                <a16:creationId xmlns:a16="http://schemas.microsoft.com/office/drawing/2014/main" id="{AFBC6F32-CB2A-D353-6B2C-E24A1C6DC8AD}"/>
              </a:ext>
            </a:extLst>
          </p:cNvPr>
          <p:cNvPicPr>
            <a:picLocks noChangeAspect="1"/>
          </p:cNvPicPr>
          <p:nvPr/>
        </p:nvPicPr>
        <p:blipFill>
          <a:blip r:embed="rId4"/>
          <a:stretch>
            <a:fillRect/>
          </a:stretch>
        </p:blipFill>
        <p:spPr>
          <a:xfrm>
            <a:off x="323850" y="1856630"/>
            <a:ext cx="665025" cy="409947"/>
          </a:xfrm>
          <a:prstGeom prst="rect">
            <a:avLst/>
          </a:prstGeom>
        </p:spPr>
      </p:pic>
      <p:pic>
        <p:nvPicPr>
          <p:cNvPr id="10" name="Picture 9">
            <a:extLst>
              <a:ext uri="{FF2B5EF4-FFF2-40B4-BE49-F238E27FC236}">
                <a16:creationId xmlns:a16="http://schemas.microsoft.com/office/drawing/2014/main" id="{CE7FA704-4E7B-5682-5456-D8C11C623156}"/>
              </a:ext>
            </a:extLst>
          </p:cNvPr>
          <p:cNvPicPr>
            <a:picLocks noChangeAspect="1"/>
          </p:cNvPicPr>
          <p:nvPr/>
        </p:nvPicPr>
        <p:blipFill rotWithShape="1">
          <a:blip r:embed="rId5"/>
          <a:srcRect l="2532" t="5653"/>
          <a:stretch/>
        </p:blipFill>
        <p:spPr>
          <a:xfrm>
            <a:off x="323850" y="2678699"/>
            <a:ext cx="885362" cy="178544"/>
          </a:xfrm>
          <a:prstGeom prst="rect">
            <a:avLst/>
          </a:prstGeom>
        </p:spPr>
      </p:pic>
      <p:pic>
        <p:nvPicPr>
          <p:cNvPr id="11" name="Picture 10">
            <a:extLst>
              <a:ext uri="{FF2B5EF4-FFF2-40B4-BE49-F238E27FC236}">
                <a16:creationId xmlns:a16="http://schemas.microsoft.com/office/drawing/2014/main" id="{E82DB610-5E23-0934-EF91-9C8ADB888780}"/>
              </a:ext>
            </a:extLst>
          </p:cNvPr>
          <p:cNvPicPr>
            <a:picLocks noChangeAspect="1"/>
          </p:cNvPicPr>
          <p:nvPr/>
        </p:nvPicPr>
        <p:blipFill>
          <a:blip r:embed="rId6"/>
          <a:stretch>
            <a:fillRect/>
          </a:stretch>
        </p:blipFill>
        <p:spPr>
          <a:xfrm>
            <a:off x="323851" y="2847231"/>
            <a:ext cx="1219199" cy="178544"/>
          </a:xfrm>
          <a:prstGeom prst="rect">
            <a:avLst/>
          </a:prstGeom>
        </p:spPr>
      </p:pic>
      <p:sp>
        <p:nvSpPr>
          <p:cNvPr id="13" name="Rectangle 12">
            <a:extLst>
              <a:ext uri="{FF2B5EF4-FFF2-40B4-BE49-F238E27FC236}">
                <a16:creationId xmlns:a16="http://schemas.microsoft.com/office/drawing/2014/main" id="{AB1453E3-B453-EC04-DA26-274B9B3CA9B5}"/>
              </a:ext>
            </a:extLst>
          </p:cNvPr>
          <p:cNvSpPr/>
          <p:nvPr/>
        </p:nvSpPr>
        <p:spPr>
          <a:xfrm>
            <a:off x="346854" y="1876532"/>
            <a:ext cx="457200" cy="95776"/>
          </a:xfrm>
          <a:prstGeom prst="rect">
            <a:avLst/>
          </a:prstGeom>
          <a:solidFill>
            <a:schemeClr val="accent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0DD969-C58D-969C-C282-F99CD29832E2}"/>
              </a:ext>
            </a:extLst>
          </p:cNvPr>
          <p:cNvSpPr/>
          <p:nvPr/>
        </p:nvSpPr>
        <p:spPr>
          <a:xfrm rot="4407673">
            <a:off x="3973464" y="1130930"/>
            <a:ext cx="326562" cy="111775"/>
          </a:xfrm>
          <a:prstGeom prst="rect">
            <a:avLst/>
          </a:prstGeom>
          <a:solidFill>
            <a:schemeClr val="accent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20564E-3911-5F09-CE93-5585E8525E58}"/>
              </a:ext>
            </a:extLst>
          </p:cNvPr>
          <p:cNvSpPr/>
          <p:nvPr/>
        </p:nvSpPr>
        <p:spPr>
          <a:xfrm>
            <a:off x="346854" y="1588431"/>
            <a:ext cx="457200" cy="95776"/>
          </a:xfrm>
          <a:prstGeom prst="rect">
            <a:avLst/>
          </a:prstGeom>
          <a:solidFill>
            <a:srgbClr val="FFFF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00081B-82C3-5027-FF1A-E720C3ECB536}"/>
              </a:ext>
            </a:extLst>
          </p:cNvPr>
          <p:cNvSpPr/>
          <p:nvPr/>
        </p:nvSpPr>
        <p:spPr>
          <a:xfrm rot="17220000">
            <a:off x="4051657" y="2016668"/>
            <a:ext cx="204907" cy="111272"/>
          </a:xfrm>
          <a:prstGeom prst="rect">
            <a:avLst/>
          </a:prstGeom>
          <a:solidFill>
            <a:srgbClr val="FFFF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FA6214-71F3-6590-67E9-64D0D4155749}"/>
              </a:ext>
            </a:extLst>
          </p:cNvPr>
          <p:cNvSpPr/>
          <p:nvPr/>
        </p:nvSpPr>
        <p:spPr>
          <a:xfrm>
            <a:off x="346854" y="2052232"/>
            <a:ext cx="457200" cy="95776"/>
          </a:xfrm>
          <a:prstGeom prst="rect">
            <a:avLst/>
          </a:prstGeom>
          <a:solidFill>
            <a:srgbClr val="FFC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AAEA39-3E1C-4E1E-2B70-40452D7A6357}"/>
              </a:ext>
            </a:extLst>
          </p:cNvPr>
          <p:cNvSpPr/>
          <p:nvPr/>
        </p:nvSpPr>
        <p:spPr>
          <a:xfrm>
            <a:off x="3669228" y="1668331"/>
            <a:ext cx="304801" cy="124088"/>
          </a:xfrm>
          <a:prstGeom prst="rect">
            <a:avLst/>
          </a:prstGeom>
          <a:solidFill>
            <a:srgbClr val="FFC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94B7F2A-0B08-AE72-6601-50E775D419CF}"/>
              </a:ext>
            </a:extLst>
          </p:cNvPr>
          <p:cNvSpPr/>
          <p:nvPr/>
        </p:nvSpPr>
        <p:spPr>
          <a:xfrm rot="1081601">
            <a:off x="3486109" y="2171083"/>
            <a:ext cx="189744" cy="114085"/>
          </a:xfrm>
          <a:prstGeom prst="rect">
            <a:avLst/>
          </a:prstGeom>
          <a:solidFill>
            <a:srgbClr val="00B0F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247C468-C416-B3A3-F8FA-56EB5C3038FD}"/>
              </a:ext>
            </a:extLst>
          </p:cNvPr>
          <p:cNvSpPr txBox="1"/>
          <p:nvPr/>
        </p:nvSpPr>
        <p:spPr>
          <a:xfrm>
            <a:off x="247650" y="809722"/>
            <a:ext cx="2307980" cy="553998"/>
          </a:xfrm>
          <a:prstGeom prst="rect">
            <a:avLst/>
          </a:prstGeom>
          <a:noFill/>
        </p:spPr>
        <p:txBody>
          <a:bodyPr wrap="square">
            <a:spAutoFit/>
          </a:bodyPr>
          <a:lstStyle/>
          <a:p>
            <a:r>
              <a:rPr lang="en-GB" sz="600" dirty="0">
                <a:latin typeface="Arial" panose="020B0604020202020204" pitchFamily="34" charset="0"/>
                <a:cs typeface="Arial" panose="020B0604020202020204" pitchFamily="34" charset="0"/>
              </a:rPr>
              <a:t>T</a:t>
            </a:r>
            <a:r>
              <a:rPr lang="en-GB" sz="600" dirty="0">
                <a:effectLst/>
                <a:latin typeface="Arial" panose="020B0604020202020204" pitchFamily="34" charset="0"/>
                <a:cs typeface="Arial" panose="020B0604020202020204" pitchFamily="34" charset="0"/>
              </a:rPr>
              <a:t>wo lugs that connect to two struts. The fitting is used in an engine nacelle and is subject to engine heat.</a:t>
            </a:r>
          </a:p>
          <a:p>
            <a:r>
              <a:rPr lang="en-GB" sz="600" dirty="0">
                <a:effectLst/>
                <a:latin typeface="Arial" panose="020B0604020202020204" pitchFamily="34" charset="0"/>
                <a:cs typeface="Arial" panose="020B0604020202020204" pitchFamily="34" charset="0"/>
              </a:rPr>
              <a:t>Considering the dimensional and material properties of the lug in below and subsequent slides. We intend to obtain ultimate load bearing capacity of the lug.</a:t>
            </a:r>
          </a:p>
        </p:txBody>
      </p:sp>
      <p:pic>
        <p:nvPicPr>
          <p:cNvPr id="26" name="Picture 25">
            <a:extLst>
              <a:ext uri="{FF2B5EF4-FFF2-40B4-BE49-F238E27FC236}">
                <a16:creationId xmlns:a16="http://schemas.microsoft.com/office/drawing/2014/main" id="{4D147FF7-6640-4CEB-D197-226F1F16D3FE}"/>
              </a:ext>
            </a:extLst>
          </p:cNvPr>
          <p:cNvPicPr>
            <a:picLocks noChangeAspect="1"/>
          </p:cNvPicPr>
          <p:nvPr/>
        </p:nvPicPr>
        <p:blipFill rotWithShape="1">
          <a:blip r:embed="rId7"/>
          <a:srcRect l="6454" t="4013" r="7247" b="2780"/>
          <a:stretch/>
        </p:blipFill>
        <p:spPr>
          <a:xfrm>
            <a:off x="3932273" y="10331"/>
            <a:ext cx="676320" cy="785373"/>
          </a:xfrm>
          <a:prstGeom prst="rect">
            <a:avLst/>
          </a:prstGeom>
          <a:ln>
            <a:solidFill>
              <a:schemeClr val="bg1">
                <a:lumMod val="50000"/>
              </a:schemeClr>
            </a:solidFill>
          </a:ln>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82E6D71-4B8B-6878-5475-307ED820A776}"/>
                  </a:ext>
                </a:extLst>
              </p:cNvPr>
              <p:cNvSpPr txBox="1"/>
              <p:nvPr/>
            </p:nvSpPr>
            <p:spPr>
              <a:xfrm>
                <a:off x="346854" y="1454864"/>
                <a:ext cx="79189" cy="12311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800" b="0" i="1" smtClean="0">
                          <a:latin typeface="Cambria Math" panose="02040503050406030204" pitchFamily="18" charset="0"/>
                        </a:rPr>
                        <m:t>𝑒</m:t>
                      </m:r>
                    </m:oMath>
                  </m:oMathPara>
                </a14:m>
                <a:endParaRPr lang="en-US" sz="800" dirty="0"/>
              </a:p>
            </p:txBody>
          </p:sp>
        </mc:Choice>
        <mc:Fallback xmlns="">
          <p:sp>
            <p:nvSpPr>
              <p:cNvPr id="27" name="TextBox 26">
                <a:extLst>
                  <a:ext uri="{FF2B5EF4-FFF2-40B4-BE49-F238E27FC236}">
                    <a16:creationId xmlns:a16="http://schemas.microsoft.com/office/drawing/2014/main" id="{482E6D71-4B8B-6878-5475-307ED820A776}"/>
                  </a:ext>
                </a:extLst>
              </p:cNvPr>
              <p:cNvSpPr txBox="1">
                <a:spLocks noRot="1" noChangeAspect="1" noMove="1" noResize="1" noEditPoints="1" noAdjustHandles="1" noChangeArrowheads="1" noChangeShapeType="1" noTextEdit="1"/>
              </p:cNvSpPr>
              <p:nvPr/>
            </p:nvSpPr>
            <p:spPr>
              <a:xfrm>
                <a:off x="346854" y="1454864"/>
                <a:ext cx="79189" cy="123111"/>
              </a:xfrm>
              <a:prstGeom prst="rect">
                <a:avLst/>
              </a:prstGeom>
              <a:blipFill>
                <a:blip r:embed="rId10"/>
                <a:stretch>
                  <a:fillRect l="-28571" r="-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98AEC1F-87D9-CBC4-DE28-A9B08A868435}"/>
                  </a:ext>
                </a:extLst>
              </p:cNvPr>
              <p:cNvSpPr txBox="1"/>
              <p:nvPr/>
            </p:nvSpPr>
            <p:spPr>
              <a:xfrm>
                <a:off x="798925" y="1577639"/>
                <a:ext cx="464038" cy="10772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700" b="0" i="1" smtClean="0">
                          <a:latin typeface="Cambria Math" panose="02040503050406030204" pitchFamily="18" charset="0"/>
                        </a:rPr>
                        <m:t>(</m:t>
                      </m:r>
                      <m:r>
                        <a:rPr lang="en-GB" sz="700" b="0" i="1" smtClean="0">
                          <a:latin typeface="Cambria Math" panose="02040503050406030204" pitchFamily="18" charset="0"/>
                        </a:rPr>
                        <m:t>𝑒</m:t>
                      </m:r>
                      <m:r>
                        <a:rPr lang="en-GB" sz="700" b="0" i="1" smtClean="0">
                          <a:latin typeface="Cambria Math" panose="02040503050406030204" pitchFamily="18" charset="0"/>
                        </a:rPr>
                        <m:t>−0.5</m:t>
                      </m:r>
                      <m:sSub>
                        <m:sSubPr>
                          <m:ctrlPr>
                            <a:rPr lang="en-GB" sz="700" b="0" i="1" smtClean="0">
                              <a:latin typeface="Cambria Math" panose="02040503050406030204" pitchFamily="18" charset="0"/>
                            </a:rPr>
                          </m:ctrlPr>
                        </m:sSubPr>
                        <m:e>
                          <m:r>
                            <a:rPr lang="en-GB" sz="700" b="0" i="1" smtClean="0">
                              <a:latin typeface="Cambria Math" panose="02040503050406030204" pitchFamily="18" charset="0"/>
                            </a:rPr>
                            <m:t>𝑑</m:t>
                          </m:r>
                        </m:e>
                        <m:sub>
                          <m:r>
                            <a:rPr lang="en-GB" sz="700" b="0" i="1" smtClean="0">
                              <a:latin typeface="Cambria Math" panose="02040503050406030204" pitchFamily="18" charset="0"/>
                            </a:rPr>
                            <m:t>h</m:t>
                          </m:r>
                        </m:sub>
                      </m:sSub>
                      <m:r>
                        <a:rPr lang="en-GB" sz="700" b="0" i="1" smtClean="0">
                          <a:latin typeface="Cambria Math" panose="02040503050406030204" pitchFamily="18" charset="0"/>
                        </a:rPr>
                        <m:t>)</m:t>
                      </m:r>
                    </m:oMath>
                  </m:oMathPara>
                </a14:m>
                <a:endParaRPr lang="en-US" sz="700" dirty="0"/>
              </a:p>
            </p:txBody>
          </p:sp>
        </mc:Choice>
        <mc:Fallback xmlns="">
          <p:sp>
            <p:nvSpPr>
              <p:cNvPr id="28" name="TextBox 27">
                <a:extLst>
                  <a:ext uri="{FF2B5EF4-FFF2-40B4-BE49-F238E27FC236}">
                    <a16:creationId xmlns:a16="http://schemas.microsoft.com/office/drawing/2014/main" id="{398AEC1F-87D9-CBC4-DE28-A9B08A868435}"/>
                  </a:ext>
                </a:extLst>
              </p:cNvPr>
              <p:cNvSpPr txBox="1">
                <a:spLocks noRot="1" noChangeAspect="1" noMove="1" noResize="1" noEditPoints="1" noAdjustHandles="1" noChangeArrowheads="1" noChangeShapeType="1" noTextEdit="1"/>
              </p:cNvSpPr>
              <p:nvPr/>
            </p:nvSpPr>
            <p:spPr>
              <a:xfrm>
                <a:off x="798925" y="1577639"/>
                <a:ext cx="464038" cy="107722"/>
              </a:xfrm>
              <a:prstGeom prst="rect">
                <a:avLst/>
              </a:prstGeom>
              <a:blipFill>
                <a:blip r:embed="rId11"/>
                <a:stretch>
                  <a:fillRect l="-5263" t="-11111" r="-789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7C1A2A8-76FE-BE8A-4E53-A57914F92936}"/>
                  </a:ext>
                </a:extLst>
              </p:cNvPr>
              <p:cNvSpPr txBox="1"/>
              <p:nvPr/>
            </p:nvSpPr>
            <p:spPr>
              <a:xfrm>
                <a:off x="338062" y="1468053"/>
                <a:ext cx="79189" cy="12311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800" b="0" i="1" smtClean="0">
                          <a:latin typeface="Cambria Math" panose="02040503050406030204" pitchFamily="18" charset="0"/>
                        </a:rPr>
                        <m:t>𝑒</m:t>
                      </m:r>
                    </m:oMath>
                  </m:oMathPara>
                </a14:m>
                <a:endParaRPr lang="en-US" sz="800" dirty="0"/>
              </a:p>
            </p:txBody>
          </p:sp>
        </mc:Choice>
        <mc:Fallback xmlns="">
          <p:sp>
            <p:nvSpPr>
              <p:cNvPr id="33" name="TextBox 32">
                <a:extLst>
                  <a:ext uri="{FF2B5EF4-FFF2-40B4-BE49-F238E27FC236}">
                    <a16:creationId xmlns:a16="http://schemas.microsoft.com/office/drawing/2014/main" id="{47C1A2A8-76FE-BE8A-4E53-A57914F92936}"/>
                  </a:ext>
                </a:extLst>
              </p:cNvPr>
              <p:cNvSpPr txBox="1">
                <a:spLocks noRot="1" noChangeAspect="1" noMove="1" noResize="1" noEditPoints="1" noAdjustHandles="1" noChangeArrowheads="1" noChangeShapeType="1" noTextEdit="1"/>
              </p:cNvSpPr>
              <p:nvPr/>
            </p:nvSpPr>
            <p:spPr>
              <a:xfrm>
                <a:off x="338062" y="1468053"/>
                <a:ext cx="79189" cy="123111"/>
              </a:xfrm>
              <a:prstGeom prst="rect">
                <a:avLst/>
              </a:prstGeom>
              <a:blipFill>
                <a:blip r:embed="rId12"/>
                <a:stretch>
                  <a:fillRect l="-14286" r="-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FCA9AA2-D0CB-6457-AFEE-032E880804AF}"/>
                  </a:ext>
                </a:extLst>
              </p:cNvPr>
              <p:cNvSpPr txBox="1"/>
              <p:nvPr/>
            </p:nvSpPr>
            <p:spPr>
              <a:xfrm>
                <a:off x="363759" y="1481866"/>
                <a:ext cx="488783" cy="107722"/>
              </a:xfrm>
              <a:prstGeom prst="rect">
                <a:avLst/>
              </a:prstGeom>
              <a:solidFill>
                <a:schemeClr val="bg1"/>
              </a:solidFill>
            </p:spPr>
            <p:txBody>
              <a:bodyPr wrap="none" lIns="36000" tIns="0" rIns="0" bIns="0" rtlCol="0">
                <a:spAutoFit/>
              </a:bodyPr>
              <a:lstStyle/>
              <a:p>
                <a14:m>
                  <m:oMath xmlns:m="http://schemas.openxmlformats.org/officeDocument/2006/math">
                    <m:r>
                      <a:rPr lang="en-GB" sz="700" b="0" i="1" smtClean="0">
                        <a:latin typeface="Cambria Math" panose="02040503050406030204" pitchFamily="18" charset="0"/>
                      </a:rPr>
                      <m:t>𝑒</m:t>
                    </m:r>
                  </m:oMath>
                </a14:m>
                <a:r>
                  <a:rPr lang="en-US" sz="700" dirty="0"/>
                  <a:t>=30.00 mm</a:t>
                </a:r>
              </a:p>
            </p:txBody>
          </p:sp>
        </mc:Choice>
        <mc:Fallback xmlns="">
          <p:sp>
            <p:nvSpPr>
              <p:cNvPr id="34" name="TextBox 33">
                <a:extLst>
                  <a:ext uri="{FF2B5EF4-FFF2-40B4-BE49-F238E27FC236}">
                    <a16:creationId xmlns:a16="http://schemas.microsoft.com/office/drawing/2014/main" id="{9FCA9AA2-D0CB-6457-AFEE-032E880804AF}"/>
                  </a:ext>
                </a:extLst>
              </p:cNvPr>
              <p:cNvSpPr txBox="1">
                <a:spLocks noRot="1" noChangeAspect="1" noMove="1" noResize="1" noEditPoints="1" noAdjustHandles="1" noChangeArrowheads="1" noChangeShapeType="1" noTextEdit="1"/>
              </p:cNvSpPr>
              <p:nvPr/>
            </p:nvSpPr>
            <p:spPr>
              <a:xfrm>
                <a:off x="363759" y="1481866"/>
                <a:ext cx="488783" cy="107722"/>
              </a:xfrm>
              <a:prstGeom prst="rect">
                <a:avLst/>
              </a:prstGeom>
              <a:blipFill>
                <a:blip r:embed="rId13"/>
                <a:stretch>
                  <a:fillRect t="-20000" r="-10000"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9B65E7-1E49-F616-F56C-ED042771F0D6}"/>
                  </a:ext>
                </a:extLst>
              </p:cNvPr>
              <p:cNvSpPr txBox="1"/>
              <p:nvPr/>
            </p:nvSpPr>
            <p:spPr>
              <a:xfrm>
                <a:off x="319798" y="1473074"/>
                <a:ext cx="561486" cy="107722"/>
              </a:xfrm>
              <a:prstGeom prst="rect">
                <a:avLst/>
              </a:prstGeom>
              <a:solidFill>
                <a:schemeClr val="bg1"/>
              </a:solidFill>
            </p:spPr>
            <p:txBody>
              <a:bodyPr wrap="none" lIns="36000" tIns="0" rIns="72000" bIns="0" rtlCol="0">
                <a:spAutoFit/>
              </a:bodyPr>
              <a:lstStyle/>
              <a:p>
                <a14:m>
                  <m:oMath xmlns:m="http://schemas.openxmlformats.org/officeDocument/2006/math">
                    <m:r>
                      <a:rPr lang="en-GB" sz="700" b="0" i="1" smtClean="0">
                        <a:latin typeface="Cambria Math" panose="02040503050406030204" pitchFamily="18" charset="0"/>
                      </a:rPr>
                      <m:t>𝑒</m:t>
                    </m:r>
                  </m:oMath>
                </a14:m>
                <a:r>
                  <a:rPr lang="en-US" sz="700" dirty="0"/>
                  <a:t>=30.00 mm</a:t>
                </a:r>
              </a:p>
            </p:txBody>
          </p:sp>
        </mc:Choice>
        <mc:Fallback xmlns="">
          <p:sp>
            <p:nvSpPr>
              <p:cNvPr id="36" name="TextBox 35">
                <a:extLst>
                  <a:ext uri="{FF2B5EF4-FFF2-40B4-BE49-F238E27FC236}">
                    <a16:creationId xmlns:a16="http://schemas.microsoft.com/office/drawing/2014/main" id="{969B65E7-1E49-F616-F56C-ED042771F0D6}"/>
                  </a:ext>
                </a:extLst>
              </p:cNvPr>
              <p:cNvSpPr txBox="1">
                <a:spLocks noRot="1" noChangeAspect="1" noMove="1" noResize="1" noEditPoints="1" noAdjustHandles="1" noChangeArrowheads="1" noChangeShapeType="1" noTextEdit="1"/>
              </p:cNvSpPr>
              <p:nvPr/>
            </p:nvSpPr>
            <p:spPr>
              <a:xfrm>
                <a:off x="319798" y="1473074"/>
                <a:ext cx="561486" cy="107722"/>
              </a:xfrm>
              <a:prstGeom prst="rect">
                <a:avLst/>
              </a:prstGeom>
              <a:blipFill>
                <a:blip r:embed="rId14"/>
                <a:stretch>
                  <a:fillRect t="-33333" b="-44444"/>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EBB4F1ED-AAD2-56C1-8FA5-4E042242F569}"/>
              </a:ext>
            </a:extLst>
          </p:cNvPr>
          <p:cNvSpPr/>
          <p:nvPr/>
        </p:nvSpPr>
        <p:spPr>
          <a:xfrm>
            <a:off x="346854" y="1490967"/>
            <a:ext cx="457200" cy="95776"/>
          </a:xfrm>
          <a:prstGeom prst="rect">
            <a:avLst/>
          </a:prstGeom>
          <a:solidFill>
            <a:srgbClr val="00B0F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F36D9E5-23DF-4210-18BF-BD8D12291624}"/>
              </a:ext>
            </a:extLst>
          </p:cNvPr>
          <p:cNvSpPr/>
          <p:nvPr/>
        </p:nvSpPr>
        <p:spPr>
          <a:xfrm>
            <a:off x="337620" y="1766684"/>
            <a:ext cx="457200" cy="95776"/>
          </a:xfrm>
          <a:prstGeom prst="rect">
            <a:avLst/>
          </a:prstGeom>
          <a:solidFill>
            <a:srgbClr val="C00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B3BA3C5-B36F-B79C-E9B2-5FC730936684}"/>
              </a:ext>
            </a:extLst>
          </p:cNvPr>
          <p:cNvSpPr/>
          <p:nvPr/>
        </p:nvSpPr>
        <p:spPr>
          <a:xfrm>
            <a:off x="3778706" y="845770"/>
            <a:ext cx="304802" cy="102094"/>
          </a:xfrm>
          <a:prstGeom prst="rect">
            <a:avLst/>
          </a:prstGeom>
          <a:solidFill>
            <a:srgbClr val="C00000">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2E04B1A-BF90-C5DA-DE3B-9B55D11CFA57}"/>
              </a:ext>
            </a:extLst>
          </p:cNvPr>
          <p:cNvSpPr txBox="1"/>
          <p:nvPr/>
        </p:nvSpPr>
        <p:spPr>
          <a:xfrm>
            <a:off x="319798" y="2311728"/>
            <a:ext cx="1553883" cy="303536"/>
          </a:xfrm>
          <a:prstGeom prst="rect">
            <a:avLst/>
          </a:prstGeom>
          <a:solidFill>
            <a:schemeClr val="bg1"/>
          </a:solidFill>
        </p:spPr>
        <p:txBody>
          <a:bodyPr wrap="square" lIns="36000" tIns="36000" rIns="36000" bIns="36000" rtlCol="0">
            <a:spAutoFit/>
          </a:bodyPr>
          <a:lstStyle/>
          <a:p>
            <a:r>
              <a:rPr lang="en-US" sz="500" dirty="0">
                <a:latin typeface="Arial" panose="020B0604020202020204" pitchFamily="34" charset="0"/>
                <a:cs typeface="Arial" panose="020B0604020202020204" pitchFamily="34" charset="0"/>
              </a:rPr>
              <a:t>Bolt maximum ultimate shear strength 32.74 kN</a:t>
            </a:r>
          </a:p>
          <a:p>
            <a:r>
              <a:rPr lang="en-US" sz="500" dirty="0">
                <a:latin typeface="Arial" panose="020B0604020202020204" pitchFamily="34" charset="0"/>
                <a:cs typeface="Arial" panose="020B0604020202020204" pitchFamily="34" charset="0"/>
              </a:rPr>
              <a:t>Bolt maximum ultimate tension strength 45.37 kN</a:t>
            </a:r>
          </a:p>
          <a:p>
            <a:r>
              <a:rPr lang="en-US" sz="500" dirty="0">
                <a:latin typeface="Arial" panose="020B0604020202020204" pitchFamily="34" charset="0"/>
                <a:cs typeface="Arial" panose="020B0604020202020204" pitchFamily="34" charset="0"/>
              </a:rPr>
              <a:t>Nut maximum ultimate tension strength 32.87 kN</a:t>
            </a:r>
            <a:endParaRPr lang="en-GB" sz="5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DED7B2F-9EF4-9701-5007-EF481FBF4470}"/>
              </a:ext>
            </a:extLst>
          </p:cNvPr>
          <p:cNvPicPr>
            <a:picLocks noChangeAspect="1"/>
          </p:cNvPicPr>
          <p:nvPr/>
        </p:nvPicPr>
        <p:blipFill>
          <a:blip r:embed="rId15"/>
          <a:stretch>
            <a:fillRect/>
          </a:stretch>
        </p:blipFill>
        <p:spPr>
          <a:xfrm>
            <a:off x="1804149" y="2372455"/>
            <a:ext cx="2438400" cy="873902"/>
          </a:xfrm>
          <a:prstGeom prst="rect">
            <a:avLst/>
          </a:prstGeom>
          <a:ln>
            <a:solidFill>
              <a:schemeClr val="tx1"/>
            </a:solidFill>
          </a:ln>
        </p:spPr>
      </p:pic>
    </p:spTree>
    <p:extLst>
      <p:ext uri="{BB962C8B-B14F-4D97-AF65-F5344CB8AC3E}">
        <p14:creationId xmlns:p14="http://schemas.microsoft.com/office/powerpoint/2010/main" val="38367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3"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18CB-1DBC-DBEB-3168-74BE1D20F0DF}"/>
              </a:ext>
            </a:extLst>
          </p:cNvPr>
          <p:cNvSpPr>
            <a:spLocks noGrp="1"/>
          </p:cNvSpPr>
          <p:nvPr>
            <p:ph type="title"/>
          </p:nvPr>
        </p:nvSpPr>
        <p:spPr/>
        <p:txBody>
          <a:bodyPr/>
          <a:lstStyle/>
          <a:p>
            <a:r>
              <a:rPr lang="en-US" dirty="0"/>
              <a:t>Introduction-</a:t>
            </a:r>
            <a:br>
              <a:rPr lang="en-US" dirty="0"/>
            </a:br>
            <a:r>
              <a:rPr lang="en-US" sz="1000" dirty="0"/>
              <a:t>Helicopter main rotor head</a:t>
            </a:r>
          </a:p>
        </p:txBody>
      </p:sp>
      <p:sp>
        <p:nvSpPr>
          <p:cNvPr id="4" name="Slide Number Placeholder 3">
            <a:extLst>
              <a:ext uri="{FF2B5EF4-FFF2-40B4-BE49-F238E27FC236}">
                <a16:creationId xmlns:a16="http://schemas.microsoft.com/office/drawing/2014/main" id="{3BF4F0AB-829A-88F6-CB4A-3BE7EFDC8373}"/>
              </a:ext>
            </a:extLst>
          </p:cNvPr>
          <p:cNvSpPr>
            <a:spLocks noGrp="1"/>
          </p:cNvSpPr>
          <p:nvPr>
            <p:ph type="sldNum" sz="quarter" idx="12"/>
          </p:nvPr>
        </p:nvSpPr>
        <p:spPr/>
        <p:txBody>
          <a:bodyPr/>
          <a:lstStyle/>
          <a:p>
            <a:fld id="{6D22F896-40B5-4ADD-8801-0D06FADFA095}" type="slidenum">
              <a:rPr lang="en-US" smtClean="0"/>
              <a:pPr/>
              <a:t>7</a:t>
            </a:fld>
            <a:endParaRPr lang="en-US" dirty="0"/>
          </a:p>
        </p:txBody>
      </p:sp>
      <p:pic>
        <p:nvPicPr>
          <p:cNvPr id="6" name="Content Placeholder 5">
            <a:extLst>
              <a:ext uri="{FF2B5EF4-FFF2-40B4-BE49-F238E27FC236}">
                <a16:creationId xmlns:a16="http://schemas.microsoft.com/office/drawing/2014/main" id="{C38D242A-5099-74AC-B76B-2F50ABC5F94B}"/>
              </a:ext>
            </a:extLst>
          </p:cNvPr>
          <p:cNvPicPr>
            <a:picLocks noGrp="1" noChangeAspect="1"/>
          </p:cNvPicPr>
          <p:nvPr>
            <p:ph idx="1"/>
          </p:nvPr>
        </p:nvPicPr>
        <p:blipFill>
          <a:blip r:embed="rId2"/>
          <a:stretch>
            <a:fillRect/>
          </a:stretch>
        </p:blipFill>
        <p:spPr>
          <a:xfrm>
            <a:off x="754809" y="968375"/>
            <a:ext cx="3100481" cy="2027238"/>
          </a:xfrm>
          <a:prstGeom prst="rect">
            <a:avLst/>
          </a:prstGeom>
          <a:ln>
            <a:solidFill>
              <a:schemeClr val="tx1"/>
            </a:solidFill>
          </a:ln>
        </p:spPr>
      </p:pic>
      <p:sp>
        <p:nvSpPr>
          <p:cNvPr id="7" name="Oval 6">
            <a:extLst>
              <a:ext uri="{FF2B5EF4-FFF2-40B4-BE49-F238E27FC236}">
                <a16:creationId xmlns:a16="http://schemas.microsoft.com/office/drawing/2014/main" id="{9278894C-ED41-9001-A144-0578D2C42B22}"/>
              </a:ext>
            </a:extLst>
          </p:cNvPr>
          <p:cNvSpPr/>
          <p:nvPr/>
        </p:nvSpPr>
        <p:spPr>
          <a:xfrm>
            <a:off x="857250" y="1000378"/>
            <a:ext cx="990600" cy="914400"/>
          </a:xfrm>
          <a:prstGeom prst="ellipse">
            <a:avLst/>
          </a:prstGeom>
          <a:solidFill>
            <a:srgbClr val="FFFF00">
              <a:alpha val="3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97B1-CFB7-2593-1059-5CE6C00159F8}"/>
              </a:ext>
            </a:extLst>
          </p:cNvPr>
          <p:cNvSpPr>
            <a:spLocks noGrp="1"/>
          </p:cNvSpPr>
          <p:nvPr>
            <p:ph type="title"/>
          </p:nvPr>
        </p:nvSpPr>
        <p:spPr/>
        <p:txBody>
          <a:bodyPr/>
          <a:lstStyle/>
          <a:p>
            <a:r>
              <a:rPr lang="en-US" dirty="0"/>
              <a:t>Solution-</a:t>
            </a:r>
            <a:br>
              <a:rPr lang="en-US" dirty="0"/>
            </a:br>
            <a:r>
              <a:rPr lang="en-US" sz="1000" dirty="0"/>
              <a:t>Allowable tensile load </a:t>
            </a:r>
          </a:p>
        </p:txBody>
      </p:sp>
      <p:sp>
        <p:nvSpPr>
          <p:cNvPr id="4" name="Slide Number Placeholder 3">
            <a:extLst>
              <a:ext uri="{FF2B5EF4-FFF2-40B4-BE49-F238E27FC236}">
                <a16:creationId xmlns:a16="http://schemas.microsoft.com/office/drawing/2014/main" id="{17B4794D-4B8C-5A11-6E3B-26DE3016B300}"/>
              </a:ext>
            </a:extLst>
          </p:cNvPr>
          <p:cNvSpPr>
            <a:spLocks noGrp="1"/>
          </p:cNvSpPr>
          <p:nvPr>
            <p:ph type="sldNum" sz="quarter" idx="12"/>
          </p:nvPr>
        </p:nvSpPr>
        <p:spPr/>
        <p:txBody>
          <a:bodyPr/>
          <a:lstStyle/>
          <a:p>
            <a:fld id="{6D22F896-40B5-4ADD-8801-0D06FADFA095}" type="slidenum">
              <a:rPr lang="en-US" smtClean="0"/>
              <a:pPr/>
              <a:t>70</a:t>
            </a:fld>
            <a:endParaRPr lang="en-US" dirty="0"/>
          </a:p>
        </p:txBody>
      </p:sp>
      <p:pic>
        <p:nvPicPr>
          <p:cNvPr id="6" name="Picture 5">
            <a:extLst>
              <a:ext uri="{FF2B5EF4-FFF2-40B4-BE49-F238E27FC236}">
                <a16:creationId xmlns:a16="http://schemas.microsoft.com/office/drawing/2014/main" id="{1506B453-744F-4CE8-52FE-1EE8AC995311}"/>
              </a:ext>
            </a:extLst>
          </p:cNvPr>
          <p:cNvPicPr>
            <a:picLocks noChangeAspect="1"/>
          </p:cNvPicPr>
          <p:nvPr/>
        </p:nvPicPr>
        <p:blipFill>
          <a:blip r:embed="rId2"/>
          <a:stretch>
            <a:fillRect/>
          </a:stretch>
        </p:blipFill>
        <p:spPr>
          <a:xfrm>
            <a:off x="2782484" y="298819"/>
            <a:ext cx="1427565" cy="1388589"/>
          </a:xfrm>
          <a:prstGeom prst="rect">
            <a:avLst/>
          </a:prstGeom>
          <a:ln>
            <a:solidFill>
              <a:schemeClr val="tx1"/>
            </a:solidFill>
          </a:ln>
        </p:spPr>
      </p:pic>
      <p:pic>
        <p:nvPicPr>
          <p:cNvPr id="8" name="Picture 7">
            <a:extLst>
              <a:ext uri="{FF2B5EF4-FFF2-40B4-BE49-F238E27FC236}">
                <a16:creationId xmlns:a16="http://schemas.microsoft.com/office/drawing/2014/main" id="{06FBFEF0-E046-9CBB-0C21-9F0FB5DA77AB}"/>
              </a:ext>
            </a:extLst>
          </p:cNvPr>
          <p:cNvPicPr>
            <a:picLocks noChangeAspect="1"/>
          </p:cNvPicPr>
          <p:nvPr/>
        </p:nvPicPr>
        <p:blipFill rotWithShape="1">
          <a:blip r:embed="rId3"/>
          <a:srcRect t="4014" b="5517"/>
          <a:stretch/>
        </p:blipFill>
        <p:spPr>
          <a:xfrm>
            <a:off x="2782485" y="1730375"/>
            <a:ext cx="1427565" cy="1388589"/>
          </a:xfrm>
          <a:prstGeom prst="rect">
            <a:avLst/>
          </a:prstGeom>
          <a:ln>
            <a:solidFill>
              <a:schemeClr val="tx1"/>
            </a:solidFill>
          </a:ln>
        </p:spPr>
      </p:pic>
      <p:pic>
        <p:nvPicPr>
          <p:cNvPr id="10" name="Picture 9">
            <a:extLst>
              <a:ext uri="{FF2B5EF4-FFF2-40B4-BE49-F238E27FC236}">
                <a16:creationId xmlns:a16="http://schemas.microsoft.com/office/drawing/2014/main" id="{6572F1FB-F148-B2C7-5F4E-D2045242670E}"/>
              </a:ext>
            </a:extLst>
          </p:cNvPr>
          <p:cNvPicPr>
            <a:picLocks noChangeAspect="1"/>
          </p:cNvPicPr>
          <p:nvPr/>
        </p:nvPicPr>
        <p:blipFill>
          <a:blip r:embed="rId4"/>
          <a:stretch>
            <a:fillRect/>
          </a:stretch>
        </p:blipFill>
        <p:spPr>
          <a:xfrm>
            <a:off x="368606" y="2837422"/>
            <a:ext cx="1545398" cy="452172"/>
          </a:xfrm>
          <a:prstGeom prst="rect">
            <a:avLst/>
          </a:prstGeom>
          <a:ln>
            <a:solidFill>
              <a:schemeClr val="tx1"/>
            </a:solidFill>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4B532E-F30B-37E7-B33D-DE0D33277B7C}"/>
                  </a:ext>
                </a:extLst>
              </p:cNvPr>
              <p:cNvSpPr txBox="1"/>
              <p:nvPr/>
            </p:nvSpPr>
            <p:spPr>
              <a:xfrm>
                <a:off x="1520835" y="752976"/>
                <a:ext cx="1555777" cy="508207"/>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700" b="0" i="1" smtClean="0">
                              <a:latin typeface="Cambria Math" panose="02040503050406030204" pitchFamily="18" charset="0"/>
                            </a:rPr>
                          </m:ctrlPr>
                        </m:fPr>
                        <m:num>
                          <m:r>
                            <a:rPr lang="en-GB" sz="700" b="0" i="1" smtClean="0">
                              <a:latin typeface="Cambria Math" panose="02040503050406030204" pitchFamily="18" charset="0"/>
                            </a:rPr>
                            <m:t>𝑤</m:t>
                          </m:r>
                        </m:num>
                        <m:den>
                          <m:r>
                            <a:rPr lang="en-US" sz="700" i="1" smtClean="0">
                              <a:latin typeface="Cambria Math" panose="02040503050406030204" pitchFamily="18" charset="0"/>
                            </a:rPr>
                            <m:t>𝑑</m:t>
                          </m:r>
                        </m:den>
                      </m:f>
                      <m:r>
                        <a:rPr lang="en-GB" sz="700" b="0" i="1" smtClean="0">
                          <a:latin typeface="Cambria Math" panose="02040503050406030204" pitchFamily="18" charset="0"/>
                        </a:rPr>
                        <m:t>=</m:t>
                      </m:r>
                      <m:f>
                        <m:fPr>
                          <m:ctrlPr>
                            <a:rPr lang="en-GB" sz="700" b="0" i="1" smtClean="0">
                              <a:latin typeface="Cambria Math" panose="02040503050406030204" pitchFamily="18" charset="0"/>
                            </a:rPr>
                          </m:ctrlPr>
                        </m:fPr>
                        <m:num>
                          <m:r>
                            <a:rPr lang="en-GB" sz="700" b="0" i="1" smtClean="0">
                              <a:latin typeface="Cambria Math" panose="02040503050406030204" pitchFamily="18" charset="0"/>
                            </a:rPr>
                            <m:t>60</m:t>
                          </m:r>
                        </m:num>
                        <m:den>
                          <m:r>
                            <a:rPr lang="en-GB" sz="700" b="0" i="1" smtClean="0">
                              <a:latin typeface="Cambria Math" panose="02040503050406030204" pitchFamily="18" charset="0"/>
                            </a:rPr>
                            <m:t>1</m:t>
                          </m:r>
                          <m:r>
                            <a:rPr lang="en-US" sz="700" b="0" i="1" smtClean="0">
                              <a:latin typeface="Cambria Math" panose="02040503050406030204" pitchFamily="18" charset="0"/>
                            </a:rPr>
                            <m:t>6.00</m:t>
                          </m:r>
                        </m:den>
                      </m:f>
                      <m:r>
                        <a:rPr lang="en-GB" sz="700" b="0" i="1" smtClean="0">
                          <a:latin typeface="Cambria Math" panose="02040503050406030204" pitchFamily="18" charset="0"/>
                        </a:rPr>
                        <m:t>=3.</m:t>
                      </m:r>
                      <m:r>
                        <a:rPr lang="en-US" sz="700" b="0" i="1" smtClean="0">
                          <a:latin typeface="Cambria Math" panose="02040503050406030204" pitchFamily="18" charset="0"/>
                        </a:rPr>
                        <m:t>75</m:t>
                      </m:r>
                    </m:oMath>
                  </m:oMathPara>
                </a14:m>
                <a:endParaRPr lang="en-US" sz="700" dirty="0"/>
              </a:p>
              <a:p>
                <a:endParaRPr lang="en-US" sz="700" dirty="0"/>
              </a:p>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𝐴</m:t>
                          </m:r>
                        </m:e>
                        <m:sub>
                          <m:r>
                            <a:rPr lang="en-GB" sz="700" b="0" i="1" smtClean="0">
                              <a:latin typeface="Cambria Math" panose="02040503050406030204" pitchFamily="18" charset="0"/>
                            </a:rPr>
                            <m:t>𝑡</m:t>
                          </m:r>
                        </m:sub>
                      </m:sSub>
                      <m:r>
                        <a:rPr lang="en-GB" sz="700" b="0" i="1" smtClean="0">
                          <a:latin typeface="Cambria Math" panose="02040503050406030204" pitchFamily="18" charset="0"/>
                        </a:rPr>
                        <m:t>=</m:t>
                      </m:r>
                      <m:d>
                        <m:dPr>
                          <m:ctrlPr>
                            <a:rPr lang="en-GB" sz="700" b="0" i="1" smtClean="0">
                              <a:latin typeface="Cambria Math" panose="02040503050406030204" pitchFamily="18" charset="0"/>
                            </a:rPr>
                          </m:ctrlPr>
                        </m:dPr>
                        <m:e>
                          <m:r>
                            <a:rPr lang="en-GB" sz="700" b="0" i="1" smtClean="0">
                              <a:latin typeface="Cambria Math" panose="02040503050406030204" pitchFamily="18" charset="0"/>
                            </a:rPr>
                            <m:t>60−17.5</m:t>
                          </m:r>
                        </m:e>
                      </m:d>
                      <m:r>
                        <a:rPr lang="en-GB" sz="700" i="1">
                          <a:latin typeface="Cambria Math" panose="02040503050406030204" pitchFamily="18" charset="0"/>
                          <a:ea typeface="Cambria Math" panose="02040503050406030204" pitchFamily="18" charset="0"/>
                        </a:rPr>
                        <m:t>×</m:t>
                      </m:r>
                      <m:r>
                        <a:rPr lang="en-GB" sz="700" b="0" i="1" smtClean="0">
                          <a:latin typeface="Cambria Math" panose="02040503050406030204" pitchFamily="18" charset="0"/>
                        </a:rPr>
                        <m:t>7.5=318.75 </m:t>
                      </m:r>
                      <m:sSup>
                        <m:sSupPr>
                          <m:ctrlPr>
                            <a:rPr lang="en-GB" sz="700" b="0" i="1" smtClean="0">
                              <a:latin typeface="Cambria Math" panose="02040503050406030204" pitchFamily="18" charset="0"/>
                            </a:rPr>
                          </m:ctrlPr>
                        </m:sSupPr>
                        <m:e>
                          <m:r>
                            <a:rPr lang="en-GB" sz="700" b="0" i="1" smtClean="0">
                              <a:latin typeface="Cambria Math" panose="02040503050406030204" pitchFamily="18" charset="0"/>
                            </a:rPr>
                            <m:t>𝑚𝑚</m:t>
                          </m:r>
                        </m:e>
                        <m:sup>
                          <m:r>
                            <a:rPr lang="en-GB" sz="700" b="0" i="1" smtClean="0">
                              <a:latin typeface="Cambria Math" panose="02040503050406030204" pitchFamily="18" charset="0"/>
                            </a:rPr>
                            <m:t>2</m:t>
                          </m:r>
                        </m:sup>
                      </m:sSup>
                    </m:oMath>
                  </m:oMathPara>
                </a14:m>
                <a:endParaRPr lang="en-US" sz="700" dirty="0"/>
              </a:p>
            </p:txBody>
          </p:sp>
        </mc:Choice>
        <mc:Fallback xmlns="">
          <p:sp>
            <p:nvSpPr>
              <p:cNvPr id="12" name="TextBox 11">
                <a:extLst>
                  <a:ext uri="{FF2B5EF4-FFF2-40B4-BE49-F238E27FC236}">
                    <a16:creationId xmlns:a16="http://schemas.microsoft.com/office/drawing/2014/main" id="{A74B532E-F30B-37E7-B33D-DE0D33277B7C}"/>
                  </a:ext>
                </a:extLst>
              </p:cNvPr>
              <p:cNvSpPr txBox="1">
                <a:spLocks noRot="1" noChangeAspect="1" noMove="1" noResize="1" noEditPoints="1" noAdjustHandles="1" noChangeArrowheads="1" noChangeShapeType="1" noTextEdit="1"/>
              </p:cNvSpPr>
              <p:nvPr/>
            </p:nvSpPr>
            <p:spPr>
              <a:xfrm>
                <a:off x="1520835" y="752976"/>
                <a:ext cx="1555777" cy="508207"/>
              </a:xfrm>
              <a:prstGeom prst="rect">
                <a:avLst/>
              </a:prstGeom>
              <a:blipFill>
                <a:blip r:embed="rId5"/>
                <a:stretch>
                  <a:fillRect/>
                </a:stretch>
              </a:blipFill>
              <a:ln>
                <a:solidFill>
                  <a:schemeClr val="tx1"/>
                </a:solidFill>
              </a:ln>
            </p:spPr>
            <p:txBody>
              <a:bodyPr/>
              <a:lstStyle/>
              <a:p>
                <a:r>
                  <a:rPr lang="en-GB">
                    <a:noFill/>
                  </a:rPr>
                  <a:t> </a:t>
                </a:r>
              </a:p>
            </p:txBody>
          </p:sp>
        </mc:Fallback>
      </mc:AlternateContent>
      <p:pic>
        <p:nvPicPr>
          <p:cNvPr id="13" name="Picture 12">
            <a:extLst>
              <a:ext uri="{FF2B5EF4-FFF2-40B4-BE49-F238E27FC236}">
                <a16:creationId xmlns:a16="http://schemas.microsoft.com/office/drawing/2014/main" id="{C9C68843-167A-9F07-5E06-6845A1F85F6C}"/>
              </a:ext>
            </a:extLst>
          </p:cNvPr>
          <p:cNvPicPr>
            <a:picLocks noChangeAspect="1"/>
          </p:cNvPicPr>
          <p:nvPr/>
        </p:nvPicPr>
        <p:blipFill>
          <a:blip r:embed="rId6"/>
          <a:stretch>
            <a:fillRect/>
          </a:stretch>
        </p:blipFill>
        <p:spPr>
          <a:xfrm>
            <a:off x="368606" y="1288443"/>
            <a:ext cx="1970986" cy="1497700"/>
          </a:xfrm>
          <a:prstGeom prst="rect">
            <a:avLst/>
          </a:prstGeom>
          <a:ln>
            <a:solidFill>
              <a:schemeClr val="tx1"/>
            </a:solidFill>
          </a:ln>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AE2383-A820-0554-90DB-2691013D18A5}"/>
                  </a:ext>
                </a:extLst>
              </p:cNvPr>
              <p:cNvSpPr txBox="1"/>
              <p:nvPr/>
            </p:nvSpPr>
            <p:spPr>
              <a:xfrm>
                <a:off x="628650" y="1427923"/>
                <a:ext cx="608231" cy="180425"/>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𝐾</m:t>
                          </m:r>
                        </m:e>
                        <m:sub>
                          <m:r>
                            <a:rPr lang="en-GB" sz="700" b="0" i="1" smtClean="0">
                              <a:latin typeface="Cambria Math" panose="02040503050406030204" pitchFamily="18" charset="0"/>
                            </a:rPr>
                            <m:t>𝑡</m:t>
                          </m:r>
                        </m:sub>
                      </m:sSub>
                      <m:r>
                        <a:rPr lang="en-GB" sz="700" b="0" i="1" smtClean="0">
                          <a:latin typeface="Cambria Math" panose="02040503050406030204" pitchFamily="18" charset="0"/>
                        </a:rPr>
                        <m:t>=0.9231</m:t>
                      </m:r>
                    </m:oMath>
                  </m:oMathPara>
                </a14:m>
                <a:endParaRPr lang="en-US" sz="700" dirty="0"/>
              </a:p>
            </p:txBody>
          </p:sp>
        </mc:Choice>
        <mc:Fallback xmlns="">
          <p:sp>
            <p:nvSpPr>
              <p:cNvPr id="14" name="TextBox 13">
                <a:extLst>
                  <a:ext uri="{FF2B5EF4-FFF2-40B4-BE49-F238E27FC236}">
                    <a16:creationId xmlns:a16="http://schemas.microsoft.com/office/drawing/2014/main" id="{F7AE2383-A820-0554-90DB-2691013D18A5}"/>
                  </a:ext>
                </a:extLst>
              </p:cNvPr>
              <p:cNvSpPr txBox="1">
                <a:spLocks noRot="1" noChangeAspect="1" noMove="1" noResize="1" noEditPoints="1" noAdjustHandles="1" noChangeArrowheads="1" noChangeShapeType="1" noTextEdit="1"/>
              </p:cNvSpPr>
              <p:nvPr/>
            </p:nvSpPr>
            <p:spPr>
              <a:xfrm>
                <a:off x="628650" y="1427923"/>
                <a:ext cx="608231" cy="180425"/>
              </a:xfrm>
              <a:prstGeom prst="rect">
                <a:avLst/>
              </a:prstGeom>
              <a:blipFill>
                <a:blip r:embed="rId7"/>
                <a:stretch>
                  <a:fillRect/>
                </a:stretch>
              </a:blipFill>
              <a:ln>
                <a:solidFill>
                  <a:schemeClr val="tx1"/>
                </a:solidFill>
              </a:ln>
            </p:spPr>
            <p:txBody>
              <a:bodyPr/>
              <a:lstStyle/>
              <a:p>
                <a:r>
                  <a:rPr lang="en-US">
                    <a:noFill/>
                  </a:rPr>
                  <a:t> </a:t>
                </a:r>
              </a:p>
            </p:txBody>
          </p:sp>
        </mc:Fallback>
      </mc:AlternateContent>
      <p:sp>
        <p:nvSpPr>
          <p:cNvPr id="16" name="Speech Bubble: Rectangle 48">
            <a:extLst>
              <a:ext uri="{FF2B5EF4-FFF2-40B4-BE49-F238E27FC236}">
                <a16:creationId xmlns:a16="http://schemas.microsoft.com/office/drawing/2014/main" id="{DA109F70-0B0D-F479-651B-2311E51C2E50}"/>
              </a:ext>
            </a:extLst>
          </p:cNvPr>
          <p:cNvSpPr/>
          <p:nvPr/>
        </p:nvSpPr>
        <p:spPr>
          <a:xfrm>
            <a:off x="2024911" y="2432613"/>
            <a:ext cx="706034" cy="272015"/>
          </a:xfrm>
          <a:prstGeom prst="wedgeRectCallout">
            <a:avLst>
              <a:gd name="adj1" fmla="val -149832"/>
              <a:gd name="adj2" fmla="val 16870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Ultimate tensile strength</a:t>
            </a:r>
          </a:p>
        </p:txBody>
      </p:sp>
      <p:cxnSp>
        <p:nvCxnSpPr>
          <p:cNvPr id="18" name="Straight Arrow Connector 17">
            <a:extLst>
              <a:ext uri="{FF2B5EF4-FFF2-40B4-BE49-F238E27FC236}">
                <a16:creationId xmlns:a16="http://schemas.microsoft.com/office/drawing/2014/main" id="{BA21AA6A-680B-549E-D142-B9589476F6C2}"/>
              </a:ext>
            </a:extLst>
          </p:cNvPr>
          <p:cNvCxnSpPr>
            <a:cxnSpLocks/>
            <a:stCxn id="14" idx="1"/>
          </p:cNvCxnSpPr>
          <p:nvPr/>
        </p:nvCxnSpPr>
        <p:spPr>
          <a:xfrm>
            <a:off x="628650" y="1518136"/>
            <a:ext cx="8792" cy="266702"/>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25CF71A-98B8-A19E-4EE5-EF1E88FDBBEB}"/>
              </a:ext>
            </a:extLst>
          </p:cNvPr>
          <p:cNvPicPr>
            <a:picLocks noChangeAspect="1"/>
          </p:cNvPicPr>
          <p:nvPr/>
        </p:nvPicPr>
        <p:blipFill>
          <a:blip r:embed="rId8"/>
          <a:stretch>
            <a:fillRect/>
          </a:stretch>
        </p:blipFill>
        <p:spPr>
          <a:xfrm>
            <a:off x="1953884" y="2827890"/>
            <a:ext cx="777061" cy="582796"/>
          </a:xfrm>
          <a:prstGeom prst="rect">
            <a:avLst/>
          </a:prstGeom>
          <a:ln>
            <a:solidFill>
              <a:schemeClr val="tx1"/>
            </a:solidFill>
          </a:ln>
        </p:spPr>
      </p:pic>
      <p:sp>
        <p:nvSpPr>
          <p:cNvPr id="20" name="Speech Bubble: Rectangle 48">
            <a:extLst>
              <a:ext uri="{FF2B5EF4-FFF2-40B4-BE49-F238E27FC236}">
                <a16:creationId xmlns:a16="http://schemas.microsoft.com/office/drawing/2014/main" id="{B56F97E0-A7C5-55F3-AE0C-0BF3D051C269}"/>
              </a:ext>
            </a:extLst>
          </p:cNvPr>
          <p:cNvSpPr/>
          <p:nvPr/>
        </p:nvSpPr>
        <p:spPr>
          <a:xfrm>
            <a:off x="2761984" y="3118965"/>
            <a:ext cx="1143266" cy="317400"/>
          </a:xfrm>
          <a:prstGeom prst="wedgeRectCallout">
            <a:avLst>
              <a:gd name="adj1" fmla="val -83852"/>
              <a:gd name="adj2" fmla="val -930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600" dirty="0">
                <a:solidFill>
                  <a:srgbClr val="002060"/>
                </a:solidFill>
                <a:effectLst/>
                <a:latin typeface="Arial" panose="020B0604020202020204" pitchFamily="34" charset="0"/>
                <a:cs typeface="Arial" panose="020B0604020202020204" pitchFamily="34" charset="0"/>
              </a:rPr>
              <a:t>The margins of safety should be reduced by the relevant fitting or casting factors </a:t>
            </a:r>
            <a:endParaRPr lang="en-GB" sz="600" dirty="0">
              <a:solidFill>
                <a:srgbClr val="002060"/>
              </a:solidFill>
              <a:latin typeface="Arial" panose="020B0604020202020204" pitchFamily="34" charset="0"/>
              <a:cs typeface="Arial" panose="020B0604020202020204" pitchFamily="34" charset="0"/>
            </a:endParaRPr>
          </a:p>
        </p:txBody>
      </p:sp>
      <p:sp>
        <p:nvSpPr>
          <p:cNvPr id="21" name="Speech Bubble: Rectangle 48">
            <a:extLst>
              <a:ext uri="{FF2B5EF4-FFF2-40B4-BE49-F238E27FC236}">
                <a16:creationId xmlns:a16="http://schemas.microsoft.com/office/drawing/2014/main" id="{7F04397A-0F2B-46DB-93C2-4A8FEBD56C1D}"/>
              </a:ext>
            </a:extLst>
          </p:cNvPr>
          <p:cNvSpPr/>
          <p:nvPr/>
        </p:nvSpPr>
        <p:spPr>
          <a:xfrm>
            <a:off x="2799865" y="2568620"/>
            <a:ext cx="373973" cy="272015"/>
          </a:xfrm>
          <a:prstGeom prst="wedgeRectCallout">
            <a:avLst>
              <a:gd name="adj1" fmla="val -200109"/>
              <a:gd name="adj2" fmla="val 9573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Applied load</a:t>
            </a:r>
          </a:p>
        </p:txBody>
      </p:sp>
      <p:sp>
        <p:nvSpPr>
          <p:cNvPr id="22" name="Speech Bubble: Rectangle 48">
            <a:extLst>
              <a:ext uri="{FF2B5EF4-FFF2-40B4-BE49-F238E27FC236}">
                <a16:creationId xmlns:a16="http://schemas.microsoft.com/office/drawing/2014/main" id="{59FB305D-5BF1-ACFC-FE09-76B03D531073}"/>
              </a:ext>
            </a:extLst>
          </p:cNvPr>
          <p:cNvSpPr/>
          <p:nvPr/>
        </p:nvSpPr>
        <p:spPr>
          <a:xfrm>
            <a:off x="1298782" y="3135105"/>
            <a:ext cx="603562" cy="301260"/>
          </a:xfrm>
          <a:prstGeom prst="wedgeRectCallout">
            <a:avLst>
              <a:gd name="adj1" fmla="val -96956"/>
              <a:gd name="adj2" fmla="val -2850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dirty="0">
                <a:solidFill>
                  <a:srgbClr val="002060"/>
                </a:solidFill>
                <a:latin typeface="Arial" panose="020B0604020202020204" pitchFamily="34" charset="0"/>
                <a:cs typeface="Arial" panose="020B0604020202020204" pitchFamily="34" charset="0"/>
              </a:rPr>
              <a:t>Ultimate load bearing capacity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B1ABE4-206C-1503-C28F-464B01BB0131}"/>
                  </a:ext>
                </a:extLst>
              </p:cNvPr>
              <p:cNvSpPr txBox="1"/>
              <p:nvPr/>
            </p:nvSpPr>
            <p:spPr>
              <a:xfrm>
                <a:off x="367075" y="865665"/>
                <a:ext cx="577141" cy="442035"/>
              </a:xfrm>
              <a:prstGeom prst="rect">
                <a:avLst/>
              </a:prstGeom>
              <a:solidFill>
                <a:schemeClr val="bg1"/>
              </a:solidFill>
              <a:ln>
                <a:solidFill>
                  <a:schemeClr val="tx1"/>
                </a:solidFill>
              </a:ln>
            </p:spPr>
            <p:txBody>
              <a:bodyPr wrap="none" lIns="36000" tIns="36000" rIns="0" bIns="36000" rtlCol="0">
                <a:spAutoFit/>
              </a:bodyPr>
              <a:lstStyle/>
              <a:p>
                <a:pPr/>
                <a14:m>
                  <m:oMathPara xmlns:m="http://schemas.openxmlformats.org/officeDocument/2006/math">
                    <m:oMathParaPr>
                      <m:jc m:val="left"/>
                    </m:oMathParaPr>
                    <m:oMath xmlns:m="http://schemas.openxmlformats.org/officeDocument/2006/math">
                      <m:r>
                        <a:rPr lang="en-GB" sz="600" b="0" i="1" smtClean="0">
                          <a:latin typeface="Cambria Math" panose="02040503050406030204" pitchFamily="18" charset="0"/>
                        </a:rPr>
                        <m:t>𝑒</m:t>
                      </m:r>
                      <m:r>
                        <a:rPr lang="en-GB" sz="600" b="0" i="1" smtClean="0">
                          <a:latin typeface="Cambria Math" panose="02040503050406030204" pitchFamily="18" charset="0"/>
                        </a:rPr>
                        <m:t>=30.00 </m:t>
                      </m:r>
                      <m:r>
                        <a:rPr lang="en-GB" sz="600" b="0" i="1" smtClean="0">
                          <a:latin typeface="Cambria Math" panose="02040503050406030204" pitchFamily="18" charset="0"/>
                        </a:rPr>
                        <m:t>𝑚𝑚</m:t>
                      </m:r>
                    </m:oMath>
                  </m:oMathPara>
                </a14:m>
                <a:endParaRPr lang="en-GB" sz="600" b="0" dirty="0"/>
              </a:p>
              <a:p>
                <a:pPr/>
                <a14:m>
                  <m:oMathPara xmlns:m="http://schemas.openxmlformats.org/officeDocument/2006/math">
                    <m:oMathParaPr>
                      <m:jc m:val="left"/>
                    </m:oMathParaPr>
                    <m:oMath xmlns:m="http://schemas.openxmlformats.org/officeDocument/2006/math">
                      <m:sSub>
                        <m:sSubPr>
                          <m:ctrlPr>
                            <a:rPr lang="en-US" sz="600" i="1" smtClean="0">
                              <a:latin typeface="Cambria Math" panose="02040503050406030204" pitchFamily="18" charset="0"/>
                            </a:rPr>
                          </m:ctrlPr>
                        </m:sSubPr>
                        <m:e>
                          <m:r>
                            <a:rPr lang="en-GB" sz="600" b="0" i="1" smtClean="0">
                              <a:latin typeface="Cambria Math" panose="02040503050406030204" pitchFamily="18" charset="0"/>
                            </a:rPr>
                            <m:t>𝑑</m:t>
                          </m:r>
                        </m:e>
                        <m:sub>
                          <m:r>
                            <a:rPr lang="en-GB" sz="600" b="0" i="1" smtClean="0">
                              <a:latin typeface="Cambria Math" panose="02040503050406030204" pitchFamily="18" charset="0"/>
                            </a:rPr>
                            <m:t>h</m:t>
                          </m:r>
                        </m:sub>
                      </m:sSub>
                      <m:r>
                        <a:rPr lang="en-GB" sz="600" b="0" i="1" smtClean="0">
                          <a:latin typeface="Cambria Math" panose="02040503050406030204" pitchFamily="18" charset="0"/>
                        </a:rPr>
                        <m:t>=17.50 </m:t>
                      </m:r>
                      <m:r>
                        <a:rPr lang="en-GB" sz="600" b="0" i="1" smtClean="0">
                          <a:latin typeface="Cambria Math" panose="02040503050406030204" pitchFamily="18" charset="0"/>
                        </a:rPr>
                        <m:t>𝑚𝑚</m:t>
                      </m:r>
                    </m:oMath>
                  </m:oMathPara>
                </a14:m>
                <a:endParaRPr lang="en-US" sz="600" b="0" dirty="0"/>
              </a:p>
              <a:p>
                <a:pPr/>
                <a14:m>
                  <m:oMathPara xmlns:m="http://schemas.openxmlformats.org/officeDocument/2006/math">
                    <m:oMathParaPr>
                      <m:jc m:val="left"/>
                    </m:oMathParaPr>
                    <m:oMath xmlns:m="http://schemas.openxmlformats.org/officeDocument/2006/math">
                      <m:r>
                        <a:rPr lang="en-US" sz="600" b="0" i="1" smtClean="0">
                          <a:latin typeface="Cambria Math" panose="02040503050406030204" pitchFamily="18" charset="0"/>
                        </a:rPr>
                        <m:t>𝑑</m:t>
                      </m:r>
                      <m:r>
                        <a:rPr lang="en-US" sz="600" b="0" i="1" smtClean="0">
                          <a:latin typeface="Cambria Math" panose="02040503050406030204" pitchFamily="18" charset="0"/>
                        </a:rPr>
                        <m:t>=16.00 </m:t>
                      </m:r>
                      <m:r>
                        <a:rPr lang="en-US" sz="600" b="0" i="1" smtClean="0">
                          <a:latin typeface="Cambria Math" panose="02040503050406030204" pitchFamily="18" charset="0"/>
                        </a:rPr>
                        <m:t>𝑚𝑚</m:t>
                      </m:r>
                    </m:oMath>
                  </m:oMathPara>
                </a14:m>
                <a:endParaRPr lang="en-GB" sz="600" dirty="0"/>
              </a:p>
              <a:p>
                <a:pPr/>
                <a14:m>
                  <m:oMathPara xmlns:m="http://schemas.openxmlformats.org/officeDocument/2006/math">
                    <m:oMathParaPr>
                      <m:jc m:val="left"/>
                    </m:oMathParaPr>
                    <m:oMath xmlns:m="http://schemas.openxmlformats.org/officeDocument/2006/math">
                      <m:r>
                        <a:rPr lang="en-GB" sz="600" b="0" i="1" smtClean="0">
                          <a:latin typeface="Cambria Math" panose="02040503050406030204" pitchFamily="18" charset="0"/>
                        </a:rPr>
                        <m:t>𝑡</m:t>
                      </m:r>
                      <m:r>
                        <a:rPr lang="en-GB" sz="600" b="0" i="1" smtClean="0">
                          <a:latin typeface="Cambria Math" panose="02040503050406030204" pitchFamily="18" charset="0"/>
                        </a:rPr>
                        <m:t>=7.50 </m:t>
                      </m:r>
                      <m:r>
                        <a:rPr lang="en-GB" sz="600" b="0" i="1" smtClean="0">
                          <a:latin typeface="Cambria Math" panose="02040503050406030204" pitchFamily="18" charset="0"/>
                        </a:rPr>
                        <m:t>𝑚𝑚</m:t>
                      </m:r>
                    </m:oMath>
                  </m:oMathPara>
                </a14:m>
                <a:endParaRPr lang="en-US" sz="600" dirty="0"/>
              </a:p>
            </p:txBody>
          </p:sp>
        </mc:Choice>
        <mc:Fallback xmlns="">
          <p:sp>
            <p:nvSpPr>
              <p:cNvPr id="9" name="TextBox 8">
                <a:extLst>
                  <a:ext uri="{FF2B5EF4-FFF2-40B4-BE49-F238E27FC236}">
                    <a16:creationId xmlns:a16="http://schemas.microsoft.com/office/drawing/2014/main" id="{55B1ABE4-206C-1503-C28F-464B01BB0131}"/>
                  </a:ext>
                </a:extLst>
              </p:cNvPr>
              <p:cNvSpPr txBox="1">
                <a:spLocks noRot="1" noChangeAspect="1" noMove="1" noResize="1" noEditPoints="1" noAdjustHandles="1" noChangeArrowheads="1" noChangeShapeType="1" noTextEdit="1"/>
              </p:cNvSpPr>
              <p:nvPr/>
            </p:nvSpPr>
            <p:spPr>
              <a:xfrm>
                <a:off x="367075" y="865665"/>
                <a:ext cx="577141" cy="442035"/>
              </a:xfrm>
              <a:prstGeom prst="rect">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803896-0EC4-F4F2-0A54-E68CCA2B09A1}"/>
                  </a:ext>
                </a:extLst>
              </p:cNvPr>
              <p:cNvSpPr txBox="1"/>
              <p:nvPr/>
            </p:nvSpPr>
            <p:spPr>
              <a:xfrm>
                <a:off x="966411" y="864345"/>
                <a:ext cx="513021" cy="257369"/>
              </a:xfrm>
              <a:prstGeom prst="rect">
                <a:avLst/>
              </a:prstGeom>
              <a:solidFill>
                <a:schemeClr val="bg1"/>
              </a:solidFill>
              <a:ln>
                <a:solidFill>
                  <a:schemeClr val="tx1"/>
                </a:solidFill>
              </a:ln>
            </p:spPr>
            <p:txBody>
              <a:bodyPr wrap="none" lIns="36000" tIns="36000" rIns="0" bIns="36000" rtlCol="0">
                <a:spAutoFit/>
              </a:bodyPr>
              <a:lstStyle/>
              <a:p>
                <a:pPr/>
                <a14:m>
                  <m:oMathPara xmlns:m="http://schemas.openxmlformats.org/officeDocument/2006/math">
                    <m:oMathParaPr>
                      <m:jc m:val="left"/>
                    </m:oMathParaPr>
                    <m:oMath xmlns:m="http://schemas.openxmlformats.org/officeDocument/2006/math">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𝑒</m:t>
                          </m:r>
                          <m:r>
                            <a:rPr lang="en-GB" sz="600" b="0" i="1" smtClean="0">
                              <a:latin typeface="Cambria Math" panose="02040503050406030204" pitchFamily="18" charset="0"/>
                            </a:rPr>
                            <m:t>/</m:t>
                          </m:r>
                          <m:r>
                            <a:rPr lang="en-GB" sz="600" b="0" i="1" smtClean="0">
                              <a:latin typeface="Cambria Math" panose="02040503050406030204" pitchFamily="18" charset="0"/>
                            </a:rPr>
                            <m:t>𝑑</m:t>
                          </m:r>
                        </m:e>
                        <m:sub>
                          <m:r>
                            <a:rPr lang="en-GB" sz="600" b="0" i="1" smtClean="0">
                              <a:latin typeface="Cambria Math" panose="02040503050406030204" pitchFamily="18" charset="0"/>
                            </a:rPr>
                            <m:t>h</m:t>
                          </m:r>
                        </m:sub>
                      </m:sSub>
                      <m:r>
                        <a:rPr lang="en-GB" sz="600" b="0" i="1" smtClean="0">
                          <a:latin typeface="Cambria Math" panose="02040503050406030204" pitchFamily="18" charset="0"/>
                        </a:rPr>
                        <m:t>=1.875</m:t>
                      </m:r>
                    </m:oMath>
                  </m:oMathPara>
                </a14:m>
                <a:endParaRPr lang="en-GB" sz="600" b="0" dirty="0"/>
              </a:p>
              <a:p>
                <a:pPr/>
                <a14:m>
                  <m:oMathPara xmlns:m="http://schemas.openxmlformats.org/officeDocument/2006/math">
                    <m:oMathParaPr>
                      <m:jc m:val="left"/>
                    </m:oMathParaPr>
                    <m:oMath xmlns:m="http://schemas.openxmlformats.org/officeDocument/2006/math">
                      <m:sSub>
                        <m:sSubPr>
                          <m:ctrlPr>
                            <a:rPr lang="en-GB" sz="600" b="0" i="1" smtClean="0">
                              <a:latin typeface="Cambria Math" panose="02040503050406030204" pitchFamily="18" charset="0"/>
                            </a:rPr>
                          </m:ctrlPr>
                        </m:sSubPr>
                        <m:e>
                          <m:r>
                            <a:rPr lang="en-GB" sz="600" b="0" i="1" smtClean="0">
                              <a:latin typeface="Cambria Math" panose="02040503050406030204" pitchFamily="18" charset="0"/>
                            </a:rPr>
                            <m:t>𝑑</m:t>
                          </m:r>
                        </m:e>
                        <m:sub>
                          <m:r>
                            <a:rPr lang="en-GB" sz="600" b="0" i="1" smtClean="0">
                              <a:latin typeface="Cambria Math" panose="02040503050406030204" pitchFamily="18" charset="0"/>
                            </a:rPr>
                            <m:t>h</m:t>
                          </m:r>
                        </m:sub>
                      </m:sSub>
                      <m:r>
                        <a:rPr lang="en-GB" sz="600" b="0" i="1" smtClean="0">
                          <a:latin typeface="Cambria Math" panose="02040503050406030204" pitchFamily="18" charset="0"/>
                        </a:rPr>
                        <m:t>/</m:t>
                      </m:r>
                      <m:r>
                        <a:rPr lang="en-GB" sz="600" b="0" i="1" smtClean="0">
                          <a:latin typeface="Cambria Math" panose="02040503050406030204" pitchFamily="18" charset="0"/>
                        </a:rPr>
                        <m:t>𝑡</m:t>
                      </m:r>
                      <m:r>
                        <a:rPr lang="en-GB" sz="600" b="0" i="1" smtClean="0">
                          <a:latin typeface="Cambria Math" panose="02040503050406030204" pitchFamily="18" charset="0"/>
                        </a:rPr>
                        <m:t>=2.133</m:t>
                      </m:r>
                    </m:oMath>
                  </m:oMathPara>
                </a14:m>
                <a:endParaRPr lang="en-GB" sz="600" dirty="0"/>
              </a:p>
            </p:txBody>
          </p:sp>
        </mc:Choice>
        <mc:Fallback xmlns="">
          <p:sp>
            <p:nvSpPr>
              <p:cNvPr id="11" name="TextBox 10">
                <a:extLst>
                  <a:ext uri="{FF2B5EF4-FFF2-40B4-BE49-F238E27FC236}">
                    <a16:creationId xmlns:a16="http://schemas.microsoft.com/office/drawing/2014/main" id="{6F803896-0EC4-F4F2-0A54-E68CCA2B09A1}"/>
                  </a:ext>
                </a:extLst>
              </p:cNvPr>
              <p:cNvSpPr txBox="1">
                <a:spLocks noRot="1" noChangeAspect="1" noMove="1" noResize="1" noEditPoints="1" noAdjustHandles="1" noChangeArrowheads="1" noChangeShapeType="1" noTextEdit="1"/>
              </p:cNvSpPr>
              <p:nvPr/>
            </p:nvSpPr>
            <p:spPr>
              <a:xfrm>
                <a:off x="966411" y="864345"/>
                <a:ext cx="513021" cy="257369"/>
              </a:xfrm>
              <a:prstGeom prst="rect">
                <a:avLst/>
              </a:prstGeom>
              <a:blipFill>
                <a:blip r:embed="rId10"/>
                <a:stretch>
                  <a:fillRect/>
                </a:stretch>
              </a:blipFill>
              <a:ln>
                <a:solidFill>
                  <a:schemeClr val="tx1"/>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E645A844-E159-37D6-FF71-1C611CFADC33}"/>
              </a:ext>
            </a:extLst>
          </p:cNvPr>
          <p:cNvCxnSpPr>
            <a:cxnSpLocks/>
          </p:cNvCxnSpPr>
          <p:nvPr/>
        </p:nvCxnSpPr>
        <p:spPr>
          <a:xfrm flipH="1">
            <a:off x="637441" y="1783923"/>
            <a:ext cx="900000" cy="0"/>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A1EB264-98FB-7EE4-E374-7B1FCB1210FC}"/>
              </a:ext>
            </a:extLst>
          </p:cNvPr>
          <p:cNvCxnSpPr>
            <a:cxnSpLocks/>
          </p:cNvCxnSpPr>
          <p:nvPr/>
        </p:nvCxnSpPr>
        <p:spPr>
          <a:xfrm flipH="1" flipV="1">
            <a:off x="1540669" y="1788321"/>
            <a:ext cx="2381" cy="750092"/>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1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ppt_x"/>
                                          </p:val>
                                        </p:tav>
                                        <p:tav tm="100000">
                                          <p:val>
                                            <p:strVal val="#ppt_x"/>
                                          </p:val>
                                        </p:tav>
                                      </p:tavLst>
                                    </p:anim>
                                    <p:anim calcmode="lin" valueType="num">
                                      <p:cBhvr additive="base">
                                        <p:cTn id="79" dur="500" fill="hold"/>
                                        <p:tgtEl>
                                          <p:spTgt spid="2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0" grpId="0" animBg="1"/>
      <p:bldP spid="21" grpId="0" animBg="1"/>
      <p:bldP spid="22" grpId="0" animBg="1"/>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FDDB-42E4-874D-7DE3-8656566B8C8C}"/>
              </a:ext>
            </a:extLst>
          </p:cNvPr>
          <p:cNvSpPr>
            <a:spLocks noGrp="1"/>
          </p:cNvSpPr>
          <p:nvPr>
            <p:ph type="title"/>
          </p:nvPr>
        </p:nvSpPr>
        <p:spPr/>
        <p:txBody>
          <a:bodyPr/>
          <a:lstStyle/>
          <a:p>
            <a:r>
              <a:rPr lang="en-US" dirty="0"/>
              <a:t>Solution-</a:t>
            </a:r>
            <a:br>
              <a:rPr lang="en-US" dirty="0"/>
            </a:br>
            <a:r>
              <a:rPr lang="en-US" sz="1000" dirty="0"/>
              <a:t>Allowable shear load  </a:t>
            </a:r>
          </a:p>
        </p:txBody>
      </p:sp>
      <p:sp>
        <p:nvSpPr>
          <p:cNvPr id="4" name="Slide Number Placeholder 3">
            <a:extLst>
              <a:ext uri="{FF2B5EF4-FFF2-40B4-BE49-F238E27FC236}">
                <a16:creationId xmlns:a16="http://schemas.microsoft.com/office/drawing/2014/main" id="{6600EE08-5733-AD8F-0174-7F272559FB7C}"/>
              </a:ext>
            </a:extLst>
          </p:cNvPr>
          <p:cNvSpPr>
            <a:spLocks noGrp="1"/>
          </p:cNvSpPr>
          <p:nvPr>
            <p:ph type="sldNum" sz="quarter" idx="12"/>
          </p:nvPr>
        </p:nvSpPr>
        <p:spPr/>
        <p:txBody>
          <a:bodyPr/>
          <a:lstStyle/>
          <a:p>
            <a:fld id="{6D22F896-40B5-4ADD-8801-0D06FADFA095}" type="slidenum">
              <a:rPr lang="en-US" smtClean="0"/>
              <a:pPr/>
              <a:t>71</a:t>
            </a:fld>
            <a:endParaRPr lang="en-US" dirty="0"/>
          </a:p>
        </p:txBody>
      </p:sp>
      <p:pic>
        <p:nvPicPr>
          <p:cNvPr id="5" name="Picture 4">
            <a:extLst>
              <a:ext uri="{FF2B5EF4-FFF2-40B4-BE49-F238E27FC236}">
                <a16:creationId xmlns:a16="http://schemas.microsoft.com/office/drawing/2014/main" id="{5FBF429F-3746-6337-0001-915557FEAE4B}"/>
              </a:ext>
            </a:extLst>
          </p:cNvPr>
          <p:cNvPicPr>
            <a:picLocks noChangeAspect="1"/>
          </p:cNvPicPr>
          <p:nvPr/>
        </p:nvPicPr>
        <p:blipFill>
          <a:blip r:embed="rId2"/>
          <a:stretch>
            <a:fillRect/>
          </a:stretch>
        </p:blipFill>
        <p:spPr>
          <a:xfrm>
            <a:off x="2107639" y="206375"/>
            <a:ext cx="2461483" cy="1842514"/>
          </a:xfrm>
          <a:prstGeom prst="rect">
            <a:avLst/>
          </a:prstGeom>
          <a:ln>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6FEBA8-B8A7-81E9-A049-40FBBE63D3E8}"/>
                  </a:ext>
                </a:extLst>
              </p:cNvPr>
              <p:cNvSpPr txBox="1"/>
              <p:nvPr/>
            </p:nvSpPr>
            <p:spPr>
              <a:xfrm>
                <a:off x="360011" y="864345"/>
                <a:ext cx="1106838" cy="802903"/>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700" b="0" i="1" smtClean="0">
                              <a:latin typeface="Cambria Math" panose="02040503050406030204" pitchFamily="18" charset="0"/>
                            </a:rPr>
                          </m:ctrlPr>
                        </m:fPr>
                        <m:num>
                          <m:r>
                            <a:rPr lang="en-GB" sz="700" b="0" i="1" smtClean="0">
                              <a:latin typeface="Cambria Math" panose="02040503050406030204" pitchFamily="18" charset="0"/>
                            </a:rPr>
                            <m:t>𝑒</m:t>
                          </m:r>
                        </m:num>
                        <m:den>
                          <m:r>
                            <a:rPr lang="en-GB" sz="700" b="0" i="1" smtClean="0">
                              <a:latin typeface="Cambria Math" panose="02040503050406030204" pitchFamily="18" charset="0"/>
                            </a:rPr>
                            <m:t>𝑑</m:t>
                          </m:r>
                        </m:den>
                      </m:f>
                      <m:r>
                        <a:rPr lang="en-GB" sz="700" b="0" i="1" smtClean="0">
                          <a:latin typeface="Cambria Math" panose="02040503050406030204" pitchFamily="18" charset="0"/>
                        </a:rPr>
                        <m:t>=</m:t>
                      </m:r>
                      <m:f>
                        <m:fPr>
                          <m:ctrlPr>
                            <a:rPr lang="en-GB" sz="700" b="0" i="1" smtClean="0">
                              <a:latin typeface="Cambria Math" panose="02040503050406030204" pitchFamily="18" charset="0"/>
                            </a:rPr>
                          </m:ctrlPr>
                        </m:fPr>
                        <m:num>
                          <m:r>
                            <a:rPr lang="en-GB" sz="700" b="0" i="1" smtClean="0">
                              <a:latin typeface="Cambria Math" panose="02040503050406030204" pitchFamily="18" charset="0"/>
                            </a:rPr>
                            <m:t>30</m:t>
                          </m:r>
                        </m:num>
                        <m:den>
                          <m:r>
                            <a:rPr lang="en-GB" sz="700" b="0" i="1" smtClean="0">
                              <a:latin typeface="Cambria Math" panose="02040503050406030204" pitchFamily="18" charset="0"/>
                            </a:rPr>
                            <m:t>17.5</m:t>
                          </m:r>
                        </m:den>
                      </m:f>
                      <m:r>
                        <a:rPr lang="en-GB" sz="700" b="0" i="1" smtClean="0">
                          <a:latin typeface="Cambria Math" panose="02040503050406030204" pitchFamily="18" charset="0"/>
                        </a:rPr>
                        <m:t>=1.714</m:t>
                      </m:r>
                    </m:oMath>
                  </m:oMathPara>
                </a14:m>
                <a:endParaRPr lang="en-US" sz="700" dirty="0"/>
              </a:p>
              <a:p>
                <a:endParaRPr lang="en-US" sz="700" dirty="0"/>
              </a:p>
              <a:p>
                <a:pPr/>
                <a14:m>
                  <m:oMathPara xmlns:m="http://schemas.openxmlformats.org/officeDocument/2006/math">
                    <m:oMathParaPr>
                      <m:jc m:val="centerGroup"/>
                    </m:oMathParaPr>
                    <m:oMath xmlns:m="http://schemas.openxmlformats.org/officeDocument/2006/math">
                      <m:f>
                        <m:fPr>
                          <m:ctrlPr>
                            <a:rPr lang="en-GB" sz="700" b="0" i="1" smtClean="0">
                              <a:latin typeface="Cambria Math" panose="02040503050406030204" pitchFamily="18" charset="0"/>
                            </a:rPr>
                          </m:ctrlPr>
                        </m:fPr>
                        <m:num>
                          <m:sSub>
                            <m:sSubPr>
                              <m:ctrlPr>
                                <a:rPr lang="en-GB" sz="700" i="1">
                                  <a:latin typeface="Cambria Math" panose="02040503050406030204" pitchFamily="18" charset="0"/>
                                </a:rPr>
                              </m:ctrlPr>
                            </m:sSubPr>
                            <m:e>
                              <m:r>
                                <a:rPr lang="en-GB" sz="700" b="0" i="1" smtClean="0">
                                  <a:latin typeface="Cambria Math" panose="02040503050406030204" pitchFamily="18" charset="0"/>
                                </a:rPr>
                                <m:t>𝑑</m:t>
                              </m:r>
                            </m:e>
                            <m:sub>
                              <m:r>
                                <a:rPr lang="en-GB" sz="700" b="0" i="1" smtClean="0">
                                  <a:latin typeface="Cambria Math" panose="02040503050406030204" pitchFamily="18" charset="0"/>
                                </a:rPr>
                                <m:t>h</m:t>
                              </m:r>
                            </m:sub>
                          </m:sSub>
                        </m:num>
                        <m:den>
                          <m:r>
                            <a:rPr lang="en-GB" sz="700" b="0" i="1" smtClean="0">
                              <a:latin typeface="Cambria Math" panose="02040503050406030204" pitchFamily="18" charset="0"/>
                            </a:rPr>
                            <m:t>𝑡</m:t>
                          </m:r>
                        </m:den>
                      </m:f>
                      <m:r>
                        <a:rPr lang="en-GB" sz="700" b="0" i="1" smtClean="0">
                          <a:latin typeface="Cambria Math" panose="02040503050406030204" pitchFamily="18" charset="0"/>
                        </a:rPr>
                        <m:t>=</m:t>
                      </m:r>
                      <m:f>
                        <m:fPr>
                          <m:ctrlPr>
                            <a:rPr lang="en-GB" sz="700" b="0" i="1" smtClean="0">
                              <a:latin typeface="Cambria Math" panose="02040503050406030204" pitchFamily="18" charset="0"/>
                            </a:rPr>
                          </m:ctrlPr>
                        </m:fPr>
                        <m:num>
                          <m:r>
                            <a:rPr lang="en-GB" sz="700" b="0" i="1" smtClean="0">
                              <a:latin typeface="Cambria Math" panose="02040503050406030204" pitchFamily="18" charset="0"/>
                            </a:rPr>
                            <m:t>1</m:t>
                          </m:r>
                          <m:r>
                            <a:rPr lang="en-US" sz="700" b="0" i="1" smtClean="0">
                              <a:latin typeface="Cambria Math" panose="02040503050406030204" pitchFamily="18" charset="0"/>
                            </a:rPr>
                            <m:t>7.5</m:t>
                          </m:r>
                        </m:num>
                        <m:den>
                          <m:r>
                            <a:rPr lang="en-GB" sz="700" b="0" i="1" smtClean="0">
                              <a:latin typeface="Cambria Math" panose="02040503050406030204" pitchFamily="18" charset="0"/>
                            </a:rPr>
                            <m:t>7.5</m:t>
                          </m:r>
                        </m:den>
                      </m:f>
                      <m:r>
                        <a:rPr lang="en-GB" sz="700" b="0" i="1" smtClean="0">
                          <a:latin typeface="Cambria Math" panose="02040503050406030204" pitchFamily="18" charset="0"/>
                        </a:rPr>
                        <m:t>=2.</m:t>
                      </m:r>
                      <m:r>
                        <a:rPr lang="en-US" sz="700" b="0" i="1" smtClean="0">
                          <a:latin typeface="Cambria Math" panose="02040503050406030204" pitchFamily="18" charset="0"/>
                        </a:rPr>
                        <m:t>33</m:t>
                      </m:r>
                    </m:oMath>
                  </m:oMathPara>
                </a14:m>
                <a:endParaRPr lang="en-US" sz="700" dirty="0"/>
              </a:p>
              <a:p>
                <a:endParaRPr lang="en-US" sz="700" dirty="0"/>
              </a:p>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𝐴</m:t>
                          </m:r>
                        </m:e>
                        <m:sub>
                          <m:r>
                            <a:rPr lang="en-GB" sz="700" b="0" i="1" smtClean="0">
                              <a:latin typeface="Cambria Math" panose="02040503050406030204" pitchFamily="18" charset="0"/>
                            </a:rPr>
                            <m:t>𝑏𝑟</m:t>
                          </m:r>
                        </m:sub>
                      </m:sSub>
                      <m:r>
                        <a:rPr lang="en-GB" sz="700" b="0" i="1" smtClean="0">
                          <a:latin typeface="Cambria Math" panose="02040503050406030204" pitchFamily="18" charset="0"/>
                        </a:rPr>
                        <m:t>=16</m:t>
                      </m:r>
                      <m:r>
                        <a:rPr lang="en-GB" sz="700" b="0" i="1" smtClean="0">
                          <a:latin typeface="Cambria Math" panose="02040503050406030204" pitchFamily="18" charset="0"/>
                          <a:ea typeface="Cambria Math" panose="02040503050406030204" pitchFamily="18" charset="0"/>
                        </a:rPr>
                        <m:t>×7.5=120.00</m:t>
                      </m:r>
                    </m:oMath>
                  </m:oMathPara>
                </a14:m>
                <a:endParaRPr lang="en-US" sz="700" dirty="0"/>
              </a:p>
            </p:txBody>
          </p:sp>
        </mc:Choice>
        <mc:Fallback xmlns="">
          <p:sp>
            <p:nvSpPr>
              <p:cNvPr id="6" name="TextBox 5">
                <a:extLst>
                  <a:ext uri="{FF2B5EF4-FFF2-40B4-BE49-F238E27FC236}">
                    <a16:creationId xmlns:a16="http://schemas.microsoft.com/office/drawing/2014/main" id="{5C6FEBA8-B8A7-81E9-A049-40FBBE63D3E8}"/>
                  </a:ext>
                </a:extLst>
              </p:cNvPr>
              <p:cNvSpPr txBox="1">
                <a:spLocks noRot="1" noChangeAspect="1" noMove="1" noResize="1" noEditPoints="1" noAdjustHandles="1" noChangeArrowheads="1" noChangeShapeType="1" noTextEdit="1"/>
              </p:cNvSpPr>
              <p:nvPr/>
            </p:nvSpPr>
            <p:spPr>
              <a:xfrm>
                <a:off x="360011" y="864345"/>
                <a:ext cx="1106838" cy="802903"/>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FE2814-CBF7-910B-E7A1-B30ADD62AD9D}"/>
                  </a:ext>
                </a:extLst>
              </p:cNvPr>
              <p:cNvSpPr txBox="1"/>
              <p:nvPr/>
            </p:nvSpPr>
            <p:spPr>
              <a:xfrm>
                <a:off x="2838450" y="620695"/>
                <a:ext cx="549288" cy="180425"/>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𝐾</m:t>
                          </m:r>
                        </m:e>
                        <m:sub>
                          <m:r>
                            <a:rPr lang="en-GB" sz="700" b="0" i="1" smtClean="0">
                              <a:latin typeface="Cambria Math" panose="02040503050406030204" pitchFamily="18" charset="0"/>
                            </a:rPr>
                            <m:t>𝑏𝑟</m:t>
                          </m:r>
                        </m:sub>
                      </m:sSub>
                      <m:r>
                        <a:rPr lang="en-GB" sz="700" i="1">
                          <a:latin typeface="Cambria Math" panose="02040503050406030204" pitchFamily="18" charset="0"/>
                          <a:ea typeface="Cambria Math" panose="02040503050406030204" pitchFamily="18" charset="0"/>
                        </a:rPr>
                        <m:t>≈</m:t>
                      </m:r>
                      <m:r>
                        <a:rPr lang="en-GB" sz="700" b="0" i="1" smtClean="0">
                          <a:latin typeface="Cambria Math" panose="02040503050406030204" pitchFamily="18" charset="0"/>
                        </a:rPr>
                        <m:t>1.6</m:t>
                      </m:r>
                    </m:oMath>
                  </m:oMathPara>
                </a14:m>
                <a:endParaRPr lang="en-US" sz="700" dirty="0"/>
              </a:p>
            </p:txBody>
          </p:sp>
        </mc:Choice>
        <mc:Fallback xmlns="">
          <p:sp>
            <p:nvSpPr>
              <p:cNvPr id="8" name="TextBox 7">
                <a:extLst>
                  <a:ext uri="{FF2B5EF4-FFF2-40B4-BE49-F238E27FC236}">
                    <a16:creationId xmlns:a16="http://schemas.microsoft.com/office/drawing/2014/main" id="{03FE2814-CBF7-910B-E7A1-B30ADD62AD9D}"/>
                  </a:ext>
                </a:extLst>
              </p:cNvPr>
              <p:cNvSpPr txBox="1">
                <a:spLocks noRot="1" noChangeAspect="1" noMove="1" noResize="1" noEditPoints="1" noAdjustHandles="1" noChangeArrowheads="1" noChangeShapeType="1" noTextEdit="1"/>
              </p:cNvSpPr>
              <p:nvPr/>
            </p:nvSpPr>
            <p:spPr>
              <a:xfrm>
                <a:off x="2838450" y="620695"/>
                <a:ext cx="549288" cy="180425"/>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2C577E2-8E06-A929-CFDF-8DD09C47D5A2}"/>
                  </a:ext>
                </a:extLst>
              </p:cNvPr>
              <p:cNvSpPr txBox="1"/>
              <p:nvPr/>
            </p:nvSpPr>
            <p:spPr>
              <a:xfrm>
                <a:off x="360010" y="2014294"/>
                <a:ext cx="2402240" cy="205432"/>
              </a:xfrm>
              <a:prstGeom prst="rect">
                <a:avLst/>
              </a:prstGeom>
              <a:solidFill>
                <a:schemeClr val="bg1"/>
              </a:solidFill>
              <a:ln>
                <a:solidFill>
                  <a:schemeClr val="tx1"/>
                </a:solidFill>
              </a:ln>
            </p:spPr>
            <p:txBody>
              <a:bodyPr wrap="square" lIns="36000" tIns="36000" rIns="36000" bIns="36000" rtlCol="0">
                <a:spAutoFit/>
              </a:bodyPr>
              <a:lstStyle/>
              <a:p>
                <a14:m>
                  <m:oMath xmlns:m="http://schemas.openxmlformats.org/officeDocument/2006/math">
                    <m:sSub>
                      <m:sSubPr>
                        <m:ctrlPr>
                          <a:rPr lang="en-US" sz="800" i="1" smtClean="0">
                            <a:latin typeface="Cambria Math" panose="02040503050406030204" pitchFamily="18" charset="0"/>
                          </a:rPr>
                        </m:ctrlPr>
                      </m:sSubPr>
                      <m:e>
                        <m:r>
                          <a:rPr lang="en-GB" sz="800" b="0" i="1" smtClean="0">
                            <a:latin typeface="Cambria Math" panose="02040503050406030204" pitchFamily="18" charset="0"/>
                          </a:rPr>
                          <m:t>𝑃</m:t>
                        </m:r>
                      </m:e>
                      <m:sub>
                        <m:r>
                          <a:rPr lang="en-GB" sz="800" b="0" i="1" smtClean="0">
                            <a:latin typeface="Cambria Math" panose="02040503050406030204" pitchFamily="18" charset="0"/>
                          </a:rPr>
                          <m:t>𝑞𝑢</m:t>
                        </m:r>
                      </m:sub>
                    </m:sSub>
                    <m:r>
                      <a:rPr lang="en-GB" sz="800" b="0" i="1" smtClean="0">
                        <a:latin typeface="Cambria Math" panose="02040503050406030204" pitchFamily="18" charset="0"/>
                      </a:rPr>
                      <m:t>=1.6</m:t>
                    </m:r>
                    <m:r>
                      <a:rPr lang="en-GB" sz="800" b="0" i="1" smtClean="0">
                        <a:latin typeface="Cambria Math" panose="02040503050406030204" pitchFamily="18" charset="0"/>
                        <a:ea typeface="Cambria Math" panose="02040503050406030204" pitchFamily="18" charset="0"/>
                      </a:rPr>
                      <m:t>×120</m:t>
                    </m:r>
                  </m:oMath>
                </a14:m>
                <a:r>
                  <a:rPr lang="en-GB" sz="800" dirty="0"/>
                  <a:t> </a:t>
                </a:r>
                <a14:m>
                  <m:oMath xmlns:m="http://schemas.openxmlformats.org/officeDocument/2006/math">
                    <m:sSup>
                      <m:sSupPr>
                        <m:ctrlPr>
                          <a:rPr lang="en-GB" sz="800" b="0" i="1" smtClean="0">
                            <a:latin typeface="Cambria Math" panose="02040503050406030204" pitchFamily="18" charset="0"/>
                            <a:ea typeface="Cambria Math" panose="02040503050406030204" pitchFamily="18" charset="0"/>
                          </a:rPr>
                        </m:ctrlPr>
                      </m:sSupPr>
                      <m:e>
                        <m:r>
                          <a:rPr lang="en-GB" sz="800" b="0" i="1" smtClean="0">
                            <a:latin typeface="Cambria Math" panose="02040503050406030204" pitchFamily="18" charset="0"/>
                            <a:ea typeface="Cambria Math" panose="02040503050406030204" pitchFamily="18" charset="0"/>
                          </a:rPr>
                          <m:t>𝑚𝑚</m:t>
                        </m:r>
                      </m:e>
                      <m:sup>
                        <m:r>
                          <a:rPr lang="en-GB" sz="800" b="0" i="1" smtClean="0">
                            <a:latin typeface="Cambria Math" panose="02040503050406030204" pitchFamily="18" charset="0"/>
                            <a:ea typeface="Cambria Math" panose="02040503050406030204" pitchFamily="18" charset="0"/>
                          </a:rPr>
                          <m:t>2</m:t>
                        </m:r>
                      </m:sup>
                    </m:sSup>
                    <m:r>
                      <a:rPr lang="en-GB" sz="800" b="0" i="1" smtClean="0">
                        <a:latin typeface="Cambria Math" panose="02040503050406030204" pitchFamily="18" charset="0"/>
                        <a:ea typeface="Cambria Math" panose="02040503050406030204" pitchFamily="18" charset="0"/>
                      </a:rPr>
                      <m:t>×972.51 </m:t>
                    </m:r>
                    <m:r>
                      <a:rPr lang="en-GB" sz="800" b="0" i="1" smtClean="0">
                        <a:latin typeface="Cambria Math" panose="02040503050406030204" pitchFamily="18" charset="0"/>
                        <a:ea typeface="Cambria Math" panose="02040503050406030204" pitchFamily="18" charset="0"/>
                      </a:rPr>
                      <m:t>𝑀𝑃𝑎</m:t>
                    </m:r>
                    <m:r>
                      <a:rPr lang="en-GB" sz="800" b="0" i="1" smtClean="0">
                        <a:latin typeface="Cambria Math" panose="02040503050406030204" pitchFamily="18" charset="0"/>
                        <a:ea typeface="Cambria Math" panose="02040503050406030204" pitchFamily="18" charset="0"/>
                      </a:rPr>
                      <m:t>=186721.92 </m:t>
                    </m:r>
                    <m:r>
                      <a:rPr lang="en-GB" sz="800" b="0" i="1" smtClean="0">
                        <a:latin typeface="Cambria Math" panose="02040503050406030204" pitchFamily="18" charset="0"/>
                        <a:ea typeface="Cambria Math" panose="02040503050406030204" pitchFamily="18" charset="0"/>
                      </a:rPr>
                      <m:t>𝑁</m:t>
                    </m:r>
                  </m:oMath>
                </a14:m>
                <a:endParaRPr lang="en-US" sz="800" dirty="0"/>
              </a:p>
            </p:txBody>
          </p:sp>
        </mc:Choice>
        <mc:Fallback xmlns="">
          <p:sp>
            <p:nvSpPr>
              <p:cNvPr id="11" name="TextBox 10">
                <a:extLst>
                  <a:ext uri="{FF2B5EF4-FFF2-40B4-BE49-F238E27FC236}">
                    <a16:creationId xmlns:a16="http://schemas.microsoft.com/office/drawing/2014/main" id="{F2C577E2-8E06-A929-CFDF-8DD09C47D5A2}"/>
                  </a:ext>
                </a:extLst>
              </p:cNvPr>
              <p:cNvSpPr txBox="1">
                <a:spLocks noRot="1" noChangeAspect="1" noMove="1" noResize="1" noEditPoints="1" noAdjustHandles="1" noChangeArrowheads="1" noChangeShapeType="1" noTextEdit="1"/>
              </p:cNvSpPr>
              <p:nvPr/>
            </p:nvSpPr>
            <p:spPr>
              <a:xfrm>
                <a:off x="360010" y="2014294"/>
                <a:ext cx="2402240" cy="205432"/>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7E50A82-41F1-8CD0-19FC-E3269C72E529}"/>
                  </a:ext>
                </a:extLst>
              </p:cNvPr>
              <p:cNvSpPr txBox="1"/>
              <p:nvPr/>
            </p:nvSpPr>
            <p:spPr>
              <a:xfrm>
                <a:off x="360010" y="2302212"/>
                <a:ext cx="1945040" cy="327901"/>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GB" sz="800" i="1" smtClean="0">
                          <a:latin typeface="Cambria Math" panose="02040503050406030204" pitchFamily="18" charset="0"/>
                        </a:rPr>
                        <m:t>𝑅</m:t>
                      </m:r>
                      <m:r>
                        <a:rPr lang="en-GB" sz="800" b="0" i="1" smtClean="0">
                          <a:latin typeface="Cambria Math" panose="02040503050406030204" pitchFamily="18" charset="0"/>
                        </a:rPr>
                        <m:t>𝐹</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𝑃</m:t>
                              </m:r>
                            </m:e>
                            <m:sub>
                              <m:r>
                                <a:rPr lang="en-GB" sz="800" b="0" i="1" smtClean="0">
                                  <a:latin typeface="Cambria Math" panose="02040503050406030204" pitchFamily="18" charset="0"/>
                                </a:rPr>
                                <m:t>𝑞𝑢</m:t>
                              </m:r>
                            </m:sub>
                          </m:sSub>
                        </m:num>
                        <m:den>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𝐹</m:t>
                              </m:r>
                            </m:e>
                            <m:sub>
                              <m:r>
                                <a:rPr lang="en-GB" sz="800" b="0" i="1" smtClean="0">
                                  <a:latin typeface="Cambria Math" panose="02040503050406030204" pitchFamily="18" charset="0"/>
                                </a:rPr>
                                <m:t>𝑎</m:t>
                              </m:r>
                            </m:sub>
                          </m:sSub>
                          <m:r>
                            <a:rPr lang="en-GB" sz="800" b="0" i="1" smtClean="0">
                              <a:latin typeface="Cambria Math" panose="02040503050406030204" pitchFamily="18" charset="0"/>
                              <a:ea typeface="Cambria Math" panose="02040503050406030204" pitchFamily="18" charset="0"/>
                            </a:rPr>
                            <m:t>×</m:t>
                          </m:r>
                          <m:r>
                            <a:rPr lang="en-GB" sz="800" b="0" i="1" smtClean="0">
                              <a:latin typeface="Cambria Math" panose="02040503050406030204" pitchFamily="18" charset="0"/>
                              <a:ea typeface="Cambria Math" panose="02040503050406030204" pitchFamily="18" charset="0"/>
                            </a:rPr>
                            <m:t>𝑓𝑓</m:t>
                          </m:r>
                        </m:den>
                      </m:f>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i="1">
                              <a:latin typeface="Cambria Math" panose="02040503050406030204" pitchFamily="18" charset="0"/>
                              <a:ea typeface="Cambria Math" panose="02040503050406030204" pitchFamily="18" charset="0"/>
                            </a:rPr>
                            <m:t>186721.92 </m:t>
                          </m:r>
                          <m:r>
                            <a:rPr lang="en-GB" sz="800" i="1">
                              <a:latin typeface="Cambria Math" panose="02040503050406030204" pitchFamily="18" charset="0"/>
                              <a:ea typeface="Cambria Math" panose="02040503050406030204" pitchFamily="18" charset="0"/>
                            </a:rPr>
                            <m:t>𝑁</m:t>
                          </m:r>
                        </m:num>
                        <m:den>
                          <m:r>
                            <a:rPr lang="en-GB" sz="800" b="0" i="1" smtClean="0">
                              <a:latin typeface="Cambria Math" panose="02040503050406030204" pitchFamily="18" charset="0"/>
                            </a:rPr>
                            <m:t>76330 </m:t>
                          </m:r>
                          <m:r>
                            <a:rPr lang="en-GB" sz="800" b="0" i="1" smtClean="0">
                              <a:latin typeface="Cambria Math" panose="02040503050406030204" pitchFamily="18" charset="0"/>
                            </a:rPr>
                            <m:t>𝑁</m:t>
                          </m:r>
                          <m:r>
                            <a:rPr lang="en-GB" sz="800" b="0" i="1" smtClean="0">
                              <a:latin typeface="Cambria Math" panose="02040503050406030204" pitchFamily="18" charset="0"/>
                            </a:rPr>
                            <m:t> ×1.15</m:t>
                          </m:r>
                        </m:den>
                      </m:f>
                      <m:r>
                        <a:rPr lang="en-US" sz="800" b="0" i="1" smtClean="0">
                          <a:latin typeface="Cambria Math" panose="02040503050406030204" pitchFamily="18" charset="0"/>
                        </a:rPr>
                        <m:t>=2.13</m:t>
                      </m:r>
                    </m:oMath>
                  </m:oMathPara>
                </a14:m>
                <a:endParaRPr lang="en-US" sz="800" dirty="0"/>
              </a:p>
            </p:txBody>
          </p:sp>
        </mc:Choice>
        <mc:Fallback xmlns="">
          <p:sp>
            <p:nvSpPr>
              <p:cNvPr id="13" name="TextBox 12">
                <a:extLst>
                  <a:ext uri="{FF2B5EF4-FFF2-40B4-BE49-F238E27FC236}">
                    <a16:creationId xmlns:a16="http://schemas.microsoft.com/office/drawing/2014/main" id="{F7E50A82-41F1-8CD0-19FC-E3269C72E529}"/>
                  </a:ext>
                </a:extLst>
              </p:cNvPr>
              <p:cNvSpPr txBox="1">
                <a:spLocks noRot="1" noChangeAspect="1" noMove="1" noResize="1" noEditPoints="1" noAdjustHandles="1" noChangeArrowheads="1" noChangeShapeType="1" noTextEdit="1"/>
              </p:cNvSpPr>
              <p:nvPr/>
            </p:nvSpPr>
            <p:spPr>
              <a:xfrm>
                <a:off x="360010" y="2302212"/>
                <a:ext cx="1945040" cy="327901"/>
              </a:xfrm>
              <a:prstGeom prst="rect">
                <a:avLst/>
              </a:prstGeom>
              <a:blipFill>
                <a:blip r:embed="rId6"/>
                <a:stretch>
                  <a:fillRect b="-3636"/>
                </a:stretch>
              </a:blipFill>
              <a:ln>
                <a:solidFill>
                  <a:schemeClr val="tx1"/>
                </a:solidFill>
              </a:ln>
            </p:spPr>
            <p:txBody>
              <a:bodyPr/>
              <a:lstStyle/>
              <a:p>
                <a:r>
                  <a:rPr lang="en-GB">
                    <a:noFill/>
                  </a:rPr>
                  <a:t> </a:t>
                </a:r>
              </a:p>
            </p:txBody>
          </p:sp>
        </mc:Fallback>
      </mc:AlternateContent>
      <p:sp>
        <p:nvSpPr>
          <p:cNvPr id="3" name="TextBox 2">
            <a:extLst>
              <a:ext uri="{FF2B5EF4-FFF2-40B4-BE49-F238E27FC236}">
                <a16:creationId xmlns:a16="http://schemas.microsoft.com/office/drawing/2014/main" id="{546FDF38-4A4F-3C78-20F1-D99652EB8029}"/>
              </a:ext>
            </a:extLst>
          </p:cNvPr>
          <p:cNvSpPr txBox="1"/>
          <p:nvPr/>
        </p:nvSpPr>
        <p:spPr>
          <a:xfrm>
            <a:off x="1398690" y="956758"/>
            <a:ext cx="777108" cy="646331"/>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Enveloping exercise for </a:t>
            </a:r>
            <a:r>
              <a:rPr lang="en-US" sz="600" i="1" dirty="0">
                <a:latin typeface="Times" pitchFamily="2" charset="0"/>
                <a:cs typeface="Arial" panose="020B0604020202020204" pitchFamily="34" charset="0"/>
              </a:rPr>
              <a:t>d</a:t>
            </a:r>
            <a:r>
              <a:rPr lang="en-US" sz="600" dirty="0">
                <a:latin typeface="Arial" panose="020B0604020202020204" pitchFamily="34" charset="0"/>
                <a:cs typeface="Arial" panose="020B0604020202020204" pitchFamily="34" charset="0"/>
              </a:rPr>
              <a:t> and </a:t>
            </a:r>
            <a:r>
              <a:rPr lang="en-US" sz="600" i="1" dirty="0">
                <a:latin typeface="Times" pitchFamily="2" charset="0"/>
                <a:cs typeface="Arial" panose="020B0604020202020204" pitchFamily="34" charset="0"/>
              </a:rPr>
              <a:t>d</a:t>
            </a:r>
            <a:r>
              <a:rPr lang="en-US" sz="600" i="1" baseline="-25000" dirty="0">
                <a:latin typeface="Times" pitchFamily="2" charset="0"/>
                <a:cs typeface="Arial" panose="020B0604020202020204" pitchFamily="34" charset="0"/>
              </a:rPr>
              <a:t>h</a:t>
            </a:r>
            <a:r>
              <a:rPr lang="en-US" sz="600" dirty="0">
                <a:latin typeface="Arial" panose="020B0604020202020204" pitchFamily="34" charset="0"/>
                <a:cs typeface="Arial" panose="020B0604020202020204" pitchFamily="34" charset="0"/>
              </a:rPr>
              <a:t> to give us the lowest </a:t>
            </a:r>
            <a:r>
              <a:rPr lang="en-US" sz="600" i="1" dirty="0">
                <a:latin typeface="Times" pitchFamily="2" charset="0"/>
                <a:cs typeface="Arial" panose="020B0604020202020204" pitchFamily="34" charset="0"/>
              </a:rPr>
              <a:t>e/d</a:t>
            </a:r>
            <a:r>
              <a:rPr lang="en-US" sz="600" dirty="0">
                <a:latin typeface="Arial" panose="020B0604020202020204" pitchFamily="34" charset="0"/>
                <a:cs typeface="Arial" panose="020B0604020202020204" pitchFamily="34" charset="0"/>
              </a:rPr>
              <a:t> and highest</a:t>
            </a:r>
          </a:p>
          <a:p>
            <a:r>
              <a:rPr lang="en-US" sz="600" i="1" dirty="0">
                <a:latin typeface="Times" pitchFamily="2" charset="0"/>
                <a:cs typeface="Arial" panose="020B0604020202020204" pitchFamily="34" charset="0"/>
              </a:rPr>
              <a:t>d/t</a:t>
            </a:r>
            <a:r>
              <a:rPr lang="en-US" sz="600" dirty="0">
                <a:latin typeface="Arial" panose="020B0604020202020204" pitchFamily="34" charset="0"/>
                <a:cs typeface="Arial" panose="020B0604020202020204" pitchFamily="34" charset="0"/>
              </a:rPr>
              <a:t> giving low </a:t>
            </a:r>
            <a:r>
              <a:rPr lang="en-US" sz="600" i="1" dirty="0">
                <a:latin typeface="Times" pitchFamily="2" charset="0"/>
                <a:cs typeface="Arial" panose="020B0604020202020204" pitchFamily="34" charset="0"/>
              </a:rPr>
              <a:t>K</a:t>
            </a:r>
            <a:r>
              <a:rPr lang="en-US" sz="600" i="1" baseline="-25000" dirty="0">
                <a:latin typeface="Times" pitchFamily="2" charset="0"/>
                <a:cs typeface="Arial" panose="020B0604020202020204" pitchFamily="34" charset="0"/>
              </a:rPr>
              <a:t>br</a:t>
            </a:r>
          </a:p>
        </p:txBody>
      </p:sp>
      <p:cxnSp>
        <p:nvCxnSpPr>
          <p:cNvPr id="7" name="Straight Arrow Connector 6">
            <a:extLst>
              <a:ext uri="{FF2B5EF4-FFF2-40B4-BE49-F238E27FC236}">
                <a16:creationId xmlns:a16="http://schemas.microsoft.com/office/drawing/2014/main" id="{001296BB-0FA1-2F22-D23F-3EE68A0F1938}"/>
              </a:ext>
            </a:extLst>
          </p:cNvPr>
          <p:cNvCxnSpPr>
            <a:cxnSpLocks/>
          </p:cNvCxnSpPr>
          <p:nvPr/>
        </p:nvCxnSpPr>
        <p:spPr>
          <a:xfrm flipH="1">
            <a:off x="2380268" y="1239625"/>
            <a:ext cx="443601" cy="9427"/>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A19359-0718-AEB1-420D-4E7A42D12D2F}"/>
              </a:ext>
            </a:extLst>
          </p:cNvPr>
          <p:cNvCxnSpPr>
            <a:cxnSpLocks/>
          </p:cNvCxnSpPr>
          <p:nvPr/>
        </p:nvCxnSpPr>
        <p:spPr>
          <a:xfrm flipH="1" flipV="1">
            <a:off x="2852738" y="1235869"/>
            <a:ext cx="4762" cy="619125"/>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F8B521D-6AEE-3C16-18CC-8320521D5578}"/>
                  </a:ext>
                </a:extLst>
              </p:cNvPr>
              <p:cNvSpPr txBox="1"/>
              <p:nvPr/>
            </p:nvSpPr>
            <p:spPr>
              <a:xfrm>
                <a:off x="360010" y="1726377"/>
                <a:ext cx="1106838" cy="205432"/>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GB" sz="800" b="0" i="1" smtClean="0">
                              <a:latin typeface="Cambria Math" panose="02040503050406030204" pitchFamily="18" charset="0"/>
                            </a:rPr>
                            <m:t>𝑃</m:t>
                          </m:r>
                        </m:e>
                        <m:sub>
                          <m:r>
                            <a:rPr lang="en-GB" sz="800" b="0" i="1" smtClean="0">
                              <a:latin typeface="Cambria Math" panose="02040503050406030204" pitchFamily="18" charset="0"/>
                            </a:rPr>
                            <m:t>𝑞𝑢</m:t>
                          </m:r>
                        </m:sub>
                      </m:sSub>
                      <m:r>
                        <a:rPr lang="en-GB" sz="800" b="0" i="1" smtClean="0">
                          <a:latin typeface="Cambria Math" panose="02040503050406030204" pitchFamily="18" charset="0"/>
                        </a:rPr>
                        <m:t>=</m:t>
                      </m:r>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𝐾</m:t>
                          </m:r>
                        </m:e>
                        <m:sub>
                          <m:r>
                            <a:rPr lang="en-GB" sz="800" b="0" i="1" smtClean="0">
                              <a:latin typeface="Cambria Math" panose="02040503050406030204" pitchFamily="18" charset="0"/>
                            </a:rPr>
                            <m:t>𝑏𝑟</m:t>
                          </m:r>
                        </m:sub>
                      </m:sSub>
                      <m:r>
                        <a:rPr lang="en-GB" sz="800" b="0" i="1" smtClean="0">
                          <a:latin typeface="Cambria Math" panose="02040503050406030204" pitchFamily="18" charset="0"/>
                          <a:ea typeface="Cambria Math" panose="02040503050406030204" pitchFamily="18" charset="0"/>
                        </a:rPr>
                        <m:t>×</m:t>
                      </m:r>
                      <m:sSub>
                        <m:sSubPr>
                          <m:ctrlPr>
                            <a:rPr lang="en-GB" sz="800" i="1">
                              <a:latin typeface="Cambria Math" panose="02040503050406030204" pitchFamily="18" charset="0"/>
                            </a:rPr>
                          </m:ctrlPr>
                        </m:sSubPr>
                        <m:e>
                          <m:r>
                            <a:rPr lang="en-GB" sz="800" b="0" i="1" smtClean="0">
                              <a:latin typeface="Cambria Math" panose="02040503050406030204" pitchFamily="18" charset="0"/>
                            </a:rPr>
                            <m:t>𝐴</m:t>
                          </m:r>
                        </m:e>
                        <m:sub>
                          <m:r>
                            <a:rPr lang="en-GB" sz="800" i="1">
                              <a:latin typeface="Cambria Math" panose="02040503050406030204" pitchFamily="18" charset="0"/>
                            </a:rPr>
                            <m:t>𝑏𝑟</m:t>
                          </m:r>
                        </m:sub>
                      </m:sSub>
                      <m:r>
                        <a:rPr lang="en-GB" sz="800" i="1">
                          <a:latin typeface="Cambria Math" panose="02040503050406030204" pitchFamily="18" charset="0"/>
                          <a:ea typeface="Cambria Math" panose="02040503050406030204" pitchFamily="18" charset="0"/>
                        </a:rPr>
                        <m:t>×</m:t>
                      </m:r>
                      <m:sSub>
                        <m:sSubPr>
                          <m:ctrlPr>
                            <a:rPr lang="en-GB" sz="800" i="1">
                              <a:latin typeface="Cambria Math" panose="02040503050406030204" pitchFamily="18" charset="0"/>
                            </a:rPr>
                          </m:ctrlPr>
                        </m:sSubPr>
                        <m:e>
                          <m:r>
                            <a:rPr lang="en-GB" sz="800" b="0" i="1" smtClean="0">
                              <a:latin typeface="Cambria Math" panose="02040503050406030204" pitchFamily="18" charset="0"/>
                            </a:rPr>
                            <m:t>𝐹</m:t>
                          </m:r>
                        </m:e>
                        <m:sub>
                          <m:r>
                            <a:rPr lang="en-GB" sz="800" b="0" i="1" smtClean="0">
                              <a:latin typeface="Cambria Math" panose="02040503050406030204" pitchFamily="18" charset="0"/>
                            </a:rPr>
                            <m:t>𝑡𝑢</m:t>
                          </m:r>
                        </m:sub>
                      </m:sSub>
                    </m:oMath>
                  </m:oMathPara>
                </a14:m>
                <a:endParaRPr lang="en-US" sz="800" dirty="0"/>
              </a:p>
            </p:txBody>
          </p:sp>
        </mc:Choice>
        <mc:Fallback xmlns="">
          <p:sp>
            <p:nvSpPr>
              <p:cNvPr id="19" name="TextBox 18">
                <a:extLst>
                  <a:ext uri="{FF2B5EF4-FFF2-40B4-BE49-F238E27FC236}">
                    <a16:creationId xmlns:a16="http://schemas.microsoft.com/office/drawing/2014/main" id="{9F8B521D-6AEE-3C16-18CC-8320521D5578}"/>
                  </a:ext>
                </a:extLst>
              </p:cNvPr>
              <p:cNvSpPr txBox="1">
                <a:spLocks noRot="1" noChangeAspect="1" noMove="1" noResize="1" noEditPoints="1" noAdjustHandles="1" noChangeArrowheads="1" noChangeShapeType="1" noTextEdit="1"/>
              </p:cNvSpPr>
              <p:nvPr/>
            </p:nvSpPr>
            <p:spPr>
              <a:xfrm>
                <a:off x="360010" y="1726377"/>
                <a:ext cx="1106838" cy="205432"/>
              </a:xfrm>
              <a:prstGeom prst="rect">
                <a:avLst/>
              </a:prstGeom>
              <a:blipFill>
                <a:blip r:embed="rId7"/>
                <a:stretch>
                  <a:fillRect/>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18236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3" grpId="0" animBg="1"/>
      <p:bldP spid="3" grpId="0"/>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6917-3F56-C9C3-0F13-12F593E6257F}"/>
              </a:ext>
            </a:extLst>
          </p:cNvPr>
          <p:cNvSpPr>
            <a:spLocks noGrp="1"/>
          </p:cNvSpPr>
          <p:nvPr>
            <p:ph type="title"/>
          </p:nvPr>
        </p:nvSpPr>
        <p:spPr/>
        <p:txBody>
          <a:bodyPr/>
          <a:lstStyle/>
          <a:p>
            <a:r>
              <a:rPr lang="en-US" dirty="0"/>
              <a:t>Solution-</a:t>
            </a:r>
            <a:br>
              <a:rPr lang="en-US" dirty="0"/>
            </a:br>
            <a:r>
              <a:rPr lang="en-US" sz="1000" dirty="0"/>
              <a:t>Yield of lug and bushing</a:t>
            </a:r>
          </a:p>
        </p:txBody>
      </p:sp>
      <p:sp>
        <p:nvSpPr>
          <p:cNvPr id="4" name="Slide Number Placeholder 3">
            <a:extLst>
              <a:ext uri="{FF2B5EF4-FFF2-40B4-BE49-F238E27FC236}">
                <a16:creationId xmlns:a16="http://schemas.microsoft.com/office/drawing/2014/main" id="{310086A3-20A2-7C31-99BB-7E640A89C972}"/>
              </a:ext>
            </a:extLst>
          </p:cNvPr>
          <p:cNvSpPr>
            <a:spLocks noGrp="1"/>
          </p:cNvSpPr>
          <p:nvPr>
            <p:ph type="sldNum" sz="quarter" idx="12"/>
          </p:nvPr>
        </p:nvSpPr>
        <p:spPr/>
        <p:txBody>
          <a:bodyPr/>
          <a:lstStyle/>
          <a:p>
            <a:fld id="{6D22F896-40B5-4ADD-8801-0D06FADFA095}" type="slidenum">
              <a:rPr lang="en-US" smtClean="0"/>
              <a:pPr/>
              <a:t>72</a:t>
            </a:fld>
            <a:endParaRPr lang="en-US" dirty="0"/>
          </a:p>
        </p:txBody>
      </p:sp>
      <p:pic>
        <p:nvPicPr>
          <p:cNvPr id="5" name="Picture 4">
            <a:extLst>
              <a:ext uri="{FF2B5EF4-FFF2-40B4-BE49-F238E27FC236}">
                <a16:creationId xmlns:a16="http://schemas.microsoft.com/office/drawing/2014/main" id="{4919F921-AA4B-17F5-4C6C-462A6B9579C3}"/>
              </a:ext>
            </a:extLst>
          </p:cNvPr>
          <p:cNvPicPr>
            <a:picLocks noChangeAspect="1"/>
          </p:cNvPicPr>
          <p:nvPr/>
        </p:nvPicPr>
        <p:blipFill>
          <a:blip r:embed="rId2"/>
          <a:stretch>
            <a:fillRect/>
          </a:stretch>
        </p:blipFill>
        <p:spPr>
          <a:xfrm>
            <a:off x="2152650" y="206375"/>
            <a:ext cx="2413076" cy="1882775"/>
          </a:xfrm>
          <a:prstGeom prst="rect">
            <a:avLst/>
          </a:prstGeom>
          <a:ln>
            <a:solidFill>
              <a:schemeClr val="tx1"/>
            </a:solid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BABBCB4-5BA4-9EB0-208A-7CB03458CB35}"/>
                  </a:ext>
                </a:extLst>
              </p:cNvPr>
              <p:cNvSpPr txBox="1"/>
              <p:nvPr/>
            </p:nvSpPr>
            <p:spPr>
              <a:xfrm>
                <a:off x="352825" y="864345"/>
                <a:ext cx="1411639" cy="732051"/>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f>
                        <m:fPr>
                          <m:ctrlPr>
                            <a:rPr lang="en-GB" sz="700" b="0" i="1" smtClean="0">
                              <a:latin typeface="Cambria Math" panose="02040503050406030204" pitchFamily="18" charset="0"/>
                            </a:rPr>
                          </m:ctrlPr>
                        </m:fPr>
                        <m:num>
                          <m:r>
                            <a:rPr lang="en-GB" sz="700" b="0" i="1" smtClean="0">
                              <a:latin typeface="Cambria Math" panose="02040503050406030204" pitchFamily="18" charset="0"/>
                            </a:rPr>
                            <m:t>𝑒</m:t>
                          </m:r>
                        </m:num>
                        <m:den>
                          <m:r>
                            <a:rPr lang="en-GB" sz="700" b="0" i="1" smtClean="0">
                              <a:latin typeface="Cambria Math" panose="02040503050406030204" pitchFamily="18" charset="0"/>
                            </a:rPr>
                            <m:t>𝑑</m:t>
                          </m:r>
                        </m:den>
                      </m:f>
                      <m:r>
                        <a:rPr lang="en-GB" sz="700" b="0" i="1" smtClean="0">
                          <a:latin typeface="Cambria Math" panose="02040503050406030204" pitchFamily="18" charset="0"/>
                        </a:rPr>
                        <m:t>=</m:t>
                      </m:r>
                      <m:f>
                        <m:fPr>
                          <m:ctrlPr>
                            <a:rPr lang="en-GB" sz="700" b="0" i="1" smtClean="0">
                              <a:latin typeface="Cambria Math" panose="02040503050406030204" pitchFamily="18" charset="0"/>
                            </a:rPr>
                          </m:ctrlPr>
                        </m:fPr>
                        <m:num>
                          <m:r>
                            <a:rPr lang="en-GB" sz="700" b="0" i="1" smtClean="0">
                              <a:latin typeface="Cambria Math" panose="02040503050406030204" pitchFamily="18" charset="0"/>
                            </a:rPr>
                            <m:t>30</m:t>
                          </m:r>
                        </m:num>
                        <m:den>
                          <m:r>
                            <a:rPr lang="en-GB" sz="700" b="0" i="1" smtClean="0">
                              <a:latin typeface="Cambria Math" panose="02040503050406030204" pitchFamily="18" charset="0"/>
                            </a:rPr>
                            <m:t>17.5</m:t>
                          </m:r>
                        </m:den>
                      </m:f>
                      <m:r>
                        <a:rPr lang="en-GB" sz="700" b="0" i="1" smtClean="0">
                          <a:latin typeface="Cambria Math" panose="02040503050406030204" pitchFamily="18" charset="0"/>
                        </a:rPr>
                        <m:t>=1.71</m:t>
                      </m:r>
                    </m:oMath>
                  </m:oMathPara>
                </a14:m>
                <a:endParaRPr lang="en-US" sz="700" dirty="0"/>
              </a:p>
              <a:p>
                <a:endParaRPr lang="en-US" sz="700" dirty="0"/>
              </a:p>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𝐴</m:t>
                          </m:r>
                        </m:e>
                        <m:sub>
                          <m:r>
                            <a:rPr lang="en-GB" sz="700" b="0" i="1" smtClean="0">
                              <a:latin typeface="Cambria Math" panose="02040503050406030204" pitchFamily="18" charset="0"/>
                            </a:rPr>
                            <m:t>𝑏𝑟</m:t>
                          </m:r>
                        </m:sub>
                      </m:sSub>
                      <m:r>
                        <a:rPr lang="en-GB" sz="700" b="0" i="1" smtClean="0">
                          <a:latin typeface="Cambria Math" panose="02040503050406030204" pitchFamily="18" charset="0"/>
                        </a:rPr>
                        <m:t>=16</m:t>
                      </m:r>
                      <m:r>
                        <a:rPr lang="en-GB" sz="700" b="0" i="1" smtClean="0">
                          <a:latin typeface="Cambria Math" panose="02040503050406030204" pitchFamily="18" charset="0"/>
                          <a:ea typeface="Cambria Math" panose="02040503050406030204" pitchFamily="18" charset="0"/>
                        </a:rPr>
                        <m:t>×7.5=120.00 </m:t>
                      </m:r>
                      <m:sSup>
                        <m:sSupPr>
                          <m:ctrlPr>
                            <a:rPr lang="en-GB" sz="700" b="0" i="1" smtClean="0">
                              <a:latin typeface="Cambria Math" panose="02040503050406030204" pitchFamily="18" charset="0"/>
                              <a:ea typeface="Cambria Math" panose="02040503050406030204" pitchFamily="18" charset="0"/>
                            </a:rPr>
                          </m:ctrlPr>
                        </m:sSupPr>
                        <m:e>
                          <m:r>
                            <a:rPr lang="en-GB" sz="700" b="0" i="1" smtClean="0">
                              <a:latin typeface="Cambria Math" panose="02040503050406030204" pitchFamily="18" charset="0"/>
                              <a:ea typeface="Cambria Math" panose="02040503050406030204" pitchFamily="18" charset="0"/>
                            </a:rPr>
                            <m:t>𝑚𝑚</m:t>
                          </m:r>
                        </m:e>
                        <m:sup>
                          <m:r>
                            <a:rPr lang="en-GB" sz="700" b="0" i="1" smtClean="0">
                              <a:latin typeface="Cambria Math" panose="02040503050406030204" pitchFamily="18" charset="0"/>
                              <a:ea typeface="Cambria Math" panose="02040503050406030204" pitchFamily="18" charset="0"/>
                            </a:rPr>
                            <m:t>2</m:t>
                          </m:r>
                        </m:sup>
                      </m:sSup>
                    </m:oMath>
                  </m:oMathPara>
                </a14:m>
                <a:endParaRPr lang="en-US" sz="700" dirty="0"/>
              </a:p>
              <a:p>
                <a:endParaRPr lang="en-US" sz="700" dirty="0"/>
              </a:p>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𝐴</m:t>
                          </m:r>
                        </m:e>
                        <m:sub>
                          <m:r>
                            <a:rPr lang="en-GB" sz="700" b="0" i="1" smtClean="0">
                              <a:latin typeface="Cambria Math" panose="02040503050406030204" pitchFamily="18" charset="0"/>
                            </a:rPr>
                            <m:t>𝑏𝑟𝑏</m:t>
                          </m:r>
                        </m:sub>
                      </m:sSub>
                      <m:r>
                        <a:rPr lang="en-GB" sz="700" b="0" i="1" smtClean="0">
                          <a:latin typeface="Cambria Math" panose="02040503050406030204" pitchFamily="18" charset="0"/>
                        </a:rPr>
                        <m:t>=17.5</m:t>
                      </m:r>
                      <m:r>
                        <a:rPr lang="en-GB" sz="700" b="0" i="1" smtClean="0">
                          <a:latin typeface="Cambria Math" panose="02040503050406030204" pitchFamily="18" charset="0"/>
                          <a:ea typeface="Cambria Math" panose="02040503050406030204" pitchFamily="18" charset="0"/>
                        </a:rPr>
                        <m:t>×7.5=131.25 </m:t>
                      </m:r>
                      <m:sSup>
                        <m:sSupPr>
                          <m:ctrlPr>
                            <a:rPr lang="en-GB" sz="700" b="0" i="1" smtClean="0">
                              <a:latin typeface="Cambria Math" panose="02040503050406030204" pitchFamily="18" charset="0"/>
                              <a:ea typeface="Cambria Math" panose="02040503050406030204" pitchFamily="18" charset="0"/>
                            </a:rPr>
                          </m:ctrlPr>
                        </m:sSupPr>
                        <m:e>
                          <m:r>
                            <a:rPr lang="en-GB" sz="700" b="0" i="1" smtClean="0">
                              <a:latin typeface="Cambria Math" panose="02040503050406030204" pitchFamily="18" charset="0"/>
                              <a:ea typeface="Cambria Math" panose="02040503050406030204" pitchFamily="18" charset="0"/>
                            </a:rPr>
                            <m:t>𝑚𝑚</m:t>
                          </m:r>
                        </m:e>
                        <m:sup>
                          <m:r>
                            <a:rPr lang="en-GB" sz="700" b="0" i="1" smtClean="0">
                              <a:latin typeface="Cambria Math" panose="02040503050406030204" pitchFamily="18" charset="0"/>
                              <a:ea typeface="Cambria Math" panose="02040503050406030204" pitchFamily="18" charset="0"/>
                            </a:rPr>
                            <m:t>2</m:t>
                          </m:r>
                        </m:sup>
                      </m:sSup>
                    </m:oMath>
                  </m:oMathPara>
                </a14:m>
                <a:endParaRPr lang="en-US" sz="700" dirty="0"/>
              </a:p>
            </p:txBody>
          </p:sp>
        </mc:Choice>
        <mc:Fallback xmlns="">
          <p:sp>
            <p:nvSpPr>
              <p:cNvPr id="7" name="TextBox 6">
                <a:extLst>
                  <a:ext uri="{FF2B5EF4-FFF2-40B4-BE49-F238E27FC236}">
                    <a16:creationId xmlns:a16="http://schemas.microsoft.com/office/drawing/2014/main" id="{0BABBCB4-5BA4-9EB0-208A-7CB03458CB35}"/>
                  </a:ext>
                </a:extLst>
              </p:cNvPr>
              <p:cNvSpPr txBox="1">
                <a:spLocks noRot="1" noChangeAspect="1" noMove="1" noResize="1" noEditPoints="1" noAdjustHandles="1" noChangeArrowheads="1" noChangeShapeType="1" noTextEdit="1"/>
              </p:cNvSpPr>
              <p:nvPr/>
            </p:nvSpPr>
            <p:spPr>
              <a:xfrm>
                <a:off x="352825" y="864345"/>
                <a:ext cx="1411639" cy="732051"/>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AF206C3-7FD1-4C1E-A555-D9DC03F6673C}"/>
                  </a:ext>
                </a:extLst>
              </p:cNvPr>
              <p:cNvSpPr txBox="1"/>
              <p:nvPr/>
            </p:nvSpPr>
            <p:spPr>
              <a:xfrm>
                <a:off x="2305050" y="556856"/>
                <a:ext cx="609600" cy="188889"/>
              </a:xfrm>
              <a:prstGeom prst="rect">
                <a:avLst/>
              </a:prstGeom>
              <a:solidFill>
                <a:srgbClr val="FFFF00"/>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US" sz="700" i="1" smtClean="0">
                              <a:latin typeface="Cambria Math" panose="02040503050406030204" pitchFamily="18" charset="0"/>
                            </a:rPr>
                          </m:ctrlPr>
                        </m:sSubPr>
                        <m:e>
                          <m:r>
                            <a:rPr lang="en-GB" sz="700" b="0" i="1" smtClean="0">
                              <a:latin typeface="Cambria Math" panose="02040503050406030204" pitchFamily="18" charset="0"/>
                            </a:rPr>
                            <m:t>𝐾</m:t>
                          </m:r>
                        </m:e>
                        <m:sub>
                          <m:r>
                            <a:rPr lang="en-GB" sz="700" b="0" i="1" smtClean="0">
                              <a:latin typeface="Cambria Math" panose="02040503050406030204" pitchFamily="18" charset="0"/>
                            </a:rPr>
                            <m:t>𝑏𝑟𝑦</m:t>
                          </m:r>
                        </m:sub>
                      </m:sSub>
                      <m:r>
                        <a:rPr lang="en-GB" sz="700" b="0" i="1" smtClean="0">
                          <a:latin typeface="Cambria Math" panose="02040503050406030204" pitchFamily="18" charset="0"/>
                        </a:rPr>
                        <m:t>=1.586</m:t>
                      </m:r>
                    </m:oMath>
                  </m:oMathPara>
                </a14:m>
                <a:endParaRPr lang="en-US" sz="700" dirty="0"/>
              </a:p>
            </p:txBody>
          </p:sp>
        </mc:Choice>
        <mc:Fallback xmlns="">
          <p:sp>
            <p:nvSpPr>
              <p:cNvPr id="8" name="TextBox 7">
                <a:extLst>
                  <a:ext uri="{FF2B5EF4-FFF2-40B4-BE49-F238E27FC236}">
                    <a16:creationId xmlns:a16="http://schemas.microsoft.com/office/drawing/2014/main" id="{8AF206C3-7FD1-4C1E-A555-D9DC03F6673C}"/>
                  </a:ext>
                </a:extLst>
              </p:cNvPr>
              <p:cNvSpPr txBox="1">
                <a:spLocks noRot="1" noChangeAspect="1" noMove="1" noResize="1" noEditPoints="1" noAdjustHandles="1" noChangeArrowheads="1" noChangeShapeType="1" noTextEdit="1"/>
              </p:cNvSpPr>
              <p:nvPr/>
            </p:nvSpPr>
            <p:spPr>
              <a:xfrm>
                <a:off x="2305050" y="556856"/>
                <a:ext cx="609600" cy="188889"/>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20BAC8C-C57E-B30F-09B8-7ED8771661F4}"/>
                  </a:ext>
                </a:extLst>
              </p:cNvPr>
              <p:cNvSpPr txBox="1"/>
              <p:nvPr/>
            </p:nvSpPr>
            <p:spPr>
              <a:xfrm>
                <a:off x="352824" y="1700519"/>
                <a:ext cx="2485625" cy="205625"/>
              </a:xfrm>
              <a:prstGeom prst="rect">
                <a:avLst/>
              </a:prstGeom>
              <a:solidFill>
                <a:schemeClr val="bg1"/>
              </a:solidFill>
              <a:ln>
                <a:solidFill>
                  <a:schemeClr val="tx1"/>
                </a:solidFill>
              </a:ln>
            </p:spPr>
            <p:txBody>
              <a:bodyPr wrap="square" lIns="36000" tIns="36000" rIns="36000" bIns="36000" rtlCol="0">
                <a:spAutoFit/>
              </a:bodyPr>
              <a:lstStyle/>
              <a:p>
                <a14:m>
                  <m:oMath xmlns:m="http://schemas.openxmlformats.org/officeDocument/2006/math">
                    <m:sSub>
                      <m:sSubPr>
                        <m:ctrlPr>
                          <a:rPr lang="en-US" sz="80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𝑦</m:t>
                        </m:r>
                      </m:sub>
                    </m:sSub>
                    <m:r>
                      <a:rPr lang="en-GB" sz="800" b="0" i="1" smtClean="0">
                        <a:latin typeface="Cambria Math" panose="02040503050406030204" pitchFamily="18" charset="0"/>
                      </a:rPr>
                      <m:t>=1.586</m:t>
                    </m:r>
                    <m:r>
                      <a:rPr lang="en-GB" sz="800" b="0" i="1" smtClean="0">
                        <a:latin typeface="Cambria Math" panose="02040503050406030204" pitchFamily="18" charset="0"/>
                        <a:ea typeface="Cambria Math" panose="02040503050406030204" pitchFamily="18" charset="0"/>
                      </a:rPr>
                      <m:t>×120</m:t>
                    </m:r>
                  </m:oMath>
                </a14:m>
                <a:r>
                  <a:rPr lang="en-GB" sz="800" dirty="0"/>
                  <a:t> </a:t>
                </a:r>
                <a14:m>
                  <m:oMath xmlns:m="http://schemas.openxmlformats.org/officeDocument/2006/math">
                    <m:sSup>
                      <m:sSupPr>
                        <m:ctrlPr>
                          <a:rPr lang="en-GB" sz="800" b="0" i="1" smtClean="0">
                            <a:latin typeface="Cambria Math" panose="02040503050406030204" pitchFamily="18" charset="0"/>
                            <a:ea typeface="Cambria Math" panose="02040503050406030204" pitchFamily="18" charset="0"/>
                          </a:rPr>
                        </m:ctrlPr>
                      </m:sSupPr>
                      <m:e>
                        <m:r>
                          <a:rPr lang="en-GB" sz="800" b="0" i="1" smtClean="0">
                            <a:latin typeface="Cambria Math" panose="02040503050406030204" pitchFamily="18" charset="0"/>
                            <a:ea typeface="Cambria Math" panose="02040503050406030204" pitchFamily="18" charset="0"/>
                          </a:rPr>
                          <m:t>𝑚𝑚</m:t>
                        </m:r>
                      </m:e>
                      <m:sup>
                        <m:r>
                          <a:rPr lang="en-GB" sz="800" b="0" i="1" smtClean="0">
                            <a:latin typeface="Cambria Math" panose="02040503050406030204" pitchFamily="18" charset="0"/>
                            <a:ea typeface="Cambria Math" panose="02040503050406030204" pitchFamily="18" charset="0"/>
                          </a:rPr>
                          <m:t>2</m:t>
                        </m:r>
                      </m:sup>
                    </m:sSup>
                    <m:r>
                      <a:rPr lang="en-GB" sz="800" b="0" i="1" smtClean="0">
                        <a:latin typeface="Cambria Math" panose="02040503050406030204" pitchFamily="18" charset="0"/>
                        <a:ea typeface="Cambria Math" panose="02040503050406030204" pitchFamily="18" charset="0"/>
                      </a:rPr>
                      <m:t>×877.50 </m:t>
                    </m:r>
                    <m:r>
                      <a:rPr lang="en-GB" sz="800" b="0" i="1" smtClean="0">
                        <a:latin typeface="Cambria Math" panose="02040503050406030204" pitchFamily="18" charset="0"/>
                        <a:ea typeface="Cambria Math" panose="02040503050406030204" pitchFamily="18" charset="0"/>
                      </a:rPr>
                      <m:t>𝑀𝑃𝑎</m:t>
                    </m:r>
                    <m:r>
                      <a:rPr lang="en-GB" sz="800" b="0" i="1" smtClean="0">
                        <a:latin typeface="Cambria Math" panose="02040503050406030204" pitchFamily="18" charset="0"/>
                        <a:ea typeface="Cambria Math" panose="02040503050406030204" pitchFamily="18" charset="0"/>
                      </a:rPr>
                      <m:t>=167005.80 </m:t>
                    </m:r>
                    <m:r>
                      <a:rPr lang="en-GB" sz="800" b="0" i="1" smtClean="0">
                        <a:latin typeface="Cambria Math" panose="02040503050406030204" pitchFamily="18" charset="0"/>
                        <a:ea typeface="Cambria Math" panose="02040503050406030204" pitchFamily="18" charset="0"/>
                      </a:rPr>
                      <m:t>𝑁</m:t>
                    </m:r>
                  </m:oMath>
                </a14:m>
                <a:endParaRPr lang="en-US" sz="800" dirty="0"/>
              </a:p>
            </p:txBody>
          </p:sp>
        </mc:Choice>
        <mc:Fallback xmlns="">
          <p:sp>
            <p:nvSpPr>
              <p:cNvPr id="9" name="TextBox 8">
                <a:extLst>
                  <a:ext uri="{FF2B5EF4-FFF2-40B4-BE49-F238E27FC236}">
                    <a16:creationId xmlns:a16="http://schemas.microsoft.com/office/drawing/2014/main" id="{520BAC8C-C57E-B30F-09B8-7ED8771661F4}"/>
                  </a:ext>
                </a:extLst>
              </p:cNvPr>
              <p:cNvSpPr txBox="1">
                <a:spLocks noRot="1" noChangeAspect="1" noMove="1" noResize="1" noEditPoints="1" noAdjustHandles="1" noChangeArrowheads="1" noChangeShapeType="1" noTextEdit="1"/>
              </p:cNvSpPr>
              <p:nvPr/>
            </p:nvSpPr>
            <p:spPr>
              <a:xfrm>
                <a:off x="352824" y="1700519"/>
                <a:ext cx="2485625" cy="205625"/>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F86D61-CF5C-0E41-A00B-29B5AC047ED4}"/>
                  </a:ext>
                </a:extLst>
              </p:cNvPr>
              <p:cNvSpPr txBox="1"/>
              <p:nvPr/>
            </p:nvSpPr>
            <p:spPr>
              <a:xfrm>
                <a:off x="352825" y="2452679"/>
                <a:ext cx="2790423" cy="205625"/>
              </a:xfrm>
              <a:prstGeom prst="rect">
                <a:avLst/>
              </a:prstGeom>
              <a:solidFill>
                <a:schemeClr val="bg1"/>
              </a:solidFill>
              <a:ln>
                <a:solidFill>
                  <a:schemeClr val="tx1"/>
                </a:solidFill>
              </a:ln>
            </p:spPr>
            <p:txBody>
              <a:bodyPr wrap="square" lIns="36000" tIns="36000" rIns="36000" bIns="36000" rtlCol="0">
                <a:spAutoFit/>
              </a:bodyPr>
              <a:lstStyle/>
              <a:p>
                <a14:m>
                  <m:oMath xmlns:m="http://schemas.openxmlformats.org/officeDocument/2006/math">
                    <m:sSub>
                      <m:sSubPr>
                        <m:ctrlPr>
                          <a:rPr lang="en-US" sz="80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𝑏𝑟𝑦</m:t>
                        </m:r>
                      </m:sub>
                    </m:sSub>
                    <m:r>
                      <a:rPr lang="en-GB" sz="800" b="0" i="1" smtClean="0">
                        <a:latin typeface="Cambria Math" panose="02040503050406030204" pitchFamily="18" charset="0"/>
                      </a:rPr>
                      <m:t>=1.85</m:t>
                    </m:r>
                    <m:r>
                      <a:rPr lang="en-GB" sz="800" b="0" i="1" smtClean="0">
                        <a:latin typeface="Cambria Math" panose="02040503050406030204" pitchFamily="18" charset="0"/>
                        <a:ea typeface="Cambria Math" panose="02040503050406030204" pitchFamily="18" charset="0"/>
                      </a:rPr>
                      <m:t>×131.50</m:t>
                    </m:r>
                  </m:oMath>
                </a14:m>
                <a:r>
                  <a:rPr lang="en-GB" sz="800" dirty="0"/>
                  <a:t> </a:t>
                </a:r>
                <a14:m>
                  <m:oMath xmlns:m="http://schemas.openxmlformats.org/officeDocument/2006/math">
                    <m:sSup>
                      <m:sSupPr>
                        <m:ctrlPr>
                          <a:rPr lang="en-GB" sz="800" b="0" i="1" smtClean="0">
                            <a:latin typeface="Cambria Math" panose="02040503050406030204" pitchFamily="18" charset="0"/>
                            <a:ea typeface="Cambria Math" panose="02040503050406030204" pitchFamily="18" charset="0"/>
                          </a:rPr>
                        </m:ctrlPr>
                      </m:sSupPr>
                      <m:e>
                        <m:r>
                          <a:rPr lang="en-GB" sz="800" b="0" i="1" smtClean="0">
                            <a:latin typeface="Cambria Math" panose="02040503050406030204" pitchFamily="18" charset="0"/>
                            <a:ea typeface="Cambria Math" panose="02040503050406030204" pitchFamily="18" charset="0"/>
                          </a:rPr>
                          <m:t>𝑚𝑚</m:t>
                        </m:r>
                      </m:e>
                      <m:sup>
                        <m:r>
                          <a:rPr lang="en-GB" sz="800" b="0" i="1" smtClean="0">
                            <a:latin typeface="Cambria Math" panose="02040503050406030204" pitchFamily="18" charset="0"/>
                            <a:ea typeface="Cambria Math" panose="02040503050406030204" pitchFamily="18" charset="0"/>
                          </a:rPr>
                          <m:t>2</m:t>
                        </m:r>
                      </m:sup>
                    </m:sSup>
                    <m:r>
                      <a:rPr lang="en-GB" sz="800" b="0" i="1" smtClean="0">
                        <a:latin typeface="Cambria Math" panose="02040503050406030204" pitchFamily="18" charset="0"/>
                        <a:ea typeface="Cambria Math" panose="02040503050406030204" pitchFamily="18" charset="0"/>
                      </a:rPr>
                      <m:t>×</m:t>
                    </m:r>
                    <m:r>
                      <a:rPr lang="en-GB" sz="800" b="0" i="1" smtClean="0">
                        <a:solidFill>
                          <a:srgbClr val="7030A0"/>
                        </a:solidFill>
                        <a:latin typeface="Cambria Math" panose="02040503050406030204" pitchFamily="18" charset="0"/>
                        <a:ea typeface="Cambria Math" panose="02040503050406030204" pitchFamily="18" charset="0"/>
                      </a:rPr>
                      <m:t>350.00</m:t>
                    </m:r>
                    <m:r>
                      <a:rPr lang="en-GB" sz="800" b="0" i="1" smtClean="0">
                        <a:latin typeface="Cambria Math" panose="02040503050406030204" pitchFamily="18" charset="0"/>
                        <a:ea typeface="Cambria Math" panose="02040503050406030204" pitchFamily="18" charset="0"/>
                      </a:rPr>
                      <m:t> </m:t>
                    </m:r>
                    <m:r>
                      <a:rPr lang="en-GB" sz="800" b="0" i="1" smtClean="0">
                        <a:latin typeface="Cambria Math" panose="02040503050406030204" pitchFamily="18" charset="0"/>
                        <a:ea typeface="Cambria Math" panose="02040503050406030204" pitchFamily="18" charset="0"/>
                      </a:rPr>
                      <m:t>𝑀𝑃𝑎</m:t>
                    </m:r>
                    <m:r>
                      <a:rPr lang="en-GB" sz="800" b="0" i="1" smtClean="0">
                        <a:latin typeface="Cambria Math" panose="02040503050406030204" pitchFamily="18" charset="0"/>
                        <a:ea typeface="Cambria Math" panose="02040503050406030204" pitchFamily="18" charset="0"/>
                      </a:rPr>
                      <m:t>=85146.25 </m:t>
                    </m:r>
                    <m:r>
                      <a:rPr lang="en-GB" sz="800" b="0" i="1" smtClean="0">
                        <a:latin typeface="Cambria Math" panose="02040503050406030204" pitchFamily="18" charset="0"/>
                        <a:ea typeface="Cambria Math" panose="02040503050406030204" pitchFamily="18" charset="0"/>
                      </a:rPr>
                      <m:t>𝑁</m:t>
                    </m:r>
                  </m:oMath>
                </a14:m>
                <a:endParaRPr lang="en-US" sz="800" dirty="0"/>
              </a:p>
            </p:txBody>
          </p:sp>
        </mc:Choice>
        <mc:Fallback xmlns="">
          <p:sp>
            <p:nvSpPr>
              <p:cNvPr id="10" name="TextBox 9">
                <a:extLst>
                  <a:ext uri="{FF2B5EF4-FFF2-40B4-BE49-F238E27FC236}">
                    <a16:creationId xmlns:a16="http://schemas.microsoft.com/office/drawing/2014/main" id="{1EF86D61-CF5C-0E41-A00B-29B5AC047ED4}"/>
                  </a:ext>
                </a:extLst>
              </p:cNvPr>
              <p:cNvSpPr txBox="1">
                <a:spLocks noRot="1" noChangeAspect="1" noMove="1" noResize="1" noEditPoints="1" noAdjustHandles="1" noChangeArrowheads="1" noChangeShapeType="1" noTextEdit="1"/>
              </p:cNvSpPr>
              <p:nvPr/>
            </p:nvSpPr>
            <p:spPr>
              <a:xfrm>
                <a:off x="352825" y="2452679"/>
                <a:ext cx="2790423" cy="205625"/>
              </a:xfrm>
              <a:prstGeom prst="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8D83C8-8874-0FA8-36D0-D9F6AA5F00BB}"/>
                  </a:ext>
                </a:extLst>
              </p:cNvPr>
              <p:cNvSpPr txBox="1"/>
              <p:nvPr/>
            </p:nvSpPr>
            <p:spPr>
              <a:xfrm>
                <a:off x="352825" y="2010267"/>
                <a:ext cx="1849730" cy="338289"/>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GB" sz="800" i="1" smtClean="0">
                          <a:latin typeface="Cambria Math" panose="02040503050406030204" pitchFamily="18" charset="0"/>
                        </a:rPr>
                        <m:t>𝑅</m:t>
                      </m:r>
                      <m:r>
                        <a:rPr lang="en-GB" sz="800" b="0" i="1" smtClean="0">
                          <a:latin typeface="Cambria Math" panose="02040503050406030204" pitchFamily="18" charset="0"/>
                        </a:rPr>
                        <m:t>𝐹</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𝑦</m:t>
                              </m:r>
                            </m:sub>
                          </m:sSub>
                        </m:num>
                        <m:den>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𝐹</m:t>
                              </m:r>
                            </m:e>
                            <m:sub>
                              <m:r>
                                <a:rPr lang="en-GB" sz="800" b="0" i="1" smtClean="0">
                                  <a:latin typeface="Cambria Math" panose="02040503050406030204" pitchFamily="18" charset="0"/>
                                </a:rPr>
                                <m:t>𝑎</m:t>
                              </m:r>
                            </m:sub>
                          </m:sSub>
                          <m:r>
                            <a:rPr lang="en-GB" sz="800" b="0" i="1" smtClean="0">
                              <a:latin typeface="Cambria Math" panose="02040503050406030204" pitchFamily="18" charset="0"/>
                              <a:ea typeface="Cambria Math" panose="02040503050406030204" pitchFamily="18" charset="0"/>
                            </a:rPr>
                            <m:t>×</m:t>
                          </m:r>
                          <m:r>
                            <a:rPr lang="en-GB" sz="800" b="0" i="1" smtClean="0">
                              <a:latin typeface="Cambria Math" panose="02040503050406030204" pitchFamily="18" charset="0"/>
                              <a:ea typeface="Cambria Math" panose="02040503050406030204" pitchFamily="18" charset="0"/>
                            </a:rPr>
                            <m:t>𝑓𝑓</m:t>
                          </m:r>
                        </m:den>
                      </m:f>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rPr>
                            <m:t>167005.80</m:t>
                          </m:r>
                          <m:r>
                            <a:rPr lang="en-GB" sz="800" b="0" i="1" smtClean="0">
                              <a:latin typeface="Cambria Math" panose="02040503050406030204" pitchFamily="18" charset="0"/>
                              <a:ea typeface="Cambria Math" panose="02040503050406030204" pitchFamily="18" charset="0"/>
                            </a:rPr>
                            <m:t> </m:t>
                          </m:r>
                          <m:r>
                            <a:rPr lang="en-GB" sz="800" b="0" i="1" smtClean="0">
                              <a:latin typeface="Cambria Math" panose="02040503050406030204" pitchFamily="18" charset="0"/>
                            </a:rPr>
                            <m:t>𝑁</m:t>
                          </m:r>
                        </m:num>
                        <m:den>
                          <m:r>
                            <a:rPr lang="en-GB" sz="800" b="0" i="1" smtClean="0">
                              <a:latin typeface="Cambria Math" panose="02040503050406030204" pitchFamily="18" charset="0"/>
                            </a:rPr>
                            <m:t>76700 </m:t>
                          </m:r>
                          <m:r>
                            <a:rPr lang="en-GB" sz="800" b="0" i="1" smtClean="0">
                              <a:latin typeface="Cambria Math" panose="02040503050406030204" pitchFamily="18" charset="0"/>
                            </a:rPr>
                            <m:t>𝑁</m:t>
                          </m:r>
                          <m:r>
                            <a:rPr lang="en-GB" sz="800" b="0" i="1" smtClean="0">
                              <a:latin typeface="Cambria Math" panose="02040503050406030204" pitchFamily="18" charset="0"/>
                            </a:rPr>
                            <m:t> ×1.15</m:t>
                          </m:r>
                        </m:den>
                      </m:f>
                      <m:r>
                        <a:rPr lang="en-GB" sz="800" b="0" i="1" smtClean="0">
                          <a:latin typeface="Cambria Math" panose="02040503050406030204" pitchFamily="18" charset="0"/>
                        </a:rPr>
                        <m:t>=</m:t>
                      </m:r>
                      <m:r>
                        <a:rPr lang="en-GB" sz="800" b="0" i="0" smtClean="0">
                          <a:latin typeface="Cambria Math" panose="02040503050406030204" pitchFamily="18" charset="0"/>
                        </a:rPr>
                        <m:t>1.89</m:t>
                      </m:r>
                    </m:oMath>
                  </m:oMathPara>
                </a14:m>
                <a:endParaRPr lang="en-US" sz="800" dirty="0"/>
              </a:p>
            </p:txBody>
          </p:sp>
        </mc:Choice>
        <mc:Fallback xmlns="">
          <p:sp>
            <p:nvSpPr>
              <p:cNvPr id="11" name="TextBox 10">
                <a:extLst>
                  <a:ext uri="{FF2B5EF4-FFF2-40B4-BE49-F238E27FC236}">
                    <a16:creationId xmlns:a16="http://schemas.microsoft.com/office/drawing/2014/main" id="{C88D83C8-8874-0FA8-36D0-D9F6AA5F00BB}"/>
                  </a:ext>
                </a:extLst>
              </p:cNvPr>
              <p:cNvSpPr txBox="1">
                <a:spLocks noRot="1" noChangeAspect="1" noMove="1" noResize="1" noEditPoints="1" noAdjustHandles="1" noChangeArrowheads="1" noChangeShapeType="1" noTextEdit="1"/>
              </p:cNvSpPr>
              <p:nvPr/>
            </p:nvSpPr>
            <p:spPr>
              <a:xfrm>
                <a:off x="352825" y="2010267"/>
                <a:ext cx="1849730" cy="338289"/>
              </a:xfrm>
              <a:prstGeom prst="rect">
                <a:avLst/>
              </a:prstGeom>
              <a:blipFill>
                <a:blip r:embed="rId7"/>
                <a:stretch>
                  <a:fillRect b="-17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2E4697-AB63-B7DB-4D57-4882AAC20DBA}"/>
                  </a:ext>
                </a:extLst>
              </p:cNvPr>
              <p:cNvSpPr txBox="1"/>
              <p:nvPr/>
            </p:nvSpPr>
            <p:spPr>
              <a:xfrm>
                <a:off x="352825" y="2762428"/>
                <a:ext cx="1849730" cy="338289"/>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GB" sz="800" i="1" smtClean="0">
                          <a:latin typeface="Cambria Math" panose="02040503050406030204" pitchFamily="18" charset="0"/>
                        </a:rPr>
                        <m:t>𝑅</m:t>
                      </m:r>
                      <m:r>
                        <a:rPr lang="en-GB" sz="800" b="0" i="1" smtClean="0">
                          <a:latin typeface="Cambria Math" panose="02040503050406030204" pitchFamily="18" charset="0"/>
                        </a:rPr>
                        <m:t>𝐹</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𝑏𝑟𝑦</m:t>
                              </m:r>
                            </m:sub>
                          </m:sSub>
                        </m:num>
                        <m:den>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𝐹</m:t>
                              </m:r>
                            </m:e>
                            <m:sub>
                              <m:r>
                                <a:rPr lang="en-GB" sz="800" b="0" i="1" smtClean="0">
                                  <a:latin typeface="Cambria Math" panose="02040503050406030204" pitchFamily="18" charset="0"/>
                                </a:rPr>
                                <m:t>𝑎</m:t>
                              </m:r>
                            </m:sub>
                          </m:sSub>
                          <m:r>
                            <a:rPr lang="en-GB" sz="800" b="0" i="1" smtClean="0">
                              <a:latin typeface="Cambria Math" panose="02040503050406030204" pitchFamily="18" charset="0"/>
                              <a:ea typeface="Cambria Math" panose="02040503050406030204" pitchFamily="18" charset="0"/>
                            </a:rPr>
                            <m:t>×</m:t>
                          </m:r>
                          <m:r>
                            <a:rPr lang="en-GB" sz="800" b="0" i="1" smtClean="0">
                              <a:latin typeface="Cambria Math" panose="02040503050406030204" pitchFamily="18" charset="0"/>
                              <a:ea typeface="Cambria Math" panose="02040503050406030204" pitchFamily="18" charset="0"/>
                            </a:rPr>
                            <m:t>𝑓𝑓</m:t>
                          </m:r>
                        </m:den>
                      </m:f>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rPr>
                            <m:t>85146.25</m:t>
                          </m:r>
                          <m:r>
                            <a:rPr lang="en-GB" sz="800" b="0" i="1" smtClean="0">
                              <a:latin typeface="Cambria Math" panose="02040503050406030204" pitchFamily="18" charset="0"/>
                              <a:ea typeface="Cambria Math" panose="02040503050406030204" pitchFamily="18" charset="0"/>
                            </a:rPr>
                            <m:t> </m:t>
                          </m:r>
                          <m:r>
                            <a:rPr lang="en-GB" sz="800" b="0" i="1" smtClean="0">
                              <a:latin typeface="Cambria Math" panose="02040503050406030204" pitchFamily="18" charset="0"/>
                            </a:rPr>
                            <m:t>𝑁</m:t>
                          </m:r>
                        </m:num>
                        <m:den>
                          <m:r>
                            <a:rPr lang="en-GB" sz="800" b="0" i="1" smtClean="0">
                              <a:latin typeface="Cambria Math" panose="02040503050406030204" pitchFamily="18" charset="0"/>
                            </a:rPr>
                            <m:t>76700 </m:t>
                          </m:r>
                          <m:r>
                            <a:rPr lang="en-GB" sz="800" b="0" i="1" smtClean="0">
                              <a:latin typeface="Cambria Math" panose="02040503050406030204" pitchFamily="18" charset="0"/>
                            </a:rPr>
                            <m:t>𝑁</m:t>
                          </m:r>
                          <m:r>
                            <a:rPr lang="en-GB" sz="800" b="0" i="1" smtClean="0">
                              <a:latin typeface="Cambria Math" panose="02040503050406030204" pitchFamily="18" charset="0"/>
                            </a:rPr>
                            <m:t> ×1.15</m:t>
                          </m:r>
                        </m:den>
                      </m:f>
                      <m:r>
                        <a:rPr lang="en-GB" sz="800" b="0" i="1" smtClean="0">
                          <a:latin typeface="Cambria Math" panose="02040503050406030204" pitchFamily="18" charset="0"/>
                        </a:rPr>
                        <m:t>=</m:t>
                      </m:r>
                      <m:r>
                        <a:rPr lang="en-GB" sz="800" b="0" i="0" smtClean="0">
                          <a:latin typeface="Cambria Math" panose="02040503050406030204" pitchFamily="18" charset="0"/>
                        </a:rPr>
                        <m:t>0.96</m:t>
                      </m:r>
                    </m:oMath>
                  </m:oMathPara>
                </a14:m>
                <a:endParaRPr lang="en-US" sz="800" dirty="0"/>
              </a:p>
            </p:txBody>
          </p:sp>
        </mc:Choice>
        <mc:Fallback xmlns="">
          <p:sp>
            <p:nvSpPr>
              <p:cNvPr id="12" name="TextBox 11">
                <a:extLst>
                  <a:ext uri="{FF2B5EF4-FFF2-40B4-BE49-F238E27FC236}">
                    <a16:creationId xmlns:a16="http://schemas.microsoft.com/office/drawing/2014/main" id="{D52E4697-AB63-B7DB-4D57-4882AAC20DBA}"/>
                  </a:ext>
                </a:extLst>
              </p:cNvPr>
              <p:cNvSpPr txBox="1">
                <a:spLocks noRot="1" noChangeAspect="1" noMove="1" noResize="1" noEditPoints="1" noAdjustHandles="1" noChangeArrowheads="1" noChangeShapeType="1" noTextEdit="1"/>
              </p:cNvSpPr>
              <p:nvPr/>
            </p:nvSpPr>
            <p:spPr>
              <a:xfrm>
                <a:off x="352825" y="2762428"/>
                <a:ext cx="1849730" cy="338289"/>
              </a:xfrm>
              <a:prstGeom prst="rect">
                <a:avLst/>
              </a:prstGeom>
              <a:blipFill>
                <a:blip r:embed="rId8"/>
                <a:stretch>
                  <a:fillRect b="-1724"/>
                </a:stretch>
              </a:blipFill>
              <a:ln>
                <a:solidFill>
                  <a:schemeClr val="tx1"/>
                </a:solidFill>
              </a:ln>
            </p:spPr>
            <p:txBody>
              <a:bodyPr/>
              <a:lstStyle/>
              <a:p>
                <a:r>
                  <a:rPr lang="en-GB">
                    <a:noFill/>
                  </a:rPr>
                  <a:t> </a:t>
                </a:r>
              </a:p>
            </p:txBody>
          </p:sp>
        </mc:Fallback>
      </mc:AlternateContent>
      <p:sp>
        <p:nvSpPr>
          <p:cNvPr id="14" name="Speech Bubble: Rectangle 48">
            <a:extLst>
              <a:ext uri="{FF2B5EF4-FFF2-40B4-BE49-F238E27FC236}">
                <a16:creationId xmlns:a16="http://schemas.microsoft.com/office/drawing/2014/main" id="{A456B87C-D453-9DBE-80A4-639A5DE9EC28}"/>
              </a:ext>
            </a:extLst>
          </p:cNvPr>
          <p:cNvSpPr/>
          <p:nvPr/>
        </p:nvSpPr>
        <p:spPr>
          <a:xfrm>
            <a:off x="2407546" y="2717383"/>
            <a:ext cx="1040504" cy="487456"/>
          </a:xfrm>
          <a:prstGeom prst="wedgeRectCallout">
            <a:avLst>
              <a:gd name="adj1" fmla="val -77916"/>
              <a:gd name="adj2" fmla="val -196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700" dirty="0">
                <a:solidFill>
                  <a:srgbClr val="002060"/>
                </a:solidFill>
                <a:latin typeface="Arial" panose="020B0604020202020204" pitchFamily="34" charset="0"/>
                <a:cs typeface="Arial" panose="020B0604020202020204" pitchFamily="34" charset="0"/>
              </a:rPr>
              <a:t>Failure of bushing under bearing stress for yield</a:t>
            </a:r>
          </a:p>
        </p:txBody>
      </p:sp>
      <p:sp>
        <p:nvSpPr>
          <p:cNvPr id="3" name="TextBox 2">
            <a:extLst>
              <a:ext uri="{FF2B5EF4-FFF2-40B4-BE49-F238E27FC236}">
                <a16:creationId xmlns:a16="http://schemas.microsoft.com/office/drawing/2014/main" id="{AB6A0F23-4A18-68BD-15A7-0AC08028F9A4}"/>
              </a:ext>
            </a:extLst>
          </p:cNvPr>
          <p:cNvSpPr txBox="1"/>
          <p:nvPr/>
        </p:nvSpPr>
        <p:spPr>
          <a:xfrm>
            <a:off x="1784598" y="891660"/>
            <a:ext cx="749052" cy="534368"/>
          </a:xfrm>
          <a:prstGeom prst="rect">
            <a:avLst/>
          </a:prstGeom>
          <a:solidFill>
            <a:srgbClr val="92D050"/>
          </a:solidFill>
          <a:ln>
            <a:solidFill>
              <a:schemeClr val="tx1"/>
            </a:solidFill>
          </a:ln>
        </p:spPr>
        <p:txBody>
          <a:bodyPr wrap="square" lIns="36000" tIns="36000" rIns="36000" bIns="36000" rtlCol="0">
            <a:spAutoFit/>
          </a:bodyPr>
          <a:lstStyle/>
          <a:p>
            <a:r>
              <a:rPr lang="en-US" sz="600" dirty="0">
                <a:latin typeface="Arial" panose="020B0604020202020204" pitchFamily="34" charset="0"/>
                <a:cs typeface="Arial" panose="020B0604020202020204" pitchFamily="34" charset="0"/>
              </a:rPr>
              <a:t>Enveloping exercise for </a:t>
            </a:r>
            <a:r>
              <a:rPr lang="en-US" sz="600" i="1" dirty="0">
                <a:latin typeface="Times" pitchFamily="2" charset="0"/>
                <a:cs typeface="Arial" panose="020B0604020202020204" pitchFamily="34" charset="0"/>
              </a:rPr>
              <a:t>d</a:t>
            </a:r>
            <a:r>
              <a:rPr lang="en-US" sz="600" dirty="0">
                <a:latin typeface="Arial" panose="020B0604020202020204" pitchFamily="34" charset="0"/>
                <a:cs typeface="Arial" panose="020B0604020202020204" pitchFamily="34" charset="0"/>
              </a:rPr>
              <a:t> and </a:t>
            </a:r>
            <a:r>
              <a:rPr lang="en-US" sz="600" i="1" dirty="0">
                <a:latin typeface="Times" pitchFamily="2" charset="0"/>
                <a:cs typeface="Arial" panose="020B0604020202020204" pitchFamily="34" charset="0"/>
              </a:rPr>
              <a:t>d</a:t>
            </a:r>
            <a:r>
              <a:rPr lang="en-US" sz="600" i="1" baseline="-25000" dirty="0">
                <a:latin typeface="Times" pitchFamily="2" charset="0"/>
                <a:cs typeface="Arial" panose="020B0604020202020204" pitchFamily="34" charset="0"/>
              </a:rPr>
              <a:t>h</a:t>
            </a:r>
            <a:r>
              <a:rPr lang="en-US" sz="600" dirty="0">
                <a:latin typeface="Arial" panose="020B0604020202020204" pitchFamily="34" charset="0"/>
                <a:cs typeface="Arial" panose="020B0604020202020204" pitchFamily="34" charset="0"/>
              </a:rPr>
              <a:t> to give us the lowest </a:t>
            </a:r>
            <a:r>
              <a:rPr lang="en-US" sz="600" i="1" dirty="0">
                <a:latin typeface="Times" pitchFamily="2" charset="0"/>
                <a:cs typeface="Arial" panose="020B0604020202020204" pitchFamily="34" charset="0"/>
              </a:rPr>
              <a:t>e/d</a:t>
            </a:r>
            <a:r>
              <a:rPr lang="en-US" sz="600" dirty="0">
                <a:latin typeface="Arial" panose="020B0604020202020204" pitchFamily="34" charset="0"/>
                <a:cs typeface="Arial" panose="020B0604020202020204" pitchFamily="34" charset="0"/>
              </a:rPr>
              <a:t> producing low </a:t>
            </a:r>
            <a:r>
              <a:rPr lang="en-US" sz="600" i="1" dirty="0" err="1">
                <a:latin typeface="Times" pitchFamily="2" charset="0"/>
                <a:cs typeface="Arial" panose="020B0604020202020204" pitchFamily="34" charset="0"/>
              </a:rPr>
              <a:t>K</a:t>
            </a:r>
            <a:r>
              <a:rPr lang="en-US" sz="600" i="1" baseline="-25000" dirty="0" err="1">
                <a:latin typeface="Times" pitchFamily="2" charset="0"/>
                <a:cs typeface="Arial" panose="020B0604020202020204" pitchFamily="34" charset="0"/>
              </a:rPr>
              <a:t>bry</a:t>
            </a:r>
            <a:endParaRPr lang="en-US" sz="600" i="1" baseline="-25000" dirty="0">
              <a:latin typeface="Times" pitchFamily="2"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0D03A199-2BA3-910B-6D5E-ACF82B8907B4}"/>
              </a:ext>
            </a:extLst>
          </p:cNvPr>
          <p:cNvCxnSpPr>
            <a:cxnSpLocks/>
          </p:cNvCxnSpPr>
          <p:nvPr/>
        </p:nvCxnSpPr>
        <p:spPr>
          <a:xfrm flipV="1">
            <a:off x="3353051" y="1077372"/>
            <a:ext cx="3583" cy="614283"/>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074809-F893-F941-A4B7-6597C65FB11A}"/>
              </a:ext>
            </a:extLst>
          </p:cNvPr>
          <p:cNvCxnSpPr>
            <a:cxnSpLocks/>
          </p:cNvCxnSpPr>
          <p:nvPr/>
        </p:nvCxnSpPr>
        <p:spPr>
          <a:xfrm flipH="1">
            <a:off x="3016577" y="1091512"/>
            <a:ext cx="331171" cy="11424"/>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F2D31B7-7272-0E61-7A06-E34CF10FCFDE}"/>
              </a:ext>
            </a:extLst>
          </p:cNvPr>
          <p:cNvCxnSpPr>
            <a:cxnSpLocks/>
            <a:endCxn id="9" idx="3"/>
          </p:cNvCxnSpPr>
          <p:nvPr/>
        </p:nvCxnSpPr>
        <p:spPr>
          <a:xfrm flipH="1">
            <a:off x="2838449" y="1371600"/>
            <a:ext cx="1200937" cy="43173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C3F0D6-CD4A-5551-DBB9-0AE2EB9B6861}"/>
              </a:ext>
            </a:extLst>
          </p:cNvPr>
          <p:cNvCxnSpPr>
            <a:cxnSpLocks/>
          </p:cNvCxnSpPr>
          <p:nvPr/>
        </p:nvCxnSpPr>
        <p:spPr>
          <a:xfrm flipH="1">
            <a:off x="2342561" y="1769096"/>
            <a:ext cx="1722275" cy="66773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5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DD24-B1EC-54A4-3DB7-B5AC5D85FEC4}"/>
              </a:ext>
            </a:extLst>
          </p:cNvPr>
          <p:cNvSpPr>
            <a:spLocks noGrp="1"/>
          </p:cNvSpPr>
          <p:nvPr>
            <p:ph type="title"/>
          </p:nvPr>
        </p:nvSpPr>
        <p:spPr/>
        <p:txBody>
          <a:bodyPr/>
          <a:lstStyle/>
          <a:p>
            <a:r>
              <a:rPr lang="en-US" dirty="0"/>
              <a:t>Solution-</a:t>
            </a:r>
            <a:br>
              <a:rPr lang="en-US" dirty="0"/>
            </a:br>
            <a:r>
              <a:rPr lang="en-US" sz="1000" dirty="0"/>
              <a:t>bushing low RF resolution</a:t>
            </a:r>
          </a:p>
        </p:txBody>
      </p:sp>
      <p:sp>
        <p:nvSpPr>
          <p:cNvPr id="3" name="Content Placeholder 2">
            <a:extLst>
              <a:ext uri="{FF2B5EF4-FFF2-40B4-BE49-F238E27FC236}">
                <a16:creationId xmlns:a16="http://schemas.microsoft.com/office/drawing/2014/main" id="{109FAB4F-0B2C-3F43-CAEB-79409B2E314F}"/>
              </a:ext>
            </a:extLst>
          </p:cNvPr>
          <p:cNvSpPr>
            <a:spLocks noGrp="1"/>
          </p:cNvSpPr>
          <p:nvPr>
            <p:ph idx="1"/>
          </p:nvPr>
        </p:nvSpPr>
        <p:spPr/>
        <p:txBody>
          <a:bodyPr/>
          <a:lstStyle/>
          <a:p>
            <a:r>
              <a:rPr lang="en-US" dirty="0"/>
              <a:t>Instead of considering the yield of bushing material (brass), we consider the ultimate bearing capacity not yield.</a:t>
            </a:r>
          </a:p>
        </p:txBody>
      </p:sp>
      <p:sp>
        <p:nvSpPr>
          <p:cNvPr id="4" name="Slide Number Placeholder 3">
            <a:extLst>
              <a:ext uri="{FF2B5EF4-FFF2-40B4-BE49-F238E27FC236}">
                <a16:creationId xmlns:a16="http://schemas.microsoft.com/office/drawing/2014/main" id="{31AA971F-40B0-E31E-0888-7DA90A0262FB}"/>
              </a:ext>
            </a:extLst>
          </p:cNvPr>
          <p:cNvSpPr>
            <a:spLocks noGrp="1"/>
          </p:cNvSpPr>
          <p:nvPr>
            <p:ph type="sldNum" sz="quarter" idx="12"/>
          </p:nvPr>
        </p:nvSpPr>
        <p:spPr/>
        <p:txBody>
          <a:bodyPr/>
          <a:lstStyle/>
          <a:p>
            <a:fld id="{6D22F896-40B5-4ADD-8801-0D06FADFA095}" type="slidenum">
              <a:rPr lang="en-US" smtClean="0"/>
              <a:pPr/>
              <a:t>73</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C966DB-424D-FC23-1889-6437568FC31E}"/>
                  </a:ext>
                </a:extLst>
              </p:cNvPr>
              <p:cNvSpPr txBox="1"/>
              <p:nvPr/>
            </p:nvSpPr>
            <p:spPr>
              <a:xfrm>
                <a:off x="505227" y="1691937"/>
                <a:ext cx="2790423" cy="195814"/>
              </a:xfrm>
              <a:prstGeom prst="rect">
                <a:avLst/>
              </a:prstGeom>
              <a:solidFill>
                <a:schemeClr val="bg1"/>
              </a:solidFill>
              <a:ln>
                <a:solidFill>
                  <a:schemeClr val="tx1"/>
                </a:solidFill>
              </a:ln>
            </p:spPr>
            <p:txBody>
              <a:bodyPr wrap="square" lIns="36000" tIns="36000" rIns="36000" bIns="36000" rtlCol="0">
                <a:spAutoFit/>
              </a:bodyPr>
              <a:lstStyle/>
              <a:p>
                <a14:m>
                  <m:oMath xmlns:m="http://schemas.openxmlformats.org/officeDocument/2006/math">
                    <m:sSub>
                      <m:sSubPr>
                        <m:ctrlPr>
                          <a:rPr lang="en-US" sz="80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𝑏𝑟𝑢</m:t>
                        </m:r>
                      </m:sub>
                    </m:sSub>
                    <m:r>
                      <a:rPr lang="en-GB" sz="800" b="0" i="1" smtClean="0">
                        <a:latin typeface="Cambria Math" panose="02040503050406030204" pitchFamily="18" charset="0"/>
                      </a:rPr>
                      <m:t>=1.85</m:t>
                    </m:r>
                    <m:r>
                      <a:rPr lang="en-GB" sz="800" b="0" i="1" smtClean="0">
                        <a:latin typeface="Cambria Math" panose="02040503050406030204" pitchFamily="18" charset="0"/>
                        <a:ea typeface="Cambria Math" panose="02040503050406030204" pitchFamily="18" charset="0"/>
                      </a:rPr>
                      <m:t>×131.50</m:t>
                    </m:r>
                  </m:oMath>
                </a14:m>
                <a:r>
                  <a:rPr lang="en-GB" sz="800" dirty="0"/>
                  <a:t> </a:t>
                </a:r>
                <a14:m>
                  <m:oMath xmlns:m="http://schemas.openxmlformats.org/officeDocument/2006/math">
                    <m:sSup>
                      <m:sSupPr>
                        <m:ctrlPr>
                          <a:rPr lang="en-GB" sz="800" b="0" i="1" smtClean="0">
                            <a:latin typeface="Cambria Math" panose="02040503050406030204" pitchFamily="18" charset="0"/>
                            <a:ea typeface="Cambria Math" panose="02040503050406030204" pitchFamily="18" charset="0"/>
                          </a:rPr>
                        </m:ctrlPr>
                      </m:sSupPr>
                      <m:e>
                        <m:r>
                          <a:rPr lang="en-GB" sz="800" b="0" i="1" smtClean="0">
                            <a:latin typeface="Cambria Math" panose="02040503050406030204" pitchFamily="18" charset="0"/>
                            <a:ea typeface="Cambria Math" panose="02040503050406030204" pitchFamily="18" charset="0"/>
                          </a:rPr>
                          <m:t>𝑚𝑚</m:t>
                        </m:r>
                      </m:e>
                      <m:sup>
                        <m:r>
                          <a:rPr lang="en-GB" sz="800" b="0" i="1" smtClean="0">
                            <a:latin typeface="Cambria Math" panose="02040503050406030204" pitchFamily="18" charset="0"/>
                            <a:ea typeface="Cambria Math" panose="02040503050406030204" pitchFamily="18" charset="0"/>
                          </a:rPr>
                          <m:t>2</m:t>
                        </m:r>
                      </m:sup>
                    </m:sSup>
                    <m:r>
                      <a:rPr lang="en-GB" sz="800" b="0" i="1" smtClean="0">
                        <a:latin typeface="Cambria Math" panose="02040503050406030204" pitchFamily="18" charset="0"/>
                        <a:ea typeface="Cambria Math" panose="02040503050406030204" pitchFamily="18" charset="0"/>
                      </a:rPr>
                      <m:t>×</m:t>
                    </m:r>
                    <m:r>
                      <a:rPr lang="en-GB" sz="800" b="0" i="1" smtClean="0">
                        <a:solidFill>
                          <a:srgbClr val="FF0000"/>
                        </a:solidFill>
                        <a:latin typeface="Cambria Math" panose="02040503050406030204" pitchFamily="18" charset="0"/>
                        <a:ea typeface="Cambria Math" panose="02040503050406030204" pitchFamily="18" charset="0"/>
                      </a:rPr>
                      <m:t>389.00</m:t>
                    </m:r>
                    <m:r>
                      <a:rPr lang="en-GB" sz="800" b="0" i="1" smtClean="0">
                        <a:latin typeface="Cambria Math" panose="02040503050406030204" pitchFamily="18" charset="0"/>
                        <a:ea typeface="Cambria Math" panose="02040503050406030204" pitchFamily="18" charset="0"/>
                      </a:rPr>
                      <m:t> </m:t>
                    </m:r>
                    <m:r>
                      <a:rPr lang="en-GB" sz="800" b="0" i="1" smtClean="0">
                        <a:latin typeface="Cambria Math" panose="02040503050406030204" pitchFamily="18" charset="0"/>
                        <a:ea typeface="Cambria Math" panose="02040503050406030204" pitchFamily="18" charset="0"/>
                      </a:rPr>
                      <m:t>𝑀𝑃𝑎</m:t>
                    </m:r>
                    <m:r>
                      <a:rPr lang="en-GB" sz="800" b="0" i="1" smtClean="0">
                        <a:latin typeface="Cambria Math" panose="02040503050406030204" pitchFamily="18" charset="0"/>
                        <a:ea typeface="Cambria Math" panose="02040503050406030204" pitchFamily="18" charset="0"/>
                      </a:rPr>
                      <m:t>=94633.97 </m:t>
                    </m:r>
                    <m:r>
                      <a:rPr lang="en-GB" sz="800" b="0" i="1" smtClean="0">
                        <a:latin typeface="Cambria Math" panose="02040503050406030204" pitchFamily="18" charset="0"/>
                        <a:ea typeface="Cambria Math" panose="02040503050406030204" pitchFamily="18" charset="0"/>
                      </a:rPr>
                      <m:t>𝑁</m:t>
                    </m:r>
                  </m:oMath>
                </a14:m>
                <a:endParaRPr lang="en-US" sz="800" dirty="0"/>
              </a:p>
            </p:txBody>
          </p:sp>
        </mc:Choice>
        <mc:Fallback xmlns="">
          <p:sp>
            <p:nvSpPr>
              <p:cNvPr id="5" name="TextBox 4">
                <a:extLst>
                  <a:ext uri="{FF2B5EF4-FFF2-40B4-BE49-F238E27FC236}">
                    <a16:creationId xmlns:a16="http://schemas.microsoft.com/office/drawing/2014/main" id="{38C966DB-424D-FC23-1889-6437568FC31E}"/>
                  </a:ext>
                </a:extLst>
              </p:cNvPr>
              <p:cNvSpPr txBox="1">
                <a:spLocks noRot="1" noChangeAspect="1" noMove="1" noResize="1" noEditPoints="1" noAdjustHandles="1" noChangeArrowheads="1" noChangeShapeType="1" noTextEdit="1"/>
              </p:cNvSpPr>
              <p:nvPr/>
            </p:nvSpPr>
            <p:spPr>
              <a:xfrm>
                <a:off x="505227" y="1691937"/>
                <a:ext cx="2790423" cy="195814"/>
              </a:xfrm>
              <a:prstGeom prst="rect">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0D5B86-DF71-F8F5-E69B-D8CB28F0EE0E}"/>
                  </a:ext>
                </a:extLst>
              </p:cNvPr>
              <p:cNvSpPr txBox="1"/>
              <p:nvPr/>
            </p:nvSpPr>
            <p:spPr>
              <a:xfrm>
                <a:off x="505227" y="1933964"/>
                <a:ext cx="2028423" cy="338289"/>
              </a:xfrm>
              <a:prstGeom prst="rect">
                <a:avLst/>
              </a:prstGeom>
              <a:solidFill>
                <a:schemeClr val="bg1"/>
              </a:solidFill>
              <a:ln>
                <a:solidFill>
                  <a:schemeClr val="tx1"/>
                </a:solidFill>
              </a:ln>
            </p:spPr>
            <p:txBody>
              <a:bodyPr wrap="square" lIns="36000" tIns="36000" rIns="36000" bIns="36000" rtlCol="0">
                <a:spAutoFit/>
              </a:bodyPr>
              <a:lstStyle/>
              <a:p>
                <a:pPr/>
                <a14:m>
                  <m:oMathPara xmlns:m="http://schemas.openxmlformats.org/officeDocument/2006/math">
                    <m:oMathParaPr>
                      <m:jc m:val="centerGroup"/>
                    </m:oMathParaPr>
                    <m:oMath xmlns:m="http://schemas.openxmlformats.org/officeDocument/2006/math">
                      <m:r>
                        <a:rPr lang="en-GB" sz="800" i="1" smtClean="0">
                          <a:latin typeface="Cambria Math" panose="02040503050406030204" pitchFamily="18" charset="0"/>
                        </a:rPr>
                        <m:t>𝑅</m:t>
                      </m:r>
                      <m:r>
                        <a:rPr lang="en-GB" sz="800" b="0" i="1" smtClean="0">
                          <a:latin typeface="Cambria Math" panose="02040503050406030204" pitchFamily="18" charset="0"/>
                        </a:rPr>
                        <m:t>𝐹</m:t>
                      </m:r>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𝑃</m:t>
                              </m:r>
                              <m:r>
                                <a:rPr lang="en-GB" sz="800" b="0" i="1" smtClean="0">
                                  <a:latin typeface="Cambria Math" panose="02040503050406030204" pitchFamily="18" charset="0"/>
                                </a:rPr>
                                <m:t>′</m:t>
                              </m:r>
                            </m:e>
                            <m:sub>
                              <m:r>
                                <a:rPr lang="en-GB" sz="800" b="0" i="1" smtClean="0">
                                  <a:latin typeface="Cambria Math" panose="02040503050406030204" pitchFamily="18" charset="0"/>
                                </a:rPr>
                                <m:t>𝑏𝑟𝑦</m:t>
                              </m:r>
                            </m:sub>
                          </m:sSub>
                        </m:num>
                        <m:den>
                          <m:sSub>
                            <m:sSubPr>
                              <m:ctrlPr>
                                <a:rPr lang="en-GB" sz="800" b="0" i="1" smtClean="0">
                                  <a:latin typeface="Cambria Math" panose="02040503050406030204" pitchFamily="18" charset="0"/>
                                </a:rPr>
                              </m:ctrlPr>
                            </m:sSubPr>
                            <m:e>
                              <m:r>
                                <a:rPr lang="en-GB" sz="800" b="0" i="1" smtClean="0">
                                  <a:latin typeface="Cambria Math" panose="02040503050406030204" pitchFamily="18" charset="0"/>
                                </a:rPr>
                                <m:t>𝐹</m:t>
                              </m:r>
                            </m:e>
                            <m:sub>
                              <m:r>
                                <a:rPr lang="en-GB" sz="800" b="0" i="1" smtClean="0">
                                  <a:latin typeface="Cambria Math" panose="02040503050406030204" pitchFamily="18" charset="0"/>
                                </a:rPr>
                                <m:t>𝑎</m:t>
                              </m:r>
                            </m:sub>
                          </m:sSub>
                          <m:r>
                            <a:rPr lang="en-GB" sz="800" b="0" i="1" smtClean="0">
                              <a:latin typeface="Cambria Math" panose="02040503050406030204" pitchFamily="18" charset="0"/>
                              <a:ea typeface="Cambria Math" panose="02040503050406030204" pitchFamily="18" charset="0"/>
                            </a:rPr>
                            <m:t>×</m:t>
                          </m:r>
                          <m:r>
                            <a:rPr lang="en-GB" sz="800" b="0" i="1" smtClean="0">
                              <a:latin typeface="Cambria Math" panose="02040503050406030204" pitchFamily="18" charset="0"/>
                              <a:ea typeface="Cambria Math" panose="02040503050406030204" pitchFamily="18" charset="0"/>
                            </a:rPr>
                            <m:t>𝑓𝑓</m:t>
                          </m:r>
                        </m:den>
                      </m:f>
                      <m:r>
                        <a:rPr lang="en-GB" sz="800" b="0" i="1" smtClean="0">
                          <a:latin typeface="Cambria Math" panose="02040503050406030204" pitchFamily="18" charset="0"/>
                        </a:rPr>
                        <m:t>=</m:t>
                      </m:r>
                      <m:f>
                        <m:fPr>
                          <m:ctrlPr>
                            <a:rPr lang="en-GB" sz="800" b="0" i="1" smtClean="0">
                              <a:latin typeface="Cambria Math" panose="02040503050406030204" pitchFamily="18" charset="0"/>
                            </a:rPr>
                          </m:ctrlPr>
                        </m:fPr>
                        <m:num>
                          <m:r>
                            <a:rPr lang="en-GB" sz="800" b="0" i="1" smtClean="0">
                              <a:latin typeface="Cambria Math" panose="02040503050406030204" pitchFamily="18" charset="0"/>
                            </a:rPr>
                            <m:t>9</m:t>
                          </m:r>
                          <m:r>
                            <a:rPr lang="en-GB" sz="800" i="1">
                              <a:latin typeface="Cambria Math" panose="02040503050406030204" pitchFamily="18" charset="0"/>
                              <a:ea typeface="Cambria Math" panose="02040503050406030204" pitchFamily="18" charset="0"/>
                            </a:rPr>
                            <m:t>4633.97</m:t>
                          </m:r>
                          <m:r>
                            <a:rPr lang="en-GB" sz="800" b="0" i="1" smtClean="0">
                              <a:latin typeface="Cambria Math" panose="02040503050406030204" pitchFamily="18" charset="0"/>
                              <a:ea typeface="Cambria Math" panose="02040503050406030204" pitchFamily="18" charset="0"/>
                            </a:rPr>
                            <m:t> </m:t>
                          </m:r>
                          <m:r>
                            <a:rPr lang="en-GB" sz="800" b="0" i="1" smtClean="0">
                              <a:latin typeface="Cambria Math" panose="02040503050406030204" pitchFamily="18" charset="0"/>
                            </a:rPr>
                            <m:t>𝑁</m:t>
                          </m:r>
                        </m:num>
                        <m:den>
                          <m:r>
                            <a:rPr lang="en-GB" sz="800" b="0" i="1" smtClean="0">
                              <a:latin typeface="Cambria Math" panose="02040503050406030204" pitchFamily="18" charset="0"/>
                            </a:rPr>
                            <m:t>76700 </m:t>
                          </m:r>
                          <m:r>
                            <a:rPr lang="en-GB" sz="800" b="0" i="1" smtClean="0">
                              <a:latin typeface="Cambria Math" panose="02040503050406030204" pitchFamily="18" charset="0"/>
                            </a:rPr>
                            <m:t>𝑁</m:t>
                          </m:r>
                          <m:r>
                            <a:rPr lang="en-GB" sz="800" b="0" i="1" smtClean="0">
                              <a:latin typeface="Cambria Math" panose="02040503050406030204" pitchFamily="18" charset="0"/>
                            </a:rPr>
                            <m:t> ×1.15</m:t>
                          </m:r>
                        </m:den>
                      </m:f>
                      <m:r>
                        <a:rPr lang="en-GB" sz="800" b="0" i="1" smtClean="0">
                          <a:latin typeface="Cambria Math" panose="02040503050406030204" pitchFamily="18" charset="0"/>
                        </a:rPr>
                        <m:t>=</m:t>
                      </m:r>
                      <m:r>
                        <a:rPr lang="en-GB" sz="800" b="0" i="0" smtClean="0">
                          <a:latin typeface="Cambria Math" panose="02040503050406030204" pitchFamily="18" charset="0"/>
                        </a:rPr>
                        <m:t>1.07</m:t>
                      </m:r>
                    </m:oMath>
                  </m:oMathPara>
                </a14:m>
                <a:endParaRPr lang="en-US" sz="800" dirty="0"/>
              </a:p>
            </p:txBody>
          </p:sp>
        </mc:Choice>
        <mc:Fallback xmlns="">
          <p:sp>
            <p:nvSpPr>
              <p:cNvPr id="6" name="TextBox 5">
                <a:extLst>
                  <a:ext uri="{FF2B5EF4-FFF2-40B4-BE49-F238E27FC236}">
                    <a16:creationId xmlns:a16="http://schemas.microsoft.com/office/drawing/2014/main" id="{EA0D5B86-DF71-F8F5-E69B-D8CB28F0EE0E}"/>
                  </a:ext>
                </a:extLst>
              </p:cNvPr>
              <p:cNvSpPr txBox="1">
                <a:spLocks noRot="1" noChangeAspect="1" noMove="1" noResize="1" noEditPoints="1" noAdjustHandles="1" noChangeArrowheads="1" noChangeShapeType="1" noTextEdit="1"/>
              </p:cNvSpPr>
              <p:nvPr/>
            </p:nvSpPr>
            <p:spPr>
              <a:xfrm>
                <a:off x="505227" y="1933964"/>
                <a:ext cx="2028423" cy="338289"/>
              </a:xfrm>
              <a:prstGeom prst="rect">
                <a:avLst/>
              </a:prstGeom>
              <a:blipFill>
                <a:blip r:embed="rId3"/>
                <a:stretch>
                  <a:fillRect b="-1724"/>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418183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E654F3-DC84-894E-EF34-63E6235A4DD8}"/>
              </a:ext>
            </a:extLst>
          </p:cNvPr>
          <p:cNvPicPr>
            <a:picLocks noChangeAspect="1"/>
          </p:cNvPicPr>
          <p:nvPr/>
        </p:nvPicPr>
        <p:blipFill>
          <a:blip r:embed="rId2"/>
          <a:stretch>
            <a:fillRect/>
          </a:stretch>
        </p:blipFill>
        <p:spPr>
          <a:xfrm>
            <a:off x="2049758" y="61264"/>
            <a:ext cx="2525940" cy="1926520"/>
          </a:xfrm>
          <a:prstGeom prst="rect">
            <a:avLst/>
          </a:prstGeom>
          <a:ln>
            <a:solidFill>
              <a:schemeClr val="tx1"/>
            </a:solidFill>
          </a:ln>
        </p:spPr>
      </p:pic>
      <p:sp>
        <p:nvSpPr>
          <p:cNvPr id="2" name="Title 1">
            <a:extLst>
              <a:ext uri="{FF2B5EF4-FFF2-40B4-BE49-F238E27FC236}">
                <a16:creationId xmlns:a16="http://schemas.microsoft.com/office/drawing/2014/main" id="{B637509F-A9F7-7B16-F6C4-778DEBEE55E1}"/>
              </a:ext>
            </a:extLst>
          </p:cNvPr>
          <p:cNvSpPr>
            <a:spLocks noGrp="1"/>
          </p:cNvSpPr>
          <p:nvPr>
            <p:ph type="title"/>
          </p:nvPr>
        </p:nvSpPr>
        <p:spPr/>
        <p:txBody>
          <a:bodyPr/>
          <a:lstStyle/>
          <a:p>
            <a:r>
              <a:rPr lang="en-US" dirty="0"/>
              <a:t>Solution-</a:t>
            </a:r>
            <a:br>
              <a:rPr lang="en-US" dirty="0"/>
            </a:br>
            <a:r>
              <a:rPr lang="en-US" sz="1000" dirty="0"/>
              <a:t>Pin</a:t>
            </a:r>
            <a:endParaRPr lang="en-GB" sz="1000" dirty="0"/>
          </a:p>
        </p:txBody>
      </p:sp>
      <p:sp>
        <p:nvSpPr>
          <p:cNvPr id="4" name="Slide Number Placeholder 3">
            <a:extLst>
              <a:ext uri="{FF2B5EF4-FFF2-40B4-BE49-F238E27FC236}">
                <a16:creationId xmlns:a16="http://schemas.microsoft.com/office/drawing/2014/main" id="{83BE01D0-29BD-29F3-DCDD-E44F854F127D}"/>
              </a:ext>
            </a:extLst>
          </p:cNvPr>
          <p:cNvSpPr>
            <a:spLocks noGrp="1"/>
          </p:cNvSpPr>
          <p:nvPr>
            <p:ph type="sldNum" sz="quarter" idx="12"/>
          </p:nvPr>
        </p:nvSpPr>
        <p:spPr/>
        <p:txBody>
          <a:bodyPr/>
          <a:lstStyle/>
          <a:p>
            <a:fld id="{6D22F896-40B5-4ADD-8801-0D06FADFA095}" type="slidenum">
              <a:rPr lang="en-US" smtClean="0"/>
              <a:pPr/>
              <a:t>74</a:t>
            </a:fld>
            <a:endParaRPr lang="en-US"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5B49DE4-8C9C-F2A7-B580-7702162C4CCB}"/>
                  </a:ext>
                </a:extLst>
              </p:cNvPr>
              <p:cNvSpPr txBox="1"/>
              <p:nvPr/>
            </p:nvSpPr>
            <p:spPr>
              <a:xfrm>
                <a:off x="323850" y="926617"/>
                <a:ext cx="2596279" cy="195814"/>
              </a:xfrm>
              <a:prstGeom prst="rect">
                <a:avLst/>
              </a:prstGeom>
              <a:solidFill>
                <a:schemeClr val="bg1"/>
              </a:solidFill>
              <a:ln>
                <a:solidFill>
                  <a:schemeClr val="tx1"/>
                </a:solidFill>
              </a:ln>
            </p:spPr>
            <p:txBody>
              <a:bodyPr wrap="none" lIns="36000" tIns="36000" rIns="36000" bIns="36000" rtlCol="0">
                <a:spAutoFit/>
              </a:bodyPr>
              <a:lstStyle/>
              <a:p>
                <a14:m>
                  <m:oMath xmlns:m="http://schemas.openxmlformats.org/officeDocument/2006/math">
                    <m:r>
                      <a:rPr lang="en-US" sz="800" b="0" i="1" smtClean="0">
                        <a:latin typeface="Cambria Math" panose="02040503050406030204" pitchFamily="18" charset="0"/>
                      </a:rPr>
                      <m:t>𝑏</m:t>
                    </m:r>
                    <m:r>
                      <a:rPr lang="en-US" sz="800" b="0" i="1" smtClean="0">
                        <a:latin typeface="Cambria Math" panose="02040503050406030204" pitchFamily="18" charset="0"/>
                      </a:rPr>
                      <m:t>=0.5</m:t>
                    </m:r>
                    <m:sSub>
                      <m:sSubPr>
                        <m:ctrlPr>
                          <a:rPr lang="en-US" sz="800" b="0" i="1" smtClean="0">
                            <a:latin typeface="Cambria Math" panose="02040503050406030204" pitchFamily="18" charset="0"/>
                          </a:rPr>
                        </m:ctrlPr>
                      </m:sSubPr>
                      <m:e>
                        <m:r>
                          <a:rPr lang="en-US" sz="800" b="0" i="1" smtClean="0">
                            <a:latin typeface="Cambria Math" panose="02040503050406030204" pitchFamily="18" charset="0"/>
                          </a:rPr>
                          <m:t>𝑡</m:t>
                        </m:r>
                      </m:e>
                      <m:sub>
                        <m:r>
                          <a:rPr lang="en-US" sz="800" b="0" i="1" smtClean="0">
                            <a:latin typeface="Cambria Math" panose="02040503050406030204" pitchFamily="18" charset="0"/>
                          </a:rPr>
                          <m:t>1</m:t>
                        </m:r>
                      </m:sub>
                    </m:sSub>
                    <m:r>
                      <a:rPr lang="en-US" sz="800" b="0" i="1" smtClean="0">
                        <a:latin typeface="Cambria Math" panose="02040503050406030204" pitchFamily="18" charset="0"/>
                      </a:rPr>
                      <m:t>+0.25</m:t>
                    </m:r>
                    <m:sSub>
                      <m:sSubPr>
                        <m:ctrlPr>
                          <a:rPr lang="en-US" sz="800" i="1">
                            <a:latin typeface="Cambria Math" panose="02040503050406030204" pitchFamily="18" charset="0"/>
                          </a:rPr>
                        </m:ctrlPr>
                      </m:sSubPr>
                      <m:e>
                        <m:r>
                          <a:rPr lang="en-US" sz="800" i="1">
                            <a:latin typeface="Cambria Math" panose="02040503050406030204" pitchFamily="18" charset="0"/>
                          </a:rPr>
                          <m:t>𝑡</m:t>
                        </m:r>
                      </m:e>
                      <m:sub>
                        <m:r>
                          <a:rPr lang="en-US" sz="800" b="0" i="1" smtClean="0">
                            <a:latin typeface="Cambria Math" panose="02040503050406030204" pitchFamily="18" charset="0"/>
                          </a:rPr>
                          <m:t>2</m:t>
                        </m:r>
                      </m:sub>
                    </m:sSub>
                  </m:oMath>
                </a14:m>
                <a:r>
                  <a:rPr lang="en-GB" sz="800" dirty="0"/>
                  <a:t>=</a:t>
                </a:r>
                <a:r>
                  <a:rPr lang="en-US" sz="800" dirty="0"/>
                  <a:t> </a:t>
                </a:r>
                <a14:m>
                  <m:oMath xmlns:m="http://schemas.openxmlformats.org/officeDocument/2006/math">
                    <m:sSub>
                      <m:sSubPr>
                        <m:ctrlPr>
                          <a:rPr lang="en-US" sz="800" i="1">
                            <a:latin typeface="Cambria Math" panose="02040503050406030204" pitchFamily="18" charset="0"/>
                          </a:rPr>
                        </m:ctrlPr>
                      </m:sSubPr>
                      <m:e>
                        <m:r>
                          <a:rPr lang="en-US" sz="800" b="0" i="1" smtClean="0">
                            <a:latin typeface="Cambria Math" panose="02040503050406030204" pitchFamily="18" charset="0"/>
                          </a:rPr>
                          <m:t>0.75</m:t>
                        </m:r>
                        <m:r>
                          <a:rPr lang="en-US" sz="800" i="1">
                            <a:latin typeface="Cambria Math" panose="02040503050406030204" pitchFamily="18" charset="0"/>
                          </a:rPr>
                          <m:t>𝑡</m:t>
                        </m:r>
                      </m:e>
                      <m:sub>
                        <m:r>
                          <a:rPr lang="en-US" sz="800" i="1">
                            <a:latin typeface="Cambria Math" panose="02040503050406030204" pitchFamily="18" charset="0"/>
                          </a:rPr>
                          <m:t>1</m:t>
                        </m:r>
                      </m:sub>
                    </m:sSub>
                    <m:r>
                      <a:rPr lang="en-US" sz="800" b="0" i="1" smtClean="0">
                        <a:latin typeface="Cambria Math" panose="02040503050406030204" pitchFamily="18" charset="0"/>
                      </a:rPr>
                      <m:t>=0.75</m:t>
                    </m:r>
                    <m:r>
                      <a:rPr lang="en-US" sz="800" b="0" i="1" smtClean="0">
                        <a:latin typeface="Cambria Math" panose="02040503050406030204" pitchFamily="18" charset="0"/>
                        <a:ea typeface="Cambria Math" panose="02040503050406030204" pitchFamily="18" charset="0"/>
                      </a:rPr>
                      <m:t>×7.5 </m:t>
                    </m:r>
                    <m:r>
                      <a:rPr lang="en-US" sz="800" b="0" i="1" smtClean="0">
                        <a:latin typeface="Cambria Math" panose="02040503050406030204" pitchFamily="18" charset="0"/>
                        <a:ea typeface="Cambria Math" panose="02040503050406030204" pitchFamily="18" charset="0"/>
                      </a:rPr>
                      <m:t>𝑚𝑚</m:t>
                    </m:r>
                    <m:r>
                      <a:rPr lang="en-US" sz="800" b="0" i="1" smtClean="0">
                        <a:latin typeface="Cambria Math" panose="02040503050406030204" pitchFamily="18" charset="0"/>
                        <a:ea typeface="Cambria Math" panose="02040503050406030204" pitchFamily="18" charset="0"/>
                      </a:rPr>
                      <m:t>=5.652 </m:t>
                    </m:r>
                    <m:r>
                      <a:rPr lang="en-US" sz="800" b="0" i="1" smtClean="0">
                        <a:latin typeface="Cambria Math" panose="02040503050406030204" pitchFamily="18" charset="0"/>
                        <a:ea typeface="Cambria Math" panose="02040503050406030204" pitchFamily="18" charset="0"/>
                      </a:rPr>
                      <m:t>𝑚𝑚</m:t>
                    </m:r>
                  </m:oMath>
                </a14:m>
                <a:endParaRPr lang="en-US" sz="800" b="0" dirty="0"/>
              </a:p>
            </p:txBody>
          </p:sp>
        </mc:Choice>
        <mc:Fallback>
          <p:sp>
            <p:nvSpPr>
              <p:cNvPr id="8" name="TextBox 7">
                <a:extLst>
                  <a:ext uri="{FF2B5EF4-FFF2-40B4-BE49-F238E27FC236}">
                    <a16:creationId xmlns:a16="http://schemas.microsoft.com/office/drawing/2014/main" id="{05B49DE4-8C9C-F2A7-B580-7702162C4CCB}"/>
                  </a:ext>
                </a:extLst>
              </p:cNvPr>
              <p:cNvSpPr txBox="1">
                <a:spLocks noRot="1" noChangeAspect="1" noMove="1" noResize="1" noEditPoints="1" noAdjustHandles="1" noChangeArrowheads="1" noChangeShapeType="1" noTextEdit="1"/>
              </p:cNvSpPr>
              <p:nvPr/>
            </p:nvSpPr>
            <p:spPr>
              <a:xfrm>
                <a:off x="323850" y="926617"/>
                <a:ext cx="2596279" cy="195814"/>
              </a:xfrm>
              <a:prstGeom prst="rect">
                <a:avLst/>
              </a:prstGeom>
              <a:blipFill>
                <a:blip r:embed="rId3"/>
                <a:stretch>
                  <a:fillRect b="-5882"/>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E32596C-5C72-7EEB-0B1F-913BCBD7B0D1}"/>
                  </a:ext>
                </a:extLst>
              </p:cNvPr>
              <p:cNvSpPr txBox="1"/>
              <p:nvPr/>
            </p:nvSpPr>
            <p:spPr>
              <a:xfrm>
                <a:off x="323850" y="1184703"/>
                <a:ext cx="2180716" cy="305652"/>
              </a:xfrm>
              <a:prstGeom prst="rect">
                <a:avLst/>
              </a:prstGeom>
              <a:solidFill>
                <a:schemeClr val="bg1"/>
              </a:solidFill>
              <a:ln>
                <a:solidFill>
                  <a:schemeClr val="tx1"/>
                </a:solidFill>
              </a:ln>
            </p:spPr>
            <p:txBody>
              <a:bodyPr wrap="none" lIns="36000" tIns="36000" rIns="36000" bIns="36000" rtlCol="0">
                <a:spAutoFit/>
              </a:bodyPr>
              <a:lstStyle/>
              <a:p>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𝑀</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5.625 </m:t>
                          </m:r>
                          <m:r>
                            <a:rPr lang="en-US" sz="800" b="0" i="1" smtClean="0">
                              <a:latin typeface="Cambria Math" panose="02040503050406030204" pitchFamily="18" charset="0"/>
                            </a:rPr>
                            <m:t>𝑚𝑚</m:t>
                          </m:r>
                          <m:r>
                            <a:rPr lang="en-US" sz="800" b="0" i="1" smtClean="0">
                              <a:latin typeface="Cambria Math" panose="02040503050406030204" pitchFamily="18" charset="0"/>
                              <a:ea typeface="Cambria Math" panose="02040503050406030204" pitchFamily="18" charset="0"/>
                            </a:rPr>
                            <m:t>×76700 </m:t>
                          </m:r>
                          <m:r>
                            <a:rPr lang="en-US" sz="800" b="0" i="1" smtClean="0">
                              <a:latin typeface="Cambria Math" panose="02040503050406030204" pitchFamily="18" charset="0"/>
                              <a:ea typeface="Cambria Math" panose="02040503050406030204" pitchFamily="18" charset="0"/>
                            </a:rPr>
                            <m:t>𝑁</m:t>
                          </m:r>
                        </m:num>
                        <m:den>
                          <m:r>
                            <a:rPr lang="en-US" sz="800" b="0" i="1" smtClean="0">
                              <a:latin typeface="Cambria Math" panose="02040503050406030204" pitchFamily="18" charset="0"/>
                            </a:rPr>
                            <m:t>2</m:t>
                          </m:r>
                        </m:den>
                      </m:f>
                      <m:r>
                        <a:rPr lang="en-US" sz="800" b="0" i="1" smtClean="0">
                          <a:latin typeface="Cambria Math" panose="02040503050406030204" pitchFamily="18" charset="0"/>
                        </a:rPr>
                        <m:t>=215718.75 </m:t>
                      </m:r>
                      <m:r>
                        <a:rPr lang="en-US" sz="800" b="0" i="1" smtClean="0">
                          <a:latin typeface="Cambria Math" panose="02040503050406030204" pitchFamily="18" charset="0"/>
                        </a:rPr>
                        <m:t>𝑁</m:t>
                      </m:r>
                      <m:r>
                        <a:rPr lang="en-US" sz="800" b="0" i="1" smtClean="0">
                          <a:latin typeface="Cambria Math" panose="02040503050406030204" pitchFamily="18" charset="0"/>
                        </a:rPr>
                        <m:t>.</m:t>
                      </m:r>
                      <m:r>
                        <a:rPr lang="en-US" sz="800" b="0" i="1" smtClean="0">
                          <a:latin typeface="Cambria Math" panose="02040503050406030204" pitchFamily="18" charset="0"/>
                        </a:rPr>
                        <m:t>𝑚𝑚</m:t>
                      </m:r>
                    </m:oMath>
                  </m:oMathPara>
                </a14:m>
                <a:endParaRPr lang="en-US" sz="800" b="0" dirty="0"/>
              </a:p>
            </p:txBody>
          </p:sp>
        </mc:Choice>
        <mc:Fallback>
          <p:sp>
            <p:nvSpPr>
              <p:cNvPr id="9" name="TextBox 8">
                <a:extLst>
                  <a:ext uri="{FF2B5EF4-FFF2-40B4-BE49-F238E27FC236}">
                    <a16:creationId xmlns:a16="http://schemas.microsoft.com/office/drawing/2014/main" id="{0E32596C-5C72-7EEB-0B1F-913BCBD7B0D1}"/>
                  </a:ext>
                </a:extLst>
              </p:cNvPr>
              <p:cNvSpPr txBox="1">
                <a:spLocks noRot="1" noChangeAspect="1" noMove="1" noResize="1" noEditPoints="1" noAdjustHandles="1" noChangeArrowheads="1" noChangeShapeType="1" noTextEdit="1"/>
              </p:cNvSpPr>
              <p:nvPr/>
            </p:nvSpPr>
            <p:spPr>
              <a:xfrm>
                <a:off x="323850" y="1184703"/>
                <a:ext cx="2180716" cy="305652"/>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DD501E2-47F6-7824-911D-6FC9232EE689}"/>
                  </a:ext>
                </a:extLst>
              </p:cNvPr>
              <p:cNvSpPr txBox="1"/>
              <p:nvPr/>
            </p:nvSpPr>
            <p:spPr>
              <a:xfrm>
                <a:off x="323850" y="1552627"/>
                <a:ext cx="1317916" cy="319694"/>
              </a:xfrm>
              <a:prstGeom prst="rect">
                <a:avLst/>
              </a:prstGeom>
              <a:solidFill>
                <a:schemeClr val="bg1"/>
              </a:solidFill>
              <a:ln>
                <a:solidFill>
                  <a:schemeClr val="tx1"/>
                </a:solidFill>
              </a:ln>
            </p:spPr>
            <p:txBody>
              <a:bodyPr wrap="none" lIns="36000" tIns="36000" rIns="36000" bIns="36000" rtlCol="0">
                <a:spAutoFit/>
              </a:bodyPr>
              <a:lstStyle/>
              <a:p>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𝑍</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ea typeface="Cambria Math" panose="02040503050406030204" pitchFamily="18" charset="0"/>
                            </a:rPr>
                            <m:t>𝜋</m:t>
                          </m:r>
                          <m:r>
                            <a:rPr lang="en-US" sz="800" b="0" i="1" smtClean="0">
                              <a:latin typeface="Cambria Math" panose="02040503050406030204" pitchFamily="18" charset="0"/>
                              <a:ea typeface="Cambria Math" panose="02040503050406030204" pitchFamily="18" charset="0"/>
                            </a:rPr>
                            <m:t>×</m:t>
                          </m:r>
                          <m:sSup>
                            <m:sSupPr>
                              <m:ctrlPr>
                                <a:rPr lang="en-US" sz="800" b="0" i="1" smtClean="0">
                                  <a:latin typeface="Cambria Math" panose="02040503050406030204" pitchFamily="18" charset="0"/>
                                  <a:ea typeface="Cambria Math" panose="02040503050406030204" pitchFamily="18" charset="0"/>
                                </a:rPr>
                              </m:ctrlPr>
                            </m:sSupPr>
                            <m:e>
                              <m:r>
                                <a:rPr lang="en-US" sz="800" b="0" i="1" smtClean="0">
                                  <a:latin typeface="Cambria Math" panose="02040503050406030204" pitchFamily="18" charset="0"/>
                                  <a:ea typeface="Cambria Math" panose="02040503050406030204" pitchFamily="18" charset="0"/>
                                </a:rPr>
                                <m:t>16</m:t>
                              </m:r>
                            </m:e>
                            <m:sup>
                              <m:r>
                                <a:rPr lang="en-US" sz="800" b="0" i="1" smtClean="0">
                                  <a:latin typeface="Cambria Math" panose="02040503050406030204" pitchFamily="18" charset="0"/>
                                  <a:ea typeface="Cambria Math" panose="02040503050406030204" pitchFamily="18" charset="0"/>
                                </a:rPr>
                                <m:t>3</m:t>
                              </m:r>
                            </m:sup>
                          </m:sSup>
                        </m:num>
                        <m:den>
                          <m:r>
                            <a:rPr lang="en-US" sz="800" b="0" i="1" smtClean="0">
                              <a:latin typeface="Cambria Math" panose="02040503050406030204" pitchFamily="18" charset="0"/>
                            </a:rPr>
                            <m:t>32</m:t>
                          </m:r>
                        </m:den>
                      </m:f>
                      <m:r>
                        <a:rPr lang="en-US" sz="800" b="0" i="1" smtClean="0">
                          <a:latin typeface="Cambria Math" panose="02040503050406030204" pitchFamily="18" charset="0"/>
                        </a:rPr>
                        <m:t>=401.92 </m:t>
                      </m:r>
                      <m:sSup>
                        <m:sSupPr>
                          <m:ctrlPr>
                            <a:rPr lang="en-US" sz="800" b="0" i="1" smtClean="0">
                              <a:latin typeface="Cambria Math" panose="02040503050406030204" pitchFamily="18" charset="0"/>
                            </a:rPr>
                          </m:ctrlPr>
                        </m:sSupPr>
                        <m:e>
                          <m:r>
                            <a:rPr lang="en-US" sz="800" b="0" i="1" smtClean="0">
                              <a:latin typeface="Cambria Math" panose="02040503050406030204" pitchFamily="18" charset="0"/>
                            </a:rPr>
                            <m:t>𝑚𝑚</m:t>
                          </m:r>
                        </m:e>
                        <m:sup>
                          <m:r>
                            <a:rPr lang="en-US" sz="800" b="0" i="1" smtClean="0">
                              <a:latin typeface="Cambria Math" panose="02040503050406030204" pitchFamily="18" charset="0"/>
                            </a:rPr>
                            <m:t>3</m:t>
                          </m:r>
                        </m:sup>
                      </m:sSup>
                    </m:oMath>
                  </m:oMathPara>
                </a14:m>
                <a:endParaRPr lang="en-US" sz="800" b="0" dirty="0"/>
              </a:p>
            </p:txBody>
          </p:sp>
        </mc:Choice>
        <mc:Fallback>
          <p:sp>
            <p:nvSpPr>
              <p:cNvPr id="10" name="TextBox 9">
                <a:extLst>
                  <a:ext uri="{FF2B5EF4-FFF2-40B4-BE49-F238E27FC236}">
                    <a16:creationId xmlns:a16="http://schemas.microsoft.com/office/drawing/2014/main" id="{CDD501E2-47F6-7824-911D-6FC9232EE689}"/>
                  </a:ext>
                </a:extLst>
              </p:cNvPr>
              <p:cNvSpPr txBox="1">
                <a:spLocks noRot="1" noChangeAspect="1" noMove="1" noResize="1" noEditPoints="1" noAdjustHandles="1" noChangeArrowheads="1" noChangeShapeType="1" noTextEdit="1"/>
              </p:cNvSpPr>
              <p:nvPr/>
            </p:nvSpPr>
            <p:spPr>
              <a:xfrm>
                <a:off x="323850" y="1552627"/>
                <a:ext cx="1317916" cy="319694"/>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E4B6FBD-C4F5-4B1E-96AB-CBBFFCC35584}"/>
                  </a:ext>
                </a:extLst>
              </p:cNvPr>
              <p:cNvSpPr txBox="1"/>
              <p:nvPr/>
            </p:nvSpPr>
            <p:spPr>
              <a:xfrm>
                <a:off x="323850" y="1954449"/>
                <a:ext cx="1498863" cy="306421"/>
              </a:xfrm>
              <a:prstGeom prst="rect">
                <a:avLst/>
              </a:prstGeom>
              <a:solidFill>
                <a:schemeClr val="bg1"/>
              </a:solidFill>
              <a:ln>
                <a:solidFill>
                  <a:schemeClr val="tx1"/>
                </a:solidFill>
              </a:ln>
            </p:spPr>
            <p:txBody>
              <a:bodyPr wrap="none" lIns="36000" tIns="36000" rIns="36000" bIns="36000" rtlCol="0">
                <a:spAutoFit/>
              </a:bodyPr>
              <a:lstStyle/>
              <a:p>
                <a14:m>
                  <m:oMathPara xmlns:m="http://schemas.openxmlformats.org/officeDocument/2006/math">
                    <m:oMathParaPr>
                      <m:jc m:val="centerGroup"/>
                    </m:oMathParaPr>
                    <m:oMath xmlns:m="http://schemas.openxmlformats.org/officeDocument/2006/math">
                      <m:sSub>
                        <m:sSubPr>
                          <m:ctrlPr>
                            <a:rPr lang="en-US" sz="800" b="0" i="1" smtClean="0">
                              <a:latin typeface="Cambria Math" panose="02040503050406030204" pitchFamily="18" charset="0"/>
                            </a:rPr>
                          </m:ctrlPr>
                        </m:sSubPr>
                        <m:e>
                          <m:r>
                            <a:rPr lang="en-US" sz="800" b="0" i="1" smtClean="0">
                              <a:latin typeface="Cambria Math" panose="02040503050406030204" pitchFamily="18" charset="0"/>
                              <a:ea typeface="Cambria Math" panose="02040503050406030204" pitchFamily="18" charset="0"/>
                            </a:rPr>
                            <m:t>𝜎</m:t>
                          </m:r>
                        </m:e>
                        <m:sub>
                          <m:r>
                            <a:rPr lang="en-US" sz="800" b="0" i="1" smtClean="0">
                              <a:latin typeface="Cambria Math" panose="02040503050406030204" pitchFamily="18" charset="0"/>
                            </a:rPr>
                            <m:t>𝑚</m:t>
                          </m:r>
                        </m:sub>
                      </m:sSub>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215718.75</m:t>
                          </m:r>
                        </m:num>
                        <m:den>
                          <m:r>
                            <a:rPr lang="en-US" sz="800" b="0" i="1" smtClean="0">
                              <a:latin typeface="Cambria Math" panose="02040503050406030204" pitchFamily="18" charset="0"/>
                            </a:rPr>
                            <m:t>401.92</m:t>
                          </m:r>
                        </m:den>
                      </m:f>
                      <m:r>
                        <a:rPr lang="en-US" sz="800" b="0" i="1" smtClean="0">
                          <a:latin typeface="Cambria Math" panose="02040503050406030204" pitchFamily="18" charset="0"/>
                        </a:rPr>
                        <m:t>=536.72 </m:t>
                      </m:r>
                      <m:r>
                        <a:rPr lang="en-US" sz="800" b="0" i="1" smtClean="0">
                          <a:latin typeface="Cambria Math" panose="02040503050406030204" pitchFamily="18" charset="0"/>
                        </a:rPr>
                        <m:t>𝑀𝑃𝑎</m:t>
                      </m:r>
                    </m:oMath>
                  </m:oMathPara>
                </a14:m>
                <a:endParaRPr lang="en-US" sz="800" b="0" dirty="0"/>
              </a:p>
            </p:txBody>
          </p:sp>
        </mc:Choice>
        <mc:Fallback>
          <p:sp>
            <p:nvSpPr>
              <p:cNvPr id="11" name="TextBox 10">
                <a:extLst>
                  <a:ext uri="{FF2B5EF4-FFF2-40B4-BE49-F238E27FC236}">
                    <a16:creationId xmlns:a16="http://schemas.microsoft.com/office/drawing/2014/main" id="{EE4B6FBD-C4F5-4B1E-96AB-CBBFFCC35584}"/>
                  </a:ext>
                </a:extLst>
              </p:cNvPr>
              <p:cNvSpPr txBox="1">
                <a:spLocks noRot="1" noChangeAspect="1" noMove="1" noResize="1" noEditPoints="1" noAdjustHandles="1" noChangeArrowheads="1" noChangeShapeType="1" noTextEdit="1"/>
              </p:cNvSpPr>
              <p:nvPr/>
            </p:nvSpPr>
            <p:spPr>
              <a:xfrm>
                <a:off x="323850" y="1954449"/>
                <a:ext cx="1498863" cy="306421"/>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7B5A66E-2BF7-9FB2-F8BB-878A83AD26F5}"/>
                  </a:ext>
                </a:extLst>
              </p:cNvPr>
              <p:cNvSpPr txBox="1"/>
              <p:nvPr/>
            </p:nvSpPr>
            <p:spPr>
              <a:xfrm>
                <a:off x="323850" y="2335327"/>
                <a:ext cx="1701098" cy="414015"/>
              </a:xfrm>
              <a:prstGeom prst="rect">
                <a:avLst/>
              </a:prstGeom>
              <a:solidFill>
                <a:schemeClr val="bg1"/>
              </a:solidFill>
              <a:ln>
                <a:solidFill>
                  <a:schemeClr val="tx1"/>
                </a:solidFill>
              </a:ln>
            </p:spPr>
            <p:txBody>
              <a:bodyPr wrap="none" lIns="36000" tIns="36000" rIns="36000" bIns="36000" rtlCol="0">
                <a:spAutoFit/>
              </a:bodyPr>
              <a:lstStyle/>
              <a:p>
                <a14:m>
                  <m:oMathPara xmlns:m="http://schemas.openxmlformats.org/officeDocument/2006/math">
                    <m:oMathParaPr>
                      <m:jc m:val="centerGroup"/>
                    </m:oMathParaPr>
                    <m:oMath xmlns:m="http://schemas.openxmlformats.org/officeDocument/2006/math">
                      <m:sSub>
                        <m:sSubPr>
                          <m:ctrlPr>
                            <a:rPr lang="en-US" sz="800" b="0" i="1" smtClean="0">
                              <a:latin typeface="Cambria Math" panose="02040503050406030204" pitchFamily="18" charset="0"/>
                            </a:rPr>
                          </m:ctrlPr>
                        </m:sSubPr>
                        <m:e>
                          <m:r>
                            <a:rPr lang="en-US" sz="800" b="0" i="1" smtClean="0">
                              <a:latin typeface="Cambria Math" panose="02040503050406030204" pitchFamily="18" charset="0"/>
                              <a:ea typeface="Cambria Math" panose="02040503050406030204" pitchFamily="18" charset="0"/>
                            </a:rPr>
                            <m:t>𝜎</m:t>
                          </m:r>
                        </m:e>
                        <m:sub>
                          <m:r>
                            <a:rPr lang="en-US" sz="800" b="0" i="1" smtClean="0">
                              <a:latin typeface="Cambria Math" panose="02040503050406030204" pitchFamily="18" charset="0"/>
                            </a:rPr>
                            <m:t>𝑎𝑙𝑙𝑜𝑤𝑎𝑏𝑙𝑒</m:t>
                          </m:r>
                        </m:sub>
                      </m:sSub>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45370 </m:t>
                          </m:r>
                          <m:r>
                            <a:rPr lang="en-US" sz="800" b="0" i="1" smtClean="0">
                              <a:latin typeface="Cambria Math" panose="02040503050406030204" pitchFamily="18" charset="0"/>
                            </a:rPr>
                            <m:t>𝑁</m:t>
                          </m:r>
                        </m:num>
                        <m:den>
                          <m:f>
                            <m:fPr>
                              <m:ctrlPr>
                                <a:rPr lang="en-US" sz="800" i="1">
                                  <a:latin typeface="Cambria Math" panose="02040503050406030204" pitchFamily="18" charset="0"/>
                                </a:rPr>
                              </m:ctrlPr>
                            </m:fPr>
                            <m:num>
                              <m:r>
                                <a:rPr lang="en-US" sz="800" i="1">
                                  <a:latin typeface="Cambria Math" panose="02040503050406030204" pitchFamily="18" charset="0"/>
                                  <a:ea typeface="Cambria Math" panose="02040503050406030204" pitchFamily="18" charset="0"/>
                                </a:rPr>
                                <m:t>𝜋</m:t>
                              </m:r>
                              <m:r>
                                <a:rPr lang="en-US" sz="800" i="1">
                                  <a:latin typeface="Cambria Math" panose="02040503050406030204" pitchFamily="18" charset="0"/>
                                  <a:ea typeface="Cambria Math" panose="02040503050406030204" pitchFamily="18" charset="0"/>
                                </a:rPr>
                                <m:t>×</m:t>
                              </m:r>
                              <m:sSup>
                                <m:sSupPr>
                                  <m:ctrlPr>
                                    <a:rPr lang="en-US" sz="800" i="1">
                                      <a:latin typeface="Cambria Math" panose="02040503050406030204" pitchFamily="18" charset="0"/>
                                      <a:ea typeface="Cambria Math" panose="02040503050406030204" pitchFamily="18" charset="0"/>
                                    </a:rPr>
                                  </m:ctrlPr>
                                </m:sSupPr>
                                <m:e>
                                  <m:r>
                                    <a:rPr lang="en-US" sz="800" i="1">
                                      <a:latin typeface="Cambria Math" panose="02040503050406030204" pitchFamily="18" charset="0"/>
                                      <a:ea typeface="Cambria Math" panose="02040503050406030204" pitchFamily="18" charset="0"/>
                                    </a:rPr>
                                    <m:t>16</m:t>
                                  </m:r>
                                </m:e>
                                <m:sup>
                                  <m:r>
                                    <a:rPr lang="en-US" sz="800" b="0" i="1" smtClean="0">
                                      <a:latin typeface="Cambria Math" panose="02040503050406030204" pitchFamily="18" charset="0"/>
                                      <a:ea typeface="Cambria Math" panose="02040503050406030204" pitchFamily="18" charset="0"/>
                                    </a:rPr>
                                    <m:t>2</m:t>
                                  </m:r>
                                </m:sup>
                              </m:sSup>
                            </m:num>
                            <m:den>
                              <m:r>
                                <a:rPr lang="en-US" sz="800" b="0" i="1" smtClean="0">
                                  <a:latin typeface="Cambria Math" panose="02040503050406030204" pitchFamily="18" charset="0"/>
                                  <a:ea typeface="Cambria Math" panose="02040503050406030204" pitchFamily="18" charset="0"/>
                                </a:rPr>
                                <m:t>4</m:t>
                              </m:r>
                            </m:den>
                          </m:f>
                        </m:den>
                      </m:f>
                      <m:r>
                        <a:rPr lang="en-US" sz="800" b="0" i="1" smtClean="0">
                          <a:latin typeface="Cambria Math" panose="02040503050406030204" pitchFamily="18" charset="0"/>
                        </a:rPr>
                        <m:t>=225.76 </m:t>
                      </m:r>
                      <m:r>
                        <a:rPr lang="en-US" sz="800" b="0" i="1" smtClean="0">
                          <a:latin typeface="Cambria Math" panose="02040503050406030204" pitchFamily="18" charset="0"/>
                        </a:rPr>
                        <m:t>𝑀𝑃𝑎</m:t>
                      </m:r>
                    </m:oMath>
                  </m:oMathPara>
                </a14:m>
                <a:endParaRPr lang="en-US" sz="800" b="0" dirty="0"/>
              </a:p>
            </p:txBody>
          </p:sp>
        </mc:Choice>
        <mc:Fallback>
          <p:sp>
            <p:nvSpPr>
              <p:cNvPr id="12" name="TextBox 11">
                <a:extLst>
                  <a:ext uri="{FF2B5EF4-FFF2-40B4-BE49-F238E27FC236}">
                    <a16:creationId xmlns:a16="http://schemas.microsoft.com/office/drawing/2014/main" id="{27B5A66E-2BF7-9FB2-F8BB-878A83AD26F5}"/>
                  </a:ext>
                </a:extLst>
              </p:cNvPr>
              <p:cNvSpPr txBox="1">
                <a:spLocks noRot="1" noChangeAspect="1" noMove="1" noResize="1" noEditPoints="1" noAdjustHandles="1" noChangeArrowheads="1" noChangeShapeType="1" noTextEdit="1"/>
              </p:cNvSpPr>
              <p:nvPr/>
            </p:nvSpPr>
            <p:spPr>
              <a:xfrm>
                <a:off x="323850" y="2335327"/>
                <a:ext cx="1701098" cy="414015"/>
              </a:xfrm>
              <a:prstGeom prst="rect">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81BA8CE-800D-12C8-378B-3031DE88FB0C}"/>
                  </a:ext>
                </a:extLst>
              </p:cNvPr>
              <p:cNvSpPr txBox="1"/>
              <p:nvPr/>
            </p:nvSpPr>
            <p:spPr>
              <a:xfrm>
                <a:off x="2228850" y="2389126"/>
                <a:ext cx="1020463" cy="306421"/>
              </a:xfrm>
              <a:prstGeom prst="rect">
                <a:avLst/>
              </a:prstGeom>
              <a:solidFill>
                <a:schemeClr val="bg1"/>
              </a:solidFill>
              <a:ln>
                <a:solidFill>
                  <a:schemeClr val="tx1"/>
                </a:solidFill>
              </a:ln>
            </p:spPr>
            <p:txBody>
              <a:bodyPr wrap="none" lIns="36000" tIns="36000" rIns="36000" bIns="36000" rtlCol="0">
                <a:spAutoFit/>
              </a:bodyPr>
              <a:lstStyle/>
              <a:p>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𝑅𝐹</m:t>
                      </m:r>
                      <m:r>
                        <a:rPr lang="en-US" sz="800" b="0" i="1" smtClean="0">
                          <a:latin typeface="Cambria Math" panose="02040503050406030204" pitchFamily="18" charset="0"/>
                        </a:rPr>
                        <m:t>=</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225.76</m:t>
                          </m:r>
                        </m:num>
                        <m:den>
                          <m:r>
                            <a:rPr lang="en-US" sz="800" b="0" i="1" smtClean="0">
                              <a:latin typeface="Cambria Math" panose="02040503050406030204" pitchFamily="18" charset="0"/>
                            </a:rPr>
                            <m:t>536.73</m:t>
                          </m:r>
                        </m:den>
                      </m:f>
                      <m:r>
                        <a:rPr lang="en-US" sz="800" b="0" i="1" smtClean="0">
                          <a:latin typeface="Cambria Math" panose="02040503050406030204" pitchFamily="18" charset="0"/>
                        </a:rPr>
                        <m:t>=</m:t>
                      </m:r>
                      <m:r>
                        <a:rPr lang="en-US" sz="800" b="1" i="1" smtClean="0">
                          <a:solidFill>
                            <a:srgbClr val="FF0000"/>
                          </a:solidFill>
                          <a:latin typeface="Cambria Math" panose="02040503050406030204" pitchFamily="18" charset="0"/>
                        </a:rPr>
                        <m:t>𝟎</m:t>
                      </m:r>
                      <m:r>
                        <a:rPr lang="en-US" sz="800" b="1" i="1" smtClean="0">
                          <a:solidFill>
                            <a:srgbClr val="FF0000"/>
                          </a:solidFill>
                          <a:latin typeface="Cambria Math" panose="02040503050406030204" pitchFamily="18" charset="0"/>
                        </a:rPr>
                        <m:t>.</m:t>
                      </m:r>
                      <m:r>
                        <a:rPr lang="en-US" sz="800" b="1" i="1" smtClean="0">
                          <a:solidFill>
                            <a:srgbClr val="FF0000"/>
                          </a:solidFill>
                          <a:latin typeface="Cambria Math" panose="02040503050406030204" pitchFamily="18" charset="0"/>
                        </a:rPr>
                        <m:t>𝟒𝟐</m:t>
                      </m:r>
                    </m:oMath>
                  </m:oMathPara>
                </a14:m>
                <a:endParaRPr lang="en-US" sz="800" b="1" dirty="0"/>
              </a:p>
            </p:txBody>
          </p:sp>
        </mc:Choice>
        <mc:Fallback>
          <p:sp>
            <p:nvSpPr>
              <p:cNvPr id="13" name="TextBox 12">
                <a:extLst>
                  <a:ext uri="{FF2B5EF4-FFF2-40B4-BE49-F238E27FC236}">
                    <a16:creationId xmlns:a16="http://schemas.microsoft.com/office/drawing/2014/main" id="{481BA8CE-800D-12C8-378B-3031DE88FB0C}"/>
                  </a:ext>
                </a:extLst>
              </p:cNvPr>
              <p:cNvSpPr txBox="1">
                <a:spLocks noRot="1" noChangeAspect="1" noMove="1" noResize="1" noEditPoints="1" noAdjustHandles="1" noChangeArrowheads="1" noChangeShapeType="1" noTextEdit="1"/>
              </p:cNvSpPr>
              <p:nvPr/>
            </p:nvSpPr>
            <p:spPr>
              <a:xfrm>
                <a:off x="2228850" y="2389126"/>
                <a:ext cx="1020463" cy="306421"/>
              </a:xfrm>
              <a:prstGeom prst="rect">
                <a:avLst/>
              </a:prstGeom>
              <a:blipFill>
                <a:blip r:embed="rId8"/>
                <a:stretch>
                  <a:fillRect/>
                </a:stretch>
              </a:blipFill>
              <a:ln>
                <a:solidFill>
                  <a:schemeClr val="tx1"/>
                </a:solidFill>
              </a:ln>
            </p:spPr>
            <p:txBody>
              <a:bodyPr/>
              <a:lstStyle/>
              <a:p>
                <a:r>
                  <a:rPr lang="en-GB">
                    <a:noFill/>
                  </a:rPr>
                  <a:t> </a:t>
                </a:r>
              </a:p>
            </p:txBody>
          </p:sp>
        </mc:Fallback>
      </mc:AlternateContent>
      <p:sp>
        <p:nvSpPr>
          <p:cNvPr id="14" name="Multiplication Sign 13">
            <a:extLst>
              <a:ext uri="{FF2B5EF4-FFF2-40B4-BE49-F238E27FC236}">
                <a16:creationId xmlns:a16="http://schemas.microsoft.com/office/drawing/2014/main" id="{CB099F90-53D9-32CA-249B-0CE1B6967C8E}"/>
              </a:ext>
            </a:extLst>
          </p:cNvPr>
          <p:cNvSpPr/>
          <p:nvPr/>
        </p:nvSpPr>
        <p:spPr>
          <a:xfrm>
            <a:off x="3364429" y="2348852"/>
            <a:ext cx="457200" cy="38696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B641871-EF25-827B-E9D3-080C68DF20C8}"/>
              </a:ext>
            </a:extLst>
          </p:cNvPr>
          <p:cNvSpPr txBox="1"/>
          <p:nvPr/>
        </p:nvSpPr>
        <p:spPr>
          <a:xfrm>
            <a:off x="2535786" y="103454"/>
            <a:ext cx="1553883" cy="303536"/>
          </a:xfrm>
          <a:prstGeom prst="rect">
            <a:avLst/>
          </a:prstGeom>
          <a:solidFill>
            <a:schemeClr val="bg1"/>
          </a:solidFill>
        </p:spPr>
        <p:txBody>
          <a:bodyPr wrap="square" lIns="36000" tIns="36000" rIns="36000" bIns="36000" rtlCol="0">
            <a:spAutoFit/>
          </a:bodyPr>
          <a:lstStyle/>
          <a:p>
            <a:r>
              <a:rPr lang="en-US" sz="500" dirty="0">
                <a:latin typeface="Arial" panose="020B0604020202020204" pitchFamily="34" charset="0"/>
                <a:cs typeface="Arial" panose="020B0604020202020204" pitchFamily="34" charset="0"/>
              </a:rPr>
              <a:t>Bolt maximum ultimate shear strength 32.74 kN</a:t>
            </a:r>
          </a:p>
          <a:p>
            <a:r>
              <a:rPr lang="en-US" sz="500" dirty="0">
                <a:latin typeface="Arial" panose="020B0604020202020204" pitchFamily="34" charset="0"/>
                <a:cs typeface="Arial" panose="020B0604020202020204" pitchFamily="34" charset="0"/>
              </a:rPr>
              <a:t>Bolt maximum ultimate tension strength 45.37 kN</a:t>
            </a:r>
          </a:p>
          <a:p>
            <a:r>
              <a:rPr lang="en-US" sz="500" dirty="0">
                <a:latin typeface="Arial" panose="020B0604020202020204" pitchFamily="34" charset="0"/>
                <a:cs typeface="Arial" panose="020B0604020202020204" pitchFamily="34" charset="0"/>
              </a:rPr>
              <a:t>Nut maximum ultimate tension strength 32.87 kN</a:t>
            </a:r>
            <a:endParaRPr lang="en-GB" sz="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7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Topics </a:t>
            </a:r>
          </a:p>
        </p:txBody>
      </p:sp>
      <p:sp>
        <p:nvSpPr>
          <p:cNvPr id="7" name="Content Placeholder 6"/>
          <p:cNvSpPr>
            <a:spLocks noGrp="1"/>
          </p:cNvSpPr>
          <p:nvPr>
            <p:ph idx="1"/>
          </p:nvPr>
        </p:nvSpPr>
        <p:spPr/>
        <p:txBody>
          <a:bodyPr>
            <a:normAutofit fontScale="77500" lnSpcReduction="20000"/>
          </a:bodyPr>
          <a:lstStyle/>
          <a:p>
            <a:r>
              <a:rPr lang="en-GB" strike="sngStrike" dirty="0">
                <a:solidFill>
                  <a:srgbClr val="FF0000"/>
                </a:solidFill>
              </a:rPr>
              <a:t>Familiarisation with lug structure and its function</a:t>
            </a:r>
          </a:p>
          <a:p>
            <a:r>
              <a:rPr lang="en-GB" strike="sngStrike" dirty="0">
                <a:solidFill>
                  <a:srgbClr val="FF0000"/>
                </a:solidFill>
              </a:rPr>
              <a:t>Lug loading</a:t>
            </a:r>
          </a:p>
          <a:p>
            <a:r>
              <a:rPr lang="en-GB" strike="sngStrike" dirty="0">
                <a:solidFill>
                  <a:srgbClr val="FF0000"/>
                </a:solidFill>
              </a:rPr>
              <a:t>Lug analysis</a:t>
            </a:r>
          </a:p>
          <a:p>
            <a:r>
              <a:rPr lang="en-GB" strike="sngStrike" dirty="0">
                <a:solidFill>
                  <a:srgbClr val="FF0000"/>
                </a:solidFill>
              </a:rPr>
              <a:t>Pin analysis</a:t>
            </a:r>
          </a:p>
          <a:p>
            <a:r>
              <a:rPr lang="en-GB" strike="sngStrike" dirty="0">
                <a:solidFill>
                  <a:srgbClr val="FF0000"/>
                </a:solidFill>
              </a:rPr>
              <a:t>Bush analysis</a:t>
            </a:r>
          </a:p>
          <a:p>
            <a:r>
              <a:rPr lang="en-GB" strike="sngStrike" dirty="0">
                <a:solidFill>
                  <a:srgbClr val="FF0000"/>
                </a:solidFill>
              </a:rPr>
              <a:t>Special scenarios</a:t>
            </a:r>
          </a:p>
          <a:p>
            <a:r>
              <a:rPr lang="en-GB" strike="sngStrike" dirty="0">
                <a:solidFill>
                  <a:srgbClr val="FF0000"/>
                </a:solidFill>
              </a:rPr>
              <a:t>Stress concentration factor considerations in lugs (ESDU vs Research)</a:t>
            </a:r>
          </a:p>
          <a:p>
            <a:r>
              <a:rPr lang="en-GB" strike="sngStrike" dirty="0">
                <a:solidFill>
                  <a:srgbClr val="FF0000"/>
                </a:solidFill>
              </a:rPr>
              <a:t>Stresses due to bush press-fit</a:t>
            </a:r>
          </a:p>
          <a:p>
            <a:r>
              <a:rPr lang="en-GB" strike="sngStrike" dirty="0">
                <a:solidFill>
                  <a:srgbClr val="FF0000"/>
                </a:solidFill>
              </a:rPr>
              <a:t>Sample example</a:t>
            </a:r>
          </a:p>
          <a:p>
            <a:r>
              <a:rPr lang="en-GB" b="1" dirty="0">
                <a:solidFill>
                  <a:srgbClr val="00B050"/>
                </a:solidFill>
              </a:rPr>
              <a:t>Research trends</a:t>
            </a:r>
          </a:p>
        </p:txBody>
      </p:sp>
      <p:sp>
        <p:nvSpPr>
          <p:cNvPr id="2" name="Slide Number Placeholder 1"/>
          <p:cNvSpPr>
            <a:spLocks noGrp="1"/>
          </p:cNvSpPr>
          <p:nvPr>
            <p:ph type="sldNum" sz="quarter" idx="12"/>
          </p:nvPr>
        </p:nvSpPr>
        <p:spPr/>
        <p:txBody>
          <a:bodyPr/>
          <a:lstStyle/>
          <a:p>
            <a:fld id="{6D22F896-40B5-4ADD-8801-0D06FADFA095}" type="slidenum">
              <a:rPr lang="en-US" smtClean="0"/>
              <a:pPr/>
              <a:t>75</a:t>
            </a:fld>
            <a:endParaRPr lang="en-US" dirty="0"/>
          </a:p>
        </p:txBody>
      </p:sp>
    </p:spTree>
    <p:extLst>
      <p:ext uri="{BB962C8B-B14F-4D97-AF65-F5344CB8AC3E}">
        <p14:creationId xmlns:p14="http://schemas.microsoft.com/office/powerpoint/2010/main" val="1847129776"/>
      </p:ext>
    </p:extLst>
  </p:cSld>
  <p:clrMapOvr>
    <a:masterClrMapping/>
  </p:clrMapOvr>
  <p:transition>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3CD9-BFAD-A416-3613-EB0BF4071610}"/>
              </a:ext>
            </a:extLst>
          </p:cNvPr>
          <p:cNvSpPr>
            <a:spLocks noGrp="1"/>
          </p:cNvSpPr>
          <p:nvPr>
            <p:ph type="title"/>
          </p:nvPr>
        </p:nvSpPr>
        <p:spPr/>
        <p:txBody>
          <a:bodyPr/>
          <a:lstStyle/>
          <a:p>
            <a:r>
              <a:rPr lang="en-US" dirty="0"/>
              <a:t>Research trends</a:t>
            </a:r>
          </a:p>
        </p:txBody>
      </p:sp>
      <p:sp>
        <p:nvSpPr>
          <p:cNvPr id="3" name="Content Placeholder 2">
            <a:extLst>
              <a:ext uri="{FF2B5EF4-FFF2-40B4-BE49-F238E27FC236}">
                <a16:creationId xmlns:a16="http://schemas.microsoft.com/office/drawing/2014/main" id="{95D22686-2656-CEF4-3F8E-D0CBB1BE66BF}"/>
              </a:ext>
            </a:extLst>
          </p:cNvPr>
          <p:cNvSpPr>
            <a:spLocks noGrp="1"/>
          </p:cNvSpPr>
          <p:nvPr>
            <p:ph idx="1"/>
          </p:nvPr>
        </p:nvSpPr>
        <p:spPr/>
        <p:txBody>
          <a:bodyPr/>
          <a:lstStyle/>
          <a:p>
            <a:r>
              <a:rPr lang="en-US" dirty="0"/>
              <a:t>Majority of research are focused on fatigue strength calculations by means of FEA.</a:t>
            </a:r>
          </a:p>
          <a:p>
            <a:r>
              <a:rPr lang="en-US" dirty="0"/>
              <a:t>Some of such works are reviewed here in this presentation.</a:t>
            </a:r>
          </a:p>
          <a:p>
            <a:r>
              <a:rPr lang="en-US" dirty="0"/>
              <a:t>This aspect is intended to give engineers an overview of research direction.</a:t>
            </a:r>
          </a:p>
        </p:txBody>
      </p:sp>
      <p:sp>
        <p:nvSpPr>
          <p:cNvPr id="4" name="Slide Number Placeholder 3">
            <a:extLst>
              <a:ext uri="{FF2B5EF4-FFF2-40B4-BE49-F238E27FC236}">
                <a16:creationId xmlns:a16="http://schemas.microsoft.com/office/drawing/2014/main" id="{B58378BC-0AFB-A401-4875-F2F404167BC2}"/>
              </a:ext>
            </a:extLst>
          </p:cNvPr>
          <p:cNvSpPr>
            <a:spLocks noGrp="1"/>
          </p:cNvSpPr>
          <p:nvPr>
            <p:ph type="sldNum" sz="quarter" idx="12"/>
          </p:nvPr>
        </p:nvSpPr>
        <p:spPr/>
        <p:txBody>
          <a:bodyPr/>
          <a:lstStyle/>
          <a:p>
            <a:fld id="{6D22F896-40B5-4ADD-8801-0D06FADFA095}" type="slidenum">
              <a:rPr lang="en-US" smtClean="0"/>
              <a:pPr/>
              <a:t>76</a:t>
            </a:fld>
            <a:endParaRPr lang="en-US" dirty="0"/>
          </a:p>
        </p:txBody>
      </p:sp>
    </p:spTree>
    <p:extLst>
      <p:ext uri="{BB962C8B-B14F-4D97-AF65-F5344CB8AC3E}">
        <p14:creationId xmlns:p14="http://schemas.microsoft.com/office/powerpoint/2010/main" val="3782852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41FAAE-5DAD-570A-8CBE-ED50F642BB29}"/>
              </a:ext>
            </a:extLst>
          </p:cNvPr>
          <p:cNvPicPr>
            <a:picLocks noChangeAspect="1"/>
          </p:cNvPicPr>
          <p:nvPr/>
        </p:nvPicPr>
        <p:blipFill>
          <a:blip r:embed="rId3"/>
          <a:stretch>
            <a:fillRect/>
          </a:stretch>
        </p:blipFill>
        <p:spPr>
          <a:xfrm>
            <a:off x="284398" y="1901791"/>
            <a:ext cx="1778226" cy="1310558"/>
          </a:xfrm>
          <a:prstGeom prst="rect">
            <a:avLst/>
          </a:prstGeom>
          <a:ln>
            <a:solidFill>
              <a:schemeClr val="tx1"/>
            </a:solidFill>
          </a:ln>
        </p:spPr>
      </p:pic>
      <p:sp>
        <p:nvSpPr>
          <p:cNvPr id="2" name="Title 1">
            <a:extLst>
              <a:ext uri="{FF2B5EF4-FFF2-40B4-BE49-F238E27FC236}">
                <a16:creationId xmlns:a16="http://schemas.microsoft.com/office/drawing/2014/main" id="{FEF37C20-64AF-A339-C5B0-B627B51D2F3A}"/>
              </a:ext>
            </a:extLst>
          </p:cNvPr>
          <p:cNvSpPr>
            <a:spLocks noGrp="1"/>
          </p:cNvSpPr>
          <p:nvPr>
            <p:ph type="title"/>
          </p:nvPr>
        </p:nvSpPr>
        <p:spPr/>
        <p:txBody>
          <a:bodyPr>
            <a:normAutofit/>
          </a:bodyPr>
          <a:lstStyle/>
          <a:p>
            <a:r>
              <a:rPr lang="en-GB" sz="1000" dirty="0"/>
              <a:t>XFEM based analysis of fatigue crack growth in damaged  wing fuselage attachment lug</a:t>
            </a:r>
            <a:br>
              <a:rPr lang="en-GB" sz="1000" dirty="0"/>
            </a:br>
            <a:r>
              <a:rPr lang="en-GB" sz="800" dirty="0"/>
              <a:t>Engineering Failure Analysis, 112 (2020) 104516</a:t>
            </a:r>
            <a:endParaRPr lang="en-US" sz="1000" dirty="0"/>
          </a:p>
        </p:txBody>
      </p:sp>
      <p:sp>
        <p:nvSpPr>
          <p:cNvPr id="4" name="Slide Number Placeholder 3">
            <a:extLst>
              <a:ext uri="{FF2B5EF4-FFF2-40B4-BE49-F238E27FC236}">
                <a16:creationId xmlns:a16="http://schemas.microsoft.com/office/drawing/2014/main" id="{6D213A65-2B40-7D7A-4548-FA8EA3103B6C}"/>
              </a:ext>
            </a:extLst>
          </p:cNvPr>
          <p:cNvSpPr>
            <a:spLocks noGrp="1"/>
          </p:cNvSpPr>
          <p:nvPr>
            <p:ph type="sldNum" sz="quarter" idx="12"/>
          </p:nvPr>
        </p:nvSpPr>
        <p:spPr/>
        <p:txBody>
          <a:bodyPr/>
          <a:lstStyle/>
          <a:p>
            <a:fld id="{6D22F896-40B5-4ADD-8801-0D06FADFA095}" type="slidenum">
              <a:rPr lang="en-US" smtClean="0"/>
              <a:pPr/>
              <a:t>77</a:t>
            </a:fld>
            <a:endParaRPr lang="en-US" dirty="0"/>
          </a:p>
        </p:txBody>
      </p:sp>
      <p:pic>
        <p:nvPicPr>
          <p:cNvPr id="5" name="Picture 4">
            <a:extLst>
              <a:ext uri="{FF2B5EF4-FFF2-40B4-BE49-F238E27FC236}">
                <a16:creationId xmlns:a16="http://schemas.microsoft.com/office/drawing/2014/main" id="{4CF4949D-FCBC-9221-BBDB-C8CB7CBF1335}"/>
              </a:ext>
            </a:extLst>
          </p:cNvPr>
          <p:cNvPicPr>
            <a:picLocks noChangeAspect="1"/>
          </p:cNvPicPr>
          <p:nvPr/>
        </p:nvPicPr>
        <p:blipFill>
          <a:blip r:embed="rId4"/>
          <a:stretch>
            <a:fillRect/>
          </a:stretch>
        </p:blipFill>
        <p:spPr>
          <a:xfrm>
            <a:off x="284398" y="853363"/>
            <a:ext cx="1356515" cy="1029412"/>
          </a:xfrm>
          <a:prstGeom prst="rect">
            <a:avLst/>
          </a:prstGeom>
          <a:ln>
            <a:solidFill>
              <a:schemeClr val="tx1"/>
            </a:solidFill>
          </a:ln>
        </p:spPr>
      </p:pic>
      <p:pic>
        <p:nvPicPr>
          <p:cNvPr id="6" name="Picture 5">
            <a:extLst>
              <a:ext uri="{FF2B5EF4-FFF2-40B4-BE49-F238E27FC236}">
                <a16:creationId xmlns:a16="http://schemas.microsoft.com/office/drawing/2014/main" id="{F1854B41-2D08-BE61-B6CC-25C830CDAEBA}"/>
              </a:ext>
            </a:extLst>
          </p:cNvPr>
          <p:cNvPicPr>
            <a:picLocks noChangeAspect="1"/>
          </p:cNvPicPr>
          <p:nvPr/>
        </p:nvPicPr>
        <p:blipFill>
          <a:blip r:embed="rId5"/>
          <a:stretch>
            <a:fillRect/>
          </a:stretch>
        </p:blipFill>
        <p:spPr>
          <a:xfrm>
            <a:off x="1667577" y="858854"/>
            <a:ext cx="1168880" cy="1018430"/>
          </a:xfrm>
          <a:prstGeom prst="rect">
            <a:avLst/>
          </a:prstGeom>
          <a:ln>
            <a:solidFill>
              <a:schemeClr val="tx1"/>
            </a:solidFill>
          </a:ln>
        </p:spPr>
      </p:pic>
      <p:pic>
        <p:nvPicPr>
          <p:cNvPr id="7" name="Picture 6">
            <a:extLst>
              <a:ext uri="{FF2B5EF4-FFF2-40B4-BE49-F238E27FC236}">
                <a16:creationId xmlns:a16="http://schemas.microsoft.com/office/drawing/2014/main" id="{FFBD30C2-7248-E91C-E016-2F29AAC86B26}"/>
              </a:ext>
            </a:extLst>
          </p:cNvPr>
          <p:cNvPicPr>
            <a:picLocks noChangeAspect="1"/>
          </p:cNvPicPr>
          <p:nvPr/>
        </p:nvPicPr>
        <p:blipFill>
          <a:blip r:embed="rId6"/>
          <a:stretch>
            <a:fillRect/>
          </a:stretch>
        </p:blipFill>
        <p:spPr>
          <a:xfrm>
            <a:off x="1960648" y="879546"/>
            <a:ext cx="839680" cy="149102"/>
          </a:xfrm>
          <a:prstGeom prst="rect">
            <a:avLst/>
          </a:prstGeom>
          <a:ln>
            <a:solidFill>
              <a:schemeClr val="tx1"/>
            </a:solidFill>
          </a:ln>
        </p:spPr>
      </p:pic>
      <p:pic>
        <p:nvPicPr>
          <p:cNvPr id="8" name="Picture 7">
            <a:extLst>
              <a:ext uri="{FF2B5EF4-FFF2-40B4-BE49-F238E27FC236}">
                <a16:creationId xmlns:a16="http://schemas.microsoft.com/office/drawing/2014/main" id="{7F1C55E4-9168-BEE2-FD95-5160988F9C48}"/>
              </a:ext>
            </a:extLst>
          </p:cNvPr>
          <p:cNvPicPr>
            <a:picLocks noChangeAspect="1"/>
          </p:cNvPicPr>
          <p:nvPr/>
        </p:nvPicPr>
        <p:blipFill>
          <a:blip r:embed="rId7"/>
          <a:stretch>
            <a:fillRect/>
          </a:stretch>
        </p:blipFill>
        <p:spPr>
          <a:xfrm>
            <a:off x="2869033" y="858854"/>
            <a:ext cx="1486121" cy="1018430"/>
          </a:xfrm>
          <a:prstGeom prst="rect">
            <a:avLst/>
          </a:prstGeom>
          <a:ln>
            <a:solidFill>
              <a:schemeClr val="tx1"/>
            </a:solidFill>
          </a:ln>
        </p:spPr>
      </p:pic>
      <p:sp>
        <p:nvSpPr>
          <p:cNvPr id="9" name="Speech Bubble: Rectangle 48">
            <a:extLst>
              <a:ext uri="{FF2B5EF4-FFF2-40B4-BE49-F238E27FC236}">
                <a16:creationId xmlns:a16="http://schemas.microsoft.com/office/drawing/2014/main" id="{B40D505F-039A-A5AA-3254-774FBEBFB2F9}"/>
              </a:ext>
            </a:extLst>
          </p:cNvPr>
          <p:cNvSpPr/>
          <p:nvPr/>
        </p:nvSpPr>
        <p:spPr>
          <a:xfrm>
            <a:off x="3980255" y="682082"/>
            <a:ext cx="373973" cy="272015"/>
          </a:xfrm>
          <a:prstGeom prst="wedgeRectCallout">
            <a:avLst>
              <a:gd name="adj1" fmla="val -88393"/>
              <a:gd name="adj2" fmla="val 133411"/>
            </a:avLst>
          </a:prstGeom>
          <a:solidFill>
            <a:srgbClr val="FFC00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Applied load</a:t>
            </a:r>
          </a:p>
        </p:txBody>
      </p:sp>
      <p:sp>
        <p:nvSpPr>
          <p:cNvPr id="10" name="Speech Bubble: Rectangle 48">
            <a:extLst>
              <a:ext uri="{FF2B5EF4-FFF2-40B4-BE49-F238E27FC236}">
                <a16:creationId xmlns:a16="http://schemas.microsoft.com/office/drawing/2014/main" id="{BCD4D798-2C3D-4DA1-8061-161E1519F550}"/>
              </a:ext>
            </a:extLst>
          </p:cNvPr>
          <p:cNvSpPr/>
          <p:nvPr/>
        </p:nvSpPr>
        <p:spPr>
          <a:xfrm>
            <a:off x="2990850" y="682082"/>
            <a:ext cx="299103" cy="161572"/>
          </a:xfrm>
          <a:prstGeom prst="wedgeRectCallout">
            <a:avLst>
              <a:gd name="adj1" fmla="val 130297"/>
              <a:gd name="adj2" fmla="val 214663"/>
            </a:avLst>
          </a:prstGeom>
          <a:solidFill>
            <a:srgbClr val="FFC00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crack</a:t>
            </a:r>
          </a:p>
        </p:txBody>
      </p:sp>
      <p:sp>
        <p:nvSpPr>
          <p:cNvPr id="14" name="Speech Bubble: Rectangle 48">
            <a:extLst>
              <a:ext uri="{FF2B5EF4-FFF2-40B4-BE49-F238E27FC236}">
                <a16:creationId xmlns:a16="http://schemas.microsoft.com/office/drawing/2014/main" id="{54EB50E6-D3B3-30E4-820E-6CA40C85090F}"/>
              </a:ext>
            </a:extLst>
          </p:cNvPr>
          <p:cNvSpPr/>
          <p:nvPr/>
        </p:nvSpPr>
        <p:spPr>
          <a:xfrm>
            <a:off x="377058" y="2797175"/>
            <a:ext cx="1089791" cy="381000"/>
          </a:xfrm>
          <a:prstGeom prst="wedgeRectCallout">
            <a:avLst>
              <a:gd name="adj1" fmla="val 58456"/>
              <a:gd name="adj2" fmla="val -92061"/>
            </a:avLst>
          </a:prstGeom>
          <a:solidFill>
            <a:srgbClr val="FFC00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Initial through crack using XFEM</a:t>
            </a:r>
          </a:p>
        </p:txBody>
      </p:sp>
      <p:pic>
        <p:nvPicPr>
          <p:cNvPr id="15" name="Picture 14">
            <a:extLst>
              <a:ext uri="{FF2B5EF4-FFF2-40B4-BE49-F238E27FC236}">
                <a16:creationId xmlns:a16="http://schemas.microsoft.com/office/drawing/2014/main" id="{80CA3D4B-0262-1DCF-E775-98F707339FFF}"/>
              </a:ext>
            </a:extLst>
          </p:cNvPr>
          <p:cNvPicPr>
            <a:picLocks noChangeAspect="1"/>
          </p:cNvPicPr>
          <p:nvPr/>
        </p:nvPicPr>
        <p:blipFill>
          <a:blip r:embed="rId8"/>
          <a:stretch>
            <a:fillRect/>
          </a:stretch>
        </p:blipFill>
        <p:spPr>
          <a:xfrm>
            <a:off x="2617392" y="1894748"/>
            <a:ext cx="1736836" cy="1317600"/>
          </a:xfrm>
          <a:prstGeom prst="rect">
            <a:avLst/>
          </a:prstGeom>
          <a:ln>
            <a:solidFill>
              <a:schemeClr val="tx1"/>
            </a:solidFill>
          </a:ln>
        </p:spPr>
      </p:pic>
      <p:pic>
        <p:nvPicPr>
          <p:cNvPr id="17" name="Picture 16">
            <a:extLst>
              <a:ext uri="{FF2B5EF4-FFF2-40B4-BE49-F238E27FC236}">
                <a16:creationId xmlns:a16="http://schemas.microsoft.com/office/drawing/2014/main" id="{4F5272BB-9ABA-616D-BC5C-C8228877636D}"/>
              </a:ext>
            </a:extLst>
          </p:cNvPr>
          <p:cNvPicPr>
            <a:picLocks noChangeAspect="1"/>
          </p:cNvPicPr>
          <p:nvPr/>
        </p:nvPicPr>
        <p:blipFill>
          <a:blip r:embed="rId9"/>
          <a:stretch>
            <a:fillRect/>
          </a:stretch>
        </p:blipFill>
        <p:spPr>
          <a:xfrm>
            <a:off x="1075061" y="1227286"/>
            <a:ext cx="2610853" cy="1653540"/>
          </a:xfrm>
          <a:prstGeom prst="rect">
            <a:avLst/>
          </a:prstGeom>
          <a:ln>
            <a:solidFill>
              <a:schemeClr val="tx1"/>
            </a:solidFill>
          </a:ln>
        </p:spPr>
      </p:pic>
      <p:sp>
        <p:nvSpPr>
          <p:cNvPr id="18" name="Speech Bubble: Rectangle 48">
            <a:extLst>
              <a:ext uri="{FF2B5EF4-FFF2-40B4-BE49-F238E27FC236}">
                <a16:creationId xmlns:a16="http://schemas.microsoft.com/office/drawing/2014/main" id="{665C5CAF-D91C-0992-4627-127BE3D3F674}"/>
              </a:ext>
            </a:extLst>
          </p:cNvPr>
          <p:cNvSpPr/>
          <p:nvPr/>
        </p:nvSpPr>
        <p:spPr>
          <a:xfrm>
            <a:off x="74283" y="717974"/>
            <a:ext cx="299103" cy="161572"/>
          </a:xfrm>
          <a:prstGeom prst="wedgeRectCallout">
            <a:avLst>
              <a:gd name="adj1" fmla="val 117120"/>
              <a:gd name="adj2" fmla="val 175633"/>
            </a:avLst>
          </a:prstGeom>
          <a:solidFill>
            <a:srgbClr val="FFC00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dirty="0">
                <a:solidFill>
                  <a:srgbClr val="002060"/>
                </a:solidFill>
                <a:latin typeface="Arial" panose="020B0604020202020204" pitchFamily="34" charset="0"/>
                <a:cs typeface="Arial" panose="020B0604020202020204" pitchFamily="34" charset="0"/>
              </a:rPr>
              <a:t>Steel</a:t>
            </a:r>
          </a:p>
        </p:txBody>
      </p:sp>
      <p:sp>
        <p:nvSpPr>
          <p:cNvPr id="3" name="Speech Bubble: Rectangle 2">
            <a:extLst>
              <a:ext uri="{FF2B5EF4-FFF2-40B4-BE49-F238E27FC236}">
                <a16:creationId xmlns:a16="http://schemas.microsoft.com/office/drawing/2014/main" id="{D15658E5-F2AD-C39F-94BA-2044E11AC15B}"/>
              </a:ext>
            </a:extLst>
          </p:cNvPr>
          <p:cNvSpPr/>
          <p:nvPr/>
        </p:nvSpPr>
        <p:spPr>
          <a:xfrm>
            <a:off x="1437159" y="1274034"/>
            <a:ext cx="1075823" cy="485695"/>
          </a:xfrm>
          <a:prstGeom prst="wedgeRectCallout">
            <a:avLst>
              <a:gd name="adj1" fmla="val 82457"/>
              <a:gd name="adj2" fmla="val 6563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sz="500" dirty="0">
                <a:solidFill>
                  <a:schemeClr val="tx1"/>
                </a:solidFill>
                <a:latin typeface="Arial" panose="020B0604020202020204" pitchFamily="34" charset="0"/>
                <a:cs typeface="Arial" panose="020B0604020202020204" pitchFamily="34" charset="0"/>
              </a:rPr>
              <a:t>Both the crack and its path needs to be defined using collapsed element for the crack tip </a:t>
            </a:r>
          </a:p>
          <a:p>
            <a:r>
              <a:rPr lang="en-US" sz="500" dirty="0">
                <a:solidFill>
                  <a:schemeClr val="tx1"/>
                </a:solidFill>
                <a:latin typeface="Arial" panose="020B0604020202020204" pitchFamily="34" charset="0"/>
                <a:cs typeface="Arial" panose="020B0604020202020204" pitchFamily="34" charset="0"/>
              </a:rPr>
              <a:t>(traditional way of modelling crack propagation in FEA)</a:t>
            </a:r>
            <a:endParaRPr lang="en-GB" sz="500" dirty="0">
              <a:solidFill>
                <a:schemeClr val="tx1"/>
              </a:solidFill>
              <a:latin typeface="Arial" panose="020B060402020202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1CE04A23-C915-76F6-0211-202DE5641E01}"/>
              </a:ext>
            </a:extLst>
          </p:cNvPr>
          <p:cNvSpPr/>
          <p:nvPr/>
        </p:nvSpPr>
        <p:spPr>
          <a:xfrm>
            <a:off x="3485810" y="1909832"/>
            <a:ext cx="992081" cy="414986"/>
          </a:xfrm>
          <a:prstGeom prst="wedgeRectCallout">
            <a:avLst>
              <a:gd name="adj1" fmla="val -69405"/>
              <a:gd name="adj2" fmla="val -117478"/>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sz="500" dirty="0">
                <a:solidFill>
                  <a:schemeClr val="tx1"/>
                </a:solidFill>
                <a:latin typeface="Arial" panose="020B0604020202020204" pitchFamily="34" charset="0"/>
                <a:cs typeface="Arial" panose="020B0604020202020204" pitchFamily="34" charset="0"/>
              </a:rPr>
              <a:t>Extended FEM (XFEM), crack does not need to be necessarily modelled and re-meshing is not required for crack propagation (more advanced).</a:t>
            </a:r>
            <a:endParaRPr lang="en-GB" sz="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2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8" grpId="0" animBg="1"/>
      <p:bldP spid="3"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C6A7-1092-B005-77B1-5DB32EC78C77}"/>
              </a:ext>
            </a:extLst>
          </p:cNvPr>
          <p:cNvSpPr>
            <a:spLocks noGrp="1"/>
          </p:cNvSpPr>
          <p:nvPr>
            <p:ph type="title"/>
          </p:nvPr>
        </p:nvSpPr>
        <p:spPr>
          <a:xfrm>
            <a:off x="400050" y="206375"/>
            <a:ext cx="3886200" cy="657970"/>
          </a:xfrm>
        </p:spPr>
        <p:txBody>
          <a:bodyPr>
            <a:normAutofit/>
          </a:bodyPr>
          <a:lstStyle/>
          <a:p>
            <a:r>
              <a:rPr lang="en-GB" sz="1100" dirty="0"/>
              <a:t>A new specimen geometry to determine the through-thickness tensile strength of composite laminates</a:t>
            </a:r>
            <a:br>
              <a:rPr lang="en-GB" dirty="0"/>
            </a:br>
            <a:r>
              <a:rPr lang="en-GB" sz="900" dirty="0"/>
              <a:t>Composites Part B 77 (2015) 145-152</a:t>
            </a:r>
            <a:endParaRPr lang="en-US" sz="900" dirty="0"/>
          </a:p>
        </p:txBody>
      </p:sp>
      <p:sp>
        <p:nvSpPr>
          <p:cNvPr id="9" name="Content Placeholder 8">
            <a:extLst>
              <a:ext uri="{FF2B5EF4-FFF2-40B4-BE49-F238E27FC236}">
                <a16:creationId xmlns:a16="http://schemas.microsoft.com/office/drawing/2014/main" id="{C9F93BB9-D89B-0DAE-86A1-27280A946074}"/>
              </a:ext>
            </a:extLst>
          </p:cNvPr>
          <p:cNvSpPr>
            <a:spLocks noGrp="1"/>
          </p:cNvSpPr>
          <p:nvPr>
            <p:ph idx="1"/>
          </p:nvPr>
        </p:nvSpPr>
        <p:spPr>
          <a:xfrm>
            <a:off x="323850" y="863600"/>
            <a:ext cx="2222368" cy="2238375"/>
          </a:xfrm>
        </p:spPr>
        <p:txBody>
          <a:bodyPr>
            <a:normAutofit fontScale="70000" lnSpcReduction="20000"/>
          </a:bodyPr>
          <a:lstStyle/>
          <a:p>
            <a:r>
              <a:rPr lang="en-US" dirty="0"/>
              <a:t>Use of composite lugs is challenging.</a:t>
            </a:r>
          </a:p>
          <a:p>
            <a:r>
              <a:rPr lang="en-US" dirty="0"/>
              <a:t>Locally concentrated load is introduced leading to complex 3D stress state.</a:t>
            </a:r>
          </a:p>
          <a:p>
            <a:r>
              <a:rPr lang="en-US" dirty="0"/>
              <a:t>Leads to small edge distances and thick laminates well above 30 mm.</a:t>
            </a:r>
          </a:p>
          <a:p>
            <a:r>
              <a:rPr lang="en-US" dirty="0"/>
              <a:t>Typical application is vertical tail attachments, linkage of high-lift systems, main landing gear fittings or main rotor head of helicopter.</a:t>
            </a:r>
          </a:p>
          <a:p>
            <a:r>
              <a:rPr lang="en-US" dirty="0"/>
              <a:t>Use of composite lugs is based on extensive testing as design guidelines are lacking.</a:t>
            </a:r>
          </a:p>
          <a:p>
            <a:r>
              <a:rPr lang="en-US" dirty="0"/>
              <a:t>Design guidelines need to consider out-of-plane design </a:t>
            </a:r>
            <a:r>
              <a:rPr lang="en-US" dirty="0" err="1"/>
              <a:t>allowables</a:t>
            </a:r>
            <a:r>
              <a:rPr lang="en-US" dirty="0"/>
              <a:t>.</a:t>
            </a:r>
          </a:p>
          <a:p>
            <a:r>
              <a:rPr lang="en-US" dirty="0"/>
              <a:t>Delamination is the main driver in failure mode so through thickness failure loads under pure tension, pure shear and mixed mode needs to be considered.</a:t>
            </a:r>
          </a:p>
        </p:txBody>
      </p:sp>
      <p:sp>
        <p:nvSpPr>
          <p:cNvPr id="4" name="Slide Number Placeholder 3">
            <a:extLst>
              <a:ext uri="{FF2B5EF4-FFF2-40B4-BE49-F238E27FC236}">
                <a16:creationId xmlns:a16="http://schemas.microsoft.com/office/drawing/2014/main" id="{4BECA385-A454-4189-452F-040B9E40F71F}"/>
              </a:ext>
            </a:extLst>
          </p:cNvPr>
          <p:cNvSpPr>
            <a:spLocks noGrp="1"/>
          </p:cNvSpPr>
          <p:nvPr>
            <p:ph type="sldNum" sz="quarter" idx="12"/>
          </p:nvPr>
        </p:nvSpPr>
        <p:spPr>
          <a:xfrm>
            <a:off x="3821629" y="3330575"/>
            <a:ext cx="388421" cy="140994"/>
          </a:xfrm>
        </p:spPr>
        <p:txBody>
          <a:bodyPr/>
          <a:lstStyle/>
          <a:p>
            <a:fld id="{6D22F896-40B5-4ADD-8801-0D06FADFA095}" type="slidenum">
              <a:rPr lang="en-US" smtClean="0"/>
              <a:pPr/>
              <a:t>78</a:t>
            </a:fld>
            <a:endParaRPr lang="en-US" dirty="0"/>
          </a:p>
        </p:txBody>
      </p:sp>
      <p:pic>
        <p:nvPicPr>
          <p:cNvPr id="12" name="Picture 11">
            <a:extLst>
              <a:ext uri="{FF2B5EF4-FFF2-40B4-BE49-F238E27FC236}">
                <a16:creationId xmlns:a16="http://schemas.microsoft.com/office/drawing/2014/main" id="{BDA82FB2-CA6B-0121-49E0-7DA15A43B1E8}"/>
              </a:ext>
            </a:extLst>
          </p:cNvPr>
          <p:cNvPicPr>
            <a:picLocks noChangeAspect="1"/>
          </p:cNvPicPr>
          <p:nvPr/>
        </p:nvPicPr>
        <p:blipFill>
          <a:blip r:embed="rId2"/>
          <a:stretch>
            <a:fillRect/>
          </a:stretch>
        </p:blipFill>
        <p:spPr>
          <a:xfrm>
            <a:off x="2546661" y="863600"/>
            <a:ext cx="1739146" cy="1755553"/>
          </a:xfrm>
          <a:prstGeom prst="rect">
            <a:avLst/>
          </a:prstGeom>
          <a:ln>
            <a:solidFill>
              <a:schemeClr val="tx1"/>
            </a:solidFill>
          </a:ln>
        </p:spPr>
      </p:pic>
      <p:sp>
        <p:nvSpPr>
          <p:cNvPr id="13" name="Speech Bubble: Rectangle 48">
            <a:extLst>
              <a:ext uri="{FF2B5EF4-FFF2-40B4-BE49-F238E27FC236}">
                <a16:creationId xmlns:a16="http://schemas.microsoft.com/office/drawing/2014/main" id="{CB622FE2-0472-D8F0-ABA9-770E26F532AE}"/>
              </a:ext>
            </a:extLst>
          </p:cNvPr>
          <p:cNvSpPr/>
          <p:nvPr/>
        </p:nvSpPr>
        <p:spPr>
          <a:xfrm>
            <a:off x="2990407" y="2596190"/>
            <a:ext cx="1295400" cy="653681"/>
          </a:xfrm>
          <a:prstGeom prst="wedgeRectCallout">
            <a:avLst>
              <a:gd name="adj1" fmla="val -98094"/>
              <a:gd name="adj2" fmla="val -5878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600" dirty="0">
                <a:solidFill>
                  <a:schemeClr val="tx1"/>
                </a:solidFill>
                <a:latin typeface="Arial" panose="020B0604020202020204" pitchFamily="34" charset="0"/>
                <a:cs typeface="Arial" panose="020B0604020202020204" pitchFamily="34" charset="0"/>
              </a:rPr>
              <a:t>In this paper a simple test setup which introduces the load into the specimen by a form fit was chosen to determine the through-thickness tensile strength of quasi-isotropic carbon/epoxy laminates.</a:t>
            </a:r>
          </a:p>
        </p:txBody>
      </p:sp>
      <p:pic>
        <p:nvPicPr>
          <p:cNvPr id="15" name="Picture 14">
            <a:extLst>
              <a:ext uri="{FF2B5EF4-FFF2-40B4-BE49-F238E27FC236}">
                <a16:creationId xmlns:a16="http://schemas.microsoft.com/office/drawing/2014/main" id="{13086921-E71E-0D46-0F63-5A213FDDC77E}"/>
              </a:ext>
            </a:extLst>
          </p:cNvPr>
          <p:cNvPicPr>
            <a:picLocks noChangeAspect="1"/>
          </p:cNvPicPr>
          <p:nvPr/>
        </p:nvPicPr>
        <p:blipFill>
          <a:blip r:embed="rId3"/>
          <a:stretch>
            <a:fillRect/>
          </a:stretch>
        </p:blipFill>
        <p:spPr>
          <a:xfrm>
            <a:off x="587486" y="1737996"/>
            <a:ext cx="3257107" cy="1662132"/>
          </a:xfrm>
          <a:prstGeom prst="rect">
            <a:avLst/>
          </a:prstGeom>
        </p:spPr>
      </p:pic>
      <p:pic>
        <p:nvPicPr>
          <p:cNvPr id="16" name="Picture 15">
            <a:extLst>
              <a:ext uri="{FF2B5EF4-FFF2-40B4-BE49-F238E27FC236}">
                <a16:creationId xmlns:a16="http://schemas.microsoft.com/office/drawing/2014/main" id="{808ADEAA-DF31-B6A6-4247-697ED959E573}"/>
              </a:ext>
            </a:extLst>
          </p:cNvPr>
          <p:cNvPicPr>
            <a:picLocks noChangeAspect="1"/>
          </p:cNvPicPr>
          <p:nvPr/>
        </p:nvPicPr>
        <p:blipFill>
          <a:blip r:embed="rId4"/>
          <a:stretch>
            <a:fillRect/>
          </a:stretch>
        </p:blipFill>
        <p:spPr>
          <a:xfrm>
            <a:off x="587486" y="59161"/>
            <a:ext cx="3257107" cy="1625081"/>
          </a:xfrm>
          <a:prstGeom prst="rect">
            <a:avLst/>
          </a:prstGeom>
        </p:spPr>
      </p:pic>
      <p:pic>
        <p:nvPicPr>
          <p:cNvPr id="17" name="Picture 16">
            <a:extLst>
              <a:ext uri="{FF2B5EF4-FFF2-40B4-BE49-F238E27FC236}">
                <a16:creationId xmlns:a16="http://schemas.microsoft.com/office/drawing/2014/main" id="{C9AFD9D5-1D2B-3CCD-C480-4C74E5ED167A}"/>
              </a:ext>
            </a:extLst>
          </p:cNvPr>
          <p:cNvPicPr>
            <a:picLocks noChangeAspect="1"/>
          </p:cNvPicPr>
          <p:nvPr/>
        </p:nvPicPr>
        <p:blipFill>
          <a:blip r:embed="rId5"/>
          <a:stretch>
            <a:fillRect/>
          </a:stretch>
        </p:blipFill>
        <p:spPr>
          <a:xfrm>
            <a:off x="0" y="-12237"/>
            <a:ext cx="4610099" cy="1712050"/>
          </a:xfrm>
          <a:prstGeom prst="rect">
            <a:avLst/>
          </a:prstGeom>
        </p:spPr>
      </p:pic>
      <p:pic>
        <p:nvPicPr>
          <p:cNvPr id="18" name="Picture 17">
            <a:extLst>
              <a:ext uri="{FF2B5EF4-FFF2-40B4-BE49-F238E27FC236}">
                <a16:creationId xmlns:a16="http://schemas.microsoft.com/office/drawing/2014/main" id="{F7653C88-F89C-91FB-132E-D84BB93A6DE5}"/>
              </a:ext>
            </a:extLst>
          </p:cNvPr>
          <p:cNvPicPr>
            <a:picLocks noChangeAspect="1"/>
          </p:cNvPicPr>
          <p:nvPr/>
        </p:nvPicPr>
        <p:blipFill>
          <a:blip r:embed="rId6"/>
          <a:stretch>
            <a:fillRect/>
          </a:stretch>
        </p:blipFill>
        <p:spPr>
          <a:xfrm>
            <a:off x="0" y="-12237"/>
            <a:ext cx="3441700" cy="2832100"/>
          </a:xfrm>
          <a:prstGeom prst="rect">
            <a:avLst/>
          </a:prstGeom>
        </p:spPr>
      </p:pic>
      <p:cxnSp>
        <p:nvCxnSpPr>
          <p:cNvPr id="25" name="Straight Arrow Connector 24">
            <a:extLst>
              <a:ext uri="{FF2B5EF4-FFF2-40B4-BE49-F238E27FC236}">
                <a16:creationId xmlns:a16="http://schemas.microsoft.com/office/drawing/2014/main" id="{D4DC82C9-0786-9D2B-3F9A-2523202C0C6A}"/>
              </a:ext>
            </a:extLst>
          </p:cNvPr>
          <p:cNvCxnSpPr>
            <a:cxnSpLocks/>
          </p:cNvCxnSpPr>
          <p:nvPr/>
        </p:nvCxnSpPr>
        <p:spPr>
          <a:xfrm>
            <a:off x="3724275" y="1209675"/>
            <a:ext cx="96" cy="2141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9" name="Speech Bubble: Rectangle 48">
            <a:extLst>
              <a:ext uri="{FF2B5EF4-FFF2-40B4-BE49-F238E27FC236}">
                <a16:creationId xmlns:a16="http://schemas.microsoft.com/office/drawing/2014/main" id="{EEB87A6E-A18A-48EB-FAC8-82CE5B566F14}"/>
              </a:ext>
            </a:extLst>
          </p:cNvPr>
          <p:cNvSpPr/>
          <p:nvPr/>
        </p:nvSpPr>
        <p:spPr>
          <a:xfrm>
            <a:off x="1733170" y="139668"/>
            <a:ext cx="749301" cy="657970"/>
          </a:xfrm>
          <a:prstGeom prst="wedgeRectCallout">
            <a:avLst>
              <a:gd name="adj1" fmla="val -79393"/>
              <a:gd name="adj2" fmla="val -26859"/>
            </a:avLst>
          </a:prstGeom>
          <a:solidFill>
            <a:srgbClr val="00B0F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0" rIns="18000" bIns="0" rtlCol="0" anchor="ctr"/>
          <a:lstStyle/>
          <a:p>
            <a:r>
              <a:rPr lang="en-GB" sz="700" dirty="0">
                <a:solidFill>
                  <a:schemeClr val="tx1"/>
                </a:solidFill>
                <a:latin typeface="Arial" panose="020B0604020202020204" pitchFamily="34" charset="0"/>
                <a:cs typeface="Arial" panose="020B0604020202020204" pitchFamily="34" charset="0"/>
              </a:rPr>
              <a:t>Milling processes A and B. In A, only one roughing and one finishing operation.</a:t>
            </a:r>
          </a:p>
        </p:txBody>
      </p:sp>
      <p:sp>
        <p:nvSpPr>
          <p:cNvPr id="3" name="Speech Bubble: Rectangle 48">
            <a:extLst>
              <a:ext uri="{FF2B5EF4-FFF2-40B4-BE49-F238E27FC236}">
                <a16:creationId xmlns:a16="http://schemas.microsoft.com/office/drawing/2014/main" id="{5A67FFEC-8979-05F4-A7E8-210451D317BE}"/>
              </a:ext>
            </a:extLst>
          </p:cNvPr>
          <p:cNvSpPr/>
          <p:nvPr/>
        </p:nvSpPr>
        <p:spPr>
          <a:xfrm>
            <a:off x="654748" y="628622"/>
            <a:ext cx="964502" cy="930514"/>
          </a:xfrm>
          <a:prstGeom prst="wedgeRectCallout">
            <a:avLst>
              <a:gd name="adj1" fmla="val 26431"/>
              <a:gd name="adj2" fmla="val -60366"/>
            </a:avLst>
          </a:prstGeom>
          <a:solidFill>
            <a:srgbClr val="FFFF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0" rIns="18000" bIns="0" rtlCol="0" anchor="ctr"/>
          <a:lstStyle/>
          <a:p>
            <a:r>
              <a:rPr lang="en-GB" sz="700" dirty="0">
                <a:solidFill>
                  <a:schemeClr val="tx1"/>
                </a:solidFill>
                <a:latin typeface="Arial" panose="020B0604020202020204" pitchFamily="34" charset="0"/>
                <a:cs typeface="Arial" panose="020B0604020202020204" pitchFamily="34" charset="0"/>
              </a:rPr>
              <a:t>In process B, the number of roughing operations increased to reduce the cutting volume and the forces, which the specimen is subjected to during the milling process.</a:t>
            </a:r>
          </a:p>
        </p:txBody>
      </p:sp>
      <p:cxnSp>
        <p:nvCxnSpPr>
          <p:cNvPr id="6" name="Straight Arrow Connector 5">
            <a:extLst>
              <a:ext uri="{FF2B5EF4-FFF2-40B4-BE49-F238E27FC236}">
                <a16:creationId xmlns:a16="http://schemas.microsoft.com/office/drawing/2014/main" id="{2ECA6BC3-6A99-2F0E-22D7-C80283D3E900}"/>
              </a:ext>
            </a:extLst>
          </p:cNvPr>
          <p:cNvCxnSpPr/>
          <p:nvPr/>
        </p:nvCxnSpPr>
        <p:spPr>
          <a:xfrm>
            <a:off x="3726752" y="840822"/>
            <a:ext cx="457200" cy="170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55A5234-76CB-0F02-9739-44E1415285E0}"/>
              </a:ext>
            </a:extLst>
          </p:cNvPr>
          <p:cNvCxnSpPr>
            <a:cxnSpLocks/>
          </p:cNvCxnSpPr>
          <p:nvPr/>
        </p:nvCxnSpPr>
        <p:spPr>
          <a:xfrm flipV="1">
            <a:off x="3726752" y="690643"/>
            <a:ext cx="457200" cy="150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65EA1B2-B771-A5CD-B10E-62002F1E2506}"/>
                  </a:ext>
                </a:extLst>
              </p:cNvPr>
              <p:cNvSpPr txBox="1"/>
              <p:nvPr/>
            </p:nvSpPr>
            <p:spPr>
              <a:xfrm>
                <a:off x="4211571" y="988005"/>
                <a:ext cx="231465" cy="195814"/>
              </a:xfrm>
              <a:prstGeom prst="rect">
                <a:avLst/>
              </a:prstGeom>
              <a:solidFill>
                <a:srgbClr val="00B050"/>
              </a:solidFill>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GB" sz="800" i="1" smtClean="0">
                              <a:latin typeface="Cambria Math" panose="02040503050406030204" pitchFamily="18" charset="0"/>
                              <a:ea typeface="Cambria Math" panose="02040503050406030204" pitchFamily="18" charset="0"/>
                            </a:rPr>
                            <m:t>𝜀</m:t>
                          </m:r>
                        </m:e>
                        <m:sub>
                          <m:r>
                            <a:rPr lang="en-US" sz="800" b="0" i="1" smtClean="0">
                              <a:latin typeface="Cambria Math" panose="02040503050406030204" pitchFamily="18" charset="0"/>
                            </a:rPr>
                            <m:t>11</m:t>
                          </m:r>
                        </m:sub>
                      </m:sSub>
                    </m:oMath>
                  </m:oMathPara>
                </a14:m>
                <a:endParaRPr lang="en-GB" sz="800" dirty="0"/>
              </a:p>
            </p:txBody>
          </p:sp>
        </mc:Choice>
        <mc:Fallback xmlns="">
          <p:sp>
            <p:nvSpPr>
              <p:cNvPr id="21" name="TextBox 20">
                <a:extLst>
                  <a:ext uri="{FF2B5EF4-FFF2-40B4-BE49-F238E27FC236}">
                    <a16:creationId xmlns:a16="http://schemas.microsoft.com/office/drawing/2014/main" id="{465EA1B2-B771-A5CD-B10E-62002F1E2506}"/>
                  </a:ext>
                </a:extLst>
              </p:cNvPr>
              <p:cNvSpPr txBox="1">
                <a:spLocks noRot="1" noChangeAspect="1" noMove="1" noResize="1" noEditPoints="1" noAdjustHandles="1" noChangeArrowheads="1" noChangeShapeType="1" noTextEdit="1"/>
              </p:cNvSpPr>
              <p:nvPr/>
            </p:nvSpPr>
            <p:spPr>
              <a:xfrm>
                <a:off x="4211571" y="988005"/>
                <a:ext cx="231465" cy="19581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0470BE6-D701-3B79-DE60-4EC26847023C}"/>
                  </a:ext>
                </a:extLst>
              </p:cNvPr>
              <p:cNvSpPr txBox="1"/>
              <p:nvPr/>
            </p:nvSpPr>
            <p:spPr>
              <a:xfrm>
                <a:off x="4206680" y="587082"/>
                <a:ext cx="233837" cy="195814"/>
              </a:xfrm>
              <a:prstGeom prst="rect">
                <a:avLst/>
              </a:prstGeom>
              <a:solidFill>
                <a:srgbClr val="00B050"/>
              </a:solidFill>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GB" sz="800" i="1" smtClean="0">
                              <a:latin typeface="Cambria Math" panose="02040503050406030204" pitchFamily="18" charset="0"/>
                              <a:ea typeface="Cambria Math" panose="02040503050406030204" pitchFamily="18" charset="0"/>
                            </a:rPr>
                            <m:t>𝜀</m:t>
                          </m:r>
                        </m:e>
                        <m:sub>
                          <m:r>
                            <a:rPr lang="en-US" sz="800" b="0" i="1" smtClean="0">
                              <a:latin typeface="Cambria Math" panose="02040503050406030204" pitchFamily="18" charset="0"/>
                            </a:rPr>
                            <m:t>22</m:t>
                          </m:r>
                        </m:sub>
                      </m:sSub>
                    </m:oMath>
                  </m:oMathPara>
                </a14:m>
                <a:endParaRPr lang="en-GB" sz="800" dirty="0"/>
              </a:p>
            </p:txBody>
          </p:sp>
        </mc:Choice>
        <mc:Fallback xmlns="">
          <p:sp>
            <p:nvSpPr>
              <p:cNvPr id="22" name="TextBox 21">
                <a:extLst>
                  <a:ext uri="{FF2B5EF4-FFF2-40B4-BE49-F238E27FC236}">
                    <a16:creationId xmlns:a16="http://schemas.microsoft.com/office/drawing/2014/main" id="{C0470BE6-D701-3B79-DE60-4EC26847023C}"/>
                  </a:ext>
                </a:extLst>
              </p:cNvPr>
              <p:cNvSpPr txBox="1">
                <a:spLocks noRot="1" noChangeAspect="1" noMove="1" noResize="1" noEditPoints="1" noAdjustHandles="1" noChangeArrowheads="1" noChangeShapeType="1" noTextEdit="1"/>
              </p:cNvSpPr>
              <p:nvPr/>
            </p:nvSpPr>
            <p:spPr>
              <a:xfrm>
                <a:off x="4206680" y="587082"/>
                <a:ext cx="233837" cy="195814"/>
              </a:xfrm>
              <a:prstGeom prst="rect">
                <a:avLst/>
              </a:prstGeom>
              <a:blipFill>
                <a:blip r:embed="rId8"/>
                <a:stretch>
                  <a:fillRect/>
                </a:stretch>
              </a:blipFill>
            </p:spPr>
            <p:txBody>
              <a:bodyPr/>
              <a:lstStyle/>
              <a:p>
                <a:r>
                  <a:rPr lang="en-GB">
                    <a:noFill/>
                  </a:rPr>
                  <a:t> </a:t>
                </a:r>
              </a:p>
            </p:txBody>
          </p:sp>
        </mc:Fallback>
      </mc:AlternateContent>
      <p:cxnSp>
        <p:nvCxnSpPr>
          <p:cNvPr id="26" name="Straight Arrow Connector 25">
            <a:extLst>
              <a:ext uri="{FF2B5EF4-FFF2-40B4-BE49-F238E27FC236}">
                <a16:creationId xmlns:a16="http://schemas.microsoft.com/office/drawing/2014/main" id="{B07AECEF-66E4-08A9-FEA5-4B6B0DF1FB00}"/>
              </a:ext>
            </a:extLst>
          </p:cNvPr>
          <p:cNvCxnSpPr>
            <a:cxnSpLocks/>
          </p:cNvCxnSpPr>
          <p:nvPr/>
        </p:nvCxnSpPr>
        <p:spPr>
          <a:xfrm flipV="1">
            <a:off x="3719513" y="1"/>
            <a:ext cx="4858" cy="32861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A77B1FA-D251-AFF3-AAB7-5886ACCACDF1}"/>
                  </a:ext>
                </a:extLst>
              </p:cNvPr>
              <p:cNvSpPr txBox="1"/>
              <p:nvPr/>
            </p:nvSpPr>
            <p:spPr>
              <a:xfrm>
                <a:off x="3611019" y="215610"/>
                <a:ext cx="233837" cy="195814"/>
              </a:xfrm>
              <a:prstGeom prst="rect">
                <a:avLst/>
              </a:prstGeom>
              <a:solidFill>
                <a:srgbClr val="00B050"/>
              </a:solidFill>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rPr>
                          </m:ctrlPr>
                        </m:sSubPr>
                        <m:e>
                          <m:r>
                            <a:rPr lang="en-GB" sz="800" i="1" smtClean="0">
                              <a:latin typeface="Cambria Math" panose="02040503050406030204" pitchFamily="18" charset="0"/>
                              <a:ea typeface="Cambria Math" panose="02040503050406030204" pitchFamily="18" charset="0"/>
                            </a:rPr>
                            <m:t>𝜀</m:t>
                          </m:r>
                        </m:e>
                        <m:sub>
                          <m:r>
                            <a:rPr lang="en-US" sz="800" b="0" i="1" smtClean="0">
                              <a:latin typeface="Cambria Math" panose="02040503050406030204" pitchFamily="18" charset="0"/>
                            </a:rPr>
                            <m:t>33</m:t>
                          </m:r>
                        </m:sub>
                      </m:sSub>
                    </m:oMath>
                  </m:oMathPara>
                </a14:m>
                <a:endParaRPr lang="en-GB" sz="800" dirty="0"/>
              </a:p>
            </p:txBody>
          </p:sp>
        </mc:Choice>
        <mc:Fallback xmlns="">
          <p:sp>
            <p:nvSpPr>
              <p:cNvPr id="23" name="TextBox 22">
                <a:extLst>
                  <a:ext uri="{FF2B5EF4-FFF2-40B4-BE49-F238E27FC236}">
                    <a16:creationId xmlns:a16="http://schemas.microsoft.com/office/drawing/2014/main" id="{9A77B1FA-D251-AFF3-AAB7-5886ACCACDF1}"/>
                  </a:ext>
                </a:extLst>
              </p:cNvPr>
              <p:cNvSpPr txBox="1">
                <a:spLocks noRot="1" noChangeAspect="1" noMove="1" noResize="1" noEditPoints="1" noAdjustHandles="1" noChangeArrowheads="1" noChangeShapeType="1" noTextEdit="1"/>
              </p:cNvSpPr>
              <p:nvPr/>
            </p:nvSpPr>
            <p:spPr>
              <a:xfrm>
                <a:off x="3611019" y="215610"/>
                <a:ext cx="233837" cy="195814"/>
              </a:xfrm>
              <a:prstGeom prst="rect">
                <a:avLst/>
              </a:prstGeom>
              <a:blipFill>
                <a:blip r:embed="rId9"/>
                <a:stretch>
                  <a:fillRect/>
                </a:stretch>
              </a:blipFill>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24C75EB4-C757-4093-A806-2E388F3ADD15}"/>
              </a:ext>
            </a:extLst>
          </p:cNvPr>
          <p:cNvCxnSpPr>
            <a:cxnSpLocks/>
          </p:cNvCxnSpPr>
          <p:nvPr/>
        </p:nvCxnSpPr>
        <p:spPr>
          <a:xfrm flipH="1" flipV="1">
            <a:off x="3724371" y="430491"/>
            <a:ext cx="3175" cy="40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B6F7F40-4D3B-9CFD-A8CA-79404CCFB020}"/>
                  </a:ext>
                </a:extLst>
              </p:cNvPr>
              <p:cNvSpPr txBox="1"/>
              <p:nvPr/>
            </p:nvSpPr>
            <p:spPr>
              <a:xfrm>
                <a:off x="3781147" y="1236576"/>
                <a:ext cx="241467" cy="195814"/>
              </a:xfrm>
              <a:prstGeom prst="rect">
                <a:avLst/>
              </a:prstGeom>
              <a:solidFill>
                <a:schemeClr val="accent4">
                  <a:lumMod val="60000"/>
                  <a:lumOff val="40000"/>
                </a:schemeClr>
              </a:solidFill>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solidFill>
                                <a:schemeClr val="bg1"/>
                              </a:solidFill>
                              <a:latin typeface="Cambria Math" panose="02040503050406030204" pitchFamily="18" charset="0"/>
                              <a:ea typeface="Cambria Math" panose="02040503050406030204" pitchFamily="18" charset="0"/>
                            </a:rPr>
                          </m:ctrlPr>
                        </m:sSubPr>
                        <m:e>
                          <m:r>
                            <a:rPr lang="en-GB" sz="800" i="1">
                              <a:solidFill>
                                <a:schemeClr val="bg1"/>
                              </a:solidFill>
                              <a:latin typeface="Cambria Math" panose="02040503050406030204" pitchFamily="18" charset="0"/>
                              <a:ea typeface="Cambria Math" panose="02040503050406030204" pitchFamily="18" charset="0"/>
                            </a:rPr>
                            <m:t>𝜎</m:t>
                          </m:r>
                        </m:e>
                        <m:sub>
                          <m:r>
                            <a:rPr lang="en-US" sz="800" b="0" i="1" smtClean="0">
                              <a:solidFill>
                                <a:schemeClr val="bg1"/>
                              </a:solidFill>
                              <a:latin typeface="Cambria Math" panose="02040503050406030204" pitchFamily="18" charset="0"/>
                              <a:ea typeface="Cambria Math" panose="02040503050406030204" pitchFamily="18" charset="0"/>
                            </a:rPr>
                            <m:t>33</m:t>
                          </m:r>
                        </m:sub>
                      </m:sSub>
                    </m:oMath>
                  </m:oMathPara>
                </a14:m>
                <a:endParaRPr lang="en-GB" sz="800" dirty="0">
                  <a:solidFill>
                    <a:schemeClr val="bg1"/>
                  </a:solidFill>
                </a:endParaRPr>
              </a:p>
            </p:txBody>
          </p:sp>
        </mc:Choice>
        <mc:Fallback xmlns="">
          <p:sp>
            <p:nvSpPr>
              <p:cNvPr id="29" name="TextBox 28">
                <a:extLst>
                  <a:ext uri="{FF2B5EF4-FFF2-40B4-BE49-F238E27FC236}">
                    <a16:creationId xmlns:a16="http://schemas.microsoft.com/office/drawing/2014/main" id="{FB6F7F40-4D3B-9CFD-A8CA-79404CCFB020}"/>
                  </a:ext>
                </a:extLst>
              </p:cNvPr>
              <p:cNvSpPr txBox="1">
                <a:spLocks noRot="1" noChangeAspect="1" noMove="1" noResize="1" noEditPoints="1" noAdjustHandles="1" noChangeArrowheads="1" noChangeShapeType="1" noTextEdit="1"/>
              </p:cNvSpPr>
              <p:nvPr/>
            </p:nvSpPr>
            <p:spPr>
              <a:xfrm>
                <a:off x="3781147" y="1236576"/>
                <a:ext cx="241467" cy="195814"/>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0017839-569E-EBAD-21EE-5FB142557BD6}"/>
                  </a:ext>
                </a:extLst>
              </p:cNvPr>
              <p:cNvSpPr txBox="1"/>
              <p:nvPr/>
            </p:nvSpPr>
            <p:spPr>
              <a:xfrm>
                <a:off x="3772805" y="-21906"/>
                <a:ext cx="241467" cy="195814"/>
              </a:xfrm>
              <a:prstGeom prst="rect">
                <a:avLst/>
              </a:prstGeom>
              <a:solidFill>
                <a:schemeClr val="accent4">
                  <a:lumMod val="60000"/>
                  <a:lumOff val="40000"/>
                </a:schemeClr>
              </a:solidFill>
            </p:spPr>
            <p:txBody>
              <a:bodyPr wrap="none" lIns="36000" tIns="36000" rIns="36000" bIns="36000"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solidFill>
                                <a:schemeClr val="bg1"/>
                              </a:solidFill>
                              <a:latin typeface="Cambria Math" panose="02040503050406030204" pitchFamily="18" charset="0"/>
                              <a:ea typeface="Cambria Math" panose="02040503050406030204" pitchFamily="18" charset="0"/>
                            </a:rPr>
                          </m:ctrlPr>
                        </m:sSubPr>
                        <m:e>
                          <m:r>
                            <a:rPr lang="en-GB" sz="800" i="1">
                              <a:solidFill>
                                <a:schemeClr val="bg1"/>
                              </a:solidFill>
                              <a:latin typeface="Cambria Math" panose="02040503050406030204" pitchFamily="18" charset="0"/>
                              <a:ea typeface="Cambria Math" panose="02040503050406030204" pitchFamily="18" charset="0"/>
                            </a:rPr>
                            <m:t>𝜎</m:t>
                          </m:r>
                        </m:e>
                        <m:sub>
                          <m:r>
                            <a:rPr lang="en-US" sz="800" b="0" i="1" smtClean="0">
                              <a:solidFill>
                                <a:schemeClr val="bg1"/>
                              </a:solidFill>
                              <a:latin typeface="Cambria Math" panose="02040503050406030204" pitchFamily="18" charset="0"/>
                              <a:ea typeface="Cambria Math" panose="02040503050406030204" pitchFamily="18" charset="0"/>
                            </a:rPr>
                            <m:t>33</m:t>
                          </m:r>
                        </m:sub>
                      </m:sSub>
                    </m:oMath>
                  </m:oMathPara>
                </a14:m>
                <a:endParaRPr lang="en-GB" sz="800" dirty="0">
                  <a:solidFill>
                    <a:schemeClr val="bg1"/>
                  </a:solidFill>
                </a:endParaRPr>
              </a:p>
            </p:txBody>
          </p:sp>
        </mc:Choice>
        <mc:Fallback xmlns="">
          <p:sp>
            <p:nvSpPr>
              <p:cNvPr id="30" name="TextBox 29">
                <a:extLst>
                  <a:ext uri="{FF2B5EF4-FFF2-40B4-BE49-F238E27FC236}">
                    <a16:creationId xmlns:a16="http://schemas.microsoft.com/office/drawing/2014/main" id="{60017839-569E-EBAD-21EE-5FB142557BD6}"/>
                  </a:ext>
                </a:extLst>
              </p:cNvPr>
              <p:cNvSpPr txBox="1">
                <a:spLocks noRot="1" noChangeAspect="1" noMove="1" noResize="1" noEditPoints="1" noAdjustHandles="1" noChangeArrowheads="1" noChangeShapeType="1" noTextEdit="1"/>
              </p:cNvSpPr>
              <p:nvPr/>
            </p:nvSpPr>
            <p:spPr>
              <a:xfrm>
                <a:off x="3772805" y="-21906"/>
                <a:ext cx="241467" cy="195814"/>
              </a:xfrm>
              <a:prstGeom prst="rect">
                <a:avLst/>
              </a:prstGeom>
              <a:blipFill>
                <a:blip r:embed="rId11"/>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CAECA0C4-1999-F593-CF68-021639A90C00}"/>
              </a:ext>
            </a:extLst>
          </p:cNvPr>
          <p:cNvSpPr/>
          <p:nvPr/>
        </p:nvSpPr>
        <p:spPr>
          <a:xfrm>
            <a:off x="0" y="628622"/>
            <a:ext cx="296231" cy="803768"/>
          </a:xfrm>
          <a:prstGeom prst="rect">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F15DB31-AB81-6ECB-CC4D-060E76530642}"/>
              </a:ext>
            </a:extLst>
          </p:cNvPr>
          <p:cNvSpPr/>
          <p:nvPr/>
        </p:nvSpPr>
        <p:spPr>
          <a:xfrm>
            <a:off x="1733170" y="2251073"/>
            <a:ext cx="535678" cy="30900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0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1" animBg="1"/>
      <p:bldP spid="3" grpId="1" animBg="1"/>
      <p:bldP spid="21" grpId="0" animBg="1"/>
      <p:bldP spid="22" grpId="0" animBg="1"/>
      <p:bldP spid="23" grpId="0" animBg="1"/>
      <p:bldP spid="29" grpId="0" animBg="1"/>
      <p:bldP spid="30" grpId="0" animBg="1"/>
      <p:bldP spid="31" grpId="0" animBg="1"/>
      <p:bldP spid="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BD9D-C37D-08DD-B070-A9CA70D986EA}"/>
              </a:ext>
            </a:extLst>
          </p:cNvPr>
          <p:cNvSpPr>
            <a:spLocks noGrp="1"/>
          </p:cNvSpPr>
          <p:nvPr>
            <p:ph type="title"/>
          </p:nvPr>
        </p:nvSpPr>
        <p:spPr/>
        <p:txBody>
          <a:bodyPr>
            <a:normAutofit/>
          </a:bodyPr>
          <a:lstStyle/>
          <a:p>
            <a:r>
              <a:rPr lang="en-US" sz="1000" dirty="0"/>
              <a:t>On the fatigue and fracture behavior of necked double shear lugs for aircraft applications</a:t>
            </a:r>
            <a:br>
              <a:rPr lang="en-US" sz="1000" dirty="0"/>
            </a:br>
            <a:r>
              <a:rPr lang="en-US" sz="800" dirty="0" err="1"/>
              <a:t>Materialwiss</a:t>
            </a:r>
            <a:r>
              <a:rPr lang="en-US" sz="800" dirty="0"/>
              <a:t>. </a:t>
            </a:r>
            <a:r>
              <a:rPr lang="en-US" sz="800" dirty="0" err="1"/>
              <a:t>Werkstofftech</a:t>
            </a:r>
            <a:r>
              <a:rPr lang="en-US" sz="800" dirty="0"/>
              <a:t>. 51 (2020), 284-296</a:t>
            </a:r>
          </a:p>
        </p:txBody>
      </p:sp>
      <p:sp>
        <p:nvSpPr>
          <p:cNvPr id="4" name="Slide Number Placeholder 3">
            <a:extLst>
              <a:ext uri="{FF2B5EF4-FFF2-40B4-BE49-F238E27FC236}">
                <a16:creationId xmlns:a16="http://schemas.microsoft.com/office/drawing/2014/main" id="{9A9F9B15-4655-61B5-9EF1-C29EEA4EFA9E}"/>
              </a:ext>
            </a:extLst>
          </p:cNvPr>
          <p:cNvSpPr>
            <a:spLocks noGrp="1"/>
          </p:cNvSpPr>
          <p:nvPr>
            <p:ph type="sldNum" sz="quarter" idx="12"/>
          </p:nvPr>
        </p:nvSpPr>
        <p:spPr/>
        <p:txBody>
          <a:bodyPr/>
          <a:lstStyle/>
          <a:p>
            <a:fld id="{6D22F896-40B5-4ADD-8801-0D06FADFA095}" type="slidenum">
              <a:rPr lang="en-US" smtClean="0"/>
              <a:pPr/>
              <a:t>79</a:t>
            </a:fld>
            <a:endParaRPr lang="en-US" dirty="0"/>
          </a:p>
        </p:txBody>
      </p:sp>
      <p:pic>
        <p:nvPicPr>
          <p:cNvPr id="5" name="Picture 4">
            <a:extLst>
              <a:ext uri="{FF2B5EF4-FFF2-40B4-BE49-F238E27FC236}">
                <a16:creationId xmlns:a16="http://schemas.microsoft.com/office/drawing/2014/main" id="{529653EE-8FFB-4746-625F-713F3172D15B}"/>
              </a:ext>
            </a:extLst>
          </p:cNvPr>
          <p:cNvPicPr>
            <a:picLocks noChangeAspect="1"/>
          </p:cNvPicPr>
          <p:nvPr/>
        </p:nvPicPr>
        <p:blipFill>
          <a:blip r:embed="rId2"/>
          <a:stretch>
            <a:fillRect/>
          </a:stretch>
        </p:blipFill>
        <p:spPr>
          <a:xfrm>
            <a:off x="400050" y="869602"/>
            <a:ext cx="1905000" cy="942599"/>
          </a:xfrm>
          <a:prstGeom prst="rect">
            <a:avLst/>
          </a:prstGeom>
          <a:ln>
            <a:solidFill>
              <a:schemeClr val="tx1"/>
            </a:solidFill>
          </a:ln>
        </p:spPr>
      </p:pic>
      <p:sp>
        <p:nvSpPr>
          <p:cNvPr id="11" name="Rectangle 10">
            <a:extLst>
              <a:ext uri="{FF2B5EF4-FFF2-40B4-BE49-F238E27FC236}">
                <a16:creationId xmlns:a16="http://schemas.microsoft.com/office/drawing/2014/main" id="{ED101C98-1288-35DF-668D-4C90C337E0AB}"/>
              </a:ext>
            </a:extLst>
          </p:cNvPr>
          <p:cNvSpPr/>
          <p:nvPr/>
        </p:nvSpPr>
        <p:spPr>
          <a:xfrm>
            <a:off x="2400300" y="864344"/>
            <a:ext cx="1828800" cy="9425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US" sz="800" dirty="0">
                <a:latin typeface="Arial" panose="020B0604020202020204" pitchFamily="34" charset="0"/>
                <a:cs typeface="Arial" panose="020B0604020202020204" pitchFamily="34" charset="0"/>
              </a:rPr>
              <a:t>Load frequency of 10 Hz</a:t>
            </a:r>
          </a:p>
          <a:p>
            <a:r>
              <a:rPr lang="en-US" sz="800" dirty="0">
                <a:latin typeface="Arial" panose="020B0604020202020204" pitchFamily="34" charset="0"/>
                <a:cs typeface="Arial" panose="020B0604020202020204" pitchFamily="34" charset="0"/>
              </a:rPr>
              <a:t>Load amplitude = 5.78 kN – 22.50 kN</a:t>
            </a:r>
          </a:p>
          <a:p>
            <a:r>
              <a:rPr lang="en-US" sz="800" dirty="0">
                <a:latin typeface="Arial" panose="020B0604020202020204" pitchFamily="34" charset="0"/>
                <a:cs typeface="Arial" panose="020B0604020202020204" pitchFamily="34" charset="0"/>
              </a:rPr>
              <a:t>Load ratio (R) = 0.01</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Lug used for interior of aircraft made of aluminum alloy T2024-T351</a:t>
            </a:r>
          </a:p>
        </p:txBody>
      </p:sp>
      <p:pic>
        <p:nvPicPr>
          <p:cNvPr id="13" name="Picture 12">
            <a:extLst>
              <a:ext uri="{FF2B5EF4-FFF2-40B4-BE49-F238E27FC236}">
                <a16:creationId xmlns:a16="http://schemas.microsoft.com/office/drawing/2014/main" id="{C7F706F9-8438-A496-C73C-B9103476C009}"/>
              </a:ext>
            </a:extLst>
          </p:cNvPr>
          <p:cNvPicPr>
            <a:picLocks noChangeAspect="1"/>
          </p:cNvPicPr>
          <p:nvPr/>
        </p:nvPicPr>
        <p:blipFill>
          <a:blip r:embed="rId3"/>
          <a:stretch>
            <a:fillRect/>
          </a:stretch>
        </p:blipFill>
        <p:spPr>
          <a:xfrm>
            <a:off x="400050" y="1865220"/>
            <a:ext cx="2755380" cy="1040110"/>
          </a:xfrm>
          <a:prstGeom prst="rect">
            <a:avLst/>
          </a:prstGeom>
          <a:ln>
            <a:solidFill>
              <a:schemeClr val="tx1"/>
            </a:solidFill>
          </a:ln>
        </p:spPr>
      </p:pic>
      <p:pic>
        <p:nvPicPr>
          <p:cNvPr id="14" name="Picture 13">
            <a:extLst>
              <a:ext uri="{FF2B5EF4-FFF2-40B4-BE49-F238E27FC236}">
                <a16:creationId xmlns:a16="http://schemas.microsoft.com/office/drawing/2014/main" id="{D13E6CCE-9DD6-9B5A-9227-454BE74594E9}"/>
              </a:ext>
            </a:extLst>
          </p:cNvPr>
          <p:cNvPicPr>
            <a:picLocks noChangeAspect="1"/>
          </p:cNvPicPr>
          <p:nvPr/>
        </p:nvPicPr>
        <p:blipFill>
          <a:blip r:embed="rId4"/>
          <a:stretch>
            <a:fillRect/>
          </a:stretch>
        </p:blipFill>
        <p:spPr>
          <a:xfrm>
            <a:off x="1821304" y="2307341"/>
            <a:ext cx="2755380" cy="1119373"/>
          </a:xfrm>
          <a:prstGeom prst="rect">
            <a:avLst/>
          </a:prstGeom>
          <a:ln>
            <a:solidFill>
              <a:schemeClr val="tx1"/>
            </a:solidFill>
          </a:ln>
        </p:spPr>
      </p:pic>
      <p:pic>
        <p:nvPicPr>
          <p:cNvPr id="15" name="Picture 14">
            <a:extLst>
              <a:ext uri="{FF2B5EF4-FFF2-40B4-BE49-F238E27FC236}">
                <a16:creationId xmlns:a16="http://schemas.microsoft.com/office/drawing/2014/main" id="{37FF6E93-3134-0A0D-E759-B795A7D5063D}"/>
              </a:ext>
            </a:extLst>
          </p:cNvPr>
          <p:cNvPicPr>
            <a:picLocks noChangeAspect="1"/>
          </p:cNvPicPr>
          <p:nvPr/>
        </p:nvPicPr>
        <p:blipFill>
          <a:blip r:embed="rId5"/>
          <a:stretch>
            <a:fillRect/>
          </a:stretch>
        </p:blipFill>
        <p:spPr>
          <a:xfrm>
            <a:off x="25602" y="63710"/>
            <a:ext cx="2965248" cy="1903070"/>
          </a:xfrm>
          <a:prstGeom prst="rect">
            <a:avLst/>
          </a:prstGeom>
          <a:ln>
            <a:solidFill>
              <a:schemeClr val="tx1"/>
            </a:solidFill>
          </a:ln>
        </p:spPr>
      </p:pic>
      <p:pic>
        <p:nvPicPr>
          <p:cNvPr id="16" name="Picture 15">
            <a:extLst>
              <a:ext uri="{FF2B5EF4-FFF2-40B4-BE49-F238E27FC236}">
                <a16:creationId xmlns:a16="http://schemas.microsoft.com/office/drawing/2014/main" id="{816370DC-FD69-E003-AF27-6F7212140B55}"/>
              </a:ext>
            </a:extLst>
          </p:cNvPr>
          <p:cNvPicPr>
            <a:picLocks noChangeAspect="1"/>
          </p:cNvPicPr>
          <p:nvPr/>
        </p:nvPicPr>
        <p:blipFill>
          <a:blip r:embed="rId6"/>
          <a:stretch>
            <a:fillRect/>
          </a:stretch>
        </p:blipFill>
        <p:spPr>
          <a:xfrm>
            <a:off x="95250" y="706995"/>
            <a:ext cx="4481434" cy="1701906"/>
          </a:xfrm>
          <a:prstGeom prst="rect">
            <a:avLst/>
          </a:prstGeom>
          <a:ln>
            <a:solidFill>
              <a:schemeClr val="tx1"/>
            </a:solidFill>
          </a:ln>
        </p:spPr>
      </p:pic>
      <p:sp>
        <p:nvSpPr>
          <p:cNvPr id="3" name="Flowchart: Process 2">
            <a:extLst>
              <a:ext uri="{FF2B5EF4-FFF2-40B4-BE49-F238E27FC236}">
                <a16:creationId xmlns:a16="http://schemas.microsoft.com/office/drawing/2014/main" id="{0966A0C1-1B98-51FF-4596-7992364B85B0}"/>
              </a:ext>
            </a:extLst>
          </p:cNvPr>
          <p:cNvSpPr/>
          <p:nvPr/>
        </p:nvSpPr>
        <p:spPr>
          <a:xfrm>
            <a:off x="2990850" y="2187575"/>
            <a:ext cx="1219200" cy="74911"/>
          </a:xfrm>
          <a:prstGeom prst="flowChartProcess">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984D639A-FBC8-C85A-74B9-ECB8A8930F93}"/>
              </a:ext>
            </a:extLst>
          </p:cNvPr>
          <p:cNvCxnSpPr>
            <a:stCxn id="3" idx="0"/>
          </p:cNvCxnSpPr>
          <p:nvPr/>
        </p:nvCxnSpPr>
        <p:spPr>
          <a:xfrm flipH="1" flipV="1">
            <a:off x="933450" y="1385667"/>
            <a:ext cx="2667000" cy="80190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Flowchart: Process 7">
            <a:extLst>
              <a:ext uri="{FF2B5EF4-FFF2-40B4-BE49-F238E27FC236}">
                <a16:creationId xmlns:a16="http://schemas.microsoft.com/office/drawing/2014/main" id="{426A491C-3A54-51DC-008E-D75C58F55EAC}"/>
              </a:ext>
            </a:extLst>
          </p:cNvPr>
          <p:cNvSpPr/>
          <p:nvPr/>
        </p:nvSpPr>
        <p:spPr>
          <a:xfrm>
            <a:off x="781050" y="2289416"/>
            <a:ext cx="1219200" cy="74911"/>
          </a:xfrm>
          <a:prstGeom prst="flowChartProcess">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0432037F-4ECE-9EFC-464B-A8B4649ECC8D}"/>
              </a:ext>
            </a:extLst>
          </p:cNvPr>
          <p:cNvCxnSpPr>
            <a:cxnSpLocks/>
            <a:stCxn id="8" idx="0"/>
          </p:cNvCxnSpPr>
          <p:nvPr/>
        </p:nvCxnSpPr>
        <p:spPr>
          <a:xfrm flipV="1">
            <a:off x="1390650" y="1364965"/>
            <a:ext cx="914400" cy="92445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Flowchart: Process 16">
            <a:extLst>
              <a:ext uri="{FF2B5EF4-FFF2-40B4-BE49-F238E27FC236}">
                <a16:creationId xmlns:a16="http://schemas.microsoft.com/office/drawing/2014/main" id="{75D6ADF3-7FF1-E9DB-75C0-1447ECEF10F5}"/>
              </a:ext>
            </a:extLst>
          </p:cNvPr>
          <p:cNvSpPr/>
          <p:nvPr/>
        </p:nvSpPr>
        <p:spPr>
          <a:xfrm>
            <a:off x="2095499" y="2289417"/>
            <a:ext cx="1381125" cy="72784"/>
          </a:xfrm>
          <a:prstGeom prst="flowChartProcess">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A7570C8-E63B-9206-08F1-102A2500E819}"/>
              </a:ext>
            </a:extLst>
          </p:cNvPr>
          <p:cNvCxnSpPr>
            <a:cxnSpLocks/>
            <a:stCxn id="17" idx="0"/>
          </p:cNvCxnSpPr>
          <p:nvPr/>
        </p:nvCxnSpPr>
        <p:spPr>
          <a:xfrm flipV="1">
            <a:off x="2786062" y="1239418"/>
            <a:ext cx="884036" cy="104999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0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8"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2D7A-AF42-00D0-B0BE-FA13D6F50236}"/>
              </a:ext>
            </a:extLst>
          </p:cNvPr>
          <p:cNvSpPr>
            <a:spLocks noGrp="1"/>
          </p:cNvSpPr>
          <p:nvPr>
            <p:ph type="title"/>
          </p:nvPr>
        </p:nvSpPr>
        <p:spPr/>
        <p:txBody>
          <a:bodyPr/>
          <a:lstStyle/>
          <a:p>
            <a:r>
              <a:rPr lang="en-US" dirty="0"/>
              <a:t>Introduction-</a:t>
            </a:r>
            <a:br>
              <a:rPr lang="en-US" dirty="0"/>
            </a:br>
            <a:r>
              <a:rPr lang="en-US" sz="1000" dirty="0"/>
              <a:t>Tail plane connection to fuselage</a:t>
            </a:r>
          </a:p>
        </p:txBody>
      </p:sp>
      <p:pic>
        <p:nvPicPr>
          <p:cNvPr id="5" name="Content Placeholder 4">
            <a:extLst>
              <a:ext uri="{FF2B5EF4-FFF2-40B4-BE49-F238E27FC236}">
                <a16:creationId xmlns:a16="http://schemas.microsoft.com/office/drawing/2014/main" id="{B5C66274-BCA9-393F-9CD2-9D314D80E3AA}"/>
              </a:ext>
            </a:extLst>
          </p:cNvPr>
          <p:cNvPicPr>
            <a:picLocks noGrp="1" noChangeAspect="1"/>
          </p:cNvPicPr>
          <p:nvPr>
            <p:ph idx="1"/>
          </p:nvPr>
        </p:nvPicPr>
        <p:blipFill>
          <a:blip r:embed="rId2"/>
          <a:stretch>
            <a:fillRect/>
          </a:stretch>
        </p:blipFill>
        <p:spPr>
          <a:xfrm>
            <a:off x="1314450" y="849598"/>
            <a:ext cx="1981200" cy="2264792"/>
          </a:xfrm>
          <a:prstGeom prst="rect">
            <a:avLst/>
          </a:prstGeom>
          <a:ln>
            <a:solidFill>
              <a:schemeClr val="tx1"/>
            </a:solidFill>
          </a:ln>
        </p:spPr>
      </p:pic>
      <p:sp>
        <p:nvSpPr>
          <p:cNvPr id="4" name="Slide Number Placeholder 3">
            <a:extLst>
              <a:ext uri="{FF2B5EF4-FFF2-40B4-BE49-F238E27FC236}">
                <a16:creationId xmlns:a16="http://schemas.microsoft.com/office/drawing/2014/main" id="{863BED66-278A-C0AE-2426-E2CA101E04BF}"/>
              </a:ext>
            </a:extLst>
          </p:cNvPr>
          <p:cNvSpPr>
            <a:spLocks noGrp="1"/>
          </p:cNvSpPr>
          <p:nvPr>
            <p:ph type="sldNum" sz="quarter" idx="12"/>
          </p:nvPr>
        </p:nvSpPr>
        <p:spPr/>
        <p:txBody>
          <a:bodyPr/>
          <a:lstStyle/>
          <a:p>
            <a:fld id="{6D22F896-40B5-4ADD-8801-0D06FADFA095}" type="slidenum">
              <a:rPr lang="en-US" smtClean="0"/>
              <a:pPr/>
              <a:t>8</a:t>
            </a:fld>
            <a:endParaRPr lang="en-US" dirty="0"/>
          </a:p>
        </p:txBody>
      </p:sp>
      <p:sp>
        <p:nvSpPr>
          <p:cNvPr id="6" name="Oval 5">
            <a:extLst>
              <a:ext uri="{FF2B5EF4-FFF2-40B4-BE49-F238E27FC236}">
                <a16:creationId xmlns:a16="http://schemas.microsoft.com/office/drawing/2014/main" id="{129E6258-CBDB-CBE4-3296-6B3D19E13071}"/>
              </a:ext>
            </a:extLst>
          </p:cNvPr>
          <p:cNvSpPr/>
          <p:nvPr/>
        </p:nvSpPr>
        <p:spPr>
          <a:xfrm>
            <a:off x="1466850" y="2413175"/>
            <a:ext cx="457200" cy="444785"/>
          </a:xfrm>
          <a:prstGeom prst="ellipse">
            <a:avLst/>
          </a:prstGeom>
          <a:solidFill>
            <a:srgbClr val="FFFF00">
              <a:alpha val="3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EA3979-572E-CC63-B4D0-5B700BB9F5FF}"/>
              </a:ext>
            </a:extLst>
          </p:cNvPr>
          <p:cNvSpPr/>
          <p:nvPr/>
        </p:nvSpPr>
        <p:spPr>
          <a:xfrm>
            <a:off x="2457450" y="1285175"/>
            <a:ext cx="457200" cy="444785"/>
          </a:xfrm>
          <a:prstGeom prst="ellipse">
            <a:avLst/>
          </a:prstGeom>
          <a:solidFill>
            <a:srgbClr val="FFFF00">
              <a:alpha val="3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CF8823F-2010-69F3-0C30-EABB279EBAD1}"/>
              </a:ext>
            </a:extLst>
          </p:cNvPr>
          <p:cNvSpPr/>
          <p:nvPr/>
        </p:nvSpPr>
        <p:spPr>
          <a:xfrm>
            <a:off x="2533650" y="2492375"/>
            <a:ext cx="457200" cy="444785"/>
          </a:xfrm>
          <a:prstGeom prst="ellipse">
            <a:avLst/>
          </a:prstGeom>
          <a:solidFill>
            <a:srgbClr val="FFFF00">
              <a:alpha val="38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51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D054-EE1E-F2C1-9FBA-DFCC021FA4BD}"/>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1F32CA47-5576-60E4-5E62-F9083B0710BC}"/>
              </a:ext>
            </a:extLst>
          </p:cNvPr>
          <p:cNvSpPr>
            <a:spLocks noGrp="1"/>
          </p:cNvSpPr>
          <p:nvPr>
            <p:ph idx="1"/>
          </p:nvPr>
        </p:nvSpPr>
        <p:spPr>
          <a:xfrm>
            <a:off x="323850" y="864345"/>
            <a:ext cx="2126880" cy="2390030"/>
          </a:xfrm>
        </p:spPr>
        <p:txBody>
          <a:bodyPr>
            <a:normAutofit fontScale="92500"/>
          </a:bodyPr>
          <a:lstStyle/>
          <a:p>
            <a:r>
              <a:rPr lang="en-US" sz="1000" dirty="0"/>
              <a:t>A lug assembly is one of the most critical structural elements in aerospace applications.</a:t>
            </a:r>
          </a:p>
          <a:p>
            <a:r>
              <a:rPr lang="en-US" sz="1000" dirty="0"/>
              <a:t>This connector-type structure has been responsible for several incidences, including the crash of AA587 in November 2001.</a:t>
            </a:r>
          </a:p>
          <a:p>
            <a:r>
              <a:rPr lang="en-US" sz="1000" dirty="0"/>
              <a:t>During operation, a lug joint will experience significant fatigue loads and environment variations.</a:t>
            </a:r>
          </a:p>
          <a:p>
            <a:r>
              <a:rPr lang="en-US" sz="1000" dirty="0"/>
              <a:t>Several damage conditions could be initiated in this structure, including fatigue cracks and connection (joint) failures.</a:t>
            </a:r>
          </a:p>
        </p:txBody>
      </p:sp>
      <p:sp>
        <p:nvSpPr>
          <p:cNvPr id="4" name="Slide Number Placeholder 3">
            <a:extLst>
              <a:ext uri="{FF2B5EF4-FFF2-40B4-BE49-F238E27FC236}">
                <a16:creationId xmlns:a16="http://schemas.microsoft.com/office/drawing/2014/main" id="{D69CE593-886D-9DA2-A51D-8A8D676EA3B6}"/>
              </a:ext>
            </a:extLst>
          </p:cNvPr>
          <p:cNvSpPr>
            <a:spLocks noGrp="1"/>
          </p:cNvSpPr>
          <p:nvPr>
            <p:ph type="sldNum" sz="quarter" idx="12"/>
          </p:nvPr>
        </p:nvSpPr>
        <p:spPr/>
        <p:txBody>
          <a:bodyPr/>
          <a:lstStyle/>
          <a:p>
            <a:fld id="{6D22F896-40B5-4ADD-8801-0D06FADFA095}" type="slidenum">
              <a:rPr lang="en-US" smtClean="0"/>
              <a:pPr/>
              <a:t>9</a:t>
            </a:fld>
            <a:endParaRPr lang="en-US" dirty="0"/>
          </a:p>
        </p:txBody>
      </p:sp>
      <p:pic>
        <p:nvPicPr>
          <p:cNvPr id="6" name="Picture 5">
            <a:extLst>
              <a:ext uri="{FF2B5EF4-FFF2-40B4-BE49-F238E27FC236}">
                <a16:creationId xmlns:a16="http://schemas.microsoft.com/office/drawing/2014/main" id="{CB9EC338-6C40-33E8-137D-994232D8EF7F}"/>
              </a:ext>
            </a:extLst>
          </p:cNvPr>
          <p:cNvPicPr>
            <a:picLocks noChangeAspect="1"/>
          </p:cNvPicPr>
          <p:nvPr/>
        </p:nvPicPr>
        <p:blipFill>
          <a:blip r:embed="rId2"/>
          <a:stretch>
            <a:fillRect/>
          </a:stretch>
        </p:blipFill>
        <p:spPr>
          <a:xfrm>
            <a:off x="2526930" y="1577975"/>
            <a:ext cx="1683120" cy="1546343"/>
          </a:xfrm>
          <a:prstGeom prst="rect">
            <a:avLst/>
          </a:prstGeom>
          <a:ln>
            <a:solidFill>
              <a:schemeClr val="tx1"/>
            </a:solidFill>
          </a:ln>
        </p:spPr>
      </p:pic>
      <p:pic>
        <p:nvPicPr>
          <p:cNvPr id="8" name="Picture 7">
            <a:extLst>
              <a:ext uri="{FF2B5EF4-FFF2-40B4-BE49-F238E27FC236}">
                <a16:creationId xmlns:a16="http://schemas.microsoft.com/office/drawing/2014/main" id="{2D4AAE07-E89F-715F-7B32-87F7C8433E53}"/>
              </a:ext>
            </a:extLst>
          </p:cNvPr>
          <p:cNvPicPr>
            <a:picLocks noChangeAspect="1"/>
          </p:cNvPicPr>
          <p:nvPr/>
        </p:nvPicPr>
        <p:blipFill>
          <a:blip r:embed="rId3"/>
          <a:stretch>
            <a:fillRect/>
          </a:stretch>
        </p:blipFill>
        <p:spPr>
          <a:xfrm>
            <a:off x="2517258" y="229298"/>
            <a:ext cx="1702464" cy="1270093"/>
          </a:xfrm>
          <a:prstGeom prst="rect">
            <a:avLst/>
          </a:prstGeom>
          <a:ln>
            <a:solidFill>
              <a:schemeClr val="tx1"/>
            </a:solidFill>
          </a:ln>
        </p:spPr>
      </p:pic>
    </p:spTree>
    <p:extLst>
      <p:ext uri="{BB962C8B-B14F-4D97-AF65-F5344CB8AC3E}">
        <p14:creationId xmlns:p14="http://schemas.microsoft.com/office/powerpoint/2010/main" val="315081722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10041</TotalTime>
  <Words>5186</Words>
  <Application>Microsoft Office PowerPoint</Application>
  <PresentationFormat>Custom</PresentationFormat>
  <Paragraphs>704</Paragraphs>
  <Slides>79</Slides>
  <Notes>10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0" baseType="lpstr">
      <vt:lpstr>Arial</vt:lpstr>
      <vt:lpstr>Calibri</vt:lpstr>
      <vt:lpstr>Cambria Math</vt:lpstr>
      <vt:lpstr>Garamond</vt:lpstr>
      <vt:lpstr>NexusSans</vt:lpstr>
      <vt:lpstr>Open Sans</vt:lpstr>
      <vt:lpstr>Times</vt:lpstr>
      <vt:lpstr>Times New Roman</vt:lpstr>
      <vt:lpstr>Verdana</vt:lpstr>
      <vt:lpstr>Organic</vt:lpstr>
      <vt:lpstr>Equation</vt:lpstr>
      <vt:lpstr>Aero Structures-Lug Analysis</vt:lpstr>
      <vt:lpstr>Suggested Readings</vt:lpstr>
      <vt:lpstr>Topics </vt:lpstr>
      <vt:lpstr>Topics </vt:lpstr>
      <vt:lpstr>Introduction </vt:lpstr>
      <vt:lpstr>Introduction- Wing-fuselage lug connection for a light aircraft</vt:lpstr>
      <vt:lpstr>Introduction- Helicopter main rotor head</vt:lpstr>
      <vt:lpstr>Introduction- Tail plane connection to fuselage</vt:lpstr>
      <vt:lpstr>Introduction </vt:lpstr>
      <vt:lpstr>Introduction </vt:lpstr>
      <vt:lpstr>Note </vt:lpstr>
      <vt:lpstr>Introduction </vt:lpstr>
      <vt:lpstr>Good practice in design</vt:lpstr>
      <vt:lpstr>FEA examples (showing max principal stresses)</vt:lpstr>
      <vt:lpstr>Topics </vt:lpstr>
      <vt:lpstr>General lug loading</vt:lpstr>
      <vt:lpstr>Topics </vt:lpstr>
      <vt:lpstr>Failure modes</vt:lpstr>
      <vt:lpstr>Axially loaded lugs</vt:lpstr>
      <vt:lpstr>Geometric parameters</vt:lpstr>
      <vt:lpstr>Some notes before analysis</vt:lpstr>
      <vt:lpstr>Axially loaded lugs (tension)</vt:lpstr>
      <vt:lpstr>Axially loaded lugs  (shear tear off)</vt:lpstr>
      <vt:lpstr>Axially loaded lugs (bearing)</vt:lpstr>
      <vt:lpstr>Note </vt:lpstr>
      <vt:lpstr>Transversely loaded lugs</vt:lpstr>
      <vt:lpstr>Transversely loaded lugs</vt:lpstr>
      <vt:lpstr>Transversely loaded lugs (tension)</vt:lpstr>
      <vt:lpstr>Transversely loaded lugs (bearing)</vt:lpstr>
      <vt:lpstr>Obliquely loaded lugs</vt:lpstr>
      <vt:lpstr>Obliquely loaded lugs</vt:lpstr>
      <vt:lpstr>Obliquely loaded lugs</vt:lpstr>
      <vt:lpstr>Out-of-plane loaded lugs</vt:lpstr>
      <vt:lpstr>Note </vt:lpstr>
      <vt:lpstr>Bearing at Lug-Pin or Bushing Interface</vt:lpstr>
      <vt:lpstr>Bearing at lug-pin or bushing interface</vt:lpstr>
      <vt:lpstr>Topics </vt:lpstr>
      <vt:lpstr>Pin bending</vt:lpstr>
      <vt:lpstr>Pin bending </vt:lpstr>
      <vt:lpstr>Pin bending analysis approaches</vt:lpstr>
      <vt:lpstr>Pin bending (Method 1)</vt:lpstr>
      <vt:lpstr>Note </vt:lpstr>
      <vt:lpstr>Bending moment arm reduction  (Method 2)</vt:lpstr>
      <vt:lpstr>Pin bending  (Method 3)</vt:lpstr>
      <vt:lpstr>Pin shear</vt:lpstr>
      <vt:lpstr>Topics </vt:lpstr>
      <vt:lpstr>Bushing analysis</vt:lpstr>
      <vt:lpstr>Bush analysis- Extra considerations (Airbus specific)</vt:lpstr>
      <vt:lpstr>Bush flange bearing and bush shear</vt:lpstr>
      <vt:lpstr>Topics </vt:lpstr>
      <vt:lpstr>Lubrication holes</vt:lpstr>
      <vt:lpstr>Eccentric hole</vt:lpstr>
      <vt:lpstr>Multiple shear connection</vt:lpstr>
      <vt:lpstr>Topics </vt:lpstr>
      <vt:lpstr>Stress concentration for fatigue considerations-1</vt:lpstr>
      <vt:lpstr>Note 1  (stress concentration from ESDU 81006)</vt:lpstr>
      <vt:lpstr>Note 2 (stress concentration from ESDU 81006)</vt:lpstr>
      <vt:lpstr>Example of stress concentration for round-ended lugs</vt:lpstr>
      <vt:lpstr>Note 3  (stress concentration from ESDU 81006)</vt:lpstr>
      <vt:lpstr>Note 4  (stress concentration from ESDU 81006)</vt:lpstr>
      <vt:lpstr>Note 5  (stress concentration from ESDU 81006)</vt:lpstr>
      <vt:lpstr>Stress concentration for fatigue considerations-2</vt:lpstr>
      <vt:lpstr>Stress concentration for fatigue considerations-3</vt:lpstr>
      <vt:lpstr>Stress concentration for fatigue considerations-4</vt:lpstr>
      <vt:lpstr>Topics </vt:lpstr>
      <vt:lpstr>Stresses due to bush press-fit (Interference fit)</vt:lpstr>
      <vt:lpstr>Stresses due to bush press-fit (Interference fit)</vt:lpstr>
      <vt:lpstr>Topics </vt:lpstr>
      <vt:lpstr>Example </vt:lpstr>
      <vt:lpstr>Solution- Allowable tensile load </vt:lpstr>
      <vt:lpstr>Solution- Allowable shear load  </vt:lpstr>
      <vt:lpstr>Solution- Yield of lug and bushing</vt:lpstr>
      <vt:lpstr>Solution- bushing low RF resolution</vt:lpstr>
      <vt:lpstr>Solution- Pin</vt:lpstr>
      <vt:lpstr>Topics </vt:lpstr>
      <vt:lpstr>Research trends</vt:lpstr>
      <vt:lpstr>XFEM based analysis of fatigue crack growth in damaged  wing fuselage attachment lug Engineering Failure Analysis, 112 (2020) 104516</vt:lpstr>
      <vt:lpstr>A new specimen geometry to determine the through-thickness tensile strength of composite laminates Composites Part B 77 (2015) 145-152</vt:lpstr>
      <vt:lpstr>On the fatigue and fracture behavior of necked double shear lugs for aircraft applications Materialwiss. Werkstofftech. 51 (2020), 284-296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Design and Inspection - Beam Deflection and Slope</dc:title>
  <dc:creator>Rui Cardoso</dc:creator>
  <cp:lastModifiedBy>Damghani, Mahdi (Contractor)</cp:lastModifiedBy>
  <cp:revision>681</cp:revision>
  <cp:lastPrinted>2016-11-24T07:43:46Z</cp:lastPrinted>
  <dcterms:created xsi:type="dcterms:W3CDTF">2016-07-14T08:35:22Z</dcterms:created>
  <dcterms:modified xsi:type="dcterms:W3CDTF">2023-07-26T11:45:27Z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2015-09-21T00:00:00Z</vt:filetime>
  </property>
  <property fmtid="{D5CDD505-2E9C-101B-9397-08002B2CF9AE}" pid="3" name="Creator">
    <vt:lpwstr>LaTeX with Beamer class version 3.26</vt:lpwstr>
  </property>
  <property fmtid="{D5CDD505-2E9C-101B-9397-08002B2CF9AE}" pid="4" name="LastSaved">
    <vt:filetime>2016-07-14T00:00:00Z</vt:filetime>
  </property>
</Properties>
</file>